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8"/>
  </p:notesMasterIdLst>
  <p:sldIdLst>
    <p:sldId id="306" r:id="rId2"/>
    <p:sldId id="256" r:id="rId3"/>
    <p:sldId id="257" r:id="rId4"/>
    <p:sldId id="258" r:id="rId5"/>
    <p:sldId id="259" r:id="rId6"/>
    <p:sldId id="260" r:id="rId7"/>
    <p:sldId id="261" r:id="rId8"/>
    <p:sldId id="296" r:id="rId9"/>
    <p:sldId id="297" r:id="rId10"/>
    <p:sldId id="298" r:id="rId11"/>
    <p:sldId id="299" r:id="rId12"/>
    <p:sldId id="300" r:id="rId13"/>
    <p:sldId id="301" r:id="rId14"/>
    <p:sldId id="302" r:id="rId15"/>
    <p:sldId id="303" r:id="rId16"/>
    <p:sldId id="304" r:id="rId17"/>
    <p:sldId id="263" r:id="rId18"/>
    <p:sldId id="264" r:id="rId19"/>
    <p:sldId id="265" r:id="rId20"/>
    <p:sldId id="266" r:id="rId21"/>
    <p:sldId id="308"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2" r:id="rId37"/>
    <p:sldId id="309" r:id="rId38"/>
    <p:sldId id="288" r:id="rId39"/>
    <p:sldId id="289" r:id="rId40"/>
    <p:sldId id="290" r:id="rId41"/>
    <p:sldId id="291" r:id="rId42"/>
    <p:sldId id="292" r:id="rId43"/>
    <p:sldId id="293" r:id="rId44"/>
    <p:sldId id="294" r:id="rId45"/>
    <p:sldId id="310" r:id="rId46"/>
    <p:sldId id="311" r:id="rId47"/>
    <p:sldId id="312" r:id="rId48"/>
    <p:sldId id="316" r:id="rId49"/>
    <p:sldId id="314" r:id="rId50"/>
    <p:sldId id="315" r:id="rId51"/>
    <p:sldId id="317" r:id="rId52"/>
    <p:sldId id="318" r:id="rId53"/>
    <p:sldId id="319" r:id="rId54"/>
    <p:sldId id="324" r:id="rId55"/>
    <p:sldId id="325" r:id="rId56"/>
    <p:sldId id="326" r:id="rId57"/>
    <p:sldId id="327" r:id="rId58"/>
    <p:sldId id="328" r:id="rId59"/>
    <p:sldId id="329" r:id="rId60"/>
    <p:sldId id="320" r:id="rId61"/>
    <p:sldId id="321" r:id="rId62"/>
    <p:sldId id="323" r:id="rId63"/>
    <p:sldId id="330" r:id="rId64"/>
    <p:sldId id="331" r:id="rId65"/>
    <p:sldId id="332" r:id="rId66"/>
    <p:sldId id="295" r:id="rId6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42"/>
    <p:restoredTop sz="94658"/>
  </p:normalViewPr>
  <p:slideViewPr>
    <p:cSldViewPr snapToGrid="0">
      <p:cViewPr varScale="1">
        <p:scale>
          <a:sx n="45" d="100"/>
          <a:sy n="45" d="100"/>
        </p:scale>
        <p:origin x="248"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6" name="Shape 226"/>
          <p:cNvSpPr>
            <a:spLocks noGrp="1" noRot="1" noChangeAspect="1"/>
          </p:cNvSpPr>
          <p:nvPr>
            <p:ph type="sldImg"/>
          </p:nvPr>
        </p:nvSpPr>
        <p:spPr>
          <a:xfrm>
            <a:off x="1143000" y="685800"/>
            <a:ext cx="4572000" cy="3429000"/>
          </a:xfrm>
          <a:prstGeom prst="rect">
            <a:avLst/>
          </a:prstGeom>
        </p:spPr>
        <p:txBody>
          <a:bodyPr/>
          <a:lstStyle/>
          <a:p>
            <a:endParaRPr/>
          </a:p>
        </p:txBody>
      </p:sp>
      <p:sp>
        <p:nvSpPr>
          <p:cNvPr id="227" name="Shape 22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i="0">
                <a:solidFill>
                  <a:srgbClr val="0070C0"/>
                </a:solidFill>
              </a:rPr>
              <a:t>At CAGI7</a:t>
            </a:r>
            <a:r>
              <a:rPr lang="en-US" sz="1200" i="0">
                <a:solidFill>
                  <a:srgbClr val="0070C0"/>
                </a:solidFill>
                <a:latin typeface="Arial"/>
                <a:ea typeface="Arial"/>
                <a:cs typeface="Arial"/>
                <a:sym typeface="Arial"/>
              </a:rPr>
              <a:t>,</a:t>
            </a:r>
            <a:r>
              <a:rPr lang="en-US" sz="1200" i="0">
                <a:solidFill>
                  <a:srgbClr val="0070C0"/>
                </a:solidFill>
              </a:rPr>
              <a:t> use of this slide pack is only required for CAGI dataset providers, assessors, and predictors, but all are encouraged to use the annotations for materials they do not want shared publicly.</a:t>
            </a:r>
            <a:endParaRPr i="0"/>
          </a:p>
        </p:txBody>
      </p:sp>
      <p:sp>
        <p:nvSpPr>
          <p:cNvPr id="136" name="Google Shape;13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53718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a:spLocks noGrp="1" noRot="1" noChangeAspect="1"/>
          </p:cNvSpPr>
          <p:nvPr>
            <p:ph type="sldImg"/>
          </p:nvPr>
        </p:nvSpPr>
        <p:spPr>
          <a:xfrm>
            <a:off x="381000" y="685800"/>
            <a:ext cx="6096000" cy="3429000"/>
          </a:xfrm>
          <a:prstGeom prst="rect">
            <a:avLst/>
          </a:prstGeom>
        </p:spPr>
        <p:txBody>
          <a:bodyPr/>
          <a:lstStyle/>
          <a:p>
            <a:endParaRPr/>
          </a:p>
        </p:txBody>
      </p:sp>
      <p:sp>
        <p:nvSpPr>
          <p:cNvPr id="325" name="Shape 325"/>
          <p:cNvSpPr>
            <a:spLocks noGrp="1"/>
          </p:cNvSpPr>
          <p:nvPr>
            <p:ph type="body" sz="quarter" idx="1"/>
          </p:nvPr>
        </p:nvSpPr>
        <p:spPr>
          <a:prstGeom prst="rect">
            <a:avLst/>
          </a:prstGeom>
        </p:spPr>
        <p:txBody>
          <a:bodyPr/>
          <a:lstStyle>
            <a:lvl1pPr defTabSz="914400">
              <a:lnSpc>
                <a:spcPct val="100000"/>
              </a:lnSpc>
              <a:defRPr sz="1200">
                <a:latin typeface="Aptos"/>
                <a:ea typeface="Aptos"/>
                <a:cs typeface="Aptos"/>
                <a:sym typeface="Aptos"/>
              </a:defRPr>
            </a:lvl1pPr>
          </a:lstStyle>
          <a:p>
            <a:r>
              <a:t>Several sources have looked at barriers to graduate school entry and success. One common theme appears to be previous research experience.  Weiner in 2013 identified research experience as the best predictor of grad school success, and applicants with research experience are 4 times more likely to gain an acceptance than those without.  This is troubling for those from lower socioeconomic statuses as they often have limited or no access to research experiences.  Programs exist to offer those, but they are often limited in capacity and, now they are largely under threat and disappearing.  It was frustration with this capacity limit that led to the formation of PROPEL.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Shape 386"/>
          <p:cNvSpPr>
            <a:spLocks noGrp="1" noRot="1" noChangeAspect="1"/>
          </p:cNvSpPr>
          <p:nvPr>
            <p:ph type="sldImg"/>
          </p:nvPr>
        </p:nvSpPr>
        <p:spPr>
          <a:xfrm>
            <a:off x="381000" y="685800"/>
            <a:ext cx="6096000" cy="3429000"/>
          </a:xfrm>
          <a:prstGeom prst="rect">
            <a:avLst/>
          </a:prstGeom>
        </p:spPr>
        <p:txBody>
          <a:bodyPr/>
          <a:lstStyle/>
          <a:p>
            <a:endParaRPr/>
          </a:p>
        </p:txBody>
      </p:sp>
      <p:sp>
        <p:nvSpPr>
          <p:cNvPr id="387" name="Shape 387"/>
          <p:cNvSpPr>
            <a:spLocks noGrp="1"/>
          </p:cNvSpPr>
          <p:nvPr>
            <p:ph type="body" sz="quarter" idx="1"/>
          </p:nvPr>
        </p:nvSpPr>
        <p:spPr>
          <a:prstGeom prst="rect">
            <a:avLst/>
          </a:prstGeom>
        </p:spPr>
        <p:txBody>
          <a:bodyPr/>
          <a:lstStyle>
            <a:lvl1pPr defTabSz="914400">
              <a:lnSpc>
                <a:spcPct val="100000"/>
              </a:lnSpc>
              <a:defRPr sz="1200">
                <a:latin typeface="Aptos"/>
                <a:ea typeface="Aptos"/>
                <a:cs typeface="Aptos"/>
                <a:sym typeface="Aptos"/>
              </a:defRPr>
            </a:lvl1pPr>
          </a:lstStyle>
          <a:p>
            <a:r>
              <a:t>This is very different from how traditional postbac programs are run.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ummus"/>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Bowl of pappardelle pasta with parsley butter, roasted hazelnuts, and shaved parmesan cheese"/>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1"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72"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7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1"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2"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8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9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9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100"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109"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11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1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2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2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35"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3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44" name="Bowl of salad with fried rice, boiled eggs, and chopsticks"/>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45" name="Bowl with salmon cakes, salad, and hummus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46" name="Bowl of pappardelle pasta with parsley butter, roasted hazelnuts, and shaved parmesan chees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4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bowl of salad with fried rice, boiled eggs, and chopsticks"/>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5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9" name="Slide Number"/>
          <p:cNvSpPr txBox="1">
            <a:spLocks noGrp="1"/>
          </p:cNvSpPr>
          <p:nvPr>
            <p:ph type="sldNum" sz="quarter" idx="2"/>
          </p:nvPr>
        </p:nvSpPr>
        <p:spPr>
          <a:xfrm>
            <a:off x="11952882" y="12965906"/>
            <a:ext cx="460376" cy="549276"/>
          </a:xfrm>
          <a:prstGeom prst="rect">
            <a:avLst/>
          </a:prstGeom>
        </p:spPr>
        <p:txBody>
          <a:bodyPr lIns="71437" tIns="71437" rIns="71437" bIns="71437" anchor="t"/>
          <a:lstStyle>
            <a:lvl1pPr defTabSz="821531">
              <a:defRPr sz="2400">
                <a:solidFill>
                  <a:srgbClr val="515151"/>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ullet Slide-White">
    <p:spTree>
      <p:nvGrpSpPr>
        <p:cNvPr id="1" name=""/>
        <p:cNvGrpSpPr/>
        <p:nvPr/>
      </p:nvGrpSpPr>
      <p:grpSpPr>
        <a:xfrm>
          <a:off x="0" y="0"/>
          <a:ext cx="0" cy="0"/>
          <a:chOff x="0" y="0"/>
          <a:chExt cx="0" cy="0"/>
        </a:xfrm>
      </p:grpSpPr>
      <p:sp>
        <p:nvSpPr>
          <p:cNvPr id="176" name="Slide Title Here"/>
          <p:cNvSpPr txBox="1">
            <a:spLocks noGrp="1"/>
          </p:cNvSpPr>
          <p:nvPr>
            <p:ph type="title" hasCustomPrompt="1"/>
          </p:nvPr>
        </p:nvSpPr>
        <p:spPr>
          <a:xfrm>
            <a:off x="1209559" y="850004"/>
            <a:ext cx="21796215" cy="1222899"/>
          </a:xfrm>
          <a:prstGeom prst="rect">
            <a:avLst/>
          </a:prstGeom>
        </p:spPr>
        <p:txBody>
          <a:bodyPr lIns="91399" tIns="91399" rIns="91399" bIns="91399" anchor="b"/>
          <a:lstStyle>
            <a:lvl1pPr defTabSz="1828800">
              <a:lnSpc>
                <a:spcPct val="90000"/>
              </a:lnSpc>
              <a:defRPr sz="9600" b="0" spc="0">
                <a:latin typeface="Garamond"/>
                <a:ea typeface="Garamond"/>
                <a:cs typeface="Garamond"/>
                <a:sym typeface="Garamond"/>
              </a:defRPr>
            </a:lvl1pPr>
          </a:lstStyle>
          <a:p>
            <a:r>
              <a:t>Slide Title Here</a:t>
            </a:r>
          </a:p>
        </p:txBody>
      </p:sp>
      <p:sp>
        <p:nvSpPr>
          <p:cNvPr id="177" name="Body Level One…"/>
          <p:cNvSpPr txBox="1">
            <a:spLocks noGrp="1"/>
          </p:cNvSpPr>
          <p:nvPr>
            <p:ph type="body" sz="quarter" idx="1" hasCustomPrompt="1"/>
          </p:nvPr>
        </p:nvSpPr>
        <p:spPr>
          <a:xfrm>
            <a:off x="1219206" y="1855311"/>
            <a:ext cx="21786570" cy="893059"/>
          </a:xfrm>
          <a:prstGeom prst="rect">
            <a:avLst/>
          </a:prstGeom>
        </p:spPr>
        <p:txBody>
          <a:bodyPr lIns="91399" tIns="91399" rIns="91399" bIns="91399"/>
          <a:lstStyle>
            <a:lvl1pPr marL="0" indent="0" defTabSz="1828800">
              <a:lnSpc>
                <a:spcPct val="100000"/>
              </a:lnSpc>
              <a:spcBef>
                <a:spcPts val="2000"/>
              </a:spcBef>
              <a:buSzTx/>
              <a:buNone/>
              <a:defRPr>
                <a:latin typeface="Arial"/>
                <a:ea typeface="Arial"/>
                <a:cs typeface="Arial"/>
                <a:sym typeface="Arial"/>
              </a:defRPr>
            </a:lvl1pPr>
            <a:lvl2pPr marL="0" indent="306899" defTabSz="1828800">
              <a:lnSpc>
                <a:spcPct val="100000"/>
              </a:lnSpc>
              <a:spcBef>
                <a:spcPts val="2000"/>
              </a:spcBef>
              <a:buSzTx/>
              <a:buNone/>
              <a:defRPr>
                <a:latin typeface="Arial"/>
                <a:ea typeface="Arial"/>
                <a:cs typeface="Arial"/>
                <a:sym typeface="Arial"/>
              </a:defRPr>
            </a:lvl2pPr>
            <a:lvl3pPr marL="0" indent="687880" defTabSz="1828800">
              <a:lnSpc>
                <a:spcPct val="100000"/>
              </a:lnSpc>
              <a:spcBef>
                <a:spcPts val="2000"/>
              </a:spcBef>
              <a:buSzTx/>
              <a:buNone/>
              <a:defRPr>
                <a:latin typeface="Arial"/>
                <a:ea typeface="Arial"/>
                <a:cs typeface="Arial"/>
                <a:sym typeface="Arial"/>
              </a:defRPr>
            </a:lvl3pPr>
            <a:lvl4pPr marL="0" indent="1066746" defTabSz="1828800">
              <a:lnSpc>
                <a:spcPct val="100000"/>
              </a:lnSpc>
              <a:spcBef>
                <a:spcPts val="2000"/>
              </a:spcBef>
              <a:buSzTx/>
              <a:buNone/>
              <a:defRPr>
                <a:latin typeface="Arial"/>
                <a:ea typeface="Arial"/>
                <a:cs typeface="Arial"/>
                <a:sym typeface="Arial"/>
              </a:defRPr>
            </a:lvl4pPr>
            <a:lvl5pPr marL="0" indent="1447728" defTabSz="1828800">
              <a:lnSpc>
                <a:spcPct val="100000"/>
              </a:lnSpc>
              <a:spcBef>
                <a:spcPts val="2000"/>
              </a:spcBef>
              <a:buSzTx/>
              <a:buNone/>
              <a:defRPr>
                <a:latin typeface="Arial"/>
                <a:ea typeface="Arial"/>
                <a:cs typeface="Arial"/>
                <a:sym typeface="Arial"/>
              </a:defRPr>
            </a:lvl5pPr>
          </a:lstStyle>
          <a:p>
            <a:r>
              <a:t>Optional Subhead here</a:t>
            </a:r>
          </a:p>
          <a:p>
            <a:pPr lvl="1"/>
            <a:endParaRPr/>
          </a:p>
          <a:p>
            <a:pPr lvl="2"/>
            <a:endParaRPr/>
          </a:p>
          <a:p>
            <a:pPr lvl="3"/>
            <a:endParaRPr/>
          </a:p>
          <a:p>
            <a:pPr lvl="4"/>
            <a:endParaRPr/>
          </a:p>
        </p:txBody>
      </p:sp>
      <p:sp>
        <p:nvSpPr>
          <p:cNvPr id="178" name="Slide Number"/>
          <p:cNvSpPr txBox="1">
            <a:spLocks noGrp="1"/>
          </p:cNvSpPr>
          <p:nvPr>
            <p:ph type="sldNum" sz="quarter" idx="2"/>
          </p:nvPr>
        </p:nvSpPr>
        <p:spPr>
          <a:xfrm>
            <a:off x="22173069" y="12813610"/>
            <a:ext cx="534532" cy="528430"/>
          </a:xfrm>
          <a:prstGeom prst="rect">
            <a:avLst/>
          </a:prstGeom>
        </p:spPr>
        <p:txBody>
          <a:bodyPr lIns="91399" tIns="91399" rIns="91399" bIns="91399" anchor="ctr"/>
          <a:lstStyle>
            <a:lvl1pPr algn="r" defTabSz="1828800">
              <a:defRPr sz="2400">
                <a:solidFill>
                  <a:srgbClr val="888888"/>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85" name="Title Text"/>
          <p:cNvSpPr txBox="1">
            <a:spLocks noGrp="1"/>
          </p:cNvSpPr>
          <p:nvPr>
            <p:ph type="title"/>
          </p:nvPr>
        </p:nvSpPr>
        <p:spPr>
          <a:xfrm>
            <a:off x="1676400" y="730250"/>
            <a:ext cx="21031200" cy="2651126"/>
          </a:xfrm>
          <a:prstGeom prst="rect">
            <a:avLst/>
          </a:prstGeom>
        </p:spPr>
        <p:txBody>
          <a:bodyPr lIns="91439" tIns="91439" rIns="91439" bIns="91439" anchor="ctr"/>
          <a:lstStyle>
            <a:lvl1pPr defTabSz="1828800">
              <a:lnSpc>
                <a:spcPct val="90000"/>
              </a:lnSpc>
              <a:defRPr sz="8800" b="0" spc="0">
                <a:latin typeface="Aptos Display"/>
                <a:ea typeface="Aptos Display"/>
                <a:cs typeface="Aptos Display"/>
                <a:sym typeface="Aptos Display"/>
              </a:defRPr>
            </a:lvl1pPr>
          </a:lstStyle>
          <a:p>
            <a:r>
              <a:t>Title Text</a:t>
            </a:r>
          </a:p>
        </p:txBody>
      </p:sp>
      <p:sp>
        <p:nvSpPr>
          <p:cNvPr id="186" name="Body Level One…"/>
          <p:cNvSpPr txBox="1">
            <a:spLocks noGrp="1"/>
          </p:cNvSpPr>
          <p:nvPr>
            <p:ph type="body" idx="1"/>
          </p:nvPr>
        </p:nvSpPr>
        <p:spPr>
          <a:xfrm>
            <a:off x="1676400" y="3651250"/>
            <a:ext cx="21031200" cy="8702676"/>
          </a:xfrm>
          <a:prstGeom prst="rect">
            <a:avLst/>
          </a:prstGeom>
        </p:spPr>
        <p:txBody>
          <a:bodyPr lIns="91439" tIns="91439" rIns="91439" bIns="91439"/>
          <a:lstStyle>
            <a:lvl1pPr marL="457200" indent="-457200" defTabSz="1828800">
              <a:spcBef>
                <a:spcPts val="2000"/>
              </a:spcBef>
              <a:buSzPct val="100000"/>
              <a:buFont typeface="Arial"/>
              <a:defRPr sz="5600">
                <a:latin typeface="Aptos"/>
                <a:ea typeface="Aptos"/>
                <a:cs typeface="Aptos"/>
                <a:sym typeface="Aptos"/>
              </a:defRPr>
            </a:lvl1pPr>
            <a:lvl2pPr marL="990600" indent="-533400" defTabSz="1828800">
              <a:spcBef>
                <a:spcPts val="2000"/>
              </a:spcBef>
              <a:buSzPct val="100000"/>
              <a:buFont typeface="Arial"/>
              <a:defRPr sz="5600">
                <a:latin typeface="Aptos"/>
                <a:ea typeface="Aptos"/>
                <a:cs typeface="Aptos"/>
                <a:sym typeface="Aptos"/>
              </a:defRPr>
            </a:lvl2pPr>
            <a:lvl3pPr marL="1554479" indent="-640079" defTabSz="1828800">
              <a:spcBef>
                <a:spcPts val="2000"/>
              </a:spcBef>
              <a:buSzPct val="100000"/>
              <a:buFont typeface="Arial"/>
              <a:defRPr sz="5600">
                <a:latin typeface="Aptos"/>
                <a:ea typeface="Aptos"/>
                <a:cs typeface="Aptos"/>
                <a:sym typeface="Aptos"/>
              </a:defRPr>
            </a:lvl3pPr>
            <a:lvl4pPr marL="2082800" indent="-711200" defTabSz="1828800">
              <a:spcBef>
                <a:spcPts val="2000"/>
              </a:spcBef>
              <a:buSzPct val="100000"/>
              <a:buFont typeface="Arial"/>
              <a:defRPr sz="5600">
                <a:latin typeface="Aptos"/>
                <a:ea typeface="Aptos"/>
                <a:cs typeface="Aptos"/>
                <a:sym typeface="Aptos"/>
              </a:defRPr>
            </a:lvl4pPr>
            <a:lvl5pPr marL="2540000" indent="-711200" defTabSz="1828800">
              <a:spcBef>
                <a:spcPts val="2000"/>
              </a:spcBef>
              <a:buSzPct val="100000"/>
              <a:buFont typeface="Arial"/>
              <a:defRPr sz="5600">
                <a:latin typeface="Aptos"/>
                <a:ea typeface="Aptos"/>
                <a:cs typeface="Aptos"/>
                <a:sym typeface="Aptos"/>
              </a:defRPr>
            </a:lvl5pPr>
          </a:lstStyle>
          <a:p>
            <a:r>
              <a:t>Body Level One</a:t>
            </a:r>
          </a:p>
          <a:p>
            <a:pPr lvl="1"/>
            <a:r>
              <a:t>Body Level Two</a:t>
            </a:r>
          </a:p>
          <a:p>
            <a:pPr lvl="2"/>
            <a:r>
              <a:t>Body Level Three</a:t>
            </a:r>
          </a:p>
          <a:p>
            <a:pPr lvl="3"/>
            <a:r>
              <a:t>Body Level Four</a:t>
            </a:r>
          </a:p>
          <a:p>
            <a:pPr lvl="4"/>
            <a:r>
              <a:t>Body Level Five</a:t>
            </a:r>
          </a:p>
        </p:txBody>
      </p:sp>
      <p:sp>
        <p:nvSpPr>
          <p:cNvPr id="187" name="Slide Number"/>
          <p:cNvSpPr txBox="1">
            <a:spLocks noGrp="1"/>
          </p:cNvSpPr>
          <p:nvPr>
            <p:ph type="sldNum" sz="quarter" idx="2"/>
          </p:nvPr>
        </p:nvSpPr>
        <p:spPr>
          <a:xfrm>
            <a:off x="22172989" y="12802235"/>
            <a:ext cx="534611" cy="551181"/>
          </a:xfrm>
          <a:prstGeom prst="rect">
            <a:avLst/>
          </a:prstGeom>
        </p:spPr>
        <p:txBody>
          <a:bodyPr lIns="91439" tIns="91439" rIns="91439" bIns="91439" anchor="ctr"/>
          <a:lstStyle>
            <a:lvl1pPr algn="r" defTabSz="1828800">
              <a:defRPr sz="2400">
                <a:solidFill>
                  <a:srgbClr val="757575"/>
                </a:solidFill>
                <a:latin typeface="Aptos"/>
                <a:ea typeface="Aptos"/>
                <a:cs typeface="Aptos"/>
                <a:sym typeface="Aptos"/>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94" name="Rectangle 7"/>
          <p:cNvSpPr/>
          <p:nvPr/>
        </p:nvSpPr>
        <p:spPr>
          <a:xfrm rot="10800000" flipH="1">
            <a:off x="0" y="12802451"/>
            <a:ext cx="24384000" cy="913547"/>
          </a:xfrm>
          <a:prstGeom prst="rect">
            <a:avLst/>
          </a:prstGeom>
          <a:gradFill>
            <a:gsLst>
              <a:gs pos="14000">
                <a:srgbClr val="BA9B7F">
                  <a:alpha val="28000"/>
                </a:srgbClr>
              </a:gs>
              <a:gs pos="100000">
                <a:srgbClr val="A9A480">
                  <a:alpha val="85000"/>
                </a:srgbClr>
              </a:gs>
            </a:gsLst>
            <a:lin ang="6000000"/>
          </a:gradFill>
          <a:ln w="12700">
            <a:miter lim="400000"/>
          </a:ln>
        </p:spPr>
        <p:txBody>
          <a:bodyPr tIns="91439" bIns="91439" anchor="ctr"/>
          <a:lstStyle/>
          <a:p>
            <a:pPr algn="ctr" defTabSz="914400">
              <a:lnSpc>
                <a:spcPct val="100000"/>
              </a:lnSpc>
              <a:spcBef>
                <a:spcPts val="0"/>
              </a:spcBef>
              <a:defRPr sz="3600">
                <a:solidFill>
                  <a:srgbClr val="FFFFFF"/>
                </a:solidFill>
                <a:latin typeface="Gill Sans Nova"/>
                <a:ea typeface="Gill Sans Nova"/>
                <a:cs typeface="Gill Sans Nova"/>
                <a:sym typeface="Gill Sans Nova"/>
              </a:defRPr>
            </a:pPr>
            <a:endParaRPr/>
          </a:p>
        </p:txBody>
      </p:sp>
      <p:sp>
        <p:nvSpPr>
          <p:cNvPr id="195" name="Rectangle 9"/>
          <p:cNvSpPr/>
          <p:nvPr/>
        </p:nvSpPr>
        <p:spPr>
          <a:xfrm flipH="1">
            <a:off x="8077205" y="12802455"/>
            <a:ext cx="16306795" cy="913545"/>
          </a:xfrm>
          <a:prstGeom prst="rect">
            <a:avLst/>
          </a:prstGeom>
          <a:gradFill>
            <a:gsLst>
              <a:gs pos="9000">
                <a:srgbClr val="D6B2BE">
                  <a:alpha val="55000"/>
                </a:srgbClr>
              </a:gs>
              <a:gs pos="99000">
                <a:srgbClr val="BA7F93"/>
              </a:gs>
            </a:gsLst>
            <a:lin ang="14400000"/>
          </a:gradFill>
          <a:ln w="12700">
            <a:miter lim="400000"/>
          </a:ln>
        </p:spPr>
        <p:txBody>
          <a:bodyPr tIns="91439" bIns="91439" anchor="ctr"/>
          <a:lstStyle/>
          <a:p>
            <a:pPr algn="ctr" defTabSz="914400">
              <a:lnSpc>
                <a:spcPct val="100000"/>
              </a:lnSpc>
              <a:spcBef>
                <a:spcPts val="0"/>
              </a:spcBef>
              <a:defRPr sz="3600">
                <a:solidFill>
                  <a:srgbClr val="FFFFFF"/>
                </a:solidFill>
                <a:latin typeface="Gill Sans Nova"/>
                <a:ea typeface="Gill Sans Nova"/>
                <a:cs typeface="Gill Sans Nova"/>
                <a:sym typeface="Gill Sans Nova"/>
              </a:defRPr>
            </a:pPr>
            <a:endParaRPr/>
          </a:p>
        </p:txBody>
      </p:sp>
      <p:sp>
        <p:nvSpPr>
          <p:cNvPr id="196" name="Title Text"/>
          <p:cNvSpPr txBox="1">
            <a:spLocks noGrp="1"/>
          </p:cNvSpPr>
          <p:nvPr>
            <p:ph type="title"/>
          </p:nvPr>
        </p:nvSpPr>
        <p:spPr>
          <a:xfrm>
            <a:off x="2743200" y="1591055"/>
            <a:ext cx="20482561" cy="2468881"/>
          </a:xfrm>
          <a:prstGeom prst="rect">
            <a:avLst/>
          </a:prstGeom>
        </p:spPr>
        <p:txBody>
          <a:bodyPr lIns="0" tIns="0" rIns="0" bIns="0" anchor="b"/>
          <a:lstStyle>
            <a:lvl1pPr defTabSz="1828800">
              <a:lnSpc>
                <a:spcPct val="100000"/>
              </a:lnSpc>
              <a:defRPr sz="7200" cap="all" spc="1400">
                <a:latin typeface="Gill Sans Nova"/>
                <a:ea typeface="Gill Sans Nova"/>
                <a:cs typeface="Gill Sans Nova"/>
                <a:sym typeface="Gill Sans Nova"/>
              </a:defRPr>
            </a:lvl1pPr>
          </a:lstStyle>
          <a:p>
            <a:r>
              <a:t>Title Text</a:t>
            </a:r>
          </a:p>
        </p:txBody>
      </p:sp>
      <p:sp>
        <p:nvSpPr>
          <p:cNvPr id="197" name="Body Level One…"/>
          <p:cNvSpPr txBox="1">
            <a:spLocks noGrp="1"/>
          </p:cNvSpPr>
          <p:nvPr>
            <p:ph type="body" idx="1"/>
          </p:nvPr>
        </p:nvSpPr>
        <p:spPr>
          <a:xfrm>
            <a:off x="2743200" y="4224528"/>
            <a:ext cx="20482561" cy="7918705"/>
          </a:xfrm>
          <a:prstGeom prst="rect">
            <a:avLst/>
          </a:prstGeom>
        </p:spPr>
        <p:txBody>
          <a:bodyPr lIns="0" tIns="0" rIns="0" bIns="0"/>
          <a:lstStyle>
            <a:lvl1pPr marL="457200" indent="-457200" defTabSz="1828800">
              <a:lnSpc>
                <a:spcPct val="120000"/>
              </a:lnSpc>
              <a:spcBef>
                <a:spcPts val="2000"/>
              </a:spcBef>
              <a:buSzPct val="100000"/>
              <a:buFont typeface="Arial"/>
              <a:defRPr sz="4000">
                <a:latin typeface="Gill Sans Nova"/>
                <a:ea typeface="Gill Sans Nova"/>
                <a:cs typeface="Gill Sans Nova"/>
                <a:sym typeface="Gill Sans Nova"/>
              </a:defRPr>
            </a:lvl1pPr>
            <a:lvl2pPr marL="914400" indent="-457200" defTabSz="1828800">
              <a:lnSpc>
                <a:spcPct val="120000"/>
              </a:lnSpc>
              <a:spcBef>
                <a:spcPts val="2000"/>
              </a:spcBef>
              <a:buSzPct val="100000"/>
              <a:buFont typeface="Arial"/>
              <a:defRPr sz="4000">
                <a:latin typeface="Gill Sans Nova"/>
                <a:ea typeface="Gill Sans Nova"/>
                <a:cs typeface="Gill Sans Nova"/>
                <a:sym typeface="Gill Sans Nova"/>
              </a:defRPr>
            </a:lvl2pPr>
            <a:lvl3pPr marL="1422400" indent="-508000" defTabSz="1828800">
              <a:lnSpc>
                <a:spcPct val="120000"/>
              </a:lnSpc>
              <a:spcBef>
                <a:spcPts val="2000"/>
              </a:spcBef>
              <a:buSzPct val="100000"/>
              <a:buFont typeface="Arial"/>
              <a:defRPr sz="4000">
                <a:latin typeface="Gill Sans Nova"/>
                <a:ea typeface="Gill Sans Nova"/>
                <a:cs typeface="Gill Sans Nova"/>
                <a:sym typeface="Gill Sans Nova"/>
              </a:defRPr>
            </a:lvl3pPr>
            <a:lvl4pPr marL="1943100" indent="-571500" defTabSz="1828800">
              <a:lnSpc>
                <a:spcPct val="120000"/>
              </a:lnSpc>
              <a:spcBef>
                <a:spcPts val="2000"/>
              </a:spcBef>
              <a:buSzPct val="100000"/>
              <a:buFont typeface="Arial"/>
              <a:defRPr sz="4000">
                <a:latin typeface="Gill Sans Nova"/>
                <a:ea typeface="Gill Sans Nova"/>
                <a:cs typeface="Gill Sans Nova"/>
                <a:sym typeface="Gill Sans Nova"/>
              </a:defRPr>
            </a:lvl4pPr>
            <a:lvl5pPr marL="2400300" indent="-571500" defTabSz="1828800">
              <a:lnSpc>
                <a:spcPct val="120000"/>
              </a:lnSpc>
              <a:spcBef>
                <a:spcPts val="2000"/>
              </a:spcBef>
              <a:buSzPct val="100000"/>
              <a:buFont typeface="Arial"/>
              <a:defRPr sz="4000">
                <a:latin typeface="Gill Sans Nova"/>
                <a:ea typeface="Gill Sans Nova"/>
                <a:cs typeface="Gill Sans Nova"/>
                <a:sym typeface="Gill Sans Nova"/>
              </a:defRPr>
            </a:lvl5pPr>
          </a:lstStyle>
          <a:p>
            <a:r>
              <a:t>Body Level One</a:t>
            </a:r>
          </a:p>
          <a:p>
            <a:pPr lvl="1"/>
            <a:r>
              <a:t>Body Level Two</a:t>
            </a:r>
          </a:p>
          <a:p>
            <a:pPr lvl="2"/>
            <a:r>
              <a:t>Body Level Three</a:t>
            </a:r>
          </a:p>
          <a:p>
            <a:pPr lvl="3"/>
            <a:r>
              <a:t>Body Level Four</a:t>
            </a:r>
          </a:p>
          <a:p>
            <a:pPr lvl="4"/>
            <a:r>
              <a:t>Body Level Five</a:t>
            </a:r>
          </a:p>
        </p:txBody>
      </p:sp>
      <p:sp>
        <p:nvSpPr>
          <p:cNvPr id="198" name="Slide Number"/>
          <p:cNvSpPr txBox="1">
            <a:spLocks noGrp="1"/>
          </p:cNvSpPr>
          <p:nvPr>
            <p:ph type="sldNum" sz="quarter" idx="2"/>
          </p:nvPr>
        </p:nvSpPr>
        <p:spPr>
          <a:xfrm>
            <a:off x="23791710" y="13055853"/>
            <a:ext cx="421602" cy="424181"/>
          </a:xfrm>
          <a:prstGeom prst="rect">
            <a:avLst/>
          </a:prstGeom>
        </p:spPr>
        <p:txBody>
          <a:bodyPr lIns="91439" tIns="91439" rIns="91439" bIns="91439" anchor="ctr"/>
          <a:lstStyle>
            <a:lvl1pPr algn="r" defTabSz="914400">
              <a:defRPr sz="1600">
                <a:solidFill>
                  <a:srgbClr val="FFFFFF"/>
                </a:solidFill>
                <a:latin typeface="Gill Sans Nova"/>
                <a:ea typeface="Gill Sans Nova"/>
                <a:cs typeface="Gill Sans Nova"/>
                <a:sym typeface="Gill Sans Nova"/>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2"/>
        <p:cNvGrpSpPr/>
        <p:nvPr/>
      </p:nvGrpSpPr>
      <p:grpSpPr>
        <a:xfrm>
          <a:off x="0" y="0"/>
          <a:ext cx="0" cy="0"/>
          <a:chOff x="0" y="0"/>
          <a:chExt cx="0" cy="0"/>
        </a:xfrm>
      </p:grpSpPr>
    </p:spTree>
    <p:extLst>
      <p:ext uri="{BB962C8B-B14F-4D97-AF65-F5344CB8AC3E}">
        <p14:creationId xmlns:p14="http://schemas.microsoft.com/office/powerpoint/2010/main" val="689971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2" r:id="rId22"/>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1.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2" Type="http://schemas.openxmlformats.org/officeDocument/2006/relationships/hyperlink" Target="https://justice.ucsf.edu/" TargetMode="External"/><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0.xml"/><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20.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0.xml"/><Relationship Id="rId6" Type="http://schemas.openxmlformats.org/officeDocument/2006/relationships/image" Target="../media/image46.png"/><Relationship Id="rId11" Type="http://schemas.openxmlformats.org/officeDocument/2006/relationships/image" Target="../media/image51.jpeg"/><Relationship Id="rId5" Type="http://schemas.openxmlformats.org/officeDocument/2006/relationships/image" Target="../media/image45.png"/><Relationship Id="rId10" Type="http://schemas.openxmlformats.org/officeDocument/2006/relationships/image" Target="../media/image50.jpeg"/><Relationship Id="rId4" Type="http://schemas.openxmlformats.org/officeDocument/2006/relationships/image" Target="../media/image44.png"/><Relationship Id="rId9" Type="http://schemas.openxmlformats.org/officeDocument/2006/relationships/image" Target="../media/image49.png"/></Relationships>
</file>

<file path=ppt/slides/_rels/slide3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2.jpeg"/><Relationship Id="rId7" Type="http://schemas.openxmlformats.org/officeDocument/2006/relationships/hyperlink" Target="https://propelscholars.org/" TargetMode="External"/><Relationship Id="rId12" Type="http://schemas.openxmlformats.org/officeDocument/2006/relationships/image" Target="../media/image56.png"/><Relationship Id="rId2" Type="http://schemas.openxmlformats.org/officeDocument/2006/relationships/image" Target="../media/image21.jpeg"/><Relationship Id="rId1" Type="http://schemas.openxmlformats.org/officeDocument/2006/relationships/slideLayout" Target="../slideLayouts/slideLayout21.xml"/><Relationship Id="rId6" Type="http://schemas.openxmlformats.org/officeDocument/2006/relationships/image" Target="../media/image25.png"/><Relationship Id="rId11" Type="http://schemas.openxmlformats.org/officeDocument/2006/relationships/image" Target="../media/image55.png"/><Relationship Id="rId5" Type="http://schemas.openxmlformats.org/officeDocument/2006/relationships/image" Target="../media/image24.jpeg"/><Relationship Id="rId10" Type="http://schemas.openxmlformats.org/officeDocument/2006/relationships/image" Target="../media/image54.png"/><Relationship Id="rId4" Type="http://schemas.openxmlformats.org/officeDocument/2006/relationships/image" Target="../media/image23.png"/><Relationship Id="rId9"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4.xml"/><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tif"/><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64.tif"/><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65.tif"/><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6.png"/><Relationship Id="rId1" Type="http://schemas.openxmlformats.org/officeDocument/2006/relationships/slideLayout" Target="../slideLayouts/slideLayout4.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5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4.xml"/><Relationship Id="rId4" Type="http://schemas.openxmlformats.org/officeDocument/2006/relationships/image" Target="../media/image75.png"/></Relationships>
</file>

<file path=ppt/slides/_rels/slide53.xml.rels><?xml version="1.0" encoding="UTF-8" standalone="yes"?>
<Relationships xmlns="http://schemas.openxmlformats.org/package/2006/relationships"><Relationship Id="rId2" Type="http://schemas.openxmlformats.org/officeDocument/2006/relationships/image" Target="../media/image76.tif"/><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80.tif"/><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4.xml"/><Relationship Id="rId4" Type="http://schemas.openxmlformats.org/officeDocument/2006/relationships/image" Target="../media/image83.png"/></Relationships>
</file>

<file path=ppt/slides/_rels/slide6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4.xml"/><Relationship Id="rId4" Type="http://schemas.openxmlformats.org/officeDocument/2006/relationships/image" Target="../media/image86.png"/></Relationships>
</file>

<file path=ppt/slides/_rels/slide6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9.jpeg"/><Relationship Id="rId7" Type="http://schemas.openxmlformats.org/officeDocument/2006/relationships/image" Target="../media/image92.png"/><Relationship Id="rId2" Type="http://schemas.openxmlformats.org/officeDocument/2006/relationships/image" Target="../media/image88.jpeg"/><Relationship Id="rId1" Type="http://schemas.openxmlformats.org/officeDocument/2006/relationships/slideLayout" Target="../slideLayouts/slideLayout4.xml"/><Relationship Id="rId6" Type="http://schemas.openxmlformats.org/officeDocument/2006/relationships/image" Target="../media/image91.png"/><Relationship Id="rId5" Type="http://schemas.openxmlformats.org/officeDocument/2006/relationships/image" Target="../media/image90.jpeg"/><Relationship Id="rId10" Type="http://schemas.openxmlformats.org/officeDocument/2006/relationships/image" Target="../media/image95.png"/><Relationship Id="rId4" Type="http://schemas.openxmlformats.org/officeDocument/2006/relationships/image" Target="../media/image81.png"/><Relationship Id="rId9" Type="http://schemas.openxmlformats.org/officeDocument/2006/relationships/image" Target="../media/image9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
          <p:cNvSpPr txBox="1"/>
          <p:nvPr/>
        </p:nvSpPr>
        <p:spPr>
          <a:xfrm>
            <a:off x="0" y="1"/>
            <a:ext cx="24384000" cy="1864174"/>
          </a:xfrm>
          <a:prstGeom prst="rect">
            <a:avLst/>
          </a:prstGeom>
          <a:noFill/>
          <a:ln>
            <a:noFill/>
          </a:ln>
        </p:spPr>
        <p:txBody>
          <a:bodyPr spcFirstLastPara="1" wrap="square" lIns="182850" tIns="91400" rIns="182850" bIns="91400" anchor="ctr" anchorCtr="0">
            <a:normAutofit/>
          </a:bodyPr>
          <a:lstStyle/>
          <a:p>
            <a:pPr algn="ctr">
              <a:lnSpc>
                <a:spcPct val="100000"/>
              </a:lnSpc>
              <a:spcBef>
                <a:spcPts val="0"/>
              </a:spcBef>
              <a:buClr>
                <a:schemeClr val="dk1"/>
              </a:buClr>
              <a:buSzPts val="3600"/>
            </a:pPr>
            <a:r>
              <a:rPr lang="en-US" sz="7200" cap="small">
                <a:solidFill>
                  <a:schemeClr val="dk1"/>
                </a:solidFill>
                <a:latin typeface="Arial"/>
                <a:ea typeface="Arial"/>
                <a:cs typeface="Arial"/>
                <a:sym typeface="Arial"/>
              </a:rPr>
              <a:t>CAGI</a:t>
            </a:r>
            <a:r>
              <a:rPr lang="en-US" sz="7200">
                <a:solidFill>
                  <a:schemeClr val="dk1"/>
                </a:solidFill>
                <a:latin typeface="Arial"/>
                <a:ea typeface="Arial"/>
                <a:cs typeface="Arial"/>
                <a:sym typeface="Arial"/>
              </a:rPr>
              <a:t>7</a:t>
            </a:r>
            <a:r>
              <a:rPr lang="en-US" sz="3200" b="1">
                <a:solidFill>
                  <a:srgbClr val="404041"/>
                </a:solidFill>
                <a:latin typeface="Arial"/>
                <a:ea typeface="Arial"/>
                <a:cs typeface="Arial"/>
                <a:sym typeface="Arial"/>
              </a:rPr>
              <a:t> </a:t>
            </a:r>
            <a:r>
              <a:rPr lang="en-US" sz="7200" cap="small">
                <a:solidFill>
                  <a:schemeClr val="dk1"/>
                </a:solidFill>
                <a:latin typeface="Arial"/>
                <a:ea typeface="Arial"/>
                <a:cs typeface="Arial"/>
                <a:sym typeface="Arial"/>
              </a:rPr>
              <a:t> slide pack guidelines</a:t>
            </a:r>
            <a:endParaRPr sz="2800">
              <a:latin typeface="Arial"/>
              <a:ea typeface="Arial"/>
              <a:cs typeface="Arial"/>
              <a:sym typeface="Arial"/>
            </a:endParaRPr>
          </a:p>
        </p:txBody>
      </p:sp>
      <p:sp>
        <p:nvSpPr>
          <p:cNvPr id="139" name="Google Shape;139;p1"/>
          <p:cNvSpPr txBox="1"/>
          <p:nvPr/>
        </p:nvSpPr>
        <p:spPr>
          <a:xfrm>
            <a:off x="382773" y="3274828"/>
            <a:ext cx="23506662" cy="10441172"/>
          </a:xfrm>
          <a:prstGeom prst="rect">
            <a:avLst/>
          </a:prstGeom>
          <a:noFill/>
          <a:ln>
            <a:noFill/>
          </a:ln>
        </p:spPr>
        <p:txBody>
          <a:bodyPr spcFirstLastPara="1" wrap="square" lIns="182850" tIns="91400" rIns="182850" bIns="91400" anchor="t" anchorCtr="0">
            <a:noAutofit/>
          </a:bodyPr>
          <a:lstStyle/>
          <a:p>
            <a:pPr marL="457200" indent="-457200">
              <a:lnSpc>
                <a:spcPct val="100000"/>
              </a:lnSpc>
              <a:spcBef>
                <a:spcPts val="0"/>
              </a:spcBef>
              <a:buClr>
                <a:schemeClr val="dk1"/>
              </a:buClr>
              <a:buSzPts val="1600"/>
              <a:buFont typeface="Arial"/>
              <a:buChar char="•"/>
            </a:pPr>
            <a:r>
              <a:rPr lang="en-US" sz="3200" dirty="0">
                <a:solidFill>
                  <a:schemeClr val="dk1"/>
                </a:solidFill>
                <a:latin typeface="Arial"/>
                <a:ea typeface="Arial"/>
                <a:cs typeface="Arial"/>
                <a:sym typeface="Arial"/>
              </a:rPr>
              <a:t>Authors: please include THIS slide at the beginning of your presentation to indicate that you agree with reuse of your slides in CAGI presentations, according to the terms below, and digitally sign by writing your name above.</a:t>
            </a:r>
            <a:endParaRPr sz="2800" dirty="0">
              <a:latin typeface="Arial"/>
              <a:ea typeface="Arial"/>
              <a:cs typeface="Arial"/>
              <a:sym typeface="Arial"/>
            </a:endParaRPr>
          </a:p>
          <a:p>
            <a:pPr marL="457200" indent="-457200">
              <a:lnSpc>
                <a:spcPct val="100000"/>
              </a:lnSpc>
              <a:spcBef>
                <a:spcPts val="0"/>
              </a:spcBef>
              <a:buClr>
                <a:schemeClr val="dk1"/>
              </a:buClr>
              <a:buSzPts val="1600"/>
              <a:buFont typeface="Arial"/>
              <a:buChar char="•"/>
            </a:pPr>
            <a:r>
              <a:rPr lang="en-US" sz="3200" dirty="0">
                <a:solidFill>
                  <a:schemeClr val="dk1"/>
                </a:solidFill>
                <a:latin typeface="Arial"/>
                <a:ea typeface="Arial"/>
                <a:cs typeface="Arial"/>
                <a:sym typeface="Arial"/>
              </a:rPr>
              <a:t>To disseminate the CAGI results, I encourage all CAGI participants to remix these CAGI slides for inclusion in their oral and poster presentations.</a:t>
            </a:r>
            <a:endParaRPr sz="2800" dirty="0">
              <a:latin typeface="Arial"/>
              <a:ea typeface="Arial"/>
              <a:cs typeface="Arial"/>
              <a:sym typeface="Arial"/>
            </a:endParaRPr>
          </a:p>
          <a:p>
            <a:pPr marL="457200" indent="-457200">
              <a:lnSpc>
                <a:spcPct val="100000"/>
              </a:lnSpc>
              <a:spcBef>
                <a:spcPts val="0"/>
              </a:spcBef>
              <a:buClr>
                <a:schemeClr val="dk1"/>
              </a:buClr>
              <a:buSzPts val="1600"/>
              <a:buFont typeface="Arial"/>
              <a:buChar char="•"/>
            </a:pPr>
            <a:r>
              <a:rPr lang="en-US" sz="3200" dirty="0">
                <a:solidFill>
                  <a:schemeClr val="dk1"/>
                </a:solidFill>
                <a:latin typeface="Arial"/>
                <a:ea typeface="Arial"/>
                <a:cs typeface="Arial"/>
                <a:sym typeface="Arial"/>
              </a:rPr>
              <a:t>CAGI participants may use or publish any content of these slides only in compliance with the CAGI Data Use Agreement.</a:t>
            </a:r>
            <a:endParaRPr sz="2800" dirty="0">
              <a:latin typeface="Arial"/>
              <a:ea typeface="Arial"/>
              <a:cs typeface="Arial"/>
              <a:sym typeface="Arial"/>
            </a:endParaRPr>
          </a:p>
          <a:p>
            <a:pPr marL="457200" indent="-457200">
              <a:lnSpc>
                <a:spcPct val="100000"/>
              </a:lnSpc>
              <a:spcBef>
                <a:spcPts val="0"/>
              </a:spcBef>
              <a:buClr>
                <a:schemeClr val="dk1"/>
              </a:buClr>
              <a:buSzPts val="1600"/>
              <a:buFont typeface="Arial"/>
              <a:buChar char="•"/>
            </a:pPr>
            <a:r>
              <a:rPr lang="en-US" sz="3200" dirty="0">
                <a:solidFill>
                  <a:schemeClr val="dk1"/>
                </a:solidFill>
                <a:latin typeface="Arial"/>
                <a:ea typeface="Arial"/>
                <a:cs typeface="Arial"/>
                <a:sym typeface="Arial"/>
              </a:rPr>
              <a:t>CAGI participants may not cite or publish any content of these slides except with the written permission of the originating author or in the primary CAGI publications.</a:t>
            </a:r>
            <a:endParaRPr sz="2800" dirty="0">
              <a:latin typeface="Arial"/>
              <a:ea typeface="Arial"/>
              <a:cs typeface="Arial"/>
              <a:sym typeface="Arial"/>
            </a:endParaRPr>
          </a:p>
          <a:p>
            <a:pPr marL="457200" indent="-457200">
              <a:lnSpc>
                <a:spcPct val="100000"/>
              </a:lnSpc>
              <a:spcBef>
                <a:spcPts val="0"/>
              </a:spcBef>
              <a:buClr>
                <a:schemeClr val="dk1"/>
              </a:buClr>
              <a:buSzPts val="1600"/>
              <a:buFont typeface="Arial"/>
              <a:buChar char="•"/>
            </a:pPr>
            <a:r>
              <a:rPr lang="en-US" sz="3200" dirty="0">
                <a:solidFill>
                  <a:schemeClr val="dk1"/>
                </a:solidFill>
                <a:latin typeface="Arial"/>
                <a:ea typeface="Arial"/>
                <a:cs typeface="Arial"/>
                <a:sym typeface="Arial"/>
              </a:rPr>
              <a:t>CAGI participants must acknowledge the original authors of these slides and CAGI7.  Include the acknowledgement banner across the bottom.</a:t>
            </a:r>
            <a:endParaRPr sz="2800" dirty="0">
              <a:latin typeface="Arial"/>
              <a:ea typeface="Arial"/>
              <a:cs typeface="Arial"/>
              <a:sym typeface="Arial"/>
            </a:endParaRPr>
          </a:p>
          <a:p>
            <a:pPr marL="457200" indent="-457200">
              <a:lnSpc>
                <a:spcPct val="100000"/>
              </a:lnSpc>
              <a:spcBef>
                <a:spcPts val="0"/>
              </a:spcBef>
              <a:buClr>
                <a:schemeClr val="dk1"/>
              </a:buClr>
              <a:buSzPts val="1600"/>
              <a:buFont typeface="Arial"/>
              <a:buChar char="•"/>
            </a:pPr>
            <a:r>
              <a:rPr lang="en-US" sz="3200" dirty="0">
                <a:solidFill>
                  <a:schemeClr val="dk1"/>
                </a:solidFill>
                <a:latin typeface="Arial"/>
                <a:ea typeface="Arial"/>
                <a:cs typeface="Arial"/>
                <a:sym typeface="Arial"/>
              </a:rPr>
              <a:t>CAGI participants must include the CAGI credits slide in their presentations.</a:t>
            </a:r>
            <a:endParaRPr sz="2800" dirty="0">
              <a:latin typeface="Arial"/>
              <a:ea typeface="Arial"/>
              <a:cs typeface="Arial"/>
              <a:sym typeface="Arial"/>
            </a:endParaRPr>
          </a:p>
          <a:p>
            <a:pPr marL="457200" indent="-457200">
              <a:lnSpc>
                <a:spcPct val="100000"/>
              </a:lnSpc>
              <a:spcBef>
                <a:spcPts val="0"/>
              </a:spcBef>
              <a:buClr>
                <a:schemeClr val="dk1"/>
              </a:buClr>
              <a:buSzPts val="1600"/>
              <a:buFont typeface="Arial"/>
              <a:buChar char="•"/>
            </a:pPr>
            <a:r>
              <a:rPr lang="en-US" sz="3200" dirty="0">
                <a:solidFill>
                  <a:schemeClr val="dk1"/>
                </a:solidFill>
                <a:latin typeface="Arial"/>
                <a:ea typeface="Arial"/>
                <a:cs typeface="Arial"/>
                <a:sym typeface="Arial"/>
              </a:rPr>
              <a:t>Slides with a red slash (no remix) may not be included in a presentation unless all attendees are registered CAGI participants who signed the data use agreement.</a:t>
            </a:r>
            <a:endParaRPr sz="2800" dirty="0">
              <a:latin typeface="Arial"/>
              <a:ea typeface="Arial"/>
              <a:cs typeface="Arial"/>
              <a:sym typeface="Arial"/>
            </a:endParaRPr>
          </a:p>
          <a:p>
            <a:pPr marL="457200" indent="-457200">
              <a:lnSpc>
                <a:spcPct val="100000"/>
              </a:lnSpc>
              <a:spcBef>
                <a:spcPts val="0"/>
              </a:spcBef>
              <a:buClr>
                <a:schemeClr val="dk1"/>
              </a:buClr>
              <a:buSzPts val="1600"/>
              <a:buFont typeface="Arial"/>
              <a:buChar char="•"/>
            </a:pPr>
            <a:r>
              <a:rPr lang="en-US" sz="3200" dirty="0">
                <a:solidFill>
                  <a:schemeClr val="dk1"/>
                </a:solidFill>
                <a:latin typeface="Arial"/>
                <a:ea typeface="Arial"/>
                <a:cs typeface="Arial"/>
                <a:sym typeface="Arial"/>
              </a:rPr>
              <a:t>Slides with a red X over the entire slide may not be used in any circumstances.</a:t>
            </a:r>
            <a:endParaRPr sz="2800" dirty="0">
              <a:latin typeface="Arial"/>
              <a:ea typeface="Arial"/>
              <a:cs typeface="Arial"/>
              <a:sym typeface="Arial"/>
            </a:endParaRPr>
          </a:p>
          <a:p>
            <a:pPr marL="457200" indent="-457200">
              <a:lnSpc>
                <a:spcPct val="100000"/>
              </a:lnSpc>
              <a:spcBef>
                <a:spcPts val="0"/>
              </a:spcBef>
              <a:buClr>
                <a:schemeClr val="dk1"/>
              </a:buClr>
              <a:buSzPts val="1600"/>
              <a:buFont typeface="Arial"/>
              <a:buChar char="•"/>
            </a:pPr>
            <a:r>
              <a:rPr lang="en-US" sz="3200" dirty="0">
                <a:solidFill>
                  <a:schemeClr val="dk1"/>
                </a:solidFill>
                <a:latin typeface="Arial"/>
                <a:ea typeface="Arial"/>
                <a:cs typeface="Arial"/>
                <a:sym typeface="Arial"/>
              </a:rPr>
              <a:t>Slides with a blue slash (embargoed) may not be used unless the embargo is explicitly lifted.</a:t>
            </a:r>
            <a:endParaRPr sz="2800" dirty="0">
              <a:latin typeface="Arial"/>
              <a:ea typeface="Arial"/>
              <a:cs typeface="Arial"/>
              <a:sym typeface="Arial"/>
            </a:endParaRPr>
          </a:p>
          <a:p>
            <a:pPr marL="457200" indent="-457200">
              <a:lnSpc>
                <a:spcPct val="100000"/>
              </a:lnSpc>
              <a:spcBef>
                <a:spcPts val="0"/>
              </a:spcBef>
              <a:buClr>
                <a:schemeClr val="dk1"/>
              </a:buClr>
              <a:buSzPts val="1600"/>
              <a:buFont typeface="Arial"/>
              <a:buChar char="•"/>
            </a:pPr>
            <a:r>
              <a:rPr lang="en-US" sz="3200" dirty="0">
                <a:solidFill>
                  <a:schemeClr val="dk1"/>
                </a:solidFill>
                <a:latin typeface="Arial"/>
                <a:ea typeface="Arial"/>
                <a:cs typeface="Arial"/>
                <a:sym typeface="Arial"/>
              </a:rPr>
              <a:t>Slides without slash or X may be tweeted unless flagged with the “No tweet” icon.</a:t>
            </a:r>
            <a:endParaRPr sz="2800" dirty="0">
              <a:latin typeface="Arial"/>
              <a:ea typeface="Arial"/>
              <a:cs typeface="Arial"/>
              <a:sym typeface="Arial"/>
            </a:endParaRPr>
          </a:p>
          <a:p>
            <a:pPr marL="457200" indent="-457200">
              <a:lnSpc>
                <a:spcPct val="100000"/>
              </a:lnSpc>
              <a:spcBef>
                <a:spcPts val="0"/>
              </a:spcBef>
              <a:buClr>
                <a:schemeClr val="dk1"/>
              </a:buClr>
              <a:buSzPts val="1600"/>
              <a:buFont typeface="Arial"/>
              <a:buChar char="•"/>
            </a:pPr>
            <a:r>
              <a:rPr lang="en-US" sz="3200" dirty="0">
                <a:solidFill>
                  <a:schemeClr val="dk1"/>
                </a:solidFill>
                <a:latin typeface="Arial"/>
                <a:ea typeface="Arial"/>
                <a:cs typeface="Arial"/>
                <a:sym typeface="Arial"/>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sz="2800" dirty="0">
              <a:latin typeface="Arial"/>
              <a:ea typeface="Arial"/>
              <a:cs typeface="Arial"/>
              <a:sym typeface="Arial"/>
            </a:endParaRPr>
          </a:p>
          <a:p>
            <a:pPr marL="457200" indent="-457200">
              <a:lnSpc>
                <a:spcPct val="100000"/>
              </a:lnSpc>
              <a:spcBef>
                <a:spcPts val="0"/>
              </a:spcBef>
              <a:buClr>
                <a:schemeClr val="dk1"/>
              </a:buClr>
              <a:buSzPts val="1600"/>
              <a:buFont typeface="Arial"/>
              <a:buChar char="•"/>
            </a:pPr>
            <a:r>
              <a:rPr lang="en-US" sz="3200" dirty="0">
                <a:solidFill>
                  <a:schemeClr val="dk1"/>
                </a:solidFill>
                <a:latin typeface="Arial"/>
                <a:ea typeface="Arial"/>
                <a:cs typeface="Arial"/>
                <a:sym typeface="Arial"/>
              </a:rPr>
              <a:t>Note for slide authors: we expect all CAGI participants to abide by these restrictions and will make best effort to ensure they are followed. However, bear in mind that we have limited means of enforcing them, and therefore the restrictions cannot be guaranteed.</a:t>
            </a:r>
            <a:endParaRPr sz="2800" dirty="0">
              <a:latin typeface="Arial"/>
              <a:ea typeface="Arial"/>
              <a:cs typeface="Arial"/>
              <a:sym typeface="Arial"/>
            </a:endParaRPr>
          </a:p>
        </p:txBody>
      </p:sp>
      <p:sp>
        <p:nvSpPr>
          <p:cNvPr id="140" name="Google Shape;140;p1"/>
          <p:cNvSpPr txBox="1"/>
          <p:nvPr/>
        </p:nvSpPr>
        <p:spPr>
          <a:xfrm>
            <a:off x="1" y="1637414"/>
            <a:ext cx="24383998" cy="1661913"/>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2400"/>
            </a:pPr>
            <a:r>
              <a:rPr lang="en-US" dirty="0">
                <a:solidFill>
                  <a:schemeClr val="dk1"/>
                </a:solidFill>
                <a:latin typeface="Arial"/>
                <a:ea typeface="Arial"/>
                <a:cs typeface="Arial"/>
                <a:sym typeface="Arial"/>
              </a:rPr>
              <a:t>I agree to my slides being used according to the following terms:</a:t>
            </a:r>
            <a:br>
              <a:rPr lang="en-US" dirty="0">
                <a:solidFill>
                  <a:schemeClr val="dk1"/>
                </a:solidFill>
                <a:latin typeface="Arial"/>
                <a:ea typeface="Arial"/>
                <a:cs typeface="Arial"/>
                <a:sym typeface="Arial"/>
              </a:rPr>
            </a:br>
            <a:r>
              <a:rPr lang="en-US" dirty="0">
                <a:solidFill>
                  <a:srgbClr val="FF0000"/>
                </a:solidFill>
                <a:latin typeface="Arial"/>
                <a:ea typeface="Arial"/>
                <a:cs typeface="Arial"/>
                <a:sym typeface="Arial"/>
              </a:rPr>
              <a:t>__Ryan Hernandez__</a:t>
            </a:r>
            <a:endParaRPr sz="2800" dirty="0">
              <a:latin typeface="Arial"/>
              <a:ea typeface="Arial"/>
              <a:cs typeface="Arial"/>
              <a:sym typeface="Arial"/>
            </a:endParaRPr>
          </a:p>
        </p:txBody>
      </p:sp>
      <p:grpSp>
        <p:nvGrpSpPr>
          <p:cNvPr id="141" name="Google Shape;141;p1"/>
          <p:cNvGrpSpPr/>
          <p:nvPr/>
        </p:nvGrpSpPr>
        <p:grpSpPr>
          <a:xfrm>
            <a:off x="23420256" y="10887734"/>
            <a:ext cx="580972" cy="558064"/>
            <a:chOff x="5373" y="3933"/>
            <a:chExt cx="387" cy="387"/>
          </a:xfrm>
        </p:grpSpPr>
        <p:sp>
          <p:nvSpPr>
            <p:cNvPr id="142" name="Google Shape;142;p1"/>
            <p:cNvSpPr/>
            <p:nvPr/>
          </p:nvSpPr>
          <p:spPr>
            <a:xfrm>
              <a:off x="5373" y="3933"/>
              <a:ext cx="387" cy="387"/>
            </a:xfrm>
            <a:prstGeom prst="ellipse">
              <a:avLst/>
            </a:prstGeom>
            <a:solidFill>
              <a:schemeClr val="lt1"/>
            </a:solidFill>
            <a:ln w="28575" cap="flat" cmpd="sng">
              <a:solidFill>
                <a:srgbClr val="FF0200"/>
              </a:solidFill>
              <a:prstDash val="solid"/>
              <a:round/>
              <a:headEnd type="none" w="sm" len="sm"/>
              <a:tailEnd type="none" w="sm" len="sm"/>
            </a:ln>
          </p:spPr>
          <p:txBody>
            <a:bodyPr spcFirstLastPara="1" wrap="square" lIns="0" tIns="0" rIns="0" bIns="0" anchor="t" anchorCtr="0">
              <a:noAutofit/>
            </a:bodyPr>
            <a:lstStyle/>
            <a:p>
              <a:pPr>
                <a:lnSpc>
                  <a:spcPct val="100000"/>
                </a:lnSpc>
                <a:spcBef>
                  <a:spcPts val="0"/>
                </a:spcBef>
                <a:buClr>
                  <a:srgbClr val="000000"/>
                </a:buClr>
                <a:buSzPts val="1800"/>
              </a:pPr>
              <a:endParaRPr sz="3600">
                <a:solidFill>
                  <a:schemeClr val="dk1"/>
                </a:solidFill>
                <a:latin typeface="Arial"/>
                <a:ea typeface="Arial"/>
                <a:cs typeface="Arial"/>
                <a:sym typeface="Arial"/>
              </a:endParaRPr>
            </a:p>
          </p:txBody>
        </p:sp>
        <p:pic>
          <p:nvPicPr>
            <p:cNvPr id="143" name="Google Shape;143;p1"/>
            <p:cNvPicPr preferRelativeResize="0"/>
            <p:nvPr/>
          </p:nvPicPr>
          <p:blipFill rotWithShape="1">
            <a:blip r:embed="rId3">
              <a:alphaModFix/>
            </a:blip>
            <a:srcRect/>
            <a:stretch/>
          </p:blipFill>
          <p:spPr>
            <a:xfrm>
              <a:off x="5411" y="4005"/>
              <a:ext cx="311" cy="248"/>
            </a:xfrm>
            <a:prstGeom prst="rect">
              <a:avLst/>
            </a:prstGeom>
            <a:noFill/>
            <a:ln>
              <a:noFill/>
            </a:ln>
          </p:spPr>
        </p:pic>
        <p:cxnSp>
          <p:nvCxnSpPr>
            <p:cNvPr id="144" name="Google Shape;144;p1"/>
            <p:cNvCxnSpPr/>
            <p:nvPr/>
          </p:nvCxnSpPr>
          <p:spPr>
            <a:xfrm rot="10800000" flipH="1">
              <a:off x="5436" y="3971"/>
              <a:ext cx="267" cy="311"/>
            </a:xfrm>
            <a:prstGeom prst="straightConnector1">
              <a:avLst/>
            </a:prstGeom>
            <a:noFill/>
            <a:ln w="28575" cap="flat" cmpd="sng">
              <a:solidFill>
                <a:srgbClr val="FF0200"/>
              </a:solidFill>
              <a:prstDash val="solid"/>
              <a:round/>
              <a:headEnd type="none" w="sm" len="sm"/>
              <a:tailEnd type="none" w="sm" len="sm"/>
            </a:ln>
          </p:spPr>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Ryan Hernandez, PhD"/>
          <p:cNvSpPr txBox="1">
            <a:spLocks noGrp="1"/>
          </p:cNvSpPr>
          <p:nvPr>
            <p:ph type="body" idx="21"/>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lnSpcReduction="10000"/>
          </a:bodyPr>
          <a:lstStyle/>
          <a:p>
            <a:r>
              <a:t>Ryan Hernandez, PhD</a:t>
            </a:r>
          </a:p>
        </p:txBody>
      </p:sp>
      <p:sp>
        <p:nvSpPr>
          <p:cNvPr id="230" name="From Learning to Leading: Cultivating Resilience through Community"/>
          <p:cNvSpPr txBox="1">
            <a:spLocks noGrp="1"/>
          </p:cNvSpPr>
          <p:nvPr>
            <p:ph type="ctrTitle"/>
          </p:nvPr>
        </p:nvSpPr>
        <p:spPr>
          <a:prstGeom prst="rect">
            <a:avLst/>
          </a:prstGeom>
        </p:spPr>
        <p:txBody>
          <a:bodyPr/>
          <a:lstStyle>
            <a:lvl1pPr defTabSz="2365188">
              <a:defRPr sz="11252" spc="-225"/>
            </a:lvl1pPr>
          </a:lstStyle>
          <a:p>
            <a:r>
              <a:t>From Learning to Leading: Cultivating Resilience through Community</a:t>
            </a:r>
          </a:p>
        </p:txBody>
      </p:sp>
      <p:sp>
        <p:nvSpPr>
          <p:cNvPr id="2" name="Google Shape;157;p3">
            <a:extLst>
              <a:ext uri="{FF2B5EF4-FFF2-40B4-BE49-F238E27FC236}">
                <a16:creationId xmlns:a16="http://schemas.microsoft.com/office/drawing/2014/main" id="{8AE35A17-4A1A-37B6-C3A0-BD7B6B50286C}"/>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4949AC65-4A7C-0C58-37A5-4371125B4FEF}"/>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A100F710-2ED1-18AD-AE40-C549F1E715AD}"/>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 name="banned_words.gif" descr="banned_words.gif"/>
          <p:cNvPicPr>
            <a:picLocks/>
          </p:cNvPicPr>
          <p:nvPr/>
        </p:nvPicPr>
        <p:blipFill>
          <a:blip r:embed="rId2"/>
          <a:stretch>
            <a:fillRect/>
          </a:stretch>
        </p:blipFill>
        <p:spPr>
          <a:xfrm>
            <a:off x="-80888" y="-1011463"/>
            <a:ext cx="24545776" cy="14727463"/>
          </a:xfrm>
          <a:prstGeom prst="rect">
            <a:avLst/>
          </a:prstGeom>
          <a:ln w="12700">
            <a:miter lim="400000"/>
          </a:ln>
        </p:spPr>
      </p:pic>
      <p:sp>
        <p:nvSpPr>
          <p:cNvPr id="233" name="Apologies for the expletives"/>
          <p:cNvSpPr txBox="1">
            <a:spLocks noGrp="1"/>
          </p:cNvSpPr>
          <p:nvPr>
            <p:ph type="title"/>
          </p:nvPr>
        </p:nvSpPr>
        <p:spPr>
          <a:xfrm>
            <a:off x="1206500" y="360778"/>
            <a:ext cx="21971000" cy="1433164"/>
          </a:xfrm>
          <a:prstGeom prst="rect">
            <a:avLst/>
          </a:prstGeom>
        </p:spPr>
        <p:txBody>
          <a:bodyPr/>
          <a:lstStyle>
            <a:lvl1pPr algn="ctr">
              <a:defRPr>
                <a:solidFill>
                  <a:srgbClr val="FFFFFF"/>
                </a:solidFill>
              </a:defRPr>
            </a:lvl1pPr>
          </a:lstStyle>
          <a:p>
            <a:r>
              <a:t>Apologies for the expletives</a:t>
            </a:r>
          </a:p>
        </p:txBody>
      </p:sp>
      <p:sp>
        <p:nvSpPr>
          <p:cNvPr id="234" name="Terms banned under the Trump administration:"/>
          <p:cNvSpPr txBox="1">
            <a:spLocks noGrp="1"/>
          </p:cNvSpPr>
          <p:nvPr>
            <p:ph type="body" idx="21"/>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ctr">
              <a:defRPr>
                <a:solidFill>
                  <a:srgbClr val="FFFFFF"/>
                </a:solidFill>
              </a:defRPr>
            </a:lvl1pPr>
          </a:lstStyle>
          <a:p>
            <a:r>
              <a:t>Terms banned under the Trump administration:</a:t>
            </a:r>
          </a:p>
        </p:txBody>
      </p:sp>
      <p:sp>
        <p:nvSpPr>
          <p:cNvPr id="235" name="Diversity…"/>
          <p:cNvSpPr txBox="1">
            <a:spLocks noGrp="1"/>
          </p:cNvSpPr>
          <p:nvPr>
            <p:ph type="body" idx="1"/>
          </p:nvPr>
        </p:nvSpPr>
        <p:spPr>
          <a:prstGeom prst="rect">
            <a:avLst/>
          </a:prstGeom>
        </p:spPr>
        <p:txBody>
          <a:bodyPr/>
          <a:lstStyle/>
          <a:p>
            <a:r>
              <a:t>Diversity</a:t>
            </a:r>
          </a:p>
          <a:p>
            <a:r>
              <a:t>Equity</a:t>
            </a:r>
          </a:p>
          <a:p>
            <a:r>
              <a:t>Inclusion</a:t>
            </a:r>
          </a:p>
          <a:p>
            <a:r>
              <a:t>Accessibility</a:t>
            </a:r>
          </a:p>
          <a:p>
            <a:r>
              <a:t>Belonging</a:t>
            </a:r>
          </a:p>
        </p:txBody>
      </p:sp>
      <p:sp>
        <p:nvSpPr>
          <p:cNvPr id="236" name="Rectangle"/>
          <p:cNvSpPr/>
          <p:nvPr/>
        </p:nvSpPr>
        <p:spPr>
          <a:xfrm>
            <a:off x="3989186" y="2372962"/>
            <a:ext cx="17082504" cy="5478503"/>
          </a:xfrm>
          <a:prstGeom prst="rect">
            <a:avLst/>
          </a:pr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 name="Google Shape;157;p3">
            <a:extLst>
              <a:ext uri="{FF2B5EF4-FFF2-40B4-BE49-F238E27FC236}">
                <a16:creationId xmlns:a16="http://schemas.microsoft.com/office/drawing/2014/main" id="{A94D3BAC-4942-8BE0-246B-4F3D52FFB579}"/>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bg1"/>
                </a:solidFill>
                <a:latin typeface="Arial"/>
                <a:ea typeface="Arial"/>
                <a:cs typeface="Arial"/>
                <a:sym typeface="Arial"/>
              </a:rPr>
              <a:t>Created for CAGI7</a:t>
            </a:r>
            <a:endParaRPr sz="2400">
              <a:solidFill>
                <a:schemeClr val="bg1"/>
              </a:solidFill>
              <a:latin typeface="Arial"/>
              <a:ea typeface="Arial"/>
              <a:cs typeface="Arial"/>
              <a:sym typeface="Arial"/>
            </a:endParaRPr>
          </a:p>
        </p:txBody>
      </p:sp>
      <p:sp>
        <p:nvSpPr>
          <p:cNvPr id="3" name="Google Shape;158;p3">
            <a:extLst>
              <a:ext uri="{FF2B5EF4-FFF2-40B4-BE49-F238E27FC236}">
                <a16:creationId xmlns:a16="http://schemas.microsoft.com/office/drawing/2014/main" id="{67F9125A-BD86-E5A8-E52A-514F86E6E6F6}"/>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bg1"/>
                </a:solidFill>
                <a:latin typeface="Arial"/>
                <a:ea typeface="Arial"/>
                <a:cs typeface="Arial"/>
                <a:sym typeface="Arial"/>
              </a:rPr>
              <a:t>Ryan Hernandez</a:t>
            </a:r>
            <a:endParaRPr sz="2800" dirty="0">
              <a:solidFill>
                <a:schemeClr val="bg1"/>
              </a:solidFill>
              <a:latin typeface="Arial"/>
              <a:ea typeface="Arial"/>
              <a:cs typeface="Arial"/>
              <a:sym typeface="Arial"/>
            </a:endParaRPr>
          </a:p>
        </p:txBody>
      </p:sp>
      <p:sp>
        <p:nvSpPr>
          <p:cNvPr id="4" name="Google Shape;159;p3">
            <a:extLst>
              <a:ext uri="{FF2B5EF4-FFF2-40B4-BE49-F238E27FC236}">
                <a16:creationId xmlns:a16="http://schemas.microsoft.com/office/drawing/2014/main" id="{F0A53CB9-420A-17E8-0303-A82C83A29DB2}"/>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bg1"/>
                </a:solidFill>
                <a:latin typeface="Arial"/>
                <a:ea typeface="Arial"/>
                <a:cs typeface="Arial"/>
                <a:sym typeface="Arial"/>
              </a:rPr>
              <a:t>genomeinterpretation.org</a:t>
            </a:r>
            <a:endParaRPr sz="2400">
              <a:solidFill>
                <a:schemeClr val="bg1"/>
              </a:solidFill>
              <a:latin typeface="Arial"/>
              <a:ea typeface="Arial"/>
              <a:cs typeface="Arial"/>
              <a:sym typeface="Arial"/>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 name="banned_words_extra_large_D.gif" descr="banned_words_extra_large_D.gif"/>
          <p:cNvPicPr>
            <a:picLocks noChangeAspect="1"/>
          </p:cNvPicPr>
          <p:nvPr/>
        </p:nvPicPr>
        <p:blipFill>
          <a:blip r:embed="rId2"/>
          <a:stretch>
            <a:fillRect/>
          </a:stretch>
        </p:blipFill>
        <p:spPr>
          <a:xfrm>
            <a:off x="-1524000" y="0"/>
            <a:ext cx="27432000" cy="13716001"/>
          </a:xfrm>
          <a:prstGeom prst="rect">
            <a:avLst/>
          </a:prstGeom>
          <a:ln w="12700">
            <a:miter lim="400000"/>
          </a:ln>
        </p:spPr>
      </p:pic>
      <p:sp>
        <p:nvSpPr>
          <p:cNvPr id="239" name="Apologies for the expletives"/>
          <p:cNvSpPr txBox="1">
            <a:spLocks noGrp="1"/>
          </p:cNvSpPr>
          <p:nvPr>
            <p:ph type="title"/>
          </p:nvPr>
        </p:nvSpPr>
        <p:spPr>
          <a:xfrm>
            <a:off x="1206500" y="360778"/>
            <a:ext cx="21971000" cy="1433164"/>
          </a:xfrm>
          <a:prstGeom prst="rect">
            <a:avLst/>
          </a:prstGeom>
        </p:spPr>
        <p:txBody>
          <a:bodyPr/>
          <a:lstStyle>
            <a:lvl1pPr algn="ctr">
              <a:defRPr>
                <a:solidFill>
                  <a:srgbClr val="FFFFFF"/>
                </a:solidFill>
              </a:defRPr>
            </a:lvl1pPr>
          </a:lstStyle>
          <a:p>
            <a:r>
              <a:t>Apologies for the expletives</a:t>
            </a:r>
          </a:p>
        </p:txBody>
      </p:sp>
      <p:sp>
        <p:nvSpPr>
          <p:cNvPr id="2" name="Google Shape;157;p3">
            <a:extLst>
              <a:ext uri="{FF2B5EF4-FFF2-40B4-BE49-F238E27FC236}">
                <a16:creationId xmlns:a16="http://schemas.microsoft.com/office/drawing/2014/main" id="{3DE44C54-6085-9816-EE54-98E54FF66804}"/>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bg1"/>
                </a:solidFill>
                <a:latin typeface="Arial"/>
                <a:ea typeface="Arial"/>
                <a:cs typeface="Arial"/>
                <a:sym typeface="Arial"/>
              </a:rPr>
              <a:t>Created for CAGI7</a:t>
            </a:r>
            <a:endParaRPr sz="2400">
              <a:solidFill>
                <a:schemeClr val="bg1"/>
              </a:solidFill>
              <a:latin typeface="Arial"/>
              <a:ea typeface="Arial"/>
              <a:cs typeface="Arial"/>
              <a:sym typeface="Arial"/>
            </a:endParaRPr>
          </a:p>
        </p:txBody>
      </p:sp>
      <p:sp>
        <p:nvSpPr>
          <p:cNvPr id="3" name="Google Shape;158;p3">
            <a:extLst>
              <a:ext uri="{FF2B5EF4-FFF2-40B4-BE49-F238E27FC236}">
                <a16:creationId xmlns:a16="http://schemas.microsoft.com/office/drawing/2014/main" id="{AB70ADAD-79BA-459E-6AF7-A0AA6F1A8C40}"/>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bg1"/>
                </a:solidFill>
                <a:latin typeface="Arial"/>
                <a:ea typeface="Arial"/>
                <a:cs typeface="Arial"/>
                <a:sym typeface="Arial"/>
              </a:rPr>
              <a:t>Ryan Hernandez</a:t>
            </a:r>
            <a:endParaRPr sz="2800" dirty="0">
              <a:solidFill>
                <a:schemeClr val="bg1"/>
              </a:solidFill>
              <a:latin typeface="Arial"/>
              <a:ea typeface="Arial"/>
              <a:cs typeface="Arial"/>
              <a:sym typeface="Arial"/>
            </a:endParaRPr>
          </a:p>
        </p:txBody>
      </p:sp>
      <p:sp>
        <p:nvSpPr>
          <p:cNvPr id="4" name="Google Shape;159;p3">
            <a:extLst>
              <a:ext uri="{FF2B5EF4-FFF2-40B4-BE49-F238E27FC236}">
                <a16:creationId xmlns:a16="http://schemas.microsoft.com/office/drawing/2014/main" id="{AA3A4404-C554-8B0D-0DC0-81376D6DEA05}"/>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bg1"/>
                </a:solidFill>
                <a:latin typeface="Arial"/>
                <a:ea typeface="Arial"/>
                <a:cs typeface="Arial"/>
                <a:sym typeface="Arial"/>
              </a:rPr>
              <a:t>genomeinterpretation.org</a:t>
            </a:r>
            <a:endParaRPr sz="2400">
              <a:solidFill>
                <a:schemeClr val="bg1"/>
              </a:solidFill>
              <a:latin typeface="Arial"/>
              <a:ea typeface="Arial"/>
              <a:cs typeface="Arial"/>
              <a:sym typeface="Arial"/>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 name="banned_words_extra_large_E.gif" descr="banned_words_extra_large_E.gif"/>
          <p:cNvPicPr>
            <a:picLocks noChangeAspect="1"/>
          </p:cNvPicPr>
          <p:nvPr/>
        </p:nvPicPr>
        <p:blipFill>
          <a:blip r:embed="rId2"/>
          <a:stretch>
            <a:fillRect/>
          </a:stretch>
        </p:blipFill>
        <p:spPr>
          <a:xfrm>
            <a:off x="-1524000" y="0"/>
            <a:ext cx="27432000" cy="13716001"/>
          </a:xfrm>
          <a:prstGeom prst="rect">
            <a:avLst/>
          </a:prstGeom>
          <a:ln w="12700">
            <a:miter lim="400000"/>
          </a:ln>
        </p:spPr>
      </p:pic>
      <p:sp>
        <p:nvSpPr>
          <p:cNvPr id="242" name="Apologies for the expletives"/>
          <p:cNvSpPr txBox="1">
            <a:spLocks noGrp="1"/>
          </p:cNvSpPr>
          <p:nvPr>
            <p:ph type="title"/>
          </p:nvPr>
        </p:nvSpPr>
        <p:spPr>
          <a:xfrm>
            <a:off x="1206500" y="360778"/>
            <a:ext cx="21971000" cy="1433164"/>
          </a:xfrm>
          <a:prstGeom prst="rect">
            <a:avLst/>
          </a:prstGeom>
        </p:spPr>
        <p:txBody>
          <a:bodyPr/>
          <a:lstStyle>
            <a:lvl1pPr algn="ctr">
              <a:defRPr>
                <a:solidFill>
                  <a:srgbClr val="FFFFFF"/>
                </a:solidFill>
              </a:defRPr>
            </a:lvl1pPr>
          </a:lstStyle>
          <a:p>
            <a:r>
              <a:t>Apologies for the expletives</a:t>
            </a:r>
          </a:p>
        </p:txBody>
      </p:sp>
      <p:sp>
        <p:nvSpPr>
          <p:cNvPr id="2" name="Google Shape;157;p3">
            <a:extLst>
              <a:ext uri="{FF2B5EF4-FFF2-40B4-BE49-F238E27FC236}">
                <a16:creationId xmlns:a16="http://schemas.microsoft.com/office/drawing/2014/main" id="{03853C3A-C229-E99A-D5BC-21ED31F8EA15}"/>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bg1"/>
                </a:solidFill>
                <a:latin typeface="Arial"/>
                <a:ea typeface="Arial"/>
                <a:cs typeface="Arial"/>
                <a:sym typeface="Arial"/>
              </a:rPr>
              <a:t>Created for CAGI7</a:t>
            </a:r>
            <a:endParaRPr sz="2400">
              <a:solidFill>
                <a:schemeClr val="bg1"/>
              </a:solidFill>
              <a:latin typeface="Arial"/>
              <a:ea typeface="Arial"/>
              <a:cs typeface="Arial"/>
              <a:sym typeface="Arial"/>
            </a:endParaRPr>
          </a:p>
        </p:txBody>
      </p:sp>
      <p:sp>
        <p:nvSpPr>
          <p:cNvPr id="3" name="Google Shape;158;p3">
            <a:extLst>
              <a:ext uri="{FF2B5EF4-FFF2-40B4-BE49-F238E27FC236}">
                <a16:creationId xmlns:a16="http://schemas.microsoft.com/office/drawing/2014/main" id="{4E2BCFC9-D986-BF18-F884-F223571FE53D}"/>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bg1"/>
                </a:solidFill>
                <a:latin typeface="Arial"/>
                <a:ea typeface="Arial"/>
                <a:cs typeface="Arial"/>
                <a:sym typeface="Arial"/>
              </a:rPr>
              <a:t>Ryan Hernandez</a:t>
            </a:r>
            <a:endParaRPr sz="2800" dirty="0">
              <a:solidFill>
                <a:schemeClr val="bg1"/>
              </a:solidFill>
              <a:latin typeface="Arial"/>
              <a:ea typeface="Arial"/>
              <a:cs typeface="Arial"/>
              <a:sym typeface="Arial"/>
            </a:endParaRPr>
          </a:p>
        </p:txBody>
      </p:sp>
      <p:sp>
        <p:nvSpPr>
          <p:cNvPr id="4" name="Google Shape;159;p3">
            <a:extLst>
              <a:ext uri="{FF2B5EF4-FFF2-40B4-BE49-F238E27FC236}">
                <a16:creationId xmlns:a16="http://schemas.microsoft.com/office/drawing/2014/main" id="{E9F9F17C-A146-5B8A-2E5E-C646E359B7EF}"/>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bg1"/>
                </a:solidFill>
                <a:latin typeface="Arial"/>
                <a:ea typeface="Arial"/>
                <a:cs typeface="Arial"/>
                <a:sym typeface="Arial"/>
              </a:rPr>
              <a:t>genomeinterpretation.org</a:t>
            </a:r>
            <a:endParaRPr sz="2400">
              <a:solidFill>
                <a:schemeClr val="bg1"/>
              </a:solidFill>
              <a:latin typeface="Arial"/>
              <a:ea typeface="Arial"/>
              <a:cs typeface="Arial"/>
              <a:sym typeface="Arial"/>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 name="banned_words_extra_large_I.gif" descr="banned_words_extra_large_I.gif"/>
          <p:cNvPicPr>
            <a:picLocks noChangeAspect="1"/>
          </p:cNvPicPr>
          <p:nvPr/>
        </p:nvPicPr>
        <p:blipFill>
          <a:blip r:embed="rId2"/>
          <a:stretch>
            <a:fillRect/>
          </a:stretch>
        </p:blipFill>
        <p:spPr>
          <a:xfrm>
            <a:off x="-1524000" y="-1"/>
            <a:ext cx="27432000" cy="13716001"/>
          </a:xfrm>
          <a:prstGeom prst="rect">
            <a:avLst/>
          </a:prstGeom>
          <a:ln w="12700">
            <a:miter lim="400000"/>
          </a:ln>
        </p:spPr>
      </p:pic>
      <p:sp>
        <p:nvSpPr>
          <p:cNvPr id="245" name="Apologies for the expletives"/>
          <p:cNvSpPr txBox="1">
            <a:spLocks noGrp="1"/>
          </p:cNvSpPr>
          <p:nvPr>
            <p:ph type="title"/>
          </p:nvPr>
        </p:nvSpPr>
        <p:spPr>
          <a:xfrm>
            <a:off x="1206500" y="360778"/>
            <a:ext cx="21971000" cy="1433164"/>
          </a:xfrm>
          <a:prstGeom prst="rect">
            <a:avLst/>
          </a:prstGeom>
        </p:spPr>
        <p:txBody>
          <a:bodyPr/>
          <a:lstStyle>
            <a:lvl1pPr algn="ctr">
              <a:defRPr>
                <a:solidFill>
                  <a:srgbClr val="FFFFFF"/>
                </a:solidFill>
              </a:defRPr>
            </a:lvl1pPr>
          </a:lstStyle>
          <a:p>
            <a:r>
              <a:t>Apologies for the expletives</a:t>
            </a:r>
          </a:p>
        </p:txBody>
      </p:sp>
      <p:sp>
        <p:nvSpPr>
          <p:cNvPr id="2" name="Google Shape;157;p3">
            <a:extLst>
              <a:ext uri="{FF2B5EF4-FFF2-40B4-BE49-F238E27FC236}">
                <a16:creationId xmlns:a16="http://schemas.microsoft.com/office/drawing/2014/main" id="{D95980D1-0075-F421-E914-745DD6010247}"/>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bg1"/>
                </a:solidFill>
                <a:latin typeface="Arial"/>
                <a:ea typeface="Arial"/>
                <a:cs typeface="Arial"/>
                <a:sym typeface="Arial"/>
              </a:rPr>
              <a:t>Created for CAGI7</a:t>
            </a:r>
            <a:endParaRPr sz="2400">
              <a:solidFill>
                <a:schemeClr val="bg1"/>
              </a:solidFill>
              <a:latin typeface="Arial"/>
              <a:ea typeface="Arial"/>
              <a:cs typeface="Arial"/>
              <a:sym typeface="Arial"/>
            </a:endParaRPr>
          </a:p>
        </p:txBody>
      </p:sp>
      <p:sp>
        <p:nvSpPr>
          <p:cNvPr id="3" name="Google Shape;158;p3">
            <a:extLst>
              <a:ext uri="{FF2B5EF4-FFF2-40B4-BE49-F238E27FC236}">
                <a16:creationId xmlns:a16="http://schemas.microsoft.com/office/drawing/2014/main" id="{7F69AD5A-B48E-FB28-0BEE-80364C4E0348}"/>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bg1"/>
                </a:solidFill>
                <a:latin typeface="Arial"/>
                <a:ea typeface="Arial"/>
                <a:cs typeface="Arial"/>
                <a:sym typeface="Arial"/>
              </a:rPr>
              <a:t>Ryan Hernandez</a:t>
            </a:r>
            <a:endParaRPr sz="2800" dirty="0">
              <a:solidFill>
                <a:schemeClr val="bg1"/>
              </a:solidFill>
              <a:latin typeface="Arial"/>
              <a:ea typeface="Arial"/>
              <a:cs typeface="Arial"/>
              <a:sym typeface="Arial"/>
            </a:endParaRPr>
          </a:p>
        </p:txBody>
      </p:sp>
      <p:sp>
        <p:nvSpPr>
          <p:cNvPr id="4" name="Google Shape;159;p3">
            <a:extLst>
              <a:ext uri="{FF2B5EF4-FFF2-40B4-BE49-F238E27FC236}">
                <a16:creationId xmlns:a16="http://schemas.microsoft.com/office/drawing/2014/main" id="{E6E928E6-7E1B-9BD6-9E47-DB2D97067DCF}"/>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bg1"/>
                </a:solidFill>
                <a:latin typeface="Arial"/>
                <a:ea typeface="Arial"/>
                <a:cs typeface="Arial"/>
                <a:sym typeface="Arial"/>
              </a:rPr>
              <a:t>genomeinterpretation.org</a:t>
            </a:r>
            <a:endParaRPr sz="2400">
              <a:solidFill>
                <a:schemeClr val="bg1"/>
              </a:solidFill>
              <a:latin typeface="Arial"/>
              <a:ea typeface="Arial"/>
              <a:cs typeface="Arial"/>
              <a:sym typeface="Arial"/>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 name="banned_words_extra_large.gif" descr="banned_words_extra_large.gif"/>
          <p:cNvPicPr>
            <a:picLocks/>
          </p:cNvPicPr>
          <p:nvPr/>
        </p:nvPicPr>
        <p:blipFill>
          <a:blip r:embed="rId2"/>
          <a:stretch>
            <a:fillRect/>
          </a:stretch>
        </p:blipFill>
        <p:spPr>
          <a:xfrm>
            <a:off x="-1524000" y="-1"/>
            <a:ext cx="27432000" cy="13716001"/>
          </a:xfrm>
          <a:prstGeom prst="rect">
            <a:avLst/>
          </a:prstGeom>
          <a:ln w="12700">
            <a:miter lim="400000"/>
          </a:ln>
        </p:spPr>
      </p:pic>
      <p:sp>
        <p:nvSpPr>
          <p:cNvPr id="248" name="Apologies for the expletives"/>
          <p:cNvSpPr txBox="1">
            <a:spLocks noGrp="1"/>
          </p:cNvSpPr>
          <p:nvPr>
            <p:ph type="title"/>
          </p:nvPr>
        </p:nvSpPr>
        <p:spPr>
          <a:xfrm>
            <a:off x="1206500" y="360778"/>
            <a:ext cx="21971000" cy="1433164"/>
          </a:xfrm>
          <a:prstGeom prst="rect">
            <a:avLst/>
          </a:prstGeom>
        </p:spPr>
        <p:txBody>
          <a:bodyPr/>
          <a:lstStyle>
            <a:lvl1pPr algn="ctr">
              <a:defRPr>
                <a:solidFill>
                  <a:srgbClr val="FFFFFF"/>
                </a:solidFill>
              </a:defRPr>
            </a:lvl1pPr>
          </a:lstStyle>
          <a:p>
            <a:r>
              <a:t>Apologies for the expletives</a:t>
            </a:r>
          </a:p>
        </p:txBody>
      </p:sp>
      <p:sp>
        <p:nvSpPr>
          <p:cNvPr id="249" name="Terms banned under the Trump administration:"/>
          <p:cNvSpPr txBox="1">
            <a:spLocks noGrp="1"/>
          </p:cNvSpPr>
          <p:nvPr>
            <p:ph type="body" idx="21"/>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ctr">
              <a:defRPr>
                <a:solidFill>
                  <a:srgbClr val="FFFFFF"/>
                </a:solidFill>
              </a:defRPr>
            </a:lvl1pPr>
          </a:lstStyle>
          <a:p>
            <a:r>
              <a:t>Terms banned under the Trump administration:</a:t>
            </a:r>
          </a:p>
        </p:txBody>
      </p:sp>
      <p:sp>
        <p:nvSpPr>
          <p:cNvPr id="2" name="Google Shape;157;p3">
            <a:extLst>
              <a:ext uri="{FF2B5EF4-FFF2-40B4-BE49-F238E27FC236}">
                <a16:creationId xmlns:a16="http://schemas.microsoft.com/office/drawing/2014/main" id="{38061883-DE06-5A5D-A8F8-27F8EE6A520A}"/>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bg1"/>
                </a:solidFill>
                <a:latin typeface="Arial"/>
                <a:ea typeface="Arial"/>
                <a:cs typeface="Arial"/>
                <a:sym typeface="Arial"/>
              </a:rPr>
              <a:t>Created for CAGI7</a:t>
            </a:r>
            <a:endParaRPr sz="2400">
              <a:solidFill>
                <a:schemeClr val="bg1"/>
              </a:solidFill>
              <a:latin typeface="Arial"/>
              <a:ea typeface="Arial"/>
              <a:cs typeface="Arial"/>
              <a:sym typeface="Arial"/>
            </a:endParaRPr>
          </a:p>
        </p:txBody>
      </p:sp>
      <p:sp>
        <p:nvSpPr>
          <p:cNvPr id="3" name="Google Shape;158;p3">
            <a:extLst>
              <a:ext uri="{FF2B5EF4-FFF2-40B4-BE49-F238E27FC236}">
                <a16:creationId xmlns:a16="http://schemas.microsoft.com/office/drawing/2014/main" id="{3E5EDE75-44BC-CDE4-4CA6-8D771BB0AF75}"/>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bg1"/>
                </a:solidFill>
                <a:latin typeface="Arial"/>
                <a:ea typeface="Arial"/>
                <a:cs typeface="Arial"/>
                <a:sym typeface="Arial"/>
              </a:rPr>
              <a:t>Ryan Hernandez</a:t>
            </a:r>
            <a:endParaRPr sz="2800" dirty="0">
              <a:solidFill>
                <a:schemeClr val="bg1"/>
              </a:solidFill>
              <a:latin typeface="Arial"/>
              <a:ea typeface="Arial"/>
              <a:cs typeface="Arial"/>
              <a:sym typeface="Arial"/>
            </a:endParaRPr>
          </a:p>
        </p:txBody>
      </p:sp>
      <p:sp>
        <p:nvSpPr>
          <p:cNvPr id="4" name="Google Shape;159;p3">
            <a:extLst>
              <a:ext uri="{FF2B5EF4-FFF2-40B4-BE49-F238E27FC236}">
                <a16:creationId xmlns:a16="http://schemas.microsoft.com/office/drawing/2014/main" id="{18463232-0A95-4B6B-28C6-09211B190F1D}"/>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bg1"/>
                </a:solidFill>
                <a:latin typeface="Arial"/>
                <a:ea typeface="Arial"/>
                <a:cs typeface="Arial"/>
                <a:sym typeface="Arial"/>
              </a:rPr>
              <a:t>genomeinterpretation.org</a:t>
            </a:r>
            <a:endParaRPr sz="2400">
              <a:solidFill>
                <a:schemeClr val="bg1"/>
              </a:solidFill>
              <a:latin typeface="Arial"/>
              <a:ea typeface="Arial"/>
              <a:cs typeface="Arial"/>
              <a:sym typeface="Arial"/>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Ryan D. Hernandez"/>
          <p:cNvSpPr txBox="1">
            <a:spLocks noGrp="1"/>
          </p:cNvSpPr>
          <p:nvPr>
            <p:ph type="body" sz="quarter" idx="1"/>
          </p:nvPr>
        </p:nvSpPr>
        <p:spPr>
          <a:xfrm>
            <a:off x="4829174" y="3726383"/>
            <a:ext cx="14716126" cy="1589485"/>
          </a:xfrm>
          <a:prstGeom prst="rect">
            <a:avLst/>
          </a:prstGeom>
        </p:spPr>
        <p:txBody>
          <a:bodyPr/>
          <a:lstStyle/>
          <a:p>
            <a:pPr algn="ctr"/>
            <a:r>
              <a:rPr dirty="0"/>
              <a:t>Ryan D. Hernandez</a:t>
            </a:r>
          </a:p>
        </p:txBody>
      </p:sp>
      <p:sp>
        <p:nvSpPr>
          <p:cNvPr id="237" name="Slide Number"/>
          <p:cNvSpPr txBox="1">
            <a:spLocks noGrp="1"/>
          </p:cNvSpPr>
          <p:nvPr>
            <p:ph type="sldNum" sz="quarter" idx="2"/>
          </p:nvPr>
        </p:nvSpPr>
        <p:spPr>
          <a:xfrm>
            <a:off x="12031776" y="13073062"/>
            <a:ext cx="310923" cy="47767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sp>
        <p:nvSpPr>
          <p:cNvPr id="238" name="ryan.hernandez@ucsf.edu"/>
          <p:cNvSpPr txBox="1"/>
          <p:nvPr/>
        </p:nvSpPr>
        <p:spPr>
          <a:xfrm>
            <a:off x="9220313" y="4798530"/>
            <a:ext cx="5933848" cy="520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marL="482203" indent="-482203" algn="ctr" defTabSz="1285875">
              <a:lnSpc>
                <a:spcPct val="100000"/>
              </a:lnSpc>
              <a:spcBef>
                <a:spcPts val="1500"/>
              </a:spcBef>
              <a:buClr>
                <a:srgbClr val="000000"/>
              </a:buClr>
              <a:buFont typeface="Courier"/>
              <a:defRPr sz="3200">
                <a:uFill>
                  <a:solidFill>
                    <a:srgbClr val="FFFFFF"/>
                  </a:solidFill>
                </a:uFill>
                <a:latin typeface="Courier"/>
                <a:ea typeface="Courier"/>
                <a:cs typeface="Courier"/>
                <a:sym typeface="Courier"/>
              </a:defRPr>
            </a:lvl1pPr>
          </a:lstStyle>
          <a:p>
            <a:pPr>
              <a:defRPr sz="8000">
                <a:latin typeface="Helvetica Light"/>
                <a:ea typeface="Helvetica Light"/>
                <a:cs typeface="Helvetica Light"/>
                <a:sym typeface="Helvetica Light"/>
              </a:defRPr>
            </a:pPr>
            <a:r>
              <a:rPr sz="3200" dirty="0" err="1">
                <a:latin typeface="Courier"/>
                <a:ea typeface="Courier"/>
                <a:cs typeface="Courier"/>
                <a:sym typeface="Courier"/>
              </a:rPr>
              <a:t>ryan.hernandez@ucsf.edu</a:t>
            </a:r>
            <a:endParaRPr sz="3200" dirty="0">
              <a:latin typeface="Courier"/>
              <a:ea typeface="Courier"/>
              <a:cs typeface="Courier"/>
              <a:sym typeface="Courier"/>
            </a:endParaRPr>
          </a:p>
        </p:txBody>
      </p:sp>
      <p:grpSp>
        <p:nvGrpSpPr>
          <p:cNvPr id="242" name="Group"/>
          <p:cNvGrpSpPr/>
          <p:nvPr/>
        </p:nvGrpSpPr>
        <p:grpSpPr>
          <a:xfrm>
            <a:off x="14585156" y="10745198"/>
            <a:ext cx="6518673" cy="2783920"/>
            <a:chOff x="0" y="-426481"/>
            <a:chExt cx="6518671" cy="2783919"/>
          </a:xfrm>
        </p:grpSpPr>
        <p:sp>
          <p:nvSpPr>
            <p:cNvPr id="240" name="Rectangle"/>
            <p:cNvSpPr/>
            <p:nvPr/>
          </p:nvSpPr>
          <p:spPr>
            <a:xfrm>
              <a:off x="0" y="-426482"/>
              <a:ext cx="6518672" cy="2783920"/>
            </a:xfrm>
            <a:prstGeom prst="rect">
              <a:avLst/>
            </a:prstGeom>
            <a:solidFill>
              <a:srgbClr val="FFFFFF"/>
            </a:solidFill>
            <a:ln w="12700" cap="flat">
              <a:noFill/>
              <a:miter lim="400000"/>
            </a:ln>
            <a:effectLst/>
          </p:spPr>
          <p:txBody>
            <a:bodyPr wrap="square" lIns="71437" tIns="71437" rIns="71437" bIns="71437" numCol="1" anchor="ctr">
              <a:noAutofit/>
            </a:bodyPr>
            <a:lstStyle/>
            <a:p>
              <a:pPr algn="ctr" defTabSz="1125140">
                <a:lnSpc>
                  <a:spcPct val="100000"/>
                </a:lnSpc>
                <a:spcBef>
                  <a:spcPts val="0"/>
                </a:spcBef>
                <a:defRPr sz="3200">
                  <a:solidFill>
                    <a:srgbClr val="FFFFFF"/>
                  </a:solidFill>
                  <a:effectLst>
                    <a:outerShdw blurRad="25400" dist="23998" dir="2700000" rotWithShape="0">
                      <a:srgbClr val="000000">
                        <a:alpha val="31034"/>
                      </a:srgbClr>
                    </a:outerShdw>
                  </a:effectLst>
                  <a:latin typeface="Gill Sans"/>
                  <a:ea typeface="Gill Sans"/>
                  <a:cs typeface="Gill Sans"/>
                  <a:sym typeface="Gill Sans"/>
                </a:defRPr>
              </a:pPr>
              <a:endParaRPr/>
            </a:p>
          </p:txBody>
        </p:sp>
        <p:pic>
          <p:nvPicPr>
            <p:cNvPr id="241" name="title.png" descr="title.png"/>
            <p:cNvPicPr>
              <a:picLocks noChangeAspect="1"/>
            </p:cNvPicPr>
            <p:nvPr/>
          </p:nvPicPr>
          <p:blipFill>
            <a:blip r:embed="rId3"/>
            <a:stretch>
              <a:fillRect/>
            </a:stretch>
          </p:blipFill>
          <p:spPr>
            <a:xfrm>
              <a:off x="89296" y="1625767"/>
              <a:ext cx="6357938" cy="646392"/>
            </a:xfrm>
            <a:prstGeom prst="rect">
              <a:avLst/>
            </a:prstGeom>
            <a:ln w="12700" cap="flat">
              <a:noFill/>
              <a:miter lim="400000"/>
            </a:ln>
            <a:effectLst/>
          </p:spPr>
        </p:pic>
      </p:grpSp>
      <p:pic>
        <p:nvPicPr>
          <p:cNvPr id="243" name="Image" descr="Image"/>
          <p:cNvPicPr>
            <a:picLocks noChangeAspect="1"/>
          </p:cNvPicPr>
          <p:nvPr/>
        </p:nvPicPr>
        <p:blipFill>
          <a:blip r:embed="rId4"/>
          <a:srcRect l="2865" t="21916" r="36083" b="21916"/>
          <a:stretch>
            <a:fillRect/>
          </a:stretch>
        </p:blipFill>
        <p:spPr>
          <a:xfrm>
            <a:off x="14585157" y="12218759"/>
            <a:ext cx="6491868" cy="654519"/>
          </a:xfrm>
          <a:prstGeom prst="rect">
            <a:avLst/>
          </a:prstGeom>
          <a:ln w="12700">
            <a:miter lim="400000"/>
          </a:ln>
        </p:spPr>
      </p:pic>
      <p:sp>
        <p:nvSpPr>
          <p:cNvPr id="244" name="Professor in Bioengineering and Therapeutic Sciences at UCSF…"/>
          <p:cNvSpPr txBox="1"/>
          <p:nvPr/>
        </p:nvSpPr>
        <p:spPr>
          <a:xfrm>
            <a:off x="3379198" y="5777507"/>
            <a:ext cx="17625604" cy="44676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pPr marL="205638" lvl="2" indent="-147218" defTabSz="377904">
              <a:lnSpc>
                <a:spcPct val="100000"/>
              </a:lnSpc>
              <a:spcBef>
                <a:spcPts val="1100"/>
              </a:spcBef>
              <a:buSzPct val="100000"/>
              <a:buChar char="•"/>
              <a:defRPr sz="4508">
                <a:solidFill>
                  <a:srgbClr val="515151"/>
                </a:solidFill>
                <a:latin typeface="Palatino"/>
                <a:ea typeface="Palatino"/>
                <a:cs typeface="Palatino"/>
                <a:sym typeface="Palatino"/>
              </a:defRPr>
            </a:pPr>
            <a:r>
              <a:t>Professor in Bioengineering and Therapeutic Sciences at UCSF</a:t>
            </a:r>
          </a:p>
          <a:p>
            <a:pPr marL="184607" lvl="2" indent="-126187" defTabSz="377904">
              <a:lnSpc>
                <a:spcPct val="100000"/>
              </a:lnSpc>
              <a:spcBef>
                <a:spcPts val="1100"/>
              </a:spcBef>
              <a:buSzPct val="100000"/>
              <a:buChar char="•"/>
              <a:defRPr sz="3864">
                <a:solidFill>
                  <a:srgbClr val="515151"/>
                </a:solidFill>
                <a:latin typeface="Palatino"/>
                <a:ea typeface="Palatino"/>
                <a:cs typeface="Palatino"/>
                <a:sym typeface="Palatino"/>
              </a:defRPr>
            </a:pPr>
            <a:r>
              <a:t>co-Associate Dean for Diversity, Equity, Inclusion</a:t>
            </a:r>
          </a:p>
          <a:p>
            <a:pPr marL="163576" lvl="2" indent="-105156" defTabSz="377904">
              <a:lnSpc>
                <a:spcPct val="100000"/>
              </a:lnSpc>
              <a:spcBef>
                <a:spcPts val="1100"/>
              </a:spcBef>
              <a:buSzPct val="100000"/>
              <a:buChar char="•"/>
              <a:defRPr sz="3220">
                <a:solidFill>
                  <a:srgbClr val="515151"/>
                </a:solidFill>
                <a:latin typeface="Palatino"/>
                <a:ea typeface="Palatino"/>
                <a:cs typeface="Palatino"/>
                <a:sym typeface="Palatino"/>
              </a:defRPr>
            </a:pPr>
            <a:r>
              <a:t>co-Director of the Biological and Medical Informatics (BMI) graduate program</a:t>
            </a:r>
          </a:p>
          <a:p>
            <a:pPr marL="142544" lvl="2" indent="-84124" defTabSz="377904">
              <a:lnSpc>
                <a:spcPct val="100000"/>
              </a:lnSpc>
              <a:spcBef>
                <a:spcPts val="1100"/>
              </a:spcBef>
              <a:buSzPct val="100000"/>
              <a:buChar char="•"/>
              <a:defRPr sz="2576">
                <a:solidFill>
                  <a:srgbClr val="515151"/>
                </a:solidFill>
                <a:latin typeface="Palatino"/>
                <a:ea typeface="Palatino"/>
                <a:cs typeface="Palatino"/>
                <a:sym typeface="Palatino"/>
              </a:defRPr>
            </a:pPr>
            <a:r>
              <a:t>co-Director of the Post-baccalaureate Research Opportunities to Promote Equity in Learning (PROPEL)</a:t>
            </a:r>
          </a:p>
          <a:p>
            <a:pPr marL="142544" lvl="2" indent="-84124" defTabSz="377904">
              <a:lnSpc>
                <a:spcPct val="100000"/>
              </a:lnSpc>
              <a:spcBef>
                <a:spcPts val="1100"/>
              </a:spcBef>
              <a:buSzPct val="100000"/>
              <a:buChar char="•"/>
              <a:defRPr sz="2576">
                <a:solidFill>
                  <a:srgbClr val="515151"/>
                </a:solidFill>
                <a:latin typeface="Palatino"/>
                <a:ea typeface="Palatino"/>
                <a:cs typeface="Palatino"/>
                <a:sym typeface="Palatino"/>
              </a:defRPr>
            </a:pPr>
            <a:r>
              <a:t>co-Director of the Post-baccalaureate Research Education Program (PREP)</a:t>
            </a:r>
          </a:p>
          <a:p>
            <a:pPr marL="121513" lvl="2" indent="-63093" defTabSz="377904">
              <a:lnSpc>
                <a:spcPct val="100000"/>
              </a:lnSpc>
              <a:spcBef>
                <a:spcPts val="1100"/>
              </a:spcBef>
              <a:buSzPct val="100000"/>
              <a:buChar char="•"/>
              <a:defRPr sz="1932">
                <a:solidFill>
                  <a:srgbClr val="515151"/>
                </a:solidFill>
                <a:latin typeface="Palatino"/>
                <a:ea typeface="Palatino"/>
                <a:cs typeface="Palatino"/>
                <a:sym typeface="Palatino"/>
              </a:defRPr>
            </a:pPr>
            <a:r>
              <a:t>co-Director of Advancing Research Careers of Historically Excluded Scholars (ARCHES)</a:t>
            </a:r>
          </a:p>
          <a:p>
            <a:pPr marL="109495" lvl="2" indent="-51075" defTabSz="377904">
              <a:lnSpc>
                <a:spcPct val="100000"/>
              </a:lnSpc>
              <a:spcBef>
                <a:spcPts val="1100"/>
              </a:spcBef>
              <a:buSzPct val="100000"/>
              <a:buChar char="•"/>
              <a:defRPr sz="1564">
                <a:solidFill>
                  <a:srgbClr val="515151"/>
                </a:solidFill>
                <a:latin typeface="Palatino"/>
                <a:ea typeface="Palatino"/>
                <a:cs typeface="Palatino"/>
                <a:sym typeface="Palatino"/>
              </a:defRPr>
            </a:pPr>
            <a:r>
              <a:t>Director Genentech-UCSF School of Pharmacy PhD Diversity Fellowship Program</a:t>
            </a:r>
          </a:p>
        </p:txBody>
      </p:sp>
      <p:sp>
        <p:nvSpPr>
          <p:cNvPr id="4" name="From Learning to Leading: Cultivating Resilience through Community">
            <a:extLst>
              <a:ext uri="{FF2B5EF4-FFF2-40B4-BE49-F238E27FC236}">
                <a16:creationId xmlns:a16="http://schemas.microsoft.com/office/drawing/2014/main" id="{FEADA0B2-2F65-7F76-0B61-043941912FFC}"/>
              </a:ext>
            </a:extLst>
          </p:cNvPr>
          <p:cNvSpPr txBox="1">
            <a:spLocks/>
          </p:cNvSpPr>
          <p:nvPr/>
        </p:nvSpPr>
        <p:spPr>
          <a:xfrm>
            <a:off x="268546" y="-1"/>
            <a:ext cx="24115454" cy="3099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chor="b">
            <a:normAutofit/>
          </a:bodyPr>
          <a:lstStyle>
            <a:lvl1pPr marL="0" marR="0" indent="0" algn="ctr" defTabSz="1828800" rtl="0" latinLnBrk="0">
              <a:lnSpc>
                <a:spcPct val="90000"/>
              </a:lnSpc>
              <a:spcBef>
                <a:spcPts val="0"/>
              </a:spcBef>
              <a:spcAft>
                <a:spcPts val="0"/>
              </a:spcAft>
              <a:buClrTx/>
              <a:buSzTx/>
              <a:buFontTx/>
              <a:buNone/>
              <a:tabLst/>
              <a:defRPr sz="10800" b="0" i="0" u="none" strike="noStrike" cap="none" spc="-215" baseline="0">
                <a:solidFill>
                  <a:srgbClr val="000000"/>
                </a:solidFill>
                <a:uFillTx/>
                <a:latin typeface="Garamond"/>
                <a:ea typeface="Garamond"/>
                <a:cs typeface="Garamond"/>
                <a:sym typeface="Garamon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endParaRPr lang="en-US" dirty="0"/>
          </a:p>
        </p:txBody>
      </p:sp>
      <p:sp>
        <p:nvSpPr>
          <p:cNvPr id="6" name="From Learning to Leading: Cultivating Resilience through Community">
            <a:extLst>
              <a:ext uri="{FF2B5EF4-FFF2-40B4-BE49-F238E27FC236}">
                <a16:creationId xmlns:a16="http://schemas.microsoft.com/office/drawing/2014/main" id="{D9E29287-424D-70CC-F2FC-9D0DC2AEF0FA}"/>
              </a:ext>
            </a:extLst>
          </p:cNvPr>
          <p:cNvSpPr txBox="1">
            <a:spLocks/>
          </p:cNvSpPr>
          <p:nvPr/>
        </p:nvSpPr>
        <p:spPr>
          <a:xfrm>
            <a:off x="129510" y="165267"/>
            <a:ext cx="24115454" cy="3099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chor="b">
            <a:normAutofit lnSpcReduction="10000"/>
          </a:bodyPr>
          <a:lstStyle>
            <a:lvl1pPr marL="0" marR="0" indent="0" algn="ctr" defTabSz="1828800" rtl="0" latinLnBrk="0">
              <a:lnSpc>
                <a:spcPct val="90000"/>
              </a:lnSpc>
              <a:spcBef>
                <a:spcPts val="0"/>
              </a:spcBef>
              <a:spcAft>
                <a:spcPts val="0"/>
              </a:spcAft>
              <a:buClrTx/>
              <a:buSzTx/>
              <a:buFontTx/>
              <a:buNone/>
              <a:tabLst/>
              <a:defRPr sz="10800" b="0" i="0" u="none" strike="noStrike" cap="none" spc="-215" baseline="0">
                <a:solidFill>
                  <a:srgbClr val="000000"/>
                </a:solidFill>
                <a:uFillTx/>
                <a:latin typeface="Garamond"/>
                <a:ea typeface="Garamond"/>
                <a:cs typeface="Garamond"/>
                <a:sym typeface="Garamon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en-US" b="1" dirty="0">
                <a:latin typeface="+mn-lt"/>
              </a:rPr>
              <a:t>From Learning to Leading: Cultivating Resilience through Community</a:t>
            </a:r>
          </a:p>
        </p:txBody>
      </p:sp>
      <p:sp>
        <p:nvSpPr>
          <p:cNvPr id="2" name="Google Shape;157;p3">
            <a:extLst>
              <a:ext uri="{FF2B5EF4-FFF2-40B4-BE49-F238E27FC236}">
                <a16:creationId xmlns:a16="http://schemas.microsoft.com/office/drawing/2014/main" id="{5BD2F32E-F65E-CD6C-11A7-F37C52687D6E}"/>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E3EDF9FB-2858-F37A-BDEF-C2CB630F66F5}"/>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5" name="Google Shape;159;p3">
            <a:extLst>
              <a:ext uri="{FF2B5EF4-FFF2-40B4-BE49-F238E27FC236}">
                <a16:creationId xmlns:a16="http://schemas.microsoft.com/office/drawing/2014/main" id="{E6CA787F-9134-C75F-E46B-5F03888B29E4}"/>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pic>
        <p:nvPicPr>
          <p:cNvPr id="239" name="evolution-white.png" descr="evolution-white.png"/>
          <p:cNvPicPr>
            <a:picLocks noChangeAspect="1"/>
          </p:cNvPicPr>
          <p:nvPr/>
        </p:nvPicPr>
        <p:blipFill>
          <a:blip r:embed="rId5"/>
          <a:srcRect l="6624" t="29499" r="5000" b="31500"/>
          <a:stretch>
            <a:fillRect/>
          </a:stretch>
        </p:blipFill>
        <p:spPr>
          <a:xfrm>
            <a:off x="3048000" y="10001250"/>
            <a:ext cx="11223626" cy="371475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iterate>
                                    <p:tmAbs val="0"/>
                                  </p:iterate>
                                  <p:childTnLst>
                                    <p:set>
                                      <p:cBhvr>
                                        <p:cTn id="6" fill="hold"/>
                                        <p:tgtEl>
                                          <p:spTgt spid="244"/>
                                        </p:tgtEl>
                                        <p:attrNameLst>
                                          <p:attrName>style.visibility</p:attrName>
                                        </p:attrNameLst>
                                      </p:cBhvr>
                                      <p:to>
                                        <p:strVal val="visible"/>
                                      </p:to>
                                    </p:set>
                                    <p:animEffect transition="in" filter="wipe(up)">
                                      <p:cBhvr>
                                        <p:cTn id="7" dur="1000"/>
                                        <p:tgtEl>
                                          <p:spTgt spid="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Slide Number"/>
          <p:cNvSpPr txBox="1">
            <a:spLocks noGrp="1"/>
          </p:cNvSpPr>
          <p:nvPr>
            <p:ph type="sldNum" sz="quarter" idx="2"/>
          </p:nvPr>
        </p:nvSpPr>
        <p:spPr>
          <a:xfrm>
            <a:off x="12031776" y="13073062"/>
            <a:ext cx="310923" cy="47767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grpSp>
        <p:nvGrpSpPr>
          <p:cNvPr id="253" name="Group"/>
          <p:cNvGrpSpPr/>
          <p:nvPr/>
        </p:nvGrpSpPr>
        <p:grpSpPr>
          <a:xfrm>
            <a:off x="14585156" y="10745198"/>
            <a:ext cx="6518673" cy="2783920"/>
            <a:chOff x="0" y="-426481"/>
            <a:chExt cx="6518671" cy="2783919"/>
          </a:xfrm>
        </p:grpSpPr>
        <p:sp>
          <p:nvSpPr>
            <p:cNvPr id="251" name="Rectangle"/>
            <p:cNvSpPr/>
            <p:nvPr/>
          </p:nvSpPr>
          <p:spPr>
            <a:xfrm>
              <a:off x="0" y="-426482"/>
              <a:ext cx="6518672" cy="2783920"/>
            </a:xfrm>
            <a:prstGeom prst="rect">
              <a:avLst/>
            </a:prstGeom>
            <a:solidFill>
              <a:srgbClr val="FFFFFF"/>
            </a:solidFill>
            <a:ln w="12700" cap="flat">
              <a:noFill/>
              <a:miter lim="400000"/>
            </a:ln>
            <a:effectLst/>
          </p:spPr>
          <p:txBody>
            <a:bodyPr wrap="square" lIns="71437" tIns="71437" rIns="71437" bIns="71437" numCol="1" anchor="ctr">
              <a:noAutofit/>
            </a:bodyPr>
            <a:lstStyle/>
            <a:p>
              <a:pPr algn="ctr" defTabSz="1125140">
                <a:lnSpc>
                  <a:spcPct val="100000"/>
                </a:lnSpc>
                <a:spcBef>
                  <a:spcPts val="0"/>
                </a:spcBef>
                <a:defRPr sz="3200">
                  <a:solidFill>
                    <a:srgbClr val="FFFFFF"/>
                  </a:solidFill>
                  <a:effectLst>
                    <a:outerShdw blurRad="25400" dist="23998" dir="2700000" rotWithShape="0">
                      <a:srgbClr val="000000">
                        <a:alpha val="31034"/>
                      </a:srgbClr>
                    </a:outerShdw>
                  </a:effectLst>
                  <a:latin typeface="Gill Sans"/>
                  <a:ea typeface="Gill Sans"/>
                  <a:cs typeface="Gill Sans"/>
                  <a:sym typeface="Gill Sans"/>
                </a:defRPr>
              </a:pPr>
              <a:endParaRPr/>
            </a:p>
          </p:txBody>
        </p:sp>
        <p:pic>
          <p:nvPicPr>
            <p:cNvPr id="252" name="title.png" descr="title.png"/>
            <p:cNvPicPr>
              <a:picLocks noChangeAspect="1"/>
            </p:cNvPicPr>
            <p:nvPr/>
          </p:nvPicPr>
          <p:blipFill>
            <a:blip r:embed="rId2"/>
            <a:stretch>
              <a:fillRect/>
            </a:stretch>
          </p:blipFill>
          <p:spPr>
            <a:xfrm>
              <a:off x="89296" y="1625767"/>
              <a:ext cx="6357938" cy="646392"/>
            </a:xfrm>
            <a:prstGeom prst="rect">
              <a:avLst/>
            </a:prstGeom>
            <a:ln w="12700" cap="flat">
              <a:noFill/>
              <a:miter lim="400000"/>
            </a:ln>
            <a:effectLst/>
          </p:spPr>
        </p:pic>
      </p:grpSp>
      <p:pic>
        <p:nvPicPr>
          <p:cNvPr id="254" name="Image" descr="Image"/>
          <p:cNvPicPr>
            <a:picLocks noChangeAspect="1"/>
          </p:cNvPicPr>
          <p:nvPr/>
        </p:nvPicPr>
        <p:blipFill>
          <a:blip r:embed="rId3"/>
          <a:srcRect l="2865" t="21916" r="36083" b="21916"/>
          <a:stretch>
            <a:fillRect/>
          </a:stretch>
        </p:blipFill>
        <p:spPr>
          <a:xfrm>
            <a:off x="14585157" y="12218759"/>
            <a:ext cx="6491868" cy="654519"/>
          </a:xfrm>
          <a:prstGeom prst="rect">
            <a:avLst/>
          </a:prstGeom>
          <a:ln w="12700">
            <a:miter lim="400000"/>
          </a:ln>
        </p:spPr>
      </p:pic>
      <p:sp>
        <p:nvSpPr>
          <p:cNvPr id="255" name="Professor in Bioengineering and Therapeutic Sciences at UCSF…"/>
          <p:cNvSpPr txBox="1"/>
          <p:nvPr/>
        </p:nvSpPr>
        <p:spPr>
          <a:xfrm>
            <a:off x="3379198" y="5777507"/>
            <a:ext cx="17625604" cy="44676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pPr marL="205638" lvl="2" indent="-147218" defTabSz="377904">
              <a:lnSpc>
                <a:spcPct val="100000"/>
              </a:lnSpc>
              <a:spcBef>
                <a:spcPts val="1100"/>
              </a:spcBef>
              <a:buSzPct val="100000"/>
              <a:buChar char="•"/>
              <a:defRPr sz="4508">
                <a:solidFill>
                  <a:srgbClr val="515151"/>
                </a:solidFill>
                <a:latin typeface="Palatino"/>
                <a:ea typeface="Palatino"/>
                <a:cs typeface="Palatino"/>
                <a:sym typeface="Palatino"/>
              </a:defRPr>
            </a:pPr>
            <a:r>
              <a:t>Professor in Bioengineering and Therapeutic Sciences at UCSF</a:t>
            </a:r>
          </a:p>
          <a:p>
            <a:pPr marL="184607" lvl="2" indent="-126187" defTabSz="377904">
              <a:lnSpc>
                <a:spcPct val="100000"/>
              </a:lnSpc>
              <a:spcBef>
                <a:spcPts val="1100"/>
              </a:spcBef>
              <a:buSzPct val="100000"/>
              <a:buChar char="•"/>
              <a:defRPr sz="3864">
                <a:solidFill>
                  <a:srgbClr val="515151"/>
                </a:solidFill>
                <a:latin typeface="Palatino"/>
                <a:ea typeface="Palatino"/>
                <a:cs typeface="Palatino"/>
                <a:sym typeface="Palatino"/>
              </a:defRPr>
            </a:pPr>
            <a:r>
              <a:t>co-Associate Dean for Diversity, Equity, Inclusion</a:t>
            </a:r>
          </a:p>
          <a:p>
            <a:pPr marL="163576" lvl="2" indent="-105156" defTabSz="377904">
              <a:lnSpc>
                <a:spcPct val="100000"/>
              </a:lnSpc>
              <a:spcBef>
                <a:spcPts val="1100"/>
              </a:spcBef>
              <a:buSzPct val="100000"/>
              <a:buChar char="•"/>
              <a:defRPr sz="3220">
                <a:solidFill>
                  <a:srgbClr val="515151"/>
                </a:solidFill>
                <a:latin typeface="Palatino"/>
                <a:ea typeface="Palatino"/>
                <a:cs typeface="Palatino"/>
                <a:sym typeface="Palatino"/>
              </a:defRPr>
            </a:pPr>
            <a:r>
              <a:t>co-Director of the Biological and Medical Informatics (BMI) graduate program</a:t>
            </a:r>
          </a:p>
          <a:p>
            <a:pPr marL="142544" lvl="2" indent="-84124" defTabSz="377904">
              <a:lnSpc>
                <a:spcPct val="100000"/>
              </a:lnSpc>
              <a:spcBef>
                <a:spcPts val="1100"/>
              </a:spcBef>
              <a:buSzPct val="100000"/>
              <a:buChar char="•"/>
              <a:defRPr sz="2576">
                <a:solidFill>
                  <a:srgbClr val="515151"/>
                </a:solidFill>
                <a:latin typeface="Palatino"/>
                <a:ea typeface="Palatino"/>
                <a:cs typeface="Palatino"/>
                <a:sym typeface="Palatino"/>
              </a:defRPr>
            </a:pPr>
            <a:r>
              <a:t>co-Director of the Post-baccalaureate Research Opportunities to Promote Equity in Learning (PROPEL)</a:t>
            </a:r>
          </a:p>
          <a:p>
            <a:pPr marL="142544" lvl="2" indent="-84124" defTabSz="377904">
              <a:lnSpc>
                <a:spcPct val="100000"/>
              </a:lnSpc>
              <a:spcBef>
                <a:spcPts val="1100"/>
              </a:spcBef>
              <a:buSzPct val="100000"/>
              <a:buChar char="•"/>
              <a:defRPr sz="2576">
                <a:solidFill>
                  <a:srgbClr val="515151"/>
                </a:solidFill>
                <a:latin typeface="Palatino"/>
                <a:ea typeface="Palatino"/>
                <a:cs typeface="Palatino"/>
                <a:sym typeface="Palatino"/>
              </a:defRPr>
            </a:pPr>
            <a:r>
              <a:t>co-Director of the Post-baccalaureate Research Education Program (PREP)</a:t>
            </a:r>
          </a:p>
          <a:p>
            <a:pPr marL="121513" lvl="2" indent="-63093" defTabSz="377904">
              <a:lnSpc>
                <a:spcPct val="100000"/>
              </a:lnSpc>
              <a:spcBef>
                <a:spcPts val="1100"/>
              </a:spcBef>
              <a:buSzPct val="100000"/>
              <a:buChar char="•"/>
              <a:defRPr sz="1932">
                <a:solidFill>
                  <a:srgbClr val="515151"/>
                </a:solidFill>
                <a:latin typeface="Palatino"/>
                <a:ea typeface="Palatino"/>
                <a:cs typeface="Palatino"/>
                <a:sym typeface="Palatino"/>
              </a:defRPr>
            </a:pPr>
            <a:r>
              <a:t>co-Director of Advancing Research Careers of Historically Excluded Scholars (ARCHES)</a:t>
            </a:r>
          </a:p>
          <a:p>
            <a:pPr marL="109495" lvl="2" indent="-51075" defTabSz="377904">
              <a:lnSpc>
                <a:spcPct val="100000"/>
              </a:lnSpc>
              <a:spcBef>
                <a:spcPts val="1100"/>
              </a:spcBef>
              <a:buSzPct val="100000"/>
              <a:buChar char="•"/>
              <a:defRPr sz="1564">
                <a:solidFill>
                  <a:srgbClr val="515151"/>
                </a:solidFill>
                <a:latin typeface="Palatino"/>
                <a:ea typeface="Palatino"/>
                <a:cs typeface="Palatino"/>
                <a:sym typeface="Palatino"/>
              </a:defRPr>
            </a:pPr>
            <a:r>
              <a:t>Director Genentech-UCSF School of Pharmacy PhD Diversity Fellowship Program</a:t>
            </a:r>
          </a:p>
        </p:txBody>
      </p:sp>
      <p:sp>
        <p:nvSpPr>
          <p:cNvPr id="256" name="Line"/>
          <p:cNvSpPr/>
          <p:nvPr/>
        </p:nvSpPr>
        <p:spPr>
          <a:xfrm>
            <a:off x="3867852" y="6975975"/>
            <a:ext cx="10839464" cy="1"/>
          </a:xfrm>
          <a:prstGeom prst="line">
            <a:avLst/>
          </a:prstGeom>
          <a:ln w="25400">
            <a:solidFill>
              <a:srgbClr val="FF2600"/>
            </a:solidFill>
            <a:miter lim="400000"/>
          </a:ln>
        </p:spPr>
        <p:txBody>
          <a:bodyPr lIns="71437" tIns="71437" rIns="71437" bIns="71437" anchor="ctr"/>
          <a:lstStyle/>
          <a:p>
            <a:pPr algn="ctr" defTabSz="821531">
              <a:lnSpc>
                <a:spcPct val="100000"/>
              </a:lnSpc>
              <a:spcBef>
                <a:spcPts val="0"/>
              </a:spcBef>
              <a:defRPr sz="5600" i="1">
                <a:solidFill>
                  <a:srgbClr val="FFFFFF"/>
                </a:solidFill>
                <a:effectLst>
                  <a:outerShdw blurRad="50800" dist="12700" dir="5400000" rotWithShape="0">
                    <a:srgbClr val="000000">
                      <a:alpha val="30000"/>
                    </a:srgbClr>
                  </a:outerShdw>
                </a:effectLst>
                <a:latin typeface="Times Roman"/>
                <a:ea typeface="Times Roman"/>
                <a:cs typeface="Times Roman"/>
                <a:sym typeface="Times Roman"/>
              </a:defRPr>
            </a:pPr>
            <a:endParaRPr/>
          </a:p>
        </p:txBody>
      </p:sp>
      <p:sp>
        <p:nvSpPr>
          <p:cNvPr id="3" name="Title 2">
            <a:extLst>
              <a:ext uri="{FF2B5EF4-FFF2-40B4-BE49-F238E27FC236}">
                <a16:creationId xmlns:a16="http://schemas.microsoft.com/office/drawing/2014/main" id="{7F0318B3-191A-C240-C7BE-D7DC5D486A51}"/>
              </a:ext>
            </a:extLst>
          </p:cNvPr>
          <p:cNvSpPr>
            <a:spLocks noGrp="1"/>
          </p:cNvSpPr>
          <p:nvPr>
            <p:ph type="title"/>
          </p:nvPr>
        </p:nvSpPr>
        <p:spPr/>
        <p:txBody>
          <a:bodyPr>
            <a:normAutofit fontScale="90000"/>
          </a:bodyPr>
          <a:lstStyle/>
          <a:p>
            <a:endParaRPr lang="en-US"/>
          </a:p>
        </p:txBody>
      </p:sp>
      <p:sp>
        <p:nvSpPr>
          <p:cNvPr id="5" name="Text Placeholder 4">
            <a:extLst>
              <a:ext uri="{FF2B5EF4-FFF2-40B4-BE49-F238E27FC236}">
                <a16:creationId xmlns:a16="http://schemas.microsoft.com/office/drawing/2014/main" id="{7124655D-C216-40E6-EA96-8536C657B26E}"/>
              </a:ext>
            </a:extLst>
          </p:cNvPr>
          <p:cNvSpPr>
            <a:spLocks noGrp="1"/>
          </p:cNvSpPr>
          <p:nvPr>
            <p:ph type="body" sz="quarter" idx="1"/>
          </p:nvPr>
        </p:nvSpPr>
        <p:spPr/>
        <p:txBody>
          <a:bodyPr>
            <a:normAutofit lnSpcReduction="10000"/>
          </a:bodyPr>
          <a:lstStyle/>
          <a:p>
            <a:endParaRPr lang="en-US"/>
          </a:p>
        </p:txBody>
      </p:sp>
      <p:sp>
        <p:nvSpPr>
          <p:cNvPr id="6" name="Ryan D. Hernandez">
            <a:extLst>
              <a:ext uri="{FF2B5EF4-FFF2-40B4-BE49-F238E27FC236}">
                <a16:creationId xmlns:a16="http://schemas.microsoft.com/office/drawing/2014/main" id="{9AD90F76-5F5B-1BAE-6251-AD43C04C868A}"/>
              </a:ext>
            </a:extLst>
          </p:cNvPr>
          <p:cNvSpPr txBox="1">
            <a:spLocks/>
          </p:cNvSpPr>
          <p:nvPr/>
        </p:nvSpPr>
        <p:spPr>
          <a:xfrm>
            <a:off x="4829174" y="3726383"/>
            <a:ext cx="14716126" cy="1589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ormAutofit/>
          </a:bodyPr>
          <a:lstStyle>
            <a:lvl1pPr marL="0" marR="0" indent="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1pPr>
            <a:lvl2pPr marL="0" marR="0" indent="306899"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2pPr>
            <a:lvl3pPr marL="0" marR="0" indent="68788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3pPr>
            <a:lvl4pPr marL="0" marR="0" indent="1066746"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4pPr>
            <a:lvl5pPr marL="0" marR="0" indent="1447728"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gn="ctr" hangingPunct="1"/>
            <a:r>
              <a:rPr lang="en-US"/>
              <a:t>Ryan D. Hernandez</a:t>
            </a:r>
            <a:endParaRPr lang="en-US" dirty="0"/>
          </a:p>
        </p:txBody>
      </p:sp>
      <p:sp>
        <p:nvSpPr>
          <p:cNvPr id="7" name="From Learning to Leading: Cultivating Resilience through Community">
            <a:extLst>
              <a:ext uri="{FF2B5EF4-FFF2-40B4-BE49-F238E27FC236}">
                <a16:creationId xmlns:a16="http://schemas.microsoft.com/office/drawing/2014/main" id="{A69B6A38-7EBB-D7C2-61DC-14E2415248F3}"/>
              </a:ext>
            </a:extLst>
          </p:cNvPr>
          <p:cNvSpPr txBox="1">
            <a:spLocks/>
          </p:cNvSpPr>
          <p:nvPr/>
        </p:nvSpPr>
        <p:spPr>
          <a:xfrm>
            <a:off x="129510" y="165267"/>
            <a:ext cx="24115454" cy="3099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chor="b">
            <a:normAutofit lnSpcReduction="10000"/>
          </a:bodyPr>
          <a:lstStyle>
            <a:lvl1pPr marL="0" marR="0" indent="0" algn="ctr" defTabSz="1828800" rtl="0" latinLnBrk="0">
              <a:lnSpc>
                <a:spcPct val="90000"/>
              </a:lnSpc>
              <a:spcBef>
                <a:spcPts val="0"/>
              </a:spcBef>
              <a:spcAft>
                <a:spcPts val="0"/>
              </a:spcAft>
              <a:buClrTx/>
              <a:buSzTx/>
              <a:buFontTx/>
              <a:buNone/>
              <a:tabLst/>
              <a:defRPr sz="10800" b="0" i="0" u="none" strike="noStrike" cap="none" spc="-215" baseline="0">
                <a:solidFill>
                  <a:srgbClr val="000000"/>
                </a:solidFill>
                <a:uFillTx/>
                <a:latin typeface="Garamond"/>
                <a:ea typeface="Garamond"/>
                <a:cs typeface="Garamond"/>
                <a:sym typeface="Garamon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en-US" b="1" dirty="0">
                <a:latin typeface="+mn-lt"/>
              </a:rPr>
              <a:t>From Learning to Leading: Cultivating Resilience through Community</a:t>
            </a:r>
          </a:p>
        </p:txBody>
      </p:sp>
      <p:sp>
        <p:nvSpPr>
          <p:cNvPr id="8" name="ryan.hernandez@ucsf.edu">
            <a:extLst>
              <a:ext uri="{FF2B5EF4-FFF2-40B4-BE49-F238E27FC236}">
                <a16:creationId xmlns:a16="http://schemas.microsoft.com/office/drawing/2014/main" id="{E5598F8A-E68D-D670-56EF-A8A74A054031}"/>
              </a:ext>
            </a:extLst>
          </p:cNvPr>
          <p:cNvSpPr txBox="1"/>
          <p:nvPr/>
        </p:nvSpPr>
        <p:spPr>
          <a:xfrm>
            <a:off x="9220313" y="4798530"/>
            <a:ext cx="5933848" cy="520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marL="482203" indent="-482203" algn="ctr" defTabSz="1285875">
              <a:lnSpc>
                <a:spcPct val="100000"/>
              </a:lnSpc>
              <a:spcBef>
                <a:spcPts val="1500"/>
              </a:spcBef>
              <a:buClr>
                <a:srgbClr val="000000"/>
              </a:buClr>
              <a:buFont typeface="Courier"/>
              <a:defRPr sz="3200">
                <a:uFill>
                  <a:solidFill>
                    <a:srgbClr val="FFFFFF"/>
                  </a:solidFill>
                </a:uFill>
                <a:latin typeface="Courier"/>
                <a:ea typeface="Courier"/>
                <a:cs typeface="Courier"/>
                <a:sym typeface="Courier"/>
              </a:defRPr>
            </a:lvl1pPr>
          </a:lstStyle>
          <a:p>
            <a:pPr>
              <a:defRPr sz="8000">
                <a:latin typeface="Helvetica Light"/>
                <a:ea typeface="Helvetica Light"/>
                <a:cs typeface="Helvetica Light"/>
                <a:sym typeface="Helvetica Light"/>
              </a:defRPr>
            </a:pPr>
            <a:r>
              <a:rPr sz="3200" dirty="0" err="1">
                <a:latin typeface="Courier"/>
                <a:ea typeface="Courier"/>
                <a:cs typeface="Courier"/>
                <a:sym typeface="Courier"/>
              </a:rPr>
              <a:t>ryan.hernandez@ucsf.edu</a:t>
            </a:r>
            <a:endParaRPr sz="3200" dirty="0">
              <a:latin typeface="Courier"/>
              <a:ea typeface="Courier"/>
              <a:cs typeface="Courier"/>
              <a:sym typeface="Courier"/>
            </a:endParaRPr>
          </a:p>
        </p:txBody>
      </p:sp>
      <p:sp>
        <p:nvSpPr>
          <p:cNvPr id="2" name="Google Shape;157;p3">
            <a:extLst>
              <a:ext uri="{FF2B5EF4-FFF2-40B4-BE49-F238E27FC236}">
                <a16:creationId xmlns:a16="http://schemas.microsoft.com/office/drawing/2014/main" id="{587F1417-40D5-0E1C-03F7-89F347750202}"/>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4" name="Google Shape;158;p3">
            <a:extLst>
              <a:ext uri="{FF2B5EF4-FFF2-40B4-BE49-F238E27FC236}">
                <a16:creationId xmlns:a16="http://schemas.microsoft.com/office/drawing/2014/main" id="{D6782371-9299-C011-0592-8DB33E99E9A0}"/>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9" name="Google Shape;159;p3">
            <a:extLst>
              <a:ext uri="{FF2B5EF4-FFF2-40B4-BE49-F238E27FC236}">
                <a16:creationId xmlns:a16="http://schemas.microsoft.com/office/drawing/2014/main" id="{3F216C55-AC13-AFA1-FE3A-3B611DA01B95}"/>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pic>
        <p:nvPicPr>
          <p:cNvPr id="250" name="evolution-white.png" descr="evolution-white.png"/>
          <p:cNvPicPr>
            <a:picLocks noChangeAspect="1"/>
          </p:cNvPicPr>
          <p:nvPr/>
        </p:nvPicPr>
        <p:blipFill>
          <a:blip r:embed="rId4"/>
          <a:srcRect l="6624" t="29499" r="5000" b="31500"/>
          <a:stretch>
            <a:fillRect/>
          </a:stretch>
        </p:blipFill>
        <p:spPr>
          <a:xfrm>
            <a:off x="3048000" y="10001250"/>
            <a:ext cx="11223626" cy="3714750"/>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Slide Number"/>
          <p:cNvSpPr txBox="1">
            <a:spLocks noGrp="1"/>
          </p:cNvSpPr>
          <p:nvPr>
            <p:ph type="sldNum" sz="quarter" idx="2"/>
          </p:nvPr>
        </p:nvSpPr>
        <p:spPr>
          <a:xfrm>
            <a:off x="12031776" y="13073062"/>
            <a:ext cx="310923" cy="47767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10</a:t>
            </a:fld>
            <a:endParaRPr/>
          </a:p>
        </p:txBody>
      </p:sp>
      <p:grpSp>
        <p:nvGrpSpPr>
          <p:cNvPr id="265" name="Group"/>
          <p:cNvGrpSpPr/>
          <p:nvPr/>
        </p:nvGrpSpPr>
        <p:grpSpPr>
          <a:xfrm>
            <a:off x="14585156" y="10745198"/>
            <a:ext cx="6518673" cy="2783920"/>
            <a:chOff x="0" y="-426481"/>
            <a:chExt cx="6518671" cy="2783919"/>
          </a:xfrm>
        </p:grpSpPr>
        <p:sp>
          <p:nvSpPr>
            <p:cNvPr id="263" name="Rectangle"/>
            <p:cNvSpPr/>
            <p:nvPr/>
          </p:nvSpPr>
          <p:spPr>
            <a:xfrm>
              <a:off x="0" y="-426482"/>
              <a:ext cx="6518672" cy="2783920"/>
            </a:xfrm>
            <a:prstGeom prst="rect">
              <a:avLst/>
            </a:prstGeom>
            <a:solidFill>
              <a:srgbClr val="FFFFFF"/>
            </a:solidFill>
            <a:ln w="12700" cap="flat">
              <a:noFill/>
              <a:miter lim="400000"/>
            </a:ln>
            <a:effectLst/>
          </p:spPr>
          <p:txBody>
            <a:bodyPr wrap="square" lIns="71437" tIns="71437" rIns="71437" bIns="71437" numCol="1" anchor="ctr">
              <a:noAutofit/>
            </a:bodyPr>
            <a:lstStyle/>
            <a:p>
              <a:pPr algn="ctr" defTabSz="1125140">
                <a:lnSpc>
                  <a:spcPct val="100000"/>
                </a:lnSpc>
                <a:spcBef>
                  <a:spcPts val="0"/>
                </a:spcBef>
                <a:defRPr sz="3200">
                  <a:solidFill>
                    <a:srgbClr val="FFFFFF"/>
                  </a:solidFill>
                  <a:effectLst>
                    <a:outerShdw blurRad="25400" dist="23998" dir="2700000" rotWithShape="0">
                      <a:srgbClr val="000000">
                        <a:alpha val="31034"/>
                      </a:srgbClr>
                    </a:outerShdw>
                  </a:effectLst>
                  <a:latin typeface="Gill Sans"/>
                  <a:ea typeface="Gill Sans"/>
                  <a:cs typeface="Gill Sans"/>
                  <a:sym typeface="Gill Sans"/>
                </a:defRPr>
              </a:pPr>
              <a:endParaRPr/>
            </a:p>
          </p:txBody>
        </p:sp>
        <p:pic>
          <p:nvPicPr>
            <p:cNvPr id="264" name="title.png" descr="title.png"/>
            <p:cNvPicPr>
              <a:picLocks noChangeAspect="1"/>
            </p:cNvPicPr>
            <p:nvPr/>
          </p:nvPicPr>
          <p:blipFill>
            <a:blip r:embed="rId2"/>
            <a:stretch>
              <a:fillRect/>
            </a:stretch>
          </p:blipFill>
          <p:spPr>
            <a:xfrm>
              <a:off x="89296" y="1625767"/>
              <a:ext cx="6357938" cy="646392"/>
            </a:xfrm>
            <a:prstGeom prst="rect">
              <a:avLst/>
            </a:prstGeom>
            <a:ln w="12700" cap="flat">
              <a:noFill/>
              <a:miter lim="400000"/>
            </a:ln>
            <a:effectLst/>
          </p:spPr>
        </p:pic>
      </p:grpSp>
      <p:pic>
        <p:nvPicPr>
          <p:cNvPr id="266" name="Image" descr="Image"/>
          <p:cNvPicPr>
            <a:picLocks noChangeAspect="1"/>
          </p:cNvPicPr>
          <p:nvPr/>
        </p:nvPicPr>
        <p:blipFill>
          <a:blip r:embed="rId3"/>
          <a:srcRect l="2865" t="21916" r="36083" b="21916"/>
          <a:stretch>
            <a:fillRect/>
          </a:stretch>
        </p:blipFill>
        <p:spPr>
          <a:xfrm>
            <a:off x="14585157" y="12218759"/>
            <a:ext cx="6491868" cy="654519"/>
          </a:xfrm>
          <a:prstGeom prst="rect">
            <a:avLst/>
          </a:prstGeom>
          <a:ln w="12700">
            <a:miter lim="400000"/>
          </a:ln>
        </p:spPr>
      </p:pic>
      <p:sp>
        <p:nvSpPr>
          <p:cNvPr id="267" name="Professor in Bioengineering and Therapeutic Sciences at UCSF…"/>
          <p:cNvSpPr txBox="1"/>
          <p:nvPr/>
        </p:nvSpPr>
        <p:spPr>
          <a:xfrm>
            <a:off x="3379198" y="5777507"/>
            <a:ext cx="17625604" cy="44676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pPr marL="219049" lvl="2" indent="-156819" defTabSz="402550">
              <a:lnSpc>
                <a:spcPct val="100000"/>
              </a:lnSpc>
              <a:spcBef>
                <a:spcPts val="1200"/>
              </a:spcBef>
              <a:buSzPct val="100000"/>
              <a:buChar char="•"/>
              <a:defRPr sz="4802">
                <a:solidFill>
                  <a:srgbClr val="515151"/>
                </a:solidFill>
                <a:latin typeface="Palatino"/>
                <a:ea typeface="Palatino"/>
                <a:cs typeface="Palatino"/>
                <a:sym typeface="Palatino"/>
              </a:defRPr>
            </a:pPr>
            <a:r>
              <a:t>Professor in Bioengineering and Therapeutic Sciences at UCSF</a:t>
            </a:r>
          </a:p>
          <a:p>
            <a:pPr marL="173013" lvl="2" indent="-110783" defTabSz="402550">
              <a:lnSpc>
                <a:spcPct val="100000"/>
              </a:lnSpc>
              <a:spcBef>
                <a:spcPts val="1200"/>
              </a:spcBef>
              <a:buSzPct val="100000"/>
              <a:buChar char="•"/>
              <a:defRPr sz="3528">
                <a:solidFill>
                  <a:srgbClr val="515151"/>
                </a:solidFill>
                <a:latin typeface="Palatino"/>
                <a:ea typeface="Palatino"/>
                <a:cs typeface="Palatino"/>
                <a:sym typeface="Palatino"/>
              </a:defRPr>
            </a:pPr>
            <a:r>
              <a:t>co-Director of the Biological and Medical Informatics (BMI) graduate program</a:t>
            </a:r>
          </a:p>
          <a:p>
            <a:pPr marL="150622" lvl="2" indent="-88392" defTabSz="402550">
              <a:lnSpc>
                <a:spcPct val="100000"/>
              </a:lnSpc>
              <a:spcBef>
                <a:spcPts val="1200"/>
              </a:spcBef>
              <a:buSzPct val="100000"/>
              <a:buChar char="•"/>
              <a:defRPr sz="2842">
                <a:solidFill>
                  <a:srgbClr val="515151"/>
                </a:solidFill>
                <a:latin typeface="Palatino"/>
                <a:ea typeface="Palatino"/>
                <a:cs typeface="Palatino"/>
                <a:sym typeface="Palatino"/>
              </a:defRPr>
            </a:pPr>
            <a:r>
              <a:t>co-Director of the Post-baccalaureate Research Opportunities to Promote Equity in Learning (PROPEL)</a:t>
            </a:r>
          </a:p>
          <a:p>
            <a:pPr marL="150622" lvl="2" indent="-88392" defTabSz="402550">
              <a:lnSpc>
                <a:spcPct val="100000"/>
              </a:lnSpc>
              <a:spcBef>
                <a:spcPts val="1200"/>
              </a:spcBef>
              <a:buSzPct val="100000"/>
              <a:buChar char="•"/>
              <a:defRPr sz="2842">
                <a:solidFill>
                  <a:srgbClr val="515151"/>
                </a:solidFill>
                <a:latin typeface="Palatino"/>
                <a:ea typeface="Palatino"/>
                <a:cs typeface="Palatino"/>
                <a:sym typeface="Palatino"/>
              </a:defRPr>
            </a:pPr>
            <a:r>
              <a:t>co-Director of the Post-baccalaureate Research Education Program (PREP)</a:t>
            </a:r>
          </a:p>
          <a:p>
            <a:pPr marL="128238" lvl="2" indent="-66008" defTabSz="402550">
              <a:lnSpc>
                <a:spcPct val="100000"/>
              </a:lnSpc>
              <a:spcBef>
                <a:spcPts val="1200"/>
              </a:spcBef>
              <a:buSzPct val="100000"/>
              <a:buChar char="•"/>
              <a:defRPr sz="2156">
                <a:solidFill>
                  <a:srgbClr val="515151"/>
                </a:solidFill>
                <a:latin typeface="Palatino"/>
                <a:ea typeface="Palatino"/>
                <a:cs typeface="Palatino"/>
                <a:sym typeface="Palatino"/>
              </a:defRPr>
            </a:pPr>
            <a:r>
              <a:t>co-Director of Advancing Research Careers of Historically Excluded Scholars (ARCHES)</a:t>
            </a:r>
          </a:p>
          <a:p>
            <a:pPr marL="115570" lvl="2" indent="-53340" defTabSz="402550">
              <a:lnSpc>
                <a:spcPct val="100000"/>
              </a:lnSpc>
              <a:spcBef>
                <a:spcPts val="1200"/>
              </a:spcBef>
              <a:buSzPct val="100000"/>
              <a:buChar char="•"/>
              <a:defRPr sz="1764">
                <a:solidFill>
                  <a:srgbClr val="515151"/>
                </a:solidFill>
                <a:latin typeface="Palatino"/>
                <a:ea typeface="Palatino"/>
                <a:cs typeface="Palatino"/>
                <a:sym typeface="Palatino"/>
              </a:defRPr>
            </a:pPr>
            <a:r>
              <a:t>Director Genentech-UCSF School of Pharmacy PhD Diversity Fellowship Program</a:t>
            </a:r>
          </a:p>
        </p:txBody>
      </p:sp>
      <p:sp>
        <p:nvSpPr>
          <p:cNvPr id="268" name="Line"/>
          <p:cNvSpPr/>
          <p:nvPr/>
        </p:nvSpPr>
        <p:spPr>
          <a:xfrm>
            <a:off x="6573078" y="7620804"/>
            <a:ext cx="11924191" cy="1"/>
          </a:xfrm>
          <a:prstGeom prst="line">
            <a:avLst/>
          </a:prstGeom>
          <a:ln w="25400">
            <a:solidFill>
              <a:srgbClr val="FF2600"/>
            </a:solidFill>
            <a:miter lim="400000"/>
          </a:ln>
        </p:spPr>
        <p:txBody>
          <a:bodyPr lIns="71437" tIns="71437" rIns="71437" bIns="71437" anchor="ctr"/>
          <a:lstStyle/>
          <a:p>
            <a:pPr algn="ctr" defTabSz="821531">
              <a:lnSpc>
                <a:spcPct val="100000"/>
              </a:lnSpc>
              <a:spcBef>
                <a:spcPts val="0"/>
              </a:spcBef>
              <a:defRPr sz="5600" i="1">
                <a:solidFill>
                  <a:srgbClr val="FFFFFF"/>
                </a:solidFill>
                <a:effectLst>
                  <a:outerShdw blurRad="50800" dist="12700" dir="5400000" rotWithShape="0">
                    <a:srgbClr val="000000">
                      <a:alpha val="30000"/>
                    </a:srgbClr>
                  </a:outerShdw>
                </a:effectLst>
                <a:latin typeface="Times Roman"/>
                <a:ea typeface="Times Roman"/>
                <a:cs typeface="Times Roman"/>
                <a:sym typeface="Times Roman"/>
              </a:defRPr>
            </a:pPr>
            <a:endParaRPr/>
          </a:p>
        </p:txBody>
      </p:sp>
      <p:sp>
        <p:nvSpPr>
          <p:cNvPr id="3" name="Title 2">
            <a:extLst>
              <a:ext uri="{FF2B5EF4-FFF2-40B4-BE49-F238E27FC236}">
                <a16:creationId xmlns:a16="http://schemas.microsoft.com/office/drawing/2014/main" id="{20BA78CF-5B3C-382D-6AF1-F900B413CAA6}"/>
              </a:ext>
            </a:extLst>
          </p:cNvPr>
          <p:cNvSpPr>
            <a:spLocks noGrp="1"/>
          </p:cNvSpPr>
          <p:nvPr>
            <p:ph type="title"/>
          </p:nvPr>
        </p:nvSpPr>
        <p:spPr/>
        <p:txBody>
          <a:bodyPr>
            <a:normAutofit fontScale="90000"/>
          </a:bodyPr>
          <a:lstStyle/>
          <a:p>
            <a:endParaRPr lang="en-US"/>
          </a:p>
        </p:txBody>
      </p:sp>
      <p:sp>
        <p:nvSpPr>
          <p:cNvPr id="5" name="Text Placeholder 4">
            <a:extLst>
              <a:ext uri="{FF2B5EF4-FFF2-40B4-BE49-F238E27FC236}">
                <a16:creationId xmlns:a16="http://schemas.microsoft.com/office/drawing/2014/main" id="{3B71425D-628A-F50D-D03C-015DA79FEAD0}"/>
              </a:ext>
            </a:extLst>
          </p:cNvPr>
          <p:cNvSpPr>
            <a:spLocks noGrp="1"/>
          </p:cNvSpPr>
          <p:nvPr>
            <p:ph type="body" sz="quarter" idx="1"/>
          </p:nvPr>
        </p:nvSpPr>
        <p:spPr/>
        <p:txBody>
          <a:bodyPr>
            <a:normAutofit lnSpcReduction="10000"/>
          </a:bodyPr>
          <a:lstStyle/>
          <a:p>
            <a:endParaRPr lang="en-US"/>
          </a:p>
        </p:txBody>
      </p:sp>
      <p:sp>
        <p:nvSpPr>
          <p:cNvPr id="6" name="Ryan D. Hernandez">
            <a:extLst>
              <a:ext uri="{FF2B5EF4-FFF2-40B4-BE49-F238E27FC236}">
                <a16:creationId xmlns:a16="http://schemas.microsoft.com/office/drawing/2014/main" id="{D42DCA2F-FADB-D3B0-594D-A96FEA9C795B}"/>
              </a:ext>
            </a:extLst>
          </p:cNvPr>
          <p:cNvSpPr txBox="1">
            <a:spLocks/>
          </p:cNvSpPr>
          <p:nvPr/>
        </p:nvSpPr>
        <p:spPr>
          <a:xfrm>
            <a:off x="4829174" y="3726383"/>
            <a:ext cx="14716126" cy="1589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ormAutofit/>
          </a:bodyPr>
          <a:lstStyle>
            <a:lvl1pPr marL="0" marR="0" indent="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1pPr>
            <a:lvl2pPr marL="0" marR="0" indent="306899"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2pPr>
            <a:lvl3pPr marL="0" marR="0" indent="68788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3pPr>
            <a:lvl4pPr marL="0" marR="0" indent="1066746"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4pPr>
            <a:lvl5pPr marL="0" marR="0" indent="1447728"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gn="ctr" hangingPunct="1"/>
            <a:r>
              <a:rPr lang="en-US"/>
              <a:t>Ryan D. Hernandez</a:t>
            </a:r>
            <a:endParaRPr lang="en-US" dirty="0"/>
          </a:p>
        </p:txBody>
      </p:sp>
      <p:sp>
        <p:nvSpPr>
          <p:cNvPr id="7" name="From Learning to Leading: Cultivating Resilience through Community">
            <a:extLst>
              <a:ext uri="{FF2B5EF4-FFF2-40B4-BE49-F238E27FC236}">
                <a16:creationId xmlns:a16="http://schemas.microsoft.com/office/drawing/2014/main" id="{62E0C4B4-3950-E590-E437-83DCC9877A13}"/>
              </a:ext>
            </a:extLst>
          </p:cNvPr>
          <p:cNvSpPr txBox="1">
            <a:spLocks/>
          </p:cNvSpPr>
          <p:nvPr/>
        </p:nvSpPr>
        <p:spPr>
          <a:xfrm>
            <a:off x="129510" y="165267"/>
            <a:ext cx="24115454" cy="3099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chor="b">
            <a:normAutofit lnSpcReduction="10000"/>
          </a:bodyPr>
          <a:lstStyle>
            <a:lvl1pPr marL="0" marR="0" indent="0" algn="ctr" defTabSz="1828800" rtl="0" latinLnBrk="0">
              <a:lnSpc>
                <a:spcPct val="90000"/>
              </a:lnSpc>
              <a:spcBef>
                <a:spcPts val="0"/>
              </a:spcBef>
              <a:spcAft>
                <a:spcPts val="0"/>
              </a:spcAft>
              <a:buClrTx/>
              <a:buSzTx/>
              <a:buFontTx/>
              <a:buNone/>
              <a:tabLst/>
              <a:defRPr sz="10800" b="0" i="0" u="none" strike="noStrike" cap="none" spc="-215" baseline="0">
                <a:solidFill>
                  <a:srgbClr val="000000"/>
                </a:solidFill>
                <a:uFillTx/>
                <a:latin typeface="Garamond"/>
                <a:ea typeface="Garamond"/>
                <a:cs typeface="Garamond"/>
                <a:sym typeface="Garamon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en-US" b="1" dirty="0">
                <a:latin typeface="+mn-lt"/>
              </a:rPr>
              <a:t>From Learning to Leading: Cultivating Resilience through Community</a:t>
            </a:r>
          </a:p>
        </p:txBody>
      </p:sp>
      <p:sp>
        <p:nvSpPr>
          <p:cNvPr id="8" name="ryan.hernandez@ucsf.edu">
            <a:extLst>
              <a:ext uri="{FF2B5EF4-FFF2-40B4-BE49-F238E27FC236}">
                <a16:creationId xmlns:a16="http://schemas.microsoft.com/office/drawing/2014/main" id="{94DE03A9-D607-1FB8-3237-C04DE5B3CADC}"/>
              </a:ext>
            </a:extLst>
          </p:cNvPr>
          <p:cNvSpPr txBox="1"/>
          <p:nvPr/>
        </p:nvSpPr>
        <p:spPr>
          <a:xfrm>
            <a:off x="9220313" y="4798530"/>
            <a:ext cx="5933848" cy="520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marL="482203" indent="-482203" algn="ctr" defTabSz="1285875">
              <a:lnSpc>
                <a:spcPct val="100000"/>
              </a:lnSpc>
              <a:spcBef>
                <a:spcPts val="1500"/>
              </a:spcBef>
              <a:buClr>
                <a:srgbClr val="000000"/>
              </a:buClr>
              <a:buFont typeface="Courier"/>
              <a:defRPr sz="3200">
                <a:uFill>
                  <a:solidFill>
                    <a:srgbClr val="FFFFFF"/>
                  </a:solidFill>
                </a:uFill>
                <a:latin typeface="Courier"/>
                <a:ea typeface="Courier"/>
                <a:cs typeface="Courier"/>
                <a:sym typeface="Courier"/>
              </a:defRPr>
            </a:lvl1pPr>
          </a:lstStyle>
          <a:p>
            <a:pPr>
              <a:defRPr sz="8000">
                <a:latin typeface="Helvetica Light"/>
                <a:ea typeface="Helvetica Light"/>
                <a:cs typeface="Helvetica Light"/>
                <a:sym typeface="Helvetica Light"/>
              </a:defRPr>
            </a:pPr>
            <a:r>
              <a:rPr sz="3200" dirty="0" err="1">
                <a:latin typeface="Courier"/>
                <a:ea typeface="Courier"/>
                <a:cs typeface="Courier"/>
                <a:sym typeface="Courier"/>
              </a:rPr>
              <a:t>ryan.hernandez@ucsf.edu</a:t>
            </a:r>
            <a:endParaRPr sz="3200" dirty="0">
              <a:latin typeface="Courier"/>
              <a:ea typeface="Courier"/>
              <a:cs typeface="Courier"/>
              <a:sym typeface="Courier"/>
            </a:endParaRPr>
          </a:p>
        </p:txBody>
      </p:sp>
      <p:sp>
        <p:nvSpPr>
          <p:cNvPr id="2" name="Google Shape;157;p3">
            <a:extLst>
              <a:ext uri="{FF2B5EF4-FFF2-40B4-BE49-F238E27FC236}">
                <a16:creationId xmlns:a16="http://schemas.microsoft.com/office/drawing/2014/main" id="{86B0AB81-6AF2-6E9E-7525-6AB755F0514F}"/>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4" name="Google Shape;158;p3">
            <a:extLst>
              <a:ext uri="{FF2B5EF4-FFF2-40B4-BE49-F238E27FC236}">
                <a16:creationId xmlns:a16="http://schemas.microsoft.com/office/drawing/2014/main" id="{6E5654AE-2B8D-6979-BDF9-16F9D9A52B93}"/>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9" name="Google Shape;159;p3">
            <a:extLst>
              <a:ext uri="{FF2B5EF4-FFF2-40B4-BE49-F238E27FC236}">
                <a16:creationId xmlns:a16="http://schemas.microsoft.com/office/drawing/2014/main" id="{86DD3960-5276-5C36-D0E8-5EB3CB61BF37}"/>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pic>
        <p:nvPicPr>
          <p:cNvPr id="262" name="evolution-white.png" descr="evolution-white.png"/>
          <p:cNvPicPr>
            <a:picLocks noChangeAspect="1"/>
          </p:cNvPicPr>
          <p:nvPr/>
        </p:nvPicPr>
        <p:blipFill>
          <a:blip r:embed="rId4"/>
          <a:srcRect l="6624" t="29499" r="5000" b="31500"/>
          <a:stretch>
            <a:fillRect/>
          </a:stretch>
        </p:blipFill>
        <p:spPr>
          <a:xfrm>
            <a:off x="3048000" y="10001250"/>
            <a:ext cx="11223626" cy="371475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Slide Number"/>
          <p:cNvSpPr txBox="1">
            <a:spLocks noGrp="1"/>
          </p:cNvSpPr>
          <p:nvPr>
            <p:ph type="sldNum" sz="quarter" idx="2"/>
          </p:nvPr>
        </p:nvSpPr>
        <p:spPr>
          <a:xfrm>
            <a:off x="12031776" y="13073062"/>
            <a:ext cx="310923" cy="47767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a:p>
        </p:txBody>
      </p:sp>
      <p:grpSp>
        <p:nvGrpSpPr>
          <p:cNvPr id="277" name="Group"/>
          <p:cNvGrpSpPr/>
          <p:nvPr/>
        </p:nvGrpSpPr>
        <p:grpSpPr>
          <a:xfrm>
            <a:off x="14585156" y="10745198"/>
            <a:ext cx="6518673" cy="2783920"/>
            <a:chOff x="0" y="-426481"/>
            <a:chExt cx="6518671" cy="2783919"/>
          </a:xfrm>
        </p:grpSpPr>
        <p:sp>
          <p:nvSpPr>
            <p:cNvPr id="275" name="Rectangle"/>
            <p:cNvSpPr/>
            <p:nvPr/>
          </p:nvSpPr>
          <p:spPr>
            <a:xfrm>
              <a:off x="0" y="-426482"/>
              <a:ext cx="6518672" cy="2783920"/>
            </a:xfrm>
            <a:prstGeom prst="rect">
              <a:avLst/>
            </a:prstGeom>
            <a:solidFill>
              <a:srgbClr val="FFFFFF"/>
            </a:solidFill>
            <a:ln w="12700" cap="flat">
              <a:noFill/>
              <a:miter lim="400000"/>
            </a:ln>
            <a:effectLst/>
          </p:spPr>
          <p:txBody>
            <a:bodyPr wrap="square" lIns="71437" tIns="71437" rIns="71437" bIns="71437" numCol="1" anchor="ctr">
              <a:noAutofit/>
            </a:bodyPr>
            <a:lstStyle/>
            <a:p>
              <a:pPr algn="ctr" defTabSz="1125140">
                <a:lnSpc>
                  <a:spcPct val="100000"/>
                </a:lnSpc>
                <a:spcBef>
                  <a:spcPts val="0"/>
                </a:spcBef>
                <a:defRPr sz="3200">
                  <a:solidFill>
                    <a:srgbClr val="FFFFFF"/>
                  </a:solidFill>
                  <a:effectLst>
                    <a:outerShdw blurRad="25400" dist="23998" dir="2700000" rotWithShape="0">
                      <a:srgbClr val="000000">
                        <a:alpha val="31034"/>
                      </a:srgbClr>
                    </a:outerShdw>
                  </a:effectLst>
                  <a:latin typeface="Gill Sans"/>
                  <a:ea typeface="Gill Sans"/>
                  <a:cs typeface="Gill Sans"/>
                  <a:sym typeface="Gill Sans"/>
                </a:defRPr>
              </a:pPr>
              <a:endParaRPr/>
            </a:p>
          </p:txBody>
        </p:sp>
        <p:pic>
          <p:nvPicPr>
            <p:cNvPr id="276" name="title.png" descr="title.png"/>
            <p:cNvPicPr>
              <a:picLocks noChangeAspect="1"/>
            </p:cNvPicPr>
            <p:nvPr/>
          </p:nvPicPr>
          <p:blipFill>
            <a:blip r:embed="rId2"/>
            <a:stretch>
              <a:fillRect/>
            </a:stretch>
          </p:blipFill>
          <p:spPr>
            <a:xfrm>
              <a:off x="89296" y="1625767"/>
              <a:ext cx="6357938" cy="646392"/>
            </a:xfrm>
            <a:prstGeom prst="rect">
              <a:avLst/>
            </a:prstGeom>
            <a:ln w="12700" cap="flat">
              <a:noFill/>
              <a:miter lim="400000"/>
            </a:ln>
            <a:effectLst/>
          </p:spPr>
        </p:pic>
      </p:grpSp>
      <p:pic>
        <p:nvPicPr>
          <p:cNvPr id="278" name="Image" descr="Image"/>
          <p:cNvPicPr>
            <a:picLocks noChangeAspect="1"/>
          </p:cNvPicPr>
          <p:nvPr/>
        </p:nvPicPr>
        <p:blipFill>
          <a:blip r:embed="rId3"/>
          <a:srcRect l="2865" t="21916" r="36083" b="21916"/>
          <a:stretch>
            <a:fillRect/>
          </a:stretch>
        </p:blipFill>
        <p:spPr>
          <a:xfrm>
            <a:off x="14585157" y="12218759"/>
            <a:ext cx="6491868" cy="654519"/>
          </a:xfrm>
          <a:prstGeom prst="rect">
            <a:avLst/>
          </a:prstGeom>
          <a:ln w="12700">
            <a:miter lim="400000"/>
          </a:ln>
        </p:spPr>
      </p:pic>
      <p:sp>
        <p:nvSpPr>
          <p:cNvPr id="279" name="Professor in Bioengineering and Therapeutic Sciences at UCSF…"/>
          <p:cNvSpPr txBox="1"/>
          <p:nvPr/>
        </p:nvSpPr>
        <p:spPr>
          <a:xfrm>
            <a:off x="3379198" y="5777507"/>
            <a:ext cx="17625604" cy="44676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pPr marL="219049" lvl="2" indent="-156819" defTabSz="402550">
              <a:lnSpc>
                <a:spcPct val="100000"/>
              </a:lnSpc>
              <a:spcBef>
                <a:spcPts val="1200"/>
              </a:spcBef>
              <a:buSzPct val="100000"/>
              <a:buChar char="•"/>
              <a:defRPr sz="4802">
                <a:solidFill>
                  <a:srgbClr val="515151"/>
                </a:solidFill>
                <a:latin typeface="Palatino"/>
                <a:ea typeface="Palatino"/>
                <a:cs typeface="Palatino"/>
                <a:sym typeface="Palatino"/>
              </a:defRPr>
            </a:pPr>
            <a:r>
              <a:t>Professor in Bioengineering and Therapeutic Sciences at UCSF</a:t>
            </a:r>
          </a:p>
          <a:p>
            <a:pPr marL="173013" lvl="2" indent="-110783" defTabSz="402550">
              <a:lnSpc>
                <a:spcPct val="100000"/>
              </a:lnSpc>
              <a:spcBef>
                <a:spcPts val="1200"/>
              </a:spcBef>
              <a:buSzPct val="100000"/>
              <a:buChar char="•"/>
              <a:defRPr sz="3528">
                <a:solidFill>
                  <a:srgbClr val="515151"/>
                </a:solidFill>
                <a:latin typeface="Palatino"/>
                <a:ea typeface="Palatino"/>
                <a:cs typeface="Palatino"/>
                <a:sym typeface="Palatino"/>
              </a:defRPr>
            </a:pPr>
            <a:r>
              <a:t>co-Director of the Biological and Medical Informatics (BMI) graduate program</a:t>
            </a:r>
          </a:p>
          <a:p>
            <a:pPr marL="150622" lvl="2" indent="-88392" defTabSz="402550">
              <a:lnSpc>
                <a:spcPct val="100000"/>
              </a:lnSpc>
              <a:spcBef>
                <a:spcPts val="1200"/>
              </a:spcBef>
              <a:buSzPct val="100000"/>
              <a:buChar char="•"/>
              <a:defRPr sz="2842">
                <a:solidFill>
                  <a:srgbClr val="515151"/>
                </a:solidFill>
                <a:latin typeface="Palatino"/>
                <a:ea typeface="Palatino"/>
                <a:cs typeface="Palatino"/>
                <a:sym typeface="Palatino"/>
              </a:defRPr>
            </a:pPr>
            <a:r>
              <a:t>co-Director of the PROPEL Post-baccalaureate Training Program</a:t>
            </a:r>
          </a:p>
          <a:p>
            <a:pPr marL="150622" lvl="2" indent="-88392" defTabSz="402550">
              <a:lnSpc>
                <a:spcPct val="100000"/>
              </a:lnSpc>
              <a:spcBef>
                <a:spcPts val="1200"/>
              </a:spcBef>
              <a:buSzPct val="100000"/>
              <a:buChar char="•"/>
              <a:defRPr sz="2842">
                <a:solidFill>
                  <a:srgbClr val="515151"/>
                </a:solidFill>
                <a:latin typeface="Palatino"/>
                <a:ea typeface="Palatino"/>
                <a:cs typeface="Palatino"/>
                <a:sym typeface="Palatino"/>
              </a:defRPr>
            </a:pPr>
            <a:r>
              <a:t>co-Director of the Post-baccalaureate Research Education Program (PREP)</a:t>
            </a:r>
          </a:p>
          <a:p>
            <a:pPr marL="128238" lvl="2" indent="-66008" defTabSz="402550">
              <a:lnSpc>
                <a:spcPct val="100000"/>
              </a:lnSpc>
              <a:spcBef>
                <a:spcPts val="1200"/>
              </a:spcBef>
              <a:buSzPct val="100000"/>
              <a:buChar char="•"/>
              <a:defRPr sz="2156">
                <a:solidFill>
                  <a:srgbClr val="515151"/>
                </a:solidFill>
                <a:latin typeface="Palatino"/>
                <a:ea typeface="Palatino"/>
                <a:cs typeface="Palatino"/>
                <a:sym typeface="Palatino"/>
              </a:defRPr>
            </a:pPr>
            <a:r>
              <a:t>co-Director of Advancing Research Careers of Historically Excluded Scholars (ARCHES)</a:t>
            </a:r>
          </a:p>
          <a:p>
            <a:pPr marL="115570" lvl="2" indent="-53340" defTabSz="402550">
              <a:lnSpc>
                <a:spcPct val="100000"/>
              </a:lnSpc>
              <a:spcBef>
                <a:spcPts val="1200"/>
              </a:spcBef>
              <a:buSzPct val="100000"/>
              <a:buChar char="•"/>
              <a:defRPr sz="1764">
                <a:solidFill>
                  <a:srgbClr val="515151"/>
                </a:solidFill>
                <a:latin typeface="Palatino"/>
                <a:ea typeface="Palatino"/>
                <a:cs typeface="Palatino"/>
                <a:sym typeface="Palatino"/>
              </a:defRPr>
            </a:pPr>
            <a:r>
              <a:t>Director Genentech-UCSF School of Pharmacy PhD Diversity Fellowship Program</a:t>
            </a:r>
          </a:p>
        </p:txBody>
      </p:sp>
      <p:sp>
        <p:nvSpPr>
          <p:cNvPr id="280" name="Line"/>
          <p:cNvSpPr/>
          <p:nvPr/>
        </p:nvSpPr>
        <p:spPr>
          <a:xfrm>
            <a:off x="3872627" y="8212615"/>
            <a:ext cx="11924191" cy="1"/>
          </a:xfrm>
          <a:prstGeom prst="line">
            <a:avLst/>
          </a:prstGeom>
          <a:ln w="25400">
            <a:solidFill>
              <a:srgbClr val="FF2600"/>
            </a:solidFill>
            <a:miter lim="400000"/>
          </a:ln>
        </p:spPr>
        <p:txBody>
          <a:bodyPr lIns="71437" tIns="71437" rIns="71437" bIns="71437" anchor="ctr"/>
          <a:lstStyle/>
          <a:p>
            <a:pPr algn="ctr" defTabSz="821531">
              <a:lnSpc>
                <a:spcPct val="100000"/>
              </a:lnSpc>
              <a:spcBef>
                <a:spcPts val="0"/>
              </a:spcBef>
              <a:defRPr sz="5600" i="1">
                <a:solidFill>
                  <a:srgbClr val="FFFFFF"/>
                </a:solidFill>
                <a:effectLst>
                  <a:outerShdw blurRad="50800" dist="12700" dir="5400000" rotWithShape="0">
                    <a:srgbClr val="000000">
                      <a:alpha val="30000"/>
                    </a:srgbClr>
                  </a:outerShdw>
                </a:effectLst>
                <a:latin typeface="Times Roman"/>
                <a:ea typeface="Times Roman"/>
                <a:cs typeface="Times Roman"/>
                <a:sym typeface="Times Roman"/>
              </a:defRPr>
            </a:pPr>
            <a:endParaRPr/>
          </a:p>
        </p:txBody>
      </p:sp>
      <p:sp>
        <p:nvSpPr>
          <p:cNvPr id="3" name="Title 2">
            <a:extLst>
              <a:ext uri="{FF2B5EF4-FFF2-40B4-BE49-F238E27FC236}">
                <a16:creationId xmlns:a16="http://schemas.microsoft.com/office/drawing/2014/main" id="{60A86585-2A86-F543-51E9-14A15A9A14EB}"/>
              </a:ext>
            </a:extLst>
          </p:cNvPr>
          <p:cNvSpPr>
            <a:spLocks noGrp="1"/>
          </p:cNvSpPr>
          <p:nvPr>
            <p:ph type="title"/>
          </p:nvPr>
        </p:nvSpPr>
        <p:spPr/>
        <p:txBody>
          <a:bodyPr>
            <a:normAutofit fontScale="90000"/>
          </a:bodyPr>
          <a:lstStyle/>
          <a:p>
            <a:endParaRPr lang="en-US"/>
          </a:p>
        </p:txBody>
      </p:sp>
      <p:sp>
        <p:nvSpPr>
          <p:cNvPr id="5" name="Text Placeholder 4">
            <a:extLst>
              <a:ext uri="{FF2B5EF4-FFF2-40B4-BE49-F238E27FC236}">
                <a16:creationId xmlns:a16="http://schemas.microsoft.com/office/drawing/2014/main" id="{B1FE83E1-C072-58A3-A31E-C241D6B682FD}"/>
              </a:ext>
            </a:extLst>
          </p:cNvPr>
          <p:cNvSpPr>
            <a:spLocks noGrp="1"/>
          </p:cNvSpPr>
          <p:nvPr>
            <p:ph type="body" sz="quarter" idx="1"/>
          </p:nvPr>
        </p:nvSpPr>
        <p:spPr/>
        <p:txBody>
          <a:bodyPr>
            <a:normAutofit lnSpcReduction="10000"/>
          </a:bodyPr>
          <a:lstStyle/>
          <a:p>
            <a:endParaRPr lang="en-US"/>
          </a:p>
        </p:txBody>
      </p:sp>
      <p:sp>
        <p:nvSpPr>
          <p:cNvPr id="6" name="Ryan D. Hernandez">
            <a:extLst>
              <a:ext uri="{FF2B5EF4-FFF2-40B4-BE49-F238E27FC236}">
                <a16:creationId xmlns:a16="http://schemas.microsoft.com/office/drawing/2014/main" id="{CF6B0295-F96F-4967-18F7-D82B0A963D87}"/>
              </a:ext>
            </a:extLst>
          </p:cNvPr>
          <p:cNvSpPr txBox="1">
            <a:spLocks/>
          </p:cNvSpPr>
          <p:nvPr/>
        </p:nvSpPr>
        <p:spPr>
          <a:xfrm>
            <a:off x="4829174" y="3726383"/>
            <a:ext cx="14716126" cy="1589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ormAutofit/>
          </a:bodyPr>
          <a:lstStyle>
            <a:lvl1pPr marL="0" marR="0" indent="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1pPr>
            <a:lvl2pPr marL="0" marR="0" indent="306899"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2pPr>
            <a:lvl3pPr marL="0" marR="0" indent="68788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3pPr>
            <a:lvl4pPr marL="0" marR="0" indent="1066746"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4pPr>
            <a:lvl5pPr marL="0" marR="0" indent="1447728"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gn="ctr" hangingPunct="1"/>
            <a:r>
              <a:rPr lang="en-US"/>
              <a:t>Ryan D. Hernandez</a:t>
            </a:r>
            <a:endParaRPr lang="en-US" dirty="0"/>
          </a:p>
        </p:txBody>
      </p:sp>
      <p:sp>
        <p:nvSpPr>
          <p:cNvPr id="7" name="From Learning to Leading: Cultivating Resilience through Community">
            <a:extLst>
              <a:ext uri="{FF2B5EF4-FFF2-40B4-BE49-F238E27FC236}">
                <a16:creationId xmlns:a16="http://schemas.microsoft.com/office/drawing/2014/main" id="{BE76D8BC-8F9B-4ED2-70AA-7350157590C3}"/>
              </a:ext>
            </a:extLst>
          </p:cNvPr>
          <p:cNvSpPr txBox="1">
            <a:spLocks/>
          </p:cNvSpPr>
          <p:nvPr/>
        </p:nvSpPr>
        <p:spPr>
          <a:xfrm>
            <a:off x="129510" y="165267"/>
            <a:ext cx="24115454" cy="3099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chor="b">
            <a:normAutofit lnSpcReduction="10000"/>
          </a:bodyPr>
          <a:lstStyle>
            <a:lvl1pPr marL="0" marR="0" indent="0" algn="ctr" defTabSz="1828800" rtl="0" latinLnBrk="0">
              <a:lnSpc>
                <a:spcPct val="90000"/>
              </a:lnSpc>
              <a:spcBef>
                <a:spcPts val="0"/>
              </a:spcBef>
              <a:spcAft>
                <a:spcPts val="0"/>
              </a:spcAft>
              <a:buClrTx/>
              <a:buSzTx/>
              <a:buFontTx/>
              <a:buNone/>
              <a:tabLst/>
              <a:defRPr sz="10800" b="0" i="0" u="none" strike="noStrike" cap="none" spc="-215" baseline="0">
                <a:solidFill>
                  <a:srgbClr val="000000"/>
                </a:solidFill>
                <a:uFillTx/>
                <a:latin typeface="Garamond"/>
                <a:ea typeface="Garamond"/>
                <a:cs typeface="Garamond"/>
                <a:sym typeface="Garamon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en-US" b="1" dirty="0">
                <a:latin typeface="+mn-lt"/>
              </a:rPr>
              <a:t>From Learning to Leading: Cultivating Resilience through Community</a:t>
            </a:r>
          </a:p>
        </p:txBody>
      </p:sp>
      <p:sp>
        <p:nvSpPr>
          <p:cNvPr id="8" name="ryan.hernandez@ucsf.edu">
            <a:extLst>
              <a:ext uri="{FF2B5EF4-FFF2-40B4-BE49-F238E27FC236}">
                <a16:creationId xmlns:a16="http://schemas.microsoft.com/office/drawing/2014/main" id="{ED5EB034-B10C-3362-EFB8-3798D1ECD92E}"/>
              </a:ext>
            </a:extLst>
          </p:cNvPr>
          <p:cNvSpPr txBox="1"/>
          <p:nvPr/>
        </p:nvSpPr>
        <p:spPr>
          <a:xfrm>
            <a:off x="9220313" y="4798530"/>
            <a:ext cx="5933848" cy="520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marL="482203" indent="-482203" algn="ctr" defTabSz="1285875">
              <a:lnSpc>
                <a:spcPct val="100000"/>
              </a:lnSpc>
              <a:spcBef>
                <a:spcPts val="1500"/>
              </a:spcBef>
              <a:buClr>
                <a:srgbClr val="000000"/>
              </a:buClr>
              <a:buFont typeface="Courier"/>
              <a:defRPr sz="3200">
                <a:uFill>
                  <a:solidFill>
                    <a:srgbClr val="FFFFFF"/>
                  </a:solidFill>
                </a:uFill>
                <a:latin typeface="Courier"/>
                <a:ea typeface="Courier"/>
                <a:cs typeface="Courier"/>
                <a:sym typeface="Courier"/>
              </a:defRPr>
            </a:lvl1pPr>
          </a:lstStyle>
          <a:p>
            <a:pPr>
              <a:defRPr sz="8000">
                <a:latin typeface="Helvetica Light"/>
                <a:ea typeface="Helvetica Light"/>
                <a:cs typeface="Helvetica Light"/>
                <a:sym typeface="Helvetica Light"/>
              </a:defRPr>
            </a:pPr>
            <a:r>
              <a:rPr sz="3200" dirty="0" err="1">
                <a:latin typeface="Courier"/>
                <a:ea typeface="Courier"/>
                <a:cs typeface="Courier"/>
                <a:sym typeface="Courier"/>
              </a:rPr>
              <a:t>ryan.hernandez@ucsf.edu</a:t>
            </a:r>
            <a:endParaRPr sz="3200" dirty="0">
              <a:latin typeface="Courier"/>
              <a:ea typeface="Courier"/>
              <a:cs typeface="Courier"/>
              <a:sym typeface="Courier"/>
            </a:endParaRPr>
          </a:p>
        </p:txBody>
      </p:sp>
      <p:sp>
        <p:nvSpPr>
          <p:cNvPr id="2" name="Google Shape;157;p3">
            <a:extLst>
              <a:ext uri="{FF2B5EF4-FFF2-40B4-BE49-F238E27FC236}">
                <a16:creationId xmlns:a16="http://schemas.microsoft.com/office/drawing/2014/main" id="{66D8D007-EC7C-78CF-D195-88505F82D9FF}"/>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4" name="Google Shape;158;p3">
            <a:extLst>
              <a:ext uri="{FF2B5EF4-FFF2-40B4-BE49-F238E27FC236}">
                <a16:creationId xmlns:a16="http://schemas.microsoft.com/office/drawing/2014/main" id="{B107C087-5E1E-D36F-A03B-2CD3F479BE77}"/>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9" name="Google Shape;159;p3">
            <a:extLst>
              <a:ext uri="{FF2B5EF4-FFF2-40B4-BE49-F238E27FC236}">
                <a16:creationId xmlns:a16="http://schemas.microsoft.com/office/drawing/2014/main" id="{DE056462-42A5-E625-270F-77734F4E0A58}"/>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pic>
        <p:nvPicPr>
          <p:cNvPr id="274" name="evolution-white.png" descr="evolution-white.png"/>
          <p:cNvPicPr>
            <a:picLocks noChangeAspect="1"/>
          </p:cNvPicPr>
          <p:nvPr/>
        </p:nvPicPr>
        <p:blipFill>
          <a:blip r:embed="rId4"/>
          <a:srcRect l="6624" t="29499" r="5000" b="31500"/>
          <a:stretch>
            <a:fillRect/>
          </a:stretch>
        </p:blipFill>
        <p:spPr>
          <a:xfrm>
            <a:off x="3048000" y="10001250"/>
            <a:ext cx="11223626" cy="371475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Slide Number"/>
          <p:cNvSpPr txBox="1">
            <a:spLocks noGrp="1"/>
          </p:cNvSpPr>
          <p:nvPr>
            <p:ph type="sldNum" sz="quarter" idx="2"/>
          </p:nvPr>
        </p:nvSpPr>
        <p:spPr>
          <a:xfrm>
            <a:off x="12031776" y="13073062"/>
            <a:ext cx="310923" cy="47767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12</a:t>
            </a:fld>
            <a:endParaRPr/>
          </a:p>
        </p:txBody>
      </p:sp>
      <p:grpSp>
        <p:nvGrpSpPr>
          <p:cNvPr id="289" name="Group"/>
          <p:cNvGrpSpPr/>
          <p:nvPr/>
        </p:nvGrpSpPr>
        <p:grpSpPr>
          <a:xfrm>
            <a:off x="14585156" y="10745198"/>
            <a:ext cx="6518673" cy="2783920"/>
            <a:chOff x="0" y="-426481"/>
            <a:chExt cx="6518671" cy="2783919"/>
          </a:xfrm>
        </p:grpSpPr>
        <p:sp>
          <p:nvSpPr>
            <p:cNvPr id="287" name="Rectangle"/>
            <p:cNvSpPr/>
            <p:nvPr/>
          </p:nvSpPr>
          <p:spPr>
            <a:xfrm>
              <a:off x="0" y="-426482"/>
              <a:ext cx="6518672" cy="2783920"/>
            </a:xfrm>
            <a:prstGeom prst="rect">
              <a:avLst/>
            </a:prstGeom>
            <a:solidFill>
              <a:srgbClr val="FFFFFF"/>
            </a:solidFill>
            <a:ln w="12700" cap="flat">
              <a:noFill/>
              <a:miter lim="400000"/>
            </a:ln>
            <a:effectLst/>
          </p:spPr>
          <p:txBody>
            <a:bodyPr wrap="square" lIns="71437" tIns="71437" rIns="71437" bIns="71437" numCol="1" anchor="ctr">
              <a:noAutofit/>
            </a:bodyPr>
            <a:lstStyle/>
            <a:p>
              <a:pPr algn="ctr" defTabSz="1125140">
                <a:lnSpc>
                  <a:spcPct val="100000"/>
                </a:lnSpc>
                <a:spcBef>
                  <a:spcPts val="0"/>
                </a:spcBef>
                <a:defRPr sz="3200">
                  <a:solidFill>
                    <a:srgbClr val="FFFFFF"/>
                  </a:solidFill>
                  <a:effectLst>
                    <a:outerShdw blurRad="25400" dist="23998" dir="2700000" rotWithShape="0">
                      <a:srgbClr val="000000">
                        <a:alpha val="31034"/>
                      </a:srgbClr>
                    </a:outerShdw>
                  </a:effectLst>
                  <a:latin typeface="Gill Sans"/>
                  <a:ea typeface="Gill Sans"/>
                  <a:cs typeface="Gill Sans"/>
                  <a:sym typeface="Gill Sans"/>
                </a:defRPr>
              </a:pPr>
              <a:endParaRPr/>
            </a:p>
          </p:txBody>
        </p:sp>
        <p:pic>
          <p:nvPicPr>
            <p:cNvPr id="288" name="title.png" descr="title.png"/>
            <p:cNvPicPr>
              <a:picLocks noChangeAspect="1"/>
            </p:cNvPicPr>
            <p:nvPr/>
          </p:nvPicPr>
          <p:blipFill>
            <a:blip r:embed="rId2"/>
            <a:stretch>
              <a:fillRect/>
            </a:stretch>
          </p:blipFill>
          <p:spPr>
            <a:xfrm>
              <a:off x="89296" y="1625767"/>
              <a:ext cx="6357938" cy="646392"/>
            </a:xfrm>
            <a:prstGeom prst="rect">
              <a:avLst/>
            </a:prstGeom>
            <a:ln w="12700" cap="flat">
              <a:noFill/>
              <a:miter lim="400000"/>
            </a:ln>
            <a:effectLst/>
          </p:spPr>
        </p:pic>
      </p:grpSp>
      <p:pic>
        <p:nvPicPr>
          <p:cNvPr id="290" name="Image" descr="Image"/>
          <p:cNvPicPr>
            <a:picLocks noChangeAspect="1"/>
          </p:cNvPicPr>
          <p:nvPr/>
        </p:nvPicPr>
        <p:blipFill>
          <a:blip r:embed="rId3"/>
          <a:srcRect l="2865" t="21916" r="36083" b="21916"/>
          <a:stretch>
            <a:fillRect/>
          </a:stretch>
        </p:blipFill>
        <p:spPr>
          <a:xfrm>
            <a:off x="14585157" y="12218759"/>
            <a:ext cx="6491868" cy="654519"/>
          </a:xfrm>
          <a:prstGeom prst="rect">
            <a:avLst/>
          </a:prstGeom>
          <a:ln w="12700">
            <a:miter lim="400000"/>
          </a:ln>
        </p:spPr>
      </p:pic>
      <p:sp>
        <p:nvSpPr>
          <p:cNvPr id="291" name="Professor in Bioengineering and Therapeutic Sciences at UCSF…"/>
          <p:cNvSpPr txBox="1"/>
          <p:nvPr/>
        </p:nvSpPr>
        <p:spPr>
          <a:xfrm>
            <a:off x="3379198" y="5777507"/>
            <a:ext cx="17625604" cy="44676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pPr marL="225933" lvl="2" indent="-161163" defTabSz="418980">
              <a:lnSpc>
                <a:spcPct val="100000"/>
              </a:lnSpc>
              <a:spcBef>
                <a:spcPts val="1200"/>
              </a:spcBef>
              <a:buSzPct val="100000"/>
              <a:buChar char="•"/>
              <a:defRPr sz="4794">
                <a:solidFill>
                  <a:srgbClr val="515151"/>
                </a:solidFill>
                <a:latin typeface="Palatino"/>
                <a:ea typeface="Palatino"/>
                <a:cs typeface="Palatino"/>
                <a:sym typeface="Palatino"/>
              </a:defRPr>
            </a:pPr>
            <a:r>
              <a:t>Professor in Bioengineering and Therapeutic Sciences at UCSF</a:t>
            </a:r>
          </a:p>
          <a:p>
            <a:pPr marL="180074" lvl="2" indent="-115304" defTabSz="418980">
              <a:lnSpc>
                <a:spcPct val="100000"/>
              </a:lnSpc>
              <a:spcBef>
                <a:spcPts val="1200"/>
              </a:spcBef>
              <a:buSzPct val="100000"/>
              <a:buChar char="•"/>
              <a:defRPr sz="3672">
                <a:solidFill>
                  <a:srgbClr val="515151"/>
                </a:solidFill>
                <a:latin typeface="Palatino"/>
                <a:ea typeface="Palatino"/>
                <a:cs typeface="Palatino"/>
                <a:sym typeface="Palatino"/>
              </a:defRPr>
            </a:pPr>
            <a:r>
              <a:t>co-Director of the Biological and Medical Informatics (BMI) graduate program</a:t>
            </a:r>
          </a:p>
          <a:p>
            <a:pPr marL="158322" lvl="2" indent="-93552" defTabSz="418980">
              <a:lnSpc>
                <a:spcPct val="100000"/>
              </a:lnSpc>
              <a:spcBef>
                <a:spcPts val="1200"/>
              </a:spcBef>
              <a:buSzPct val="100000"/>
              <a:buChar char="•"/>
              <a:defRPr sz="3366">
                <a:solidFill>
                  <a:srgbClr val="515151"/>
                </a:solidFill>
                <a:latin typeface="Palatino"/>
                <a:ea typeface="Palatino"/>
                <a:cs typeface="Palatino"/>
                <a:sym typeface="Palatino"/>
              </a:defRPr>
            </a:pPr>
            <a:r>
              <a:t>co-Director of the PROPEL </a:t>
            </a:r>
            <a:r>
              <a:rPr b="1"/>
              <a:t>&amp; PREP</a:t>
            </a:r>
            <a:r>
              <a:t> Post-baccalaureate Training Programs</a:t>
            </a:r>
          </a:p>
          <a:p>
            <a:pPr marL="134991" lvl="2" indent="-70221" defTabSz="418980">
              <a:lnSpc>
                <a:spcPct val="100000"/>
              </a:lnSpc>
              <a:spcBef>
                <a:spcPts val="1200"/>
              </a:spcBef>
              <a:buSzPct val="100000"/>
              <a:buChar char="•"/>
              <a:defRPr sz="2652">
                <a:solidFill>
                  <a:srgbClr val="515151"/>
                </a:solidFill>
                <a:latin typeface="Palatino"/>
                <a:ea typeface="Palatino"/>
                <a:cs typeface="Palatino"/>
                <a:sym typeface="Palatino"/>
              </a:defRPr>
            </a:pPr>
            <a:r>
              <a:t>co-Director of Advancing Research Careers of Historically Excluded Scholars (ARCHES)</a:t>
            </a:r>
          </a:p>
          <a:p>
            <a:pPr marL="122022" lvl="2" indent="-57252" defTabSz="418980">
              <a:lnSpc>
                <a:spcPct val="100000"/>
              </a:lnSpc>
              <a:spcBef>
                <a:spcPts val="1200"/>
              </a:spcBef>
              <a:buSzPct val="100000"/>
              <a:buChar char="•"/>
              <a:defRPr sz="2243">
                <a:solidFill>
                  <a:srgbClr val="515151"/>
                </a:solidFill>
                <a:latin typeface="Palatino"/>
                <a:ea typeface="Palatino"/>
                <a:cs typeface="Palatino"/>
                <a:sym typeface="Palatino"/>
              </a:defRPr>
            </a:pPr>
            <a:r>
              <a:t>Director Genentech-UCSF School of Pharmacy PhD Diversity Fellowship Program</a:t>
            </a:r>
          </a:p>
        </p:txBody>
      </p:sp>
      <p:sp>
        <p:nvSpPr>
          <p:cNvPr id="292" name="Line"/>
          <p:cNvSpPr/>
          <p:nvPr/>
        </p:nvSpPr>
        <p:spPr>
          <a:xfrm>
            <a:off x="5999367" y="8318940"/>
            <a:ext cx="9046338" cy="1"/>
          </a:xfrm>
          <a:prstGeom prst="line">
            <a:avLst/>
          </a:prstGeom>
          <a:ln w="25400">
            <a:solidFill>
              <a:srgbClr val="FF2600"/>
            </a:solidFill>
            <a:miter lim="400000"/>
          </a:ln>
        </p:spPr>
        <p:txBody>
          <a:bodyPr lIns="71437" tIns="71437" rIns="71437" bIns="71437" anchor="ctr"/>
          <a:lstStyle/>
          <a:p>
            <a:pPr algn="ctr" defTabSz="821531">
              <a:lnSpc>
                <a:spcPct val="100000"/>
              </a:lnSpc>
              <a:spcBef>
                <a:spcPts val="0"/>
              </a:spcBef>
              <a:defRPr sz="5600" i="1">
                <a:solidFill>
                  <a:srgbClr val="FFFFFF"/>
                </a:solidFill>
                <a:effectLst>
                  <a:outerShdw blurRad="50800" dist="12700" dir="5400000" rotWithShape="0">
                    <a:srgbClr val="000000">
                      <a:alpha val="30000"/>
                    </a:srgbClr>
                  </a:outerShdw>
                </a:effectLst>
                <a:latin typeface="Times Roman"/>
                <a:ea typeface="Times Roman"/>
                <a:cs typeface="Times Roman"/>
                <a:sym typeface="Times Roman"/>
              </a:defRPr>
            </a:pPr>
            <a:endParaRPr/>
          </a:p>
        </p:txBody>
      </p:sp>
      <p:sp>
        <p:nvSpPr>
          <p:cNvPr id="3" name="Title 2">
            <a:extLst>
              <a:ext uri="{FF2B5EF4-FFF2-40B4-BE49-F238E27FC236}">
                <a16:creationId xmlns:a16="http://schemas.microsoft.com/office/drawing/2014/main" id="{86677D2D-625D-5719-477F-1658A48D3432}"/>
              </a:ext>
            </a:extLst>
          </p:cNvPr>
          <p:cNvSpPr>
            <a:spLocks noGrp="1"/>
          </p:cNvSpPr>
          <p:nvPr>
            <p:ph type="title"/>
          </p:nvPr>
        </p:nvSpPr>
        <p:spPr/>
        <p:txBody>
          <a:bodyPr>
            <a:normAutofit fontScale="90000"/>
          </a:bodyPr>
          <a:lstStyle/>
          <a:p>
            <a:endParaRPr lang="en-US"/>
          </a:p>
        </p:txBody>
      </p:sp>
      <p:sp>
        <p:nvSpPr>
          <p:cNvPr id="5" name="Text Placeholder 4">
            <a:extLst>
              <a:ext uri="{FF2B5EF4-FFF2-40B4-BE49-F238E27FC236}">
                <a16:creationId xmlns:a16="http://schemas.microsoft.com/office/drawing/2014/main" id="{78B896AA-2524-2D28-DA83-3FD8BFF68237}"/>
              </a:ext>
            </a:extLst>
          </p:cNvPr>
          <p:cNvSpPr>
            <a:spLocks noGrp="1"/>
          </p:cNvSpPr>
          <p:nvPr>
            <p:ph type="body" sz="quarter" idx="1"/>
          </p:nvPr>
        </p:nvSpPr>
        <p:spPr/>
        <p:txBody>
          <a:bodyPr>
            <a:normAutofit lnSpcReduction="10000"/>
          </a:bodyPr>
          <a:lstStyle/>
          <a:p>
            <a:endParaRPr lang="en-US"/>
          </a:p>
        </p:txBody>
      </p:sp>
      <p:sp>
        <p:nvSpPr>
          <p:cNvPr id="6" name="Ryan D. Hernandez">
            <a:extLst>
              <a:ext uri="{FF2B5EF4-FFF2-40B4-BE49-F238E27FC236}">
                <a16:creationId xmlns:a16="http://schemas.microsoft.com/office/drawing/2014/main" id="{584A8B87-E3D7-FE47-FAC8-C6C6557FB0A4}"/>
              </a:ext>
            </a:extLst>
          </p:cNvPr>
          <p:cNvSpPr txBox="1">
            <a:spLocks/>
          </p:cNvSpPr>
          <p:nvPr/>
        </p:nvSpPr>
        <p:spPr>
          <a:xfrm>
            <a:off x="4829174" y="3726383"/>
            <a:ext cx="14716126" cy="1589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ormAutofit/>
          </a:bodyPr>
          <a:lstStyle>
            <a:lvl1pPr marL="0" marR="0" indent="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1pPr>
            <a:lvl2pPr marL="0" marR="0" indent="306899"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2pPr>
            <a:lvl3pPr marL="0" marR="0" indent="68788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3pPr>
            <a:lvl4pPr marL="0" marR="0" indent="1066746"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4pPr>
            <a:lvl5pPr marL="0" marR="0" indent="1447728"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gn="ctr" hangingPunct="1"/>
            <a:r>
              <a:rPr lang="en-US"/>
              <a:t>Ryan D. Hernandez</a:t>
            </a:r>
            <a:endParaRPr lang="en-US" dirty="0"/>
          </a:p>
        </p:txBody>
      </p:sp>
      <p:sp>
        <p:nvSpPr>
          <p:cNvPr id="7" name="From Learning to Leading: Cultivating Resilience through Community">
            <a:extLst>
              <a:ext uri="{FF2B5EF4-FFF2-40B4-BE49-F238E27FC236}">
                <a16:creationId xmlns:a16="http://schemas.microsoft.com/office/drawing/2014/main" id="{DA9D2CD3-5ED7-41F6-D0FD-3ECFACD433F0}"/>
              </a:ext>
            </a:extLst>
          </p:cNvPr>
          <p:cNvSpPr txBox="1">
            <a:spLocks/>
          </p:cNvSpPr>
          <p:nvPr/>
        </p:nvSpPr>
        <p:spPr>
          <a:xfrm>
            <a:off x="129510" y="165267"/>
            <a:ext cx="24115454" cy="3099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chor="b">
            <a:normAutofit lnSpcReduction="10000"/>
          </a:bodyPr>
          <a:lstStyle>
            <a:lvl1pPr marL="0" marR="0" indent="0" algn="ctr" defTabSz="1828800" rtl="0" latinLnBrk="0">
              <a:lnSpc>
                <a:spcPct val="90000"/>
              </a:lnSpc>
              <a:spcBef>
                <a:spcPts val="0"/>
              </a:spcBef>
              <a:spcAft>
                <a:spcPts val="0"/>
              </a:spcAft>
              <a:buClrTx/>
              <a:buSzTx/>
              <a:buFontTx/>
              <a:buNone/>
              <a:tabLst/>
              <a:defRPr sz="10800" b="0" i="0" u="none" strike="noStrike" cap="none" spc="-215" baseline="0">
                <a:solidFill>
                  <a:srgbClr val="000000"/>
                </a:solidFill>
                <a:uFillTx/>
                <a:latin typeface="Garamond"/>
                <a:ea typeface="Garamond"/>
                <a:cs typeface="Garamond"/>
                <a:sym typeface="Garamon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en-US" b="1" dirty="0">
                <a:latin typeface="+mn-lt"/>
              </a:rPr>
              <a:t>From Learning to Leading: Cultivating Resilience through Community</a:t>
            </a:r>
          </a:p>
        </p:txBody>
      </p:sp>
      <p:sp>
        <p:nvSpPr>
          <p:cNvPr id="8" name="ryan.hernandez@ucsf.edu">
            <a:extLst>
              <a:ext uri="{FF2B5EF4-FFF2-40B4-BE49-F238E27FC236}">
                <a16:creationId xmlns:a16="http://schemas.microsoft.com/office/drawing/2014/main" id="{E859C6D6-5938-F0EB-8E9F-AC59A7CC2BB3}"/>
              </a:ext>
            </a:extLst>
          </p:cNvPr>
          <p:cNvSpPr txBox="1"/>
          <p:nvPr/>
        </p:nvSpPr>
        <p:spPr>
          <a:xfrm>
            <a:off x="9220313" y="4798530"/>
            <a:ext cx="5933848" cy="520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marL="482203" indent="-482203" algn="ctr" defTabSz="1285875">
              <a:lnSpc>
                <a:spcPct val="100000"/>
              </a:lnSpc>
              <a:spcBef>
                <a:spcPts val="1500"/>
              </a:spcBef>
              <a:buClr>
                <a:srgbClr val="000000"/>
              </a:buClr>
              <a:buFont typeface="Courier"/>
              <a:defRPr sz="3200">
                <a:uFill>
                  <a:solidFill>
                    <a:srgbClr val="FFFFFF"/>
                  </a:solidFill>
                </a:uFill>
                <a:latin typeface="Courier"/>
                <a:ea typeface="Courier"/>
                <a:cs typeface="Courier"/>
                <a:sym typeface="Courier"/>
              </a:defRPr>
            </a:lvl1pPr>
          </a:lstStyle>
          <a:p>
            <a:pPr>
              <a:defRPr sz="8000">
                <a:latin typeface="Helvetica Light"/>
                <a:ea typeface="Helvetica Light"/>
                <a:cs typeface="Helvetica Light"/>
                <a:sym typeface="Helvetica Light"/>
              </a:defRPr>
            </a:pPr>
            <a:r>
              <a:rPr sz="3200" dirty="0" err="1">
                <a:latin typeface="Courier"/>
                <a:ea typeface="Courier"/>
                <a:cs typeface="Courier"/>
                <a:sym typeface="Courier"/>
              </a:rPr>
              <a:t>ryan.hernandez@ucsf.edu</a:t>
            </a:r>
            <a:endParaRPr sz="3200" dirty="0">
              <a:latin typeface="Courier"/>
              <a:ea typeface="Courier"/>
              <a:cs typeface="Courier"/>
              <a:sym typeface="Courier"/>
            </a:endParaRPr>
          </a:p>
        </p:txBody>
      </p:sp>
      <p:sp>
        <p:nvSpPr>
          <p:cNvPr id="2" name="Google Shape;157;p3">
            <a:extLst>
              <a:ext uri="{FF2B5EF4-FFF2-40B4-BE49-F238E27FC236}">
                <a16:creationId xmlns:a16="http://schemas.microsoft.com/office/drawing/2014/main" id="{2793A56F-E517-23BE-C0DB-9A3D9754EA4B}"/>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4" name="Google Shape;158;p3">
            <a:extLst>
              <a:ext uri="{FF2B5EF4-FFF2-40B4-BE49-F238E27FC236}">
                <a16:creationId xmlns:a16="http://schemas.microsoft.com/office/drawing/2014/main" id="{EAE1F844-6811-153A-CCE0-C2CA79364236}"/>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9" name="Google Shape;159;p3">
            <a:extLst>
              <a:ext uri="{FF2B5EF4-FFF2-40B4-BE49-F238E27FC236}">
                <a16:creationId xmlns:a16="http://schemas.microsoft.com/office/drawing/2014/main" id="{6E385F17-E83E-8ABC-9FBF-103BF195E7C3}"/>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pic>
        <p:nvPicPr>
          <p:cNvPr id="286" name="evolution-white.png" descr="evolution-white.png"/>
          <p:cNvPicPr>
            <a:picLocks noChangeAspect="1"/>
          </p:cNvPicPr>
          <p:nvPr/>
        </p:nvPicPr>
        <p:blipFill>
          <a:blip r:embed="rId4"/>
          <a:srcRect l="6624" t="29499" r="5000" b="31500"/>
          <a:stretch>
            <a:fillRect/>
          </a:stretch>
        </p:blipFill>
        <p:spPr>
          <a:xfrm>
            <a:off x="3048000" y="10001250"/>
            <a:ext cx="11223626" cy="371475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Slide Number"/>
          <p:cNvSpPr txBox="1">
            <a:spLocks noGrp="1"/>
          </p:cNvSpPr>
          <p:nvPr>
            <p:ph type="sldNum" sz="quarter" idx="2"/>
          </p:nvPr>
        </p:nvSpPr>
        <p:spPr>
          <a:xfrm>
            <a:off x="12031776" y="13073062"/>
            <a:ext cx="310923" cy="47767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a:p>
        </p:txBody>
      </p:sp>
      <p:grpSp>
        <p:nvGrpSpPr>
          <p:cNvPr id="301" name="Group"/>
          <p:cNvGrpSpPr/>
          <p:nvPr/>
        </p:nvGrpSpPr>
        <p:grpSpPr>
          <a:xfrm>
            <a:off x="14585156" y="10745198"/>
            <a:ext cx="6518673" cy="2783920"/>
            <a:chOff x="0" y="-426481"/>
            <a:chExt cx="6518671" cy="2783919"/>
          </a:xfrm>
        </p:grpSpPr>
        <p:sp>
          <p:nvSpPr>
            <p:cNvPr id="299" name="Rectangle"/>
            <p:cNvSpPr/>
            <p:nvPr/>
          </p:nvSpPr>
          <p:spPr>
            <a:xfrm>
              <a:off x="0" y="-426482"/>
              <a:ext cx="6518672" cy="2783920"/>
            </a:xfrm>
            <a:prstGeom prst="rect">
              <a:avLst/>
            </a:prstGeom>
            <a:solidFill>
              <a:srgbClr val="FFFFFF"/>
            </a:solidFill>
            <a:ln w="12700" cap="flat">
              <a:noFill/>
              <a:miter lim="400000"/>
            </a:ln>
            <a:effectLst/>
          </p:spPr>
          <p:txBody>
            <a:bodyPr wrap="square" lIns="71437" tIns="71437" rIns="71437" bIns="71437" numCol="1" anchor="ctr">
              <a:noAutofit/>
            </a:bodyPr>
            <a:lstStyle/>
            <a:p>
              <a:pPr algn="ctr" defTabSz="1125140">
                <a:lnSpc>
                  <a:spcPct val="100000"/>
                </a:lnSpc>
                <a:spcBef>
                  <a:spcPts val="0"/>
                </a:spcBef>
                <a:defRPr sz="3200">
                  <a:solidFill>
                    <a:srgbClr val="FFFFFF"/>
                  </a:solidFill>
                  <a:effectLst>
                    <a:outerShdw blurRad="25400" dist="23998" dir="2700000" rotWithShape="0">
                      <a:srgbClr val="000000">
                        <a:alpha val="31034"/>
                      </a:srgbClr>
                    </a:outerShdw>
                  </a:effectLst>
                  <a:latin typeface="Gill Sans"/>
                  <a:ea typeface="Gill Sans"/>
                  <a:cs typeface="Gill Sans"/>
                  <a:sym typeface="Gill Sans"/>
                </a:defRPr>
              </a:pPr>
              <a:endParaRPr/>
            </a:p>
          </p:txBody>
        </p:sp>
        <p:pic>
          <p:nvPicPr>
            <p:cNvPr id="300" name="title.png" descr="title.png"/>
            <p:cNvPicPr>
              <a:picLocks noChangeAspect="1"/>
            </p:cNvPicPr>
            <p:nvPr/>
          </p:nvPicPr>
          <p:blipFill>
            <a:blip r:embed="rId2"/>
            <a:stretch>
              <a:fillRect/>
            </a:stretch>
          </p:blipFill>
          <p:spPr>
            <a:xfrm>
              <a:off x="89296" y="1625767"/>
              <a:ext cx="6357938" cy="646392"/>
            </a:xfrm>
            <a:prstGeom prst="rect">
              <a:avLst/>
            </a:prstGeom>
            <a:ln w="12700" cap="flat">
              <a:noFill/>
              <a:miter lim="400000"/>
            </a:ln>
            <a:effectLst/>
          </p:spPr>
        </p:pic>
      </p:grpSp>
      <p:pic>
        <p:nvPicPr>
          <p:cNvPr id="302" name="Image" descr="Image"/>
          <p:cNvPicPr>
            <a:picLocks noChangeAspect="1"/>
          </p:cNvPicPr>
          <p:nvPr/>
        </p:nvPicPr>
        <p:blipFill>
          <a:blip r:embed="rId3"/>
          <a:srcRect l="2865" t="21916" r="36083" b="21916"/>
          <a:stretch>
            <a:fillRect/>
          </a:stretch>
        </p:blipFill>
        <p:spPr>
          <a:xfrm>
            <a:off x="14585157" y="12218759"/>
            <a:ext cx="6491868" cy="654519"/>
          </a:xfrm>
          <a:prstGeom prst="rect">
            <a:avLst/>
          </a:prstGeom>
          <a:ln w="12700">
            <a:miter lim="400000"/>
          </a:ln>
        </p:spPr>
      </p:pic>
      <p:sp>
        <p:nvSpPr>
          <p:cNvPr id="303" name="Professor in Bioengineering and Therapeutic Sciences at UCSF…"/>
          <p:cNvSpPr txBox="1"/>
          <p:nvPr/>
        </p:nvSpPr>
        <p:spPr>
          <a:xfrm>
            <a:off x="3451436" y="5956101"/>
            <a:ext cx="17625604" cy="44676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pPr marL="194616" lvl="2" indent="-138736" defTabSz="361473">
              <a:lnSpc>
                <a:spcPct val="100000"/>
              </a:lnSpc>
              <a:spcBef>
                <a:spcPts val="1100"/>
              </a:spcBef>
              <a:buSzPct val="100000"/>
              <a:buChar char="•"/>
              <a:defRPr sz="3520">
                <a:solidFill>
                  <a:srgbClr val="515151"/>
                </a:solidFill>
                <a:latin typeface="Palatino"/>
                <a:ea typeface="Palatino"/>
                <a:cs typeface="Palatino"/>
                <a:sym typeface="Palatino"/>
              </a:defRPr>
            </a:pPr>
            <a:r>
              <a:t>Professor in Bioengineering and Therapeutic Sciences at UCSF</a:t>
            </a:r>
          </a:p>
          <a:p>
            <a:pPr marL="154977" lvl="2" indent="-99097"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the Biological and Medical Informatics (BMI) graduate program</a:t>
            </a:r>
          </a:p>
          <a:p>
            <a:pPr marL="135158" lvl="2" indent="-79278"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the PROPEL Post-baccalaureate Training Program</a:t>
            </a:r>
          </a:p>
          <a:p>
            <a:pPr marL="115338" lvl="2" indent="-59458"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ARCHES: Building bridges to connect and support research faculty</a:t>
            </a:r>
          </a:p>
          <a:p>
            <a:pPr marL="105428" lvl="2" indent="-49548" defTabSz="361473">
              <a:lnSpc>
                <a:spcPct val="100000"/>
              </a:lnSpc>
              <a:spcBef>
                <a:spcPts val="1100"/>
              </a:spcBef>
              <a:buSzPct val="100000"/>
              <a:buChar char="•"/>
              <a:defRPr sz="3520">
                <a:solidFill>
                  <a:srgbClr val="515151"/>
                </a:solidFill>
                <a:latin typeface="Palatino"/>
                <a:ea typeface="Palatino"/>
                <a:cs typeface="Palatino"/>
                <a:sym typeface="Palatino"/>
              </a:defRPr>
            </a:pPr>
            <a:r>
              <a:t>Director Genentech-UCSF School of Pharmacy PhD Diversity Fellowship Program</a:t>
            </a:r>
          </a:p>
        </p:txBody>
      </p:sp>
      <p:sp>
        <p:nvSpPr>
          <p:cNvPr id="304" name="Line"/>
          <p:cNvSpPr/>
          <p:nvPr/>
        </p:nvSpPr>
        <p:spPr>
          <a:xfrm>
            <a:off x="14202339" y="9010152"/>
            <a:ext cx="1859652" cy="1"/>
          </a:xfrm>
          <a:prstGeom prst="line">
            <a:avLst/>
          </a:prstGeom>
          <a:ln w="25400">
            <a:solidFill>
              <a:srgbClr val="FF2600"/>
            </a:solidFill>
            <a:miter lim="400000"/>
          </a:ln>
        </p:spPr>
        <p:txBody>
          <a:bodyPr lIns="71437" tIns="71437" rIns="71437" bIns="71437" anchor="ctr"/>
          <a:lstStyle/>
          <a:p>
            <a:pPr algn="ctr" defTabSz="821531">
              <a:lnSpc>
                <a:spcPct val="100000"/>
              </a:lnSpc>
              <a:spcBef>
                <a:spcPts val="0"/>
              </a:spcBef>
              <a:defRPr sz="5600" i="1">
                <a:solidFill>
                  <a:srgbClr val="FFFFFF"/>
                </a:solidFill>
                <a:effectLst>
                  <a:outerShdw blurRad="50800" dist="12700" dir="5400000" rotWithShape="0">
                    <a:srgbClr val="000000">
                      <a:alpha val="30000"/>
                    </a:srgbClr>
                  </a:outerShdw>
                </a:effectLst>
                <a:latin typeface="Times Roman"/>
                <a:ea typeface="Times Roman"/>
                <a:cs typeface="Times Roman"/>
                <a:sym typeface="Times Roman"/>
              </a:defRPr>
            </a:pPr>
            <a:endParaRPr/>
          </a:p>
        </p:txBody>
      </p:sp>
      <p:sp>
        <p:nvSpPr>
          <p:cNvPr id="3" name="Title 2">
            <a:extLst>
              <a:ext uri="{FF2B5EF4-FFF2-40B4-BE49-F238E27FC236}">
                <a16:creationId xmlns:a16="http://schemas.microsoft.com/office/drawing/2014/main" id="{60A9B74D-E3AC-B9FA-8526-87E318C6F35A}"/>
              </a:ext>
            </a:extLst>
          </p:cNvPr>
          <p:cNvSpPr>
            <a:spLocks noGrp="1"/>
          </p:cNvSpPr>
          <p:nvPr>
            <p:ph type="title"/>
          </p:nvPr>
        </p:nvSpPr>
        <p:spPr/>
        <p:txBody>
          <a:bodyPr>
            <a:normAutofit fontScale="90000"/>
          </a:bodyPr>
          <a:lstStyle/>
          <a:p>
            <a:endParaRPr lang="en-US"/>
          </a:p>
        </p:txBody>
      </p:sp>
      <p:sp>
        <p:nvSpPr>
          <p:cNvPr id="5" name="Text Placeholder 4">
            <a:extLst>
              <a:ext uri="{FF2B5EF4-FFF2-40B4-BE49-F238E27FC236}">
                <a16:creationId xmlns:a16="http://schemas.microsoft.com/office/drawing/2014/main" id="{21A14070-AEAC-6EDE-AFF2-305A129F6E10}"/>
              </a:ext>
            </a:extLst>
          </p:cNvPr>
          <p:cNvSpPr>
            <a:spLocks noGrp="1"/>
          </p:cNvSpPr>
          <p:nvPr>
            <p:ph type="body" sz="quarter" idx="1"/>
          </p:nvPr>
        </p:nvSpPr>
        <p:spPr/>
        <p:txBody>
          <a:bodyPr>
            <a:normAutofit lnSpcReduction="10000"/>
          </a:bodyPr>
          <a:lstStyle/>
          <a:p>
            <a:endParaRPr lang="en-US"/>
          </a:p>
        </p:txBody>
      </p:sp>
      <p:sp>
        <p:nvSpPr>
          <p:cNvPr id="6" name="Ryan D. Hernandez">
            <a:extLst>
              <a:ext uri="{FF2B5EF4-FFF2-40B4-BE49-F238E27FC236}">
                <a16:creationId xmlns:a16="http://schemas.microsoft.com/office/drawing/2014/main" id="{A289957D-2B87-36ED-70ED-9D0162994A91}"/>
              </a:ext>
            </a:extLst>
          </p:cNvPr>
          <p:cNvSpPr txBox="1">
            <a:spLocks/>
          </p:cNvSpPr>
          <p:nvPr/>
        </p:nvSpPr>
        <p:spPr>
          <a:xfrm>
            <a:off x="4829174" y="3726383"/>
            <a:ext cx="14716126" cy="1589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ormAutofit/>
          </a:bodyPr>
          <a:lstStyle>
            <a:lvl1pPr marL="0" marR="0" indent="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1pPr>
            <a:lvl2pPr marL="0" marR="0" indent="306899"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2pPr>
            <a:lvl3pPr marL="0" marR="0" indent="68788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3pPr>
            <a:lvl4pPr marL="0" marR="0" indent="1066746"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4pPr>
            <a:lvl5pPr marL="0" marR="0" indent="1447728"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gn="ctr" hangingPunct="1"/>
            <a:r>
              <a:rPr lang="en-US"/>
              <a:t>Ryan D. Hernandez</a:t>
            </a:r>
            <a:endParaRPr lang="en-US" dirty="0"/>
          </a:p>
        </p:txBody>
      </p:sp>
      <p:sp>
        <p:nvSpPr>
          <p:cNvPr id="7" name="From Learning to Leading: Cultivating Resilience through Community">
            <a:extLst>
              <a:ext uri="{FF2B5EF4-FFF2-40B4-BE49-F238E27FC236}">
                <a16:creationId xmlns:a16="http://schemas.microsoft.com/office/drawing/2014/main" id="{1DC9F457-25BD-5113-6B17-B81B4D3C0E5B}"/>
              </a:ext>
            </a:extLst>
          </p:cNvPr>
          <p:cNvSpPr txBox="1">
            <a:spLocks/>
          </p:cNvSpPr>
          <p:nvPr/>
        </p:nvSpPr>
        <p:spPr>
          <a:xfrm>
            <a:off x="129510" y="165267"/>
            <a:ext cx="24115454" cy="3099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chor="b">
            <a:normAutofit lnSpcReduction="10000"/>
          </a:bodyPr>
          <a:lstStyle>
            <a:lvl1pPr marL="0" marR="0" indent="0" algn="ctr" defTabSz="1828800" rtl="0" latinLnBrk="0">
              <a:lnSpc>
                <a:spcPct val="90000"/>
              </a:lnSpc>
              <a:spcBef>
                <a:spcPts val="0"/>
              </a:spcBef>
              <a:spcAft>
                <a:spcPts val="0"/>
              </a:spcAft>
              <a:buClrTx/>
              <a:buSzTx/>
              <a:buFontTx/>
              <a:buNone/>
              <a:tabLst/>
              <a:defRPr sz="10800" b="0" i="0" u="none" strike="noStrike" cap="none" spc="-215" baseline="0">
                <a:solidFill>
                  <a:srgbClr val="000000"/>
                </a:solidFill>
                <a:uFillTx/>
                <a:latin typeface="Garamond"/>
                <a:ea typeface="Garamond"/>
                <a:cs typeface="Garamond"/>
                <a:sym typeface="Garamon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en-US" b="1" dirty="0">
                <a:latin typeface="+mn-lt"/>
              </a:rPr>
              <a:t>From Learning to Leading: Cultivating Resilience through Community</a:t>
            </a:r>
          </a:p>
        </p:txBody>
      </p:sp>
      <p:sp>
        <p:nvSpPr>
          <p:cNvPr id="8" name="ryan.hernandez@ucsf.edu">
            <a:extLst>
              <a:ext uri="{FF2B5EF4-FFF2-40B4-BE49-F238E27FC236}">
                <a16:creationId xmlns:a16="http://schemas.microsoft.com/office/drawing/2014/main" id="{5161C9AE-A1C8-169C-D1E2-59E954861DCF}"/>
              </a:ext>
            </a:extLst>
          </p:cNvPr>
          <p:cNvSpPr txBox="1"/>
          <p:nvPr/>
        </p:nvSpPr>
        <p:spPr>
          <a:xfrm>
            <a:off x="9220313" y="4798530"/>
            <a:ext cx="5933848" cy="520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marL="482203" indent="-482203" algn="ctr" defTabSz="1285875">
              <a:lnSpc>
                <a:spcPct val="100000"/>
              </a:lnSpc>
              <a:spcBef>
                <a:spcPts val="1500"/>
              </a:spcBef>
              <a:buClr>
                <a:srgbClr val="000000"/>
              </a:buClr>
              <a:buFont typeface="Courier"/>
              <a:defRPr sz="3200">
                <a:uFill>
                  <a:solidFill>
                    <a:srgbClr val="FFFFFF"/>
                  </a:solidFill>
                </a:uFill>
                <a:latin typeface="Courier"/>
                <a:ea typeface="Courier"/>
                <a:cs typeface="Courier"/>
                <a:sym typeface="Courier"/>
              </a:defRPr>
            </a:lvl1pPr>
          </a:lstStyle>
          <a:p>
            <a:pPr>
              <a:defRPr sz="8000">
                <a:latin typeface="Helvetica Light"/>
                <a:ea typeface="Helvetica Light"/>
                <a:cs typeface="Helvetica Light"/>
                <a:sym typeface="Helvetica Light"/>
              </a:defRPr>
            </a:pPr>
            <a:r>
              <a:rPr sz="3200" dirty="0" err="1">
                <a:latin typeface="Courier"/>
                <a:ea typeface="Courier"/>
                <a:cs typeface="Courier"/>
                <a:sym typeface="Courier"/>
              </a:rPr>
              <a:t>ryan.hernandez@ucsf.edu</a:t>
            </a:r>
            <a:endParaRPr sz="3200" dirty="0">
              <a:latin typeface="Courier"/>
              <a:ea typeface="Courier"/>
              <a:cs typeface="Courier"/>
              <a:sym typeface="Courier"/>
            </a:endParaRPr>
          </a:p>
        </p:txBody>
      </p:sp>
      <p:sp>
        <p:nvSpPr>
          <p:cNvPr id="2" name="Google Shape;157;p3">
            <a:extLst>
              <a:ext uri="{FF2B5EF4-FFF2-40B4-BE49-F238E27FC236}">
                <a16:creationId xmlns:a16="http://schemas.microsoft.com/office/drawing/2014/main" id="{A902C50D-D5CE-7CA5-8A14-6FE11B77CBDD}"/>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4" name="Google Shape;158;p3">
            <a:extLst>
              <a:ext uri="{FF2B5EF4-FFF2-40B4-BE49-F238E27FC236}">
                <a16:creationId xmlns:a16="http://schemas.microsoft.com/office/drawing/2014/main" id="{10F9D649-5027-E1F2-DC21-2FEF6655E0E0}"/>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9" name="Google Shape;159;p3">
            <a:extLst>
              <a:ext uri="{FF2B5EF4-FFF2-40B4-BE49-F238E27FC236}">
                <a16:creationId xmlns:a16="http://schemas.microsoft.com/office/drawing/2014/main" id="{A3D27AE6-C5F9-5338-4759-369639821436}"/>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pic>
        <p:nvPicPr>
          <p:cNvPr id="298" name="evolution-white.png" descr="evolution-white.png"/>
          <p:cNvPicPr>
            <a:picLocks noChangeAspect="1"/>
          </p:cNvPicPr>
          <p:nvPr/>
        </p:nvPicPr>
        <p:blipFill>
          <a:blip r:embed="rId4"/>
          <a:srcRect l="6624" t="29499" r="5000" b="31500"/>
          <a:stretch>
            <a:fillRect/>
          </a:stretch>
        </p:blipFill>
        <p:spPr>
          <a:xfrm>
            <a:off x="3048000" y="10001250"/>
            <a:ext cx="11223626" cy="371475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lide Number"/>
          <p:cNvSpPr txBox="1">
            <a:spLocks noGrp="1"/>
          </p:cNvSpPr>
          <p:nvPr>
            <p:ph type="sldNum" sz="quarter" idx="2"/>
          </p:nvPr>
        </p:nvSpPr>
        <p:spPr>
          <a:xfrm>
            <a:off x="12031776" y="13073062"/>
            <a:ext cx="310923" cy="47767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14</a:t>
            </a:fld>
            <a:endParaRPr/>
          </a:p>
        </p:txBody>
      </p:sp>
      <p:grpSp>
        <p:nvGrpSpPr>
          <p:cNvPr id="313" name="Group"/>
          <p:cNvGrpSpPr/>
          <p:nvPr/>
        </p:nvGrpSpPr>
        <p:grpSpPr>
          <a:xfrm>
            <a:off x="14585156" y="10745198"/>
            <a:ext cx="6518673" cy="2783920"/>
            <a:chOff x="0" y="-426481"/>
            <a:chExt cx="6518671" cy="2783919"/>
          </a:xfrm>
        </p:grpSpPr>
        <p:sp>
          <p:nvSpPr>
            <p:cNvPr id="311" name="Rectangle"/>
            <p:cNvSpPr/>
            <p:nvPr/>
          </p:nvSpPr>
          <p:spPr>
            <a:xfrm>
              <a:off x="0" y="-426482"/>
              <a:ext cx="6518672" cy="2783920"/>
            </a:xfrm>
            <a:prstGeom prst="rect">
              <a:avLst/>
            </a:prstGeom>
            <a:solidFill>
              <a:srgbClr val="FFFFFF"/>
            </a:solidFill>
            <a:ln w="12700" cap="flat">
              <a:noFill/>
              <a:miter lim="400000"/>
            </a:ln>
            <a:effectLst/>
          </p:spPr>
          <p:txBody>
            <a:bodyPr wrap="square" lIns="71437" tIns="71437" rIns="71437" bIns="71437" numCol="1" anchor="ctr">
              <a:noAutofit/>
            </a:bodyPr>
            <a:lstStyle/>
            <a:p>
              <a:pPr algn="ctr" defTabSz="1125140">
                <a:lnSpc>
                  <a:spcPct val="100000"/>
                </a:lnSpc>
                <a:spcBef>
                  <a:spcPts val="0"/>
                </a:spcBef>
                <a:defRPr sz="3200">
                  <a:solidFill>
                    <a:srgbClr val="FFFFFF"/>
                  </a:solidFill>
                  <a:effectLst>
                    <a:outerShdw blurRad="25400" dist="23998" dir="2700000" rotWithShape="0">
                      <a:srgbClr val="000000">
                        <a:alpha val="31034"/>
                      </a:srgbClr>
                    </a:outerShdw>
                  </a:effectLst>
                  <a:latin typeface="Gill Sans"/>
                  <a:ea typeface="Gill Sans"/>
                  <a:cs typeface="Gill Sans"/>
                  <a:sym typeface="Gill Sans"/>
                </a:defRPr>
              </a:pPr>
              <a:endParaRPr/>
            </a:p>
          </p:txBody>
        </p:sp>
        <p:pic>
          <p:nvPicPr>
            <p:cNvPr id="312" name="title.png" descr="title.png"/>
            <p:cNvPicPr>
              <a:picLocks noChangeAspect="1"/>
            </p:cNvPicPr>
            <p:nvPr/>
          </p:nvPicPr>
          <p:blipFill>
            <a:blip r:embed="rId2"/>
            <a:stretch>
              <a:fillRect/>
            </a:stretch>
          </p:blipFill>
          <p:spPr>
            <a:xfrm>
              <a:off x="89296" y="1625767"/>
              <a:ext cx="6357938" cy="646392"/>
            </a:xfrm>
            <a:prstGeom prst="rect">
              <a:avLst/>
            </a:prstGeom>
            <a:ln w="12700" cap="flat">
              <a:noFill/>
              <a:miter lim="400000"/>
            </a:ln>
            <a:effectLst/>
          </p:spPr>
        </p:pic>
      </p:grpSp>
      <p:pic>
        <p:nvPicPr>
          <p:cNvPr id="314" name="Image" descr="Image"/>
          <p:cNvPicPr>
            <a:picLocks noChangeAspect="1"/>
          </p:cNvPicPr>
          <p:nvPr/>
        </p:nvPicPr>
        <p:blipFill>
          <a:blip r:embed="rId3"/>
          <a:srcRect l="2865" t="21916" r="36083" b="21916"/>
          <a:stretch>
            <a:fillRect/>
          </a:stretch>
        </p:blipFill>
        <p:spPr>
          <a:xfrm>
            <a:off x="14585157" y="12218759"/>
            <a:ext cx="6491868" cy="654519"/>
          </a:xfrm>
          <a:prstGeom prst="rect">
            <a:avLst/>
          </a:prstGeom>
          <a:ln w="12700">
            <a:miter lim="400000"/>
          </a:ln>
        </p:spPr>
      </p:pic>
      <p:sp>
        <p:nvSpPr>
          <p:cNvPr id="315" name="Professor in Bioengineering and Therapeutic Sciences at UCSF…"/>
          <p:cNvSpPr txBox="1"/>
          <p:nvPr/>
        </p:nvSpPr>
        <p:spPr>
          <a:xfrm>
            <a:off x="3451436" y="5956101"/>
            <a:ext cx="17625604" cy="44676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pPr marL="194616" lvl="2" indent="-138736" defTabSz="361473">
              <a:lnSpc>
                <a:spcPct val="100000"/>
              </a:lnSpc>
              <a:spcBef>
                <a:spcPts val="1100"/>
              </a:spcBef>
              <a:buSzPct val="100000"/>
              <a:buChar char="•"/>
              <a:defRPr sz="3520">
                <a:solidFill>
                  <a:srgbClr val="515151"/>
                </a:solidFill>
                <a:latin typeface="Palatino"/>
                <a:ea typeface="Palatino"/>
                <a:cs typeface="Palatino"/>
                <a:sym typeface="Palatino"/>
              </a:defRPr>
            </a:pPr>
            <a:r>
              <a:t>Professor in Bioengineering and Therapeutic Sciences at UCSF</a:t>
            </a:r>
          </a:p>
          <a:p>
            <a:pPr marL="154977" lvl="2" indent="-99097"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the Biological and Medical Informatics (BMI) graduate program</a:t>
            </a:r>
          </a:p>
          <a:p>
            <a:pPr marL="135158" lvl="2" indent="-79278"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the PROPEL Post-baccalaureate Training Program</a:t>
            </a:r>
          </a:p>
          <a:p>
            <a:pPr marL="115338" lvl="2" indent="-59458"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ARCHES: Building bridges to connect and support research faculty</a:t>
            </a:r>
          </a:p>
          <a:p>
            <a:pPr marL="105428" lvl="2" indent="-49548" defTabSz="361473">
              <a:lnSpc>
                <a:spcPct val="100000"/>
              </a:lnSpc>
              <a:spcBef>
                <a:spcPts val="1100"/>
              </a:spcBef>
              <a:buSzPct val="100000"/>
              <a:buChar char="•"/>
              <a:defRPr sz="3520">
                <a:solidFill>
                  <a:srgbClr val="515151"/>
                </a:solidFill>
                <a:latin typeface="Palatino"/>
                <a:ea typeface="Palatino"/>
                <a:cs typeface="Palatino"/>
                <a:sym typeface="Palatino"/>
              </a:defRPr>
            </a:pPr>
            <a:r>
              <a:t>Director Genentech-UCSF School of Pharmacy PhD Fellowship Program</a:t>
            </a:r>
          </a:p>
        </p:txBody>
      </p:sp>
      <p:sp>
        <p:nvSpPr>
          <p:cNvPr id="3" name="Title 2">
            <a:extLst>
              <a:ext uri="{FF2B5EF4-FFF2-40B4-BE49-F238E27FC236}">
                <a16:creationId xmlns:a16="http://schemas.microsoft.com/office/drawing/2014/main" id="{8D4349DD-C21C-168E-907B-75CBF5302220}"/>
              </a:ext>
            </a:extLst>
          </p:cNvPr>
          <p:cNvSpPr>
            <a:spLocks noGrp="1"/>
          </p:cNvSpPr>
          <p:nvPr>
            <p:ph type="title"/>
          </p:nvPr>
        </p:nvSpPr>
        <p:spPr/>
        <p:txBody>
          <a:bodyPr>
            <a:normAutofit fontScale="90000"/>
          </a:bodyPr>
          <a:lstStyle/>
          <a:p>
            <a:endParaRPr lang="en-US"/>
          </a:p>
        </p:txBody>
      </p:sp>
      <p:sp>
        <p:nvSpPr>
          <p:cNvPr id="5" name="Text Placeholder 4">
            <a:extLst>
              <a:ext uri="{FF2B5EF4-FFF2-40B4-BE49-F238E27FC236}">
                <a16:creationId xmlns:a16="http://schemas.microsoft.com/office/drawing/2014/main" id="{0EA77435-0792-9026-E26D-0BA6B2ADC801}"/>
              </a:ext>
            </a:extLst>
          </p:cNvPr>
          <p:cNvSpPr>
            <a:spLocks noGrp="1"/>
          </p:cNvSpPr>
          <p:nvPr>
            <p:ph type="body" sz="quarter" idx="1"/>
          </p:nvPr>
        </p:nvSpPr>
        <p:spPr/>
        <p:txBody>
          <a:bodyPr>
            <a:normAutofit lnSpcReduction="10000"/>
          </a:bodyPr>
          <a:lstStyle/>
          <a:p>
            <a:endParaRPr lang="en-US"/>
          </a:p>
        </p:txBody>
      </p:sp>
      <p:sp>
        <p:nvSpPr>
          <p:cNvPr id="6" name="Ryan D. Hernandez">
            <a:extLst>
              <a:ext uri="{FF2B5EF4-FFF2-40B4-BE49-F238E27FC236}">
                <a16:creationId xmlns:a16="http://schemas.microsoft.com/office/drawing/2014/main" id="{E0560485-9E0E-638C-4AAE-6D6A5B944532}"/>
              </a:ext>
            </a:extLst>
          </p:cNvPr>
          <p:cNvSpPr txBox="1">
            <a:spLocks/>
          </p:cNvSpPr>
          <p:nvPr/>
        </p:nvSpPr>
        <p:spPr>
          <a:xfrm>
            <a:off x="4829174" y="3726383"/>
            <a:ext cx="14716126" cy="1589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ormAutofit/>
          </a:bodyPr>
          <a:lstStyle>
            <a:lvl1pPr marL="0" marR="0" indent="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1pPr>
            <a:lvl2pPr marL="0" marR="0" indent="306899"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2pPr>
            <a:lvl3pPr marL="0" marR="0" indent="68788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3pPr>
            <a:lvl4pPr marL="0" marR="0" indent="1066746"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4pPr>
            <a:lvl5pPr marL="0" marR="0" indent="1447728"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gn="ctr" hangingPunct="1"/>
            <a:r>
              <a:rPr lang="en-US"/>
              <a:t>Ryan D. Hernandez</a:t>
            </a:r>
            <a:endParaRPr lang="en-US" dirty="0"/>
          </a:p>
        </p:txBody>
      </p:sp>
      <p:sp>
        <p:nvSpPr>
          <p:cNvPr id="7" name="From Learning to Leading: Cultivating Resilience through Community">
            <a:extLst>
              <a:ext uri="{FF2B5EF4-FFF2-40B4-BE49-F238E27FC236}">
                <a16:creationId xmlns:a16="http://schemas.microsoft.com/office/drawing/2014/main" id="{6196B776-D302-EAC1-7C9E-7C4F7CD28770}"/>
              </a:ext>
            </a:extLst>
          </p:cNvPr>
          <p:cNvSpPr txBox="1">
            <a:spLocks/>
          </p:cNvSpPr>
          <p:nvPr/>
        </p:nvSpPr>
        <p:spPr>
          <a:xfrm>
            <a:off x="129510" y="165267"/>
            <a:ext cx="24115454" cy="3099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chor="b">
            <a:normAutofit lnSpcReduction="10000"/>
          </a:bodyPr>
          <a:lstStyle>
            <a:lvl1pPr marL="0" marR="0" indent="0" algn="ctr" defTabSz="1828800" rtl="0" latinLnBrk="0">
              <a:lnSpc>
                <a:spcPct val="90000"/>
              </a:lnSpc>
              <a:spcBef>
                <a:spcPts val="0"/>
              </a:spcBef>
              <a:spcAft>
                <a:spcPts val="0"/>
              </a:spcAft>
              <a:buClrTx/>
              <a:buSzTx/>
              <a:buFontTx/>
              <a:buNone/>
              <a:tabLst/>
              <a:defRPr sz="10800" b="0" i="0" u="none" strike="noStrike" cap="none" spc="-215" baseline="0">
                <a:solidFill>
                  <a:srgbClr val="000000"/>
                </a:solidFill>
                <a:uFillTx/>
                <a:latin typeface="Garamond"/>
                <a:ea typeface="Garamond"/>
                <a:cs typeface="Garamond"/>
                <a:sym typeface="Garamon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en-US" b="1" dirty="0">
                <a:latin typeface="+mn-lt"/>
              </a:rPr>
              <a:t>From Learning to Leading: Cultivating Resilience through Community</a:t>
            </a:r>
          </a:p>
        </p:txBody>
      </p:sp>
      <p:sp>
        <p:nvSpPr>
          <p:cNvPr id="8" name="ryan.hernandez@ucsf.edu">
            <a:extLst>
              <a:ext uri="{FF2B5EF4-FFF2-40B4-BE49-F238E27FC236}">
                <a16:creationId xmlns:a16="http://schemas.microsoft.com/office/drawing/2014/main" id="{7F021F8A-7969-EB99-7A63-3674496D577C}"/>
              </a:ext>
            </a:extLst>
          </p:cNvPr>
          <p:cNvSpPr txBox="1"/>
          <p:nvPr/>
        </p:nvSpPr>
        <p:spPr>
          <a:xfrm>
            <a:off x="9220313" y="4798530"/>
            <a:ext cx="5933848" cy="520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marL="482203" indent="-482203" algn="ctr" defTabSz="1285875">
              <a:lnSpc>
                <a:spcPct val="100000"/>
              </a:lnSpc>
              <a:spcBef>
                <a:spcPts val="1500"/>
              </a:spcBef>
              <a:buClr>
                <a:srgbClr val="000000"/>
              </a:buClr>
              <a:buFont typeface="Courier"/>
              <a:defRPr sz="3200">
                <a:uFill>
                  <a:solidFill>
                    <a:srgbClr val="FFFFFF"/>
                  </a:solidFill>
                </a:uFill>
                <a:latin typeface="Courier"/>
                <a:ea typeface="Courier"/>
                <a:cs typeface="Courier"/>
                <a:sym typeface="Courier"/>
              </a:defRPr>
            </a:lvl1pPr>
          </a:lstStyle>
          <a:p>
            <a:pPr>
              <a:defRPr sz="8000">
                <a:latin typeface="Helvetica Light"/>
                <a:ea typeface="Helvetica Light"/>
                <a:cs typeface="Helvetica Light"/>
                <a:sym typeface="Helvetica Light"/>
              </a:defRPr>
            </a:pPr>
            <a:r>
              <a:rPr sz="3200" dirty="0" err="1">
                <a:latin typeface="Courier"/>
                <a:ea typeface="Courier"/>
                <a:cs typeface="Courier"/>
                <a:sym typeface="Courier"/>
              </a:rPr>
              <a:t>ryan.hernandez@ucsf.edu</a:t>
            </a:r>
            <a:endParaRPr sz="3200" dirty="0">
              <a:latin typeface="Courier"/>
              <a:ea typeface="Courier"/>
              <a:cs typeface="Courier"/>
              <a:sym typeface="Courier"/>
            </a:endParaRPr>
          </a:p>
        </p:txBody>
      </p:sp>
      <p:sp>
        <p:nvSpPr>
          <p:cNvPr id="2" name="Google Shape;157;p3">
            <a:extLst>
              <a:ext uri="{FF2B5EF4-FFF2-40B4-BE49-F238E27FC236}">
                <a16:creationId xmlns:a16="http://schemas.microsoft.com/office/drawing/2014/main" id="{AA0053DE-5F47-A513-816E-8B6F5D39400D}"/>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4" name="Google Shape;158;p3">
            <a:extLst>
              <a:ext uri="{FF2B5EF4-FFF2-40B4-BE49-F238E27FC236}">
                <a16:creationId xmlns:a16="http://schemas.microsoft.com/office/drawing/2014/main" id="{7E3E2195-3520-7682-6A54-2251F09BD614}"/>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9" name="Google Shape;159;p3">
            <a:extLst>
              <a:ext uri="{FF2B5EF4-FFF2-40B4-BE49-F238E27FC236}">
                <a16:creationId xmlns:a16="http://schemas.microsoft.com/office/drawing/2014/main" id="{2936A87B-0CF7-83AB-1105-24189549B881}"/>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pic>
        <p:nvPicPr>
          <p:cNvPr id="310" name="evolution-white.png" descr="evolution-white.png"/>
          <p:cNvPicPr>
            <a:picLocks noChangeAspect="1"/>
          </p:cNvPicPr>
          <p:nvPr/>
        </p:nvPicPr>
        <p:blipFill>
          <a:blip r:embed="rId4"/>
          <a:srcRect l="6624" t="29499" r="5000" b="31500"/>
          <a:stretch>
            <a:fillRect/>
          </a:stretch>
        </p:blipFill>
        <p:spPr>
          <a:xfrm>
            <a:off x="3048000" y="10001250"/>
            <a:ext cx="11223626" cy="3714750"/>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15</a:t>
            </a:fld>
            <a:endParaRPr/>
          </a:p>
        </p:txBody>
      </p:sp>
      <p:grpSp>
        <p:nvGrpSpPr>
          <p:cNvPr id="324" name="Group"/>
          <p:cNvGrpSpPr/>
          <p:nvPr/>
        </p:nvGrpSpPr>
        <p:grpSpPr>
          <a:xfrm>
            <a:off x="14585156" y="10745198"/>
            <a:ext cx="6518673" cy="2783920"/>
            <a:chOff x="0" y="-426481"/>
            <a:chExt cx="6518671" cy="2783919"/>
          </a:xfrm>
        </p:grpSpPr>
        <p:sp>
          <p:nvSpPr>
            <p:cNvPr id="322" name="Rectangle"/>
            <p:cNvSpPr/>
            <p:nvPr/>
          </p:nvSpPr>
          <p:spPr>
            <a:xfrm>
              <a:off x="0" y="-426482"/>
              <a:ext cx="6518672" cy="2783920"/>
            </a:xfrm>
            <a:prstGeom prst="rect">
              <a:avLst/>
            </a:prstGeom>
            <a:solidFill>
              <a:srgbClr val="FFFFFF"/>
            </a:solidFill>
            <a:ln w="12700" cap="flat">
              <a:noFill/>
              <a:miter lim="400000"/>
            </a:ln>
            <a:effectLst/>
          </p:spPr>
          <p:txBody>
            <a:bodyPr wrap="square" lIns="71437" tIns="71437" rIns="71437" bIns="71437" numCol="1" anchor="ctr">
              <a:noAutofit/>
            </a:bodyPr>
            <a:lstStyle/>
            <a:p>
              <a:pPr algn="ctr" defTabSz="1125140">
                <a:lnSpc>
                  <a:spcPct val="100000"/>
                </a:lnSpc>
                <a:spcBef>
                  <a:spcPts val="0"/>
                </a:spcBef>
                <a:defRPr sz="3200">
                  <a:solidFill>
                    <a:srgbClr val="FFFFFF"/>
                  </a:solidFill>
                  <a:effectLst>
                    <a:outerShdw blurRad="25400" dist="23998" dir="2700000" rotWithShape="0">
                      <a:srgbClr val="000000">
                        <a:alpha val="31034"/>
                      </a:srgbClr>
                    </a:outerShdw>
                  </a:effectLst>
                  <a:latin typeface="Gill Sans"/>
                  <a:ea typeface="Gill Sans"/>
                  <a:cs typeface="Gill Sans"/>
                  <a:sym typeface="Gill Sans"/>
                </a:defRPr>
              </a:pPr>
              <a:endParaRPr/>
            </a:p>
          </p:txBody>
        </p:sp>
        <p:pic>
          <p:nvPicPr>
            <p:cNvPr id="323" name="title.png" descr="title.png"/>
            <p:cNvPicPr>
              <a:picLocks noChangeAspect="1"/>
            </p:cNvPicPr>
            <p:nvPr/>
          </p:nvPicPr>
          <p:blipFill>
            <a:blip r:embed="rId2"/>
            <a:stretch>
              <a:fillRect/>
            </a:stretch>
          </p:blipFill>
          <p:spPr>
            <a:xfrm>
              <a:off x="89296" y="1625767"/>
              <a:ext cx="6357938" cy="646392"/>
            </a:xfrm>
            <a:prstGeom prst="rect">
              <a:avLst/>
            </a:prstGeom>
            <a:ln w="12700" cap="flat">
              <a:noFill/>
              <a:miter lim="400000"/>
            </a:ln>
            <a:effectLst/>
          </p:spPr>
        </p:pic>
      </p:grpSp>
      <p:pic>
        <p:nvPicPr>
          <p:cNvPr id="325" name="Image" descr="Image"/>
          <p:cNvPicPr>
            <a:picLocks noChangeAspect="1"/>
          </p:cNvPicPr>
          <p:nvPr/>
        </p:nvPicPr>
        <p:blipFill>
          <a:blip r:embed="rId3"/>
          <a:srcRect l="2865" t="21916" r="36083" b="21916"/>
          <a:stretch>
            <a:fillRect/>
          </a:stretch>
        </p:blipFill>
        <p:spPr>
          <a:xfrm>
            <a:off x="14585157" y="12218759"/>
            <a:ext cx="6491868" cy="654519"/>
          </a:xfrm>
          <a:prstGeom prst="rect">
            <a:avLst/>
          </a:prstGeom>
          <a:ln w="12700">
            <a:miter lim="400000"/>
          </a:ln>
        </p:spPr>
      </p:pic>
      <p:sp>
        <p:nvSpPr>
          <p:cNvPr id="326" name="Professor in Bioengineering and Therapeutic Sciences at UCSF…"/>
          <p:cNvSpPr txBox="1"/>
          <p:nvPr/>
        </p:nvSpPr>
        <p:spPr>
          <a:xfrm>
            <a:off x="3451436" y="5956101"/>
            <a:ext cx="17625604" cy="44676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pPr marL="194616" lvl="2" indent="-138736" defTabSz="361473">
              <a:lnSpc>
                <a:spcPct val="100000"/>
              </a:lnSpc>
              <a:spcBef>
                <a:spcPts val="1100"/>
              </a:spcBef>
              <a:buSzPct val="100000"/>
              <a:buChar char="•"/>
              <a:defRPr sz="3520">
                <a:solidFill>
                  <a:srgbClr val="515151"/>
                </a:solidFill>
                <a:latin typeface="Palatino"/>
                <a:ea typeface="Palatino"/>
                <a:cs typeface="Palatino"/>
                <a:sym typeface="Palatino"/>
              </a:defRPr>
            </a:pPr>
            <a:r>
              <a:rPr dirty="0"/>
              <a:t>Professor in Bioengineering and Therapeutic Sciences at UCSF</a:t>
            </a:r>
          </a:p>
          <a:p>
            <a:pPr marL="154977" lvl="2" indent="-99097" defTabSz="361473">
              <a:lnSpc>
                <a:spcPct val="100000"/>
              </a:lnSpc>
              <a:spcBef>
                <a:spcPts val="1100"/>
              </a:spcBef>
              <a:buSzPct val="100000"/>
              <a:buChar char="•"/>
              <a:defRPr sz="3520">
                <a:solidFill>
                  <a:srgbClr val="515151"/>
                </a:solidFill>
                <a:latin typeface="Palatino"/>
                <a:ea typeface="Palatino"/>
                <a:cs typeface="Palatino"/>
                <a:sym typeface="Palatino"/>
              </a:defRPr>
            </a:pPr>
            <a:r>
              <a:rPr dirty="0"/>
              <a:t>co-Director of the Biological and Medical Informatics (BMI) graduate program</a:t>
            </a:r>
          </a:p>
          <a:p>
            <a:pPr marL="135158" lvl="2" indent="-79278" defTabSz="361473">
              <a:lnSpc>
                <a:spcPct val="100000"/>
              </a:lnSpc>
              <a:spcBef>
                <a:spcPts val="1100"/>
              </a:spcBef>
              <a:buSzPct val="100000"/>
              <a:buChar char="•"/>
              <a:defRPr sz="3520">
                <a:solidFill>
                  <a:srgbClr val="515151"/>
                </a:solidFill>
                <a:latin typeface="Palatino"/>
                <a:ea typeface="Palatino"/>
                <a:cs typeface="Palatino"/>
                <a:sym typeface="Palatino"/>
              </a:defRPr>
            </a:pPr>
            <a:r>
              <a:rPr dirty="0"/>
              <a:t>co-Director of the PROPEL Post-baccalaureate Training Program</a:t>
            </a:r>
          </a:p>
          <a:p>
            <a:pPr marL="115338" lvl="2" indent="-59458" defTabSz="361473">
              <a:lnSpc>
                <a:spcPct val="100000"/>
              </a:lnSpc>
              <a:spcBef>
                <a:spcPts val="1100"/>
              </a:spcBef>
              <a:buSzPct val="100000"/>
              <a:buChar char="•"/>
              <a:defRPr sz="3520">
                <a:solidFill>
                  <a:srgbClr val="515151"/>
                </a:solidFill>
                <a:latin typeface="Palatino"/>
                <a:ea typeface="Palatino"/>
                <a:cs typeface="Palatino"/>
                <a:sym typeface="Palatino"/>
              </a:defRPr>
            </a:pPr>
            <a:r>
              <a:rPr dirty="0"/>
              <a:t>co-Director of ARCHES: Building bridges to connect and support research faculty</a:t>
            </a:r>
          </a:p>
          <a:p>
            <a:pPr marL="105428" lvl="2" indent="-49548" defTabSz="361473">
              <a:lnSpc>
                <a:spcPct val="100000"/>
              </a:lnSpc>
              <a:spcBef>
                <a:spcPts val="1100"/>
              </a:spcBef>
              <a:buSzPct val="100000"/>
              <a:buChar char="•"/>
              <a:defRPr sz="3520">
                <a:solidFill>
                  <a:srgbClr val="515151"/>
                </a:solidFill>
                <a:latin typeface="Palatino"/>
                <a:ea typeface="Palatino"/>
                <a:cs typeface="Palatino"/>
                <a:sym typeface="Palatino"/>
              </a:defRPr>
            </a:pPr>
            <a:r>
              <a:rPr dirty="0"/>
              <a:t>Director Genentech-UCSF School of Pharmacy PhD Fellowship Program</a:t>
            </a:r>
          </a:p>
          <a:p>
            <a:pPr marL="105428" lvl="2" indent="-49548" defTabSz="361473">
              <a:lnSpc>
                <a:spcPct val="100000"/>
              </a:lnSpc>
              <a:spcBef>
                <a:spcPts val="1100"/>
              </a:spcBef>
              <a:buSzPct val="100000"/>
              <a:buChar char="•"/>
              <a:defRPr sz="3520">
                <a:solidFill>
                  <a:srgbClr val="515151"/>
                </a:solidFill>
                <a:latin typeface="Palatino"/>
                <a:ea typeface="Palatino"/>
                <a:cs typeface="Palatino"/>
                <a:sym typeface="Palatino"/>
              </a:defRPr>
            </a:pPr>
            <a:r>
              <a:rPr dirty="0"/>
              <a:t>co-Director of the Center for Diversity in Genomics and Precision Health (CDGPH) </a:t>
            </a:r>
          </a:p>
        </p:txBody>
      </p:sp>
      <p:sp>
        <p:nvSpPr>
          <p:cNvPr id="327" name="Line"/>
          <p:cNvSpPr/>
          <p:nvPr/>
        </p:nvSpPr>
        <p:spPr>
          <a:xfrm>
            <a:off x="3936086" y="9031415"/>
            <a:ext cx="14329357" cy="1"/>
          </a:xfrm>
          <a:prstGeom prst="line">
            <a:avLst/>
          </a:prstGeom>
          <a:ln w="25400">
            <a:solidFill>
              <a:srgbClr val="FF2600"/>
            </a:solidFill>
            <a:miter lim="400000"/>
          </a:ln>
        </p:spPr>
        <p:txBody>
          <a:bodyPr lIns="71437" tIns="71437" rIns="71437" bIns="71437" anchor="ctr"/>
          <a:lstStyle/>
          <a:p>
            <a:pPr algn="ctr" defTabSz="821531">
              <a:lnSpc>
                <a:spcPct val="100000"/>
              </a:lnSpc>
              <a:spcBef>
                <a:spcPts val="0"/>
              </a:spcBef>
              <a:defRPr sz="5600" i="1">
                <a:solidFill>
                  <a:srgbClr val="FFFFFF"/>
                </a:solidFill>
                <a:effectLst>
                  <a:outerShdw blurRad="50800" dist="12700" dir="5400000" rotWithShape="0">
                    <a:srgbClr val="000000">
                      <a:alpha val="30000"/>
                    </a:srgbClr>
                  </a:outerShdw>
                </a:effectLst>
                <a:latin typeface="Times Roman"/>
                <a:ea typeface="Times Roman"/>
                <a:cs typeface="Times Roman"/>
                <a:sym typeface="Times Roman"/>
              </a:defRPr>
            </a:pPr>
            <a:endParaRPr/>
          </a:p>
        </p:txBody>
      </p:sp>
      <p:sp>
        <p:nvSpPr>
          <p:cNvPr id="3" name="Title 2">
            <a:extLst>
              <a:ext uri="{FF2B5EF4-FFF2-40B4-BE49-F238E27FC236}">
                <a16:creationId xmlns:a16="http://schemas.microsoft.com/office/drawing/2014/main" id="{3AABF3D3-E25E-A740-8ADD-4A62B3A40E9B}"/>
              </a:ext>
            </a:extLst>
          </p:cNvPr>
          <p:cNvSpPr>
            <a:spLocks noGrp="1"/>
          </p:cNvSpPr>
          <p:nvPr>
            <p:ph type="title"/>
          </p:nvPr>
        </p:nvSpPr>
        <p:spPr/>
        <p:txBody>
          <a:bodyPr>
            <a:normAutofit fontScale="90000"/>
          </a:bodyPr>
          <a:lstStyle/>
          <a:p>
            <a:endParaRPr lang="en-US"/>
          </a:p>
        </p:txBody>
      </p:sp>
      <p:sp>
        <p:nvSpPr>
          <p:cNvPr id="5" name="Text Placeholder 4">
            <a:extLst>
              <a:ext uri="{FF2B5EF4-FFF2-40B4-BE49-F238E27FC236}">
                <a16:creationId xmlns:a16="http://schemas.microsoft.com/office/drawing/2014/main" id="{4C383857-AF58-E70B-1E28-91785CA0142D}"/>
              </a:ext>
            </a:extLst>
          </p:cNvPr>
          <p:cNvSpPr>
            <a:spLocks noGrp="1"/>
          </p:cNvSpPr>
          <p:nvPr>
            <p:ph type="body" sz="quarter" idx="1"/>
          </p:nvPr>
        </p:nvSpPr>
        <p:spPr/>
        <p:txBody>
          <a:bodyPr>
            <a:normAutofit lnSpcReduction="10000"/>
          </a:bodyPr>
          <a:lstStyle/>
          <a:p>
            <a:endParaRPr lang="en-US"/>
          </a:p>
        </p:txBody>
      </p:sp>
      <p:sp>
        <p:nvSpPr>
          <p:cNvPr id="6" name="Ryan D. Hernandez">
            <a:extLst>
              <a:ext uri="{FF2B5EF4-FFF2-40B4-BE49-F238E27FC236}">
                <a16:creationId xmlns:a16="http://schemas.microsoft.com/office/drawing/2014/main" id="{9293213F-CB2E-A81C-8E0E-EAAB535987F2}"/>
              </a:ext>
            </a:extLst>
          </p:cNvPr>
          <p:cNvSpPr txBox="1">
            <a:spLocks/>
          </p:cNvSpPr>
          <p:nvPr/>
        </p:nvSpPr>
        <p:spPr>
          <a:xfrm>
            <a:off x="4829174" y="3726383"/>
            <a:ext cx="14716126" cy="1589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ormAutofit/>
          </a:bodyPr>
          <a:lstStyle>
            <a:lvl1pPr marL="0" marR="0" indent="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1pPr>
            <a:lvl2pPr marL="0" marR="0" indent="306899"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2pPr>
            <a:lvl3pPr marL="0" marR="0" indent="68788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3pPr>
            <a:lvl4pPr marL="0" marR="0" indent="1066746"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4pPr>
            <a:lvl5pPr marL="0" marR="0" indent="1447728"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gn="ctr" hangingPunct="1"/>
            <a:r>
              <a:rPr lang="en-US"/>
              <a:t>Ryan D. Hernandez</a:t>
            </a:r>
            <a:endParaRPr lang="en-US" dirty="0"/>
          </a:p>
        </p:txBody>
      </p:sp>
      <p:sp>
        <p:nvSpPr>
          <p:cNvPr id="7" name="From Learning to Leading: Cultivating Resilience through Community">
            <a:extLst>
              <a:ext uri="{FF2B5EF4-FFF2-40B4-BE49-F238E27FC236}">
                <a16:creationId xmlns:a16="http://schemas.microsoft.com/office/drawing/2014/main" id="{F29944CF-10AE-7DC0-0CE8-24E7806CF7DF}"/>
              </a:ext>
            </a:extLst>
          </p:cNvPr>
          <p:cNvSpPr txBox="1">
            <a:spLocks/>
          </p:cNvSpPr>
          <p:nvPr/>
        </p:nvSpPr>
        <p:spPr>
          <a:xfrm>
            <a:off x="129510" y="165267"/>
            <a:ext cx="24115454" cy="3099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chor="b">
            <a:normAutofit lnSpcReduction="10000"/>
          </a:bodyPr>
          <a:lstStyle>
            <a:lvl1pPr marL="0" marR="0" indent="0" algn="ctr" defTabSz="1828800" rtl="0" latinLnBrk="0">
              <a:lnSpc>
                <a:spcPct val="90000"/>
              </a:lnSpc>
              <a:spcBef>
                <a:spcPts val="0"/>
              </a:spcBef>
              <a:spcAft>
                <a:spcPts val="0"/>
              </a:spcAft>
              <a:buClrTx/>
              <a:buSzTx/>
              <a:buFontTx/>
              <a:buNone/>
              <a:tabLst/>
              <a:defRPr sz="10800" b="0" i="0" u="none" strike="noStrike" cap="none" spc="-215" baseline="0">
                <a:solidFill>
                  <a:srgbClr val="000000"/>
                </a:solidFill>
                <a:uFillTx/>
                <a:latin typeface="Garamond"/>
                <a:ea typeface="Garamond"/>
                <a:cs typeface="Garamond"/>
                <a:sym typeface="Garamon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en-US" b="1" dirty="0">
                <a:latin typeface="+mn-lt"/>
              </a:rPr>
              <a:t>From Learning to Leading: Cultivating Resilience through Community</a:t>
            </a:r>
          </a:p>
        </p:txBody>
      </p:sp>
      <p:sp>
        <p:nvSpPr>
          <p:cNvPr id="8" name="ryan.hernandez@ucsf.edu">
            <a:extLst>
              <a:ext uri="{FF2B5EF4-FFF2-40B4-BE49-F238E27FC236}">
                <a16:creationId xmlns:a16="http://schemas.microsoft.com/office/drawing/2014/main" id="{71AA6C10-F183-2768-AAD5-52A8976D33EE}"/>
              </a:ext>
            </a:extLst>
          </p:cNvPr>
          <p:cNvSpPr txBox="1"/>
          <p:nvPr/>
        </p:nvSpPr>
        <p:spPr>
          <a:xfrm>
            <a:off x="9220313" y="4798530"/>
            <a:ext cx="5933848" cy="520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marL="482203" indent="-482203" algn="ctr" defTabSz="1285875">
              <a:lnSpc>
                <a:spcPct val="100000"/>
              </a:lnSpc>
              <a:spcBef>
                <a:spcPts val="1500"/>
              </a:spcBef>
              <a:buClr>
                <a:srgbClr val="000000"/>
              </a:buClr>
              <a:buFont typeface="Courier"/>
              <a:defRPr sz="3200">
                <a:uFill>
                  <a:solidFill>
                    <a:srgbClr val="FFFFFF"/>
                  </a:solidFill>
                </a:uFill>
                <a:latin typeface="Courier"/>
                <a:ea typeface="Courier"/>
                <a:cs typeface="Courier"/>
                <a:sym typeface="Courier"/>
              </a:defRPr>
            </a:lvl1pPr>
          </a:lstStyle>
          <a:p>
            <a:pPr>
              <a:defRPr sz="8000">
                <a:latin typeface="Helvetica Light"/>
                <a:ea typeface="Helvetica Light"/>
                <a:cs typeface="Helvetica Light"/>
                <a:sym typeface="Helvetica Light"/>
              </a:defRPr>
            </a:pPr>
            <a:r>
              <a:rPr sz="3200" dirty="0" err="1">
                <a:latin typeface="Courier"/>
                <a:ea typeface="Courier"/>
                <a:cs typeface="Courier"/>
                <a:sym typeface="Courier"/>
              </a:rPr>
              <a:t>ryan.hernandez@ucsf.edu</a:t>
            </a:r>
            <a:endParaRPr sz="3200" dirty="0">
              <a:latin typeface="Courier"/>
              <a:ea typeface="Courier"/>
              <a:cs typeface="Courier"/>
              <a:sym typeface="Courier"/>
            </a:endParaRPr>
          </a:p>
        </p:txBody>
      </p:sp>
      <p:sp>
        <p:nvSpPr>
          <p:cNvPr id="2" name="Google Shape;157;p3">
            <a:extLst>
              <a:ext uri="{FF2B5EF4-FFF2-40B4-BE49-F238E27FC236}">
                <a16:creationId xmlns:a16="http://schemas.microsoft.com/office/drawing/2014/main" id="{92E28EA8-3761-98E4-E42F-9393B2E2EA28}"/>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4" name="Google Shape;158;p3">
            <a:extLst>
              <a:ext uri="{FF2B5EF4-FFF2-40B4-BE49-F238E27FC236}">
                <a16:creationId xmlns:a16="http://schemas.microsoft.com/office/drawing/2014/main" id="{6CE99952-0B83-0A45-7FD1-C0C668ECF0A0}"/>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9" name="Google Shape;159;p3">
            <a:extLst>
              <a:ext uri="{FF2B5EF4-FFF2-40B4-BE49-F238E27FC236}">
                <a16:creationId xmlns:a16="http://schemas.microsoft.com/office/drawing/2014/main" id="{91FEA68A-6546-477D-54B9-06A1ED7C00C5}"/>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pic>
        <p:nvPicPr>
          <p:cNvPr id="321" name="evolution-white.png" descr="evolution-white.png"/>
          <p:cNvPicPr>
            <a:picLocks noChangeAspect="1"/>
          </p:cNvPicPr>
          <p:nvPr/>
        </p:nvPicPr>
        <p:blipFill>
          <a:blip r:embed="rId4"/>
          <a:srcRect l="6624" t="29499" r="5000" b="31500"/>
          <a:stretch>
            <a:fillRect/>
          </a:stretch>
        </p:blipFill>
        <p:spPr>
          <a:xfrm>
            <a:off x="3048000" y="10001250"/>
            <a:ext cx="11223626" cy="371475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16</a:t>
            </a:fld>
            <a:endParaRPr/>
          </a:p>
        </p:txBody>
      </p:sp>
      <p:grpSp>
        <p:nvGrpSpPr>
          <p:cNvPr id="336" name="Group"/>
          <p:cNvGrpSpPr/>
          <p:nvPr/>
        </p:nvGrpSpPr>
        <p:grpSpPr>
          <a:xfrm>
            <a:off x="14585156" y="10745198"/>
            <a:ext cx="6518673" cy="2783920"/>
            <a:chOff x="0" y="-426481"/>
            <a:chExt cx="6518671" cy="2783919"/>
          </a:xfrm>
        </p:grpSpPr>
        <p:sp>
          <p:nvSpPr>
            <p:cNvPr id="334" name="Rectangle"/>
            <p:cNvSpPr/>
            <p:nvPr/>
          </p:nvSpPr>
          <p:spPr>
            <a:xfrm>
              <a:off x="0" y="-426482"/>
              <a:ext cx="6518672" cy="2783920"/>
            </a:xfrm>
            <a:prstGeom prst="rect">
              <a:avLst/>
            </a:prstGeom>
            <a:solidFill>
              <a:srgbClr val="FFFFFF"/>
            </a:solidFill>
            <a:ln w="12700" cap="flat">
              <a:noFill/>
              <a:miter lim="400000"/>
            </a:ln>
            <a:effectLst/>
          </p:spPr>
          <p:txBody>
            <a:bodyPr wrap="square" lIns="71437" tIns="71437" rIns="71437" bIns="71437" numCol="1" anchor="ctr">
              <a:noAutofit/>
            </a:bodyPr>
            <a:lstStyle/>
            <a:p>
              <a:pPr algn="ctr" defTabSz="1125140">
                <a:lnSpc>
                  <a:spcPct val="100000"/>
                </a:lnSpc>
                <a:spcBef>
                  <a:spcPts val="0"/>
                </a:spcBef>
                <a:defRPr sz="3200">
                  <a:solidFill>
                    <a:srgbClr val="FFFFFF"/>
                  </a:solidFill>
                  <a:effectLst>
                    <a:outerShdw blurRad="25400" dist="23998" dir="2700000" rotWithShape="0">
                      <a:srgbClr val="000000">
                        <a:alpha val="31034"/>
                      </a:srgbClr>
                    </a:outerShdw>
                  </a:effectLst>
                  <a:latin typeface="Gill Sans"/>
                  <a:ea typeface="Gill Sans"/>
                  <a:cs typeface="Gill Sans"/>
                  <a:sym typeface="Gill Sans"/>
                </a:defRPr>
              </a:pPr>
              <a:endParaRPr/>
            </a:p>
          </p:txBody>
        </p:sp>
        <p:pic>
          <p:nvPicPr>
            <p:cNvPr id="335" name="title.png" descr="title.png"/>
            <p:cNvPicPr>
              <a:picLocks noChangeAspect="1"/>
            </p:cNvPicPr>
            <p:nvPr/>
          </p:nvPicPr>
          <p:blipFill>
            <a:blip r:embed="rId2"/>
            <a:stretch>
              <a:fillRect/>
            </a:stretch>
          </p:blipFill>
          <p:spPr>
            <a:xfrm>
              <a:off x="89296" y="1625767"/>
              <a:ext cx="6357938" cy="646392"/>
            </a:xfrm>
            <a:prstGeom prst="rect">
              <a:avLst/>
            </a:prstGeom>
            <a:ln w="12700" cap="flat">
              <a:noFill/>
              <a:miter lim="400000"/>
            </a:ln>
            <a:effectLst/>
          </p:spPr>
        </p:pic>
      </p:grpSp>
      <p:pic>
        <p:nvPicPr>
          <p:cNvPr id="337" name="Image" descr="Image"/>
          <p:cNvPicPr>
            <a:picLocks noChangeAspect="1"/>
          </p:cNvPicPr>
          <p:nvPr/>
        </p:nvPicPr>
        <p:blipFill>
          <a:blip r:embed="rId3"/>
          <a:srcRect l="2865" t="21916" r="36083" b="21916"/>
          <a:stretch>
            <a:fillRect/>
          </a:stretch>
        </p:blipFill>
        <p:spPr>
          <a:xfrm>
            <a:off x="14585157" y="12218759"/>
            <a:ext cx="6491868" cy="654519"/>
          </a:xfrm>
          <a:prstGeom prst="rect">
            <a:avLst/>
          </a:prstGeom>
          <a:ln w="12700">
            <a:miter lim="400000"/>
          </a:ln>
        </p:spPr>
      </p:pic>
      <p:sp>
        <p:nvSpPr>
          <p:cNvPr id="338" name="Professor in Bioengineering and Therapeutic Sciences at UCSF…"/>
          <p:cNvSpPr txBox="1"/>
          <p:nvPr/>
        </p:nvSpPr>
        <p:spPr>
          <a:xfrm>
            <a:off x="3451436" y="5956101"/>
            <a:ext cx="17625604" cy="44676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pPr marL="194616" lvl="2" indent="-138736" defTabSz="361473">
              <a:lnSpc>
                <a:spcPct val="100000"/>
              </a:lnSpc>
              <a:spcBef>
                <a:spcPts val="1100"/>
              </a:spcBef>
              <a:buSzPct val="100000"/>
              <a:buChar char="•"/>
              <a:defRPr sz="3520">
                <a:solidFill>
                  <a:srgbClr val="515151"/>
                </a:solidFill>
                <a:latin typeface="Palatino"/>
                <a:ea typeface="Palatino"/>
                <a:cs typeface="Palatino"/>
                <a:sym typeface="Palatino"/>
              </a:defRPr>
            </a:pPr>
            <a:r>
              <a:t>Professor in Bioengineering and Therapeutic Sciences at UCSF</a:t>
            </a:r>
          </a:p>
          <a:p>
            <a:pPr marL="154977" lvl="2" indent="-99097"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the Biological and Medical Informatics (BMI) graduate program</a:t>
            </a:r>
          </a:p>
          <a:p>
            <a:pPr marL="135158" lvl="2" indent="-79278"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the PROPEL Post-baccalaureate Training Program</a:t>
            </a:r>
          </a:p>
          <a:p>
            <a:pPr marL="115338" lvl="2" indent="-59458"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ARCHES: Building bridges to connect and support research faculty</a:t>
            </a:r>
          </a:p>
          <a:p>
            <a:pPr marL="105428" lvl="2" indent="-49548"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the Center for Diversity in Genomics and Precision Health (CDGPH) </a:t>
            </a:r>
          </a:p>
        </p:txBody>
      </p:sp>
      <p:sp>
        <p:nvSpPr>
          <p:cNvPr id="3" name="Title 2">
            <a:extLst>
              <a:ext uri="{FF2B5EF4-FFF2-40B4-BE49-F238E27FC236}">
                <a16:creationId xmlns:a16="http://schemas.microsoft.com/office/drawing/2014/main" id="{72474885-2D98-4E85-C50A-6A04AED25614}"/>
              </a:ext>
            </a:extLst>
          </p:cNvPr>
          <p:cNvSpPr>
            <a:spLocks noGrp="1"/>
          </p:cNvSpPr>
          <p:nvPr>
            <p:ph type="title"/>
          </p:nvPr>
        </p:nvSpPr>
        <p:spPr/>
        <p:txBody>
          <a:bodyPr>
            <a:normAutofit fontScale="90000"/>
          </a:bodyPr>
          <a:lstStyle/>
          <a:p>
            <a:endParaRPr lang="en-US"/>
          </a:p>
        </p:txBody>
      </p:sp>
      <p:sp>
        <p:nvSpPr>
          <p:cNvPr id="5" name="Text Placeholder 4">
            <a:extLst>
              <a:ext uri="{FF2B5EF4-FFF2-40B4-BE49-F238E27FC236}">
                <a16:creationId xmlns:a16="http://schemas.microsoft.com/office/drawing/2014/main" id="{F4DBF74A-D1A0-CC23-237C-79BB3DD9E06A}"/>
              </a:ext>
            </a:extLst>
          </p:cNvPr>
          <p:cNvSpPr>
            <a:spLocks noGrp="1"/>
          </p:cNvSpPr>
          <p:nvPr>
            <p:ph type="body" sz="quarter" idx="1"/>
          </p:nvPr>
        </p:nvSpPr>
        <p:spPr/>
        <p:txBody>
          <a:bodyPr>
            <a:normAutofit lnSpcReduction="10000"/>
          </a:bodyPr>
          <a:lstStyle/>
          <a:p>
            <a:endParaRPr lang="en-US"/>
          </a:p>
        </p:txBody>
      </p:sp>
      <p:sp>
        <p:nvSpPr>
          <p:cNvPr id="6" name="Ryan D. Hernandez">
            <a:extLst>
              <a:ext uri="{FF2B5EF4-FFF2-40B4-BE49-F238E27FC236}">
                <a16:creationId xmlns:a16="http://schemas.microsoft.com/office/drawing/2014/main" id="{C5EE7236-8503-3E0D-0C94-664E8D59EB79}"/>
              </a:ext>
            </a:extLst>
          </p:cNvPr>
          <p:cNvSpPr txBox="1">
            <a:spLocks/>
          </p:cNvSpPr>
          <p:nvPr/>
        </p:nvSpPr>
        <p:spPr>
          <a:xfrm>
            <a:off x="4829174" y="3726383"/>
            <a:ext cx="14716126" cy="1589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ormAutofit/>
          </a:bodyPr>
          <a:lstStyle>
            <a:lvl1pPr marL="0" marR="0" indent="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1pPr>
            <a:lvl2pPr marL="0" marR="0" indent="306899"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2pPr>
            <a:lvl3pPr marL="0" marR="0" indent="68788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3pPr>
            <a:lvl4pPr marL="0" marR="0" indent="1066746"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4pPr>
            <a:lvl5pPr marL="0" marR="0" indent="1447728"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gn="ctr" hangingPunct="1"/>
            <a:r>
              <a:rPr lang="en-US"/>
              <a:t>Ryan D. Hernandez</a:t>
            </a:r>
            <a:endParaRPr lang="en-US" dirty="0"/>
          </a:p>
        </p:txBody>
      </p:sp>
      <p:sp>
        <p:nvSpPr>
          <p:cNvPr id="7" name="From Learning to Leading: Cultivating Resilience through Community">
            <a:extLst>
              <a:ext uri="{FF2B5EF4-FFF2-40B4-BE49-F238E27FC236}">
                <a16:creationId xmlns:a16="http://schemas.microsoft.com/office/drawing/2014/main" id="{5EA54E0B-B7E6-6FDC-3133-8FDA0051E139}"/>
              </a:ext>
            </a:extLst>
          </p:cNvPr>
          <p:cNvSpPr txBox="1">
            <a:spLocks/>
          </p:cNvSpPr>
          <p:nvPr/>
        </p:nvSpPr>
        <p:spPr>
          <a:xfrm>
            <a:off x="129510" y="165267"/>
            <a:ext cx="24115454" cy="3099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chor="b">
            <a:normAutofit lnSpcReduction="10000"/>
          </a:bodyPr>
          <a:lstStyle>
            <a:lvl1pPr marL="0" marR="0" indent="0" algn="ctr" defTabSz="1828800" rtl="0" latinLnBrk="0">
              <a:lnSpc>
                <a:spcPct val="90000"/>
              </a:lnSpc>
              <a:spcBef>
                <a:spcPts val="0"/>
              </a:spcBef>
              <a:spcAft>
                <a:spcPts val="0"/>
              </a:spcAft>
              <a:buClrTx/>
              <a:buSzTx/>
              <a:buFontTx/>
              <a:buNone/>
              <a:tabLst/>
              <a:defRPr sz="10800" b="0" i="0" u="none" strike="noStrike" cap="none" spc="-215" baseline="0">
                <a:solidFill>
                  <a:srgbClr val="000000"/>
                </a:solidFill>
                <a:uFillTx/>
                <a:latin typeface="Garamond"/>
                <a:ea typeface="Garamond"/>
                <a:cs typeface="Garamond"/>
                <a:sym typeface="Garamon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en-US" b="1" dirty="0">
                <a:latin typeface="+mn-lt"/>
              </a:rPr>
              <a:t>From Learning to Leading: Cultivating Resilience through Community</a:t>
            </a:r>
          </a:p>
        </p:txBody>
      </p:sp>
      <p:sp>
        <p:nvSpPr>
          <p:cNvPr id="8" name="ryan.hernandez@ucsf.edu">
            <a:extLst>
              <a:ext uri="{FF2B5EF4-FFF2-40B4-BE49-F238E27FC236}">
                <a16:creationId xmlns:a16="http://schemas.microsoft.com/office/drawing/2014/main" id="{685D3526-FE06-2DF1-22B8-990D5FED1FA5}"/>
              </a:ext>
            </a:extLst>
          </p:cNvPr>
          <p:cNvSpPr txBox="1"/>
          <p:nvPr/>
        </p:nvSpPr>
        <p:spPr>
          <a:xfrm>
            <a:off x="9220313" y="4798530"/>
            <a:ext cx="5933848" cy="520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marL="482203" indent="-482203" algn="ctr" defTabSz="1285875">
              <a:lnSpc>
                <a:spcPct val="100000"/>
              </a:lnSpc>
              <a:spcBef>
                <a:spcPts val="1500"/>
              </a:spcBef>
              <a:buClr>
                <a:srgbClr val="000000"/>
              </a:buClr>
              <a:buFont typeface="Courier"/>
              <a:defRPr sz="3200">
                <a:uFill>
                  <a:solidFill>
                    <a:srgbClr val="FFFFFF"/>
                  </a:solidFill>
                </a:uFill>
                <a:latin typeface="Courier"/>
                <a:ea typeface="Courier"/>
                <a:cs typeface="Courier"/>
                <a:sym typeface="Courier"/>
              </a:defRPr>
            </a:lvl1pPr>
          </a:lstStyle>
          <a:p>
            <a:pPr>
              <a:defRPr sz="8000">
                <a:latin typeface="Helvetica Light"/>
                <a:ea typeface="Helvetica Light"/>
                <a:cs typeface="Helvetica Light"/>
                <a:sym typeface="Helvetica Light"/>
              </a:defRPr>
            </a:pPr>
            <a:r>
              <a:rPr sz="3200" dirty="0" err="1">
                <a:latin typeface="Courier"/>
                <a:ea typeface="Courier"/>
                <a:cs typeface="Courier"/>
                <a:sym typeface="Courier"/>
              </a:rPr>
              <a:t>ryan.hernandez@ucsf.edu</a:t>
            </a:r>
            <a:endParaRPr sz="3200" dirty="0">
              <a:latin typeface="Courier"/>
              <a:ea typeface="Courier"/>
              <a:cs typeface="Courier"/>
              <a:sym typeface="Courier"/>
            </a:endParaRPr>
          </a:p>
        </p:txBody>
      </p:sp>
      <p:sp>
        <p:nvSpPr>
          <p:cNvPr id="2" name="Google Shape;157;p3">
            <a:extLst>
              <a:ext uri="{FF2B5EF4-FFF2-40B4-BE49-F238E27FC236}">
                <a16:creationId xmlns:a16="http://schemas.microsoft.com/office/drawing/2014/main" id="{07B4B536-9C72-2E5F-52F8-367207B65D26}"/>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4" name="Google Shape;158;p3">
            <a:extLst>
              <a:ext uri="{FF2B5EF4-FFF2-40B4-BE49-F238E27FC236}">
                <a16:creationId xmlns:a16="http://schemas.microsoft.com/office/drawing/2014/main" id="{0697E7EA-3FC7-01AB-17E3-D94290F93B09}"/>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9" name="Google Shape;159;p3">
            <a:extLst>
              <a:ext uri="{FF2B5EF4-FFF2-40B4-BE49-F238E27FC236}">
                <a16:creationId xmlns:a16="http://schemas.microsoft.com/office/drawing/2014/main" id="{80CFD3C0-C983-DBAB-907F-01F7EC606057}"/>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pic>
        <p:nvPicPr>
          <p:cNvPr id="333" name="evolution-white.png" descr="evolution-white.png"/>
          <p:cNvPicPr>
            <a:picLocks noChangeAspect="1"/>
          </p:cNvPicPr>
          <p:nvPr/>
        </p:nvPicPr>
        <p:blipFill>
          <a:blip r:embed="rId4"/>
          <a:srcRect l="6624" t="29499" r="5000" b="31500"/>
          <a:stretch>
            <a:fillRect/>
          </a:stretch>
        </p:blipFill>
        <p:spPr>
          <a:xfrm>
            <a:off x="3048000" y="10001250"/>
            <a:ext cx="11223626" cy="3714750"/>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0" name="Group"/>
          <p:cNvGrpSpPr/>
          <p:nvPr/>
        </p:nvGrpSpPr>
        <p:grpSpPr>
          <a:xfrm>
            <a:off x="5374629" y="2939942"/>
            <a:ext cx="13634743" cy="10226060"/>
            <a:chOff x="0" y="0"/>
            <a:chExt cx="13634742" cy="10226058"/>
          </a:xfrm>
        </p:grpSpPr>
        <p:pic>
          <p:nvPicPr>
            <p:cNvPr id="262" name="Picture 4" descr="Picture 4"/>
            <p:cNvPicPr>
              <a:picLocks noChangeAspect="1"/>
            </p:cNvPicPr>
            <p:nvPr/>
          </p:nvPicPr>
          <p:blipFill>
            <a:blip r:embed="rId2"/>
            <a:stretch>
              <a:fillRect/>
            </a:stretch>
          </p:blipFill>
          <p:spPr>
            <a:xfrm>
              <a:off x="0" y="0"/>
              <a:ext cx="13634742" cy="10226058"/>
            </a:xfrm>
            <a:prstGeom prst="rect">
              <a:avLst/>
            </a:prstGeom>
            <a:ln w="12700" cap="flat">
              <a:noFill/>
              <a:miter lim="400000"/>
            </a:ln>
            <a:effectLst/>
          </p:spPr>
        </p:pic>
        <p:sp>
          <p:nvSpPr>
            <p:cNvPr id="263" name="TextBox 3"/>
            <p:cNvSpPr txBox="1"/>
            <p:nvPr/>
          </p:nvSpPr>
          <p:spPr>
            <a:xfrm>
              <a:off x="9964380" y="4915190"/>
              <a:ext cx="1221341" cy="6207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defTabSz="914400">
                <a:lnSpc>
                  <a:spcPct val="100000"/>
                </a:lnSpc>
                <a:spcBef>
                  <a:spcPts val="0"/>
                </a:spcBef>
                <a:defRPr sz="2600">
                  <a:latin typeface="Calibri"/>
                  <a:ea typeface="Calibri"/>
                  <a:cs typeface="Calibri"/>
                  <a:sym typeface="Calibri"/>
                </a:defRPr>
              </a:lvl1pPr>
            </a:lstStyle>
            <a:p>
              <a:r>
                <a:t>BMI</a:t>
              </a:r>
            </a:p>
          </p:txBody>
        </p:sp>
        <p:sp>
          <p:nvSpPr>
            <p:cNvPr id="264" name="TextBox 4"/>
            <p:cNvSpPr txBox="1"/>
            <p:nvPr/>
          </p:nvSpPr>
          <p:spPr>
            <a:xfrm>
              <a:off x="2170622" y="4802635"/>
              <a:ext cx="1704194" cy="62078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defTabSz="914400">
                <a:lnSpc>
                  <a:spcPct val="100000"/>
                </a:lnSpc>
                <a:spcBef>
                  <a:spcPts val="0"/>
                </a:spcBef>
                <a:defRPr sz="2600">
                  <a:latin typeface="Calibri"/>
                  <a:ea typeface="Calibri"/>
                  <a:cs typeface="Calibri"/>
                  <a:sym typeface="Calibri"/>
                </a:defRPr>
              </a:lvl1pPr>
            </a:lstStyle>
            <a:p>
              <a:r>
                <a:t>PROPEL</a:t>
              </a:r>
            </a:p>
          </p:txBody>
        </p:sp>
        <p:sp>
          <p:nvSpPr>
            <p:cNvPr id="265" name="TextBox 5"/>
            <p:cNvSpPr txBox="1"/>
            <p:nvPr/>
          </p:nvSpPr>
          <p:spPr>
            <a:xfrm>
              <a:off x="4450020" y="721545"/>
              <a:ext cx="2016632" cy="62078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defTabSz="914400">
                <a:lnSpc>
                  <a:spcPct val="100000"/>
                </a:lnSpc>
                <a:spcBef>
                  <a:spcPts val="0"/>
                </a:spcBef>
                <a:defRPr sz="2600">
                  <a:latin typeface="Calibri"/>
                  <a:ea typeface="Calibri"/>
                  <a:cs typeface="Calibri"/>
                  <a:sym typeface="Calibri"/>
                </a:defRPr>
              </a:lvl1pPr>
            </a:lstStyle>
            <a:p>
              <a:r>
                <a:rPr dirty="0"/>
                <a:t>RESEARCH</a:t>
              </a:r>
            </a:p>
          </p:txBody>
        </p:sp>
        <p:sp>
          <p:nvSpPr>
            <p:cNvPr id="266" name="TextBox 6"/>
            <p:cNvSpPr txBox="1"/>
            <p:nvPr/>
          </p:nvSpPr>
          <p:spPr>
            <a:xfrm>
              <a:off x="8499329" y="1499455"/>
              <a:ext cx="2016632" cy="6207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defTabSz="914400">
                <a:lnSpc>
                  <a:spcPct val="100000"/>
                </a:lnSpc>
                <a:spcBef>
                  <a:spcPts val="0"/>
                </a:spcBef>
                <a:defRPr sz="2600">
                  <a:latin typeface="Calibri"/>
                  <a:ea typeface="Calibri"/>
                  <a:cs typeface="Calibri"/>
                  <a:sym typeface="Calibri"/>
                </a:defRPr>
              </a:lvl1pPr>
            </a:lstStyle>
            <a:p>
              <a:r>
                <a:t>LIFE</a:t>
              </a:r>
            </a:p>
          </p:txBody>
        </p:sp>
        <p:sp>
          <p:nvSpPr>
            <p:cNvPr id="267" name="TextBox 7"/>
            <p:cNvSpPr txBox="1"/>
            <p:nvPr/>
          </p:nvSpPr>
          <p:spPr>
            <a:xfrm>
              <a:off x="1971873" y="9087708"/>
              <a:ext cx="2016632" cy="62078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defTabSz="914400">
                <a:lnSpc>
                  <a:spcPct val="100000"/>
                </a:lnSpc>
                <a:spcBef>
                  <a:spcPts val="0"/>
                </a:spcBef>
                <a:defRPr sz="2600">
                  <a:latin typeface="Calibri"/>
                  <a:ea typeface="Calibri"/>
                  <a:cs typeface="Calibri"/>
                  <a:sym typeface="Calibri"/>
                </a:defRPr>
              </a:lvl1pPr>
            </a:lstStyle>
            <a:p>
              <a:r>
                <a:rPr dirty="0"/>
                <a:t>ARCHES</a:t>
              </a:r>
            </a:p>
          </p:txBody>
        </p:sp>
        <p:sp>
          <p:nvSpPr>
            <p:cNvPr id="268" name="TextBox 8"/>
            <p:cNvSpPr txBox="1"/>
            <p:nvPr/>
          </p:nvSpPr>
          <p:spPr>
            <a:xfrm rot="7415319">
              <a:off x="10333521" y="7951390"/>
              <a:ext cx="2162162" cy="78395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p>
              <a:pPr defTabSz="914400">
                <a:lnSpc>
                  <a:spcPct val="100000"/>
                </a:lnSpc>
                <a:spcBef>
                  <a:spcPts val="0"/>
                </a:spcBef>
                <a:defRPr sz="2600" b="1">
                  <a:latin typeface="Calibri"/>
                  <a:ea typeface="Calibri"/>
                  <a:cs typeface="Calibri"/>
                  <a:sym typeface="Calibri"/>
                </a:defRPr>
              </a:pPr>
              <a:r>
                <a:rPr lang="en-US" dirty="0"/>
                <a:t>CDPH</a:t>
              </a:r>
              <a:endParaRPr dirty="0"/>
            </a:p>
          </p:txBody>
        </p:sp>
        <p:sp>
          <p:nvSpPr>
            <p:cNvPr id="269" name="TextBox 10"/>
            <p:cNvSpPr txBox="1"/>
            <p:nvPr/>
          </p:nvSpPr>
          <p:spPr>
            <a:xfrm rot="11854273">
              <a:off x="7715032" y="9087708"/>
              <a:ext cx="3585225" cy="62078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defTabSz="914400">
                <a:lnSpc>
                  <a:spcPct val="100000"/>
                </a:lnSpc>
                <a:spcBef>
                  <a:spcPts val="0"/>
                </a:spcBef>
                <a:defRPr sz="2600" b="1">
                  <a:latin typeface="Calibri"/>
                  <a:ea typeface="Calibri"/>
                  <a:cs typeface="Calibri"/>
                  <a:sym typeface="Calibri"/>
                </a:defRPr>
              </a:lvl1pPr>
            </a:lstStyle>
            <a:p>
              <a:r>
                <a:t>Other things</a:t>
              </a:r>
            </a:p>
          </p:txBody>
        </p:sp>
      </p:grpSp>
      <p:sp>
        <p:nvSpPr>
          <p:cNvPr id="271" name="Content Placeholder 2"/>
          <p:cNvSpPr txBox="1"/>
          <p:nvPr/>
        </p:nvSpPr>
        <p:spPr>
          <a:xfrm>
            <a:off x="5814817" y="287686"/>
            <a:ext cx="12431276" cy="23766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pPr defTabSz="685800">
              <a:spcBef>
                <a:spcPts val="700"/>
              </a:spcBef>
              <a:buFont typeface="Arial"/>
              <a:defRPr sz="3900" b="1">
                <a:latin typeface="Calibri"/>
                <a:ea typeface="Calibri"/>
                <a:cs typeface="Calibri"/>
                <a:sym typeface="Calibri"/>
              </a:defRPr>
            </a:pPr>
            <a:r>
              <a:t>“Life is like juggling too many balls. At least one will always be falling. Just make sure you are not always dropping the same ball”</a:t>
            </a:r>
          </a:p>
          <a:p>
            <a:pPr algn="r" defTabSz="685800">
              <a:spcBef>
                <a:spcPts val="700"/>
              </a:spcBef>
              <a:buFont typeface="Arial"/>
              <a:defRPr sz="3900">
                <a:latin typeface="Calibri"/>
                <a:ea typeface="Calibri"/>
                <a:cs typeface="Calibri"/>
                <a:sym typeface="Calibri"/>
              </a:defRPr>
            </a:pPr>
            <a:r>
              <a:t>Michael Purugganan</a:t>
            </a:r>
          </a:p>
        </p:txBody>
      </p:sp>
      <p:sp>
        <p:nvSpPr>
          <p:cNvPr id="2" name="Google Shape;157;p3">
            <a:extLst>
              <a:ext uri="{FF2B5EF4-FFF2-40B4-BE49-F238E27FC236}">
                <a16:creationId xmlns:a16="http://schemas.microsoft.com/office/drawing/2014/main" id="{453F00F2-E361-0285-189C-3CB9E8911F9A}"/>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73C267E9-4A0B-E4EF-2C64-4FD43DE9F1BF}"/>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5DB5F865-FAA2-D0DB-649D-9A5287605EBD}"/>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 grpId="1"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Collaboration to overcome challenges"/>
          <p:cNvSpPr txBox="1">
            <a:spLocks noGrp="1"/>
          </p:cNvSpPr>
          <p:nvPr>
            <p:ph type="title"/>
          </p:nvPr>
        </p:nvSpPr>
        <p:spPr>
          <a:prstGeom prst="rect">
            <a:avLst/>
          </a:prstGeom>
        </p:spPr>
        <p:txBody>
          <a:bodyPr/>
          <a:lstStyle/>
          <a:p>
            <a:r>
              <a:t>Collaboration to overcome challenges</a:t>
            </a:r>
          </a:p>
        </p:txBody>
      </p:sp>
      <p:sp>
        <p:nvSpPr>
          <p:cNvPr id="274" name="Many campuses pride themselves for collaboration, but it often stops at  co-corresponding authors.…"/>
          <p:cNvSpPr txBox="1">
            <a:spLocks noGrp="1"/>
          </p:cNvSpPr>
          <p:nvPr>
            <p:ph type="body" idx="1"/>
          </p:nvPr>
        </p:nvSpPr>
        <p:spPr>
          <a:prstGeom prst="rect">
            <a:avLst/>
          </a:prstGeom>
        </p:spPr>
        <p:txBody>
          <a:bodyPr/>
          <a:lstStyle/>
          <a:p>
            <a:r>
              <a:t>Many campuses pride themselves for collaboration, but it often stops at </a:t>
            </a:r>
            <a:br/>
            <a:r>
              <a:t>co-corresponding authors. </a:t>
            </a:r>
          </a:p>
          <a:p>
            <a:r>
              <a:t>Overcoming resistance to new ideas can be tough, especially on your own.</a:t>
            </a:r>
          </a:p>
          <a:p>
            <a:r>
              <a:t>Efforts to improve are frequently met with “NO.”</a:t>
            </a:r>
          </a:p>
          <a:p>
            <a:r>
              <a:t>Partnering makes tasks more enjoyable and effective.</a:t>
            </a:r>
          </a:p>
        </p:txBody>
      </p:sp>
      <p:sp>
        <p:nvSpPr>
          <p:cNvPr id="2" name="Google Shape;157;p3">
            <a:extLst>
              <a:ext uri="{FF2B5EF4-FFF2-40B4-BE49-F238E27FC236}">
                <a16:creationId xmlns:a16="http://schemas.microsoft.com/office/drawing/2014/main" id="{372319B5-E481-246E-A3E6-7558F0A00F30}"/>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AECD55CC-4D27-2D34-7645-21D04CC0C242}"/>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43A82814-0891-5A2C-259C-69A1FC40333E}"/>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7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7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7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7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7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 grpId="1" build="p" bldLvl="5"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I cannot do ANY of this alone…"/>
          <p:cNvSpPr txBox="1">
            <a:spLocks noGrp="1"/>
          </p:cNvSpPr>
          <p:nvPr>
            <p:ph type="title"/>
          </p:nvPr>
        </p:nvSpPr>
        <p:spPr>
          <a:xfrm>
            <a:off x="4410161" y="0"/>
            <a:ext cx="15563678" cy="2290707"/>
          </a:xfrm>
          <a:prstGeom prst="rect">
            <a:avLst/>
          </a:prstGeom>
        </p:spPr>
        <p:txBody>
          <a:bodyPr anchor="ctr">
            <a:noAutofit/>
          </a:bodyPr>
          <a:lstStyle/>
          <a:p>
            <a:pPr algn="ctr" defTabSz="584200">
              <a:lnSpc>
                <a:spcPct val="100000"/>
              </a:lnSpc>
              <a:defRPr sz="6100" b="0" spc="0">
                <a:latin typeface="Copperplate"/>
                <a:ea typeface="Copperplate"/>
                <a:cs typeface="Copperplate"/>
                <a:sym typeface="Copperplate"/>
              </a:defRPr>
            </a:pPr>
            <a:r>
              <a:t>I cannot do </a:t>
            </a:r>
            <a:r>
              <a:rPr b="1"/>
              <a:t>ANY</a:t>
            </a:r>
            <a:r>
              <a:t> of this alone…</a:t>
            </a:r>
          </a:p>
        </p:txBody>
      </p:sp>
      <p:sp>
        <p:nvSpPr>
          <p:cNvPr id="277" name="Slide bullet text"/>
          <p:cNvSpPr txBox="1">
            <a:spLocks noGrp="1"/>
          </p:cNvSpPr>
          <p:nvPr>
            <p:ph type="body" sz="quarter" idx="1"/>
          </p:nvPr>
        </p:nvSpPr>
        <p:spPr>
          <a:xfrm>
            <a:off x="6595241" y="4156140"/>
            <a:ext cx="10464801" cy="6286501"/>
          </a:xfrm>
          <a:prstGeom prst="rect">
            <a:avLst/>
          </a:prstGeom>
        </p:spPr>
        <p:txBody>
          <a:bodyPr anchor="ctr">
            <a:noAutofit/>
          </a:bodyPr>
          <a:lstStyle/>
          <a:p>
            <a:pPr marL="0" indent="0" defTabSz="584200">
              <a:lnSpc>
                <a:spcPct val="100000"/>
              </a:lnSpc>
              <a:spcBef>
                <a:spcPts val="1800"/>
              </a:spcBef>
              <a:buSzTx/>
              <a:buNone/>
              <a:defRPr sz="3600">
                <a:solidFill>
                  <a:srgbClr val="515151"/>
                </a:solidFill>
                <a:latin typeface="Palatino"/>
                <a:ea typeface="Palatino"/>
                <a:cs typeface="Palatino"/>
                <a:sym typeface="Palatino"/>
              </a:defRPr>
            </a:pPr>
            <a:endParaRPr/>
          </a:p>
        </p:txBody>
      </p:sp>
      <p:grpSp>
        <p:nvGrpSpPr>
          <p:cNvPr id="281" name="Group"/>
          <p:cNvGrpSpPr/>
          <p:nvPr/>
        </p:nvGrpSpPr>
        <p:grpSpPr>
          <a:xfrm>
            <a:off x="3851879" y="2034446"/>
            <a:ext cx="16680242" cy="8691939"/>
            <a:chOff x="0" y="0"/>
            <a:chExt cx="16680240" cy="8691937"/>
          </a:xfrm>
        </p:grpSpPr>
        <p:pic>
          <p:nvPicPr>
            <p:cNvPr id="278" name="pasted-movie.png" descr="pasted-movie.png"/>
            <p:cNvPicPr>
              <a:picLocks noChangeAspect="1"/>
            </p:cNvPicPr>
            <p:nvPr/>
          </p:nvPicPr>
          <p:blipFill>
            <a:blip r:embed="rId2"/>
            <a:stretch>
              <a:fillRect/>
            </a:stretch>
          </p:blipFill>
          <p:spPr>
            <a:xfrm>
              <a:off x="4885340" y="0"/>
              <a:ext cx="6909561" cy="2295829"/>
            </a:xfrm>
            <a:prstGeom prst="rect">
              <a:avLst/>
            </a:prstGeom>
            <a:ln w="12700" cap="flat">
              <a:noFill/>
              <a:miter lim="400000"/>
            </a:ln>
            <a:effectLst/>
          </p:spPr>
        </p:pic>
        <p:pic>
          <p:nvPicPr>
            <p:cNvPr id="279" name="pasted-movie.png" descr="pasted-movie.png"/>
            <p:cNvPicPr>
              <a:picLocks noChangeAspect="1"/>
            </p:cNvPicPr>
            <p:nvPr/>
          </p:nvPicPr>
          <p:blipFill>
            <a:blip r:embed="rId3"/>
            <a:stretch>
              <a:fillRect/>
            </a:stretch>
          </p:blipFill>
          <p:spPr>
            <a:xfrm>
              <a:off x="1563011" y="2577086"/>
              <a:ext cx="13554218" cy="5187691"/>
            </a:xfrm>
            <a:prstGeom prst="rect">
              <a:avLst/>
            </a:prstGeom>
            <a:ln w="12700" cap="flat">
              <a:noFill/>
              <a:miter lim="400000"/>
            </a:ln>
            <a:effectLst/>
          </p:spPr>
        </p:pic>
        <p:sp>
          <p:nvSpPr>
            <p:cNvPr id="280" name="https://freakonomics.com/podcast/are-two-c-e-o-s-better-than-one/"/>
            <p:cNvSpPr txBox="1"/>
            <p:nvPr/>
          </p:nvSpPr>
          <p:spPr>
            <a:xfrm>
              <a:off x="0" y="7764776"/>
              <a:ext cx="16680241" cy="92716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584200">
                <a:lnSpc>
                  <a:spcPct val="100000"/>
                </a:lnSpc>
                <a:spcBef>
                  <a:spcPts val="0"/>
                </a:spcBef>
                <a:defRPr sz="2800">
                  <a:latin typeface="Times Roman"/>
                  <a:ea typeface="Times Roman"/>
                  <a:cs typeface="Times Roman"/>
                  <a:sym typeface="Times Roman"/>
                </a:defRPr>
              </a:lvl1pPr>
            </a:lstStyle>
            <a:p>
              <a:r>
                <a:t>https://freakonomics.com/podcast/are-two-c-e-o-s-better-than-one/</a:t>
              </a:r>
            </a:p>
          </p:txBody>
        </p:sp>
      </p:grpSp>
      <p:grpSp>
        <p:nvGrpSpPr>
          <p:cNvPr id="284" name="Group"/>
          <p:cNvGrpSpPr/>
          <p:nvPr/>
        </p:nvGrpSpPr>
        <p:grpSpPr>
          <a:xfrm>
            <a:off x="1000156" y="10726384"/>
            <a:ext cx="22383689" cy="2989616"/>
            <a:chOff x="0" y="0"/>
            <a:chExt cx="22383687" cy="2989615"/>
          </a:xfrm>
        </p:grpSpPr>
        <p:pic>
          <p:nvPicPr>
            <p:cNvPr id="282" name="pasted-movie.png" descr="pasted-movie.png"/>
            <p:cNvPicPr>
              <a:picLocks noChangeAspect="1"/>
            </p:cNvPicPr>
            <p:nvPr/>
          </p:nvPicPr>
          <p:blipFill>
            <a:blip r:embed="rId4"/>
            <a:stretch>
              <a:fillRect/>
            </a:stretch>
          </p:blipFill>
          <p:spPr>
            <a:xfrm>
              <a:off x="5035494" y="0"/>
              <a:ext cx="17348194" cy="2989616"/>
            </a:xfrm>
            <a:prstGeom prst="rect">
              <a:avLst/>
            </a:prstGeom>
            <a:ln w="12700" cap="flat">
              <a:noFill/>
              <a:miter lim="400000"/>
            </a:ln>
            <a:effectLst/>
          </p:spPr>
        </p:pic>
        <p:pic>
          <p:nvPicPr>
            <p:cNvPr id="283" name="pasted-movie.png" descr="pasted-movie.png"/>
            <p:cNvPicPr>
              <a:picLocks noChangeAspect="1"/>
            </p:cNvPicPr>
            <p:nvPr/>
          </p:nvPicPr>
          <p:blipFill>
            <a:blip r:embed="rId5"/>
            <a:stretch>
              <a:fillRect/>
            </a:stretch>
          </p:blipFill>
          <p:spPr>
            <a:xfrm>
              <a:off x="0" y="0"/>
              <a:ext cx="5125056" cy="2989616"/>
            </a:xfrm>
            <a:prstGeom prst="rect">
              <a:avLst/>
            </a:prstGeom>
            <a:ln w="12700" cap="flat">
              <a:noFill/>
              <a:miter lim="400000"/>
            </a:ln>
            <a:effectLst/>
          </p:spPr>
        </p:pic>
      </p:grpSp>
      <p:sp>
        <p:nvSpPr>
          <p:cNvPr id="2" name="Google Shape;157;p3">
            <a:extLst>
              <a:ext uri="{FF2B5EF4-FFF2-40B4-BE49-F238E27FC236}">
                <a16:creationId xmlns:a16="http://schemas.microsoft.com/office/drawing/2014/main" id="{7DCA14E9-C4A7-9A59-0814-F538C6AC913B}"/>
              </a:ext>
            </a:extLst>
          </p:cNvPr>
          <p:cNvSpPr txBox="1"/>
          <p:nvPr/>
        </p:nvSpPr>
        <p:spPr>
          <a:xfrm>
            <a:off x="1" y="13268327"/>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369DC185-9819-C1CB-C037-37A90A7241E7}"/>
              </a:ext>
            </a:extLst>
          </p:cNvPr>
          <p:cNvSpPr txBox="1"/>
          <p:nvPr/>
        </p:nvSpPr>
        <p:spPr>
          <a:xfrm>
            <a:off x="19679479" y="13268325"/>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E7B40925-F6B4-93FF-B4A5-7889B069BFCE}"/>
              </a:ext>
            </a:extLst>
          </p:cNvPr>
          <p:cNvSpPr txBox="1"/>
          <p:nvPr/>
        </p:nvSpPr>
        <p:spPr>
          <a:xfrm>
            <a:off x="9763963" y="13268323"/>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1" animBg="1" advAuto="0"/>
      <p:bldP spid="284" grpId="2"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8" name="Group"/>
          <p:cNvGrpSpPr/>
          <p:nvPr/>
        </p:nvGrpSpPr>
        <p:grpSpPr>
          <a:xfrm>
            <a:off x="1000156" y="-1"/>
            <a:ext cx="22383688" cy="2989617"/>
            <a:chOff x="0" y="0"/>
            <a:chExt cx="22383687" cy="2989615"/>
          </a:xfrm>
        </p:grpSpPr>
        <p:pic>
          <p:nvPicPr>
            <p:cNvPr id="286" name="pasted-movie.png" descr="pasted-movie.png"/>
            <p:cNvPicPr>
              <a:picLocks noChangeAspect="1"/>
            </p:cNvPicPr>
            <p:nvPr/>
          </p:nvPicPr>
          <p:blipFill>
            <a:blip r:embed="rId2"/>
            <a:stretch>
              <a:fillRect/>
            </a:stretch>
          </p:blipFill>
          <p:spPr>
            <a:xfrm>
              <a:off x="5035494" y="0"/>
              <a:ext cx="17348194" cy="2989616"/>
            </a:xfrm>
            <a:prstGeom prst="rect">
              <a:avLst/>
            </a:prstGeom>
            <a:ln w="12700" cap="flat">
              <a:noFill/>
              <a:miter lim="400000"/>
            </a:ln>
            <a:effectLst/>
          </p:spPr>
        </p:pic>
        <p:pic>
          <p:nvPicPr>
            <p:cNvPr id="287" name="pasted-movie.png" descr="pasted-movie.png"/>
            <p:cNvPicPr>
              <a:picLocks noChangeAspect="1"/>
            </p:cNvPicPr>
            <p:nvPr/>
          </p:nvPicPr>
          <p:blipFill>
            <a:blip r:embed="rId3"/>
            <a:stretch>
              <a:fillRect/>
            </a:stretch>
          </p:blipFill>
          <p:spPr>
            <a:xfrm>
              <a:off x="0" y="0"/>
              <a:ext cx="5125056" cy="2989616"/>
            </a:xfrm>
            <a:prstGeom prst="rect">
              <a:avLst/>
            </a:prstGeom>
            <a:ln w="12700" cap="flat">
              <a:noFill/>
              <a:miter lim="400000"/>
            </a:ln>
            <a:effectLst/>
          </p:spPr>
        </p:pic>
      </p:grpSp>
      <p:sp>
        <p:nvSpPr>
          <p:cNvPr id="289" name="Willing Participants…"/>
          <p:cNvSpPr txBox="1">
            <a:spLocks noGrp="1"/>
          </p:cNvSpPr>
          <p:nvPr>
            <p:ph type="body" sz="half" idx="1"/>
          </p:nvPr>
        </p:nvSpPr>
        <p:spPr>
          <a:xfrm>
            <a:off x="5221915" y="4427892"/>
            <a:ext cx="13940170" cy="8256012"/>
          </a:xfrm>
          <a:prstGeom prst="rect">
            <a:avLst/>
          </a:prstGeom>
        </p:spPr>
        <p:txBody>
          <a:bodyPr/>
          <a:lstStyle/>
          <a:p>
            <a:r>
              <a:t>Willing Participants</a:t>
            </a:r>
          </a:p>
          <a:p>
            <a:r>
              <a:t>Complementary Skill Sets</a:t>
            </a:r>
          </a:p>
          <a:p>
            <a:r>
              <a:t>Clear Responsibilities and Decision Rights</a:t>
            </a:r>
          </a:p>
          <a:p>
            <a:r>
              <a:t>Mechanisms for Conflict Resolution</a:t>
            </a:r>
          </a:p>
          <a:p>
            <a:r>
              <a:t>An Appearance of Unity</a:t>
            </a:r>
          </a:p>
          <a:p>
            <a:r>
              <a:t>Fully Shared Accountability</a:t>
            </a:r>
          </a:p>
          <a:p>
            <a:r>
              <a:t>Shared Values</a:t>
            </a:r>
          </a:p>
        </p:txBody>
      </p:sp>
      <p:sp>
        <p:nvSpPr>
          <p:cNvPr id="290" name="Keys to successful “co”-ing:"/>
          <p:cNvSpPr txBox="1"/>
          <p:nvPr/>
        </p:nvSpPr>
        <p:spPr>
          <a:xfrm>
            <a:off x="5221915" y="3331059"/>
            <a:ext cx="10985501" cy="9347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defTabSz="825500">
              <a:lnSpc>
                <a:spcPct val="100000"/>
              </a:lnSpc>
              <a:spcBef>
                <a:spcPts val="0"/>
              </a:spcBef>
              <a:defRPr sz="5500" b="1"/>
            </a:lvl1pPr>
          </a:lstStyle>
          <a:p>
            <a:r>
              <a:t>Keys to successful “co”-ing:</a:t>
            </a:r>
          </a:p>
        </p:txBody>
      </p:sp>
      <p:sp>
        <p:nvSpPr>
          <p:cNvPr id="2" name="Google Shape;157;p3">
            <a:extLst>
              <a:ext uri="{FF2B5EF4-FFF2-40B4-BE49-F238E27FC236}">
                <a16:creationId xmlns:a16="http://schemas.microsoft.com/office/drawing/2014/main" id="{3F4CB948-4485-234E-99A2-0CE2BFDBA07B}"/>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D3DD7C5B-ABD9-2BF6-8336-7E07DF873D09}"/>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DEC8E0C0-6D02-DB45-0C26-E518535DA4C2}"/>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04B68-BD52-B8E8-4592-9CD3634FF4AF}"/>
            </a:ext>
          </a:extLst>
        </p:cNvPr>
        <p:cNvGrpSpPr/>
        <p:nvPr/>
      </p:nvGrpSpPr>
      <p:grpSpPr>
        <a:xfrm>
          <a:off x="0" y="0"/>
          <a:ext cx="0" cy="0"/>
          <a:chOff x="0" y="0"/>
          <a:chExt cx="0" cy="0"/>
        </a:xfrm>
      </p:grpSpPr>
      <p:sp>
        <p:nvSpPr>
          <p:cNvPr id="331" name="Slide Number">
            <a:extLst>
              <a:ext uri="{FF2B5EF4-FFF2-40B4-BE49-F238E27FC236}">
                <a16:creationId xmlns:a16="http://schemas.microsoft.com/office/drawing/2014/main" id="{2BE91FF5-DBEF-ABB8-112B-2DB27ABDA1E1}"/>
              </a:ext>
            </a:extLst>
          </p:cNvP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21</a:t>
            </a:fld>
            <a:endParaRPr/>
          </a:p>
        </p:txBody>
      </p:sp>
      <p:grpSp>
        <p:nvGrpSpPr>
          <p:cNvPr id="336" name="Group">
            <a:extLst>
              <a:ext uri="{FF2B5EF4-FFF2-40B4-BE49-F238E27FC236}">
                <a16:creationId xmlns:a16="http://schemas.microsoft.com/office/drawing/2014/main" id="{3671208C-4AFA-80D3-4001-08049DBBDEEB}"/>
              </a:ext>
            </a:extLst>
          </p:cNvPr>
          <p:cNvGrpSpPr/>
          <p:nvPr/>
        </p:nvGrpSpPr>
        <p:grpSpPr>
          <a:xfrm>
            <a:off x="14585156" y="10745198"/>
            <a:ext cx="6518673" cy="2783920"/>
            <a:chOff x="0" y="-426481"/>
            <a:chExt cx="6518671" cy="2783919"/>
          </a:xfrm>
        </p:grpSpPr>
        <p:sp>
          <p:nvSpPr>
            <p:cNvPr id="334" name="Rectangle">
              <a:extLst>
                <a:ext uri="{FF2B5EF4-FFF2-40B4-BE49-F238E27FC236}">
                  <a16:creationId xmlns:a16="http://schemas.microsoft.com/office/drawing/2014/main" id="{FC9D46DF-8435-8E7B-BAC2-3B3D70F32C7A}"/>
                </a:ext>
              </a:extLst>
            </p:cNvPr>
            <p:cNvSpPr/>
            <p:nvPr/>
          </p:nvSpPr>
          <p:spPr>
            <a:xfrm>
              <a:off x="0" y="-426482"/>
              <a:ext cx="6518672" cy="2783920"/>
            </a:xfrm>
            <a:prstGeom prst="rect">
              <a:avLst/>
            </a:prstGeom>
            <a:solidFill>
              <a:srgbClr val="FFFFFF"/>
            </a:solidFill>
            <a:ln w="12700" cap="flat">
              <a:noFill/>
              <a:miter lim="400000"/>
            </a:ln>
            <a:effectLst/>
          </p:spPr>
          <p:txBody>
            <a:bodyPr wrap="square" lIns="71437" tIns="71437" rIns="71437" bIns="71437" numCol="1" anchor="ctr">
              <a:noAutofit/>
            </a:bodyPr>
            <a:lstStyle/>
            <a:p>
              <a:pPr algn="ctr" defTabSz="1125140">
                <a:lnSpc>
                  <a:spcPct val="100000"/>
                </a:lnSpc>
                <a:spcBef>
                  <a:spcPts val="0"/>
                </a:spcBef>
                <a:defRPr sz="3200">
                  <a:solidFill>
                    <a:srgbClr val="FFFFFF"/>
                  </a:solidFill>
                  <a:effectLst>
                    <a:outerShdw blurRad="25400" dist="23998" dir="2700000" rotWithShape="0">
                      <a:srgbClr val="000000">
                        <a:alpha val="31034"/>
                      </a:srgbClr>
                    </a:outerShdw>
                  </a:effectLst>
                  <a:latin typeface="Gill Sans"/>
                  <a:ea typeface="Gill Sans"/>
                  <a:cs typeface="Gill Sans"/>
                  <a:sym typeface="Gill Sans"/>
                </a:defRPr>
              </a:pPr>
              <a:endParaRPr/>
            </a:p>
          </p:txBody>
        </p:sp>
        <p:pic>
          <p:nvPicPr>
            <p:cNvPr id="335" name="title.png" descr="title.png">
              <a:extLst>
                <a:ext uri="{FF2B5EF4-FFF2-40B4-BE49-F238E27FC236}">
                  <a16:creationId xmlns:a16="http://schemas.microsoft.com/office/drawing/2014/main" id="{85F8FF1F-DB0E-F442-0205-F2D93491B447}"/>
                </a:ext>
              </a:extLst>
            </p:cNvPr>
            <p:cNvPicPr>
              <a:picLocks noChangeAspect="1"/>
            </p:cNvPicPr>
            <p:nvPr/>
          </p:nvPicPr>
          <p:blipFill>
            <a:blip r:embed="rId2"/>
            <a:stretch>
              <a:fillRect/>
            </a:stretch>
          </p:blipFill>
          <p:spPr>
            <a:xfrm>
              <a:off x="89296" y="1625767"/>
              <a:ext cx="6357938" cy="646392"/>
            </a:xfrm>
            <a:prstGeom prst="rect">
              <a:avLst/>
            </a:prstGeom>
            <a:ln w="12700" cap="flat">
              <a:noFill/>
              <a:miter lim="400000"/>
            </a:ln>
            <a:effectLst/>
          </p:spPr>
        </p:pic>
      </p:grpSp>
      <p:pic>
        <p:nvPicPr>
          <p:cNvPr id="337" name="Image" descr="Image">
            <a:extLst>
              <a:ext uri="{FF2B5EF4-FFF2-40B4-BE49-F238E27FC236}">
                <a16:creationId xmlns:a16="http://schemas.microsoft.com/office/drawing/2014/main" id="{64206F2F-ECD3-CE89-D7FA-8B5CDFE822B7}"/>
              </a:ext>
            </a:extLst>
          </p:cNvPr>
          <p:cNvPicPr>
            <a:picLocks noChangeAspect="1"/>
          </p:cNvPicPr>
          <p:nvPr/>
        </p:nvPicPr>
        <p:blipFill>
          <a:blip r:embed="rId3"/>
          <a:srcRect l="2865" t="21916" r="36083" b="21916"/>
          <a:stretch>
            <a:fillRect/>
          </a:stretch>
        </p:blipFill>
        <p:spPr>
          <a:xfrm>
            <a:off x="14585157" y="12218759"/>
            <a:ext cx="6491868" cy="654519"/>
          </a:xfrm>
          <a:prstGeom prst="rect">
            <a:avLst/>
          </a:prstGeom>
          <a:ln w="12700">
            <a:miter lim="400000"/>
          </a:ln>
        </p:spPr>
      </p:pic>
      <p:sp>
        <p:nvSpPr>
          <p:cNvPr id="338" name="Professor in Bioengineering and Therapeutic Sciences at UCSF…">
            <a:extLst>
              <a:ext uri="{FF2B5EF4-FFF2-40B4-BE49-F238E27FC236}">
                <a16:creationId xmlns:a16="http://schemas.microsoft.com/office/drawing/2014/main" id="{B791C9A0-8F20-1F22-458D-92F5A089F4F2}"/>
              </a:ext>
            </a:extLst>
          </p:cNvPr>
          <p:cNvSpPr txBox="1"/>
          <p:nvPr/>
        </p:nvSpPr>
        <p:spPr>
          <a:xfrm>
            <a:off x="3451436" y="5956101"/>
            <a:ext cx="17625604" cy="44676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pPr marL="194616" lvl="2" indent="-138736" defTabSz="361473">
              <a:lnSpc>
                <a:spcPct val="100000"/>
              </a:lnSpc>
              <a:spcBef>
                <a:spcPts val="1100"/>
              </a:spcBef>
              <a:buSzPct val="100000"/>
              <a:buChar char="•"/>
              <a:defRPr sz="3520">
                <a:solidFill>
                  <a:srgbClr val="515151"/>
                </a:solidFill>
                <a:latin typeface="Palatino"/>
                <a:ea typeface="Palatino"/>
                <a:cs typeface="Palatino"/>
                <a:sym typeface="Palatino"/>
              </a:defRPr>
            </a:pPr>
            <a:r>
              <a:t>Professor in Bioengineering and Therapeutic Sciences at UCSF</a:t>
            </a:r>
          </a:p>
          <a:p>
            <a:pPr marL="154977" lvl="2" indent="-99097"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the Biological and Medical Informatics (BMI) graduate program</a:t>
            </a:r>
          </a:p>
          <a:p>
            <a:pPr marL="135158" lvl="2" indent="-79278"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the PROPEL Post-baccalaureate Training Program</a:t>
            </a:r>
          </a:p>
          <a:p>
            <a:pPr marL="115338" lvl="2" indent="-59458"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ARCHES: Building bridges to connect and support research faculty</a:t>
            </a:r>
          </a:p>
          <a:p>
            <a:pPr marL="105428" lvl="2" indent="-49548" defTabSz="361473">
              <a:lnSpc>
                <a:spcPct val="100000"/>
              </a:lnSpc>
              <a:spcBef>
                <a:spcPts val="1100"/>
              </a:spcBef>
              <a:buSzPct val="100000"/>
              <a:buChar char="•"/>
              <a:defRPr sz="3520">
                <a:solidFill>
                  <a:srgbClr val="515151"/>
                </a:solidFill>
                <a:latin typeface="Palatino"/>
                <a:ea typeface="Palatino"/>
                <a:cs typeface="Palatino"/>
                <a:sym typeface="Palatino"/>
              </a:defRPr>
            </a:pPr>
            <a:r>
              <a:t>co-Director of the Center for Diversity in Genomics and Precision Health (CDGPH) </a:t>
            </a:r>
          </a:p>
        </p:txBody>
      </p:sp>
      <p:sp>
        <p:nvSpPr>
          <p:cNvPr id="3" name="Title 2">
            <a:extLst>
              <a:ext uri="{FF2B5EF4-FFF2-40B4-BE49-F238E27FC236}">
                <a16:creationId xmlns:a16="http://schemas.microsoft.com/office/drawing/2014/main" id="{A59E761C-F869-349D-BE1B-0E747824B666}"/>
              </a:ext>
            </a:extLst>
          </p:cNvPr>
          <p:cNvSpPr>
            <a:spLocks noGrp="1"/>
          </p:cNvSpPr>
          <p:nvPr>
            <p:ph type="title"/>
          </p:nvPr>
        </p:nvSpPr>
        <p:spPr/>
        <p:txBody>
          <a:bodyPr>
            <a:normAutofit fontScale="90000"/>
          </a:bodyPr>
          <a:lstStyle/>
          <a:p>
            <a:endParaRPr lang="en-US"/>
          </a:p>
        </p:txBody>
      </p:sp>
      <p:sp>
        <p:nvSpPr>
          <p:cNvPr id="5" name="Text Placeholder 4">
            <a:extLst>
              <a:ext uri="{FF2B5EF4-FFF2-40B4-BE49-F238E27FC236}">
                <a16:creationId xmlns:a16="http://schemas.microsoft.com/office/drawing/2014/main" id="{B340C891-8402-20BC-2268-EAEA03FC6750}"/>
              </a:ext>
            </a:extLst>
          </p:cNvPr>
          <p:cNvSpPr>
            <a:spLocks noGrp="1"/>
          </p:cNvSpPr>
          <p:nvPr>
            <p:ph type="body" sz="quarter" idx="1"/>
          </p:nvPr>
        </p:nvSpPr>
        <p:spPr/>
        <p:txBody>
          <a:bodyPr>
            <a:normAutofit lnSpcReduction="10000"/>
          </a:bodyPr>
          <a:lstStyle/>
          <a:p>
            <a:endParaRPr lang="en-US"/>
          </a:p>
        </p:txBody>
      </p:sp>
      <p:sp>
        <p:nvSpPr>
          <p:cNvPr id="6" name="Ryan D. Hernandez">
            <a:extLst>
              <a:ext uri="{FF2B5EF4-FFF2-40B4-BE49-F238E27FC236}">
                <a16:creationId xmlns:a16="http://schemas.microsoft.com/office/drawing/2014/main" id="{C56230B1-A88C-E0BF-A6B1-61F3711763F4}"/>
              </a:ext>
            </a:extLst>
          </p:cNvPr>
          <p:cNvSpPr txBox="1">
            <a:spLocks/>
          </p:cNvSpPr>
          <p:nvPr/>
        </p:nvSpPr>
        <p:spPr>
          <a:xfrm>
            <a:off x="4829174" y="3726383"/>
            <a:ext cx="14716126" cy="1589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ormAutofit/>
          </a:bodyPr>
          <a:lstStyle>
            <a:lvl1pPr marL="0" marR="0" indent="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1pPr>
            <a:lvl2pPr marL="0" marR="0" indent="306899"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2pPr>
            <a:lvl3pPr marL="0" marR="0" indent="687880"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3pPr>
            <a:lvl4pPr marL="0" marR="0" indent="1066746"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4pPr>
            <a:lvl5pPr marL="0" marR="0" indent="1447728" algn="l" defTabSz="1828800" rtl="0" latinLnBrk="0">
              <a:lnSpc>
                <a:spcPct val="100000"/>
              </a:lnSpc>
              <a:spcBef>
                <a:spcPts val="2000"/>
              </a:spcBef>
              <a:spcAft>
                <a:spcPts val="0"/>
              </a:spcAft>
              <a:buClrTx/>
              <a:buSzTx/>
              <a:buFontTx/>
              <a:buNone/>
              <a:tabLst/>
              <a:defRPr sz="4800" b="0" i="0" u="none" strike="noStrike" cap="none" spc="0" baseline="0">
                <a:solidFill>
                  <a:srgbClr val="000000"/>
                </a:solidFill>
                <a:uFillTx/>
                <a:latin typeface="Arial"/>
                <a:ea typeface="Arial"/>
                <a:cs typeface="Arial"/>
                <a:sym typeface="Arial"/>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algn="ctr" hangingPunct="1"/>
            <a:r>
              <a:rPr lang="en-US"/>
              <a:t>Ryan D. Hernandez</a:t>
            </a:r>
            <a:endParaRPr lang="en-US" dirty="0"/>
          </a:p>
        </p:txBody>
      </p:sp>
      <p:sp>
        <p:nvSpPr>
          <p:cNvPr id="7" name="From Learning to Leading: Cultivating Resilience through Community">
            <a:extLst>
              <a:ext uri="{FF2B5EF4-FFF2-40B4-BE49-F238E27FC236}">
                <a16:creationId xmlns:a16="http://schemas.microsoft.com/office/drawing/2014/main" id="{BA189D1C-B9BF-FE22-2B22-078A366FDD6F}"/>
              </a:ext>
            </a:extLst>
          </p:cNvPr>
          <p:cNvSpPr txBox="1">
            <a:spLocks/>
          </p:cNvSpPr>
          <p:nvPr/>
        </p:nvSpPr>
        <p:spPr>
          <a:xfrm>
            <a:off x="129510" y="165267"/>
            <a:ext cx="24115454" cy="3099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nchor="b">
            <a:normAutofit lnSpcReduction="10000"/>
          </a:bodyPr>
          <a:lstStyle>
            <a:lvl1pPr marL="0" marR="0" indent="0" algn="ctr" defTabSz="1828800" rtl="0" latinLnBrk="0">
              <a:lnSpc>
                <a:spcPct val="90000"/>
              </a:lnSpc>
              <a:spcBef>
                <a:spcPts val="0"/>
              </a:spcBef>
              <a:spcAft>
                <a:spcPts val="0"/>
              </a:spcAft>
              <a:buClrTx/>
              <a:buSzTx/>
              <a:buFontTx/>
              <a:buNone/>
              <a:tabLst/>
              <a:defRPr sz="10800" b="0" i="0" u="none" strike="noStrike" cap="none" spc="-215" baseline="0">
                <a:solidFill>
                  <a:srgbClr val="000000"/>
                </a:solidFill>
                <a:uFillTx/>
                <a:latin typeface="Garamond"/>
                <a:ea typeface="Garamond"/>
                <a:cs typeface="Garamond"/>
                <a:sym typeface="Garamond"/>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hangingPunct="1"/>
            <a:r>
              <a:rPr lang="en-US" b="1" dirty="0">
                <a:latin typeface="+mn-lt"/>
              </a:rPr>
              <a:t>From Learning to Leading: Cultivating Resilience through Community</a:t>
            </a:r>
          </a:p>
        </p:txBody>
      </p:sp>
      <p:sp>
        <p:nvSpPr>
          <p:cNvPr id="8" name="ryan.hernandez@ucsf.edu">
            <a:extLst>
              <a:ext uri="{FF2B5EF4-FFF2-40B4-BE49-F238E27FC236}">
                <a16:creationId xmlns:a16="http://schemas.microsoft.com/office/drawing/2014/main" id="{36BBA1E5-A4F1-CD13-C837-7A074EE43F40}"/>
              </a:ext>
            </a:extLst>
          </p:cNvPr>
          <p:cNvSpPr txBox="1"/>
          <p:nvPr/>
        </p:nvSpPr>
        <p:spPr>
          <a:xfrm>
            <a:off x="9220313" y="4798530"/>
            <a:ext cx="5933848" cy="520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marL="482203" indent="-482203" algn="ctr" defTabSz="1285875">
              <a:lnSpc>
                <a:spcPct val="100000"/>
              </a:lnSpc>
              <a:spcBef>
                <a:spcPts val="1500"/>
              </a:spcBef>
              <a:buClr>
                <a:srgbClr val="000000"/>
              </a:buClr>
              <a:buFont typeface="Courier"/>
              <a:defRPr sz="3200">
                <a:uFill>
                  <a:solidFill>
                    <a:srgbClr val="FFFFFF"/>
                  </a:solidFill>
                </a:uFill>
                <a:latin typeface="Courier"/>
                <a:ea typeface="Courier"/>
                <a:cs typeface="Courier"/>
                <a:sym typeface="Courier"/>
              </a:defRPr>
            </a:lvl1pPr>
          </a:lstStyle>
          <a:p>
            <a:pPr>
              <a:defRPr sz="8000">
                <a:latin typeface="Helvetica Light"/>
                <a:ea typeface="Helvetica Light"/>
                <a:cs typeface="Helvetica Light"/>
                <a:sym typeface="Helvetica Light"/>
              </a:defRPr>
            </a:pPr>
            <a:r>
              <a:rPr sz="3200" dirty="0" err="1">
                <a:latin typeface="Courier"/>
                <a:ea typeface="Courier"/>
                <a:cs typeface="Courier"/>
                <a:sym typeface="Courier"/>
              </a:rPr>
              <a:t>ryan.hernandez@ucsf.edu</a:t>
            </a:r>
            <a:endParaRPr sz="3200" dirty="0">
              <a:latin typeface="Courier"/>
              <a:ea typeface="Courier"/>
              <a:cs typeface="Courier"/>
              <a:sym typeface="Courier"/>
            </a:endParaRPr>
          </a:p>
        </p:txBody>
      </p:sp>
      <p:sp>
        <p:nvSpPr>
          <p:cNvPr id="2" name="Google Shape;157;p3">
            <a:extLst>
              <a:ext uri="{FF2B5EF4-FFF2-40B4-BE49-F238E27FC236}">
                <a16:creationId xmlns:a16="http://schemas.microsoft.com/office/drawing/2014/main" id="{B2CD177C-8C62-B0CD-D99A-AEEE8F2EC1F6}"/>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4" name="Google Shape;158;p3">
            <a:extLst>
              <a:ext uri="{FF2B5EF4-FFF2-40B4-BE49-F238E27FC236}">
                <a16:creationId xmlns:a16="http://schemas.microsoft.com/office/drawing/2014/main" id="{FD424AE2-61CE-24AC-36E7-8198FF5E796E}"/>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9" name="Google Shape;159;p3">
            <a:extLst>
              <a:ext uri="{FF2B5EF4-FFF2-40B4-BE49-F238E27FC236}">
                <a16:creationId xmlns:a16="http://schemas.microsoft.com/office/drawing/2014/main" id="{0398E97C-584D-B8CA-458A-6D3A608D1C96}"/>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pic>
        <p:nvPicPr>
          <p:cNvPr id="333" name="evolution-white.png" descr="evolution-white.png">
            <a:extLst>
              <a:ext uri="{FF2B5EF4-FFF2-40B4-BE49-F238E27FC236}">
                <a16:creationId xmlns:a16="http://schemas.microsoft.com/office/drawing/2014/main" id="{8ACC3CCE-9891-6888-2ECB-70C70D5ADC6D}"/>
              </a:ext>
            </a:extLst>
          </p:cNvPr>
          <p:cNvPicPr>
            <a:picLocks noChangeAspect="1"/>
          </p:cNvPicPr>
          <p:nvPr/>
        </p:nvPicPr>
        <p:blipFill>
          <a:blip r:embed="rId4"/>
          <a:srcRect l="6624" t="29499" r="5000" b="31500"/>
          <a:stretch>
            <a:fillRect/>
          </a:stretch>
        </p:blipFill>
        <p:spPr>
          <a:xfrm>
            <a:off x="3048000" y="10001250"/>
            <a:ext cx="11223626" cy="3714750"/>
          </a:xfrm>
          <a:prstGeom prst="rect">
            <a:avLst/>
          </a:prstGeom>
          <a:ln w="12700">
            <a:miter lim="400000"/>
          </a:ln>
        </p:spPr>
      </p:pic>
    </p:spTree>
    <p:extLst>
      <p:ext uri="{BB962C8B-B14F-4D97-AF65-F5344CB8AC3E}">
        <p14:creationId xmlns:p14="http://schemas.microsoft.com/office/powerpoint/2010/main" val="108416353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First step: Identify a problem"/>
          <p:cNvSpPr txBox="1">
            <a:spLocks noGrp="1"/>
          </p:cNvSpPr>
          <p:nvPr>
            <p:ph type="title"/>
          </p:nvPr>
        </p:nvSpPr>
        <p:spPr>
          <a:prstGeom prst="rect">
            <a:avLst/>
          </a:prstGeom>
        </p:spPr>
        <p:txBody>
          <a:bodyPr/>
          <a:lstStyle/>
          <a:p>
            <a:r>
              <a:t>First step: Identify a problem</a:t>
            </a:r>
          </a:p>
        </p:txBody>
      </p:sp>
      <p:sp>
        <p:nvSpPr>
          <p:cNvPr id="293" name="Engaging in DEI work is personal endeavor.…"/>
          <p:cNvSpPr txBox="1">
            <a:spLocks noGrp="1"/>
          </p:cNvSpPr>
          <p:nvPr>
            <p:ph type="body" idx="1"/>
          </p:nvPr>
        </p:nvSpPr>
        <p:spPr>
          <a:prstGeom prst="rect">
            <a:avLst/>
          </a:prstGeom>
        </p:spPr>
        <p:txBody>
          <a:bodyPr/>
          <a:lstStyle/>
          <a:p>
            <a:r>
              <a:rPr dirty="0"/>
              <a:t>Engaging in DEI work is personal endeavor. </a:t>
            </a:r>
          </a:p>
          <a:p>
            <a:r>
              <a:rPr dirty="0"/>
              <a:t>What matters to you?</a:t>
            </a:r>
          </a:p>
        </p:txBody>
      </p:sp>
      <p:sp>
        <p:nvSpPr>
          <p:cNvPr id="2" name="Google Shape;157;p3">
            <a:extLst>
              <a:ext uri="{FF2B5EF4-FFF2-40B4-BE49-F238E27FC236}">
                <a16:creationId xmlns:a16="http://schemas.microsoft.com/office/drawing/2014/main" id="{016AA9E4-2D6A-3C1D-D631-2DB289319C9F}"/>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451EF61F-C695-7B33-E50C-4199F16D0624}"/>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CBF3E4B5-BB1D-773D-FBB1-E877216A5341}"/>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 name="Image" descr="Image"/>
          <p:cNvPicPr>
            <a:picLocks noChangeAspect="1"/>
          </p:cNvPicPr>
          <p:nvPr/>
        </p:nvPicPr>
        <p:blipFill>
          <a:blip r:embed="rId2"/>
          <a:stretch>
            <a:fillRect/>
          </a:stretch>
        </p:blipFill>
        <p:spPr>
          <a:xfrm>
            <a:off x="3589535" y="2512662"/>
            <a:ext cx="16277064" cy="10759906"/>
          </a:xfrm>
          <a:prstGeom prst="rect">
            <a:avLst/>
          </a:prstGeom>
          <a:ln w="12700">
            <a:miter lim="400000"/>
          </a:ln>
        </p:spPr>
      </p:pic>
      <p:sp>
        <p:nvSpPr>
          <p:cNvPr id="296" name="DEI work is personal"/>
          <p:cNvSpPr txBox="1">
            <a:spLocks noGrp="1"/>
          </p:cNvSpPr>
          <p:nvPr>
            <p:ph type="title"/>
          </p:nvPr>
        </p:nvSpPr>
        <p:spPr>
          <a:prstGeom prst="rect">
            <a:avLst/>
          </a:prstGeom>
        </p:spPr>
        <p:txBody>
          <a:bodyPr/>
          <a:lstStyle/>
          <a:p>
            <a:r>
              <a:t>DEI work is personal</a:t>
            </a:r>
          </a:p>
        </p:txBody>
      </p:sp>
      <p:sp>
        <p:nvSpPr>
          <p:cNvPr id="297" name="and scientific"/>
          <p:cNvSpPr txBox="1"/>
          <p:nvPr/>
        </p:nvSpPr>
        <p:spPr>
          <a:xfrm>
            <a:off x="11728067" y="1079500"/>
            <a:ext cx="11449433"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nSpc>
                <a:spcPct val="80000"/>
              </a:lnSpc>
              <a:spcBef>
                <a:spcPts val="0"/>
              </a:spcBef>
              <a:defRPr sz="8500" b="1" spc="-170"/>
            </a:lvl1pPr>
          </a:lstStyle>
          <a:p>
            <a:r>
              <a:t>and scientific</a:t>
            </a:r>
          </a:p>
        </p:txBody>
      </p:sp>
      <p:pic>
        <p:nvPicPr>
          <p:cNvPr id="298" name="Image" descr="Image"/>
          <p:cNvPicPr>
            <a:picLocks noChangeAspect="1"/>
          </p:cNvPicPr>
          <p:nvPr/>
        </p:nvPicPr>
        <p:blipFill>
          <a:blip r:embed="rId2"/>
          <a:srcRect l="13003" r="52727" b="43897"/>
          <a:stretch>
            <a:fillRect/>
          </a:stretch>
        </p:blipFill>
        <p:spPr>
          <a:xfrm>
            <a:off x="5706201" y="2512662"/>
            <a:ext cx="5577862" cy="6036547"/>
          </a:xfrm>
          <a:prstGeom prst="rect">
            <a:avLst/>
          </a:prstGeom>
          <a:ln w="12700">
            <a:miter lim="400000"/>
          </a:ln>
        </p:spPr>
      </p:pic>
      <p:pic>
        <p:nvPicPr>
          <p:cNvPr id="299" name="Image" descr="Image"/>
          <p:cNvPicPr>
            <a:picLocks noChangeAspect="1"/>
          </p:cNvPicPr>
          <p:nvPr/>
        </p:nvPicPr>
        <p:blipFill>
          <a:blip r:embed="rId2"/>
          <a:srcRect l="82939" b="20765"/>
          <a:stretch>
            <a:fillRect/>
          </a:stretch>
        </p:blipFill>
        <p:spPr>
          <a:xfrm>
            <a:off x="17089672" y="2512662"/>
            <a:ext cx="2776927" cy="8525546"/>
          </a:xfrm>
          <a:prstGeom prst="rect">
            <a:avLst/>
          </a:prstGeom>
          <a:ln w="12700">
            <a:miter lim="400000"/>
          </a:ln>
        </p:spPr>
      </p:pic>
      <p:sp>
        <p:nvSpPr>
          <p:cNvPr id="300" name="Martin et al (2019)"/>
          <p:cNvSpPr txBox="1"/>
          <p:nvPr/>
        </p:nvSpPr>
        <p:spPr>
          <a:xfrm>
            <a:off x="16173232" y="12931315"/>
            <a:ext cx="2559102"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lnSpc>
                <a:spcPct val="100000"/>
              </a:lnSpc>
              <a:spcBef>
                <a:spcPts val="0"/>
              </a:spcBef>
              <a:defRPr sz="2400">
                <a:solidFill>
                  <a:srgbClr val="5E5E5E"/>
                </a:solidFill>
              </a:defRPr>
            </a:lvl1pPr>
          </a:lstStyle>
          <a:p>
            <a:r>
              <a:t>Martin et al (2019)</a:t>
            </a:r>
          </a:p>
        </p:txBody>
      </p:sp>
      <p:grpSp>
        <p:nvGrpSpPr>
          <p:cNvPr id="307" name="Group"/>
          <p:cNvGrpSpPr/>
          <p:nvPr/>
        </p:nvGrpSpPr>
        <p:grpSpPr>
          <a:xfrm>
            <a:off x="17617681" y="3382740"/>
            <a:ext cx="794148" cy="6439996"/>
            <a:chOff x="0" y="0"/>
            <a:chExt cx="794147" cy="6439995"/>
          </a:xfrm>
        </p:grpSpPr>
        <p:sp>
          <p:nvSpPr>
            <p:cNvPr id="301" name="11%"/>
            <p:cNvSpPr txBox="1"/>
            <p:nvPr/>
          </p:nvSpPr>
          <p:spPr>
            <a:xfrm>
              <a:off x="0" y="-1"/>
              <a:ext cx="794148" cy="461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ctr">
                <a:lnSpc>
                  <a:spcPct val="100000"/>
                </a:lnSpc>
                <a:spcBef>
                  <a:spcPts val="0"/>
                </a:spcBef>
                <a:defRPr sz="2400" b="1"/>
              </a:lvl1pPr>
            </a:lstStyle>
            <a:p>
              <a:r>
                <a:t>11%</a:t>
              </a:r>
            </a:p>
          </p:txBody>
        </p:sp>
        <p:sp>
          <p:nvSpPr>
            <p:cNvPr id="302" name="21%"/>
            <p:cNvSpPr txBox="1"/>
            <p:nvPr/>
          </p:nvSpPr>
          <p:spPr>
            <a:xfrm>
              <a:off x="0" y="1331135"/>
              <a:ext cx="794148" cy="461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ctr">
                <a:lnSpc>
                  <a:spcPct val="100000"/>
                </a:lnSpc>
                <a:spcBef>
                  <a:spcPts val="0"/>
                </a:spcBef>
                <a:defRPr sz="2400" b="1"/>
              </a:lvl1pPr>
            </a:lstStyle>
            <a:p>
              <a:r>
                <a:t>21%</a:t>
              </a:r>
            </a:p>
          </p:txBody>
        </p:sp>
        <p:sp>
          <p:nvSpPr>
            <p:cNvPr id="303" name="25%"/>
            <p:cNvSpPr txBox="1"/>
            <p:nvPr/>
          </p:nvSpPr>
          <p:spPr>
            <a:xfrm>
              <a:off x="0" y="3392757"/>
              <a:ext cx="794148" cy="4610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ctr">
                <a:lnSpc>
                  <a:spcPct val="100000"/>
                </a:lnSpc>
                <a:spcBef>
                  <a:spcPts val="0"/>
                </a:spcBef>
                <a:defRPr sz="2400" b="1"/>
              </a:lvl1pPr>
            </a:lstStyle>
            <a:p>
              <a:r>
                <a:t>25%</a:t>
              </a:r>
            </a:p>
          </p:txBody>
        </p:sp>
        <p:sp>
          <p:nvSpPr>
            <p:cNvPr id="304" name="17%"/>
            <p:cNvSpPr txBox="1"/>
            <p:nvPr/>
          </p:nvSpPr>
          <p:spPr>
            <a:xfrm>
              <a:off x="0" y="4763240"/>
              <a:ext cx="794148" cy="4610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ctr">
                <a:lnSpc>
                  <a:spcPct val="100000"/>
                </a:lnSpc>
                <a:spcBef>
                  <a:spcPts val="0"/>
                </a:spcBef>
                <a:defRPr sz="2400" b="1"/>
              </a:lvl1pPr>
            </a:lstStyle>
            <a:p>
              <a:r>
                <a:t>17%</a:t>
              </a:r>
            </a:p>
          </p:txBody>
        </p:sp>
        <p:sp>
          <p:nvSpPr>
            <p:cNvPr id="305" name="9%"/>
            <p:cNvSpPr txBox="1"/>
            <p:nvPr/>
          </p:nvSpPr>
          <p:spPr>
            <a:xfrm>
              <a:off x="0" y="5517877"/>
              <a:ext cx="794148" cy="461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ctr">
                <a:lnSpc>
                  <a:spcPct val="100000"/>
                </a:lnSpc>
                <a:spcBef>
                  <a:spcPts val="0"/>
                </a:spcBef>
                <a:defRPr sz="2400" b="1"/>
              </a:lvl1pPr>
            </a:lstStyle>
            <a:p>
              <a:r>
                <a:t>9%</a:t>
              </a:r>
            </a:p>
          </p:txBody>
        </p:sp>
        <p:sp>
          <p:nvSpPr>
            <p:cNvPr id="306" name="10%"/>
            <p:cNvSpPr txBox="1"/>
            <p:nvPr/>
          </p:nvSpPr>
          <p:spPr>
            <a:xfrm>
              <a:off x="0" y="5978936"/>
              <a:ext cx="794148" cy="461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gn="ctr">
                <a:lnSpc>
                  <a:spcPct val="100000"/>
                </a:lnSpc>
                <a:spcBef>
                  <a:spcPts val="0"/>
                </a:spcBef>
                <a:defRPr sz="2400" b="1"/>
              </a:lvl1pPr>
            </a:lstStyle>
            <a:p>
              <a:r>
                <a:t>10%</a:t>
              </a:r>
            </a:p>
          </p:txBody>
        </p:sp>
      </p:grpSp>
      <p:pic>
        <p:nvPicPr>
          <p:cNvPr id="308" name="Image" descr="Image"/>
          <p:cNvPicPr>
            <a:picLocks noChangeAspect="1"/>
          </p:cNvPicPr>
          <p:nvPr/>
        </p:nvPicPr>
        <p:blipFill>
          <a:blip r:embed="rId2"/>
          <a:srcRect r="87350"/>
          <a:stretch>
            <a:fillRect/>
          </a:stretch>
        </p:blipFill>
        <p:spPr>
          <a:xfrm>
            <a:off x="3589535" y="2512662"/>
            <a:ext cx="2058903" cy="10759906"/>
          </a:xfrm>
          <a:prstGeom prst="rect">
            <a:avLst/>
          </a:prstGeom>
          <a:ln w="12700">
            <a:miter lim="400000"/>
          </a:ln>
        </p:spPr>
      </p:pic>
      <p:sp>
        <p:nvSpPr>
          <p:cNvPr id="2" name="Google Shape;157;p3">
            <a:extLst>
              <a:ext uri="{FF2B5EF4-FFF2-40B4-BE49-F238E27FC236}">
                <a16:creationId xmlns:a16="http://schemas.microsoft.com/office/drawing/2014/main" id="{101653C0-C2CD-395E-AC3B-7E3E27EED0AC}"/>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61F2DE85-3627-CCAE-B24C-548046A01A7B}"/>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8C4CA14A-1AA2-8024-1F3D-B9E40F7BD764}"/>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99"/>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298"/>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4" nodeType="afterEffect">
                                  <p:stCondLst>
                                    <p:cond delay="0"/>
                                  </p:stCondLst>
                                  <p:iterate>
                                    <p:tmAbs val="0"/>
                                  </p:iterate>
                                  <p:childTnLst>
                                    <p:set>
                                      <p:cBhvr>
                                        <p:cTn id="16" fill="hold"/>
                                        <p:tgtEl>
                                          <p:spTgt spid="30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5" nodeType="clickEffect">
                                  <p:stCondLst>
                                    <p:cond delay="0"/>
                                  </p:stCondLst>
                                  <p:iterate>
                                    <p:tmAbs val="0"/>
                                  </p:iterate>
                                  <p:childTnLst>
                                    <p:set>
                                      <p:cBhvr>
                                        <p:cTn id="20" fill="hold"/>
                                        <p:tgtEl>
                                          <p:spTgt spid="30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6" nodeType="clickEffect">
                                  <p:stCondLst>
                                    <p:cond delay="0"/>
                                  </p:stCondLst>
                                  <p:iterate>
                                    <p:tmAbs val="0"/>
                                  </p:iterate>
                                  <p:childTnLst>
                                    <p:set>
                                      <p:cBhvr>
                                        <p:cTn id="24" fill="hold"/>
                                        <p:tgtEl>
                                          <p:spTgt spid="2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 grpId="6" animBg="1" advAuto="0"/>
      <p:bldP spid="297" grpId="1" animBg="1" advAuto="0"/>
      <p:bldP spid="298" grpId="3" animBg="1" advAuto="0"/>
      <p:bldP spid="299" grpId="2" animBg="1" advAuto="0"/>
      <p:bldP spid="307" grpId="4" animBg="1" advAuto="0"/>
      <p:bldP spid="308" grpId="5"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 name="Image" descr="Image"/>
          <p:cNvPicPr>
            <a:picLocks noChangeAspect="1"/>
          </p:cNvPicPr>
          <p:nvPr/>
        </p:nvPicPr>
        <p:blipFill>
          <a:blip r:embed="rId2"/>
          <a:stretch>
            <a:fillRect/>
          </a:stretch>
        </p:blipFill>
        <p:spPr>
          <a:xfrm>
            <a:off x="3048001" y="1190089"/>
            <a:ext cx="18287999" cy="11335822"/>
          </a:xfrm>
          <a:prstGeom prst="rect">
            <a:avLst/>
          </a:prstGeom>
          <a:ln w="12700">
            <a:miter lim="400000"/>
          </a:ln>
        </p:spPr>
      </p:pic>
      <p:sp>
        <p:nvSpPr>
          <p:cNvPr id="311" name="https://www.ppic.org/publication/californias-population/"/>
          <p:cNvSpPr txBox="1"/>
          <p:nvPr/>
        </p:nvSpPr>
        <p:spPr>
          <a:xfrm>
            <a:off x="13244882" y="11976635"/>
            <a:ext cx="8091117" cy="5492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gn="r" defTabSz="821531">
              <a:lnSpc>
                <a:spcPct val="100000"/>
              </a:lnSpc>
              <a:spcBef>
                <a:spcPts val="0"/>
              </a:spcBef>
              <a:defRPr sz="2800">
                <a:latin typeface="Gill Sans"/>
                <a:ea typeface="Gill Sans"/>
                <a:cs typeface="Gill Sans"/>
                <a:sym typeface="Gill Sans"/>
              </a:defRPr>
            </a:lvl1pPr>
          </a:lstStyle>
          <a:p>
            <a:r>
              <a:rPr dirty="0"/>
              <a:t>https://</a:t>
            </a:r>
            <a:r>
              <a:rPr dirty="0" err="1"/>
              <a:t>www.ppic.org</a:t>
            </a:r>
            <a:r>
              <a:rPr dirty="0"/>
              <a:t>/publication/</a:t>
            </a:r>
            <a:r>
              <a:rPr dirty="0" err="1"/>
              <a:t>californias</a:t>
            </a:r>
            <a:r>
              <a:rPr dirty="0"/>
              <a:t>-population/</a:t>
            </a:r>
          </a:p>
        </p:txBody>
      </p:sp>
      <p:sp>
        <p:nvSpPr>
          <p:cNvPr id="2" name="Google Shape;157;p3">
            <a:extLst>
              <a:ext uri="{FF2B5EF4-FFF2-40B4-BE49-F238E27FC236}">
                <a16:creationId xmlns:a16="http://schemas.microsoft.com/office/drawing/2014/main" id="{52F53A4B-620C-E720-485E-BC7F5D0A38C6}"/>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EC73A5CC-7AA6-E6E7-77F0-698A2458F07E}"/>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2BCCD9ED-D0EF-D213-D44E-D60CEDA51B0E}"/>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 name="pasted-movie.png" descr="pasted-movie.png"/>
          <p:cNvPicPr>
            <a:picLocks noChangeAspect="1"/>
          </p:cNvPicPr>
          <p:nvPr/>
        </p:nvPicPr>
        <p:blipFill>
          <a:blip r:embed="rId2"/>
          <a:stretch>
            <a:fillRect/>
          </a:stretch>
        </p:blipFill>
        <p:spPr>
          <a:xfrm>
            <a:off x="3816742" y="0"/>
            <a:ext cx="16750516" cy="13716001"/>
          </a:xfrm>
          <a:prstGeom prst="rect">
            <a:avLst/>
          </a:prstGeom>
          <a:ln w="12700">
            <a:miter lim="400000"/>
          </a:ln>
        </p:spPr>
      </p:pic>
      <p:sp>
        <p:nvSpPr>
          <p:cNvPr id="2" name="Google Shape;157;p3">
            <a:extLst>
              <a:ext uri="{FF2B5EF4-FFF2-40B4-BE49-F238E27FC236}">
                <a16:creationId xmlns:a16="http://schemas.microsoft.com/office/drawing/2014/main" id="{4E51FE51-3EE3-8B11-9694-314A5393EC41}"/>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F10064F1-D578-F0DA-A051-8663A1668E18}"/>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E58ABC2A-D696-6CA2-0F79-112EF4024F1B}"/>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5" name="PhD_DiversityStats.gif" descr="PhD_DiversityStats.gif"/>
          <p:cNvPicPr>
            <a:picLocks/>
          </p:cNvPicPr>
          <p:nvPr/>
        </p:nvPicPr>
        <p:blipFill>
          <a:blip r:embed="rId2"/>
          <a:stretch>
            <a:fillRect/>
          </a:stretch>
        </p:blipFill>
        <p:spPr>
          <a:xfrm>
            <a:off x="3815816" y="0"/>
            <a:ext cx="16752368" cy="13716001"/>
          </a:xfrm>
          <a:prstGeom prst="rect">
            <a:avLst/>
          </a:prstGeom>
          <a:ln w="12700">
            <a:miter lim="400000"/>
          </a:ln>
        </p:spPr>
      </p:pic>
      <p:sp>
        <p:nvSpPr>
          <p:cNvPr id="2" name="Google Shape;157;p3">
            <a:extLst>
              <a:ext uri="{FF2B5EF4-FFF2-40B4-BE49-F238E27FC236}">
                <a16:creationId xmlns:a16="http://schemas.microsoft.com/office/drawing/2014/main" id="{15D7C9B7-6B2D-8CCC-4508-DD2C73296A9A}"/>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8C8B1FE0-62CD-393E-AF20-E050257C5ACC}"/>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5006FA4E-86E2-3A59-3BDF-BEF8809ADFAE}"/>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Title 1"/>
          <p:cNvSpPr txBox="1">
            <a:spLocks noGrp="1"/>
          </p:cNvSpPr>
          <p:nvPr>
            <p:ph type="title"/>
          </p:nvPr>
        </p:nvSpPr>
        <p:spPr>
          <a:xfrm>
            <a:off x="119243" y="302169"/>
            <a:ext cx="24145514" cy="2949123"/>
          </a:xfrm>
          <a:prstGeom prst="rect">
            <a:avLst/>
          </a:prstGeom>
        </p:spPr>
        <p:txBody>
          <a:bodyPr/>
          <a:lstStyle>
            <a:lvl1pPr>
              <a:defRPr sz="8200"/>
            </a:lvl1pPr>
          </a:lstStyle>
          <a:p>
            <a:r>
              <a:t>What factors correlate with grad student “success”?</a:t>
            </a:r>
          </a:p>
        </p:txBody>
      </p:sp>
      <p:pic>
        <p:nvPicPr>
          <p:cNvPr id="318" name="Picture 3" descr="Picture 3"/>
          <p:cNvPicPr>
            <a:picLocks noChangeAspect="1"/>
          </p:cNvPicPr>
          <p:nvPr/>
        </p:nvPicPr>
        <p:blipFill>
          <a:blip r:embed="rId3"/>
          <a:stretch>
            <a:fillRect/>
          </a:stretch>
        </p:blipFill>
        <p:spPr>
          <a:xfrm>
            <a:off x="693907" y="3251291"/>
            <a:ext cx="13065635" cy="6692156"/>
          </a:xfrm>
          <a:prstGeom prst="rect">
            <a:avLst/>
          </a:prstGeom>
          <a:ln w="12700">
            <a:miter lim="400000"/>
          </a:ln>
        </p:spPr>
      </p:pic>
      <p:sp>
        <p:nvSpPr>
          <p:cNvPr id="319" name="Oval 4"/>
          <p:cNvSpPr/>
          <p:nvPr/>
        </p:nvSpPr>
        <p:spPr>
          <a:xfrm>
            <a:off x="9011735" y="4463141"/>
            <a:ext cx="2423209" cy="4855033"/>
          </a:xfrm>
          <a:prstGeom prst="ellipse">
            <a:avLst/>
          </a:prstGeom>
          <a:ln w="76200">
            <a:solidFill>
              <a:srgbClr val="FFC000"/>
            </a:solidFill>
            <a:miter/>
          </a:ln>
        </p:spPr>
        <p:txBody>
          <a:bodyPr tIns="91439" bIns="91439" anchor="ctr"/>
          <a:lstStyle/>
          <a:p>
            <a:pPr algn="ctr" defTabSz="1828800">
              <a:lnSpc>
                <a:spcPct val="100000"/>
              </a:lnSpc>
              <a:spcBef>
                <a:spcPts val="0"/>
              </a:spcBef>
              <a:defRPr sz="3600">
                <a:solidFill>
                  <a:srgbClr val="FFFFFF"/>
                </a:solidFill>
                <a:latin typeface="Aptos"/>
                <a:ea typeface="Aptos"/>
                <a:cs typeface="Aptos"/>
                <a:sym typeface="Aptos"/>
              </a:defRPr>
            </a:pPr>
            <a:endParaRPr/>
          </a:p>
        </p:txBody>
      </p:sp>
      <p:sp>
        <p:nvSpPr>
          <p:cNvPr id="320" name="TextBox 5"/>
          <p:cNvSpPr txBox="1"/>
          <p:nvPr/>
        </p:nvSpPr>
        <p:spPr>
          <a:xfrm>
            <a:off x="10634081" y="9635667"/>
            <a:ext cx="2881855" cy="7289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spAutoFit/>
          </a:bodyPr>
          <a:lstStyle>
            <a:lvl1pPr defTabSz="1828800">
              <a:lnSpc>
                <a:spcPct val="100000"/>
              </a:lnSpc>
              <a:spcBef>
                <a:spcPts val="0"/>
              </a:spcBef>
              <a:defRPr sz="3600">
                <a:latin typeface="Aptos"/>
                <a:ea typeface="Aptos"/>
                <a:cs typeface="Aptos"/>
                <a:sym typeface="Aptos"/>
              </a:defRPr>
            </a:lvl1pPr>
          </a:lstStyle>
          <a:p>
            <a:r>
              <a:t>Weiner, 2013</a:t>
            </a:r>
          </a:p>
        </p:txBody>
      </p:sp>
      <p:grpSp>
        <p:nvGrpSpPr>
          <p:cNvPr id="323" name="Group"/>
          <p:cNvGrpSpPr/>
          <p:nvPr/>
        </p:nvGrpSpPr>
        <p:grpSpPr>
          <a:xfrm>
            <a:off x="14504126" y="4195307"/>
            <a:ext cx="9485771" cy="6045147"/>
            <a:chOff x="0" y="0"/>
            <a:chExt cx="9485769" cy="6045145"/>
          </a:xfrm>
        </p:grpSpPr>
        <p:sp>
          <p:nvSpPr>
            <p:cNvPr id="321" name="TextBox 8"/>
            <p:cNvSpPr txBox="1"/>
            <p:nvPr/>
          </p:nvSpPr>
          <p:spPr>
            <a:xfrm>
              <a:off x="0" y="0"/>
              <a:ext cx="8786944" cy="51612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p>
              <a:pPr marL="571500" indent="-571500" algn="just" defTabSz="1828800">
                <a:lnSpc>
                  <a:spcPct val="100000"/>
                </a:lnSpc>
                <a:spcBef>
                  <a:spcPts val="2400"/>
                </a:spcBef>
                <a:buSzPct val="100000"/>
                <a:buFont typeface="Arial"/>
                <a:buChar char="•"/>
                <a:defRPr sz="3600">
                  <a:solidFill>
                    <a:srgbClr val="333333"/>
                  </a:solidFill>
                  <a:latin typeface="Aptos"/>
                  <a:ea typeface="Aptos"/>
                  <a:cs typeface="Aptos"/>
                  <a:sym typeface="Aptos"/>
                </a:defRPr>
              </a:pPr>
              <a:r>
                <a:t>Applicants with hands-on research experience nearly 4 times as likely gain acceptance.</a:t>
              </a:r>
            </a:p>
            <a:p>
              <a:pPr marL="571500" indent="-571500" algn="just" defTabSz="1828800">
                <a:lnSpc>
                  <a:spcPct val="100000"/>
                </a:lnSpc>
                <a:spcBef>
                  <a:spcPts val="2400"/>
                </a:spcBef>
                <a:buSzPct val="100000"/>
                <a:buFont typeface="Arial"/>
                <a:buChar char="•"/>
                <a:defRPr sz="3600">
                  <a:solidFill>
                    <a:srgbClr val="333333"/>
                  </a:solidFill>
                  <a:latin typeface="Aptos"/>
                  <a:ea typeface="Aptos"/>
                  <a:cs typeface="Aptos"/>
                  <a:sym typeface="Aptos"/>
                </a:defRPr>
              </a:pPr>
              <a:r>
                <a:t>Students from lower socioeconomic statuses have limited or no access to research experiences. </a:t>
              </a:r>
            </a:p>
            <a:p>
              <a:pPr marL="571500" indent="-571500" algn="just" defTabSz="1828800">
                <a:lnSpc>
                  <a:spcPct val="100000"/>
                </a:lnSpc>
                <a:spcBef>
                  <a:spcPts val="2400"/>
                </a:spcBef>
                <a:buSzPct val="100000"/>
                <a:buFont typeface="Arial"/>
                <a:buChar char="•"/>
                <a:defRPr sz="3600" i="1">
                  <a:solidFill>
                    <a:srgbClr val="333333"/>
                  </a:solidFill>
                  <a:latin typeface="Aptos"/>
                  <a:ea typeface="Aptos"/>
                  <a:cs typeface="Aptos"/>
                  <a:sym typeface="Aptos"/>
                </a:defRPr>
              </a:pPr>
              <a:r>
                <a:t>Research experience programs do not have enough capacity.</a:t>
              </a:r>
            </a:p>
          </p:txBody>
        </p:sp>
        <p:sp>
          <p:nvSpPr>
            <p:cNvPr id="322" name="TextBox 9"/>
            <p:cNvSpPr txBox="1"/>
            <p:nvPr/>
          </p:nvSpPr>
          <p:spPr>
            <a:xfrm>
              <a:off x="5426313" y="5316165"/>
              <a:ext cx="4059457" cy="7289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91439" tIns="91439" rIns="91439" bIns="91439" numCol="1" anchor="t">
              <a:spAutoFit/>
            </a:bodyPr>
            <a:lstStyle>
              <a:lvl1pPr defTabSz="1828800">
                <a:lnSpc>
                  <a:spcPct val="100000"/>
                </a:lnSpc>
                <a:spcBef>
                  <a:spcPts val="0"/>
                </a:spcBef>
                <a:defRPr sz="3600">
                  <a:latin typeface="Aptos"/>
                  <a:ea typeface="Aptos"/>
                  <a:cs typeface="Aptos"/>
                  <a:sym typeface="Aptos"/>
                </a:defRPr>
              </a:lvl1pPr>
            </a:lstStyle>
            <a:p>
              <a:r>
                <a:t>Rahbar, et al, 2022</a:t>
              </a:r>
            </a:p>
          </p:txBody>
        </p:sp>
      </p:grpSp>
      <p:sp>
        <p:nvSpPr>
          <p:cNvPr id="2" name="Google Shape;157;p3">
            <a:extLst>
              <a:ext uri="{FF2B5EF4-FFF2-40B4-BE49-F238E27FC236}">
                <a16:creationId xmlns:a16="http://schemas.microsoft.com/office/drawing/2014/main" id="{6876F372-C800-04D4-B012-6922B50A5082}"/>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4FE0ACBA-F877-C31D-ADAE-B8893D234FBF}"/>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E72FE24B-6C7D-D4FE-074E-8A3348D86EDB}"/>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3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 grpId="1" animBg="1" advAuto="0"/>
      <p:bldP spid="323" grpId="2"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Title 1"/>
          <p:cNvSpPr txBox="1">
            <a:spLocks noGrp="1"/>
          </p:cNvSpPr>
          <p:nvPr>
            <p:ph type="title"/>
          </p:nvPr>
        </p:nvSpPr>
        <p:spPr>
          <a:xfrm>
            <a:off x="1911245" y="-1"/>
            <a:ext cx="20482562" cy="2468882"/>
          </a:xfrm>
          <a:prstGeom prst="rect">
            <a:avLst/>
          </a:prstGeom>
        </p:spPr>
        <p:txBody>
          <a:bodyPr/>
          <a:lstStyle/>
          <a:p>
            <a:r>
              <a:t>Motivation</a:t>
            </a:r>
          </a:p>
        </p:txBody>
      </p:sp>
      <p:sp>
        <p:nvSpPr>
          <p:cNvPr id="328" name="Content Placeholder 2"/>
          <p:cNvSpPr txBox="1">
            <a:spLocks noGrp="1"/>
          </p:cNvSpPr>
          <p:nvPr>
            <p:ph type="body" idx="1"/>
          </p:nvPr>
        </p:nvSpPr>
        <p:spPr>
          <a:xfrm>
            <a:off x="1079291" y="4224528"/>
            <a:ext cx="22146470" cy="7918705"/>
          </a:xfrm>
          <a:prstGeom prst="rect">
            <a:avLst/>
          </a:prstGeom>
        </p:spPr>
        <p:txBody>
          <a:bodyPr/>
          <a:lstStyle>
            <a:lvl1pPr>
              <a:defRPr sz="6000"/>
            </a:lvl1pPr>
          </a:lstStyle>
          <a:p>
            <a:r>
              <a:t>Beyond research experience: developing confidence, community, and sense of scientific identity are critical for becoming a scientific leader.</a:t>
            </a:r>
          </a:p>
        </p:txBody>
      </p:sp>
      <p:sp>
        <p:nvSpPr>
          <p:cNvPr id="2" name="Google Shape;157;p3">
            <a:extLst>
              <a:ext uri="{FF2B5EF4-FFF2-40B4-BE49-F238E27FC236}">
                <a16:creationId xmlns:a16="http://schemas.microsoft.com/office/drawing/2014/main" id="{50686DC3-1BF3-36BE-DC26-7CD32BA39BD4}"/>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39B0E650-DE7D-23D0-5E33-9E04CB7454EB}"/>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E6A5247B-4B58-E745-6C99-326BE2467D28}"/>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Title 1"/>
          <p:cNvSpPr txBox="1">
            <a:spLocks noGrp="1"/>
          </p:cNvSpPr>
          <p:nvPr>
            <p:ph type="title"/>
          </p:nvPr>
        </p:nvSpPr>
        <p:spPr>
          <a:xfrm>
            <a:off x="617219" y="430815"/>
            <a:ext cx="20482562" cy="1426241"/>
          </a:xfrm>
          <a:prstGeom prst="rect">
            <a:avLst/>
          </a:prstGeom>
        </p:spPr>
        <p:txBody>
          <a:bodyPr/>
          <a:lstStyle/>
          <a:p>
            <a:r>
              <a:t>Matchmaking Team</a:t>
            </a:r>
          </a:p>
        </p:txBody>
      </p:sp>
      <p:sp>
        <p:nvSpPr>
          <p:cNvPr id="331" name="Google Shape;134;g992b562cbd_2_11"/>
          <p:cNvSpPr txBox="1"/>
          <p:nvPr/>
        </p:nvSpPr>
        <p:spPr>
          <a:xfrm>
            <a:off x="9783704" y="5482342"/>
            <a:ext cx="4816587" cy="11109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spAutoFit/>
          </a:bodyPr>
          <a:lstStyle>
            <a:lvl1pPr algn="ctr" defTabSz="914400">
              <a:lnSpc>
                <a:spcPct val="100000"/>
              </a:lnSpc>
              <a:spcBef>
                <a:spcPts val="0"/>
              </a:spcBef>
              <a:defRPr sz="3600">
                <a:solidFill>
                  <a:srgbClr val="262626"/>
                </a:solidFill>
                <a:latin typeface="Arial"/>
                <a:ea typeface="Arial"/>
                <a:cs typeface="Arial"/>
                <a:sym typeface="Arial"/>
              </a:defRPr>
            </a:lvl1pPr>
          </a:lstStyle>
          <a:p>
            <a:r>
              <a:t>Ryan Hernandez, PhD</a:t>
            </a:r>
            <a:endParaRPr sz="2800"/>
          </a:p>
        </p:txBody>
      </p:sp>
      <p:sp>
        <p:nvSpPr>
          <p:cNvPr id="332" name="Google Shape;137;g992b562cbd_2_11"/>
          <p:cNvSpPr txBox="1"/>
          <p:nvPr/>
        </p:nvSpPr>
        <p:spPr>
          <a:xfrm>
            <a:off x="14939706" y="5488306"/>
            <a:ext cx="4245701" cy="11109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spAutoFit/>
          </a:bodyPr>
          <a:lstStyle>
            <a:lvl1pPr algn="ctr" defTabSz="914400">
              <a:lnSpc>
                <a:spcPct val="100000"/>
              </a:lnSpc>
              <a:spcBef>
                <a:spcPts val="0"/>
              </a:spcBef>
              <a:defRPr sz="3600">
                <a:solidFill>
                  <a:srgbClr val="262626"/>
                </a:solidFill>
                <a:latin typeface="Arial"/>
                <a:ea typeface="Arial"/>
                <a:cs typeface="Arial"/>
                <a:sym typeface="Arial"/>
              </a:defRPr>
            </a:lvl1pPr>
          </a:lstStyle>
          <a:p>
            <a:r>
              <a:t>Todd Nystul, PhD</a:t>
            </a:r>
            <a:endParaRPr sz="2800"/>
          </a:p>
        </p:txBody>
      </p:sp>
      <p:pic>
        <p:nvPicPr>
          <p:cNvPr id="333" name="Google Shape;140;g992b562cbd_2_11" descr="Google Shape;140;g992b562cbd_2_11"/>
          <p:cNvPicPr>
            <a:picLocks noChangeAspect="1"/>
          </p:cNvPicPr>
          <p:nvPr/>
        </p:nvPicPr>
        <p:blipFill>
          <a:blip r:embed="rId2"/>
          <a:srcRect l="21263" r="21263"/>
          <a:stretch>
            <a:fillRect/>
          </a:stretch>
        </p:blipFill>
        <p:spPr>
          <a:xfrm>
            <a:off x="10858499" y="2265829"/>
            <a:ext cx="2666999" cy="3093717"/>
          </a:xfrm>
          <a:prstGeom prst="rect">
            <a:avLst/>
          </a:prstGeom>
          <a:ln w="12700">
            <a:solidFill>
              <a:srgbClr val="7F7F7F"/>
            </a:solidFill>
          </a:ln>
          <a:effectLst>
            <a:outerShdw blurRad="101600" dist="76200" dir="2700000" rotWithShape="0">
              <a:srgbClr val="000000">
                <a:alpha val="40000"/>
              </a:srgbClr>
            </a:outerShdw>
          </a:effectLst>
        </p:spPr>
      </p:pic>
      <p:pic>
        <p:nvPicPr>
          <p:cNvPr id="334" name="Google Shape;146;g992b562cbd_2_11" descr="Google Shape;146;g992b562cbd_2_11"/>
          <p:cNvPicPr>
            <a:picLocks noChangeAspect="1"/>
          </p:cNvPicPr>
          <p:nvPr/>
        </p:nvPicPr>
        <p:blipFill>
          <a:blip r:embed="rId3"/>
          <a:stretch>
            <a:fillRect/>
          </a:stretch>
        </p:blipFill>
        <p:spPr>
          <a:xfrm>
            <a:off x="15752173" y="2356093"/>
            <a:ext cx="2833611" cy="3153327"/>
          </a:xfrm>
          <a:prstGeom prst="rect">
            <a:avLst/>
          </a:prstGeom>
          <a:ln w="12700">
            <a:solidFill>
              <a:srgbClr val="3F3F3F"/>
            </a:solidFill>
          </a:ln>
          <a:effectLst>
            <a:outerShdw blurRad="101600" dist="76200" dir="2700000" rotWithShape="0">
              <a:srgbClr val="000000">
                <a:alpha val="40000"/>
              </a:srgbClr>
            </a:outerShdw>
          </a:effectLst>
        </p:spPr>
      </p:pic>
      <p:pic>
        <p:nvPicPr>
          <p:cNvPr id="335" name="Google Shape;147;g992b562cbd_2_11" descr="Google Shape;147;g992b562cbd_2_11"/>
          <p:cNvPicPr>
            <a:picLocks noChangeAspect="1"/>
          </p:cNvPicPr>
          <p:nvPr/>
        </p:nvPicPr>
        <p:blipFill>
          <a:blip r:embed="rId4"/>
          <a:srcRect l="16191"/>
          <a:stretch>
            <a:fillRect/>
          </a:stretch>
        </p:blipFill>
        <p:spPr>
          <a:xfrm>
            <a:off x="20599614" y="2253733"/>
            <a:ext cx="2667001" cy="3182301"/>
          </a:xfrm>
          <a:prstGeom prst="rect">
            <a:avLst/>
          </a:prstGeom>
          <a:ln w="12700">
            <a:solidFill>
              <a:srgbClr val="3F3F3F"/>
            </a:solidFill>
          </a:ln>
          <a:effectLst>
            <a:outerShdw blurRad="101600" dist="76200" dir="2700000" rotWithShape="0">
              <a:srgbClr val="000000">
                <a:alpha val="40000"/>
              </a:srgbClr>
            </a:outerShdw>
          </a:effectLst>
        </p:spPr>
      </p:pic>
      <p:sp>
        <p:nvSpPr>
          <p:cNvPr id="336" name="Google Shape;149;g992b562cbd_2_11"/>
          <p:cNvSpPr txBox="1"/>
          <p:nvPr/>
        </p:nvSpPr>
        <p:spPr>
          <a:xfrm>
            <a:off x="19539250" y="5436034"/>
            <a:ext cx="4753301" cy="1517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spAutoFit/>
          </a:bodyPr>
          <a:lstStyle/>
          <a:p>
            <a:pPr algn="ctr" defTabSz="914400">
              <a:lnSpc>
                <a:spcPct val="100000"/>
              </a:lnSpc>
              <a:spcBef>
                <a:spcPts val="0"/>
              </a:spcBef>
              <a:defRPr sz="3600">
                <a:solidFill>
                  <a:srgbClr val="262626"/>
                </a:solidFill>
                <a:latin typeface="Arial"/>
                <a:ea typeface="Arial"/>
                <a:cs typeface="Arial"/>
                <a:sym typeface="Arial"/>
              </a:defRPr>
            </a:pPr>
            <a:r>
              <a:t>Jennifer Seuferer</a:t>
            </a:r>
            <a:endParaRPr sz="2800"/>
          </a:p>
          <a:p>
            <a:pPr defTabSz="914400">
              <a:lnSpc>
                <a:spcPct val="100000"/>
              </a:lnSpc>
              <a:spcBef>
                <a:spcPts val="0"/>
              </a:spcBef>
              <a:defRPr sz="2800">
                <a:latin typeface="Arial"/>
                <a:ea typeface="Arial"/>
                <a:cs typeface="Arial"/>
                <a:sym typeface="Arial"/>
              </a:defRPr>
            </a:pPr>
            <a:br/>
            <a:endParaRPr/>
          </a:p>
        </p:txBody>
      </p:sp>
      <p:pic>
        <p:nvPicPr>
          <p:cNvPr id="337" name="Google Shape;147;g992b562cbd_2_11" descr="Google Shape;147;g992b562cbd_2_11"/>
          <p:cNvPicPr>
            <a:picLocks noChangeAspect="1"/>
          </p:cNvPicPr>
          <p:nvPr/>
        </p:nvPicPr>
        <p:blipFill>
          <a:blip r:embed="rId5"/>
          <a:srcRect l="18991" r="18991"/>
          <a:stretch>
            <a:fillRect/>
          </a:stretch>
        </p:blipFill>
        <p:spPr>
          <a:xfrm>
            <a:off x="6064678" y="2265829"/>
            <a:ext cx="2667001" cy="3182301"/>
          </a:xfrm>
          <a:prstGeom prst="rect">
            <a:avLst/>
          </a:prstGeom>
          <a:ln w="12700">
            <a:solidFill>
              <a:srgbClr val="3F3F3F"/>
            </a:solidFill>
          </a:ln>
          <a:effectLst>
            <a:outerShdw blurRad="101600" dist="76200" dir="2700000" rotWithShape="0">
              <a:srgbClr val="000000">
                <a:alpha val="40000"/>
              </a:srgbClr>
            </a:outerShdw>
          </a:effectLst>
        </p:spPr>
      </p:pic>
      <p:sp>
        <p:nvSpPr>
          <p:cNvPr id="338" name="Google Shape;149;g992b562cbd_2_11"/>
          <p:cNvSpPr txBox="1"/>
          <p:nvPr/>
        </p:nvSpPr>
        <p:spPr>
          <a:xfrm>
            <a:off x="5021527" y="5453140"/>
            <a:ext cx="4753302" cy="1234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spAutoFit/>
          </a:bodyPr>
          <a:lstStyle/>
          <a:p>
            <a:pPr algn="ctr" defTabSz="914400">
              <a:lnSpc>
                <a:spcPct val="100000"/>
              </a:lnSpc>
              <a:spcBef>
                <a:spcPts val="0"/>
              </a:spcBef>
              <a:defRPr sz="3600">
                <a:solidFill>
                  <a:srgbClr val="262626"/>
                </a:solidFill>
                <a:latin typeface="Arial"/>
                <a:ea typeface="Arial"/>
                <a:cs typeface="Arial"/>
                <a:sym typeface="Arial"/>
              </a:defRPr>
            </a:pPr>
            <a:r>
              <a:t>Angel Max Guerrero</a:t>
            </a:r>
            <a:br/>
            <a:endParaRPr/>
          </a:p>
        </p:txBody>
      </p:sp>
      <p:sp>
        <p:nvSpPr>
          <p:cNvPr id="339" name="Google Shape;102;p13"/>
          <p:cNvSpPr txBox="1"/>
          <p:nvPr/>
        </p:nvSpPr>
        <p:spPr>
          <a:xfrm>
            <a:off x="533673" y="5482342"/>
            <a:ext cx="4004705" cy="701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9" tIns="91399" rIns="91399" bIns="91399">
            <a:spAutoFit/>
          </a:bodyPr>
          <a:lstStyle>
            <a:lvl1pPr algn="ctr" defTabSz="914400">
              <a:lnSpc>
                <a:spcPct val="100000"/>
              </a:lnSpc>
              <a:spcBef>
                <a:spcPts val="0"/>
              </a:spcBef>
              <a:defRPr sz="3600">
                <a:solidFill>
                  <a:srgbClr val="262626"/>
                </a:solidFill>
                <a:latin typeface="Arial"/>
                <a:ea typeface="Arial"/>
                <a:cs typeface="Arial"/>
                <a:sym typeface="Arial"/>
              </a:defRPr>
            </a:lvl1pPr>
          </a:lstStyle>
          <a:p>
            <a:r>
              <a:t>Jessica Allen, PhD</a:t>
            </a:r>
          </a:p>
        </p:txBody>
      </p:sp>
      <p:pic>
        <p:nvPicPr>
          <p:cNvPr id="340" name="Picture 12" descr="Picture 12"/>
          <p:cNvPicPr>
            <a:picLocks noChangeAspect="1"/>
          </p:cNvPicPr>
          <p:nvPr/>
        </p:nvPicPr>
        <p:blipFill>
          <a:blip r:embed="rId6"/>
          <a:stretch>
            <a:fillRect/>
          </a:stretch>
        </p:blipFill>
        <p:spPr>
          <a:xfrm>
            <a:off x="1209011" y="2253733"/>
            <a:ext cx="2657656" cy="3199408"/>
          </a:xfrm>
          <a:prstGeom prst="rect">
            <a:avLst/>
          </a:prstGeom>
          <a:ln w="12700">
            <a:solidFill>
              <a:srgbClr val="7F7F7F"/>
            </a:solidFill>
          </a:ln>
          <a:effectLst>
            <a:outerShdw blurRad="101600" dist="76200" dir="2700000" rotWithShape="0">
              <a:srgbClr val="000000">
                <a:alpha val="40000"/>
              </a:srgbClr>
            </a:outerShdw>
          </a:effectLst>
        </p:spPr>
      </p:pic>
      <p:sp>
        <p:nvSpPr>
          <p:cNvPr id="7" name="Google Shape;157;p3">
            <a:extLst>
              <a:ext uri="{FF2B5EF4-FFF2-40B4-BE49-F238E27FC236}">
                <a16:creationId xmlns:a16="http://schemas.microsoft.com/office/drawing/2014/main" id="{EAA0A3F8-450A-9358-3D22-DDF5EC0B57C1}"/>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8" name="Google Shape;158;p3">
            <a:extLst>
              <a:ext uri="{FF2B5EF4-FFF2-40B4-BE49-F238E27FC236}">
                <a16:creationId xmlns:a16="http://schemas.microsoft.com/office/drawing/2014/main" id="{D5E9537A-5877-7126-1577-77A80318193E}"/>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9" name="Google Shape;159;p3">
            <a:extLst>
              <a:ext uri="{FF2B5EF4-FFF2-40B4-BE49-F238E27FC236}">
                <a16:creationId xmlns:a16="http://schemas.microsoft.com/office/drawing/2014/main" id="{B662A0CF-D51B-9AEE-2C3B-0B4F3856A520}"/>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Title 1"/>
          <p:cNvSpPr txBox="1">
            <a:spLocks noGrp="1"/>
          </p:cNvSpPr>
          <p:nvPr>
            <p:ph type="title"/>
          </p:nvPr>
        </p:nvSpPr>
        <p:spPr>
          <a:prstGeom prst="rect">
            <a:avLst/>
          </a:prstGeom>
        </p:spPr>
        <p:txBody>
          <a:bodyPr/>
          <a:lstStyle>
            <a:lvl1pPr defTabSz="1755647">
              <a:defRPr sz="8448"/>
            </a:lvl1pPr>
          </a:lstStyle>
          <a:p>
            <a:r>
              <a:t>Scholars Find Positions at Matchmaking Event or UCSF Job Board</a:t>
            </a:r>
          </a:p>
        </p:txBody>
      </p:sp>
      <p:grpSp>
        <p:nvGrpSpPr>
          <p:cNvPr id="349" name="Rectangle 3"/>
          <p:cNvGrpSpPr/>
          <p:nvPr/>
        </p:nvGrpSpPr>
        <p:grpSpPr>
          <a:xfrm>
            <a:off x="849091" y="3810027"/>
            <a:ext cx="7706629" cy="930155"/>
            <a:chOff x="0" y="0"/>
            <a:chExt cx="7706628" cy="930153"/>
          </a:xfrm>
        </p:grpSpPr>
        <p:sp>
          <p:nvSpPr>
            <p:cNvPr id="347" name="Rectangle"/>
            <p:cNvSpPr/>
            <p:nvPr/>
          </p:nvSpPr>
          <p:spPr>
            <a:xfrm>
              <a:off x="-1" y="0"/>
              <a:ext cx="7706630" cy="930154"/>
            </a:xfrm>
            <a:prstGeom prst="rect">
              <a:avLst/>
            </a:prstGeom>
            <a:solidFill>
              <a:srgbClr val="051E47"/>
            </a:solidFill>
            <a:ln w="38100" cap="flat">
              <a:solidFill>
                <a:srgbClr val="092937"/>
              </a:solidFill>
              <a:prstDash val="solid"/>
              <a:miter lim="800000"/>
            </a:ln>
            <a:effectLst/>
          </p:spPr>
          <p:txBody>
            <a:bodyPr wrap="square" lIns="91439" tIns="91439" rIns="91439" bIns="91439" numCol="1" anchor="ctr">
              <a:noAutofit/>
            </a:bodyPr>
            <a:lstStyle/>
            <a:p>
              <a:pPr algn="ctr" defTabSz="1828800">
                <a:lnSpc>
                  <a:spcPct val="100000"/>
                </a:lnSpc>
                <a:spcBef>
                  <a:spcPts val="0"/>
                </a:spcBef>
                <a:defRPr sz="3600">
                  <a:solidFill>
                    <a:srgbClr val="FFFFFF"/>
                  </a:solidFill>
                  <a:latin typeface="Aptos"/>
                  <a:ea typeface="Aptos"/>
                  <a:cs typeface="Aptos"/>
                  <a:sym typeface="Aptos"/>
                </a:defRPr>
              </a:pPr>
              <a:endParaRPr/>
            </a:p>
          </p:txBody>
        </p:sp>
        <p:sp>
          <p:nvSpPr>
            <p:cNvPr id="348" name="Scholar Recruitment"/>
            <p:cNvSpPr txBox="1"/>
            <p:nvPr/>
          </p:nvSpPr>
          <p:spPr>
            <a:xfrm>
              <a:off x="110489" y="100587"/>
              <a:ext cx="7485649" cy="7289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lvl1pPr algn="ctr" defTabSz="1828800">
                <a:lnSpc>
                  <a:spcPct val="100000"/>
                </a:lnSpc>
                <a:spcBef>
                  <a:spcPts val="0"/>
                </a:spcBef>
                <a:defRPr sz="3600">
                  <a:solidFill>
                    <a:srgbClr val="FFFFFF"/>
                  </a:solidFill>
                  <a:latin typeface="Aptos"/>
                  <a:ea typeface="Aptos"/>
                  <a:cs typeface="Aptos"/>
                  <a:sym typeface="Aptos"/>
                </a:defRPr>
              </a:lvl1pPr>
            </a:lstStyle>
            <a:p>
              <a:r>
                <a:t>Scholar Recruitment </a:t>
              </a:r>
            </a:p>
          </p:txBody>
        </p:sp>
      </p:grpSp>
      <p:pic>
        <p:nvPicPr>
          <p:cNvPr id="350" name="Picture 2" descr="Picture 2"/>
          <p:cNvPicPr>
            <a:picLocks noChangeAspect="1"/>
          </p:cNvPicPr>
          <p:nvPr/>
        </p:nvPicPr>
        <p:blipFill>
          <a:blip r:embed="rId3"/>
          <a:stretch>
            <a:fillRect/>
          </a:stretch>
        </p:blipFill>
        <p:spPr>
          <a:xfrm>
            <a:off x="1276162" y="5413345"/>
            <a:ext cx="5486401" cy="1422401"/>
          </a:xfrm>
          <a:prstGeom prst="rect">
            <a:avLst/>
          </a:prstGeom>
          <a:ln w="12700">
            <a:miter lim="400000"/>
          </a:ln>
        </p:spPr>
      </p:pic>
      <p:pic>
        <p:nvPicPr>
          <p:cNvPr id="351" name="Picture 4" descr="Picture 4"/>
          <p:cNvPicPr>
            <a:picLocks noChangeAspect="1"/>
          </p:cNvPicPr>
          <p:nvPr/>
        </p:nvPicPr>
        <p:blipFill>
          <a:blip r:embed="rId4"/>
          <a:stretch>
            <a:fillRect/>
          </a:stretch>
        </p:blipFill>
        <p:spPr>
          <a:xfrm>
            <a:off x="529462" y="8296423"/>
            <a:ext cx="2293877" cy="2293877"/>
          </a:xfrm>
          <a:prstGeom prst="rect">
            <a:avLst/>
          </a:prstGeom>
          <a:ln w="12700">
            <a:miter lim="400000"/>
          </a:ln>
        </p:spPr>
      </p:pic>
      <p:pic>
        <p:nvPicPr>
          <p:cNvPr id="352" name="Picture 6" descr="Picture 6"/>
          <p:cNvPicPr>
            <a:picLocks noChangeAspect="1"/>
          </p:cNvPicPr>
          <p:nvPr/>
        </p:nvPicPr>
        <p:blipFill>
          <a:blip r:embed="rId5"/>
          <a:srcRect l="14029" t="14247" r="14090" b="13972"/>
          <a:stretch>
            <a:fillRect/>
          </a:stretch>
        </p:blipFill>
        <p:spPr>
          <a:xfrm>
            <a:off x="4601721" y="8221087"/>
            <a:ext cx="2369213" cy="2369213"/>
          </a:xfrm>
          <a:prstGeom prst="rect">
            <a:avLst/>
          </a:prstGeom>
          <a:ln w="12700">
            <a:miter lim="400000"/>
          </a:ln>
        </p:spPr>
      </p:pic>
      <p:pic>
        <p:nvPicPr>
          <p:cNvPr id="353" name="Picture 8" descr="Picture 8"/>
          <p:cNvPicPr>
            <a:picLocks noChangeAspect="1"/>
          </p:cNvPicPr>
          <p:nvPr/>
        </p:nvPicPr>
        <p:blipFill>
          <a:blip r:embed="rId6"/>
          <a:stretch>
            <a:fillRect/>
          </a:stretch>
        </p:blipFill>
        <p:spPr>
          <a:xfrm>
            <a:off x="2415183" y="10367604"/>
            <a:ext cx="2619827" cy="2619827"/>
          </a:xfrm>
          <a:prstGeom prst="rect">
            <a:avLst/>
          </a:prstGeom>
          <a:ln w="12700">
            <a:miter lim="400000"/>
          </a:ln>
        </p:spPr>
      </p:pic>
      <p:pic>
        <p:nvPicPr>
          <p:cNvPr id="354" name="Picture 10" descr="Picture 10"/>
          <p:cNvPicPr>
            <a:picLocks noChangeAspect="1"/>
          </p:cNvPicPr>
          <p:nvPr/>
        </p:nvPicPr>
        <p:blipFill>
          <a:blip r:embed="rId7"/>
          <a:stretch>
            <a:fillRect/>
          </a:stretch>
        </p:blipFill>
        <p:spPr>
          <a:xfrm>
            <a:off x="6199339" y="10327406"/>
            <a:ext cx="3283907" cy="3283907"/>
          </a:xfrm>
          <a:prstGeom prst="rect">
            <a:avLst/>
          </a:prstGeom>
          <a:ln w="12700">
            <a:miter lim="400000"/>
          </a:ln>
        </p:spPr>
      </p:pic>
      <p:sp>
        <p:nvSpPr>
          <p:cNvPr id="355" name="Straight Connector 5"/>
          <p:cNvSpPr/>
          <p:nvPr/>
        </p:nvSpPr>
        <p:spPr>
          <a:xfrm>
            <a:off x="4758846" y="7032172"/>
            <a:ext cx="1" cy="308081"/>
          </a:xfrm>
          <a:prstGeom prst="line">
            <a:avLst/>
          </a:prstGeom>
          <a:ln w="38100">
            <a:solidFill>
              <a:srgbClr val="156082"/>
            </a:solidFill>
            <a:miter/>
          </a:ln>
        </p:spPr>
        <p:txBody>
          <a:bodyPr tIns="91439" bIns="91439"/>
          <a:lstStyle/>
          <a:p>
            <a:pPr defTabSz="1828800">
              <a:lnSpc>
                <a:spcPct val="100000"/>
              </a:lnSpc>
              <a:spcBef>
                <a:spcPts val="0"/>
              </a:spcBef>
              <a:defRPr sz="3600">
                <a:latin typeface="Aptos"/>
                <a:ea typeface="Aptos"/>
                <a:cs typeface="Aptos"/>
                <a:sym typeface="Aptos"/>
              </a:defRPr>
            </a:pPr>
            <a:endParaRPr/>
          </a:p>
        </p:txBody>
      </p:sp>
      <p:sp>
        <p:nvSpPr>
          <p:cNvPr id="356" name="Straight Connector 7"/>
          <p:cNvSpPr/>
          <p:nvPr/>
        </p:nvSpPr>
        <p:spPr>
          <a:xfrm>
            <a:off x="1676399" y="7340251"/>
            <a:ext cx="6164896" cy="1"/>
          </a:xfrm>
          <a:prstGeom prst="line">
            <a:avLst/>
          </a:prstGeom>
          <a:ln w="38100">
            <a:solidFill>
              <a:srgbClr val="156082"/>
            </a:solidFill>
            <a:miter/>
          </a:ln>
        </p:spPr>
        <p:txBody>
          <a:bodyPr tIns="91439" bIns="91439"/>
          <a:lstStyle/>
          <a:p>
            <a:pPr defTabSz="1828800">
              <a:lnSpc>
                <a:spcPct val="100000"/>
              </a:lnSpc>
              <a:spcBef>
                <a:spcPts val="0"/>
              </a:spcBef>
              <a:defRPr sz="3600">
                <a:latin typeface="Aptos"/>
                <a:ea typeface="Aptos"/>
                <a:cs typeface="Aptos"/>
                <a:sym typeface="Aptos"/>
              </a:defRPr>
            </a:pPr>
            <a:endParaRPr/>
          </a:p>
        </p:txBody>
      </p:sp>
      <p:sp>
        <p:nvSpPr>
          <p:cNvPr id="357" name="Straight Arrow Connector 11"/>
          <p:cNvSpPr/>
          <p:nvPr/>
        </p:nvSpPr>
        <p:spPr>
          <a:xfrm>
            <a:off x="1676400" y="7340252"/>
            <a:ext cx="0" cy="840639"/>
          </a:xfrm>
          <a:prstGeom prst="line">
            <a:avLst/>
          </a:prstGeom>
          <a:ln w="38100">
            <a:solidFill>
              <a:srgbClr val="000000"/>
            </a:solidFill>
            <a:miter/>
            <a:tailEnd type="triangle"/>
          </a:ln>
        </p:spPr>
        <p:txBody>
          <a:bodyPr tIns="91439" bIns="91439"/>
          <a:lstStyle/>
          <a:p>
            <a:pPr defTabSz="1828800">
              <a:lnSpc>
                <a:spcPct val="100000"/>
              </a:lnSpc>
              <a:spcBef>
                <a:spcPts val="0"/>
              </a:spcBef>
              <a:defRPr sz="3600">
                <a:latin typeface="Aptos"/>
                <a:ea typeface="Aptos"/>
                <a:cs typeface="Aptos"/>
                <a:sym typeface="Aptos"/>
              </a:defRPr>
            </a:pPr>
            <a:endParaRPr/>
          </a:p>
        </p:txBody>
      </p:sp>
      <p:sp>
        <p:nvSpPr>
          <p:cNvPr id="358" name="Straight Arrow Connector 12"/>
          <p:cNvSpPr/>
          <p:nvPr/>
        </p:nvSpPr>
        <p:spPr>
          <a:xfrm flipH="1">
            <a:off x="3731364" y="7340251"/>
            <a:ext cx="1" cy="2987156"/>
          </a:xfrm>
          <a:prstGeom prst="line">
            <a:avLst/>
          </a:prstGeom>
          <a:ln w="38100">
            <a:solidFill>
              <a:srgbClr val="000000"/>
            </a:solidFill>
            <a:miter/>
            <a:tailEnd type="triangle"/>
          </a:ln>
        </p:spPr>
        <p:txBody>
          <a:bodyPr tIns="91439" bIns="91439"/>
          <a:lstStyle/>
          <a:p>
            <a:pPr defTabSz="1828800">
              <a:lnSpc>
                <a:spcPct val="100000"/>
              </a:lnSpc>
              <a:spcBef>
                <a:spcPts val="0"/>
              </a:spcBef>
              <a:defRPr sz="3600">
                <a:latin typeface="Aptos"/>
                <a:ea typeface="Aptos"/>
                <a:cs typeface="Aptos"/>
                <a:sym typeface="Aptos"/>
              </a:defRPr>
            </a:pPr>
            <a:endParaRPr/>
          </a:p>
        </p:txBody>
      </p:sp>
      <p:sp>
        <p:nvSpPr>
          <p:cNvPr id="359" name="Straight Arrow Connector 13"/>
          <p:cNvSpPr/>
          <p:nvPr/>
        </p:nvSpPr>
        <p:spPr>
          <a:xfrm>
            <a:off x="5786327" y="7340252"/>
            <a:ext cx="1" cy="840639"/>
          </a:xfrm>
          <a:prstGeom prst="line">
            <a:avLst/>
          </a:prstGeom>
          <a:ln w="38100">
            <a:solidFill>
              <a:srgbClr val="000000"/>
            </a:solidFill>
            <a:miter/>
            <a:tailEnd type="triangle"/>
          </a:ln>
        </p:spPr>
        <p:txBody>
          <a:bodyPr tIns="91439" bIns="91439"/>
          <a:lstStyle/>
          <a:p>
            <a:pPr defTabSz="1828800">
              <a:lnSpc>
                <a:spcPct val="100000"/>
              </a:lnSpc>
              <a:spcBef>
                <a:spcPts val="0"/>
              </a:spcBef>
              <a:defRPr sz="3600">
                <a:latin typeface="Aptos"/>
                <a:ea typeface="Aptos"/>
                <a:cs typeface="Aptos"/>
                <a:sym typeface="Aptos"/>
              </a:defRPr>
            </a:pPr>
            <a:endParaRPr/>
          </a:p>
        </p:txBody>
      </p:sp>
      <p:sp>
        <p:nvSpPr>
          <p:cNvPr id="360" name="Straight Arrow Connector 14"/>
          <p:cNvSpPr/>
          <p:nvPr/>
        </p:nvSpPr>
        <p:spPr>
          <a:xfrm>
            <a:off x="7841294" y="7340251"/>
            <a:ext cx="1" cy="2827007"/>
          </a:xfrm>
          <a:prstGeom prst="line">
            <a:avLst/>
          </a:prstGeom>
          <a:ln w="38100">
            <a:solidFill>
              <a:srgbClr val="000000"/>
            </a:solidFill>
            <a:miter/>
            <a:tailEnd type="triangle"/>
          </a:ln>
        </p:spPr>
        <p:txBody>
          <a:bodyPr tIns="91439" bIns="91439"/>
          <a:lstStyle/>
          <a:p>
            <a:pPr defTabSz="1828800">
              <a:lnSpc>
                <a:spcPct val="100000"/>
              </a:lnSpc>
              <a:spcBef>
                <a:spcPts val="0"/>
              </a:spcBef>
              <a:defRPr sz="3600">
                <a:latin typeface="Aptos"/>
                <a:ea typeface="Aptos"/>
                <a:cs typeface="Aptos"/>
                <a:sym typeface="Aptos"/>
              </a:defRPr>
            </a:pPr>
            <a:endParaRPr/>
          </a:p>
        </p:txBody>
      </p:sp>
      <p:sp>
        <p:nvSpPr>
          <p:cNvPr id="361" name="TextBox 19"/>
          <p:cNvSpPr txBox="1"/>
          <p:nvPr/>
        </p:nvSpPr>
        <p:spPr>
          <a:xfrm>
            <a:off x="11172300" y="7739260"/>
            <a:ext cx="3748071" cy="18211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algn="ctr" defTabSz="1828800">
              <a:lnSpc>
                <a:spcPct val="100000"/>
              </a:lnSpc>
              <a:spcBef>
                <a:spcPts val="0"/>
              </a:spcBef>
              <a:defRPr sz="3600">
                <a:latin typeface="Aptos"/>
                <a:ea typeface="Aptos"/>
                <a:cs typeface="Aptos"/>
                <a:sym typeface="Aptos"/>
              </a:defRPr>
            </a:lvl1pPr>
          </a:lstStyle>
          <a:p>
            <a:r>
              <a:t>Scholars find a full-time position at in two ways</a:t>
            </a:r>
          </a:p>
        </p:txBody>
      </p:sp>
      <p:grpSp>
        <p:nvGrpSpPr>
          <p:cNvPr id="364" name="Rectangle 22"/>
          <p:cNvGrpSpPr/>
          <p:nvPr/>
        </p:nvGrpSpPr>
        <p:grpSpPr>
          <a:xfrm>
            <a:off x="15528018" y="5273580"/>
            <a:ext cx="3474721" cy="3480906"/>
            <a:chOff x="0" y="0"/>
            <a:chExt cx="3474720" cy="3480905"/>
          </a:xfrm>
        </p:grpSpPr>
        <p:sp>
          <p:nvSpPr>
            <p:cNvPr id="362" name="Square"/>
            <p:cNvSpPr/>
            <p:nvPr/>
          </p:nvSpPr>
          <p:spPr>
            <a:xfrm>
              <a:off x="-1" y="0"/>
              <a:ext cx="3474722" cy="3480906"/>
            </a:xfrm>
            <a:prstGeom prst="rect">
              <a:avLst/>
            </a:prstGeom>
            <a:solidFill>
              <a:srgbClr val="0D87CB"/>
            </a:solidFill>
            <a:ln w="12700" cap="flat">
              <a:noFill/>
              <a:miter lim="400000"/>
            </a:ln>
            <a:effectLst/>
          </p:spPr>
          <p:txBody>
            <a:bodyPr wrap="square" lIns="91439" tIns="91439" rIns="91439" bIns="91439" numCol="1" anchor="ctr">
              <a:noAutofit/>
            </a:bodyPr>
            <a:lstStyle/>
            <a:p>
              <a:pPr algn="ctr" defTabSz="1828800">
                <a:lnSpc>
                  <a:spcPct val="100000"/>
                </a:lnSpc>
                <a:spcBef>
                  <a:spcPts val="0"/>
                </a:spcBef>
                <a:defRPr sz="3600">
                  <a:solidFill>
                    <a:srgbClr val="FFFFFF"/>
                  </a:solidFill>
                  <a:latin typeface="Aptos"/>
                  <a:ea typeface="Aptos"/>
                  <a:cs typeface="Aptos"/>
                  <a:sym typeface="Aptos"/>
                </a:defRPr>
              </a:pPr>
              <a:endParaRPr/>
            </a:p>
          </p:txBody>
        </p:sp>
        <p:sp>
          <p:nvSpPr>
            <p:cNvPr id="363" name="Matchmaking Event…"/>
            <p:cNvSpPr txBox="1"/>
            <p:nvPr/>
          </p:nvSpPr>
          <p:spPr>
            <a:xfrm>
              <a:off x="-1" y="528873"/>
              <a:ext cx="3474722" cy="24231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2879" tIns="182879" rIns="182879" bIns="182879" numCol="1" anchor="ctr">
              <a:spAutoFit/>
            </a:bodyPr>
            <a:lstStyle/>
            <a:p>
              <a:pPr algn="ctr" defTabSz="1828800">
                <a:lnSpc>
                  <a:spcPct val="100000"/>
                </a:lnSpc>
                <a:spcBef>
                  <a:spcPts val="0"/>
                </a:spcBef>
                <a:defRPr sz="3600" b="1">
                  <a:solidFill>
                    <a:srgbClr val="FFFFFF"/>
                  </a:solidFill>
                  <a:latin typeface="Aptos"/>
                  <a:ea typeface="Aptos"/>
                  <a:cs typeface="Aptos"/>
                  <a:sym typeface="Aptos"/>
                </a:defRPr>
              </a:pPr>
              <a:r>
                <a:t>Matchmaking Event</a:t>
              </a:r>
            </a:p>
            <a:p>
              <a:pPr algn="ctr" defTabSz="1828800">
                <a:lnSpc>
                  <a:spcPct val="100000"/>
                </a:lnSpc>
                <a:spcBef>
                  <a:spcPts val="0"/>
                </a:spcBef>
                <a:defRPr sz="3200">
                  <a:solidFill>
                    <a:srgbClr val="FFFFFF"/>
                  </a:solidFill>
                  <a:latin typeface="Aptos"/>
                  <a:ea typeface="Aptos"/>
                  <a:cs typeface="Aptos"/>
                  <a:sym typeface="Aptos"/>
                </a:defRPr>
              </a:pPr>
              <a:r>
                <a:t>(NIH Diversity Supplements)</a:t>
              </a:r>
            </a:p>
          </p:txBody>
        </p:sp>
      </p:grpSp>
      <p:grpSp>
        <p:nvGrpSpPr>
          <p:cNvPr id="367" name="Rectangle 23"/>
          <p:cNvGrpSpPr/>
          <p:nvPr/>
        </p:nvGrpSpPr>
        <p:grpSpPr>
          <a:xfrm>
            <a:off x="15528016" y="8927892"/>
            <a:ext cx="3474721" cy="3474721"/>
            <a:chOff x="0" y="0"/>
            <a:chExt cx="3474720" cy="3474720"/>
          </a:xfrm>
        </p:grpSpPr>
        <p:sp>
          <p:nvSpPr>
            <p:cNvPr id="365" name="Square"/>
            <p:cNvSpPr/>
            <p:nvPr/>
          </p:nvSpPr>
          <p:spPr>
            <a:xfrm>
              <a:off x="-1" y="-1"/>
              <a:ext cx="3474722" cy="3474722"/>
            </a:xfrm>
            <a:prstGeom prst="rect">
              <a:avLst/>
            </a:prstGeom>
            <a:solidFill>
              <a:srgbClr val="0D87CB"/>
            </a:solidFill>
            <a:ln w="12700" cap="flat">
              <a:noFill/>
              <a:miter lim="400000"/>
            </a:ln>
            <a:effectLst/>
          </p:spPr>
          <p:txBody>
            <a:bodyPr wrap="square" lIns="91439" tIns="91439" rIns="91439" bIns="91439" numCol="1" anchor="ctr">
              <a:noAutofit/>
            </a:bodyPr>
            <a:lstStyle/>
            <a:p>
              <a:pPr algn="ctr" defTabSz="1828800">
                <a:lnSpc>
                  <a:spcPct val="100000"/>
                </a:lnSpc>
                <a:spcBef>
                  <a:spcPts val="0"/>
                </a:spcBef>
                <a:defRPr sz="3600">
                  <a:solidFill>
                    <a:srgbClr val="FFFFFF"/>
                  </a:solidFill>
                  <a:latin typeface="Aptos"/>
                  <a:ea typeface="Aptos"/>
                  <a:cs typeface="Aptos"/>
                  <a:sym typeface="Aptos"/>
                </a:defRPr>
              </a:pPr>
              <a:endParaRPr/>
            </a:p>
          </p:txBody>
        </p:sp>
        <p:sp>
          <p:nvSpPr>
            <p:cNvPr id="366" name="UCSF Job Boards…"/>
            <p:cNvSpPr txBox="1"/>
            <p:nvPr/>
          </p:nvSpPr>
          <p:spPr>
            <a:xfrm>
              <a:off x="-1" y="589280"/>
              <a:ext cx="3474722" cy="22961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2879" tIns="182879" rIns="182879" bIns="182879" numCol="1" anchor="ctr">
              <a:spAutoFit/>
            </a:bodyPr>
            <a:lstStyle/>
            <a:p>
              <a:pPr algn="ctr" defTabSz="1828800">
                <a:lnSpc>
                  <a:spcPct val="100000"/>
                </a:lnSpc>
                <a:spcBef>
                  <a:spcPts val="0"/>
                </a:spcBef>
                <a:defRPr sz="3200" b="1">
                  <a:solidFill>
                    <a:srgbClr val="FFFFFF"/>
                  </a:solidFill>
                  <a:latin typeface="Aptos"/>
                  <a:ea typeface="Aptos"/>
                  <a:cs typeface="Aptos"/>
                  <a:sym typeface="Aptos"/>
                </a:defRPr>
              </a:pPr>
              <a:r>
                <a:t>UCSF Job Boards</a:t>
              </a:r>
            </a:p>
            <a:p>
              <a:pPr algn="ctr" defTabSz="1828800">
                <a:lnSpc>
                  <a:spcPct val="100000"/>
                </a:lnSpc>
                <a:spcBef>
                  <a:spcPts val="0"/>
                </a:spcBef>
                <a:defRPr sz="3200">
                  <a:solidFill>
                    <a:srgbClr val="FFFFFF"/>
                  </a:solidFill>
                  <a:latin typeface="Aptos"/>
                  <a:ea typeface="Aptos"/>
                  <a:cs typeface="Aptos"/>
                  <a:sym typeface="Aptos"/>
                </a:defRPr>
              </a:pPr>
              <a:r>
                <a:t>(junior specialist or SRA)</a:t>
              </a:r>
            </a:p>
          </p:txBody>
        </p:sp>
      </p:grpSp>
      <p:grpSp>
        <p:nvGrpSpPr>
          <p:cNvPr id="370" name="Rectangle 25"/>
          <p:cNvGrpSpPr/>
          <p:nvPr/>
        </p:nvGrpSpPr>
        <p:grpSpPr>
          <a:xfrm>
            <a:off x="20046903" y="6949112"/>
            <a:ext cx="3060935" cy="3769431"/>
            <a:chOff x="0" y="0"/>
            <a:chExt cx="3060934" cy="3769429"/>
          </a:xfrm>
        </p:grpSpPr>
        <p:sp>
          <p:nvSpPr>
            <p:cNvPr id="368" name="Rectangle"/>
            <p:cNvSpPr/>
            <p:nvPr/>
          </p:nvSpPr>
          <p:spPr>
            <a:xfrm>
              <a:off x="-1" y="0"/>
              <a:ext cx="3060936" cy="3769430"/>
            </a:xfrm>
            <a:prstGeom prst="rect">
              <a:avLst/>
            </a:prstGeom>
            <a:solidFill>
              <a:srgbClr val="0D87CB"/>
            </a:solidFill>
            <a:ln w="12700" cap="flat">
              <a:noFill/>
              <a:miter lim="400000"/>
            </a:ln>
            <a:effectLst/>
          </p:spPr>
          <p:txBody>
            <a:bodyPr wrap="square" lIns="91439" tIns="91439" rIns="91439" bIns="91439" numCol="1" anchor="ctr">
              <a:noAutofit/>
            </a:bodyPr>
            <a:lstStyle/>
            <a:p>
              <a:pPr algn="ctr" defTabSz="1828800">
                <a:lnSpc>
                  <a:spcPct val="100000"/>
                </a:lnSpc>
                <a:spcBef>
                  <a:spcPts val="0"/>
                </a:spcBef>
                <a:defRPr sz="2800">
                  <a:solidFill>
                    <a:srgbClr val="FFFFFF"/>
                  </a:solidFill>
                  <a:latin typeface="Aptos"/>
                  <a:ea typeface="Aptos"/>
                  <a:cs typeface="Aptos"/>
                  <a:sym typeface="Aptos"/>
                </a:defRPr>
              </a:pPr>
              <a:endParaRPr/>
            </a:p>
          </p:txBody>
        </p:sp>
        <p:sp>
          <p:nvSpPr>
            <p:cNvPr id="369" name="Scholar and new faculty mentor both apply to PROPEL"/>
            <p:cNvSpPr txBox="1"/>
            <p:nvPr/>
          </p:nvSpPr>
          <p:spPr>
            <a:xfrm>
              <a:off x="-1" y="495334"/>
              <a:ext cx="3060936" cy="27787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2879" tIns="182879" rIns="182879" bIns="182879" numCol="1" anchor="ctr">
              <a:spAutoFit/>
            </a:bodyPr>
            <a:lstStyle>
              <a:lvl1pPr algn="ctr" defTabSz="1828800">
                <a:lnSpc>
                  <a:spcPct val="100000"/>
                </a:lnSpc>
                <a:spcBef>
                  <a:spcPts val="0"/>
                </a:spcBef>
                <a:defRPr sz="3200" b="1">
                  <a:solidFill>
                    <a:srgbClr val="FFFFFF"/>
                  </a:solidFill>
                  <a:latin typeface="Aptos"/>
                  <a:ea typeface="Aptos"/>
                  <a:cs typeface="Aptos"/>
                  <a:sym typeface="Aptos"/>
                </a:defRPr>
              </a:lvl1pPr>
            </a:lstStyle>
            <a:p>
              <a:r>
                <a:t>Scholar and new faculty mentor both apply to PROPEL</a:t>
              </a:r>
            </a:p>
          </p:txBody>
        </p:sp>
      </p:grpSp>
      <p:grpSp>
        <p:nvGrpSpPr>
          <p:cNvPr id="373" name="Rectangle 26"/>
          <p:cNvGrpSpPr/>
          <p:nvPr/>
        </p:nvGrpSpPr>
        <p:grpSpPr>
          <a:xfrm>
            <a:off x="9775708" y="3810027"/>
            <a:ext cx="9294950" cy="930155"/>
            <a:chOff x="0" y="0"/>
            <a:chExt cx="9294948" cy="930153"/>
          </a:xfrm>
        </p:grpSpPr>
        <p:sp>
          <p:nvSpPr>
            <p:cNvPr id="371" name="Rectangle"/>
            <p:cNvSpPr/>
            <p:nvPr/>
          </p:nvSpPr>
          <p:spPr>
            <a:xfrm>
              <a:off x="0" y="0"/>
              <a:ext cx="9294950" cy="930154"/>
            </a:xfrm>
            <a:prstGeom prst="rect">
              <a:avLst/>
            </a:prstGeom>
            <a:solidFill>
              <a:srgbClr val="051E47"/>
            </a:solidFill>
            <a:ln w="38100" cap="flat">
              <a:solidFill>
                <a:srgbClr val="092937"/>
              </a:solidFill>
              <a:prstDash val="solid"/>
              <a:miter lim="800000"/>
            </a:ln>
            <a:effectLst/>
          </p:spPr>
          <p:txBody>
            <a:bodyPr wrap="square" lIns="91439" tIns="91439" rIns="91439" bIns="91439" numCol="1" anchor="ctr">
              <a:noAutofit/>
            </a:bodyPr>
            <a:lstStyle/>
            <a:p>
              <a:pPr algn="ctr" defTabSz="1828800">
                <a:lnSpc>
                  <a:spcPct val="100000"/>
                </a:lnSpc>
                <a:spcBef>
                  <a:spcPts val="0"/>
                </a:spcBef>
                <a:defRPr sz="3600">
                  <a:solidFill>
                    <a:srgbClr val="FFFFFF"/>
                  </a:solidFill>
                  <a:latin typeface="Aptos"/>
                  <a:ea typeface="Aptos"/>
                  <a:cs typeface="Aptos"/>
                  <a:sym typeface="Aptos"/>
                </a:defRPr>
              </a:pPr>
              <a:endParaRPr/>
            </a:p>
          </p:txBody>
        </p:sp>
        <p:sp>
          <p:nvSpPr>
            <p:cNvPr id="372" name="Hiring"/>
            <p:cNvSpPr txBox="1"/>
            <p:nvPr/>
          </p:nvSpPr>
          <p:spPr>
            <a:xfrm>
              <a:off x="110490" y="100587"/>
              <a:ext cx="9073970" cy="7289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lvl1pPr algn="ctr" defTabSz="1828800">
                <a:lnSpc>
                  <a:spcPct val="100000"/>
                </a:lnSpc>
                <a:spcBef>
                  <a:spcPts val="0"/>
                </a:spcBef>
                <a:defRPr sz="3600">
                  <a:solidFill>
                    <a:srgbClr val="FFFFFF"/>
                  </a:solidFill>
                  <a:latin typeface="Aptos"/>
                  <a:ea typeface="Aptos"/>
                  <a:cs typeface="Aptos"/>
                  <a:sym typeface="Aptos"/>
                </a:defRPr>
              </a:lvl1pPr>
            </a:lstStyle>
            <a:p>
              <a:r>
                <a:t>Hiring</a:t>
              </a:r>
            </a:p>
          </p:txBody>
        </p:sp>
      </p:grpSp>
      <p:grpSp>
        <p:nvGrpSpPr>
          <p:cNvPr id="376" name="Rectangle 27"/>
          <p:cNvGrpSpPr/>
          <p:nvPr/>
        </p:nvGrpSpPr>
        <p:grpSpPr>
          <a:xfrm>
            <a:off x="20046903" y="3810027"/>
            <a:ext cx="3060935" cy="930155"/>
            <a:chOff x="0" y="0"/>
            <a:chExt cx="3060934" cy="930153"/>
          </a:xfrm>
        </p:grpSpPr>
        <p:sp>
          <p:nvSpPr>
            <p:cNvPr id="374" name="Rectangle"/>
            <p:cNvSpPr/>
            <p:nvPr/>
          </p:nvSpPr>
          <p:spPr>
            <a:xfrm>
              <a:off x="-1" y="0"/>
              <a:ext cx="3060936" cy="930154"/>
            </a:xfrm>
            <a:prstGeom prst="rect">
              <a:avLst/>
            </a:prstGeom>
            <a:solidFill>
              <a:srgbClr val="051E47"/>
            </a:solidFill>
            <a:ln w="38100" cap="flat">
              <a:solidFill>
                <a:srgbClr val="092937"/>
              </a:solidFill>
              <a:prstDash val="solid"/>
              <a:miter lim="800000"/>
            </a:ln>
            <a:effectLst/>
          </p:spPr>
          <p:txBody>
            <a:bodyPr wrap="square" lIns="91439" tIns="91439" rIns="91439" bIns="91439" numCol="1" anchor="ctr">
              <a:noAutofit/>
            </a:bodyPr>
            <a:lstStyle/>
            <a:p>
              <a:pPr algn="ctr" defTabSz="1828800">
                <a:lnSpc>
                  <a:spcPct val="100000"/>
                </a:lnSpc>
                <a:spcBef>
                  <a:spcPts val="0"/>
                </a:spcBef>
                <a:defRPr sz="3600">
                  <a:solidFill>
                    <a:srgbClr val="FFFFFF"/>
                  </a:solidFill>
                  <a:latin typeface="Aptos"/>
                  <a:ea typeface="Aptos"/>
                  <a:cs typeface="Aptos"/>
                  <a:sym typeface="Aptos"/>
                </a:defRPr>
              </a:pPr>
              <a:endParaRPr/>
            </a:p>
          </p:txBody>
        </p:sp>
        <p:sp>
          <p:nvSpPr>
            <p:cNvPr id="375" name="Apply"/>
            <p:cNvSpPr txBox="1"/>
            <p:nvPr/>
          </p:nvSpPr>
          <p:spPr>
            <a:xfrm>
              <a:off x="110489" y="100587"/>
              <a:ext cx="2839956" cy="7289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lvl1pPr algn="ctr" defTabSz="1828800">
                <a:lnSpc>
                  <a:spcPct val="100000"/>
                </a:lnSpc>
                <a:spcBef>
                  <a:spcPts val="0"/>
                </a:spcBef>
                <a:defRPr sz="3600">
                  <a:solidFill>
                    <a:srgbClr val="FFFFFF"/>
                  </a:solidFill>
                  <a:latin typeface="Aptos"/>
                  <a:ea typeface="Aptos"/>
                  <a:cs typeface="Aptos"/>
                  <a:sym typeface="Aptos"/>
                </a:defRPr>
              </a:lvl1pPr>
            </a:lstStyle>
            <a:p>
              <a:r>
                <a:t>Apply</a:t>
              </a:r>
            </a:p>
          </p:txBody>
        </p:sp>
      </p:grpSp>
      <p:sp>
        <p:nvSpPr>
          <p:cNvPr id="382" name="Elbow Connector 29"/>
          <p:cNvSpPr/>
          <p:nvPr/>
        </p:nvSpPr>
        <p:spPr>
          <a:xfrm>
            <a:off x="8995410" y="8648700"/>
            <a:ext cx="2176780" cy="328041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2766" y="21600"/>
                </a:lnTo>
                <a:lnTo>
                  <a:pt x="12766" y="0"/>
                </a:lnTo>
                <a:lnTo>
                  <a:pt x="21600" y="0"/>
                </a:lnTo>
              </a:path>
            </a:pathLst>
          </a:custGeom>
          <a:ln w="38100">
            <a:solidFill>
              <a:srgbClr val="000000"/>
            </a:solidFill>
            <a:miter/>
            <a:tailEnd type="triangle"/>
          </a:ln>
        </p:spPr>
        <p:txBody>
          <a:bodyPr/>
          <a:lstStyle/>
          <a:p>
            <a:endParaRPr/>
          </a:p>
        </p:txBody>
      </p:sp>
      <p:sp>
        <p:nvSpPr>
          <p:cNvPr id="383" name="Straight Arrow Connector 47"/>
          <p:cNvSpPr/>
          <p:nvPr/>
        </p:nvSpPr>
        <p:spPr>
          <a:xfrm>
            <a:off x="14920370" y="7687646"/>
            <a:ext cx="607649" cy="23559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38100">
            <a:solidFill>
              <a:srgbClr val="000000"/>
            </a:solidFill>
            <a:miter/>
            <a:tailEnd type="triangle"/>
          </a:ln>
        </p:spPr>
        <p:txBody>
          <a:bodyPr/>
          <a:lstStyle/>
          <a:p>
            <a:endParaRPr/>
          </a:p>
        </p:txBody>
      </p:sp>
      <p:sp>
        <p:nvSpPr>
          <p:cNvPr id="379" name="Straight Arrow Connector 51"/>
          <p:cNvSpPr/>
          <p:nvPr/>
        </p:nvSpPr>
        <p:spPr>
          <a:xfrm>
            <a:off x="15011809" y="8662589"/>
            <a:ext cx="516207" cy="2137151"/>
          </a:xfrm>
          <a:prstGeom prst="line">
            <a:avLst/>
          </a:prstGeom>
          <a:ln w="38100">
            <a:solidFill>
              <a:srgbClr val="000000"/>
            </a:solidFill>
            <a:miter/>
            <a:tailEnd type="triangle"/>
          </a:ln>
        </p:spPr>
        <p:txBody>
          <a:bodyPr tIns="91439" bIns="91439"/>
          <a:lstStyle/>
          <a:p>
            <a:pPr defTabSz="1828800">
              <a:lnSpc>
                <a:spcPct val="100000"/>
              </a:lnSpc>
              <a:spcBef>
                <a:spcPts val="0"/>
              </a:spcBef>
              <a:defRPr sz="3600">
                <a:latin typeface="Aptos"/>
                <a:ea typeface="Aptos"/>
                <a:cs typeface="Aptos"/>
                <a:sym typeface="Aptos"/>
              </a:defRPr>
            </a:pPr>
            <a:endParaRPr/>
          </a:p>
        </p:txBody>
      </p:sp>
      <p:sp>
        <p:nvSpPr>
          <p:cNvPr id="384" name="Straight Arrow Connector 54"/>
          <p:cNvSpPr/>
          <p:nvPr/>
        </p:nvSpPr>
        <p:spPr>
          <a:xfrm>
            <a:off x="19002658" y="7747219"/>
            <a:ext cx="1044246" cy="4407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ln w="38100">
            <a:solidFill>
              <a:srgbClr val="000000"/>
            </a:solidFill>
            <a:miter/>
            <a:tailEnd type="triangle"/>
          </a:ln>
        </p:spPr>
        <p:txBody>
          <a:bodyPr/>
          <a:lstStyle/>
          <a:p>
            <a:endParaRPr/>
          </a:p>
        </p:txBody>
      </p:sp>
      <p:sp>
        <p:nvSpPr>
          <p:cNvPr id="385" name="Straight Arrow Connector 57"/>
          <p:cNvSpPr/>
          <p:nvPr/>
        </p:nvSpPr>
        <p:spPr>
          <a:xfrm>
            <a:off x="19002657" y="9483859"/>
            <a:ext cx="1044247" cy="44352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38100">
            <a:solidFill>
              <a:srgbClr val="000000"/>
            </a:solidFill>
            <a:miter/>
            <a:tailEnd type="triangle"/>
          </a:ln>
        </p:spPr>
        <p:txBody>
          <a:bodyPr/>
          <a:lstStyle/>
          <a:p>
            <a:endParaRPr/>
          </a:p>
        </p:txBody>
      </p:sp>
      <p:sp>
        <p:nvSpPr>
          <p:cNvPr id="2" name="Google Shape;157;p3">
            <a:extLst>
              <a:ext uri="{FF2B5EF4-FFF2-40B4-BE49-F238E27FC236}">
                <a16:creationId xmlns:a16="http://schemas.microsoft.com/office/drawing/2014/main" id="{74EA35BA-A6EF-A526-4245-EA2BAB8248F5}"/>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CE85E0DE-625D-AD21-C742-76DF6A07845E}"/>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F8C54C71-8E2D-DD63-5BBB-EE3C53007618}"/>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Title 1"/>
          <p:cNvSpPr txBox="1">
            <a:spLocks noGrp="1"/>
          </p:cNvSpPr>
          <p:nvPr>
            <p:ph type="title"/>
          </p:nvPr>
        </p:nvSpPr>
        <p:spPr>
          <a:xfrm>
            <a:off x="261257" y="85938"/>
            <a:ext cx="23543126" cy="1652922"/>
          </a:xfrm>
          <a:prstGeom prst="rect">
            <a:avLst/>
          </a:prstGeom>
        </p:spPr>
        <p:txBody>
          <a:bodyPr/>
          <a:lstStyle/>
          <a:p>
            <a:pPr>
              <a:defRPr sz="6400"/>
            </a:pPr>
            <a:r>
              <a:rPr dirty="0"/>
              <a:t>The matching process: recruitment</a:t>
            </a:r>
          </a:p>
        </p:txBody>
      </p:sp>
      <p:sp>
        <p:nvSpPr>
          <p:cNvPr id="390" name="Content Placeholder 2"/>
          <p:cNvSpPr txBox="1">
            <a:spLocks noGrp="1"/>
          </p:cNvSpPr>
          <p:nvPr>
            <p:ph type="body" idx="1"/>
          </p:nvPr>
        </p:nvSpPr>
        <p:spPr>
          <a:xfrm>
            <a:off x="579617" y="1738859"/>
            <a:ext cx="23543126" cy="11122699"/>
          </a:xfrm>
          <a:prstGeom prst="rect">
            <a:avLst/>
          </a:prstGeom>
        </p:spPr>
        <p:txBody>
          <a:bodyPr/>
          <a:lstStyle/>
          <a:p>
            <a:pPr marL="443484" indent="-443484" defTabSz="1773936">
              <a:spcBef>
                <a:spcPts val="1900"/>
              </a:spcBef>
              <a:defRPr sz="5432"/>
            </a:pPr>
            <a:r>
              <a:rPr dirty="0"/>
              <a:t>Faculty and scholars are invited to sign up through our Matchmaking Event Website: </a:t>
            </a:r>
            <a:r>
              <a:rPr u="sng" dirty="0">
                <a:solidFill>
                  <a:srgbClr val="568E63"/>
                </a:solidFill>
                <a:uFill>
                  <a:solidFill>
                    <a:srgbClr val="568E63"/>
                  </a:solidFill>
                </a:uFill>
                <a:hlinkClick r:id="rId2"/>
              </a:rPr>
              <a:t>justice.ucsf.edu</a:t>
            </a:r>
            <a:r>
              <a:rPr dirty="0"/>
              <a:t>  </a:t>
            </a:r>
          </a:p>
          <a:p>
            <a:pPr marL="886968" lvl="1" indent="-443484" defTabSz="1773936">
              <a:spcBef>
                <a:spcPts val="900"/>
              </a:spcBef>
              <a:defRPr sz="5432"/>
            </a:pPr>
            <a:r>
              <a:rPr dirty="0"/>
              <a:t>We advertise to </a:t>
            </a:r>
            <a:r>
              <a:rPr b="1" dirty="0"/>
              <a:t>scholars</a:t>
            </a:r>
            <a:r>
              <a:rPr dirty="0"/>
              <a:t> through our professional/social media networks</a:t>
            </a:r>
          </a:p>
          <a:p>
            <a:pPr marL="886968" lvl="1" indent="-443484" defTabSz="1773936">
              <a:spcBef>
                <a:spcPts val="900"/>
              </a:spcBef>
              <a:defRPr sz="5432"/>
            </a:pPr>
            <a:r>
              <a:rPr dirty="0"/>
              <a:t>We advertise to </a:t>
            </a:r>
            <a:r>
              <a:rPr b="1" dirty="0"/>
              <a:t>faculty</a:t>
            </a:r>
            <a:r>
              <a:rPr dirty="0"/>
              <a:t> using information about qualifying NIH grants and UCSF email lists</a:t>
            </a:r>
          </a:p>
          <a:p>
            <a:pPr marL="443484" indent="-443484" defTabSz="1773936">
              <a:spcBef>
                <a:spcPts val="1900"/>
              </a:spcBef>
              <a:defRPr sz="5432"/>
            </a:pPr>
            <a:r>
              <a:rPr dirty="0"/>
              <a:t>2021:  95 applicants and 116 faculty</a:t>
            </a:r>
          </a:p>
          <a:p>
            <a:pPr marL="443484" indent="-443484" defTabSz="1773936">
              <a:spcBef>
                <a:spcPts val="1900"/>
              </a:spcBef>
              <a:defRPr sz="5432"/>
            </a:pPr>
            <a:r>
              <a:rPr dirty="0"/>
              <a:t>2022:  94 applicants and 113 faculty</a:t>
            </a:r>
          </a:p>
          <a:p>
            <a:pPr marL="443484" indent="-443484" defTabSz="1773936">
              <a:spcBef>
                <a:spcPts val="1900"/>
              </a:spcBef>
              <a:defRPr sz="5432"/>
            </a:pPr>
            <a:r>
              <a:rPr dirty="0"/>
              <a:t>2023:  55 applicants and 77 faculty</a:t>
            </a:r>
          </a:p>
          <a:p>
            <a:pPr marL="443484" indent="-443484" defTabSz="1773936">
              <a:spcBef>
                <a:spcPts val="1900"/>
              </a:spcBef>
              <a:defRPr sz="5432"/>
            </a:pPr>
            <a:r>
              <a:rPr dirty="0"/>
              <a:t>2024:  101 applicants and 98 faculty</a:t>
            </a:r>
          </a:p>
        </p:txBody>
      </p:sp>
      <p:sp>
        <p:nvSpPr>
          <p:cNvPr id="2" name="Google Shape;157;p3">
            <a:extLst>
              <a:ext uri="{FF2B5EF4-FFF2-40B4-BE49-F238E27FC236}">
                <a16:creationId xmlns:a16="http://schemas.microsoft.com/office/drawing/2014/main" id="{3F3F1872-6BAE-99DC-C2C0-18AE34B6F992}"/>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0ED0F5AB-8C8A-634D-3FF5-A020291186B2}"/>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F40256AB-2BAC-363E-1808-9CCE2DB87504}"/>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39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390">
                                            <p:txEl>
                                              <p:pRg st="0" end="0"/>
                                            </p:txEl>
                                          </p:spTgt>
                                        </p:tgtEl>
                                        <p:attrNameLst>
                                          <p:attrName>style.visibility</p:attrName>
                                        </p:attrNameLst>
                                      </p:cBhvr>
                                      <p:to>
                                        <p:strVal val="visible"/>
                                      </p:to>
                                    </p:set>
                                  </p:childTnLst>
                                </p:cTn>
                              </p:par>
                              <p:par>
                                <p:cTn id="9" presetID="1" presetClass="entr" presetSubtype="0" fill="hold" grpId="1" nodeType="withEffect">
                                  <p:stCondLst>
                                    <p:cond delay="0"/>
                                  </p:stCondLst>
                                  <p:iterate>
                                    <p:tmAbs val="0"/>
                                  </p:iterate>
                                  <p:childTnLst>
                                    <p:set>
                                      <p:cBhvr>
                                        <p:cTn id="10" fill="hold"/>
                                        <p:tgtEl>
                                          <p:spTgt spid="390">
                                            <p:txEl>
                                              <p:pRg st="1" end="1"/>
                                            </p:txEl>
                                          </p:spTgt>
                                        </p:tgtEl>
                                        <p:attrNameLst>
                                          <p:attrName>style.visibility</p:attrName>
                                        </p:attrNameLst>
                                      </p:cBhvr>
                                      <p:to>
                                        <p:strVal val="visible"/>
                                      </p:to>
                                    </p:set>
                                  </p:childTnLst>
                                </p:cTn>
                              </p:par>
                              <p:par>
                                <p:cTn id="11" presetID="1" presetClass="entr" presetSubtype="0" fill="hold" grpId="1" nodeType="withEffect">
                                  <p:stCondLst>
                                    <p:cond delay="0"/>
                                  </p:stCondLst>
                                  <p:iterate>
                                    <p:tmAbs val="0"/>
                                  </p:iterate>
                                  <p:childTnLst>
                                    <p:set>
                                      <p:cBhvr>
                                        <p:cTn id="12" fill="hold"/>
                                        <p:tgtEl>
                                          <p:spTgt spid="390">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390">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390">
                                            <p:txEl>
                                              <p:pRg st="4" end="4"/>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1" nodeType="afterEffect">
                                  <p:stCondLst>
                                    <p:cond delay="0"/>
                                  </p:stCondLst>
                                  <p:iterate>
                                    <p:tmAbs val="0"/>
                                  </p:iterate>
                                  <p:childTnLst>
                                    <p:set>
                                      <p:cBhvr>
                                        <p:cTn id="23" fill="hold"/>
                                        <p:tgtEl>
                                          <p:spTgt spid="390">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1" nodeType="afterEffect">
                                  <p:stCondLst>
                                    <p:cond delay="0"/>
                                  </p:stCondLst>
                                  <p:iterate>
                                    <p:tmAbs val="0"/>
                                  </p:iterate>
                                  <p:childTnLst>
                                    <p:set>
                                      <p:cBhvr>
                                        <p:cTn id="26" fill="hold"/>
                                        <p:tgtEl>
                                          <p:spTgt spid="39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 grpId="1" build="p"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Title 1"/>
          <p:cNvSpPr txBox="1">
            <a:spLocks noGrp="1"/>
          </p:cNvSpPr>
          <p:nvPr>
            <p:ph type="title"/>
          </p:nvPr>
        </p:nvSpPr>
        <p:spPr>
          <a:prstGeom prst="rect">
            <a:avLst/>
          </a:prstGeom>
        </p:spPr>
        <p:txBody>
          <a:bodyPr/>
          <a:lstStyle>
            <a:lvl1pPr defTabSz="1773936">
              <a:defRPr sz="8536"/>
            </a:lvl1pPr>
          </a:lstStyle>
          <a:p>
            <a:r>
              <a:t>Explosive Growth of PROPEL Over 4 years</a:t>
            </a:r>
          </a:p>
        </p:txBody>
      </p:sp>
      <p:pic>
        <p:nvPicPr>
          <p:cNvPr id="393" name="pasted-movie.png" descr="pasted-movie.png"/>
          <p:cNvPicPr>
            <a:picLocks noChangeAspect="1"/>
          </p:cNvPicPr>
          <p:nvPr/>
        </p:nvPicPr>
        <p:blipFill>
          <a:blip r:embed="rId2"/>
          <a:stretch>
            <a:fillRect/>
          </a:stretch>
        </p:blipFill>
        <p:spPr>
          <a:xfrm>
            <a:off x="1397000" y="3152775"/>
            <a:ext cx="21590000" cy="10363200"/>
          </a:xfrm>
          <a:prstGeom prst="rect">
            <a:avLst/>
          </a:prstGeom>
          <a:ln w="12700">
            <a:miter lim="400000"/>
          </a:ln>
        </p:spPr>
      </p:pic>
      <p:sp>
        <p:nvSpPr>
          <p:cNvPr id="2" name="Google Shape;157;p3">
            <a:extLst>
              <a:ext uri="{FF2B5EF4-FFF2-40B4-BE49-F238E27FC236}">
                <a16:creationId xmlns:a16="http://schemas.microsoft.com/office/drawing/2014/main" id="{B7833588-4E5D-D1BF-7CA3-E97EC69053C6}"/>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43CA7582-D886-F217-18FC-2A911FF238AE}"/>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1865C4B4-195E-0855-94CE-2502D90578D3}"/>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Title 1"/>
          <p:cNvSpPr txBox="1">
            <a:spLocks noGrp="1"/>
          </p:cNvSpPr>
          <p:nvPr>
            <p:ph type="title"/>
          </p:nvPr>
        </p:nvSpPr>
        <p:spPr>
          <a:xfrm>
            <a:off x="1676399" y="730250"/>
            <a:ext cx="21325766" cy="2651126"/>
          </a:xfrm>
          <a:prstGeom prst="rect">
            <a:avLst/>
          </a:prstGeom>
        </p:spPr>
        <p:txBody>
          <a:bodyPr/>
          <a:lstStyle>
            <a:lvl1pPr defTabSz="1755647">
              <a:defRPr sz="8448"/>
            </a:lvl1pPr>
          </a:lstStyle>
          <a:p>
            <a:r>
              <a:t>“Critical Mass” Offers Programmatic Benefits</a:t>
            </a:r>
          </a:p>
        </p:txBody>
      </p:sp>
      <p:pic>
        <p:nvPicPr>
          <p:cNvPr id="396" name="Picture 3" descr="Picture 3"/>
          <p:cNvPicPr>
            <a:picLocks noChangeAspect="1"/>
          </p:cNvPicPr>
          <p:nvPr/>
        </p:nvPicPr>
        <p:blipFill>
          <a:blip r:embed="rId2"/>
          <a:srcRect l="10879" t="10228" r="38976" b="776"/>
          <a:stretch>
            <a:fillRect/>
          </a:stretch>
        </p:blipFill>
        <p:spPr>
          <a:xfrm>
            <a:off x="1676400" y="3657767"/>
            <a:ext cx="6681599" cy="6670462"/>
          </a:xfrm>
          <a:prstGeom prst="rect">
            <a:avLst/>
          </a:prstGeom>
          <a:ln w="12700">
            <a:miter lim="400000"/>
          </a:ln>
        </p:spPr>
      </p:pic>
      <p:pic>
        <p:nvPicPr>
          <p:cNvPr id="397" name="Picture 4" descr="Picture 4"/>
          <p:cNvPicPr>
            <a:picLocks noChangeAspect="1"/>
          </p:cNvPicPr>
          <p:nvPr/>
        </p:nvPicPr>
        <p:blipFill>
          <a:blip r:embed="rId3"/>
          <a:srcRect l="28603" t="20726" r="19468" b="10089"/>
          <a:stretch>
            <a:fillRect/>
          </a:stretch>
        </p:blipFill>
        <p:spPr>
          <a:xfrm>
            <a:off x="16325989" y="3657767"/>
            <a:ext cx="6676175" cy="6670462"/>
          </a:xfrm>
          <a:prstGeom prst="rect">
            <a:avLst/>
          </a:prstGeom>
          <a:ln w="12700">
            <a:miter lim="400000"/>
          </a:ln>
        </p:spPr>
      </p:pic>
      <p:pic>
        <p:nvPicPr>
          <p:cNvPr id="398" name="Picture 5" descr="Picture 5"/>
          <p:cNvPicPr>
            <a:picLocks noChangeAspect="1"/>
          </p:cNvPicPr>
          <p:nvPr/>
        </p:nvPicPr>
        <p:blipFill>
          <a:blip r:embed="rId4"/>
          <a:srcRect l="13131" r="13131" b="1804"/>
          <a:stretch>
            <a:fillRect/>
          </a:stretch>
        </p:blipFill>
        <p:spPr>
          <a:xfrm>
            <a:off x="9001196" y="3657745"/>
            <a:ext cx="6681597" cy="6673310"/>
          </a:xfrm>
          <a:prstGeom prst="rect">
            <a:avLst/>
          </a:prstGeom>
          <a:ln w="12700">
            <a:miter lim="400000"/>
          </a:ln>
        </p:spPr>
      </p:pic>
      <p:sp>
        <p:nvSpPr>
          <p:cNvPr id="399" name="TextBox 28"/>
          <p:cNvSpPr txBox="1"/>
          <p:nvPr/>
        </p:nvSpPr>
        <p:spPr>
          <a:xfrm>
            <a:off x="1787327" y="10363055"/>
            <a:ext cx="6479230" cy="18211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1828800">
              <a:lnSpc>
                <a:spcPct val="100000"/>
              </a:lnSpc>
              <a:spcBef>
                <a:spcPts val="0"/>
              </a:spcBef>
              <a:defRPr sz="3600">
                <a:latin typeface="Aptos"/>
                <a:ea typeface="Aptos"/>
                <a:cs typeface="Aptos"/>
                <a:sym typeface="Aptos"/>
              </a:defRPr>
            </a:lvl1pPr>
          </a:lstStyle>
          <a:p>
            <a:r>
              <a:t>Annual Symposium honoring and showcasing scholar science</a:t>
            </a:r>
          </a:p>
        </p:txBody>
      </p:sp>
      <p:sp>
        <p:nvSpPr>
          <p:cNvPr id="400" name="TextBox 29"/>
          <p:cNvSpPr txBox="1"/>
          <p:nvPr/>
        </p:nvSpPr>
        <p:spPr>
          <a:xfrm>
            <a:off x="9092636" y="10363054"/>
            <a:ext cx="6479229" cy="18211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1828800">
              <a:lnSpc>
                <a:spcPct val="100000"/>
              </a:lnSpc>
              <a:spcBef>
                <a:spcPts val="0"/>
              </a:spcBef>
              <a:defRPr sz="3600">
                <a:latin typeface="Aptos"/>
                <a:ea typeface="Aptos"/>
                <a:cs typeface="Aptos"/>
                <a:sym typeface="Aptos"/>
              </a:defRPr>
            </a:lvl1pPr>
          </a:lstStyle>
          <a:p>
            <a:r>
              <a:t>PREP@UCSF fully integrated into PROPEL enriching both program</a:t>
            </a:r>
          </a:p>
        </p:txBody>
      </p:sp>
      <p:sp>
        <p:nvSpPr>
          <p:cNvPr id="401" name="TextBox 30"/>
          <p:cNvSpPr txBox="1"/>
          <p:nvPr/>
        </p:nvSpPr>
        <p:spPr>
          <a:xfrm>
            <a:off x="16417432" y="10350569"/>
            <a:ext cx="6479229" cy="2367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1828800">
              <a:lnSpc>
                <a:spcPct val="100000"/>
              </a:lnSpc>
              <a:spcBef>
                <a:spcPts val="0"/>
              </a:spcBef>
              <a:defRPr sz="3600">
                <a:latin typeface="Aptos"/>
                <a:ea typeface="Aptos"/>
                <a:cs typeface="Aptos"/>
                <a:sym typeface="Aptos"/>
              </a:defRPr>
            </a:lvl1pPr>
          </a:lstStyle>
          <a:p>
            <a:r>
              <a:t>Campus presence connects PROPEL with campus organizations and volunteer networks</a:t>
            </a:r>
          </a:p>
        </p:txBody>
      </p:sp>
      <p:sp>
        <p:nvSpPr>
          <p:cNvPr id="2" name="Google Shape;157;p3">
            <a:extLst>
              <a:ext uri="{FF2B5EF4-FFF2-40B4-BE49-F238E27FC236}">
                <a16:creationId xmlns:a16="http://schemas.microsoft.com/office/drawing/2014/main" id="{8765288F-A671-66A1-7ABA-B36E01CC831A}"/>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558A0E68-7604-3306-B944-89AF8C411DB7}"/>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0ED4081E-6805-5FE5-C08C-84A83CF27A3E}"/>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Title 1"/>
          <p:cNvSpPr txBox="1">
            <a:spLocks noGrp="1"/>
          </p:cNvSpPr>
          <p:nvPr>
            <p:ph type="title"/>
          </p:nvPr>
        </p:nvSpPr>
        <p:spPr>
          <a:prstGeom prst="rect">
            <a:avLst/>
          </a:prstGeom>
        </p:spPr>
        <p:txBody>
          <a:bodyPr/>
          <a:lstStyle/>
          <a:p>
            <a:pPr defTabSz="1755647">
              <a:defRPr sz="8448"/>
            </a:pPr>
            <a:r>
              <a:t>Scholar-Selected Council:  </a:t>
            </a:r>
            <a:br/>
            <a:r>
              <a:t>A Driver of Programmatic Improvements</a:t>
            </a:r>
          </a:p>
        </p:txBody>
      </p:sp>
      <p:sp>
        <p:nvSpPr>
          <p:cNvPr id="404" name="TextBox 26"/>
          <p:cNvSpPr txBox="1"/>
          <p:nvPr/>
        </p:nvSpPr>
        <p:spPr>
          <a:xfrm>
            <a:off x="12368912" y="4343496"/>
            <a:ext cx="9115133" cy="45516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defTabSz="1828800">
              <a:lnSpc>
                <a:spcPct val="100000"/>
              </a:lnSpc>
              <a:spcBef>
                <a:spcPts val="0"/>
              </a:spcBef>
              <a:defRPr sz="3600">
                <a:latin typeface="Aptos"/>
                <a:ea typeface="Aptos"/>
                <a:cs typeface="Aptos"/>
                <a:sym typeface="Aptos"/>
              </a:defRPr>
            </a:pPr>
            <a:r>
              <a:t>Council-led Initiatives:</a:t>
            </a:r>
          </a:p>
          <a:p>
            <a:pPr marL="914400" indent="-914400" defTabSz="1828800">
              <a:lnSpc>
                <a:spcPct val="100000"/>
              </a:lnSpc>
              <a:spcBef>
                <a:spcPts val="0"/>
              </a:spcBef>
              <a:buSzPct val="100000"/>
              <a:buFont typeface="Arial"/>
              <a:buChar char="•"/>
              <a:defRPr sz="3600">
                <a:latin typeface="Aptos"/>
                <a:ea typeface="Aptos"/>
                <a:cs typeface="Aptos"/>
                <a:sym typeface="Aptos"/>
              </a:defRPr>
            </a:pPr>
            <a:r>
              <a:t>MD-PhD AMCAS application support</a:t>
            </a:r>
          </a:p>
          <a:p>
            <a:pPr marL="914400" indent="-914400" defTabSz="1828800">
              <a:lnSpc>
                <a:spcPct val="100000"/>
              </a:lnSpc>
              <a:spcBef>
                <a:spcPts val="0"/>
              </a:spcBef>
              <a:buSzPct val="100000"/>
              <a:buFont typeface="Arial"/>
              <a:buChar char="•"/>
              <a:defRPr sz="3600">
                <a:latin typeface="Aptos"/>
                <a:ea typeface="Aptos"/>
                <a:cs typeface="Aptos"/>
                <a:sym typeface="Aptos"/>
              </a:defRPr>
            </a:pPr>
            <a:r>
              <a:t>MCAT Bootcamp</a:t>
            </a:r>
          </a:p>
          <a:p>
            <a:pPr marL="914400" indent="-914400" defTabSz="1828800">
              <a:lnSpc>
                <a:spcPct val="100000"/>
              </a:lnSpc>
              <a:spcBef>
                <a:spcPts val="0"/>
              </a:spcBef>
              <a:buSzPct val="100000"/>
              <a:buFont typeface="Arial"/>
              <a:buChar char="•"/>
              <a:defRPr sz="3600">
                <a:latin typeface="Aptos"/>
                <a:ea typeface="Aptos"/>
                <a:cs typeface="Aptos"/>
                <a:sym typeface="Aptos"/>
              </a:defRPr>
            </a:pPr>
            <a:r>
              <a:t>Social Media Committee/Monthly Newsletter</a:t>
            </a:r>
          </a:p>
          <a:p>
            <a:pPr marL="914400" indent="-914400" defTabSz="1828800">
              <a:lnSpc>
                <a:spcPct val="100000"/>
              </a:lnSpc>
              <a:spcBef>
                <a:spcPts val="0"/>
              </a:spcBef>
              <a:buSzPct val="100000"/>
              <a:buFont typeface="Arial"/>
              <a:buChar char="•"/>
              <a:defRPr sz="3600">
                <a:latin typeface="Aptos"/>
                <a:ea typeface="Aptos"/>
                <a:cs typeface="Aptos"/>
                <a:sym typeface="Aptos"/>
              </a:defRPr>
            </a:pPr>
            <a:r>
              <a:t>Faculty mentorship panel series</a:t>
            </a:r>
          </a:p>
          <a:p>
            <a:pPr marL="914400" indent="-914400" defTabSz="1828800">
              <a:lnSpc>
                <a:spcPct val="100000"/>
              </a:lnSpc>
              <a:spcBef>
                <a:spcPts val="0"/>
              </a:spcBef>
              <a:buSzPct val="100000"/>
              <a:buFont typeface="Arial"/>
              <a:buChar char="•"/>
              <a:defRPr sz="3600">
                <a:latin typeface="Aptos"/>
                <a:ea typeface="Aptos"/>
                <a:cs typeface="Aptos"/>
                <a:sym typeface="Aptos"/>
              </a:defRPr>
            </a:pPr>
            <a:r>
              <a:t>Peer mentorship program</a:t>
            </a:r>
          </a:p>
          <a:p>
            <a:pPr marL="914400" indent="-914400" defTabSz="1828800">
              <a:lnSpc>
                <a:spcPct val="100000"/>
              </a:lnSpc>
              <a:spcBef>
                <a:spcPts val="0"/>
              </a:spcBef>
              <a:buSzPct val="100000"/>
              <a:buFont typeface="Arial"/>
              <a:buChar char="•"/>
              <a:defRPr sz="3600">
                <a:latin typeface="Aptos"/>
                <a:ea typeface="Aptos"/>
                <a:cs typeface="Aptos"/>
                <a:sym typeface="Aptos"/>
              </a:defRPr>
            </a:pPr>
            <a:r>
              <a:t>UCSC Undergrad Mentorship Program</a:t>
            </a:r>
          </a:p>
        </p:txBody>
      </p:sp>
      <p:pic>
        <p:nvPicPr>
          <p:cNvPr id="405" name="Picture 3" descr="Picture 3"/>
          <p:cNvPicPr>
            <a:picLocks noChangeAspect="1"/>
          </p:cNvPicPr>
          <p:nvPr/>
        </p:nvPicPr>
        <p:blipFill>
          <a:blip r:embed="rId2"/>
          <a:srcRect l="42308" t="23571" r="15243" b="39627"/>
          <a:stretch>
            <a:fillRect/>
          </a:stretch>
        </p:blipFill>
        <p:spPr>
          <a:xfrm>
            <a:off x="1741715" y="4401623"/>
            <a:ext cx="2743201" cy="3171033"/>
          </a:xfrm>
          <a:prstGeom prst="rect">
            <a:avLst/>
          </a:prstGeom>
          <a:ln w="12700">
            <a:solidFill>
              <a:srgbClr val="7F7F7F"/>
            </a:solidFill>
          </a:ln>
          <a:effectLst>
            <a:outerShdw blurRad="101600" dist="76200" dir="2700000" rotWithShape="0">
              <a:srgbClr val="000000">
                <a:alpha val="40000"/>
              </a:srgbClr>
            </a:outerShdw>
          </a:effectLst>
        </p:spPr>
      </p:pic>
      <p:pic>
        <p:nvPicPr>
          <p:cNvPr id="406" name="Picture 6" descr="Picture 6"/>
          <p:cNvPicPr>
            <a:picLocks noChangeAspect="1"/>
          </p:cNvPicPr>
          <p:nvPr/>
        </p:nvPicPr>
        <p:blipFill>
          <a:blip r:embed="rId3"/>
          <a:srcRect l="22528" t="21445" r="15886" b="31355"/>
          <a:stretch>
            <a:fillRect/>
          </a:stretch>
        </p:blipFill>
        <p:spPr>
          <a:xfrm>
            <a:off x="8342883" y="4401623"/>
            <a:ext cx="2743201" cy="3156866"/>
          </a:xfrm>
          <a:prstGeom prst="rect">
            <a:avLst/>
          </a:prstGeom>
          <a:ln w="12700">
            <a:solidFill>
              <a:srgbClr val="7F7F7F"/>
            </a:solidFill>
          </a:ln>
          <a:effectLst>
            <a:outerShdw blurRad="101600" dist="76200" dir="2700000" rotWithShape="0">
              <a:srgbClr val="000000">
                <a:alpha val="40000"/>
              </a:srgbClr>
            </a:outerShdw>
          </a:effectLst>
        </p:spPr>
      </p:pic>
      <p:pic>
        <p:nvPicPr>
          <p:cNvPr id="407" name="Picture 10" descr="Picture 10"/>
          <p:cNvPicPr>
            <a:picLocks noChangeAspect="1"/>
          </p:cNvPicPr>
          <p:nvPr/>
        </p:nvPicPr>
        <p:blipFill>
          <a:blip r:embed="rId4"/>
          <a:srcRect l="6542" r="6542"/>
          <a:stretch>
            <a:fillRect/>
          </a:stretch>
        </p:blipFill>
        <p:spPr>
          <a:xfrm>
            <a:off x="1741715" y="7992875"/>
            <a:ext cx="2743830" cy="3156897"/>
          </a:xfrm>
          <a:prstGeom prst="rect">
            <a:avLst/>
          </a:prstGeom>
          <a:ln w="12700">
            <a:solidFill>
              <a:srgbClr val="000000"/>
            </a:solidFill>
          </a:ln>
          <a:effectLst>
            <a:outerShdw blurRad="101600" dist="76200" dir="2700000" rotWithShape="0">
              <a:srgbClr val="000000">
                <a:alpha val="40000"/>
              </a:srgbClr>
            </a:outerShdw>
          </a:effectLst>
        </p:spPr>
      </p:pic>
      <p:pic>
        <p:nvPicPr>
          <p:cNvPr id="408" name="Picture 13" descr="Picture 13"/>
          <p:cNvPicPr>
            <a:picLocks noChangeAspect="1"/>
          </p:cNvPicPr>
          <p:nvPr/>
        </p:nvPicPr>
        <p:blipFill>
          <a:blip r:embed="rId5"/>
          <a:srcRect l="25329" t="7349" r="16267" b="9653"/>
          <a:stretch>
            <a:fillRect/>
          </a:stretch>
        </p:blipFill>
        <p:spPr>
          <a:xfrm>
            <a:off x="5054482" y="7984289"/>
            <a:ext cx="2746883" cy="3165483"/>
          </a:xfrm>
          <a:prstGeom prst="rect">
            <a:avLst/>
          </a:prstGeom>
          <a:ln w="12700">
            <a:solidFill>
              <a:srgbClr val="000000"/>
            </a:solidFill>
          </a:ln>
          <a:effectLst>
            <a:outerShdw blurRad="101600" dist="76200" dir="2700000" rotWithShape="0">
              <a:srgbClr val="000000">
                <a:alpha val="40000"/>
              </a:srgbClr>
            </a:outerShdw>
          </a:effectLst>
        </p:spPr>
      </p:pic>
      <p:pic>
        <p:nvPicPr>
          <p:cNvPr id="409" name="Picture 16" descr="Picture 16"/>
          <p:cNvPicPr>
            <a:picLocks noChangeAspect="1"/>
          </p:cNvPicPr>
          <p:nvPr/>
        </p:nvPicPr>
        <p:blipFill>
          <a:blip r:embed="rId6"/>
          <a:srcRect l="11152" r="11152"/>
          <a:stretch>
            <a:fillRect/>
          </a:stretch>
        </p:blipFill>
        <p:spPr>
          <a:xfrm>
            <a:off x="5040771" y="4401623"/>
            <a:ext cx="2746883" cy="3163825"/>
          </a:xfrm>
          <a:prstGeom prst="rect">
            <a:avLst/>
          </a:prstGeom>
          <a:ln w="12700">
            <a:miter lim="400000"/>
          </a:ln>
        </p:spPr>
      </p:pic>
      <p:pic>
        <p:nvPicPr>
          <p:cNvPr id="410" name="Picture 19" descr="Picture 19"/>
          <p:cNvPicPr>
            <a:picLocks noChangeAspect="1"/>
          </p:cNvPicPr>
          <p:nvPr/>
        </p:nvPicPr>
        <p:blipFill>
          <a:blip r:embed="rId7"/>
          <a:srcRect t="1000" b="22214"/>
          <a:stretch>
            <a:fillRect/>
          </a:stretch>
        </p:blipFill>
        <p:spPr>
          <a:xfrm>
            <a:off x="8342883" y="7985948"/>
            <a:ext cx="2746885" cy="3163825"/>
          </a:xfrm>
          <a:prstGeom prst="rect">
            <a:avLst/>
          </a:prstGeom>
          <a:ln w="12700">
            <a:solidFill>
              <a:srgbClr val="000000"/>
            </a:solidFill>
          </a:ln>
          <a:effectLst>
            <a:outerShdw blurRad="101600" dist="76200" dir="2700000" rotWithShape="0">
              <a:srgbClr val="000000">
                <a:alpha val="40000"/>
              </a:srgbClr>
            </a:outerShdw>
          </a:effectLst>
        </p:spPr>
      </p:pic>
      <p:sp>
        <p:nvSpPr>
          <p:cNvPr id="411" name="TextBox 20"/>
          <p:cNvSpPr txBox="1"/>
          <p:nvPr/>
        </p:nvSpPr>
        <p:spPr>
          <a:xfrm>
            <a:off x="2899956" y="3604831"/>
            <a:ext cx="7396257" cy="7289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spAutoFit/>
          </a:bodyPr>
          <a:lstStyle>
            <a:lvl1pPr defTabSz="1828800">
              <a:lnSpc>
                <a:spcPct val="100000"/>
              </a:lnSpc>
              <a:spcBef>
                <a:spcPts val="0"/>
              </a:spcBef>
              <a:defRPr sz="3600">
                <a:latin typeface="Aptos"/>
                <a:ea typeface="Aptos"/>
                <a:cs typeface="Aptos"/>
                <a:sym typeface="Aptos"/>
              </a:defRPr>
            </a:lvl1pPr>
          </a:lstStyle>
          <a:p>
            <a:r>
              <a:t>2024-25 PROPEL Scholars Council</a:t>
            </a:r>
          </a:p>
        </p:txBody>
      </p:sp>
      <p:sp>
        <p:nvSpPr>
          <p:cNvPr id="2" name="Google Shape;157;p3">
            <a:extLst>
              <a:ext uri="{FF2B5EF4-FFF2-40B4-BE49-F238E27FC236}">
                <a16:creationId xmlns:a16="http://schemas.microsoft.com/office/drawing/2014/main" id="{EC9FF249-F069-DFAC-F548-E3719190D737}"/>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D4D60F6E-603C-F661-FE9B-B449290F43A1}"/>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91CDFF8B-5162-66E7-60AE-849E73A11D49}"/>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3" name="Picture 74" descr="Picture 74"/>
          <p:cNvPicPr>
            <a:picLocks noChangeAspect="1"/>
          </p:cNvPicPr>
          <p:nvPr/>
        </p:nvPicPr>
        <p:blipFill>
          <a:blip r:embed="rId2"/>
          <a:stretch>
            <a:fillRect/>
          </a:stretch>
        </p:blipFill>
        <p:spPr>
          <a:xfrm>
            <a:off x="228600" y="3381373"/>
            <a:ext cx="16311656" cy="9865060"/>
          </a:xfrm>
          <a:prstGeom prst="rect">
            <a:avLst/>
          </a:prstGeom>
          <a:ln w="12700">
            <a:miter lim="400000"/>
          </a:ln>
        </p:spPr>
      </p:pic>
      <p:sp>
        <p:nvSpPr>
          <p:cNvPr id="414" name="TextBox 75"/>
          <p:cNvSpPr txBox="1"/>
          <p:nvPr/>
        </p:nvSpPr>
        <p:spPr>
          <a:xfrm>
            <a:off x="16631693" y="4197803"/>
            <a:ext cx="7432267" cy="90220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p>
            <a:pPr marL="685800" indent="-685800" defTabSz="1828800">
              <a:lnSpc>
                <a:spcPct val="100000"/>
              </a:lnSpc>
              <a:spcBef>
                <a:spcPts val="0"/>
              </a:spcBef>
              <a:buSzPct val="100000"/>
              <a:buAutoNum type="arabicPeriod"/>
              <a:defRPr>
                <a:latin typeface="Aptos"/>
                <a:ea typeface="Aptos"/>
                <a:cs typeface="Aptos"/>
                <a:sym typeface="Aptos"/>
              </a:defRPr>
            </a:pPr>
            <a:r>
              <a:t>Course objectives:</a:t>
            </a:r>
          </a:p>
          <a:p>
            <a:pPr marL="1143000" lvl="1" indent="-685800" defTabSz="1828800">
              <a:lnSpc>
                <a:spcPct val="100000"/>
              </a:lnSpc>
              <a:spcBef>
                <a:spcPts val="0"/>
              </a:spcBef>
              <a:buSzPct val="100000"/>
              <a:buFont typeface="Arial"/>
              <a:buChar char="•"/>
              <a:defRPr>
                <a:latin typeface="Aptos"/>
                <a:ea typeface="Aptos"/>
                <a:cs typeface="Aptos"/>
                <a:sym typeface="Aptos"/>
              </a:defRPr>
            </a:pPr>
            <a:r>
              <a:t>Support scientific development</a:t>
            </a:r>
          </a:p>
          <a:p>
            <a:pPr marL="1143000" lvl="1" indent="-685800" defTabSz="1828800">
              <a:lnSpc>
                <a:spcPct val="100000"/>
              </a:lnSpc>
              <a:spcBef>
                <a:spcPts val="0"/>
              </a:spcBef>
              <a:buSzPct val="100000"/>
              <a:buFont typeface="Arial"/>
              <a:buChar char="•"/>
              <a:defRPr>
                <a:latin typeface="Aptos"/>
                <a:ea typeface="Aptos"/>
                <a:cs typeface="Aptos"/>
                <a:sym typeface="Aptos"/>
              </a:defRPr>
            </a:pPr>
            <a:r>
              <a:t>Prepare them for grad school</a:t>
            </a:r>
          </a:p>
          <a:p>
            <a:pPr marL="685800" indent="-685800" defTabSz="1828800">
              <a:lnSpc>
                <a:spcPct val="100000"/>
              </a:lnSpc>
              <a:spcBef>
                <a:spcPts val="0"/>
              </a:spcBef>
              <a:buSzPct val="100000"/>
              <a:buAutoNum type="arabicPeriod"/>
              <a:defRPr>
                <a:latin typeface="Aptos"/>
                <a:ea typeface="Aptos"/>
                <a:cs typeface="Aptos"/>
                <a:sym typeface="Aptos"/>
              </a:defRPr>
            </a:pPr>
            <a:r>
              <a:t>Limit time away from bench</a:t>
            </a:r>
          </a:p>
          <a:p>
            <a:pPr marL="685800" indent="-685800" defTabSz="1828800">
              <a:lnSpc>
                <a:spcPct val="100000"/>
              </a:lnSpc>
              <a:spcBef>
                <a:spcPts val="0"/>
              </a:spcBef>
              <a:buSzPct val="100000"/>
              <a:buAutoNum type="arabicPeriod"/>
              <a:defRPr>
                <a:latin typeface="Aptos"/>
                <a:ea typeface="Aptos"/>
                <a:cs typeface="Aptos"/>
                <a:sym typeface="Aptos"/>
              </a:defRPr>
            </a:pPr>
            <a:r>
              <a:t>Flexible for either 1 or 2-year tracks</a:t>
            </a:r>
          </a:p>
          <a:p>
            <a:pPr marL="1143000" lvl="1" indent="-685800" defTabSz="1828800">
              <a:lnSpc>
                <a:spcPct val="100000"/>
              </a:lnSpc>
              <a:spcBef>
                <a:spcPts val="0"/>
              </a:spcBef>
              <a:buSzPct val="100000"/>
              <a:buFont typeface="Arial"/>
              <a:buChar char="•"/>
              <a:defRPr>
                <a:latin typeface="Aptos"/>
                <a:ea typeface="Aptos"/>
                <a:cs typeface="Aptos"/>
                <a:sym typeface="Aptos"/>
              </a:defRPr>
            </a:pPr>
            <a:r>
              <a:t>Majority of scholars stay 2 years</a:t>
            </a:r>
          </a:p>
        </p:txBody>
      </p:sp>
      <p:sp>
        <p:nvSpPr>
          <p:cNvPr id="415" name="Title 1"/>
          <p:cNvSpPr txBox="1">
            <a:spLocks noGrp="1"/>
          </p:cNvSpPr>
          <p:nvPr>
            <p:ph type="title"/>
          </p:nvPr>
        </p:nvSpPr>
        <p:spPr>
          <a:prstGeom prst="rect">
            <a:avLst/>
          </a:prstGeom>
        </p:spPr>
        <p:txBody>
          <a:bodyPr/>
          <a:lstStyle>
            <a:lvl1pPr defTabSz="1682495">
              <a:defRPr sz="8096"/>
            </a:lvl1pPr>
          </a:lstStyle>
          <a:p>
            <a:r>
              <a:t>Curriculum Supports Scientific Development to Ultimately Support Grad School Readiness</a:t>
            </a:r>
          </a:p>
        </p:txBody>
      </p:sp>
      <p:sp>
        <p:nvSpPr>
          <p:cNvPr id="2" name="Google Shape;157;p3">
            <a:extLst>
              <a:ext uri="{FF2B5EF4-FFF2-40B4-BE49-F238E27FC236}">
                <a16:creationId xmlns:a16="http://schemas.microsoft.com/office/drawing/2014/main" id="{B3305C07-E7EB-9149-C8B0-AA9E785738E4}"/>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2DA6763D-E7FA-1AE2-716F-71B1ED0E64A7}"/>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A1C9ED8A-866C-8416-31DC-E853CD6013B5}"/>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Title 1"/>
          <p:cNvSpPr txBox="1">
            <a:spLocks noGrp="1"/>
          </p:cNvSpPr>
          <p:nvPr>
            <p:ph type="title"/>
          </p:nvPr>
        </p:nvSpPr>
        <p:spPr>
          <a:prstGeom prst="rect">
            <a:avLst/>
          </a:prstGeom>
        </p:spPr>
        <p:txBody>
          <a:bodyPr/>
          <a:lstStyle/>
          <a:p>
            <a:r>
              <a:t>Other Universities Adopt PROPEL Model</a:t>
            </a:r>
          </a:p>
        </p:txBody>
      </p:sp>
      <p:pic>
        <p:nvPicPr>
          <p:cNvPr id="427" name="Picture 4" descr="Picture 4"/>
          <p:cNvPicPr>
            <a:picLocks noChangeAspect="1"/>
          </p:cNvPicPr>
          <p:nvPr/>
        </p:nvPicPr>
        <p:blipFill>
          <a:blip r:embed="rId2"/>
          <a:stretch>
            <a:fillRect/>
          </a:stretch>
        </p:blipFill>
        <p:spPr>
          <a:xfrm>
            <a:off x="9893073" y="2792491"/>
            <a:ext cx="4274821" cy="4274822"/>
          </a:xfrm>
          <a:prstGeom prst="rect">
            <a:avLst/>
          </a:prstGeom>
          <a:ln w="12700">
            <a:miter lim="400000"/>
          </a:ln>
        </p:spPr>
      </p:pic>
      <p:pic>
        <p:nvPicPr>
          <p:cNvPr id="429" name="Picture 2" descr="Picture 2"/>
          <p:cNvPicPr>
            <a:picLocks noChangeAspect="1"/>
          </p:cNvPicPr>
          <p:nvPr/>
        </p:nvPicPr>
        <p:blipFill>
          <a:blip r:embed="rId3"/>
          <a:srcRect t="32066" b="28101"/>
          <a:stretch>
            <a:fillRect/>
          </a:stretch>
        </p:blipFill>
        <p:spPr>
          <a:xfrm>
            <a:off x="9020585" y="10367009"/>
            <a:ext cx="5082179" cy="1348741"/>
          </a:xfrm>
          <a:prstGeom prst="rect">
            <a:avLst/>
          </a:prstGeom>
          <a:ln w="12700">
            <a:miter lim="400000"/>
          </a:ln>
        </p:spPr>
      </p:pic>
      <p:pic>
        <p:nvPicPr>
          <p:cNvPr id="430" name="Picture 4" descr="Picture 4"/>
          <p:cNvPicPr>
            <a:picLocks noChangeAspect="1"/>
          </p:cNvPicPr>
          <p:nvPr/>
        </p:nvPicPr>
        <p:blipFill>
          <a:blip r:embed="rId4"/>
          <a:srcRect t="26696" b="25696"/>
          <a:stretch>
            <a:fillRect/>
          </a:stretch>
        </p:blipFill>
        <p:spPr>
          <a:xfrm>
            <a:off x="9020585" y="8812530"/>
            <a:ext cx="4900781" cy="1554481"/>
          </a:xfrm>
          <a:prstGeom prst="rect">
            <a:avLst/>
          </a:prstGeom>
          <a:ln w="12700">
            <a:miter lim="400000"/>
          </a:ln>
        </p:spPr>
      </p:pic>
      <p:sp>
        <p:nvSpPr>
          <p:cNvPr id="431" name="TextBox 10"/>
          <p:cNvSpPr txBox="1"/>
          <p:nvPr/>
        </p:nvSpPr>
        <p:spPr>
          <a:xfrm>
            <a:off x="9460107" y="7971829"/>
            <a:ext cx="4437431" cy="1033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spAutoFit/>
          </a:bodyPr>
          <a:lstStyle>
            <a:lvl1pPr defTabSz="1828800">
              <a:lnSpc>
                <a:spcPct val="100000"/>
              </a:lnSpc>
              <a:spcBef>
                <a:spcPts val="0"/>
              </a:spcBef>
              <a:defRPr sz="5600" u="sng">
                <a:latin typeface="Aptos"/>
                <a:ea typeface="Aptos"/>
                <a:cs typeface="Aptos"/>
                <a:sym typeface="Aptos"/>
              </a:defRPr>
            </a:lvl1pPr>
          </a:lstStyle>
          <a:p>
            <a:r>
              <a:t>PROPEL NW</a:t>
            </a:r>
          </a:p>
        </p:txBody>
      </p:sp>
      <p:pic>
        <p:nvPicPr>
          <p:cNvPr id="432" name="Picture 6" descr="Picture 6"/>
          <p:cNvPicPr>
            <a:picLocks noChangeAspect="1"/>
          </p:cNvPicPr>
          <p:nvPr/>
        </p:nvPicPr>
        <p:blipFill>
          <a:blip r:embed="rId5"/>
          <a:srcRect t="25938" b="25938"/>
          <a:stretch>
            <a:fillRect/>
          </a:stretch>
        </p:blipFill>
        <p:spPr>
          <a:xfrm>
            <a:off x="14167893" y="9018269"/>
            <a:ext cx="4637613" cy="1486935"/>
          </a:xfrm>
          <a:prstGeom prst="rect">
            <a:avLst/>
          </a:prstGeom>
          <a:ln w="12700">
            <a:miter lim="400000"/>
          </a:ln>
        </p:spPr>
      </p:pic>
      <p:sp>
        <p:nvSpPr>
          <p:cNvPr id="433" name="TextBox 11"/>
          <p:cNvSpPr txBox="1"/>
          <p:nvPr/>
        </p:nvSpPr>
        <p:spPr>
          <a:xfrm>
            <a:off x="15165168" y="7971829"/>
            <a:ext cx="2369117" cy="1033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spAutoFit/>
          </a:bodyPr>
          <a:lstStyle>
            <a:lvl1pPr defTabSz="1828800">
              <a:lnSpc>
                <a:spcPct val="100000"/>
              </a:lnSpc>
              <a:spcBef>
                <a:spcPts val="0"/>
              </a:spcBef>
              <a:defRPr sz="5600" u="sng">
                <a:latin typeface="Aptos"/>
                <a:ea typeface="Aptos"/>
                <a:cs typeface="Aptos"/>
                <a:sym typeface="Aptos"/>
              </a:defRPr>
            </a:lvl1pPr>
          </a:lstStyle>
          <a:p>
            <a:r>
              <a:t>ICARE</a:t>
            </a:r>
          </a:p>
        </p:txBody>
      </p:sp>
      <p:pic>
        <p:nvPicPr>
          <p:cNvPr id="434" name="Picture 12" descr="Picture 12"/>
          <p:cNvPicPr>
            <a:picLocks noChangeAspect="1"/>
          </p:cNvPicPr>
          <p:nvPr/>
        </p:nvPicPr>
        <p:blipFill>
          <a:blip r:embed="rId6"/>
          <a:stretch>
            <a:fillRect/>
          </a:stretch>
        </p:blipFill>
        <p:spPr>
          <a:xfrm>
            <a:off x="725930" y="7630838"/>
            <a:ext cx="7946573" cy="3038829"/>
          </a:xfrm>
          <a:prstGeom prst="rect">
            <a:avLst/>
          </a:prstGeom>
          <a:ln w="12700">
            <a:miter lim="400000"/>
          </a:ln>
        </p:spPr>
      </p:pic>
      <p:sp>
        <p:nvSpPr>
          <p:cNvPr id="435" name="Straight Arrow Connector 13"/>
          <p:cNvSpPr/>
          <p:nvPr/>
        </p:nvSpPr>
        <p:spPr>
          <a:xfrm flipH="1">
            <a:off x="8000999" y="6380663"/>
            <a:ext cx="2583181" cy="1562013"/>
          </a:xfrm>
          <a:prstGeom prst="line">
            <a:avLst/>
          </a:prstGeom>
          <a:ln w="38100">
            <a:solidFill>
              <a:srgbClr val="000000"/>
            </a:solidFill>
            <a:miter/>
            <a:tailEnd type="triangle"/>
          </a:ln>
        </p:spPr>
        <p:txBody>
          <a:bodyPr tIns="91439" bIns="91439"/>
          <a:lstStyle/>
          <a:p>
            <a:pPr defTabSz="1828800">
              <a:lnSpc>
                <a:spcPct val="100000"/>
              </a:lnSpc>
              <a:spcBef>
                <a:spcPts val="0"/>
              </a:spcBef>
              <a:defRPr sz="3600">
                <a:latin typeface="Aptos"/>
                <a:ea typeface="Aptos"/>
                <a:cs typeface="Aptos"/>
                <a:sym typeface="Aptos"/>
              </a:defRPr>
            </a:pPr>
            <a:endParaRPr/>
          </a:p>
        </p:txBody>
      </p:sp>
      <p:sp>
        <p:nvSpPr>
          <p:cNvPr id="436" name="Straight Arrow Connector 16"/>
          <p:cNvSpPr/>
          <p:nvPr/>
        </p:nvSpPr>
        <p:spPr>
          <a:xfrm>
            <a:off x="12024673" y="6916167"/>
            <a:ext cx="1" cy="1026509"/>
          </a:xfrm>
          <a:prstGeom prst="line">
            <a:avLst/>
          </a:prstGeom>
          <a:ln w="38100">
            <a:solidFill>
              <a:srgbClr val="000000"/>
            </a:solidFill>
            <a:miter/>
            <a:tailEnd type="triangle"/>
          </a:ln>
        </p:spPr>
        <p:txBody>
          <a:bodyPr tIns="91439" bIns="91439"/>
          <a:lstStyle/>
          <a:p>
            <a:pPr defTabSz="1828800">
              <a:lnSpc>
                <a:spcPct val="100000"/>
              </a:lnSpc>
              <a:spcBef>
                <a:spcPts val="0"/>
              </a:spcBef>
              <a:defRPr sz="3600">
                <a:latin typeface="Aptos"/>
                <a:ea typeface="Aptos"/>
                <a:cs typeface="Aptos"/>
                <a:sym typeface="Aptos"/>
              </a:defRPr>
            </a:pPr>
            <a:endParaRPr/>
          </a:p>
        </p:txBody>
      </p:sp>
      <p:sp>
        <p:nvSpPr>
          <p:cNvPr id="437" name="Straight Arrow Connector 18"/>
          <p:cNvSpPr/>
          <p:nvPr/>
        </p:nvSpPr>
        <p:spPr>
          <a:xfrm>
            <a:off x="13525122" y="6380664"/>
            <a:ext cx="2186380" cy="1591167"/>
          </a:xfrm>
          <a:prstGeom prst="line">
            <a:avLst/>
          </a:prstGeom>
          <a:ln w="38100">
            <a:solidFill>
              <a:srgbClr val="000000"/>
            </a:solidFill>
            <a:miter/>
            <a:tailEnd type="triangle"/>
          </a:ln>
        </p:spPr>
        <p:txBody>
          <a:bodyPr tIns="91439" bIns="91439"/>
          <a:lstStyle/>
          <a:p>
            <a:pPr defTabSz="1828800">
              <a:lnSpc>
                <a:spcPct val="100000"/>
              </a:lnSpc>
              <a:spcBef>
                <a:spcPts val="0"/>
              </a:spcBef>
              <a:defRPr sz="3600">
                <a:latin typeface="Aptos"/>
                <a:ea typeface="Aptos"/>
                <a:cs typeface="Aptos"/>
                <a:sym typeface="Aptos"/>
              </a:defRPr>
            </a:pPr>
            <a:endParaRPr/>
          </a:p>
        </p:txBody>
      </p:sp>
      <p:grpSp>
        <p:nvGrpSpPr>
          <p:cNvPr id="440" name="Oval 23"/>
          <p:cNvGrpSpPr/>
          <p:nvPr/>
        </p:nvGrpSpPr>
        <p:grpSpPr>
          <a:xfrm>
            <a:off x="2628898" y="10367009"/>
            <a:ext cx="3119889" cy="3038829"/>
            <a:chOff x="0" y="0"/>
            <a:chExt cx="3119888" cy="3038828"/>
          </a:xfrm>
        </p:grpSpPr>
        <p:sp>
          <p:nvSpPr>
            <p:cNvPr id="438" name="Oval"/>
            <p:cNvSpPr/>
            <p:nvPr/>
          </p:nvSpPr>
          <p:spPr>
            <a:xfrm>
              <a:off x="-1" y="-1"/>
              <a:ext cx="3119890" cy="3038830"/>
            </a:xfrm>
            <a:prstGeom prst="ellipse">
              <a:avLst/>
            </a:prstGeom>
            <a:solidFill>
              <a:srgbClr val="051E47"/>
            </a:solidFill>
            <a:ln w="12700" cap="flat">
              <a:noFill/>
              <a:miter lim="400000"/>
            </a:ln>
            <a:effectLst/>
          </p:spPr>
          <p:txBody>
            <a:bodyPr wrap="square" lIns="91439" tIns="91439" rIns="91439" bIns="91439" numCol="1" anchor="ctr">
              <a:noAutofit/>
            </a:bodyPr>
            <a:lstStyle/>
            <a:p>
              <a:pPr algn="ctr" defTabSz="1828800">
                <a:lnSpc>
                  <a:spcPct val="100000"/>
                </a:lnSpc>
                <a:spcBef>
                  <a:spcPts val="0"/>
                </a:spcBef>
                <a:defRPr sz="3600">
                  <a:solidFill>
                    <a:srgbClr val="FFFFFF"/>
                  </a:solidFill>
                  <a:latin typeface="Aptos"/>
                  <a:ea typeface="Aptos"/>
                  <a:cs typeface="Aptos"/>
                  <a:sym typeface="Aptos"/>
                </a:defRPr>
              </a:pPr>
              <a:endParaRPr/>
            </a:p>
          </p:txBody>
        </p:sp>
        <p:sp>
          <p:nvSpPr>
            <p:cNvPr id="439" name="120…"/>
            <p:cNvSpPr txBox="1"/>
            <p:nvPr/>
          </p:nvSpPr>
          <p:spPr>
            <a:xfrm>
              <a:off x="548336" y="608824"/>
              <a:ext cx="2023215" cy="18211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p>
              <a:pPr algn="ctr" defTabSz="1828800">
                <a:lnSpc>
                  <a:spcPct val="100000"/>
                </a:lnSpc>
                <a:spcBef>
                  <a:spcPts val="0"/>
                </a:spcBef>
                <a:defRPr sz="3600">
                  <a:solidFill>
                    <a:srgbClr val="FFFFFF"/>
                  </a:solidFill>
                  <a:latin typeface="Aptos"/>
                  <a:ea typeface="Aptos"/>
                  <a:cs typeface="Aptos"/>
                  <a:sym typeface="Aptos"/>
                </a:defRPr>
              </a:pPr>
              <a:r>
                <a:t>120</a:t>
              </a:r>
            </a:p>
            <a:p>
              <a:pPr algn="ctr" defTabSz="1828800">
                <a:lnSpc>
                  <a:spcPct val="100000"/>
                </a:lnSpc>
                <a:spcBef>
                  <a:spcPts val="0"/>
                </a:spcBef>
                <a:defRPr sz="3600">
                  <a:solidFill>
                    <a:srgbClr val="FFFFFF"/>
                  </a:solidFill>
                  <a:latin typeface="Aptos"/>
                  <a:ea typeface="Aptos"/>
                  <a:cs typeface="Aptos"/>
                  <a:sym typeface="Aptos"/>
                </a:defRPr>
              </a:pPr>
              <a:r>
                <a:t>active scholars</a:t>
              </a:r>
            </a:p>
          </p:txBody>
        </p:sp>
      </p:grpSp>
      <p:pic>
        <p:nvPicPr>
          <p:cNvPr id="447" name="Picture 8" descr="Picture 8"/>
          <p:cNvPicPr>
            <a:picLocks noChangeAspect="1"/>
          </p:cNvPicPr>
          <p:nvPr/>
        </p:nvPicPr>
        <p:blipFill>
          <a:blip r:embed="rId7"/>
          <a:stretch>
            <a:fillRect/>
          </a:stretch>
        </p:blipFill>
        <p:spPr>
          <a:xfrm>
            <a:off x="15732354" y="3679945"/>
            <a:ext cx="3880215" cy="2585193"/>
          </a:xfrm>
          <a:prstGeom prst="rect">
            <a:avLst/>
          </a:prstGeom>
          <a:ln w="12700">
            <a:miter lim="400000"/>
          </a:ln>
        </p:spPr>
      </p:pic>
      <p:sp>
        <p:nvSpPr>
          <p:cNvPr id="448" name="Straight Arrow Connector 26"/>
          <p:cNvSpPr/>
          <p:nvPr/>
        </p:nvSpPr>
        <p:spPr>
          <a:xfrm>
            <a:off x="14167893" y="4929902"/>
            <a:ext cx="2318805" cy="1"/>
          </a:xfrm>
          <a:prstGeom prst="line">
            <a:avLst/>
          </a:prstGeom>
          <a:ln w="38100">
            <a:solidFill>
              <a:srgbClr val="000000"/>
            </a:solidFill>
            <a:miter/>
            <a:tailEnd type="triangle"/>
          </a:ln>
        </p:spPr>
        <p:txBody>
          <a:bodyPr tIns="91439" bIns="91439"/>
          <a:lstStyle/>
          <a:p>
            <a:pPr defTabSz="1828800">
              <a:lnSpc>
                <a:spcPct val="100000"/>
              </a:lnSpc>
              <a:spcBef>
                <a:spcPts val="0"/>
              </a:spcBef>
              <a:defRPr sz="3600">
                <a:latin typeface="Aptos"/>
                <a:ea typeface="Aptos"/>
                <a:cs typeface="Aptos"/>
                <a:sym typeface="Aptos"/>
              </a:defRPr>
            </a:pPr>
            <a:endParaRPr/>
          </a:p>
        </p:txBody>
      </p:sp>
      <p:sp>
        <p:nvSpPr>
          <p:cNvPr id="449" name="TextBox 30"/>
          <p:cNvSpPr txBox="1"/>
          <p:nvPr/>
        </p:nvSpPr>
        <p:spPr>
          <a:xfrm>
            <a:off x="16454693" y="2722727"/>
            <a:ext cx="2685128" cy="1033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spAutoFit/>
          </a:bodyPr>
          <a:lstStyle>
            <a:lvl1pPr defTabSz="1828800">
              <a:lnSpc>
                <a:spcPct val="100000"/>
              </a:lnSpc>
              <a:spcBef>
                <a:spcPts val="0"/>
              </a:spcBef>
              <a:defRPr sz="5600" u="sng">
                <a:latin typeface="Aptos"/>
                <a:ea typeface="Aptos"/>
                <a:cs typeface="Aptos"/>
                <a:sym typeface="Aptos"/>
              </a:defRPr>
            </a:lvl1pPr>
          </a:lstStyle>
          <a:p>
            <a:r>
              <a:t>REACH</a:t>
            </a:r>
          </a:p>
        </p:txBody>
      </p:sp>
      <p:pic>
        <p:nvPicPr>
          <p:cNvPr id="450" name="Picture 10" descr="Picture 10"/>
          <p:cNvPicPr>
            <a:picLocks noChangeAspect="1"/>
          </p:cNvPicPr>
          <p:nvPr/>
        </p:nvPicPr>
        <p:blipFill>
          <a:blip r:embed="rId8"/>
          <a:stretch>
            <a:fillRect/>
          </a:stretch>
        </p:blipFill>
        <p:spPr>
          <a:xfrm>
            <a:off x="20817239" y="5422410"/>
            <a:ext cx="2203039" cy="1520097"/>
          </a:xfrm>
          <a:prstGeom prst="rect">
            <a:avLst/>
          </a:prstGeom>
          <a:ln w="12700">
            <a:miter lim="400000"/>
          </a:ln>
        </p:spPr>
      </p:pic>
      <p:pic>
        <p:nvPicPr>
          <p:cNvPr id="451" name="Picture 12" descr="Picture 12"/>
          <p:cNvPicPr>
            <a:picLocks noChangeAspect="1"/>
          </p:cNvPicPr>
          <p:nvPr/>
        </p:nvPicPr>
        <p:blipFill>
          <a:blip r:embed="rId9"/>
          <a:stretch>
            <a:fillRect/>
          </a:stretch>
        </p:blipFill>
        <p:spPr>
          <a:xfrm>
            <a:off x="19867957" y="7503848"/>
            <a:ext cx="4101605" cy="1130817"/>
          </a:xfrm>
          <a:prstGeom prst="rect">
            <a:avLst/>
          </a:prstGeom>
          <a:ln w="12700">
            <a:miter lim="400000"/>
          </a:ln>
        </p:spPr>
      </p:pic>
      <p:pic>
        <p:nvPicPr>
          <p:cNvPr id="452" name="Picture 14" descr="Picture 14"/>
          <p:cNvPicPr>
            <a:picLocks noChangeAspect="1"/>
          </p:cNvPicPr>
          <p:nvPr/>
        </p:nvPicPr>
        <p:blipFill>
          <a:blip r:embed="rId10"/>
          <a:stretch>
            <a:fillRect/>
          </a:stretch>
        </p:blipFill>
        <p:spPr>
          <a:xfrm>
            <a:off x="20249027" y="9053286"/>
            <a:ext cx="3656557" cy="2248783"/>
          </a:xfrm>
          <a:prstGeom prst="rect">
            <a:avLst/>
          </a:prstGeom>
          <a:ln w="12700">
            <a:miter lim="400000"/>
          </a:ln>
        </p:spPr>
      </p:pic>
      <p:sp>
        <p:nvSpPr>
          <p:cNvPr id="453" name="Straight Arrow Connector 35"/>
          <p:cNvSpPr/>
          <p:nvPr/>
        </p:nvSpPr>
        <p:spPr>
          <a:xfrm>
            <a:off x="13902037" y="5595399"/>
            <a:ext cx="4898817" cy="1827041"/>
          </a:xfrm>
          <a:prstGeom prst="line">
            <a:avLst/>
          </a:prstGeom>
          <a:ln w="38100">
            <a:solidFill>
              <a:srgbClr val="000000"/>
            </a:solidFill>
            <a:miter/>
            <a:tailEnd type="triangle"/>
          </a:ln>
        </p:spPr>
        <p:txBody>
          <a:bodyPr tIns="91439" bIns="91439"/>
          <a:lstStyle/>
          <a:p>
            <a:pPr defTabSz="1828800">
              <a:lnSpc>
                <a:spcPct val="100000"/>
              </a:lnSpc>
              <a:spcBef>
                <a:spcPts val="0"/>
              </a:spcBef>
              <a:defRPr sz="3600">
                <a:latin typeface="Aptos"/>
                <a:ea typeface="Aptos"/>
                <a:cs typeface="Aptos"/>
                <a:sym typeface="Aptos"/>
              </a:defRPr>
            </a:pPr>
            <a:endParaRPr/>
          </a:p>
        </p:txBody>
      </p:sp>
      <p:pic>
        <p:nvPicPr>
          <p:cNvPr id="454" name="Picture 16" descr="Picture 16"/>
          <p:cNvPicPr>
            <a:picLocks noChangeAspect="1"/>
          </p:cNvPicPr>
          <p:nvPr/>
        </p:nvPicPr>
        <p:blipFill>
          <a:blip r:embed="rId11"/>
          <a:srcRect t="27906" b="28028"/>
          <a:stretch>
            <a:fillRect/>
          </a:stretch>
        </p:blipFill>
        <p:spPr>
          <a:xfrm>
            <a:off x="1968030" y="2739695"/>
            <a:ext cx="5715001" cy="2518349"/>
          </a:xfrm>
          <a:prstGeom prst="rect">
            <a:avLst/>
          </a:prstGeom>
          <a:ln w="12700">
            <a:miter lim="400000"/>
          </a:ln>
        </p:spPr>
      </p:pic>
      <p:sp>
        <p:nvSpPr>
          <p:cNvPr id="2" name="Google Shape;157;p3">
            <a:extLst>
              <a:ext uri="{FF2B5EF4-FFF2-40B4-BE49-F238E27FC236}">
                <a16:creationId xmlns:a16="http://schemas.microsoft.com/office/drawing/2014/main" id="{AD089C3E-02D0-031D-6CDD-C4C866A76F0E}"/>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B5EF7B2B-AADC-8EA8-3917-861008804A92}"/>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3FEF3560-7A0E-6A96-5394-79F62542844A}"/>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9844E-69E5-9343-E0E5-CD306DC57E1F}"/>
            </a:ext>
          </a:extLst>
        </p:cNvPr>
        <p:cNvGrpSpPr/>
        <p:nvPr/>
      </p:nvGrpSpPr>
      <p:grpSpPr>
        <a:xfrm>
          <a:off x="0" y="0"/>
          <a:ext cx="0" cy="0"/>
          <a:chOff x="0" y="0"/>
          <a:chExt cx="0" cy="0"/>
        </a:xfrm>
      </p:grpSpPr>
      <p:sp>
        <p:nvSpPr>
          <p:cNvPr id="330" name="Title 1">
            <a:extLst>
              <a:ext uri="{FF2B5EF4-FFF2-40B4-BE49-F238E27FC236}">
                <a16:creationId xmlns:a16="http://schemas.microsoft.com/office/drawing/2014/main" id="{B1F2C91D-738A-19F0-813C-150EAD6149C6}"/>
              </a:ext>
            </a:extLst>
          </p:cNvPr>
          <p:cNvSpPr txBox="1">
            <a:spLocks noGrp="1"/>
          </p:cNvSpPr>
          <p:nvPr>
            <p:ph type="title"/>
          </p:nvPr>
        </p:nvSpPr>
        <p:spPr>
          <a:xfrm>
            <a:off x="617219" y="430815"/>
            <a:ext cx="20482562" cy="1426241"/>
          </a:xfrm>
          <a:prstGeom prst="rect">
            <a:avLst/>
          </a:prstGeom>
        </p:spPr>
        <p:txBody>
          <a:bodyPr/>
          <a:lstStyle/>
          <a:p>
            <a:r>
              <a:t>Matchmaking Team</a:t>
            </a:r>
          </a:p>
        </p:txBody>
      </p:sp>
      <p:sp>
        <p:nvSpPr>
          <p:cNvPr id="331" name="Google Shape;134;g992b562cbd_2_11">
            <a:extLst>
              <a:ext uri="{FF2B5EF4-FFF2-40B4-BE49-F238E27FC236}">
                <a16:creationId xmlns:a16="http://schemas.microsoft.com/office/drawing/2014/main" id="{E872004E-C925-917E-6683-61DC02B23C22}"/>
              </a:ext>
            </a:extLst>
          </p:cNvPr>
          <p:cNvSpPr txBox="1"/>
          <p:nvPr/>
        </p:nvSpPr>
        <p:spPr>
          <a:xfrm>
            <a:off x="9783704" y="5482342"/>
            <a:ext cx="4816587" cy="11109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399" tIns="91399" rIns="91399" bIns="91399">
            <a:spAutoFit/>
          </a:bodyPr>
          <a:lstStyle>
            <a:lvl1pPr algn="ctr" defTabSz="914400">
              <a:lnSpc>
                <a:spcPct val="100000"/>
              </a:lnSpc>
              <a:spcBef>
                <a:spcPts val="0"/>
              </a:spcBef>
              <a:defRPr sz="3600">
                <a:solidFill>
                  <a:srgbClr val="262626"/>
                </a:solidFill>
                <a:latin typeface="Arial"/>
                <a:ea typeface="Arial"/>
                <a:cs typeface="Arial"/>
                <a:sym typeface="Arial"/>
              </a:defRPr>
            </a:lvl1pPr>
          </a:lstStyle>
          <a:p>
            <a:r>
              <a:t>Ryan Hernandez, PhD</a:t>
            </a:r>
            <a:endParaRPr sz="2800"/>
          </a:p>
        </p:txBody>
      </p:sp>
      <p:sp>
        <p:nvSpPr>
          <p:cNvPr id="332" name="Google Shape;137;g992b562cbd_2_11">
            <a:extLst>
              <a:ext uri="{FF2B5EF4-FFF2-40B4-BE49-F238E27FC236}">
                <a16:creationId xmlns:a16="http://schemas.microsoft.com/office/drawing/2014/main" id="{354F1DFA-66F5-83E9-2BD0-8E5CD7313305}"/>
              </a:ext>
            </a:extLst>
          </p:cNvPr>
          <p:cNvSpPr txBox="1"/>
          <p:nvPr/>
        </p:nvSpPr>
        <p:spPr>
          <a:xfrm>
            <a:off x="14939706" y="5488306"/>
            <a:ext cx="4245701" cy="11109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399" tIns="91399" rIns="91399" bIns="91399">
            <a:spAutoFit/>
          </a:bodyPr>
          <a:lstStyle>
            <a:lvl1pPr algn="ctr" defTabSz="914400">
              <a:lnSpc>
                <a:spcPct val="100000"/>
              </a:lnSpc>
              <a:spcBef>
                <a:spcPts val="0"/>
              </a:spcBef>
              <a:defRPr sz="3600">
                <a:solidFill>
                  <a:srgbClr val="262626"/>
                </a:solidFill>
                <a:latin typeface="Arial"/>
                <a:ea typeface="Arial"/>
                <a:cs typeface="Arial"/>
                <a:sym typeface="Arial"/>
              </a:defRPr>
            </a:lvl1pPr>
          </a:lstStyle>
          <a:p>
            <a:r>
              <a:t>Todd Nystul, PhD</a:t>
            </a:r>
            <a:endParaRPr sz="2800"/>
          </a:p>
        </p:txBody>
      </p:sp>
      <p:pic>
        <p:nvPicPr>
          <p:cNvPr id="333" name="Google Shape;140;g992b562cbd_2_11" descr="Google Shape;140;g992b562cbd_2_11">
            <a:extLst>
              <a:ext uri="{FF2B5EF4-FFF2-40B4-BE49-F238E27FC236}">
                <a16:creationId xmlns:a16="http://schemas.microsoft.com/office/drawing/2014/main" id="{25995BD6-86EC-FECB-F268-8FDAF8F6AA93}"/>
              </a:ext>
            </a:extLst>
          </p:cNvPr>
          <p:cNvPicPr>
            <a:picLocks noChangeAspect="1"/>
          </p:cNvPicPr>
          <p:nvPr/>
        </p:nvPicPr>
        <p:blipFill>
          <a:blip r:embed="rId2"/>
          <a:srcRect l="21263" r="21263"/>
          <a:stretch>
            <a:fillRect/>
          </a:stretch>
        </p:blipFill>
        <p:spPr>
          <a:xfrm>
            <a:off x="10858499" y="2265829"/>
            <a:ext cx="2666999" cy="3093717"/>
          </a:xfrm>
          <a:prstGeom prst="rect">
            <a:avLst/>
          </a:prstGeom>
          <a:ln w="12700">
            <a:solidFill>
              <a:srgbClr val="7F7F7F"/>
            </a:solidFill>
          </a:ln>
          <a:effectLst>
            <a:outerShdw blurRad="101600" dist="76200" dir="2700000" rotWithShape="0">
              <a:srgbClr val="000000">
                <a:alpha val="40000"/>
              </a:srgbClr>
            </a:outerShdw>
          </a:effectLst>
        </p:spPr>
      </p:pic>
      <p:pic>
        <p:nvPicPr>
          <p:cNvPr id="334" name="Google Shape;146;g992b562cbd_2_11" descr="Google Shape;146;g992b562cbd_2_11">
            <a:extLst>
              <a:ext uri="{FF2B5EF4-FFF2-40B4-BE49-F238E27FC236}">
                <a16:creationId xmlns:a16="http://schemas.microsoft.com/office/drawing/2014/main" id="{41741BA9-F97D-4D5E-760A-B94964B9F73F}"/>
              </a:ext>
            </a:extLst>
          </p:cNvPr>
          <p:cNvPicPr>
            <a:picLocks noChangeAspect="1"/>
          </p:cNvPicPr>
          <p:nvPr/>
        </p:nvPicPr>
        <p:blipFill>
          <a:blip r:embed="rId3"/>
          <a:stretch>
            <a:fillRect/>
          </a:stretch>
        </p:blipFill>
        <p:spPr>
          <a:xfrm>
            <a:off x="15752173" y="2356093"/>
            <a:ext cx="2833611" cy="3153327"/>
          </a:xfrm>
          <a:prstGeom prst="rect">
            <a:avLst/>
          </a:prstGeom>
          <a:ln w="12700">
            <a:solidFill>
              <a:srgbClr val="3F3F3F"/>
            </a:solidFill>
          </a:ln>
          <a:effectLst>
            <a:outerShdw blurRad="101600" dist="76200" dir="2700000" rotWithShape="0">
              <a:srgbClr val="000000">
                <a:alpha val="40000"/>
              </a:srgbClr>
            </a:outerShdw>
          </a:effectLst>
        </p:spPr>
      </p:pic>
      <p:pic>
        <p:nvPicPr>
          <p:cNvPr id="335" name="Google Shape;147;g992b562cbd_2_11" descr="Google Shape;147;g992b562cbd_2_11">
            <a:extLst>
              <a:ext uri="{FF2B5EF4-FFF2-40B4-BE49-F238E27FC236}">
                <a16:creationId xmlns:a16="http://schemas.microsoft.com/office/drawing/2014/main" id="{F0C3A651-2197-D20F-7EA5-631AFF28C7EF}"/>
              </a:ext>
            </a:extLst>
          </p:cNvPr>
          <p:cNvPicPr>
            <a:picLocks noChangeAspect="1"/>
          </p:cNvPicPr>
          <p:nvPr/>
        </p:nvPicPr>
        <p:blipFill>
          <a:blip r:embed="rId4"/>
          <a:srcRect l="16191"/>
          <a:stretch>
            <a:fillRect/>
          </a:stretch>
        </p:blipFill>
        <p:spPr>
          <a:xfrm>
            <a:off x="20599614" y="2253733"/>
            <a:ext cx="2667001" cy="3182301"/>
          </a:xfrm>
          <a:prstGeom prst="rect">
            <a:avLst/>
          </a:prstGeom>
          <a:ln w="12700">
            <a:solidFill>
              <a:srgbClr val="3F3F3F"/>
            </a:solidFill>
          </a:ln>
          <a:effectLst>
            <a:outerShdw blurRad="101600" dist="76200" dir="2700000" rotWithShape="0">
              <a:srgbClr val="000000">
                <a:alpha val="40000"/>
              </a:srgbClr>
            </a:outerShdw>
          </a:effectLst>
        </p:spPr>
      </p:pic>
      <p:sp>
        <p:nvSpPr>
          <p:cNvPr id="336" name="Google Shape;149;g992b562cbd_2_11">
            <a:extLst>
              <a:ext uri="{FF2B5EF4-FFF2-40B4-BE49-F238E27FC236}">
                <a16:creationId xmlns:a16="http://schemas.microsoft.com/office/drawing/2014/main" id="{BC0B93AF-28AF-12DD-54F6-D31082922698}"/>
              </a:ext>
            </a:extLst>
          </p:cNvPr>
          <p:cNvSpPr txBox="1"/>
          <p:nvPr/>
        </p:nvSpPr>
        <p:spPr>
          <a:xfrm>
            <a:off x="19539250" y="5436034"/>
            <a:ext cx="4753301" cy="1517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399" tIns="91399" rIns="91399" bIns="91399">
            <a:spAutoFit/>
          </a:bodyPr>
          <a:lstStyle/>
          <a:p>
            <a:pPr algn="ctr" defTabSz="914400">
              <a:lnSpc>
                <a:spcPct val="100000"/>
              </a:lnSpc>
              <a:spcBef>
                <a:spcPts val="0"/>
              </a:spcBef>
              <a:defRPr sz="3600">
                <a:solidFill>
                  <a:srgbClr val="262626"/>
                </a:solidFill>
                <a:latin typeface="Arial"/>
                <a:ea typeface="Arial"/>
                <a:cs typeface="Arial"/>
                <a:sym typeface="Arial"/>
              </a:defRPr>
            </a:pPr>
            <a:r>
              <a:t>Jennifer Seuferer</a:t>
            </a:r>
            <a:endParaRPr sz="2800"/>
          </a:p>
          <a:p>
            <a:pPr defTabSz="914400">
              <a:lnSpc>
                <a:spcPct val="100000"/>
              </a:lnSpc>
              <a:spcBef>
                <a:spcPts val="0"/>
              </a:spcBef>
              <a:defRPr sz="2800">
                <a:latin typeface="Arial"/>
                <a:ea typeface="Arial"/>
                <a:cs typeface="Arial"/>
                <a:sym typeface="Arial"/>
              </a:defRPr>
            </a:pPr>
            <a:br/>
            <a:endParaRPr/>
          </a:p>
        </p:txBody>
      </p:sp>
      <p:pic>
        <p:nvPicPr>
          <p:cNvPr id="337" name="Google Shape;147;g992b562cbd_2_11" descr="Google Shape;147;g992b562cbd_2_11">
            <a:extLst>
              <a:ext uri="{FF2B5EF4-FFF2-40B4-BE49-F238E27FC236}">
                <a16:creationId xmlns:a16="http://schemas.microsoft.com/office/drawing/2014/main" id="{67662CAC-0F66-30E5-50A9-5FF75288573B}"/>
              </a:ext>
            </a:extLst>
          </p:cNvPr>
          <p:cNvPicPr>
            <a:picLocks noChangeAspect="1"/>
          </p:cNvPicPr>
          <p:nvPr/>
        </p:nvPicPr>
        <p:blipFill>
          <a:blip r:embed="rId5"/>
          <a:srcRect l="18991" r="18991"/>
          <a:stretch>
            <a:fillRect/>
          </a:stretch>
        </p:blipFill>
        <p:spPr>
          <a:xfrm>
            <a:off x="6064678" y="2265829"/>
            <a:ext cx="2667001" cy="3182301"/>
          </a:xfrm>
          <a:prstGeom prst="rect">
            <a:avLst/>
          </a:prstGeom>
          <a:ln w="12700">
            <a:solidFill>
              <a:srgbClr val="3F3F3F"/>
            </a:solidFill>
          </a:ln>
          <a:effectLst>
            <a:outerShdw blurRad="101600" dist="76200" dir="2700000" rotWithShape="0">
              <a:srgbClr val="000000">
                <a:alpha val="40000"/>
              </a:srgbClr>
            </a:outerShdw>
          </a:effectLst>
        </p:spPr>
      </p:pic>
      <p:sp>
        <p:nvSpPr>
          <p:cNvPr id="338" name="Google Shape;149;g992b562cbd_2_11">
            <a:extLst>
              <a:ext uri="{FF2B5EF4-FFF2-40B4-BE49-F238E27FC236}">
                <a16:creationId xmlns:a16="http://schemas.microsoft.com/office/drawing/2014/main" id="{E29F782B-E0BB-F72B-6015-A684478028B5}"/>
              </a:ext>
            </a:extLst>
          </p:cNvPr>
          <p:cNvSpPr txBox="1"/>
          <p:nvPr/>
        </p:nvSpPr>
        <p:spPr>
          <a:xfrm>
            <a:off x="5021527" y="5453140"/>
            <a:ext cx="4753302" cy="12346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399" tIns="91399" rIns="91399" bIns="91399">
            <a:spAutoFit/>
          </a:bodyPr>
          <a:lstStyle/>
          <a:p>
            <a:pPr algn="ctr" defTabSz="914400">
              <a:lnSpc>
                <a:spcPct val="100000"/>
              </a:lnSpc>
              <a:spcBef>
                <a:spcPts val="0"/>
              </a:spcBef>
              <a:defRPr sz="3600">
                <a:solidFill>
                  <a:srgbClr val="262626"/>
                </a:solidFill>
                <a:latin typeface="Arial"/>
                <a:ea typeface="Arial"/>
                <a:cs typeface="Arial"/>
                <a:sym typeface="Arial"/>
              </a:defRPr>
            </a:pPr>
            <a:r>
              <a:t>Angel Max Guerrero</a:t>
            </a:r>
            <a:br/>
            <a:endParaRPr/>
          </a:p>
        </p:txBody>
      </p:sp>
      <p:sp>
        <p:nvSpPr>
          <p:cNvPr id="339" name="Google Shape;102;p13">
            <a:extLst>
              <a:ext uri="{FF2B5EF4-FFF2-40B4-BE49-F238E27FC236}">
                <a16:creationId xmlns:a16="http://schemas.microsoft.com/office/drawing/2014/main" id="{415B7566-3E21-F130-3B8A-C266C9DDB986}"/>
              </a:ext>
            </a:extLst>
          </p:cNvPr>
          <p:cNvSpPr txBox="1"/>
          <p:nvPr/>
        </p:nvSpPr>
        <p:spPr>
          <a:xfrm>
            <a:off x="533673" y="5482342"/>
            <a:ext cx="4004705" cy="701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399" tIns="91399" rIns="91399" bIns="91399">
            <a:spAutoFit/>
          </a:bodyPr>
          <a:lstStyle>
            <a:lvl1pPr algn="ctr" defTabSz="914400">
              <a:lnSpc>
                <a:spcPct val="100000"/>
              </a:lnSpc>
              <a:spcBef>
                <a:spcPts val="0"/>
              </a:spcBef>
              <a:defRPr sz="3600">
                <a:solidFill>
                  <a:srgbClr val="262626"/>
                </a:solidFill>
                <a:latin typeface="Arial"/>
                <a:ea typeface="Arial"/>
                <a:cs typeface="Arial"/>
                <a:sym typeface="Arial"/>
              </a:defRPr>
            </a:lvl1pPr>
          </a:lstStyle>
          <a:p>
            <a:r>
              <a:t>Jessica Allen, PhD</a:t>
            </a:r>
          </a:p>
        </p:txBody>
      </p:sp>
      <p:pic>
        <p:nvPicPr>
          <p:cNvPr id="340" name="Picture 12" descr="Picture 12">
            <a:extLst>
              <a:ext uri="{FF2B5EF4-FFF2-40B4-BE49-F238E27FC236}">
                <a16:creationId xmlns:a16="http://schemas.microsoft.com/office/drawing/2014/main" id="{3BAD7297-80BA-66CD-B09A-511B2C5809B5}"/>
              </a:ext>
            </a:extLst>
          </p:cNvPr>
          <p:cNvPicPr>
            <a:picLocks noChangeAspect="1"/>
          </p:cNvPicPr>
          <p:nvPr/>
        </p:nvPicPr>
        <p:blipFill>
          <a:blip r:embed="rId6"/>
          <a:stretch>
            <a:fillRect/>
          </a:stretch>
        </p:blipFill>
        <p:spPr>
          <a:xfrm>
            <a:off x="1209011" y="2253733"/>
            <a:ext cx="2657656" cy="3199408"/>
          </a:xfrm>
          <a:prstGeom prst="rect">
            <a:avLst/>
          </a:prstGeom>
          <a:ln w="12700">
            <a:solidFill>
              <a:srgbClr val="7F7F7F"/>
            </a:solidFill>
          </a:ln>
          <a:effectLst>
            <a:outerShdw blurRad="101600" dist="76200" dir="2700000" rotWithShape="0">
              <a:srgbClr val="000000">
                <a:alpha val="40000"/>
              </a:srgbClr>
            </a:outerShdw>
          </a:effectLst>
        </p:spPr>
      </p:pic>
      <p:sp>
        <p:nvSpPr>
          <p:cNvPr id="341" name="Title 1">
            <a:extLst>
              <a:ext uri="{FF2B5EF4-FFF2-40B4-BE49-F238E27FC236}">
                <a16:creationId xmlns:a16="http://schemas.microsoft.com/office/drawing/2014/main" id="{E92ACFCB-BA5C-B765-5B04-7EA4C2DAE26E}"/>
              </a:ext>
            </a:extLst>
          </p:cNvPr>
          <p:cNvSpPr txBox="1"/>
          <p:nvPr/>
        </p:nvSpPr>
        <p:spPr>
          <a:xfrm>
            <a:off x="617219" y="7249290"/>
            <a:ext cx="20482562" cy="1426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normAutofit fontScale="77500" lnSpcReduction="20000"/>
          </a:bodyPr>
          <a:lstStyle>
            <a:lvl1pPr defTabSz="1828800">
              <a:lnSpc>
                <a:spcPct val="100000"/>
              </a:lnSpc>
              <a:spcBef>
                <a:spcPts val="0"/>
              </a:spcBef>
              <a:defRPr sz="7200" b="1" cap="all" spc="1400">
                <a:latin typeface="Gill Sans Nova"/>
                <a:ea typeface="Gill Sans Nova"/>
                <a:cs typeface="Gill Sans Nova"/>
                <a:sym typeface="Gill Sans Nova"/>
              </a:defRPr>
            </a:lvl1pPr>
          </a:lstStyle>
          <a:p>
            <a:r>
              <a:rPr lang="en-US" dirty="0"/>
              <a:t>National Partners: </a:t>
            </a:r>
            <a:r>
              <a:rPr lang="en-US" b="0" cap="none" spc="0" dirty="0">
                <a:sym typeface="Helvetica Neue"/>
                <a:hlinkClick r:id="rId7"/>
              </a:rPr>
              <a:t>https://propelscholars.org</a:t>
            </a:r>
            <a:endParaRPr lang="en-US" b="0" cap="none" spc="0" dirty="0">
              <a:sym typeface="Helvetica Neue"/>
            </a:endParaRPr>
          </a:p>
        </p:txBody>
      </p:sp>
      <p:pic>
        <p:nvPicPr>
          <p:cNvPr id="2" name="Picture 1" descr="A yellow logo with black text&#10;&#10;AI-generated content may be incorrect.">
            <a:extLst>
              <a:ext uri="{FF2B5EF4-FFF2-40B4-BE49-F238E27FC236}">
                <a16:creationId xmlns:a16="http://schemas.microsoft.com/office/drawing/2014/main" id="{E2D73229-CDCF-6CE0-40AD-3534FF6318BE}"/>
              </a:ext>
            </a:extLst>
          </p:cNvPr>
          <p:cNvPicPr>
            <a:picLocks noChangeAspect="1"/>
          </p:cNvPicPr>
          <p:nvPr/>
        </p:nvPicPr>
        <p:blipFill>
          <a:blip r:embed="rId8"/>
          <a:stretch>
            <a:fillRect/>
          </a:stretch>
        </p:blipFill>
        <p:spPr>
          <a:xfrm>
            <a:off x="11374518" y="9416766"/>
            <a:ext cx="2444656" cy="2033405"/>
          </a:xfrm>
          <a:prstGeom prst="rect">
            <a:avLst/>
          </a:prstGeom>
        </p:spPr>
      </p:pic>
      <p:pic>
        <p:nvPicPr>
          <p:cNvPr id="3" name="Picture 2" descr="A black letter on a white background&#10;&#10;AI-generated content may be incorrect.">
            <a:extLst>
              <a:ext uri="{FF2B5EF4-FFF2-40B4-BE49-F238E27FC236}">
                <a16:creationId xmlns:a16="http://schemas.microsoft.com/office/drawing/2014/main" id="{517C527B-73A4-9BE2-7486-4CDF17889242}"/>
              </a:ext>
            </a:extLst>
          </p:cNvPr>
          <p:cNvPicPr>
            <a:picLocks noChangeAspect="1"/>
          </p:cNvPicPr>
          <p:nvPr/>
        </p:nvPicPr>
        <p:blipFill>
          <a:blip r:embed="rId9"/>
          <a:stretch>
            <a:fillRect/>
          </a:stretch>
        </p:blipFill>
        <p:spPr>
          <a:xfrm>
            <a:off x="617219" y="9956726"/>
            <a:ext cx="4158200" cy="1347988"/>
          </a:xfrm>
          <a:prstGeom prst="rect">
            <a:avLst/>
          </a:prstGeom>
        </p:spPr>
      </p:pic>
      <p:pic>
        <p:nvPicPr>
          <p:cNvPr id="4" name="Picture 3" descr="A logo for a university of wisconsin&#10;&#10;AI-generated content may be incorrect.">
            <a:extLst>
              <a:ext uri="{FF2B5EF4-FFF2-40B4-BE49-F238E27FC236}">
                <a16:creationId xmlns:a16="http://schemas.microsoft.com/office/drawing/2014/main" id="{1444150E-46BD-DCA4-B7C0-582698BCB073}"/>
              </a:ext>
            </a:extLst>
          </p:cNvPr>
          <p:cNvPicPr>
            <a:picLocks noChangeAspect="1"/>
          </p:cNvPicPr>
          <p:nvPr/>
        </p:nvPicPr>
        <p:blipFill>
          <a:blip r:embed="rId10"/>
          <a:stretch>
            <a:fillRect/>
          </a:stretch>
        </p:blipFill>
        <p:spPr>
          <a:xfrm>
            <a:off x="14154541" y="8899256"/>
            <a:ext cx="4340978" cy="2901601"/>
          </a:xfrm>
          <a:prstGeom prst="rect">
            <a:avLst/>
          </a:prstGeom>
        </p:spPr>
      </p:pic>
      <p:pic>
        <p:nvPicPr>
          <p:cNvPr id="5" name="Picture 4" descr="A logo with colorful swirls&#10;&#10;AI-generated content may be incorrect.">
            <a:extLst>
              <a:ext uri="{FF2B5EF4-FFF2-40B4-BE49-F238E27FC236}">
                <a16:creationId xmlns:a16="http://schemas.microsoft.com/office/drawing/2014/main" id="{BAD0CA20-9418-8145-A2D5-249174D89BE4}"/>
              </a:ext>
            </a:extLst>
          </p:cNvPr>
          <p:cNvPicPr>
            <a:picLocks noChangeAspect="1"/>
          </p:cNvPicPr>
          <p:nvPr/>
        </p:nvPicPr>
        <p:blipFill>
          <a:blip r:embed="rId11"/>
          <a:stretch>
            <a:fillRect/>
          </a:stretch>
        </p:blipFill>
        <p:spPr>
          <a:xfrm>
            <a:off x="5043362" y="8563044"/>
            <a:ext cx="2467503" cy="4135352"/>
          </a:xfrm>
          <a:prstGeom prst="rect">
            <a:avLst/>
          </a:prstGeom>
        </p:spPr>
      </p:pic>
      <p:pic>
        <p:nvPicPr>
          <p:cNvPr id="6" name="Picture 5" descr="A black text on a white background&#10;&#10;AI-generated content may be incorrect.">
            <a:extLst>
              <a:ext uri="{FF2B5EF4-FFF2-40B4-BE49-F238E27FC236}">
                <a16:creationId xmlns:a16="http://schemas.microsoft.com/office/drawing/2014/main" id="{EBC0DA80-E7BE-5756-DD9D-8C1C628734A5}"/>
              </a:ext>
            </a:extLst>
          </p:cNvPr>
          <p:cNvPicPr>
            <a:picLocks noChangeAspect="1"/>
          </p:cNvPicPr>
          <p:nvPr/>
        </p:nvPicPr>
        <p:blipFill>
          <a:blip r:embed="rId12"/>
          <a:stretch>
            <a:fillRect/>
          </a:stretch>
        </p:blipFill>
        <p:spPr>
          <a:xfrm>
            <a:off x="7612063" y="9620841"/>
            <a:ext cx="3427088" cy="2261878"/>
          </a:xfrm>
          <a:prstGeom prst="rect">
            <a:avLst/>
          </a:prstGeom>
        </p:spPr>
      </p:pic>
      <p:sp>
        <p:nvSpPr>
          <p:cNvPr id="7" name="Google Shape;157;p3">
            <a:extLst>
              <a:ext uri="{FF2B5EF4-FFF2-40B4-BE49-F238E27FC236}">
                <a16:creationId xmlns:a16="http://schemas.microsoft.com/office/drawing/2014/main" id="{9CF4FCDE-0CF5-8090-470E-ACCAE13F00A5}"/>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a:solidFill>
                  <a:schemeClr val="dk1"/>
                </a:solidFill>
                <a:latin typeface="Arial"/>
                <a:ea typeface="Arial"/>
                <a:cs typeface="Arial"/>
                <a:sym typeface="Arial"/>
              </a:rPr>
              <a:t>Created for CAGI7</a:t>
            </a:r>
            <a:endParaRPr sz="2400">
              <a:solidFill>
                <a:schemeClr val="dk1"/>
              </a:solidFill>
              <a:latin typeface="Arial"/>
              <a:ea typeface="Arial"/>
              <a:cs typeface="Arial"/>
              <a:sym typeface="Arial"/>
            </a:endParaRPr>
          </a:p>
        </p:txBody>
      </p:sp>
      <p:sp>
        <p:nvSpPr>
          <p:cNvPr id="8" name="Google Shape;158;p3">
            <a:extLst>
              <a:ext uri="{FF2B5EF4-FFF2-40B4-BE49-F238E27FC236}">
                <a16:creationId xmlns:a16="http://schemas.microsoft.com/office/drawing/2014/main" id="{348E3503-EF4B-4BEA-388E-9BEAEFCE0C26}"/>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9" name="Google Shape;159;p3">
            <a:extLst>
              <a:ext uri="{FF2B5EF4-FFF2-40B4-BE49-F238E27FC236}">
                <a16:creationId xmlns:a16="http://schemas.microsoft.com/office/drawing/2014/main" id="{66587B26-A61C-98E9-E102-51ADBC2B625A}"/>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extLst>
      <p:ext uri="{BB962C8B-B14F-4D97-AF65-F5344CB8AC3E}">
        <p14:creationId xmlns:p14="http://schemas.microsoft.com/office/powerpoint/2010/main" val="3722716910"/>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Slide Title"/>
          <p:cNvSpPr txBox="1">
            <a:spLocks noGrp="1"/>
          </p:cNvSpPr>
          <p:nvPr>
            <p:ph type="title"/>
          </p:nvPr>
        </p:nvSpPr>
        <p:spPr>
          <a:prstGeom prst="rect">
            <a:avLst/>
          </a:prstGeom>
        </p:spPr>
        <p:txBody>
          <a:bodyPr/>
          <a:lstStyle/>
          <a:p>
            <a:endParaRPr/>
          </a:p>
        </p:txBody>
      </p:sp>
      <p:sp>
        <p:nvSpPr>
          <p:cNvPr id="447" name="Slide Subtitle"/>
          <p:cNvSpPr txBox="1">
            <a:spLocks noGrp="1"/>
          </p:cNvSpPr>
          <p:nvPr>
            <p:ph type="body" idx="21"/>
          </p:nvPr>
        </p:nvSpPr>
        <p:spPr>
          <a:prstGeom prst="rect">
            <a:avLst/>
          </a:prstGeom>
        </p:spPr>
        <p:txBody>
          <a:bodyPr/>
          <a:lstStyle/>
          <a:p>
            <a:endParaRPr/>
          </a:p>
        </p:txBody>
      </p:sp>
      <p:sp>
        <p:nvSpPr>
          <p:cNvPr id="448" name="Slide bullet text"/>
          <p:cNvSpPr txBox="1">
            <a:spLocks noGrp="1"/>
          </p:cNvSpPr>
          <p:nvPr>
            <p:ph type="body" idx="1"/>
          </p:nvPr>
        </p:nvSpPr>
        <p:spPr>
          <a:prstGeom prst="rect">
            <a:avLst/>
          </a:prstGeom>
        </p:spPr>
        <p:txBody>
          <a:bodyPr/>
          <a:lstStyle/>
          <a:p>
            <a:endParaRPr/>
          </a:p>
        </p:txBody>
      </p:sp>
      <p:grpSp>
        <p:nvGrpSpPr>
          <p:cNvPr id="452" name="Group"/>
          <p:cNvGrpSpPr/>
          <p:nvPr/>
        </p:nvGrpSpPr>
        <p:grpSpPr>
          <a:xfrm>
            <a:off x="1850160" y="-342900"/>
            <a:ext cx="20683681" cy="13716000"/>
            <a:chOff x="0" y="0"/>
            <a:chExt cx="20683680" cy="13716000"/>
          </a:xfrm>
        </p:grpSpPr>
        <p:pic>
          <p:nvPicPr>
            <p:cNvPr id="449" name="Screen Shot 2016-10-20 at 12.27.24 PM.png" descr="Screen Shot 2016-10-20 at 12.27.24 PM.png"/>
            <p:cNvPicPr>
              <a:picLocks noChangeAspect="1"/>
            </p:cNvPicPr>
            <p:nvPr/>
          </p:nvPicPr>
          <p:blipFill>
            <a:blip r:embed="rId2"/>
            <a:stretch>
              <a:fillRect/>
            </a:stretch>
          </p:blipFill>
          <p:spPr>
            <a:xfrm>
              <a:off x="0" y="0"/>
              <a:ext cx="20683681" cy="5595063"/>
            </a:xfrm>
            <a:prstGeom prst="rect">
              <a:avLst/>
            </a:prstGeom>
            <a:ln w="12700" cap="flat">
              <a:noFill/>
              <a:miter lim="400000"/>
            </a:ln>
            <a:effectLst/>
          </p:spPr>
        </p:pic>
        <p:pic>
          <p:nvPicPr>
            <p:cNvPr id="450" name="Screen Shot 2016-10-20 at 12.28.38 PM.png" descr="Screen Shot 2016-10-20 at 12.28.38 PM.png"/>
            <p:cNvPicPr>
              <a:picLocks noChangeAspect="1"/>
            </p:cNvPicPr>
            <p:nvPr/>
          </p:nvPicPr>
          <p:blipFill>
            <a:blip r:embed="rId3"/>
            <a:stretch>
              <a:fillRect/>
            </a:stretch>
          </p:blipFill>
          <p:spPr>
            <a:xfrm>
              <a:off x="8735907" y="5580135"/>
              <a:ext cx="11947774" cy="8135865"/>
            </a:xfrm>
            <a:prstGeom prst="rect">
              <a:avLst/>
            </a:prstGeom>
            <a:ln w="12700" cap="flat">
              <a:noFill/>
              <a:miter lim="400000"/>
            </a:ln>
            <a:effectLst/>
          </p:spPr>
        </p:pic>
        <p:pic>
          <p:nvPicPr>
            <p:cNvPr id="451" name="Screen Shot 2016-10-24 at 9.56.44 AM.png" descr="Screen Shot 2016-10-24 at 9.56.44 AM.png"/>
            <p:cNvPicPr>
              <a:picLocks noChangeAspect="1"/>
            </p:cNvPicPr>
            <p:nvPr/>
          </p:nvPicPr>
          <p:blipFill>
            <a:blip r:embed="rId4"/>
            <a:stretch>
              <a:fillRect/>
            </a:stretch>
          </p:blipFill>
          <p:spPr>
            <a:xfrm>
              <a:off x="0" y="5580135"/>
              <a:ext cx="8735908" cy="8135865"/>
            </a:xfrm>
            <a:prstGeom prst="rect">
              <a:avLst/>
            </a:prstGeom>
            <a:ln w="12700" cap="flat">
              <a:noFill/>
              <a:miter lim="400000"/>
            </a:ln>
            <a:effectLst/>
          </p:spPr>
        </p:pic>
      </p:grpSp>
      <p:sp>
        <p:nvSpPr>
          <p:cNvPr id="2" name="Google Shape;157;p3">
            <a:extLst>
              <a:ext uri="{FF2B5EF4-FFF2-40B4-BE49-F238E27FC236}">
                <a16:creationId xmlns:a16="http://schemas.microsoft.com/office/drawing/2014/main" id="{121A49B0-17BE-9019-13AA-2ABCE59FA116}"/>
              </a:ext>
            </a:extLst>
          </p:cNvPr>
          <p:cNvSpPr txBox="1"/>
          <p:nvPr/>
        </p:nvSpPr>
        <p:spPr>
          <a:xfrm>
            <a:off x="1" y="13247727"/>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327B900E-C388-068D-7A24-02C96A505352}"/>
              </a:ext>
            </a:extLst>
          </p:cNvPr>
          <p:cNvSpPr txBox="1"/>
          <p:nvPr/>
        </p:nvSpPr>
        <p:spPr>
          <a:xfrm>
            <a:off x="19679479" y="13247725"/>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D9E718CB-1463-8E30-5476-5BC34D1B3F29}"/>
              </a:ext>
            </a:extLst>
          </p:cNvPr>
          <p:cNvSpPr txBox="1"/>
          <p:nvPr/>
        </p:nvSpPr>
        <p:spPr>
          <a:xfrm>
            <a:off x="9763963" y="13247723"/>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5" name="Image" descr="Image"/>
          <p:cNvPicPr>
            <a:picLocks noChangeAspect="1"/>
          </p:cNvPicPr>
          <p:nvPr/>
        </p:nvPicPr>
        <p:blipFill>
          <a:blip r:embed="rId2"/>
          <a:srcRect l="2853" r="6398"/>
          <a:stretch>
            <a:fillRect/>
          </a:stretch>
        </p:blipFill>
        <p:spPr>
          <a:xfrm>
            <a:off x="731837" y="1056679"/>
            <a:ext cx="22920396" cy="11602536"/>
          </a:xfrm>
          <a:prstGeom prst="rect">
            <a:avLst/>
          </a:prstGeom>
          <a:ln w="12700">
            <a:miter lim="400000"/>
          </a:ln>
        </p:spPr>
      </p:pic>
      <p:pic>
        <p:nvPicPr>
          <p:cNvPr id="456" name="Group" descr="Group"/>
          <p:cNvPicPr>
            <a:picLocks noChangeAspect="1"/>
          </p:cNvPicPr>
          <p:nvPr/>
        </p:nvPicPr>
        <p:blipFill>
          <a:blip r:embed="rId3"/>
          <a:srcRect l="13596" t="79653" r="82721" b="16241"/>
          <a:stretch>
            <a:fillRect/>
          </a:stretch>
        </p:blipFill>
        <p:spPr>
          <a:xfrm>
            <a:off x="2495931" y="7362329"/>
            <a:ext cx="709344" cy="790812"/>
          </a:xfrm>
          <a:prstGeom prst="rect">
            <a:avLst/>
          </a:prstGeom>
          <a:ln w="12700">
            <a:miter lim="400000"/>
          </a:ln>
        </p:spPr>
      </p:pic>
      <p:pic>
        <p:nvPicPr>
          <p:cNvPr id="457" name="Group" descr="Group"/>
          <p:cNvPicPr>
            <a:picLocks noChangeAspect="1"/>
          </p:cNvPicPr>
          <p:nvPr/>
        </p:nvPicPr>
        <p:blipFill>
          <a:blip r:embed="rId3"/>
          <a:srcRect l="87205" t="53979" r="8010" b="41088"/>
          <a:stretch>
            <a:fillRect/>
          </a:stretch>
        </p:blipFill>
        <p:spPr>
          <a:xfrm>
            <a:off x="18128639" y="4796483"/>
            <a:ext cx="933551" cy="962315"/>
          </a:xfrm>
          <a:prstGeom prst="rect">
            <a:avLst/>
          </a:prstGeom>
          <a:ln w="12700">
            <a:miter lim="400000"/>
          </a:ln>
        </p:spPr>
      </p:pic>
      <p:pic>
        <p:nvPicPr>
          <p:cNvPr id="458" name="Group" descr="Group"/>
          <p:cNvPicPr>
            <a:picLocks noChangeAspect="1"/>
          </p:cNvPicPr>
          <p:nvPr/>
        </p:nvPicPr>
        <p:blipFill>
          <a:blip r:embed="rId3"/>
          <a:srcRect l="47918" t="12926" r="47918" b="83154"/>
          <a:stretch>
            <a:fillRect/>
          </a:stretch>
        </p:blipFill>
        <p:spPr>
          <a:xfrm>
            <a:off x="1628714" y="3645995"/>
            <a:ext cx="1221891" cy="1150489"/>
          </a:xfrm>
          <a:prstGeom prst="rect">
            <a:avLst/>
          </a:prstGeom>
          <a:ln w="12700">
            <a:miter lim="400000"/>
          </a:ln>
        </p:spPr>
      </p:pic>
      <p:sp>
        <p:nvSpPr>
          <p:cNvPr id="454" name="Henn, et al (2012)"/>
          <p:cNvSpPr txBox="1"/>
          <p:nvPr/>
        </p:nvSpPr>
        <p:spPr>
          <a:xfrm>
            <a:off x="731837" y="12046113"/>
            <a:ext cx="3598742" cy="615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3700">
                <a:solidFill>
                  <a:srgbClr val="A9A9A9"/>
                </a:solidFill>
                <a:latin typeface="Gill Sans"/>
                <a:ea typeface="Gill Sans"/>
                <a:cs typeface="Gill Sans"/>
                <a:sym typeface="Gill Sans"/>
              </a:defRPr>
            </a:lvl1pPr>
          </a:lstStyle>
          <a:p>
            <a:r>
              <a:rPr dirty="0">
                <a:solidFill>
                  <a:schemeClr val="tx1"/>
                </a:solidFill>
              </a:rPr>
              <a:t>Henn, et al (2012)</a:t>
            </a:r>
          </a:p>
        </p:txBody>
      </p:sp>
      <p:sp>
        <p:nvSpPr>
          <p:cNvPr id="2" name="Google Shape;157;p3">
            <a:extLst>
              <a:ext uri="{FF2B5EF4-FFF2-40B4-BE49-F238E27FC236}">
                <a16:creationId xmlns:a16="http://schemas.microsoft.com/office/drawing/2014/main" id="{14B359A2-4FAC-4E5E-782C-F72CCBBD776F}"/>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BDD92D1C-902B-BFB3-9F43-1EE3A46FE79E}"/>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0C976B63-6707-B2C3-D16C-726079B85426}"/>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p:tmAbs val="0"/>
                                  </p:iterate>
                                  <p:childTnLst>
                                    <p:set>
                                      <p:cBhvr>
                                        <p:cTn id="6" fill="hold"/>
                                        <p:tgtEl>
                                          <p:spTgt spid="456"/>
                                        </p:tgtEl>
                                        <p:attrNameLst>
                                          <p:attrName>style.visibility</p:attrName>
                                        </p:attrNameLst>
                                      </p:cBhvr>
                                      <p:to>
                                        <p:strVal val="visible"/>
                                      </p:to>
                                    </p:set>
                                    <p:anim calcmode="lin" valueType="num">
                                      <p:cBhvr>
                                        <p:cTn id="7" dur="500" fill="hold"/>
                                        <p:tgtEl>
                                          <p:spTgt spid="456"/>
                                        </p:tgtEl>
                                        <p:attrNameLst>
                                          <p:attrName>ppt_x</p:attrName>
                                        </p:attrNameLst>
                                      </p:cBhvr>
                                      <p:tavLst>
                                        <p:tav tm="0">
                                          <p:val>
                                            <p:strVal val="#ppt_x"/>
                                          </p:val>
                                        </p:tav>
                                        <p:tav tm="100000">
                                          <p:val>
                                            <p:strVal val="#ppt_x"/>
                                          </p:val>
                                        </p:tav>
                                      </p:tavLst>
                                    </p:anim>
                                    <p:anim calcmode="lin" valueType="num">
                                      <p:cBhvr>
                                        <p:cTn id="8" dur="500" fill="hold"/>
                                        <p:tgtEl>
                                          <p:spTgt spid="45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100"/>
                                  </p:stCondLst>
                                  <p:iterate>
                                    <p:tmAbs val="0"/>
                                  </p:iterate>
                                  <p:childTnLst>
                                    <p:set>
                                      <p:cBhvr>
                                        <p:cTn id="11" fill="hold"/>
                                        <p:tgtEl>
                                          <p:spTgt spid="458"/>
                                        </p:tgtEl>
                                        <p:attrNameLst>
                                          <p:attrName>style.visibility</p:attrName>
                                        </p:attrNameLst>
                                      </p:cBhvr>
                                      <p:to>
                                        <p:strVal val="visible"/>
                                      </p:to>
                                    </p:set>
                                    <p:anim calcmode="lin" valueType="num">
                                      <p:cBhvr>
                                        <p:cTn id="12" dur="500" fill="hold"/>
                                        <p:tgtEl>
                                          <p:spTgt spid="458"/>
                                        </p:tgtEl>
                                        <p:attrNameLst>
                                          <p:attrName>ppt_x</p:attrName>
                                        </p:attrNameLst>
                                      </p:cBhvr>
                                      <p:tavLst>
                                        <p:tav tm="0">
                                          <p:val>
                                            <p:strVal val="#ppt_x"/>
                                          </p:val>
                                        </p:tav>
                                        <p:tav tm="100000">
                                          <p:val>
                                            <p:strVal val="#ppt_x"/>
                                          </p:val>
                                        </p:tav>
                                      </p:tavLst>
                                    </p:anim>
                                    <p:anim calcmode="lin" valueType="num">
                                      <p:cBhvr>
                                        <p:cTn id="13" dur="500" fill="hold"/>
                                        <p:tgtEl>
                                          <p:spTgt spid="458"/>
                                        </p:tgtEl>
                                        <p:attrNameLst>
                                          <p:attrName>ppt_y</p:attrName>
                                        </p:attrNameLst>
                                      </p:cBhvr>
                                      <p:tavLst>
                                        <p:tav tm="0">
                                          <p:val>
                                            <p:strVal val="0-#ppt_h/2"/>
                                          </p:val>
                                        </p:tav>
                                        <p:tav tm="100000">
                                          <p:val>
                                            <p:strVal val="#ppt_y"/>
                                          </p:val>
                                        </p:tav>
                                      </p:tavLst>
                                    </p:anim>
                                  </p:childTnLst>
                                </p:cTn>
                              </p:par>
                            </p:childTnLst>
                          </p:cTn>
                        </p:par>
                        <p:par>
                          <p:cTn id="14" fill="hold">
                            <p:stCondLst>
                              <p:cond delay="1100"/>
                            </p:stCondLst>
                            <p:childTnLst>
                              <p:par>
                                <p:cTn id="15" presetID="2" presetClass="entr" presetSubtype="1" fill="hold" grpId="0" nodeType="afterEffect">
                                  <p:stCondLst>
                                    <p:cond delay="100"/>
                                  </p:stCondLst>
                                  <p:iterate>
                                    <p:tmAbs val="0"/>
                                  </p:iterate>
                                  <p:childTnLst>
                                    <p:set>
                                      <p:cBhvr>
                                        <p:cTn id="16" fill="hold"/>
                                        <p:tgtEl>
                                          <p:spTgt spid="457"/>
                                        </p:tgtEl>
                                        <p:attrNameLst>
                                          <p:attrName>style.visibility</p:attrName>
                                        </p:attrNameLst>
                                      </p:cBhvr>
                                      <p:to>
                                        <p:strVal val="visible"/>
                                      </p:to>
                                    </p:set>
                                    <p:anim calcmode="lin" valueType="num">
                                      <p:cBhvr>
                                        <p:cTn id="17" dur="500" fill="hold"/>
                                        <p:tgtEl>
                                          <p:spTgt spid="457"/>
                                        </p:tgtEl>
                                        <p:attrNameLst>
                                          <p:attrName>ppt_x</p:attrName>
                                        </p:attrNameLst>
                                      </p:cBhvr>
                                      <p:tavLst>
                                        <p:tav tm="0">
                                          <p:val>
                                            <p:strVal val="#ppt_x"/>
                                          </p:val>
                                        </p:tav>
                                        <p:tav tm="100000">
                                          <p:val>
                                            <p:strVal val="#ppt_x"/>
                                          </p:val>
                                        </p:tav>
                                      </p:tavLst>
                                    </p:anim>
                                    <p:anim calcmode="lin" valueType="num">
                                      <p:cBhvr>
                                        <p:cTn id="18" dur="500" fill="hold"/>
                                        <p:tgtEl>
                                          <p:spTgt spid="45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6" grpId="0" animBg="1" advAuto="0"/>
      <p:bldP spid="457" grpId="0" animBg="1" advAuto="0"/>
      <p:bldP spid="458" grpId="0" animBg="1" advAuto="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Principle Component Analysis: PCA"/>
          <p:cNvSpPr txBox="1">
            <a:spLocks noGrp="1"/>
          </p:cNvSpPr>
          <p:nvPr>
            <p:ph type="body" idx="1"/>
          </p:nvPr>
        </p:nvSpPr>
        <p:spPr>
          <a:prstGeom prst="rect">
            <a:avLst/>
          </a:prstGeom>
        </p:spPr>
        <p:txBody>
          <a:bodyPr/>
          <a:lstStyle/>
          <a:p>
            <a:r>
              <a:t>Principle Component Analysis: PCA</a:t>
            </a:r>
          </a:p>
        </p:txBody>
      </p:sp>
      <p:sp>
        <p:nvSpPr>
          <p:cNvPr id="461" name="Clustering genomic data"/>
          <p:cNvSpPr txBox="1">
            <a:spLocks noGrp="1"/>
          </p:cNvSpPr>
          <p:nvPr>
            <p:ph type="title"/>
          </p:nvPr>
        </p:nvSpPr>
        <p:spPr>
          <a:xfrm>
            <a:off x="1206500" y="812800"/>
            <a:ext cx="21971000" cy="1433163"/>
          </a:xfrm>
          <a:prstGeom prst="rect">
            <a:avLst/>
          </a:prstGeom>
        </p:spPr>
        <p:txBody>
          <a:bodyPr/>
          <a:lstStyle/>
          <a:p>
            <a:r>
              <a:t>Clustering genomic data</a:t>
            </a:r>
          </a:p>
        </p:txBody>
      </p:sp>
      <p:sp>
        <p:nvSpPr>
          <p:cNvPr id="462" name="Slide Subtitle"/>
          <p:cNvSpPr txBox="1">
            <a:spLocks noGrp="1"/>
          </p:cNvSpPr>
          <p:nvPr>
            <p:ph type="body" idx="21"/>
          </p:nvPr>
        </p:nvSpPr>
        <p:spPr>
          <a:prstGeom prst="rect">
            <a:avLst/>
          </a:prstGeom>
        </p:spPr>
        <p:txBody>
          <a:bodyPr/>
          <a:lstStyle/>
          <a:p>
            <a:endParaRPr/>
          </a:p>
        </p:txBody>
      </p:sp>
      <p:grpSp>
        <p:nvGrpSpPr>
          <p:cNvPr id="465" name="Group"/>
          <p:cNvGrpSpPr/>
          <p:nvPr/>
        </p:nvGrpSpPr>
        <p:grpSpPr>
          <a:xfrm>
            <a:off x="11805671" y="2245962"/>
            <a:ext cx="11371829" cy="11371830"/>
            <a:chOff x="0" y="0"/>
            <a:chExt cx="11371828" cy="11371828"/>
          </a:xfrm>
        </p:grpSpPr>
        <p:sp>
          <p:nvSpPr>
            <p:cNvPr id="463" name="Square"/>
            <p:cNvSpPr/>
            <p:nvPr/>
          </p:nvSpPr>
          <p:spPr>
            <a:xfrm>
              <a:off x="0" y="0"/>
              <a:ext cx="11371829" cy="11371829"/>
            </a:xfrm>
            <a:prstGeom prst="rect">
              <a:avLst/>
            </a:prstGeom>
            <a:solidFill>
              <a:srgbClr val="FFFF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464" name="Image" descr="Image"/>
            <p:cNvPicPr>
              <a:picLocks noChangeAspect="1"/>
            </p:cNvPicPr>
            <p:nvPr/>
          </p:nvPicPr>
          <p:blipFill>
            <a:blip r:embed="rId2"/>
            <a:stretch>
              <a:fillRect/>
            </a:stretch>
          </p:blipFill>
          <p:spPr>
            <a:xfrm>
              <a:off x="0" y="0"/>
              <a:ext cx="11371829" cy="11371829"/>
            </a:xfrm>
            <a:prstGeom prst="rect">
              <a:avLst/>
            </a:prstGeom>
            <a:ln w="12700" cap="flat">
              <a:noFill/>
              <a:miter lim="400000"/>
            </a:ln>
            <a:effectLst/>
          </p:spPr>
        </p:pic>
      </p:grpSp>
      <p:sp>
        <p:nvSpPr>
          <p:cNvPr id="466" name="Rectangle"/>
          <p:cNvSpPr/>
          <p:nvPr/>
        </p:nvSpPr>
        <p:spPr>
          <a:xfrm>
            <a:off x="20182633" y="4425993"/>
            <a:ext cx="2282221" cy="1783076"/>
          </a:xfrm>
          <a:prstGeom prst="rect">
            <a:avLst/>
          </a:prstGeom>
          <a:solidFill>
            <a:srgbClr val="FFFFFF"/>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grpSp>
        <p:nvGrpSpPr>
          <p:cNvPr id="470" name="Group"/>
          <p:cNvGrpSpPr/>
          <p:nvPr/>
        </p:nvGrpSpPr>
        <p:grpSpPr>
          <a:xfrm>
            <a:off x="13790754" y="3988188"/>
            <a:ext cx="9386747" cy="7217580"/>
            <a:chOff x="0" y="0"/>
            <a:chExt cx="9386745" cy="7217578"/>
          </a:xfrm>
        </p:grpSpPr>
        <p:sp>
          <p:nvSpPr>
            <p:cNvPr id="467" name="European"/>
            <p:cNvSpPr/>
            <p:nvPr/>
          </p:nvSpPr>
          <p:spPr>
            <a:xfrm>
              <a:off x="2508461" y="0"/>
              <a:ext cx="2560206"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a:defRPr sz="4500">
                  <a:solidFill>
                    <a:srgbClr val="000000"/>
                  </a:solidFill>
                </a:defRPr>
              </a:lvl1pPr>
            </a:lstStyle>
            <a:p>
              <a:r>
                <a:t>European</a:t>
              </a:r>
            </a:p>
          </p:txBody>
        </p:sp>
        <p:sp>
          <p:nvSpPr>
            <p:cNvPr id="468" name="African"/>
            <p:cNvSpPr/>
            <p:nvPr/>
          </p:nvSpPr>
          <p:spPr>
            <a:xfrm>
              <a:off x="0" y="7217578"/>
              <a:ext cx="616515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a:defRPr sz="4500">
                  <a:solidFill>
                    <a:srgbClr val="000000"/>
                  </a:solidFill>
                </a:defRPr>
              </a:lvl1pPr>
            </a:lstStyle>
            <a:p>
              <a:r>
                <a:t>African</a:t>
              </a:r>
            </a:p>
          </p:txBody>
        </p:sp>
        <p:sp>
          <p:nvSpPr>
            <p:cNvPr id="469" name="Amerindigenous"/>
            <p:cNvSpPr/>
            <p:nvPr/>
          </p:nvSpPr>
          <p:spPr>
            <a:xfrm>
              <a:off x="5068666" y="4693202"/>
              <a:ext cx="431808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a:defRPr sz="4500">
                  <a:solidFill>
                    <a:srgbClr val="000000"/>
                  </a:solidFill>
                </a:defRPr>
              </a:lvl1pPr>
            </a:lstStyle>
            <a:p>
              <a:r>
                <a:t>Amerindigenous</a:t>
              </a:r>
            </a:p>
          </p:txBody>
        </p:sp>
      </p:grpSp>
      <p:sp>
        <p:nvSpPr>
          <p:cNvPr id="2" name="Google Shape;157;p3">
            <a:extLst>
              <a:ext uri="{FF2B5EF4-FFF2-40B4-BE49-F238E27FC236}">
                <a16:creationId xmlns:a16="http://schemas.microsoft.com/office/drawing/2014/main" id="{40E4F0F1-2388-4672-8FC7-BF1FF146839D}"/>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9F082401-103C-B677-526B-78540E346116}"/>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EB680045-48F8-D5D5-E741-700367D9E202}"/>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0" grpId="0" animBg="1" advAuto="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 name="Recolonization &amp; Forced Migration: Admixture"/>
          <p:cNvSpPr txBox="1">
            <a:spLocks noGrp="1"/>
          </p:cNvSpPr>
          <p:nvPr>
            <p:ph type="title"/>
          </p:nvPr>
        </p:nvSpPr>
        <p:spPr>
          <a:xfrm>
            <a:off x="1206500" y="-1"/>
            <a:ext cx="21971000" cy="1433164"/>
          </a:xfrm>
          <a:prstGeom prst="rect">
            <a:avLst/>
          </a:prstGeom>
        </p:spPr>
        <p:txBody>
          <a:bodyPr>
            <a:normAutofit fontScale="90000"/>
          </a:bodyPr>
          <a:lstStyle>
            <a:lvl1pPr algn="ctr" defTabSz="2340805">
              <a:defRPr sz="8160" spc="-163"/>
            </a:lvl1pPr>
          </a:lstStyle>
          <a:p>
            <a:r>
              <a:t>Recolonization &amp; Forced Migration: Admixture</a:t>
            </a:r>
          </a:p>
        </p:txBody>
      </p:sp>
      <p:pic>
        <p:nvPicPr>
          <p:cNvPr id="473" name="Image" descr="Image"/>
          <p:cNvPicPr>
            <a:picLocks noChangeAspect="1"/>
          </p:cNvPicPr>
          <p:nvPr/>
        </p:nvPicPr>
        <p:blipFill>
          <a:blip r:embed="rId2"/>
          <a:stretch>
            <a:fillRect/>
          </a:stretch>
        </p:blipFill>
        <p:spPr>
          <a:xfrm>
            <a:off x="2862843" y="1033112"/>
            <a:ext cx="18658314" cy="12282838"/>
          </a:xfrm>
          <a:prstGeom prst="rect">
            <a:avLst/>
          </a:prstGeom>
          <a:ln w="12700">
            <a:miter lim="400000"/>
          </a:ln>
        </p:spPr>
      </p:pic>
      <p:sp>
        <p:nvSpPr>
          <p:cNvPr id="474" name="Mathias et al. (2016)"/>
          <p:cNvSpPr txBox="1"/>
          <p:nvPr/>
        </p:nvSpPr>
        <p:spPr>
          <a:xfrm>
            <a:off x="17560571" y="12589079"/>
            <a:ext cx="3782721" cy="5728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457200">
              <a:lnSpc>
                <a:spcPts val="7900"/>
              </a:lnSpc>
              <a:spcBef>
                <a:spcPts val="1600"/>
              </a:spcBef>
              <a:defRPr sz="3200">
                <a:solidFill>
                  <a:srgbClr val="000000"/>
                </a:solidFill>
              </a:defRPr>
            </a:lvl1pPr>
          </a:lstStyle>
          <a:p>
            <a:r>
              <a:t>Mathias et al. (2016)</a:t>
            </a:r>
          </a:p>
        </p:txBody>
      </p:sp>
      <p:sp>
        <p:nvSpPr>
          <p:cNvPr id="2" name="Google Shape;157;p3">
            <a:extLst>
              <a:ext uri="{FF2B5EF4-FFF2-40B4-BE49-F238E27FC236}">
                <a16:creationId xmlns:a16="http://schemas.microsoft.com/office/drawing/2014/main" id="{6E6CB22E-4A9C-9A34-236E-2F634039F5AB}"/>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66EE10CE-35EF-D45C-680C-31800C767533}"/>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F9F29C2C-5245-9DB8-9F29-F1CC40BD8A08}"/>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1000 Genomes Project (2015)"/>
          <p:cNvSpPr txBox="1"/>
          <p:nvPr/>
        </p:nvSpPr>
        <p:spPr>
          <a:xfrm>
            <a:off x="19553020" y="12650041"/>
            <a:ext cx="4830980" cy="5234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defRPr sz="2800"/>
            </a:lvl1pPr>
          </a:lstStyle>
          <a:p>
            <a:r>
              <a:rPr dirty="0"/>
              <a:t>1000 Genomes Project (2015)</a:t>
            </a:r>
          </a:p>
        </p:txBody>
      </p:sp>
      <p:sp>
        <p:nvSpPr>
          <p:cNvPr id="477" name="Serial bottlenecks and the colonization of the world"/>
          <p:cNvSpPr txBox="1">
            <a:spLocks noGrp="1"/>
          </p:cNvSpPr>
          <p:nvPr>
            <p:ph type="title"/>
          </p:nvPr>
        </p:nvSpPr>
        <p:spPr>
          <a:prstGeom prst="rect">
            <a:avLst/>
          </a:prstGeom>
        </p:spPr>
        <p:txBody>
          <a:bodyPr/>
          <a:lstStyle>
            <a:lvl1pPr defTabSz="2096971">
              <a:defRPr sz="7310" spc="-146"/>
            </a:lvl1pPr>
          </a:lstStyle>
          <a:p>
            <a:r>
              <a:t>Serial bottlenecks and the colonization of the world</a:t>
            </a:r>
          </a:p>
        </p:txBody>
      </p:sp>
      <p:grpSp>
        <p:nvGrpSpPr>
          <p:cNvPr id="480" name="Group"/>
          <p:cNvGrpSpPr/>
          <p:nvPr/>
        </p:nvGrpSpPr>
        <p:grpSpPr>
          <a:xfrm>
            <a:off x="19792" y="2385662"/>
            <a:ext cx="24344416" cy="10405372"/>
            <a:chOff x="0" y="0"/>
            <a:chExt cx="24344414" cy="10405370"/>
          </a:xfrm>
        </p:grpSpPr>
        <p:sp>
          <p:nvSpPr>
            <p:cNvPr id="478" name="Rectangle"/>
            <p:cNvSpPr/>
            <p:nvPr/>
          </p:nvSpPr>
          <p:spPr>
            <a:xfrm>
              <a:off x="4531" y="6428"/>
              <a:ext cx="24339884" cy="10398943"/>
            </a:xfrm>
            <a:prstGeom prst="rect">
              <a:avLst/>
            </a:prstGeom>
            <a:solidFill>
              <a:srgbClr val="FFFF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479" name="Image" descr="Image"/>
            <p:cNvPicPr>
              <a:picLocks noChangeAspect="1"/>
            </p:cNvPicPr>
            <p:nvPr/>
          </p:nvPicPr>
          <p:blipFill>
            <a:blip r:embed="rId2"/>
            <a:stretch>
              <a:fillRect/>
            </a:stretch>
          </p:blipFill>
          <p:spPr>
            <a:xfrm>
              <a:off x="0" y="0"/>
              <a:ext cx="24344415" cy="10405371"/>
            </a:xfrm>
            <a:prstGeom prst="rect">
              <a:avLst/>
            </a:prstGeom>
            <a:ln w="12700" cap="flat">
              <a:noFill/>
              <a:miter lim="400000"/>
            </a:ln>
            <a:effectLst/>
          </p:spPr>
        </p:pic>
      </p:grpSp>
      <p:sp>
        <p:nvSpPr>
          <p:cNvPr id="481" name="Europe"/>
          <p:cNvSpPr txBox="1"/>
          <p:nvPr/>
        </p:nvSpPr>
        <p:spPr>
          <a:xfrm>
            <a:off x="2957218" y="7866861"/>
            <a:ext cx="2711197" cy="10192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b="1">
                <a:solidFill>
                  <a:srgbClr val="000000"/>
                </a:solidFill>
              </a:defRPr>
            </a:lvl1pPr>
          </a:lstStyle>
          <a:p>
            <a:r>
              <a:t>Europe</a:t>
            </a:r>
          </a:p>
        </p:txBody>
      </p:sp>
      <p:sp>
        <p:nvSpPr>
          <p:cNvPr id="482" name="East Asia"/>
          <p:cNvSpPr txBox="1"/>
          <p:nvPr/>
        </p:nvSpPr>
        <p:spPr>
          <a:xfrm>
            <a:off x="6726237" y="7866861"/>
            <a:ext cx="3499867" cy="10192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b="1">
                <a:solidFill>
                  <a:srgbClr val="000000"/>
                </a:solidFill>
              </a:defRPr>
            </a:lvl1pPr>
          </a:lstStyle>
          <a:p>
            <a:r>
              <a:t>East Asia</a:t>
            </a:r>
          </a:p>
        </p:txBody>
      </p:sp>
      <p:sp>
        <p:nvSpPr>
          <p:cNvPr id="483" name="South Asia"/>
          <p:cNvSpPr txBox="1"/>
          <p:nvPr/>
        </p:nvSpPr>
        <p:spPr>
          <a:xfrm>
            <a:off x="10899838" y="7357212"/>
            <a:ext cx="4023361" cy="10192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b="1">
                <a:solidFill>
                  <a:srgbClr val="000000"/>
                </a:solidFill>
              </a:defRPr>
            </a:lvl1pPr>
          </a:lstStyle>
          <a:p>
            <a:r>
              <a:t>South Asia</a:t>
            </a:r>
          </a:p>
        </p:txBody>
      </p:sp>
      <p:sp>
        <p:nvSpPr>
          <p:cNvPr id="484" name="Africa"/>
          <p:cNvSpPr txBox="1"/>
          <p:nvPr/>
        </p:nvSpPr>
        <p:spPr>
          <a:xfrm>
            <a:off x="20819814" y="2224502"/>
            <a:ext cx="2257807" cy="10192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b="1">
                <a:solidFill>
                  <a:srgbClr val="000000"/>
                </a:solidFill>
              </a:defRPr>
            </a:lvl1pPr>
          </a:lstStyle>
          <a:p>
            <a:r>
              <a:t>Africa</a:t>
            </a:r>
          </a:p>
        </p:txBody>
      </p:sp>
      <p:sp>
        <p:nvSpPr>
          <p:cNvPr id="485" name="Americas"/>
          <p:cNvSpPr txBox="1"/>
          <p:nvPr/>
        </p:nvSpPr>
        <p:spPr>
          <a:xfrm>
            <a:off x="15494761" y="2385662"/>
            <a:ext cx="3541015" cy="10192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000" b="1">
                <a:solidFill>
                  <a:srgbClr val="000000"/>
                </a:solidFill>
              </a:defRPr>
            </a:lvl1pPr>
          </a:lstStyle>
          <a:p>
            <a:r>
              <a:t>Americas</a:t>
            </a:r>
          </a:p>
        </p:txBody>
      </p:sp>
      <p:grpSp>
        <p:nvGrpSpPr>
          <p:cNvPr id="488" name="Group"/>
          <p:cNvGrpSpPr/>
          <p:nvPr/>
        </p:nvGrpSpPr>
        <p:grpSpPr>
          <a:xfrm>
            <a:off x="15178659" y="2542700"/>
            <a:ext cx="4354570" cy="9152532"/>
            <a:chOff x="0" y="0"/>
            <a:chExt cx="4354568" cy="9152531"/>
          </a:xfrm>
        </p:grpSpPr>
        <p:sp>
          <p:nvSpPr>
            <p:cNvPr id="486" name="Rectangle"/>
            <p:cNvSpPr/>
            <p:nvPr/>
          </p:nvSpPr>
          <p:spPr>
            <a:xfrm>
              <a:off x="0" y="0"/>
              <a:ext cx="3857116" cy="9152532"/>
            </a:xfrm>
            <a:prstGeom prst="rect">
              <a:avLst/>
            </a:prstGeom>
            <a:solidFill>
              <a:srgbClr val="FFFF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487" name="Square"/>
            <p:cNvSpPr/>
            <p:nvPr/>
          </p:nvSpPr>
          <p:spPr>
            <a:xfrm rot="17317932">
              <a:off x="2914972" y="870695"/>
              <a:ext cx="1270001" cy="1270001"/>
            </a:xfrm>
            <a:prstGeom prst="rect">
              <a:avLst/>
            </a:prstGeom>
            <a:solidFill>
              <a:srgbClr val="FFFF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a:p>
          </p:txBody>
        </p:sp>
      </p:grpSp>
      <p:sp>
        <p:nvSpPr>
          <p:cNvPr id="2" name="Google Shape;157;p3">
            <a:extLst>
              <a:ext uri="{FF2B5EF4-FFF2-40B4-BE49-F238E27FC236}">
                <a16:creationId xmlns:a16="http://schemas.microsoft.com/office/drawing/2014/main" id="{A723302C-2C22-E4C9-D28E-3248A376254D}"/>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FB351379-68D5-9661-DB51-5731E2FF1649}"/>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558BFB17-BECF-235E-1B9D-C3164070EC5D}"/>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iterate>
                                    <p:tmAbs val="0"/>
                                  </p:iterate>
                                  <p:childTnLst>
                                    <p:set>
                                      <p:cBhvr>
                                        <p:cTn id="6" fill="hold">
                                          <p:stCondLst>
                                            <p:cond delay="0"/>
                                          </p:stCondLst>
                                        </p:cTn>
                                        <p:tgtEl>
                                          <p:spTgt spid="4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 grpId="0" animBg="1" advAuto="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 name="Admixture results in a mosaic genomes"/>
          <p:cNvSpPr txBox="1">
            <a:spLocks noGrp="1"/>
          </p:cNvSpPr>
          <p:nvPr>
            <p:ph type="title"/>
          </p:nvPr>
        </p:nvSpPr>
        <p:spPr>
          <a:prstGeom prst="rect">
            <a:avLst/>
          </a:prstGeom>
        </p:spPr>
        <p:txBody>
          <a:bodyPr/>
          <a:lstStyle>
            <a:lvl1pPr>
              <a:defRPr sz="8400" spc="-168">
                <a:uFill>
                  <a:solidFill>
                    <a:srgbClr val="000000"/>
                  </a:solidFill>
                </a:uFill>
              </a:defRPr>
            </a:lvl1pPr>
          </a:lstStyle>
          <a:p>
            <a:r>
              <a:t>Admixture results in a mosaic genomes</a:t>
            </a:r>
          </a:p>
        </p:txBody>
      </p:sp>
      <p:sp>
        <p:nvSpPr>
          <p:cNvPr id="491" name="Line"/>
          <p:cNvSpPr/>
          <p:nvPr/>
        </p:nvSpPr>
        <p:spPr>
          <a:xfrm flipV="1">
            <a:off x="2172477" y="5154576"/>
            <a:ext cx="6786563" cy="3"/>
          </a:xfrm>
          <a:prstGeom prst="line">
            <a:avLst/>
          </a:prstGeom>
          <a:ln w="101600">
            <a:solidFill>
              <a:srgbClr val="E32400"/>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92" name="Line"/>
          <p:cNvSpPr/>
          <p:nvPr/>
        </p:nvSpPr>
        <p:spPr>
          <a:xfrm flipV="1">
            <a:off x="2172477" y="5333172"/>
            <a:ext cx="6786563" cy="3"/>
          </a:xfrm>
          <a:prstGeom prst="line">
            <a:avLst/>
          </a:prstGeom>
          <a:ln w="101600">
            <a:solidFill>
              <a:srgbClr val="E32400"/>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93" name="Line"/>
          <p:cNvSpPr/>
          <p:nvPr/>
        </p:nvSpPr>
        <p:spPr>
          <a:xfrm flipV="1">
            <a:off x="2172477" y="6083266"/>
            <a:ext cx="6786563" cy="3"/>
          </a:xfrm>
          <a:prstGeom prst="line">
            <a:avLst/>
          </a:prstGeom>
          <a:ln w="101600">
            <a:solidFill>
              <a:srgbClr val="0061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94" name="Line"/>
          <p:cNvSpPr/>
          <p:nvPr/>
        </p:nvSpPr>
        <p:spPr>
          <a:xfrm flipV="1">
            <a:off x="2172477" y="6261860"/>
            <a:ext cx="6786563" cy="3"/>
          </a:xfrm>
          <a:prstGeom prst="line">
            <a:avLst/>
          </a:prstGeom>
          <a:ln w="101600">
            <a:solidFill>
              <a:srgbClr val="0061FF"/>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95" name="x"/>
          <p:cNvSpPr txBox="1"/>
          <p:nvPr/>
        </p:nvSpPr>
        <p:spPr>
          <a:xfrm>
            <a:off x="5290516" y="5101001"/>
            <a:ext cx="535782" cy="10179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5800">
                <a:latin typeface="Gill Sans"/>
                <a:ea typeface="Gill Sans"/>
                <a:cs typeface="Gill Sans"/>
                <a:sym typeface="Gill Sans"/>
              </a:defRPr>
            </a:lvl1pPr>
          </a:lstStyle>
          <a:p>
            <a:r>
              <a:t>x</a:t>
            </a:r>
          </a:p>
        </p:txBody>
      </p:sp>
      <p:sp>
        <p:nvSpPr>
          <p:cNvPr id="496" name="Pop 1"/>
          <p:cNvSpPr txBox="1"/>
          <p:nvPr/>
        </p:nvSpPr>
        <p:spPr>
          <a:xfrm>
            <a:off x="9271308" y="4636657"/>
            <a:ext cx="1896792" cy="10179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5800">
                <a:solidFill>
                  <a:srgbClr val="B51A00"/>
                </a:solidFill>
                <a:latin typeface="Gill Sans"/>
                <a:ea typeface="Gill Sans"/>
                <a:cs typeface="Gill Sans"/>
                <a:sym typeface="Gill Sans"/>
              </a:defRPr>
            </a:lvl1pPr>
          </a:lstStyle>
          <a:p>
            <a:r>
              <a:t>Pop 1</a:t>
            </a:r>
          </a:p>
        </p:txBody>
      </p:sp>
      <p:sp>
        <p:nvSpPr>
          <p:cNvPr id="497" name="Pop 2"/>
          <p:cNvSpPr txBox="1"/>
          <p:nvPr/>
        </p:nvSpPr>
        <p:spPr>
          <a:xfrm>
            <a:off x="9280509" y="5565344"/>
            <a:ext cx="1896792" cy="10179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5800">
                <a:solidFill>
                  <a:srgbClr val="0056D6"/>
                </a:solidFill>
                <a:latin typeface="Gill Sans"/>
                <a:ea typeface="Gill Sans"/>
                <a:cs typeface="Gill Sans"/>
                <a:sym typeface="Gill Sans"/>
              </a:defRPr>
            </a:lvl1pPr>
          </a:lstStyle>
          <a:p>
            <a:r>
              <a:t>Pop 2</a:t>
            </a:r>
          </a:p>
        </p:txBody>
      </p:sp>
      <p:grpSp>
        <p:nvGrpSpPr>
          <p:cNvPr id="501" name="Group"/>
          <p:cNvGrpSpPr/>
          <p:nvPr/>
        </p:nvGrpSpPr>
        <p:grpSpPr>
          <a:xfrm>
            <a:off x="2172477" y="7360211"/>
            <a:ext cx="9326428" cy="1270001"/>
            <a:chOff x="0" y="469900"/>
            <a:chExt cx="9326426" cy="1270000"/>
          </a:xfrm>
        </p:grpSpPr>
        <p:sp>
          <p:nvSpPr>
            <p:cNvPr id="498" name="Line"/>
            <p:cNvSpPr/>
            <p:nvPr/>
          </p:nvSpPr>
          <p:spPr>
            <a:xfrm flipV="1">
              <a:off x="0" y="478829"/>
              <a:ext cx="6786563" cy="3"/>
            </a:xfrm>
            <a:prstGeom prst="line">
              <a:avLst/>
            </a:prstGeom>
            <a:noFill/>
            <a:ln w="101600" cap="flat">
              <a:solidFill>
                <a:srgbClr val="E32400"/>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499" name="Line"/>
            <p:cNvSpPr/>
            <p:nvPr/>
          </p:nvSpPr>
          <p:spPr>
            <a:xfrm flipV="1">
              <a:off x="0" y="675282"/>
              <a:ext cx="6786563" cy="3"/>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00" name="F1"/>
            <p:cNvSpPr/>
            <p:nvPr/>
          </p:nvSpPr>
          <p:spPr>
            <a:xfrm>
              <a:off x="8056426" y="469900"/>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800">
                  <a:solidFill>
                    <a:srgbClr val="0056D6"/>
                  </a:solidFill>
                  <a:latin typeface="Gill Sans"/>
                  <a:ea typeface="Gill Sans"/>
                  <a:cs typeface="Gill Sans"/>
                  <a:sym typeface="Gill Sans"/>
                </a:defRPr>
              </a:pPr>
              <a:r>
                <a:rPr>
                  <a:solidFill>
                    <a:srgbClr val="B51A00"/>
                  </a:solidFill>
                </a:rPr>
                <a:t>F</a:t>
              </a:r>
              <a:r>
                <a:rPr baseline="-5999"/>
                <a:t>1</a:t>
              </a:r>
            </a:p>
          </p:txBody>
        </p:sp>
      </p:grpSp>
      <p:grpSp>
        <p:nvGrpSpPr>
          <p:cNvPr id="507" name="Group"/>
          <p:cNvGrpSpPr/>
          <p:nvPr/>
        </p:nvGrpSpPr>
        <p:grpSpPr>
          <a:xfrm>
            <a:off x="2172477" y="8449633"/>
            <a:ext cx="9348761" cy="1270001"/>
            <a:chOff x="0" y="469900"/>
            <a:chExt cx="9348759" cy="1270000"/>
          </a:xfrm>
        </p:grpSpPr>
        <p:sp>
          <p:nvSpPr>
            <p:cNvPr id="502" name="Line"/>
            <p:cNvSpPr/>
            <p:nvPr/>
          </p:nvSpPr>
          <p:spPr>
            <a:xfrm flipV="1">
              <a:off x="0" y="478830"/>
              <a:ext cx="3178969" cy="2"/>
            </a:xfrm>
            <a:prstGeom prst="line">
              <a:avLst/>
            </a:prstGeom>
            <a:noFill/>
            <a:ln w="101600" cap="flat">
              <a:solidFill>
                <a:srgbClr val="E32400"/>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03" name="Line"/>
            <p:cNvSpPr/>
            <p:nvPr/>
          </p:nvSpPr>
          <p:spPr>
            <a:xfrm flipV="1">
              <a:off x="4964906" y="675284"/>
              <a:ext cx="1858117" cy="1"/>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04" name="F2"/>
            <p:cNvSpPr/>
            <p:nvPr/>
          </p:nvSpPr>
          <p:spPr>
            <a:xfrm>
              <a:off x="8078759" y="469900"/>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800">
                  <a:solidFill>
                    <a:srgbClr val="0056D6"/>
                  </a:solidFill>
                  <a:latin typeface="Gill Sans"/>
                  <a:ea typeface="Gill Sans"/>
                  <a:cs typeface="Gill Sans"/>
                  <a:sym typeface="Gill Sans"/>
                </a:defRPr>
              </a:pPr>
              <a:r>
                <a:rPr>
                  <a:solidFill>
                    <a:srgbClr val="B51A00"/>
                  </a:solidFill>
                </a:rPr>
                <a:t>F</a:t>
              </a:r>
              <a:r>
                <a:rPr baseline="-5999"/>
                <a:t>2</a:t>
              </a:r>
            </a:p>
          </p:txBody>
        </p:sp>
        <p:sp>
          <p:nvSpPr>
            <p:cNvPr id="505" name="Line"/>
            <p:cNvSpPr/>
            <p:nvPr/>
          </p:nvSpPr>
          <p:spPr>
            <a:xfrm flipV="1">
              <a:off x="3178968" y="478830"/>
              <a:ext cx="3644055" cy="2"/>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06" name="Line"/>
            <p:cNvSpPr/>
            <p:nvPr/>
          </p:nvSpPr>
          <p:spPr>
            <a:xfrm flipV="1">
              <a:off x="0" y="675282"/>
              <a:ext cx="4964907" cy="2"/>
            </a:xfrm>
            <a:prstGeom prst="line">
              <a:avLst/>
            </a:prstGeom>
            <a:noFill/>
            <a:ln w="101600" cap="flat">
              <a:solidFill>
                <a:srgbClr val="E32400"/>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grpSp>
      <p:grpSp>
        <p:nvGrpSpPr>
          <p:cNvPr id="515" name="Group"/>
          <p:cNvGrpSpPr/>
          <p:nvPr/>
        </p:nvGrpSpPr>
        <p:grpSpPr>
          <a:xfrm>
            <a:off x="2172477" y="9485477"/>
            <a:ext cx="9348761" cy="1270001"/>
            <a:chOff x="0" y="469900"/>
            <a:chExt cx="9348759" cy="1270000"/>
          </a:xfrm>
        </p:grpSpPr>
        <p:sp>
          <p:nvSpPr>
            <p:cNvPr id="508" name="Line"/>
            <p:cNvSpPr/>
            <p:nvPr/>
          </p:nvSpPr>
          <p:spPr>
            <a:xfrm flipV="1">
              <a:off x="0" y="478830"/>
              <a:ext cx="1393032" cy="1"/>
            </a:xfrm>
            <a:prstGeom prst="line">
              <a:avLst/>
            </a:prstGeom>
            <a:noFill/>
            <a:ln w="101600" cap="flat">
              <a:solidFill>
                <a:srgbClr val="E32400"/>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09" name="Line"/>
            <p:cNvSpPr/>
            <p:nvPr/>
          </p:nvSpPr>
          <p:spPr>
            <a:xfrm flipV="1">
              <a:off x="4964906" y="675282"/>
              <a:ext cx="1858117" cy="2"/>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10" name="F3"/>
            <p:cNvSpPr/>
            <p:nvPr/>
          </p:nvSpPr>
          <p:spPr>
            <a:xfrm>
              <a:off x="8078759" y="469900"/>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800">
                  <a:solidFill>
                    <a:srgbClr val="0056D6"/>
                  </a:solidFill>
                  <a:latin typeface="Gill Sans"/>
                  <a:ea typeface="Gill Sans"/>
                  <a:cs typeface="Gill Sans"/>
                  <a:sym typeface="Gill Sans"/>
                </a:defRPr>
              </a:pPr>
              <a:r>
                <a:rPr>
                  <a:solidFill>
                    <a:srgbClr val="B51A00"/>
                  </a:solidFill>
                </a:rPr>
                <a:t>F</a:t>
              </a:r>
              <a:r>
                <a:rPr baseline="-5999"/>
                <a:t>3</a:t>
              </a:r>
            </a:p>
          </p:txBody>
        </p:sp>
        <p:sp>
          <p:nvSpPr>
            <p:cNvPr id="511" name="Line"/>
            <p:cNvSpPr/>
            <p:nvPr/>
          </p:nvSpPr>
          <p:spPr>
            <a:xfrm flipV="1">
              <a:off x="1393031" y="478828"/>
              <a:ext cx="5429992" cy="3"/>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12" name="Line"/>
            <p:cNvSpPr/>
            <p:nvPr/>
          </p:nvSpPr>
          <p:spPr>
            <a:xfrm flipV="1">
              <a:off x="0" y="675282"/>
              <a:ext cx="4964907" cy="3"/>
            </a:xfrm>
            <a:prstGeom prst="line">
              <a:avLst/>
            </a:prstGeom>
            <a:noFill/>
            <a:ln w="101600" cap="flat">
              <a:solidFill>
                <a:srgbClr val="E32400"/>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13" name="Line"/>
            <p:cNvSpPr/>
            <p:nvPr/>
          </p:nvSpPr>
          <p:spPr>
            <a:xfrm flipV="1">
              <a:off x="3857625" y="478829"/>
              <a:ext cx="1357313" cy="2"/>
            </a:xfrm>
            <a:prstGeom prst="line">
              <a:avLst/>
            </a:prstGeom>
            <a:noFill/>
            <a:ln w="101600" cap="flat">
              <a:solidFill>
                <a:srgbClr val="E32400"/>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14" name="Line"/>
            <p:cNvSpPr/>
            <p:nvPr/>
          </p:nvSpPr>
          <p:spPr>
            <a:xfrm flipV="1">
              <a:off x="535781" y="675282"/>
              <a:ext cx="1858117" cy="2"/>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grpSp>
      <p:grpSp>
        <p:nvGrpSpPr>
          <p:cNvPr id="531" name="Group"/>
          <p:cNvGrpSpPr/>
          <p:nvPr/>
        </p:nvGrpSpPr>
        <p:grpSpPr>
          <a:xfrm>
            <a:off x="2172477" y="10592758"/>
            <a:ext cx="9402339" cy="2323704"/>
            <a:chOff x="0" y="469900"/>
            <a:chExt cx="9402337" cy="2323703"/>
          </a:xfrm>
        </p:grpSpPr>
        <p:sp>
          <p:nvSpPr>
            <p:cNvPr id="516" name="..."/>
            <p:cNvSpPr/>
            <p:nvPr/>
          </p:nvSpPr>
          <p:spPr>
            <a:xfrm>
              <a:off x="3393281" y="469900"/>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sz="5800">
                  <a:latin typeface="Gill Sans"/>
                  <a:ea typeface="Gill Sans"/>
                  <a:cs typeface="Gill Sans"/>
                  <a:sym typeface="Gill Sans"/>
                </a:defRPr>
              </a:lvl1pPr>
            </a:lstStyle>
            <a:p>
              <a:r>
                <a:t>...</a:t>
              </a:r>
            </a:p>
          </p:txBody>
        </p:sp>
        <p:sp>
          <p:nvSpPr>
            <p:cNvPr id="517" name="Line"/>
            <p:cNvSpPr/>
            <p:nvPr/>
          </p:nvSpPr>
          <p:spPr>
            <a:xfrm flipV="1">
              <a:off x="0" y="1532531"/>
              <a:ext cx="1446610" cy="2"/>
            </a:xfrm>
            <a:prstGeom prst="line">
              <a:avLst/>
            </a:prstGeom>
            <a:noFill/>
            <a:ln w="101600" cap="flat">
              <a:solidFill>
                <a:srgbClr val="E32400"/>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18" name="Fn"/>
            <p:cNvSpPr/>
            <p:nvPr/>
          </p:nvSpPr>
          <p:spPr>
            <a:xfrm>
              <a:off x="8132337" y="1523603"/>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5800">
                  <a:solidFill>
                    <a:srgbClr val="0056D6"/>
                  </a:solidFill>
                  <a:latin typeface="Gill Sans"/>
                  <a:ea typeface="Gill Sans"/>
                  <a:cs typeface="Gill Sans"/>
                  <a:sym typeface="Gill Sans"/>
                </a:defRPr>
              </a:pPr>
              <a:r>
                <a:rPr>
                  <a:solidFill>
                    <a:srgbClr val="B51A00"/>
                  </a:solidFill>
                </a:rPr>
                <a:t>F</a:t>
              </a:r>
              <a:r>
                <a:rPr baseline="-5999"/>
                <a:t>n</a:t>
              </a:r>
            </a:p>
          </p:txBody>
        </p:sp>
        <p:sp>
          <p:nvSpPr>
            <p:cNvPr id="519" name="Line"/>
            <p:cNvSpPr/>
            <p:nvPr/>
          </p:nvSpPr>
          <p:spPr>
            <a:xfrm flipV="1">
              <a:off x="1446609" y="1532534"/>
              <a:ext cx="839391" cy="2"/>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20" name="Line"/>
            <p:cNvSpPr/>
            <p:nvPr/>
          </p:nvSpPr>
          <p:spPr>
            <a:xfrm flipV="1">
              <a:off x="2286000" y="1537692"/>
              <a:ext cx="678657" cy="1"/>
            </a:xfrm>
            <a:prstGeom prst="line">
              <a:avLst/>
            </a:prstGeom>
            <a:noFill/>
            <a:ln w="101600" cap="flat">
              <a:solidFill>
                <a:srgbClr val="E32400"/>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21" name="Line"/>
            <p:cNvSpPr/>
            <p:nvPr/>
          </p:nvSpPr>
          <p:spPr>
            <a:xfrm flipV="1">
              <a:off x="339328" y="1537694"/>
              <a:ext cx="839391" cy="1"/>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22" name="Line"/>
            <p:cNvSpPr/>
            <p:nvPr/>
          </p:nvSpPr>
          <p:spPr>
            <a:xfrm flipV="1">
              <a:off x="2964656" y="1532532"/>
              <a:ext cx="839391" cy="2"/>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23" name="Line"/>
            <p:cNvSpPr/>
            <p:nvPr/>
          </p:nvSpPr>
          <p:spPr>
            <a:xfrm flipV="1">
              <a:off x="3804046" y="1532532"/>
              <a:ext cx="678658" cy="2"/>
            </a:xfrm>
            <a:prstGeom prst="line">
              <a:avLst/>
            </a:prstGeom>
            <a:noFill/>
            <a:ln w="101600" cap="flat">
              <a:solidFill>
                <a:srgbClr val="E32400"/>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24" name="Line"/>
            <p:cNvSpPr/>
            <p:nvPr/>
          </p:nvSpPr>
          <p:spPr>
            <a:xfrm flipV="1">
              <a:off x="4482703" y="1532531"/>
              <a:ext cx="1285876" cy="2"/>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25" name="Line"/>
            <p:cNvSpPr/>
            <p:nvPr/>
          </p:nvSpPr>
          <p:spPr>
            <a:xfrm flipV="1">
              <a:off x="5768578" y="1532531"/>
              <a:ext cx="1053704" cy="2"/>
            </a:xfrm>
            <a:prstGeom prst="line">
              <a:avLst/>
            </a:prstGeom>
            <a:noFill/>
            <a:ln w="101600" cap="flat">
              <a:solidFill>
                <a:srgbClr val="E32400"/>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26" name="Line"/>
            <p:cNvSpPr/>
            <p:nvPr/>
          </p:nvSpPr>
          <p:spPr>
            <a:xfrm flipV="1">
              <a:off x="0" y="1764700"/>
              <a:ext cx="6786563" cy="4"/>
            </a:xfrm>
            <a:prstGeom prst="line">
              <a:avLst/>
            </a:prstGeom>
            <a:noFill/>
            <a:ln w="101600" cap="flat">
              <a:solidFill>
                <a:srgbClr val="E32400"/>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27" name="Line"/>
            <p:cNvSpPr/>
            <p:nvPr/>
          </p:nvSpPr>
          <p:spPr>
            <a:xfrm flipV="1">
              <a:off x="2131615" y="1764703"/>
              <a:ext cx="839392" cy="1"/>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28" name="Line"/>
            <p:cNvSpPr/>
            <p:nvPr/>
          </p:nvSpPr>
          <p:spPr>
            <a:xfrm flipV="1">
              <a:off x="5947171" y="1764703"/>
              <a:ext cx="839392" cy="1"/>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29" name="Line"/>
            <p:cNvSpPr/>
            <p:nvPr/>
          </p:nvSpPr>
          <p:spPr>
            <a:xfrm>
              <a:off x="3713162" y="1764701"/>
              <a:ext cx="1224286" cy="1"/>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530" name="Line"/>
            <p:cNvSpPr/>
            <p:nvPr/>
          </p:nvSpPr>
          <p:spPr>
            <a:xfrm flipV="1">
              <a:off x="767953" y="1764703"/>
              <a:ext cx="839391" cy="1"/>
            </a:xfrm>
            <a:prstGeom prst="line">
              <a:avLst/>
            </a:prstGeom>
            <a:noFill/>
            <a:ln w="101600" cap="flat">
              <a:solidFill>
                <a:srgbClr val="0061FF"/>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grpSp>
      <p:pic>
        <p:nvPicPr>
          <p:cNvPr id="532" name="Image" descr="Image"/>
          <p:cNvPicPr>
            <a:picLocks noChangeAspect="1"/>
          </p:cNvPicPr>
          <p:nvPr/>
        </p:nvPicPr>
        <p:blipFill>
          <a:blip r:embed="rId2"/>
          <a:stretch>
            <a:fillRect/>
          </a:stretch>
        </p:blipFill>
        <p:spPr>
          <a:xfrm>
            <a:off x="13348354" y="3037019"/>
            <a:ext cx="11035646" cy="10678981"/>
          </a:xfrm>
          <a:prstGeom prst="rect">
            <a:avLst/>
          </a:prstGeom>
          <a:ln w="12700">
            <a:miter lim="400000"/>
          </a:ln>
        </p:spPr>
      </p:pic>
      <p:sp>
        <p:nvSpPr>
          <p:cNvPr id="2" name="Google Shape;157;p3">
            <a:extLst>
              <a:ext uri="{FF2B5EF4-FFF2-40B4-BE49-F238E27FC236}">
                <a16:creationId xmlns:a16="http://schemas.microsoft.com/office/drawing/2014/main" id="{EF651A31-CF5E-0E64-F753-63D0AC10057B}"/>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A7C97B48-CED0-7879-277A-D1B5293FC354}"/>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3B670262-5FC5-703A-E067-621057A570BA}"/>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9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50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p:tmAbs val="0"/>
                                  </p:iterate>
                                  <p:childTnLst>
                                    <p:set>
                                      <p:cBhvr>
                                        <p:cTn id="13" fill="hold"/>
                                        <p:tgtEl>
                                          <p:spTgt spid="50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51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iterate>
                                    <p:tmAbs val="0"/>
                                  </p:iterate>
                                  <p:childTnLst>
                                    <p:set>
                                      <p:cBhvr>
                                        <p:cTn id="20" fill="hold"/>
                                        <p:tgtEl>
                                          <p:spTgt spid="5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5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5" grpId="0" animBg="1" advAuto="0"/>
      <p:bldP spid="501" grpId="0" animBg="1" advAuto="0"/>
      <p:bldP spid="507" grpId="0" animBg="1" advAuto="0"/>
      <p:bldP spid="515" grpId="0" animBg="1" advAuto="0"/>
      <p:bldP spid="531" grpId="0" animBg="1" advAuto="0"/>
      <p:bldP spid="532" grpId="0" animBg="1" advAuto="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4" name="me_localAncestry.tiff" descr="me_localAncestry.tiff"/>
          <p:cNvPicPr>
            <a:picLocks noChangeAspect="1"/>
          </p:cNvPicPr>
          <p:nvPr/>
        </p:nvPicPr>
        <p:blipFill>
          <a:blip r:embed="rId2"/>
          <a:srcRect l="58554" t="5779"/>
          <a:stretch>
            <a:fillRect/>
          </a:stretch>
        </p:blipFill>
        <p:spPr>
          <a:xfrm>
            <a:off x="15480998" y="0"/>
            <a:ext cx="8488449" cy="13715866"/>
          </a:xfrm>
          <a:prstGeom prst="rect">
            <a:avLst/>
          </a:prstGeom>
          <a:ln w="12700">
            <a:miter lim="400000"/>
          </a:ln>
        </p:spPr>
      </p:pic>
      <p:pic>
        <p:nvPicPr>
          <p:cNvPr id="535" name="me_localAncestry.tiff" descr="me_localAncestry.tiff"/>
          <p:cNvPicPr>
            <a:picLocks noChangeAspect="1"/>
          </p:cNvPicPr>
          <p:nvPr/>
        </p:nvPicPr>
        <p:blipFill>
          <a:blip r:embed="rId2"/>
          <a:srcRect r="44593" b="27026"/>
          <a:stretch>
            <a:fillRect/>
          </a:stretch>
        </p:blipFill>
        <p:spPr>
          <a:xfrm>
            <a:off x="387047" y="0"/>
            <a:ext cx="14651842" cy="13161912"/>
          </a:xfrm>
          <a:prstGeom prst="rect">
            <a:avLst/>
          </a:prstGeom>
          <a:ln w="12700">
            <a:miter lim="400000"/>
          </a:ln>
        </p:spPr>
      </p:pic>
      <p:sp>
        <p:nvSpPr>
          <p:cNvPr id="536" name="Oval"/>
          <p:cNvSpPr/>
          <p:nvPr/>
        </p:nvSpPr>
        <p:spPr>
          <a:xfrm>
            <a:off x="15531797" y="50800"/>
            <a:ext cx="4513901" cy="681330"/>
          </a:xfrm>
          <a:prstGeom prst="ellipse">
            <a:avLst/>
          </a:prstGeom>
          <a:ln w="101600">
            <a:solidFill>
              <a:srgbClr val="000000"/>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537" name="Oval"/>
          <p:cNvSpPr/>
          <p:nvPr/>
        </p:nvSpPr>
        <p:spPr>
          <a:xfrm>
            <a:off x="15531797" y="5430589"/>
            <a:ext cx="6772903" cy="681330"/>
          </a:xfrm>
          <a:prstGeom prst="ellipse">
            <a:avLst/>
          </a:prstGeom>
          <a:ln w="101600">
            <a:solidFill>
              <a:srgbClr val="000000"/>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538" name="Oval"/>
          <p:cNvSpPr/>
          <p:nvPr/>
        </p:nvSpPr>
        <p:spPr>
          <a:xfrm>
            <a:off x="15531797" y="8575523"/>
            <a:ext cx="5520079" cy="681330"/>
          </a:xfrm>
          <a:prstGeom prst="ellipse">
            <a:avLst/>
          </a:prstGeom>
          <a:ln w="101600">
            <a:solidFill>
              <a:srgbClr val="000000"/>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539" name="Hernandez (1981)"/>
          <p:cNvSpPr txBox="1"/>
          <p:nvPr/>
        </p:nvSpPr>
        <p:spPr>
          <a:xfrm>
            <a:off x="11668062" y="12302722"/>
            <a:ext cx="3326558" cy="5728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457200">
              <a:lnSpc>
                <a:spcPts val="7900"/>
              </a:lnSpc>
              <a:spcBef>
                <a:spcPts val="1600"/>
              </a:spcBef>
              <a:defRPr sz="3200">
                <a:solidFill>
                  <a:srgbClr val="000000"/>
                </a:solidFill>
              </a:defRPr>
            </a:lvl1pPr>
          </a:lstStyle>
          <a:p>
            <a:r>
              <a:rPr dirty="0"/>
              <a:t>Hernandez (1981)</a:t>
            </a:r>
          </a:p>
        </p:txBody>
      </p:sp>
      <p:sp>
        <p:nvSpPr>
          <p:cNvPr id="2" name="Google Shape;157;p3">
            <a:extLst>
              <a:ext uri="{FF2B5EF4-FFF2-40B4-BE49-F238E27FC236}">
                <a16:creationId xmlns:a16="http://schemas.microsoft.com/office/drawing/2014/main" id="{C3B22649-4748-BCA6-8BCF-7BDEA036C2A3}"/>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39549B54-53C5-7039-E100-916E71B80DBC}"/>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39F3AF11-3E79-33D5-6246-B4E5A87F6E18}"/>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dirty="0" err="1">
                <a:solidFill>
                  <a:schemeClr val="dk1"/>
                </a:solidFill>
                <a:latin typeface="Arial"/>
                <a:ea typeface="Arial"/>
                <a:cs typeface="Arial"/>
                <a:sym typeface="Arial"/>
              </a:rPr>
              <a:t>genomeinterpretation.org</a:t>
            </a:r>
            <a:endParaRPr sz="2400" dirty="0">
              <a:solidFill>
                <a:schemeClr val="dk1"/>
              </a:solidFill>
              <a:latin typeface="Arial"/>
              <a:ea typeface="Arial"/>
              <a:cs typeface="Arial"/>
              <a:sym typeface="Arial"/>
            </a:endParaRP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6" name="Group"/>
          <p:cNvGrpSpPr/>
          <p:nvPr/>
        </p:nvGrpSpPr>
        <p:grpSpPr>
          <a:xfrm>
            <a:off x="11805671" y="2245962"/>
            <a:ext cx="11371829" cy="11371830"/>
            <a:chOff x="0" y="0"/>
            <a:chExt cx="11371828" cy="11371828"/>
          </a:xfrm>
        </p:grpSpPr>
        <p:sp>
          <p:nvSpPr>
            <p:cNvPr id="544" name="Square"/>
            <p:cNvSpPr/>
            <p:nvPr/>
          </p:nvSpPr>
          <p:spPr>
            <a:xfrm>
              <a:off x="0" y="0"/>
              <a:ext cx="11371829" cy="11371829"/>
            </a:xfrm>
            <a:prstGeom prst="rect">
              <a:avLst/>
            </a:prstGeom>
            <a:solidFill>
              <a:srgbClr val="FFFF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545" name="Image" descr="Image"/>
            <p:cNvPicPr>
              <a:picLocks noChangeAspect="1"/>
            </p:cNvPicPr>
            <p:nvPr/>
          </p:nvPicPr>
          <p:blipFill>
            <a:blip r:embed="rId2"/>
            <a:stretch>
              <a:fillRect/>
            </a:stretch>
          </p:blipFill>
          <p:spPr>
            <a:xfrm>
              <a:off x="0" y="0"/>
              <a:ext cx="11371829" cy="11371829"/>
            </a:xfrm>
            <a:prstGeom prst="rect">
              <a:avLst/>
            </a:prstGeom>
            <a:ln w="12700" cap="flat">
              <a:noFill/>
              <a:miter lim="400000"/>
            </a:ln>
            <a:effectLst/>
          </p:spPr>
        </p:pic>
      </p:grpSp>
      <p:sp>
        <p:nvSpPr>
          <p:cNvPr id="541" name="“Distinct groups” are not actually distinct"/>
          <p:cNvSpPr txBox="1">
            <a:spLocks noGrp="1"/>
          </p:cNvSpPr>
          <p:nvPr>
            <p:ph type="title"/>
          </p:nvPr>
        </p:nvSpPr>
        <p:spPr>
          <a:xfrm>
            <a:off x="1206500" y="812800"/>
            <a:ext cx="21971000" cy="1433163"/>
          </a:xfrm>
          <a:prstGeom prst="rect">
            <a:avLst/>
          </a:prstGeom>
        </p:spPr>
        <p:txBody>
          <a:bodyPr/>
          <a:lstStyle/>
          <a:p>
            <a:r>
              <a:t>“Distinct groups” are not actually distinct</a:t>
            </a:r>
          </a:p>
        </p:txBody>
      </p:sp>
      <p:sp>
        <p:nvSpPr>
          <p:cNvPr id="542" name="In the United States, admixture produces a continuum of populations"/>
          <p:cNvSpPr txBox="1">
            <a:spLocks noGrp="1"/>
          </p:cNvSpPr>
          <p:nvPr>
            <p:ph type="body" sz="half" idx="1"/>
          </p:nvPr>
        </p:nvSpPr>
        <p:spPr>
          <a:xfrm>
            <a:off x="1206500" y="4248504"/>
            <a:ext cx="10285704" cy="8256012"/>
          </a:xfrm>
          <a:prstGeom prst="rect">
            <a:avLst/>
          </a:prstGeom>
        </p:spPr>
        <p:txBody>
          <a:bodyPr/>
          <a:lstStyle/>
          <a:p>
            <a:r>
              <a:t>In the United States, admixture produces a continuum of populations</a:t>
            </a:r>
          </a:p>
        </p:txBody>
      </p:sp>
      <p:sp>
        <p:nvSpPr>
          <p:cNvPr id="543" name="Spear et al (2020)"/>
          <p:cNvSpPr txBox="1"/>
          <p:nvPr/>
        </p:nvSpPr>
        <p:spPr>
          <a:xfrm>
            <a:off x="19850943" y="12416321"/>
            <a:ext cx="3326558" cy="5728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457200">
              <a:lnSpc>
                <a:spcPts val="7900"/>
              </a:lnSpc>
              <a:spcBef>
                <a:spcPts val="1600"/>
              </a:spcBef>
              <a:defRPr sz="3200">
                <a:solidFill>
                  <a:srgbClr val="000000"/>
                </a:solidFill>
              </a:defRPr>
            </a:lvl1pPr>
          </a:lstStyle>
          <a:p>
            <a:r>
              <a:rPr dirty="0"/>
              <a:t>Spear et al (2020)</a:t>
            </a:r>
          </a:p>
        </p:txBody>
      </p:sp>
      <p:grpSp>
        <p:nvGrpSpPr>
          <p:cNvPr id="550" name="Group"/>
          <p:cNvGrpSpPr/>
          <p:nvPr/>
        </p:nvGrpSpPr>
        <p:grpSpPr>
          <a:xfrm>
            <a:off x="13790754" y="3988188"/>
            <a:ext cx="9386747" cy="7217580"/>
            <a:chOff x="0" y="0"/>
            <a:chExt cx="9386745" cy="7217578"/>
          </a:xfrm>
        </p:grpSpPr>
        <p:sp>
          <p:nvSpPr>
            <p:cNvPr id="547" name="European"/>
            <p:cNvSpPr/>
            <p:nvPr/>
          </p:nvSpPr>
          <p:spPr>
            <a:xfrm>
              <a:off x="2508461" y="0"/>
              <a:ext cx="2560206"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a:defRPr sz="4500">
                  <a:solidFill>
                    <a:srgbClr val="000000"/>
                  </a:solidFill>
                </a:defRPr>
              </a:lvl1pPr>
            </a:lstStyle>
            <a:p>
              <a:r>
                <a:t>European</a:t>
              </a:r>
            </a:p>
          </p:txBody>
        </p:sp>
        <p:sp>
          <p:nvSpPr>
            <p:cNvPr id="548" name="African"/>
            <p:cNvSpPr/>
            <p:nvPr/>
          </p:nvSpPr>
          <p:spPr>
            <a:xfrm>
              <a:off x="0" y="7217578"/>
              <a:ext cx="616515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a:defRPr sz="4500">
                  <a:solidFill>
                    <a:srgbClr val="000000"/>
                  </a:solidFill>
                </a:defRPr>
              </a:lvl1pPr>
            </a:lstStyle>
            <a:p>
              <a:r>
                <a:t>African</a:t>
              </a:r>
            </a:p>
          </p:txBody>
        </p:sp>
        <p:sp>
          <p:nvSpPr>
            <p:cNvPr id="549" name="Amerindigenous"/>
            <p:cNvSpPr/>
            <p:nvPr/>
          </p:nvSpPr>
          <p:spPr>
            <a:xfrm>
              <a:off x="5068666" y="4693202"/>
              <a:ext cx="431808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a:defRPr sz="4500">
                  <a:solidFill>
                    <a:srgbClr val="000000"/>
                  </a:solidFill>
                </a:defRPr>
              </a:lvl1pPr>
            </a:lstStyle>
            <a:p>
              <a:r>
                <a:t>Amerindigenous</a:t>
              </a:r>
            </a:p>
          </p:txBody>
        </p:sp>
      </p:grpSp>
      <p:sp>
        <p:nvSpPr>
          <p:cNvPr id="2" name="Google Shape;157;p3">
            <a:extLst>
              <a:ext uri="{FF2B5EF4-FFF2-40B4-BE49-F238E27FC236}">
                <a16:creationId xmlns:a16="http://schemas.microsoft.com/office/drawing/2014/main" id="{11B36724-027B-BB9C-8919-A32A62A8F8BF}"/>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7E7F0B83-C7FB-531E-30B9-B4A28C94B5FB}"/>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00600618-B17B-9CC4-89BA-A4C48E52B95F}"/>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542">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54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5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 grpId="0" build="p" bldLvl="5" animBg="1" advAuto="0"/>
      <p:bldP spid="550" grpId="0" animBg="1" advAuto="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7" name="Group"/>
          <p:cNvGrpSpPr/>
          <p:nvPr/>
        </p:nvGrpSpPr>
        <p:grpSpPr>
          <a:xfrm>
            <a:off x="11805671" y="2245962"/>
            <a:ext cx="11371829" cy="11371830"/>
            <a:chOff x="0" y="0"/>
            <a:chExt cx="11371828" cy="11371828"/>
          </a:xfrm>
        </p:grpSpPr>
        <p:sp>
          <p:nvSpPr>
            <p:cNvPr id="555" name="Square"/>
            <p:cNvSpPr/>
            <p:nvPr/>
          </p:nvSpPr>
          <p:spPr>
            <a:xfrm>
              <a:off x="0" y="0"/>
              <a:ext cx="11371829" cy="11371829"/>
            </a:xfrm>
            <a:prstGeom prst="rect">
              <a:avLst/>
            </a:prstGeom>
            <a:solidFill>
              <a:srgbClr val="FFFF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556" name="Image" descr="Image"/>
            <p:cNvPicPr>
              <a:picLocks noChangeAspect="1"/>
            </p:cNvPicPr>
            <p:nvPr/>
          </p:nvPicPr>
          <p:blipFill>
            <a:blip r:embed="rId2"/>
            <a:stretch>
              <a:fillRect/>
            </a:stretch>
          </p:blipFill>
          <p:spPr>
            <a:xfrm>
              <a:off x="0" y="0"/>
              <a:ext cx="11371829" cy="11371829"/>
            </a:xfrm>
            <a:prstGeom prst="rect">
              <a:avLst/>
            </a:prstGeom>
            <a:ln w="12700" cap="flat">
              <a:noFill/>
              <a:miter lim="400000"/>
            </a:ln>
            <a:effectLst/>
          </p:spPr>
        </p:pic>
      </p:grpSp>
      <p:sp>
        <p:nvSpPr>
          <p:cNvPr id="552" name="“Distinct groups” are not actually distinct"/>
          <p:cNvSpPr txBox="1">
            <a:spLocks noGrp="1"/>
          </p:cNvSpPr>
          <p:nvPr>
            <p:ph type="title"/>
          </p:nvPr>
        </p:nvSpPr>
        <p:spPr>
          <a:xfrm>
            <a:off x="1206500" y="812800"/>
            <a:ext cx="21971000" cy="1433163"/>
          </a:xfrm>
          <a:prstGeom prst="rect">
            <a:avLst/>
          </a:prstGeom>
        </p:spPr>
        <p:txBody>
          <a:bodyPr/>
          <a:lstStyle/>
          <a:p>
            <a:r>
              <a:t>“Distinct groups” are not actually distinct</a:t>
            </a:r>
          </a:p>
        </p:txBody>
      </p:sp>
      <p:sp>
        <p:nvSpPr>
          <p:cNvPr id="553" name="In the United States, admixture produces a continuum of populations"/>
          <p:cNvSpPr txBox="1">
            <a:spLocks noGrp="1"/>
          </p:cNvSpPr>
          <p:nvPr>
            <p:ph type="body" sz="half" idx="1"/>
          </p:nvPr>
        </p:nvSpPr>
        <p:spPr>
          <a:xfrm>
            <a:off x="1206500" y="4248504"/>
            <a:ext cx="10285704" cy="8256012"/>
          </a:xfrm>
          <a:prstGeom prst="rect">
            <a:avLst/>
          </a:prstGeom>
        </p:spPr>
        <p:txBody>
          <a:bodyPr/>
          <a:lstStyle/>
          <a:p>
            <a:r>
              <a:t>In the United States, admixture produces a continuum of populations</a:t>
            </a:r>
          </a:p>
        </p:txBody>
      </p:sp>
      <p:sp>
        <p:nvSpPr>
          <p:cNvPr id="554" name="Spear et al (2020)"/>
          <p:cNvSpPr txBox="1"/>
          <p:nvPr/>
        </p:nvSpPr>
        <p:spPr>
          <a:xfrm>
            <a:off x="19850943" y="12416321"/>
            <a:ext cx="3326558" cy="5728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457200">
              <a:lnSpc>
                <a:spcPts val="7900"/>
              </a:lnSpc>
              <a:spcBef>
                <a:spcPts val="1600"/>
              </a:spcBef>
              <a:defRPr sz="3200">
                <a:solidFill>
                  <a:srgbClr val="000000"/>
                </a:solidFill>
              </a:defRPr>
            </a:lvl1pPr>
          </a:lstStyle>
          <a:p>
            <a:r>
              <a:rPr dirty="0"/>
              <a:t>Spear et al (2020)</a:t>
            </a:r>
          </a:p>
        </p:txBody>
      </p:sp>
      <p:grpSp>
        <p:nvGrpSpPr>
          <p:cNvPr id="561" name="Group"/>
          <p:cNvGrpSpPr/>
          <p:nvPr/>
        </p:nvGrpSpPr>
        <p:grpSpPr>
          <a:xfrm>
            <a:off x="13790754" y="3988188"/>
            <a:ext cx="9386747" cy="7217580"/>
            <a:chOff x="0" y="0"/>
            <a:chExt cx="9386745" cy="7217578"/>
          </a:xfrm>
        </p:grpSpPr>
        <p:sp>
          <p:nvSpPr>
            <p:cNvPr id="558" name="White"/>
            <p:cNvSpPr/>
            <p:nvPr/>
          </p:nvSpPr>
          <p:spPr>
            <a:xfrm>
              <a:off x="2508461" y="0"/>
              <a:ext cx="2560206"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defRPr sz="4500">
                  <a:solidFill>
                    <a:srgbClr val="000000"/>
                  </a:solidFill>
                </a:defRPr>
              </a:lvl1pPr>
            </a:lstStyle>
            <a:p>
              <a:r>
                <a:t>White</a:t>
              </a:r>
            </a:p>
          </p:txBody>
        </p:sp>
        <p:sp>
          <p:nvSpPr>
            <p:cNvPr id="559" name="Black/African American"/>
            <p:cNvSpPr/>
            <p:nvPr/>
          </p:nvSpPr>
          <p:spPr>
            <a:xfrm>
              <a:off x="0" y="7217578"/>
              <a:ext cx="616515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a:defRPr sz="4500">
                  <a:solidFill>
                    <a:srgbClr val="000000"/>
                  </a:solidFill>
                </a:defRPr>
              </a:lvl1pPr>
            </a:lstStyle>
            <a:p>
              <a:r>
                <a:t>Black/African American</a:t>
              </a:r>
            </a:p>
          </p:txBody>
        </p:sp>
        <p:sp>
          <p:nvSpPr>
            <p:cNvPr id="560" name="Hispanic/Latine"/>
            <p:cNvSpPr/>
            <p:nvPr/>
          </p:nvSpPr>
          <p:spPr>
            <a:xfrm>
              <a:off x="5068666" y="4693202"/>
              <a:ext cx="431808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a:defRPr sz="4500">
                  <a:solidFill>
                    <a:srgbClr val="000000"/>
                  </a:solidFill>
                </a:defRPr>
              </a:lvl1pPr>
            </a:lstStyle>
            <a:p>
              <a:r>
                <a:t>Hispanic/Latine</a:t>
              </a:r>
            </a:p>
          </p:txBody>
        </p:sp>
      </p:grpSp>
      <p:sp>
        <p:nvSpPr>
          <p:cNvPr id="2" name="Google Shape;157;p3">
            <a:extLst>
              <a:ext uri="{FF2B5EF4-FFF2-40B4-BE49-F238E27FC236}">
                <a16:creationId xmlns:a16="http://schemas.microsoft.com/office/drawing/2014/main" id="{7F0D2237-DECA-FCD7-C582-2D95239B9B6C}"/>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7D9796E4-3DDA-B5F4-55BD-6EF57A48EAF7}"/>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D6B8104D-2E40-C914-03F6-AAB7571116A2}"/>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 name="“Distinct groups” are not actually distinct"/>
          <p:cNvSpPr txBox="1">
            <a:spLocks noGrp="1"/>
          </p:cNvSpPr>
          <p:nvPr>
            <p:ph type="title"/>
          </p:nvPr>
        </p:nvSpPr>
        <p:spPr>
          <a:xfrm>
            <a:off x="1206500" y="812800"/>
            <a:ext cx="21971000" cy="1433163"/>
          </a:xfrm>
          <a:prstGeom prst="rect">
            <a:avLst/>
          </a:prstGeom>
        </p:spPr>
        <p:txBody>
          <a:bodyPr/>
          <a:lstStyle/>
          <a:p>
            <a:r>
              <a:t>“Distinct groups” are not actually distinct</a:t>
            </a:r>
          </a:p>
        </p:txBody>
      </p:sp>
      <p:sp>
        <p:nvSpPr>
          <p:cNvPr id="564" name="In the United States, admixture produces a continuum of populations"/>
          <p:cNvSpPr txBox="1">
            <a:spLocks noGrp="1"/>
          </p:cNvSpPr>
          <p:nvPr>
            <p:ph type="body" sz="half" idx="1"/>
          </p:nvPr>
        </p:nvSpPr>
        <p:spPr>
          <a:xfrm>
            <a:off x="120375" y="4248504"/>
            <a:ext cx="11371829" cy="8256012"/>
          </a:xfrm>
          <a:prstGeom prst="rect">
            <a:avLst/>
          </a:prstGeom>
        </p:spPr>
        <p:txBody>
          <a:bodyPr/>
          <a:lstStyle/>
          <a:p>
            <a:r>
              <a:rPr dirty="0"/>
              <a:t>In the United States, admixture produces a continuum of populations</a:t>
            </a:r>
          </a:p>
        </p:txBody>
      </p:sp>
      <p:sp>
        <p:nvSpPr>
          <p:cNvPr id="565" name="Square"/>
          <p:cNvSpPr/>
          <p:nvPr/>
        </p:nvSpPr>
        <p:spPr>
          <a:xfrm>
            <a:off x="11805671" y="2245962"/>
            <a:ext cx="11371829" cy="11371830"/>
          </a:xfrm>
          <a:prstGeom prst="rect">
            <a:avLst/>
          </a:prstGeom>
          <a:solidFill>
            <a:srgbClr val="FFFFFF"/>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566" name="Image" descr="Image"/>
          <p:cNvPicPr>
            <a:picLocks noChangeAspect="1"/>
          </p:cNvPicPr>
          <p:nvPr/>
        </p:nvPicPr>
        <p:blipFill>
          <a:blip r:embed="rId2"/>
          <a:stretch>
            <a:fillRect/>
          </a:stretch>
        </p:blipFill>
        <p:spPr>
          <a:xfrm>
            <a:off x="11805671" y="2245962"/>
            <a:ext cx="11366501" cy="11366501"/>
          </a:xfrm>
          <a:prstGeom prst="rect">
            <a:avLst/>
          </a:prstGeom>
          <a:ln w="12700">
            <a:miter lim="400000"/>
          </a:ln>
        </p:spPr>
      </p:pic>
      <p:sp>
        <p:nvSpPr>
          <p:cNvPr id="567" name="Spear et al (2020)"/>
          <p:cNvSpPr txBox="1"/>
          <p:nvPr/>
        </p:nvSpPr>
        <p:spPr>
          <a:xfrm>
            <a:off x="19850943" y="12502046"/>
            <a:ext cx="3326558" cy="5728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457200">
              <a:lnSpc>
                <a:spcPts val="7900"/>
              </a:lnSpc>
              <a:spcBef>
                <a:spcPts val="1600"/>
              </a:spcBef>
              <a:defRPr sz="3200">
                <a:solidFill>
                  <a:srgbClr val="000000"/>
                </a:solidFill>
              </a:defRPr>
            </a:lvl1pPr>
          </a:lstStyle>
          <a:p>
            <a:r>
              <a:rPr dirty="0"/>
              <a:t>Spear et al (2020)</a:t>
            </a:r>
          </a:p>
        </p:txBody>
      </p:sp>
      <p:sp>
        <p:nvSpPr>
          <p:cNvPr id="2" name="Google Shape;157;p3">
            <a:extLst>
              <a:ext uri="{FF2B5EF4-FFF2-40B4-BE49-F238E27FC236}">
                <a16:creationId xmlns:a16="http://schemas.microsoft.com/office/drawing/2014/main" id="{CEB8828C-DDE7-3025-9F1D-D4DEB35C5D8F}"/>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821C6B69-4F60-2DB2-AC54-44371852579C}"/>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D0E38072-F6B5-EFCB-46D3-4F490CFC9A97}"/>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564">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56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 grpId="0" build="p" bldLvl="5" animBg="1"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 name="Race, ethnicity, and genetic ancestry"/>
          <p:cNvSpPr txBox="1">
            <a:spLocks noGrp="1"/>
          </p:cNvSpPr>
          <p:nvPr>
            <p:ph type="title"/>
          </p:nvPr>
        </p:nvSpPr>
        <p:spPr>
          <a:xfrm>
            <a:off x="1206500" y="812800"/>
            <a:ext cx="21971000" cy="1433163"/>
          </a:xfrm>
          <a:prstGeom prst="rect">
            <a:avLst/>
          </a:prstGeom>
        </p:spPr>
        <p:txBody>
          <a:bodyPr/>
          <a:lstStyle/>
          <a:p>
            <a:r>
              <a:t>Race, ethnicity, and genetic ancestry</a:t>
            </a:r>
          </a:p>
        </p:txBody>
      </p:sp>
      <p:sp>
        <p:nvSpPr>
          <p:cNvPr id="592" name="In the United States, admixture produces a continuum of populations…"/>
          <p:cNvSpPr txBox="1">
            <a:spLocks noGrp="1"/>
          </p:cNvSpPr>
          <p:nvPr>
            <p:ph type="body" sz="half" idx="1"/>
          </p:nvPr>
        </p:nvSpPr>
        <p:spPr>
          <a:xfrm>
            <a:off x="120374" y="4248504"/>
            <a:ext cx="11371830" cy="8256012"/>
          </a:xfrm>
          <a:prstGeom prst="rect">
            <a:avLst/>
          </a:prstGeom>
        </p:spPr>
        <p:txBody>
          <a:bodyPr/>
          <a:lstStyle/>
          <a:p>
            <a:r>
              <a:t>In the United States, admixture produces a continuum of populations</a:t>
            </a:r>
          </a:p>
          <a:p>
            <a:r>
              <a:t>Race and ethnicity are imperfect partitions of a continuum</a:t>
            </a:r>
          </a:p>
          <a:p>
            <a:r>
              <a:t>More information is needed on family history to overcome systemic underrepresentation of historically excluded groups </a:t>
            </a:r>
          </a:p>
        </p:txBody>
      </p:sp>
      <p:sp>
        <p:nvSpPr>
          <p:cNvPr id="593" name="Square"/>
          <p:cNvSpPr/>
          <p:nvPr/>
        </p:nvSpPr>
        <p:spPr>
          <a:xfrm>
            <a:off x="11805671" y="2245962"/>
            <a:ext cx="11371829" cy="11371830"/>
          </a:xfrm>
          <a:prstGeom prst="rect">
            <a:avLst/>
          </a:prstGeom>
          <a:solidFill>
            <a:srgbClr val="FFFFFF"/>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594" name="Image" descr="Image"/>
          <p:cNvPicPr>
            <a:picLocks noChangeAspect="1"/>
          </p:cNvPicPr>
          <p:nvPr/>
        </p:nvPicPr>
        <p:blipFill>
          <a:blip r:embed="rId2"/>
          <a:stretch>
            <a:fillRect/>
          </a:stretch>
        </p:blipFill>
        <p:spPr>
          <a:xfrm>
            <a:off x="11805671" y="2245962"/>
            <a:ext cx="11366501" cy="11366501"/>
          </a:xfrm>
          <a:prstGeom prst="rect">
            <a:avLst/>
          </a:prstGeom>
          <a:ln w="12700">
            <a:miter lim="400000"/>
          </a:ln>
        </p:spPr>
      </p:pic>
      <p:sp>
        <p:nvSpPr>
          <p:cNvPr id="595" name="Line"/>
          <p:cNvSpPr/>
          <p:nvPr/>
        </p:nvSpPr>
        <p:spPr>
          <a:xfrm flipV="1">
            <a:off x="21407884" y="7724822"/>
            <a:ext cx="936746" cy="1303377"/>
          </a:xfrm>
          <a:prstGeom prst="line">
            <a:avLst/>
          </a:prstGeom>
          <a:ln w="101600">
            <a:solidFill>
              <a:srgbClr val="000000"/>
            </a:solidFill>
            <a:miter lim="400000"/>
          </a:ln>
        </p:spPr>
        <p:txBody>
          <a:bodyPr lIns="50800" tIns="50800" rIns="50800" bIns="50800" anchor="ctr"/>
          <a:lstStyle/>
          <a:p>
            <a:endParaRPr/>
          </a:p>
        </p:txBody>
      </p:sp>
      <p:sp>
        <p:nvSpPr>
          <p:cNvPr id="596" name="Line"/>
          <p:cNvSpPr/>
          <p:nvPr/>
        </p:nvSpPr>
        <p:spPr>
          <a:xfrm>
            <a:off x="12790656" y="10200946"/>
            <a:ext cx="1789173" cy="1321492"/>
          </a:xfrm>
          <a:prstGeom prst="line">
            <a:avLst/>
          </a:prstGeom>
          <a:ln w="101600">
            <a:solidFill>
              <a:srgbClr val="000000"/>
            </a:solidFill>
            <a:miter lim="400000"/>
          </a:ln>
        </p:spPr>
        <p:txBody>
          <a:bodyPr lIns="50800" tIns="50800" rIns="50800" bIns="50800" anchor="ctr"/>
          <a:lstStyle/>
          <a:p>
            <a:endParaRPr/>
          </a:p>
        </p:txBody>
      </p:sp>
      <p:grpSp>
        <p:nvGrpSpPr>
          <p:cNvPr id="600" name="Group"/>
          <p:cNvGrpSpPr/>
          <p:nvPr/>
        </p:nvGrpSpPr>
        <p:grpSpPr>
          <a:xfrm>
            <a:off x="13925743" y="3388367"/>
            <a:ext cx="8783265" cy="7867953"/>
            <a:chOff x="0" y="0"/>
            <a:chExt cx="8783264" cy="7867952"/>
          </a:xfrm>
        </p:grpSpPr>
        <p:sp>
          <p:nvSpPr>
            <p:cNvPr id="597" name="White"/>
            <p:cNvSpPr/>
            <p:nvPr/>
          </p:nvSpPr>
          <p:spPr>
            <a:xfrm>
              <a:off x="2662011" y="0"/>
              <a:ext cx="1705466"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a:defRPr sz="4500">
                  <a:solidFill>
                    <a:srgbClr val="000000"/>
                  </a:solidFill>
                </a:defRPr>
              </a:lvl1pPr>
            </a:lstStyle>
            <a:p>
              <a:r>
                <a:t>White</a:t>
              </a:r>
            </a:p>
          </p:txBody>
        </p:sp>
        <p:sp>
          <p:nvSpPr>
            <p:cNvPr id="598" name="Black/African American"/>
            <p:cNvSpPr/>
            <p:nvPr/>
          </p:nvSpPr>
          <p:spPr>
            <a:xfrm>
              <a:off x="0" y="7867952"/>
              <a:ext cx="616515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a:defRPr sz="4500">
                  <a:solidFill>
                    <a:srgbClr val="000000"/>
                  </a:solidFill>
                </a:defRPr>
              </a:lvl1pPr>
            </a:lstStyle>
            <a:p>
              <a:r>
                <a:t>Black/African American</a:t>
              </a:r>
            </a:p>
          </p:txBody>
        </p:sp>
        <p:sp>
          <p:nvSpPr>
            <p:cNvPr id="599" name="Hispanic/ Latine"/>
            <p:cNvSpPr/>
            <p:nvPr/>
          </p:nvSpPr>
          <p:spPr>
            <a:xfrm>
              <a:off x="6238692" y="5445629"/>
              <a:ext cx="2544573"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gn="l">
                <a:defRPr sz="4500">
                  <a:solidFill>
                    <a:srgbClr val="000000"/>
                  </a:solidFill>
                </a:defRPr>
              </a:lvl1pPr>
            </a:lstStyle>
            <a:p>
              <a:r>
                <a:t>Hispanic/ Latine</a:t>
              </a:r>
            </a:p>
          </p:txBody>
        </p:sp>
      </p:grpSp>
      <p:sp>
        <p:nvSpPr>
          <p:cNvPr id="601" name="Spear et al (2020)"/>
          <p:cNvSpPr txBox="1"/>
          <p:nvPr/>
        </p:nvSpPr>
        <p:spPr>
          <a:xfrm>
            <a:off x="19850943" y="12502046"/>
            <a:ext cx="3326558" cy="5728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457200">
              <a:lnSpc>
                <a:spcPts val="7900"/>
              </a:lnSpc>
              <a:spcBef>
                <a:spcPts val="1600"/>
              </a:spcBef>
              <a:defRPr sz="3200">
                <a:solidFill>
                  <a:srgbClr val="000000"/>
                </a:solidFill>
              </a:defRPr>
            </a:lvl1pPr>
          </a:lstStyle>
          <a:p>
            <a:r>
              <a:rPr dirty="0"/>
              <a:t>Spear et al (2020)</a:t>
            </a:r>
          </a:p>
        </p:txBody>
      </p:sp>
      <p:sp>
        <p:nvSpPr>
          <p:cNvPr id="2" name="Google Shape;157;p3">
            <a:extLst>
              <a:ext uri="{FF2B5EF4-FFF2-40B4-BE49-F238E27FC236}">
                <a16:creationId xmlns:a16="http://schemas.microsoft.com/office/drawing/2014/main" id="{93E102B0-A3F0-09AE-E48A-518C079D5070}"/>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66F75C9B-701B-4D16-FEA7-9ED8D2A0A9D7}"/>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6529EB5A-0BD2-E648-3D0D-63DFFF93B3E9}"/>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592">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59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592">
                                            <p:txEl>
                                              <p:pRg st="1" end="1"/>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60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p:tmAbs val="0"/>
                                  </p:iterate>
                                  <p:childTnLst>
                                    <p:set>
                                      <p:cBhvr>
                                        <p:cTn id="19" fill="hold"/>
                                        <p:tgtEl>
                                          <p:spTgt spid="595"/>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iterate>
                                    <p:tmAbs val="0"/>
                                  </p:iterate>
                                  <p:childTnLst>
                                    <p:set>
                                      <p:cBhvr>
                                        <p:cTn id="22" fill="hold"/>
                                        <p:tgtEl>
                                          <p:spTgt spid="59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path" presetSubtype="0" accel="50000" decel="50000" fill="hold" nodeType="clickEffect">
                                  <p:stCondLst>
                                    <p:cond delay="0"/>
                                  </p:stCondLst>
                                  <p:childTnLst>
                                    <p:animMotion origin="layout" path="M 0.000000 0.000000 L -0.168337 -0.289328" pathEditMode="relative">
                                      <p:cBhvr>
                                        <p:cTn id="26" dur="2000" fill="hold"/>
                                        <p:tgtEl>
                                          <p:spTgt spid="595"/>
                                        </p:tgtEl>
                                        <p:attrNameLst>
                                          <p:attrName>ppt_x</p:attrName>
                                          <p:attrName>ppt_y</p:attrName>
                                        </p:attrNameLst>
                                      </p:cBhvr>
                                    </p:animMotion>
                                  </p:childTnLst>
                                </p:cTn>
                              </p:par>
                            </p:childTnLst>
                          </p:cTn>
                        </p:par>
                        <p:par>
                          <p:cTn id="27" fill="hold">
                            <p:stCondLst>
                              <p:cond delay="0"/>
                            </p:stCondLst>
                            <p:childTnLst>
                              <p:par>
                                <p:cTn id="28" presetID="-1" presetClass="path" presetSubtype="0" accel="50000" decel="50000" fill="hold" nodeType="withEffect">
                                  <p:stCondLst>
                                    <p:cond delay="0"/>
                                  </p:stCondLst>
                                  <p:childTnLst>
                                    <p:animMotion origin="layout" path="M 0.000000 0.000000 L 0.146878 -0.460995" pathEditMode="relative">
                                      <p:cBhvr>
                                        <p:cTn id="29" dur="2000" fill="hold"/>
                                        <p:tgtEl>
                                          <p:spTgt spid="596"/>
                                        </p:tgtEl>
                                        <p:attrNameLst>
                                          <p:attrName>ppt_x</p:attrName>
                                          <p:attrName>ppt_y</p:attrName>
                                        </p:attrNameLst>
                                      </p:cBhvr>
                                    </p:animMotion>
                                  </p:childTnLst>
                                </p:cTn>
                              </p:par>
                            </p:childTnLst>
                          </p:cTn>
                        </p:par>
                        <p:par>
                          <p:cTn id="30" fill="hold">
                            <p:stCondLst>
                              <p:cond delay="2000"/>
                            </p:stCondLst>
                            <p:childTnLst>
                              <p:par>
                                <p:cTn id="31" presetID="9" presetClass="exit" fill="hold" grpId="1" nodeType="afterEffect">
                                  <p:stCondLst>
                                    <p:cond delay="0"/>
                                  </p:stCondLst>
                                  <p:iterate>
                                    <p:tmAbs val="0"/>
                                  </p:iterate>
                                  <p:childTnLst>
                                    <p:animEffect transition="out" filter="dissolve">
                                      <p:cBhvr>
                                        <p:cTn id="32" dur="1000" fill="hold"/>
                                        <p:tgtEl>
                                          <p:spTgt spid="596"/>
                                        </p:tgtEl>
                                      </p:cBhvr>
                                    </p:animEffect>
                                    <p:set>
                                      <p:cBhvr>
                                        <p:cTn id="33" fill="hold">
                                          <p:stCondLst>
                                            <p:cond delay="999"/>
                                          </p:stCondLst>
                                        </p:cTn>
                                        <p:tgtEl>
                                          <p:spTgt spid="596"/>
                                        </p:tgtEl>
                                        <p:attrNameLst>
                                          <p:attrName>style.visibility</p:attrName>
                                        </p:attrNameLst>
                                      </p:cBhvr>
                                      <p:to>
                                        <p:strVal val="hidden"/>
                                      </p:to>
                                    </p:set>
                                  </p:childTnLst>
                                </p:cTn>
                              </p:par>
                            </p:childTnLst>
                          </p:cTn>
                        </p:par>
                        <p:par>
                          <p:cTn id="34" fill="hold">
                            <p:stCondLst>
                              <p:cond delay="3000"/>
                            </p:stCondLst>
                            <p:childTnLst>
                              <p:par>
                                <p:cTn id="35" presetID="9" presetClass="exit" fill="hold" grpId="1" nodeType="afterEffect">
                                  <p:stCondLst>
                                    <p:cond delay="0"/>
                                  </p:stCondLst>
                                  <p:iterate>
                                    <p:tmAbs val="0"/>
                                  </p:iterate>
                                  <p:childTnLst>
                                    <p:animEffect transition="out" filter="dissolve">
                                      <p:cBhvr>
                                        <p:cTn id="36" dur="2500" fill="hold"/>
                                        <p:tgtEl>
                                          <p:spTgt spid="595"/>
                                        </p:tgtEl>
                                      </p:cBhvr>
                                    </p:animEffect>
                                    <p:set>
                                      <p:cBhvr>
                                        <p:cTn id="37" fill="hold">
                                          <p:stCondLst>
                                            <p:cond delay="2499"/>
                                          </p:stCondLst>
                                        </p:cTn>
                                        <p:tgtEl>
                                          <p:spTgt spid="59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iterate>
                                    <p:tmAbs val="0"/>
                                  </p:iterate>
                                  <p:childTnLst>
                                    <p:set>
                                      <p:cBhvr>
                                        <p:cTn id="41" fill="hold"/>
                                        <p:tgtEl>
                                          <p:spTgt spid="59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2" grpId="0" build="p" bldLvl="5" animBg="1" advAuto="0"/>
      <p:bldP spid="595" grpId="0" animBg="1" advAuto="0"/>
      <p:bldP spid="595" grpId="1" animBg="1" advAuto="0"/>
      <p:bldP spid="596" grpId="0" animBg="1" advAuto="0"/>
      <p:bldP spid="596" grpId="1" animBg="1" advAuto="0"/>
      <p:bldP spid="600" grpId="0" animBg="1" advAuto="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 name="Ancestry is correlated with many biomedical traits"/>
          <p:cNvSpPr txBox="1">
            <a:spLocks noGrp="1"/>
          </p:cNvSpPr>
          <p:nvPr>
            <p:ph type="title"/>
          </p:nvPr>
        </p:nvSpPr>
        <p:spPr>
          <a:xfrm>
            <a:off x="1206500" y="-1"/>
            <a:ext cx="21971000" cy="1433164"/>
          </a:xfrm>
          <a:prstGeom prst="rect">
            <a:avLst/>
          </a:prstGeom>
        </p:spPr>
        <p:txBody>
          <a:bodyPr/>
          <a:lstStyle>
            <a:lvl1pPr defTabSz="2145738">
              <a:defRPr sz="7480" spc="-149"/>
            </a:lvl1pPr>
          </a:lstStyle>
          <a:p>
            <a:r>
              <a:t>Ancestry is correlated with many biomedical traits</a:t>
            </a:r>
          </a:p>
        </p:txBody>
      </p:sp>
      <p:grpSp>
        <p:nvGrpSpPr>
          <p:cNvPr id="576" name="Group"/>
          <p:cNvGrpSpPr/>
          <p:nvPr/>
        </p:nvGrpSpPr>
        <p:grpSpPr>
          <a:xfrm>
            <a:off x="1444516" y="1433162"/>
            <a:ext cx="21494968" cy="12282838"/>
            <a:chOff x="0" y="0"/>
            <a:chExt cx="21494967" cy="12282837"/>
          </a:xfrm>
        </p:grpSpPr>
        <p:sp>
          <p:nvSpPr>
            <p:cNvPr id="574" name="Rectangle"/>
            <p:cNvSpPr/>
            <p:nvPr/>
          </p:nvSpPr>
          <p:spPr>
            <a:xfrm>
              <a:off x="0" y="0"/>
              <a:ext cx="21494968" cy="12260092"/>
            </a:xfrm>
            <a:prstGeom prst="rect">
              <a:avLst/>
            </a:prstGeom>
            <a:solidFill>
              <a:srgbClr val="FFFF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575" name="phenoPlot_QN_AI_quantile_normalized.pdf" descr="phenoPlot_QN_AI_quantile_normalized.pdf"/>
            <p:cNvPicPr>
              <a:picLocks noChangeAspect="1"/>
            </p:cNvPicPr>
            <p:nvPr/>
          </p:nvPicPr>
          <p:blipFill>
            <a:blip r:embed="rId2"/>
            <a:stretch>
              <a:fillRect/>
            </a:stretch>
          </p:blipFill>
          <p:spPr>
            <a:xfrm>
              <a:off x="0" y="0"/>
              <a:ext cx="21494968" cy="12282838"/>
            </a:xfrm>
            <a:prstGeom prst="rect">
              <a:avLst/>
            </a:prstGeom>
            <a:ln w="12700" cap="flat">
              <a:noFill/>
              <a:miter lim="400000"/>
            </a:ln>
            <a:effectLst/>
          </p:spPr>
        </p:pic>
      </p:grpSp>
      <p:sp>
        <p:nvSpPr>
          <p:cNvPr id="577" name="Spear et al (2020)"/>
          <p:cNvSpPr txBox="1"/>
          <p:nvPr/>
        </p:nvSpPr>
        <p:spPr>
          <a:xfrm>
            <a:off x="19612926" y="6571589"/>
            <a:ext cx="3326558" cy="5728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457200">
              <a:lnSpc>
                <a:spcPts val="7900"/>
              </a:lnSpc>
              <a:spcBef>
                <a:spcPts val="1600"/>
              </a:spcBef>
              <a:defRPr sz="3200">
                <a:solidFill>
                  <a:srgbClr val="000000"/>
                </a:solidFill>
              </a:defRPr>
            </a:lvl1pPr>
          </a:lstStyle>
          <a:p>
            <a:r>
              <a:rPr dirty="0"/>
              <a:t>Spear et al (2020)</a:t>
            </a:r>
          </a:p>
        </p:txBody>
      </p:sp>
      <p:sp>
        <p:nvSpPr>
          <p:cNvPr id="2" name="Google Shape;157;p3">
            <a:extLst>
              <a:ext uri="{FF2B5EF4-FFF2-40B4-BE49-F238E27FC236}">
                <a16:creationId xmlns:a16="http://schemas.microsoft.com/office/drawing/2014/main" id="{9DEF03E4-A5CF-FB1D-2B6D-5401D69AF0B4}"/>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7BCF867C-BAC5-30E1-2DFD-D103AFEE9E2D}"/>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01C597CF-C9E8-8D72-571D-7468B3E44FD9}"/>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 name="Precision medicine for some"/>
          <p:cNvSpPr txBox="1">
            <a:spLocks noGrp="1"/>
          </p:cNvSpPr>
          <p:nvPr>
            <p:ph type="title"/>
          </p:nvPr>
        </p:nvSpPr>
        <p:spPr>
          <a:xfrm>
            <a:off x="392771" y="0"/>
            <a:ext cx="10078790" cy="1433163"/>
          </a:xfrm>
          <a:prstGeom prst="rect">
            <a:avLst/>
          </a:prstGeom>
        </p:spPr>
        <p:txBody>
          <a:bodyPr/>
          <a:lstStyle>
            <a:lvl1pPr defTabSz="1706837">
              <a:defRPr sz="5950" spc="-118"/>
            </a:lvl1pPr>
          </a:lstStyle>
          <a:p>
            <a:r>
              <a:t>Precision medicine for some</a:t>
            </a:r>
          </a:p>
        </p:txBody>
      </p:sp>
      <p:grpSp>
        <p:nvGrpSpPr>
          <p:cNvPr id="582" name="Group"/>
          <p:cNvGrpSpPr/>
          <p:nvPr/>
        </p:nvGrpSpPr>
        <p:grpSpPr>
          <a:xfrm>
            <a:off x="10668000" y="-1"/>
            <a:ext cx="13716000" cy="13716001"/>
            <a:chOff x="0" y="0"/>
            <a:chExt cx="13716000" cy="13716000"/>
          </a:xfrm>
        </p:grpSpPr>
        <p:sp>
          <p:nvSpPr>
            <p:cNvPr id="580" name="Square"/>
            <p:cNvSpPr/>
            <p:nvPr/>
          </p:nvSpPr>
          <p:spPr>
            <a:xfrm>
              <a:off x="0" y="0"/>
              <a:ext cx="13716000" cy="13716000"/>
            </a:xfrm>
            <a:prstGeom prst="rect">
              <a:avLst/>
            </a:prstGeom>
            <a:solidFill>
              <a:srgbClr val="FFFF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581" name="Image" descr="Image"/>
            <p:cNvPicPr>
              <a:picLocks noChangeAspect="1"/>
            </p:cNvPicPr>
            <p:nvPr/>
          </p:nvPicPr>
          <p:blipFill>
            <a:blip r:embed="rId2"/>
            <a:stretch>
              <a:fillRect/>
            </a:stretch>
          </p:blipFill>
          <p:spPr>
            <a:xfrm>
              <a:off x="0" y="0"/>
              <a:ext cx="13709575" cy="13709575"/>
            </a:xfrm>
            <a:prstGeom prst="rect">
              <a:avLst/>
            </a:prstGeom>
            <a:ln w="12700" cap="flat">
              <a:noFill/>
              <a:miter lim="400000"/>
            </a:ln>
            <a:effectLst/>
          </p:spPr>
        </p:pic>
      </p:grpSp>
      <p:sp>
        <p:nvSpPr>
          <p:cNvPr id="583" name="Design PRS from European ancestry"/>
          <p:cNvSpPr/>
          <p:nvPr/>
        </p:nvSpPr>
        <p:spPr>
          <a:xfrm>
            <a:off x="12261850" y="1503012"/>
            <a:ext cx="4889897" cy="1638698"/>
          </a:xfrm>
          <a:custGeom>
            <a:avLst/>
            <a:gdLst/>
            <a:ahLst/>
            <a:cxnLst>
              <a:cxn ang="0">
                <a:pos x="wd2" y="hd2"/>
              </a:cxn>
              <a:cxn ang="5400000">
                <a:pos x="wd2" y="hd2"/>
              </a:cxn>
              <a:cxn ang="10800000">
                <a:pos x="wd2" y="hd2"/>
              </a:cxn>
              <a:cxn ang="16200000">
                <a:pos x="wd2" y="hd2"/>
              </a:cxn>
            </a:cxnLst>
            <a:rect l="0" t="0" r="r" b="b"/>
            <a:pathLst>
              <a:path w="21600" h="21600" extrusionOk="0">
                <a:moveTo>
                  <a:pt x="354" y="0"/>
                </a:moveTo>
                <a:cubicBezTo>
                  <a:pt x="159" y="0"/>
                  <a:pt x="0" y="474"/>
                  <a:pt x="0" y="1057"/>
                </a:cubicBezTo>
                <a:lnTo>
                  <a:pt x="0" y="20549"/>
                </a:lnTo>
                <a:cubicBezTo>
                  <a:pt x="0" y="21131"/>
                  <a:pt x="159" y="21600"/>
                  <a:pt x="354" y="21600"/>
                </a:cubicBezTo>
                <a:lnTo>
                  <a:pt x="18159" y="21600"/>
                </a:lnTo>
                <a:cubicBezTo>
                  <a:pt x="18354" y="21600"/>
                  <a:pt x="18513" y="21131"/>
                  <a:pt x="18513" y="20549"/>
                </a:cubicBezTo>
                <a:lnTo>
                  <a:pt x="18513" y="9432"/>
                </a:lnTo>
                <a:lnTo>
                  <a:pt x="21600" y="7319"/>
                </a:lnTo>
                <a:lnTo>
                  <a:pt x="18513" y="5210"/>
                </a:lnTo>
                <a:lnTo>
                  <a:pt x="18513" y="1057"/>
                </a:lnTo>
                <a:cubicBezTo>
                  <a:pt x="18513" y="474"/>
                  <a:pt x="18354" y="0"/>
                  <a:pt x="18159" y="0"/>
                </a:cubicBezTo>
                <a:lnTo>
                  <a:pt x="354" y="0"/>
                </a:lnTo>
                <a:close/>
              </a:path>
            </a:pathLst>
          </a:custGeom>
          <a:ln w="139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marL="406400" indent="-406400" algn="l" defTabSz="825500">
              <a:buSzPct val="123000"/>
              <a:buChar char="•"/>
              <a:defRPr sz="3200">
                <a:solidFill>
                  <a:srgbClr val="000000"/>
                </a:solidFill>
                <a:latin typeface="Helvetica Neue Medium"/>
                <a:ea typeface="Helvetica Neue Medium"/>
                <a:cs typeface="Helvetica Neue Medium"/>
                <a:sym typeface="Helvetica Neue Medium"/>
              </a:defRPr>
            </a:lvl1pPr>
          </a:lstStyle>
          <a:p>
            <a:r>
              <a:t>Design PRS from European ancestry</a:t>
            </a:r>
          </a:p>
        </p:txBody>
      </p:sp>
      <mc:AlternateContent xmlns:mc="http://schemas.openxmlformats.org/markup-compatibility/2006">
        <mc:Choice xmlns:a14="http://schemas.microsoft.com/office/drawing/2010/main" Requires="a14">
          <p:sp>
            <p:nvSpPr>
              <p:cNvPr id="584" name="PRS developed for height using European ancestry individuals from UKBioBank ( )…"/>
              <p:cNvSpPr txBox="1">
                <a:spLocks noGrp="1"/>
              </p:cNvSpPr>
              <p:nvPr>
                <p:ph type="body" sz="half" idx="1"/>
              </p:nvPr>
            </p:nvSpPr>
            <p:spPr>
              <a:xfrm>
                <a:off x="392771" y="2245962"/>
                <a:ext cx="10078790" cy="11342265"/>
              </a:xfrm>
              <a:prstGeom prst="rect">
                <a:avLst/>
              </a:prstGeom>
            </p:spPr>
            <p:txBody>
              <a:bodyPr/>
              <a:lstStyle/>
              <a:p>
                <a:r>
                  <a:t>PRS developed for </a:t>
                </a:r>
                <a:r>
                  <a:rPr b="1"/>
                  <a:t>height</a:t>
                </a:r>
                <a:r>
                  <a:t> using European ancestry individuals from UKBioBank (</a:t>
                </a:r>
                <a14:m>
                  <m:oMath xmlns:m="http://schemas.openxmlformats.org/officeDocument/2006/math">
                    <m:r>
                      <a:rPr sz="5750" i="1">
                        <a:solidFill>
                          <a:srgbClr val="FEFFFE"/>
                        </a:solidFill>
                        <a:latin typeface="Cambria Math" panose="02040503050406030204" pitchFamily="18" charset="0"/>
                      </a:rPr>
                      <m:t>𝑛</m:t>
                    </m:r>
                    <m:r>
                      <a:rPr sz="5750" i="1">
                        <a:solidFill>
                          <a:srgbClr val="FEFFFE"/>
                        </a:solidFill>
                        <a:latin typeface="Cambria Math" panose="02040503050406030204" pitchFamily="18" charset="0"/>
                      </a:rPr>
                      <m:t>≈300</m:t>
                    </m:r>
                    <m:r>
                      <a:rPr sz="5750" i="1">
                        <a:solidFill>
                          <a:srgbClr val="FEFFFE"/>
                        </a:solidFill>
                        <a:latin typeface="Cambria Math" panose="02040503050406030204" pitchFamily="18" charset="0"/>
                      </a:rPr>
                      <m:t>𝑘</m:t>
                    </m:r>
                  </m:oMath>
                </a14:m>
                <a:r>
                  <a:t>)</a:t>
                </a:r>
              </a:p>
              <a:p>
                <a:r>
                  <a:t>We applied it to people who identify as </a:t>
                </a:r>
                <a:r>
                  <a:rPr>
                    <a:solidFill>
                      <a:srgbClr val="FFD479"/>
                    </a:solidFill>
                  </a:rPr>
                  <a:t>Mexican Americans</a:t>
                </a:r>
              </a:p>
              <a:p>
                <a:r>
                  <a:t>Height PRS works well for individuals in upper quartile for European ancestry </a:t>
                </a:r>
                <a14:m>
                  <m:oMath xmlns:m="http://schemas.openxmlformats.org/officeDocument/2006/math">
                    <m:d>
                      <m:dPr>
                        <m:ctrlPr>
                          <a:rPr sz="5750" i="1">
                            <a:solidFill>
                              <a:srgbClr val="FEFFFE"/>
                            </a:solidFill>
                            <a:latin typeface="Cambria Math" panose="02040503050406030204" pitchFamily="18" charset="0"/>
                          </a:rPr>
                        </m:ctrlPr>
                      </m:dPr>
                      <m:e>
                        <m:r>
                          <a:rPr sz="5750" i="1">
                            <a:solidFill>
                              <a:srgbClr val="FEFFFE"/>
                            </a:solidFill>
                            <a:latin typeface="Cambria Math" panose="02040503050406030204" pitchFamily="18" charset="0"/>
                          </a:rPr>
                          <m:t>𝑝</m:t>
                        </m:r>
                        <m:r>
                          <a:rPr sz="5750" i="1">
                            <a:solidFill>
                              <a:srgbClr val="FEFFFE"/>
                            </a:solidFill>
                            <a:latin typeface="Cambria Math" panose="02040503050406030204" pitchFamily="18" charset="0"/>
                          </a:rPr>
                          <m:t>&lt;</m:t>
                        </m:r>
                        <m:sSup>
                          <m:sSupPr>
                            <m:ctrlPr>
                              <a:rPr sz="5750" i="1">
                                <a:solidFill>
                                  <a:srgbClr val="FEFFFE"/>
                                </a:solidFill>
                                <a:latin typeface="Cambria Math" panose="02040503050406030204" pitchFamily="18" charset="0"/>
                              </a:rPr>
                            </m:ctrlPr>
                          </m:sSupPr>
                          <m:e>
                            <m:r>
                              <a:rPr sz="5750" i="1">
                                <a:solidFill>
                                  <a:srgbClr val="FEFFFE"/>
                                </a:solidFill>
                                <a:latin typeface="Cambria Math" panose="02040503050406030204" pitchFamily="18" charset="0"/>
                              </a:rPr>
                              <m:t>10</m:t>
                            </m:r>
                          </m:e>
                          <m:sup>
                            <m:r>
                              <a:rPr sz="5750" i="1">
                                <a:solidFill>
                                  <a:srgbClr val="FEFFFE"/>
                                </a:solidFill>
                                <a:latin typeface="Cambria Math" panose="02040503050406030204" pitchFamily="18" charset="0"/>
                              </a:rPr>
                              <m:t>−5</m:t>
                            </m:r>
                          </m:sup>
                        </m:sSup>
                      </m:e>
                    </m:d>
                  </m:oMath>
                </a14:m>
                <a:endParaRPr/>
              </a:p>
              <a:p>
                <a:r>
                  <a:t>Height PRS does NOT work for individuals in the lower quartile for European ancestry </a:t>
                </a:r>
                <a14:m>
                  <m:oMath xmlns:m="http://schemas.openxmlformats.org/officeDocument/2006/math">
                    <m:d>
                      <m:dPr>
                        <m:ctrlPr>
                          <a:rPr sz="5750" i="1">
                            <a:solidFill>
                              <a:srgbClr val="FEFFFE"/>
                            </a:solidFill>
                            <a:latin typeface="Cambria Math" panose="02040503050406030204" pitchFamily="18" charset="0"/>
                          </a:rPr>
                        </m:ctrlPr>
                      </m:dPr>
                      <m:e>
                        <m:r>
                          <a:rPr sz="5750" i="1">
                            <a:solidFill>
                              <a:srgbClr val="FEFFFE"/>
                            </a:solidFill>
                            <a:latin typeface="Cambria Math" panose="02040503050406030204" pitchFamily="18" charset="0"/>
                          </a:rPr>
                          <m:t>𝑝</m:t>
                        </m:r>
                        <m:r>
                          <a:rPr sz="5750" i="1">
                            <a:solidFill>
                              <a:srgbClr val="FEFFFE"/>
                            </a:solidFill>
                            <a:latin typeface="Cambria Math" panose="02040503050406030204" pitchFamily="18" charset="0"/>
                          </a:rPr>
                          <m:t>&gt;0.08</m:t>
                        </m:r>
                      </m:e>
                    </m:d>
                  </m:oMath>
                </a14:m>
                <a:endParaRPr/>
              </a:p>
            </p:txBody>
          </p:sp>
        </mc:Choice>
        <mc:Fallback>
          <p:sp>
            <p:nvSpPr>
              <p:cNvPr id="584" name="PRS developed for height using European ancestry individuals from UKBioBank ( )…"/>
              <p:cNvSpPr txBox="1">
                <a:spLocks noGrp="1" noRot="1" noChangeAspect="1" noMove="1" noResize="1" noEditPoints="1" noAdjustHandles="1" noChangeArrowheads="1" noChangeShapeType="1" noTextEdit="1"/>
              </p:cNvSpPr>
              <p:nvPr>
                <p:ph type="body" sz="half" idx="1"/>
              </p:nvPr>
            </p:nvSpPr>
            <p:spPr>
              <a:xfrm>
                <a:off x="392771" y="2245962"/>
                <a:ext cx="10078790" cy="11342265"/>
              </a:xfrm>
              <a:prstGeom prst="rect">
                <a:avLst/>
              </a:prstGeom>
              <a:blipFill>
                <a:blip r:embed="rId3"/>
                <a:stretch>
                  <a:fillRect l="-3774" t="-3132" r="-415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85" name="Text"/>
              <p:cNvSpPr txBox="1"/>
              <p:nvPr/>
            </p:nvSpPr>
            <p:spPr>
              <a:xfrm rot="18922648">
                <a:off x="18136991" y="1487371"/>
                <a:ext cx="997936" cy="2246245"/>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50800" tIns="50800" rIns="50800" bIns="50800" anchor="ctr">
                <a:spAutoFit/>
              </a:bodyPr>
              <a:lstStyle>
                <a:lvl1pPr>
                  <a:defRPr sz="12000">
                    <a:solidFill>
                      <a:srgbClr val="000000"/>
                    </a:solidFill>
                  </a:defRPr>
                </a:lvl1pPr>
              </a:lstStyle>
              <a:p>
                <a:pPr/>
                <a14:m>
                  <m:oMathPara xmlns:m="http://schemas.openxmlformats.org/officeDocument/2006/math">
                    <m:oMathParaPr>
                      <m:jc m:val="center"/>
                    </m:oMathParaPr>
                    <m:oMath xmlns:m="http://schemas.openxmlformats.org/officeDocument/2006/math">
                      <m:r>
                        <a:rPr sz="14450" i="1">
                          <a:solidFill>
                            <a:srgbClr val="000000"/>
                          </a:solidFill>
                          <a:latin typeface="Cambria Math" panose="02040503050406030204" pitchFamily="18" charset="0"/>
                        </a:rPr>
                        <m:t>}</m:t>
                      </m:r>
                    </m:oMath>
                  </m:oMathPara>
                </a14:m>
                <a:endParaRPr/>
              </a:p>
            </p:txBody>
          </p:sp>
        </mc:Choice>
        <mc:Fallback>
          <p:sp>
            <p:nvSpPr>
              <p:cNvPr id="585" name="Text"/>
              <p:cNvSpPr txBox="1">
                <a:spLocks noRot="1" noChangeAspect="1" noMove="1" noResize="1" noEditPoints="1" noAdjustHandles="1" noChangeArrowheads="1" noChangeShapeType="1" noTextEdit="1"/>
              </p:cNvSpPr>
              <p:nvPr/>
            </p:nvSpPr>
            <p:spPr>
              <a:xfrm rot="18922648">
                <a:off x="18136991" y="1487371"/>
                <a:ext cx="997936" cy="2246245"/>
              </a:xfrm>
              <a:prstGeom prst="rect">
                <a:avLst/>
              </a:prstGeom>
              <a:blipFill>
                <a:blip r:embed="rId4"/>
                <a:stretch>
                  <a:fillRect l="-22652" t="-21858" r="-44199" b="-4316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86" name="Equation"/>
              <p:cNvSpPr txBox="1"/>
              <p:nvPr/>
            </p:nvSpPr>
            <p:spPr>
              <a:xfrm>
                <a:off x="12280747" y="6853631"/>
                <a:ext cx="76506" cy="262738"/>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xmlns:m="http://schemas.openxmlformats.org/officeDocument/2006/math">
                    <m:oMathParaPr>
                      <m:jc m:val="centerGroup"/>
                    </m:oMathParaPr>
                    <m:oMath xmlns:m="http://schemas.openxmlformats.org/officeDocument/2006/math">
                      <m:r>
                        <a:rPr sz="2400" i="1">
                          <a:solidFill>
                            <a:srgbClr val="FEFFFE"/>
                          </a:solidFill>
                          <a:latin typeface="Cambria Math" panose="02040503050406030204" pitchFamily="18" charset="0"/>
                        </a:rPr>
                        <m:t>}</m:t>
                      </m:r>
                    </m:oMath>
                  </m:oMathPara>
                </a14:m>
                <a:endParaRPr sz="2400">
                  <a:solidFill>
                    <a:srgbClr val="FFFFFF"/>
                  </a:solidFill>
                </a:endParaRPr>
              </a:p>
            </p:txBody>
          </p:sp>
        </mc:Choice>
        <mc:Fallback>
          <p:sp>
            <p:nvSpPr>
              <p:cNvPr id="586" name="Equation"/>
              <p:cNvSpPr txBox="1">
                <a:spLocks noRot="1" noChangeAspect="1" noMove="1" noResize="1" noEditPoints="1" noAdjustHandles="1" noChangeArrowheads="1" noChangeShapeType="1" noTextEdit="1"/>
              </p:cNvSpPr>
              <p:nvPr/>
            </p:nvSpPr>
            <p:spPr>
              <a:xfrm>
                <a:off x="12280747" y="6853631"/>
                <a:ext cx="76506" cy="262738"/>
              </a:xfrm>
              <a:prstGeom prst="rect">
                <a:avLst/>
              </a:prstGeom>
              <a:blipFill>
                <a:blip r:embed="rId5"/>
                <a:stretch>
                  <a:fillRect l="-200000" t="-4545" r="-250000" b="-72727"/>
                </a:stretch>
              </a:blipFill>
              <a:ln w="12700">
                <a:miter lim="400000"/>
              </a:ln>
            </p:spPr>
            <p:txBody>
              <a:bodyPr/>
              <a:lstStyle/>
              <a:p>
                <a:r>
                  <a:rPr lang="en-US">
                    <a:noFill/>
                  </a:rPr>
                  <a:t> </a:t>
                </a:r>
              </a:p>
            </p:txBody>
          </p:sp>
        </mc:Fallback>
      </mc:AlternateContent>
      <p:sp>
        <p:nvSpPr>
          <p:cNvPr id="587" name="Oval"/>
          <p:cNvSpPr/>
          <p:nvPr/>
        </p:nvSpPr>
        <p:spPr>
          <a:xfrm>
            <a:off x="21092690" y="3390326"/>
            <a:ext cx="1512878" cy="622906"/>
          </a:xfrm>
          <a:prstGeom prst="ellipse">
            <a:avLst/>
          </a:prstGeom>
          <a:ln w="63500">
            <a:solidFill>
              <a:srgbClr val="000000"/>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mc:AlternateContent xmlns:mc="http://schemas.openxmlformats.org/markup-compatibility/2006">
        <mc:Choice xmlns:a14="http://schemas.microsoft.com/office/drawing/2010/main" Requires="a14">
          <p:sp>
            <p:nvSpPr>
              <p:cNvPr id="588" name="Text"/>
              <p:cNvSpPr txBox="1"/>
              <p:nvPr/>
            </p:nvSpPr>
            <p:spPr>
              <a:xfrm rot="18922648">
                <a:off x="21671931" y="5110029"/>
                <a:ext cx="997937" cy="224624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50800" tIns="50800" rIns="50800" bIns="50800" anchor="ctr">
                <a:spAutoFit/>
              </a:bodyPr>
              <a:lstStyle>
                <a:lvl1pPr>
                  <a:defRPr sz="12000">
                    <a:solidFill>
                      <a:srgbClr val="000000"/>
                    </a:solidFill>
                  </a:defRPr>
                </a:lvl1pPr>
              </a:lstStyle>
              <a:p>
                <a:pPr/>
                <a14:m>
                  <m:oMathPara xmlns:m="http://schemas.openxmlformats.org/officeDocument/2006/math">
                    <m:oMathParaPr>
                      <m:jc m:val="center"/>
                    </m:oMathParaPr>
                    <m:oMath xmlns:m="http://schemas.openxmlformats.org/officeDocument/2006/math">
                      <m:r>
                        <a:rPr sz="14450" i="1">
                          <a:solidFill>
                            <a:srgbClr val="000000"/>
                          </a:solidFill>
                          <a:latin typeface="Cambria Math" panose="02040503050406030204" pitchFamily="18" charset="0"/>
                        </a:rPr>
                        <m:t>}</m:t>
                      </m:r>
                    </m:oMath>
                  </m:oMathPara>
                </a14:m>
                <a:endParaRPr/>
              </a:p>
            </p:txBody>
          </p:sp>
        </mc:Choice>
        <mc:Fallback>
          <p:sp>
            <p:nvSpPr>
              <p:cNvPr id="588" name="Text"/>
              <p:cNvSpPr txBox="1">
                <a:spLocks noRot="1" noChangeAspect="1" noMove="1" noResize="1" noEditPoints="1" noAdjustHandles="1" noChangeArrowheads="1" noChangeShapeType="1" noTextEdit="1"/>
              </p:cNvSpPr>
              <p:nvPr/>
            </p:nvSpPr>
            <p:spPr>
              <a:xfrm rot="18922648">
                <a:off x="21671931" y="5110029"/>
                <a:ext cx="997937" cy="2246244"/>
              </a:xfrm>
              <a:prstGeom prst="rect">
                <a:avLst/>
              </a:prstGeom>
              <a:blipFill>
                <a:blip r:embed="rId6"/>
                <a:stretch>
                  <a:fillRect l="-21978" t="-21311" r="-43407" b="-43169"/>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589" name="Spear et al (2020)"/>
          <p:cNvSpPr txBox="1"/>
          <p:nvPr/>
        </p:nvSpPr>
        <p:spPr>
          <a:xfrm>
            <a:off x="21060940" y="12257354"/>
            <a:ext cx="3326558" cy="5728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457200">
              <a:lnSpc>
                <a:spcPts val="7900"/>
              </a:lnSpc>
              <a:spcBef>
                <a:spcPts val="1600"/>
              </a:spcBef>
              <a:defRPr sz="3200">
                <a:solidFill>
                  <a:srgbClr val="000000"/>
                </a:solidFill>
              </a:defRPr>
            </a:lvl1pPr>
          </a:lstStyle>
          <a:p>
            <a:r>
              <a:rPr dirty="0"/>
              <a:t>Spear et al (2020)</a:t>
            </a:r>
          </a:p>
        </p:txBody>
      </p:sp>
      <p:sp>
        <p:nvSpPr>
          <p:cNvPr id="2" name="Google Shape;157;p3">
            <a:extLst>
              <a:ext uri="{FF2B5EF4-FFF2-40B4-BE49-F238E27FC236}">
                <a16:creationId xmlns:a16="http://schemas.microsoft.com/office/drawing/2014/main" id="{94FB9F22-6A86-5A95-055A-2B34A81A9143}"/>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6AA9E2D6-E66D-3C06-0F15-BBAD1CC59A27}"/>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C54EAF4B-E0A7-62AA-ED92-4C27C981D7D6}"/>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584">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584">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iterate>
                                    <p:tmAbs val="0"/>
                                  </p:iterate>
                                  <p:childTnLst>
                                    <p:set>
                                      <p:cBhvr>
                                        <p:cTn id="11" fill="hold"/>
                                        <p:tgtEl>
                                          <p:spTgt spid="58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p:tmAbs val="0"/>
                                  </p:iterate>
                                  <p:childTnLst>
                                    <p:set>
                                      <p:cBhvr>
                                        <p:cTn id="15" fill="hold"/>
                                        <p:tgtEl>
                                          <p:spTgt spid="584">
                                            <p:txEl>
                                              <p:pRg st="1" end="1"/>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iterate>
                                    <p:tmAbs val="0"/>
                                  </p:iterate>
                                  <p:childTnLst>
                                    <p:set>
                                      <p:cBhvr>
                                        <p:cTn id="18" fill="hold"/>
                                        <p:tgtEl>
                                          <p:spTgt spid="58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584">
                                            <p:txEl>
                                              <p:pRg st="2" end="2"/>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iterate>
                                    <p:tmAbs val="0"/>
                                  </p:iterate>
                                  <p:childTnLst>
                                    <p:set>
                                      <p:cBhvr>
                                        <p:cTn id="25" fill="hold"/>
                                        <p:tgtEl>
                                          <p:spTgt spid="58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iterate>
                                    <p:tmAbs val="0"/>
                                  </p:iterate>
                                  <p:childTnLst>
                                    <p:set>
                                      <p:cBhvr>
                                        <p:cTn id="29" fill="hold"/>
                                        <p:tgtEl>
                                          <p:spTgt spid="584">
                                            <p:txEl>
                                              <p:pRg st="3" end="3"/>
                                            </p:txEl>
                                          </p:spTgt>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iterate>
                                    <p:tmAbs val="0"/>
                                  </p:iterate>
                                  <p:childTnLst>
                                    <p:set>
                                      <p:cBhvr>
                                        <p:cTn id="32" fill="hold"/>
                                        <p:tgtEl>
                                          <p:spTgt spid="5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 grpId="0" animBg="1" advAuto="0"/>
      <p:bldP spid="584" grpId="0" build="p" bldLvl="5" animBg="1" advAuto="0"/>
      <p:bldP spid="585" grpId="0" animBg="1" advAuto="0"/>
      <p:bldP spid="587" grpId="0" animBg="1" advAuto="0"/>
      <p:bldP spid="588" grpId="0" animBg="1" advAuto="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 name="“Ancestry”?"/>
          <p:cNvSpPr txBox="1">
            <a:spLocks noGrp="1"/>
          </p:cNvSpPr>
          <p:nvPr>
            <p:ph type="title"/>
          </p:nvPr>
        </p:nvSpPr>
        <p:spPr>
          <a:prstGeom prst="rect">
            <a:avLst/>
          </a:prstGeom>
        </p:spPr>
        <p:txBody>
          <a:bodyPr/>
          <a:lstStyle/>
          <a:p>
            <a:r>
              <a:t>“Ancestry”?</a:t>
            </a:r>
          </a:p>
        </p:txBody>
      </p:sp>
      <p:sp>
        <p:nvSpPr>
          <p:cNvPr id="604" name="Slide Subtitle"/>
          <p:cNvSpPr txBox="1">
            <a:spLocks noGrp="1"/>
          </p:cNvSpPr>
          <p:nvPr>
            <p:ph type="body" idx="21"/>
          </p:nvPr>
        </p:nvSpPr>
        <p:spPr>
          <a:prstGeom prst="rect">
            <a:avLst/>
          </a:prstGeom>
        </p:spPr>
        <p:txBody>
          <a:bodyPr/>
          <a:lstStyle/>
          <a:p>
            <a:endParaRPr/>
          </a:p>
        </p:txBody>
      </p:sp>
      <p:sp>
        <p:nvSpPr>
          <p:cNvPr id="605" name="What is European ancestry?…"/>
          <p:cNvSpPr txBox="1">
            <a:spLocks noGrp="1"/>
          </p:cNvSpPr>
          <p:nvPr>
            <p:ph type="body" sz="half" idx="1"/>
          </p:nvPr>
        </p:nvSpPr>
        <p:spPr>
          <a:xfrm>
            <a:off x="1206500" y="4248504"/>
            <a:ext cx="10801952" cy="8256012"/>
          </a:xfrm>
          <a:prstGeom prst="rect">
            <a:avLst/>
          </a:prstGeom>
        </p:spPr>
        <p:txBody>
          <a:bodyPr/>
          <a:lstStyle/>
          <a:p>
            <a:r>
              <a:t>What is European ancestry?</a:t>
            </a:r>
          </a:p>
          <a:p>
            <a:r>
              <a:t>“Genes mirror geography”</a:t>
            </a:r>
          </a:p>
        </p:txBody>
      </p:sp>
      <p:pic>
        <p:nvPicPr>
          <p:cNvPr id="606" name="Image" descr="Image"/>
          <p:cNvPicPr>
            <a:picLocks noChangeAspect="1"/>
          </p:cNvPicPr>
          <p:nvPr/>
        </p:nvPicPr>
        <p:blipFill>
          <a:blip r:embed="rId2"/>
          <a:stretch>
            <a:fillRect/>
          </a:stretch>
        </p:blipFill>
        <p:spPr>
          <a:xfrm>
            <a:off x="12008451" y="1459157"/>
            <a:ext cx="12152699" cy="11185625"/>
          </a:xfrm>
          <a:prstGeom prst="rect">
            <a:avLst/>
          </a:prstGeom>
          <a:ln w="12700">
            <a:miter lim="400000"/>
          </a:ln>
        </p:spPr>
      </p:pic>
      <p:sp>
        <p:nvSpPr>
          <p:cNvPr id="607" name="Novembre et al (2008)"/>
          <p:cNvSpPr txBox="1"/>
          <p:nvPr/>
        </p:nvSpPr>
        <p:spPr>
          <a:xfrm>
            <a:off x="19850943" y="12475995"/>
            <a:ext cx="4310207" cy="5728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defTabSz="457200">
              <a:lnSpc>
                <a:spcPts val="7900"/>
              </a:lnSpc>
              <a:spcBef>
                <a:spcPts val="1600"/>
              </a:spcBef>
              <a:defRPr sz="3200">
                <a:solidFill>
                  <a:srgbClr val="000000"/>
                </a:solidFill>
              </a:defRPr>
            </a:lvl1pPr>
          </a:lstStyle>
          <a:p>
            <a:r>
              <a:rPr dirty="0"/>
              <a:t>Novembre et al (2008)</a:t>
            </a:r>
          </a:p>
        </p:txBody>
      </p:sp>
      <p:sp>
        <p:nvSpPr>
          <p:cNvPr id="2" name="Google Shape;157;p3">
            <a:extLst>
              <a:ext uri="{FF2B5EF4-FFF2-40B4-BE49-F238E27FC236}">
                <a16:creationId xmlns:a16="http://schemas.microsoft.com/office/drawing/2014/main" id="{6A97B781-4FB6-08C5-60B8-5EB0C9D15130}"/>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FF2DB2DF-FEE7-BA62-D19F-855CC1329E33}"/>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14D34EF4-4892-7B71-1C52-37DBAF1F353D}"/>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 name="“Ancestry”?"/>
          <p:cNvSpPr txBox="1">
            <a:spLocks noGrp="1"/>
          </p:cNvSpPr>
          <p:nvPr>
            <p:ph type="title"/>
          </p:nvPr>
        </p:nvSpPr>
        <p:spPr>
          <a:prstGeom prst="rect">
            <a:avLst/>
          </a:prstGeom>
        </p:spPr>
        <p:txBody>
          <a:bodyPr/>
          <a:lstStyle/>
          <a:p>
            <a:r>
              <a:t>“Ancestry”?</a:t>
            </a:r>
          </a:p>
        </p:txBody>
      </p:sp>
      <p:sp>
        <p:nvSpPr>
          <p:cNvPr id="610" name="Slide Subtitle"/>
          <p:cNvSpPr txBox="1">
            <a:spLocks noGrp="1"/>
          </p:cNvSpPr>
          <p:nvPr>
            <p:ph type="body" idx="21"/>
          </p:nvPr>
        </p:nvSpPr>
        <p:spPr>
          <a:prstGeom prst="rect">
            <a:avLst/>
          </a:prstGeom>
        </p:spPr>
        <p:txBody>
          <a:bodyPr/>
          <a:lstStyle/>
          <a:p>
            <a:endParaRPr/>
          </a:p>
        </p:txBody>
      </p:sp>
      <p:sp>
        <p:nvSpPr>
          <p:cNvPr id="611" name="What is African ancestry?…"/>
          <p:cNvSpPr txBox="1">
            <a:spLocks noGrp="1"/>
          </p:cNvSpPr>
          <p:nvPr>
            <p:ph type="body" sz="half" idx="1"/>
          </p:nvPr>
        </p:nvSpPr>
        <p:spPr>
          <a:xfrm>
            <a:off x="1206500" y="4248504"/>
            <a:ext cx="8880575" cy="8256012"/>
          </a:xfrm>
          <a:prstGeom prst="rect">
            <a:avLst/>
          </a:prstGeom>
        </p:spPr>
        <p:txBody>
          <a:bodyPr/>
          <a:lstStyle/>
          <a:p>
            <a:r>
              <a:t>What is African ancestry?</a:t>
            </a:r>
          </a:p>
          <a:p>
            <a:r>
              <a:t>Substantial variation among indigenous groups</a:t>
            </a:r>
          </a:p>
        </p:txBody>
      </p:sp>
      <p:grpSp>
        <p:nvGrpSpPr>
          <p:cNvPr id="616" name="Group"/>
          <p:cNvGrpSpPr/>
          <p:nvPr/>
        </p:nvGrpSpPr>
        <p:grpSpPr>
          <a:xfrm>
            <a:off x="10302639" y="1726447"/>
            <a:ext cx="13865462" cy="11166734"/>
            <a:chOff x="0" y="0"/>
            <a:chExt cx="13865461" cy="11166732"/>
          </a:xfrm>
        </p:grpSpPr>
        <p:sp>
          <p:nvSpPr>
            <p:cNvPr id="612" name="Rectangle"/>
            <p:cNvSpPr/>
            <p:nvPr/>
          </p:nvSpPr>
          <p:spPr>
            <a:xfrm>
              <a:off x="0" y="0"/>
              <a:ext cx="13865460" cy="11166733"/>
            </a:xfrm>
            <a:prstGeom prst="rect">
              <a:avLst/>
            </a:prstGeom>
            <a:solidFill>
              <a:srgbClr val="FFFF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613" name="Image" descr="Image"/>
            <p:cNvPicPr>
              <a:picLocks noChangeAspect="1"/>
            </p:cNvPicPr>
            <p:nvPr/>
          </p:nvPicPr>
          <p:blipFill>
            <a:blip r:embed="rId2"/>
            <a:stretch>
              <a:fillRect/>
            </a:stretch>
          </p:blipFill>
          <p:spPr>
            <a:xfrm>
              <a:off x="0" y="3275275"/>
              <a:ext cx="13865460" cy="6368162"/>
            </a:xfrm>
            <a:prstGeom prst="rect">
              <a:avLst/>
            </a:prstGeom>
            <a:ln w="12700" cap="flat">
              <a:noFill/>
              <a:miter lim="400000"/>
            </a:ln>
            <a:effectLst/>
          </p:spPr>
        </p:pic>
        <p:pic>
          <p:nvPicPr>
            <p:cNvPr id="614" name="Image" descr="Image"/>
            <p:cNvPicPr>
              <a:picLocks noChangeAspect="1"/>
            </p:cNvPicPr>
            <p:nvPr/>
          </p:nvPicPr>
          <p:blipFill>
            <a:blip r:embed="rId3"/>
            <a:stretch>
              <a:fillRect/>
            </a:stretch>
          </p:blipFill>
          <p:spPr>
            <a:xfrm>
              <a:off x="8983560" y="9467849"/>
              <a:ext cx="4881902" cy="1698884"/>
            </a:xfrm>
            <a:prstGeom prst="rect">
              <a:avLst/>
            </a:prstGeom>
            <a:ln w="12700" cap="flat">
              <a:noFill/>
              <a:miter lim="400000"/>
            </a:ln>
            <a:effectLst/>
          </p:spPr>
        </p:pic>
        <p:pic>
          <p:nvPicPr>
            <p:cNvPr id="615" name="Image" descr="Image"/>
            <p:cNvPicPr>
              <a:picLocks noChangeAspect="1"/>
            </p:cNvPicPr>
            <p:nvPr/>
          </p:nvPicPr>
          <p:blipFill>
            <a:blip r:embed="rId4"/>
            <a:stretch>
              <a:fillRect/>
            </a:stretch>
          </p:blipFill>
          <p:spPr>
            <a:xfrm>
              <a:off x="1431767" y="42840"/>
              <a:ext cx="11001926" cy="2843639"/>
            </a:xfrm>
            <a:prstGeom prst="rect">
              <a:avLst/>
            </a:prstGeom>
            <a:ln w="12700" cap="flat">
              <a:noFill/>
              <a:miter lim="400000"/>
            </a:ln>
            <a:effectLst/>
          </p:spPr>
        </p:pic>
      </p:grpSp>
      <p:sp>
        <p:nvSpPr>
          <p:cNvPr id="2" name="Google Shape;157;p3">
            <a:extLst>
              <a:ext uri="{FF2B5EF4-FFF2-40B4-BE49-F238E27FC236}">
                <a16:creationId xmlns:a16="http://schemas.microsoft.com/office/drawing/2014/main" id="{0F7EDA0B-AACA-96DB-4235-41290F478AB6}"/>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512033D3-E327-A16B-29A1-04B6D4B2041A}"/>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5A9F8169-4B8C-E39A-6D01-57E7AF45DC43}"/>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 name="“Ancestry”?"/>
          <p:cNvSpPr txBox="1">
            <a:spLocks noGrp="1"/>
          </p:cNvSpPr>
          <p:nvPr>
            <p:ph type="title"/>
          </p:nvPr>
        </p:nvSpPr>
        <p:spPr>
          <a:prstGeom prst="rect">
            <a:avLst/>
          </a:prstGeom>
        </p:spPr>
        <p:txBody>
          <a:bodyPr/>
          <a:lstStyle/>
          <a:p>
            <a:r>
              <a:t>“Ancestry”?</a:t>
            </a:r>
          </a:p>
        </p:txBody>
      </p:sp>
      <p:sp>
        <p:nvSpPr>
          <p:cNvPr id="619" name="Slide Subtitle"/>
          <p:cNvSpPr txBox="1">
            <a:spLocks noGrp="1"/>
          </p:cNvSpPr>
          <p:nvPr>
            <p:ph type="body" idx="21"/>
          </p:nvPr>
        </p:nvSpPr>
        <p:spPr>
          <a:prstGeom prst="rect">
            <a:avLst/>
          </a:prstGeom>
        </p:spPr>
        <p:txBody>
          <a:bodyPr/>
          <a:lstStyle/>
          <a:p>
            <a:endParaRPr/>
          </a:p>
        </p:txBody>
      </p:sp>
      <p:sp>
        <p:nvSpPr>
          <p:cNvPr id="620" name="What is Amerindigenous ancestry?…"/>
          <p:cNvSpPr txBox="1">
            <a:spLocks noGrp="1"/>
          </p:cNvSpPr>
          <p:nvPr>
            <p:ph type="body" sz="half" idx="1"/>
          </p:nvPr>
        </p:nvSpPr>
        <p:spPr>
          <a:xfrm>
            <a:off x="323651" y="4248504"/>
            <a:ext cx="9763424" cy="8256012"/>
          </a:xfrm>
          <a:prstGeom prst="rect">
            <a:avLst/>
          </a:prstGeom>
        </p:spPr>
        <p:txBody>
          <a:bodyPr/>
          <a:lstStyle/>
          <a:p>
            <a:pPr marL="591312" indent="-591312" defTabSz="2365188">
              <a:spcBef>
                <a:spcPts val="4300"/>
              </a:spcBef>
              <a:defRPr sz="4656"/>
            </a:pPr>
            <a:r>
              <a:t>What is Amerindigenous ancestry?</a:t>
            </a:r>
          </a:p>
          <a:p>
            <a:pPr marL="591312" indent="-591312" defTabSz="2365188">
              <a:spcBef>
                <a:spcPts val="4300"/>
              </a:spcBef>
              <a:defRPr sz="4656"/>
            </a:pPr>
            <a:r>
              <a:t>Individuals who identify as Central and South American have a range of Amerindigenous ancestry</a:t>
            </a:r>
          </a:p>
          <a:p>
            <a:pPr marL="591312" indent="-591312" defTabSz="2365188">
              <a:spcBef>
                <a:spcPts val="4300"/>
              </a:spcBef>
              <a:defRPr sz="4656"/>
            </a:pPr>
            <a:r>
              <a:t>Individuals who identify as Mexican American have a range of Amerindigenous ancestry</a:t>
            </a:r>
          </a:p>
          <a:p>
            <a:pPr marL="591312" indent="-591312" defTabSz="2365188">
              <a:spcBef>
                <a:spcPts val="4300"/>
              </a:spcBef>
              <a:defRPr sz="4656"/>
            </a:pPr>
            <a:r>
              <a:t>But they cluster with different groups!</a:t>
            </a:r>
          </a:p>
        </p:txBody>
      </p:sp>
      <p:pic>
        <p:nvPicPr>
          <p:cNvPr id="621" name="Image" descr="Image"/>
          <p:cNvPicPr>
            <a:picLocks noChangeAspect="1"/>
          </p:cNvPicPr>
          <p:nvPr/>
        </p:nvPicPr>
        <p:blipFill>
          <a:blip r:embed="rId2"/>
          <a:srcRect t="47760"/>
          <a:stretch>
            <a:fillRect/>
          </a:stretch>
        </p:blipFill>
        <p:spPr>
          <a:xfrm>
            <a:off x="10087074" y="5339334"/>
            <a:ext cx="13734313" cy="7165182"/>
          </a:xfrm>
          <a:prstGeom prst="rect">
            <a:avLst/>
          </a:prstGeom>
          <a:ln w="12700">
            <a:miter lim="400000"/>
          </a:ln>
        </p:spPr>
      </p:pic>
      <p:sp>
        <p:nvSpPr>
          <p:cNvPr id="2" name="Google Shape;157;p3">
            <a:extLst>
              <a:ext uri="{FF2B5EF4-FFF2-40B4-BE49-F238E27FC236}">
                <a16:creationId xmlns:a16="http://schemas.microsoft.com/office/drawing/2014/main" id="{A367C4D5-A4D9-0E8F-8253-575269642817}"/>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76B4A755-F848-B325-F94B-D98FFB6B7405}"/>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467C192C-686A-18C3-C733-D5688BF3DF11}"/>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 name="Race, ethnicity, and ancestry as information"/>
          <p:cNvSpPr txBox="1">
            <a:spLocks noGrp="1"/>
          </p:cNvSpPr>
          <p:nvPr>
            <p:ph type="title"/>
          </p:nvPr>
        </p:nvSpPr>
        <p:spPr>
          <a:prstGeom prst="rect">
            <a:avLst/>
          </a:prstGeom>
        </p:spPr>
        <p:txBody>
          <a:bodyPr/>
          <a:lstStyle/>
          <a:p>
            <a:r>
              <a:t>Race, ethnicity, and ancestry as information </a:t>
            </a:r>
          </a:p>
        </p:txBody>
      </p:sp>
      <p:grpSp>
        <p:nvGrpSpPr>
          <p:cNvPr id="666" name="Group"/>
          <p:cNvGrpSpPr/>
          <p:nvPr/>
        </p:nvGrpSpPr>
        <p:grpSpPr>
          <a:xfrm>
            <a:off x="202064" y="2716685"/>
            <a:ext cx="10114297" cy="10405357"/>
            <a:chOff x="0" y="0"/>
            <a:chExt cx="10114296" cy="10405355"/>
          </a:xfrm>
        </p:grpSpPr>
        <p:sp>
          <p:nvSpPr>
            <p:cNvPr id="664" name="Rectangle"/>
            <p:cNvSpPr/>
            <p:nvPr/>
          </p:nvSpPr>
          <p:spPr>
            <a:xfrm>
              <a:off x="0" y="0"/>
              <a:ext cx="10114297" cy="10405356"/>
            </a:xfrm>
            <a:prstGeom prst="rect">
              <a:avLst/>
            </a:prstGeom>
            <a:solidFill>
              <a:srgbClr val="FFFF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665" name="Image" descr="Image"/>
            <p:cNvPicPr>
              <a:picLocks noChangeAspect="1"/>
            </p:cNvPicPr>
            <p:nvPr/>
          </p:nvPicPr>
          <p:blipFill>
            <a:blip r:embed="rId2"/>
            <a:stretch>
              <a:fillRect/>
            </a:stretch>
          </p:blipFill>
          <p:spPr>
            <a:xfrm>
              <a:off x="0" y="0"/>
              <a:ext cx="10114297" cy="10405356"/>
            </a:xfrm>
            <a:prstGeom prst="rect">
              <a:avLst/>
            </a:prstGeom>
            <a:ln w="12700" cap="flat">
              <a:noFill/>
              <a:miter lim="400000"/>
            </a:ln>
            <a:effectLst/>
          </p:spPr>
        </p:pic>
      </p:grpSp>
      <p:grpSp>
        <p:nvGrpSpPr>
          <p:cNvPr id="669" name="Group"/>
          <p:cNvGrpSpPr/>
          <p:nvPr/>
        </p:nvGrpSpPr>
        <p:grpSpPr>
          <a:xfrm>
            <a:off x="10702446" y="2716685"/>
            <a:ext cx="13479490" cy="10405357"/>
            <a:chOff x="0" y="0"/>
            <a:chExt cx="13479488" cy="10405355"/>
          </a:xfrm>
        </p:grpSpPr>
        <p:sp>
          <p:nvSpPr>
            <p:cNvPr id="667" name="Rectangle"/>
            <p:cNvSpPr/>
            <p:nvPr/>
          </p:nvSpPr>
          <p:spPr>
            <a:xfrm>
              <a:off x="0" y="0"/>
              <a:ext cx="13479489" cy="10405356"/>
            </a:xfrm>
            <a:prstGeom prst="rect">
              <a:avLst/>
            </a:prstGeom>
            <a:solidFill>
              <a:srgbClr val="FFFF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a:p>
          </p:txBody>
        </p:sp>
        <p:pic>
          <p:nvPicPr>
            <p:cNvPr id="668" name="Image" descr="Image"/>
            <p:cNvPicPr>
              <a:picLocks noChangeAspect="1"/>
            </p:cNvPicPr>
            <p:nvPr/>
          </p:nvPicPr>
          <p:blipFill>
            <a:blip r:embed="rId3"/>
            <a:stretch>
              <a:fillRect/>
            </a:stretch>
          </p:blipFill>
          <p:spPr>
            <a:xfrm>
              <a:off x="0" y="0"/>
              <a:ext cx="13479489" cy="10405355"/>
            </a:xfrm>
            <a:prstGeom prst="rect">
              <a:avLst/>
            </a:prstGeom>
            <a:ln w="12700" cap="flat">
              <a:noFill/>
              <a:miter lim="400000"/>
            </a:ln>
            <a:effectLst/>
          </p:spPr>
        </p:pic>
      </p:grpSp>
      <p:sp>
        <p:nvSpPr>
          <p:cNvPr id="2" name="Google Shape;157;p3">
            <a:extLst>
              <a:ext uri="{FF2B5EF4-FFF2-40B4-BE49-F238E27FC236}">
                <a16:creationId xmlns:a16="http://schemas.microsoft.com/office/drawing/2014/main" id="{FFD62D56-77FE-25CD-F137-D619B4B9BDB9}"/>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B00F9EEB-1159-8918-FBB5-ECC97B0187E8}"/>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A2B3D5E4-1FC2-8145-2B67-75BF959D492C}"/>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6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 grpId="0" animBg="1" advAuto="0"/>
      <p:bldP spid="669" grpId="0" animBg="1" advAuto="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1" name="Image" descr="Image"/>
          <p:cNvPicPr>
            <a:picLocks noChangeAspect="1"/>
          </p:cNvPicPr>
          <p:nvPr/>
        </p:nvPicPr>
        <p:blipFill>
          <a:blip r:embed="rId2"/>
          <a:stretch>
            <a:fillRect/>
          </a:stretch>
        </p:blipFill>
        <p:spPr>
          <a:xfrm>
            <a:off x="1671827" y="2070087"/>
            <a:ext cx="21040346" cy="11189691"/>
          </a:xfrm>
          <a:prstGeom prst="rect">
            <a:avLst/>
          </a:prstGeom>
          <a:ln w="12700">
            <a:miter lim="400000"/>
          </a:ln>
        </p:spPr>
      </p:pic>
      <p:sp>
        <p:nvSpPr>
          <p:cNvPr id="672" name="Race, ethnicity, and ancestry as information"/>
          <p:cNvSpPr txBox="1"/>
          <p:nvPr/>
        </p:nvSpPr>
        <p:spPr>
          <a:xfrm>
            <a:off x="1206500" y="636924"/>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a:lnSpc>
                <a:spcPct val="80000"/>
              </a:lnSpc>
              <a:defRPr sz="8500" b="1" spc="-170"/>
            </a:lvl1pPr>
          </a:lstStyle>
          <a:p>
            <a:r>
              <a:t>Race, ethnicity, and ancestry as information </a:t>
            </a:r>
          </a:p>
        </p:txBody>
      </p:sp>
      <p:sp>
        <p:nvSpPr>
          <p:cNvPr id="673" name="Mersha (2015)"/>
          <p:cNvSpPr txBox="1"/>
          <p:nvPr/>
        </p:nvSpPr>
        <p:spPr>
          <a:xfrm>
            <a:off x="20491464" y="12560560"/>
            <a:ext cx="2051001"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lstStyle>
          <a:p>
            <a:r>
              <a:rPr dirty="0"/>
              <a:t>Mersha (2015)</a:t>
            </a:r>
          </a:p>
        </p:txBody>
      </p:sp>
      <p:sp>
        <p:nvSpPr>
          <p:cNvPr id="674" name="Rectangle"/>
          <p:cNvSpPr/>
          <p:nvPr/>
        </p:nvSpPr>
        <p:spPr>
          <a:xfrm>
            <a:off x="3612139" y="2409795"/>
            <a:ext cx="4731470" cy="9571117"/>
          </a:xfrm>
          <a:prstGeom prst="rect">
            <a:avLst/>
          </a:prstGeom>
          <a:solidFill>
            <a:srgbClr val="FFFFFF"/>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675" name="Rectangle"/>
          <p:cNvSpPr/>
          <p:nvPr/>
        </p:nvSpPr>
        <p:spPr>
          <a:xfrm>
            <a:off x="3612139" y="12257120"/>
            <a:ext cx="4093026" cy="602999"/>
          </a:xfrm>
          <a:prstGeom prst="rect">
            <a:avLst/>
          </a:prstGeom>
          <a:solidFill>
            <a:srgbClr val="FFFFFF"/>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2" name="Google Shape;157;p3">
            <a:extLst>
              <a:ext uri="{FF2B5EF4-FFF2-40B4-BE49-F238E27FC236}">
                <a16:creationId xmlns:a16="http://schemas.microsoft.com/office/drawing/2014/main" id="{66226D88-57FC-4DF0-AADB-340FC280FCC8}"/>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2CD3FD39-1ED7-558B-EB6A-481969BCFA1A}"/>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A75145AC-D9BA-C985-36F3-F4946F358032}"/>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7" name="Image" descr="Image"/>
          <p:cNvPicPr>
            <a:picLocks noChangeAspect="1"/>
          </p:cNvPicPr>
          <p:nvPr/>
        </p:nvPicPr>
        <p:blipFill>
          <a:blip r:embed="rId2"/>
          <a:stretch>
            <a:fillRect/>
          </a:stretch>
        </p:blipFill>
        <p:spPr>
          <a:xfrm>
            <a:off x="1671827" y="2070087"/>
            <a:ext cx="21040346" cy="11189691"/>
          </a:xfrm>
          <a:prstGeom prst="rect">
            <a:avLst/>
          </a:prstGeom>
          <a:ln w="12700">
            <a:miter lim="400000"/>
          </a:ln>
        </p:spPr>
      </p:pic>
      <p:sp>
        <p:nvSpPr>
          <p:cNvPr id="678" name="Race, ethnicity, and ancestry as information"/>
          <p:cNvSpPr txBox="1"/>
          <p:nvPr/>
        </p:nvSpPr>
        <p:spPr>
          <a:xfrm>
            <a:off x="1206500" y="636924"/>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a:lnSpc>
                <a:spcPct val="80000"/>
              </a:lnSpc>
              <a:defRPr sz="8500" b="1" spc="-170"/>
            </a:lvl1pPr>
          </a:lstStyle>
          <a:p>
            <a:r>
              <a:t>Race, ethnicity, and ancestry as information </a:t>
            </a:r>
          </a:p>
        </p:txBody>
      </p:sp>
      <p:sp>
        <p:nvSpPr>
          <p:cNvPr id="679" name="Mersha (2015)"/>
          <p:cNvSpPr txBox="1"/>
          <p:nvPr/>
        </p:nvSpPr>
        <p:spPr>
          <a:xfrm>
            <a:off x="20461147" y="12561538"/>
            <a:ext cx="2051001"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lstStyle>
          <a:p>
            <a:r>
              <a:rPr dirty="0"/>
              <a:t>Mersha (2015)</a:t>
            </a:r>
          </a:p>
        </p:txBody>
      </p:sp>
      <p:sp>
        <p:nvSpPr>
          <p:cNvPr id="2" name="Google Shape;157;p3">
            <a:extLst>
              <a:ext uri="{FF2B5EF4-FFF2-40B4-BE49-F238E27FC236}">
                <a16:creationId xmlns:a16="http://schemas.microsoft.com/office/drawing/2014/main" id="{A4AC076C-668F-985F-CA0B-F51CDC9498B0}"/>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4ED73CD7-CB3F-0E4B-BBEE-F25925EC0A05}"/>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96C032B3-7365-AD1E-D597-A5FB362C2D69}"/>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 name="Content Warning"/>
          <p:cNvSpPr txBox="1">
            <a:spLocks noGrp="1"/>
          </p:cNvSpPr>
          <p:nvPr>
            <p:ph type="title"/>
          </p:nvPr>
        </p:nvSpPr>
        <p:spPr>
          <a:prstGeom prst="rect">
            <a:avLst/>
          </a:prstGeom>
        </p:spPr>
        <p:txBody>
          <a:bodyPr/>
          <a:lstStyle/>
          <a:p>
            <a:r>
              <a:t>Content Warning</a:t>
            </a:r>
          </a:p>
        </p:txBody>
      </p:sp>
      <p:sp>
        <p:nvSpPr>
          <p:cNvPr id="707" name="The following material contains descriptions and depictions of violence, death, and discrimination. I’m including this content in order to clearly describe how research is misused and ways that we as a scientific community can do better."/>
          <p:cNvSpPr txBox="1">
            <a:spLocks noGrp="1"/>
          </p:cNvSpPr>
          <p:nvPr>
            <p:ph type="body" idx="1"/>
          </p:nvPr>
        </p:nvSpPr>
        <p:spPr>
          <a:prstGeom prst="rect">
            <a:avLst/>
          </a:prstGeom>
        </p:spPr>
        <p:txBody>
          <a:bodyPr/>
          <a:lstStyle/>
          <a:p>
            <a:r>
              <a:t>The following material contains descriptions and depictions of violence, death, and discrimination. I’m including this content in order to clearly describe how research is misused and ways that we as a scientific community can do better.</a:t>
            </a:r>
          </a:p>
        </p:txBody>
      </p:sp>
      <p:sp>
        <p:nvSpPr>
          <p:cNvPr id="2" name="Google Shape;157;p3">
            <a:extLst>
              <a:ext uri="{FF2B5EF4-FFF2-40B4-BE49-F238E27FC236}">
                <a16:creationId xmlns:a16="http://schemas.microsoft.com/office/drawing/2014/main" id="{747832D9-7C3E-13EE-00A8-E85283D5490D}"/>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C6646C73-FB41-DD71-494A-F2A646D16DA9}"/>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096B12E9-9951-98A2-8075-F76C57763C64}"/>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 name="May 14, 2022…"/>
          <p:cNvSpPr txBox="1">
            <a:spLocks noGrp="1"/>
          </p:cNvSpPr>
          <p:nvPr>
            <p:ph type="body" sz="half" idx="1"/>
          </p:nvPr>
        </p:nvSpPr>
        <p:spPr>
          <a:xfrm>
            <a:off x="238819" y="1964489"/>
            <a:ext cx="10022664" cy="10540027"/>
          </a:xfrm>
          <a:prstGeom prst="rect">
            <a:avLst/>
          </a:prstGeom>
        </p:spPr>
        <p:txBody>
          <a:bodyPr/>
          <a:lstStyle/>
          <a:p>
            <a:r>
              <a:t>May 14, 2022</a:t>
            </a:r>
          </a:p>
          <a:p>
            <a:r>
              <a:t>10 Black people were murdered by an 18 year old White man. </a:t>
            </a:r>
          </a:p>
          <a:p>
            <a:r>
              <a:t>The accused wrote a manifesto describing himself as an ethno-nationalist and a supporter of white supremacy who was motivated to commit acts of political violence.</a:t>
            </a:r>
          </a:p>
        </p:txBody>
      </p:sp>
      <p:pic>
        <p:nvPicPr>
          <p:cNvPr id="710" name="Image" descr="Image"/>
          <p:cNvPicPr>
            <a:picLocks noChangeAspect="1"/>
          </p:cNvPicPr>
          <p:nvPr/>
        </p:nvPicPr>
        <p:blipFill>
          <a:blip r:embed="rId2"/>
          <a:stretch>
            <a:fillRect/>
          </a:stretch>
        </p:blipFill>
        <p:spPr>
          <a:xfrm>
            <a:off x="9805576" y="2084106"/>
            <a:ext cx="14331026" cy="9547788"/>
          </a:xfrm>
          <a:prstGeom prst="rect">
            <a:avLst/>
          </a:prstGeom>
          <a:ln w="12700">
            <a:miter lim="400000"/>
          </a:ln>
        </p:spPr>
      </p:pic>
      <p:sp>
        <p:nvSpPr>
          <p:cNvPr id="711" name="Carlson, et al. (2022)"/>
          <p:cNvSpPr txBox="1"/>
          <p:nvPr/>
        </p:nvSpPr>
        <p:spPr>
          <a:xfrm>
            <a:off x="18650353" y="11751511"/>
            <a:ext cx="2914498" cy="461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rPr dirty="0"/>
              <a:t>Carlson, et al. (2022)</a:t>
            </a:r>
          </a:p>
        </p:txBody>
      </p:sp>
      <p:sp>
        <p:nvSpPr>
          <p:cNvPr id="2" name="Google Shape;157;p3">
            <a:extLst>
              <a:ext uri="{FF2B5EF4-FFF2-40B4-BE49-F238E27FC236}">
                <a16:creationId xmlns:a16="http://schemas.microsoft.com/office/drawing/2014/main" id="{6C083BA1-6256-BC07-6353-413327CACBC7}"/>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C0D06E12-2EB5-89F8-0C38-7944785D80D1}"/>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0D52EE44-98DA-C587-718D-294CDF0D512E}"/>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09">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70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70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70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9" grpId="0" build="p" bldLvl="5" animBg="1" advAuto="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 name="Catastrophic misuse of genetics"/>
          <p:cNvSpPr txBox="1">
            <a:spLocks noGrp="1"/>
          </p:cNvSpPr>
          <p:nvPr>
            <p:ph type="title"/>
          </p:nvPr>
        </p:nvSpPr>
        <p:spPr>
          <a:prstGeom prst="rect">
            <a:avLst/>
          </a:prstGeom>
        </p:spPr>
        <p:txBody>
          <a:bodyPr/>
          <a:lstStyle/>
          <a:p>
            <a:r>
              <a:t>Catastrophic misuse of genetics</a:t>
            </a:r>
          </a:p>
        </p:txBody>
      </p:sp>
      <p:sp>
        <p:nvSpPr>
          <p:cNvPr id="714" name="Slide bullet text"/>
          <p:cNvSpPr txBox="1">
            <a:spLocks noGrp="1"/>
          </p:cNvSpPr>
          <p:nvPr>
            <p:ph type="body" idx="1"/>
          </p:nvPr>
        </p:nvSpPr>
        <p:spPr>
          <a:prstGeom prst="rect">
            <a:avLst/>
          </a:prstGeom>
        </p:spPr>
        <p:txBody>
          <a:bodyPr/>
          <a:lstStyle/>
          <a:p>
            <a:endParaRPr/>
          </a:p>
        </p:txBody>
      </p:sp>
      <p:pic>
        <p:nvPicPr>
          <p:cNvPr id="715" name="Picture 5" descr="Picture 5"/>
          <p:cNvPicPr>
            <a:picLocks noChangeAspect="1"/>
          </p:cNvPicPr>
          <p:nvPr/>
        </p:nvPicPr>
        <p:blipFill>
          <a:blip r:embed="rId2"/>
          <a:srcRect l="7188" t="6691" r="8794" b="8374"/>
          <a:stretch>
            <a:fillRect/>
          </a:stretch>
        </p:blipFill>
        <p:spPr>
          <a:xfrm>
            <a:off x="138547" y="4248504"/>
            <a:ext cx="6235159" cy="8073055"/>
          </a:xfrm>
          <a:prstGeom prst="rect">
            <a:avLst/>
          </a:prstGeom>
          <a:ln w="12700">
            <a:miter lim="400000"/>
          </a:ln>
        </p:spPr>
      </p:pic>
      <p:pic>
        <p:nvPicPr>
          <p:cNvPr id="716" name="Picture 8" descr="Picture 8"/>
          <p:cNvPicPr>
            <a:picLocks noChangeAspect="1"/>
          </p:cNvPicPr>
          <p:nvPr/>
        </p:nvPicPr>
        <p:blipFill>
          <a:blip r:embed="rId3"/>
          <a:stretch>
            <a:fillRect/>
          </a:stretch>
        </p:blipFill>
        <p:spPr>
          <a:xfrm>
            <a:off x="6562217" y="4248504"/>
            <a:ext cx="6764597" cy="8073202"/>
          </a:xfrm>
          <a:prstGeom prst="rect">
            <a:avLst/>
          </a:prstGeom>
          <a:ln w="12700">
            <a:miter lim="400000"/>
          </a:ln>
        </p:spPr>
      </p:pic>
      <p:pic>
        <p:nvPicPr>
          <p:cNvPr id="717" name="Picture 10" descr="Picture 10"/>
          <p:cNvPicPr>
            <a:picLocks noChangeAspect="1"/>
          </p:cNvPicPr>
          <p:nvPr/>
        </p:nvPicPr>
        <p:blipFill>
          <a:blip r:embed="rId4"/>
          <a:stretch>
            <a:fillRect/>
          </a:stretch>
        </p:blipFill>
        <p:spPr>
          <a:xfrm>
            <a:off x="13515371" y="4248504"/>
            <a:ext cx="10798316" cy="8073202"/>
          </a:xfrm>
          <a:prstGeom prst="rect">
            <a:avLst/>
          </a:prstGeom>
          <a:ln w="12700">
            <a:miter lim="400000"/>
          </a:ln>
        </p:spPr>
      </p:pic>
      <p:sp>
        <p:nvSpPr>
          <p:cNvPr id="718" name="Carlson, et al. (2022)"/>
          <p:cNvSpPr txBox="1"/>
          <p:nvPr/>
        </p:nvSpPr>
        <p:spPr>
          <a:xfrm>
            <a:off x="18682531" y="12273832"/>
            <a:ext cx="2914498" cy="461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rPr dirty="0"/>
              <a:t>Carlson, et al. (2022)</a:t>
            </a:r>
          </a:p>
        </p:txBody>
      </p:sp>
      <p:sp>
        <p:nvSpPr>
          <p:cNvPr id="2" name="Google Shape;157;p3">
            <a:extLst>
              <a:ext uri="{FF2B5EF4-FFF2-40B4-BE49-F238E27FC236}">
                <a16:creationId xmlns:a16="http://schemas.microsoft.com/office/drawing/2014/main" id="{142DA2E6-599C-EC93-F65D-A4313FBC4AC8}"/>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331539AA-EEFC-3C28-6EDE-BEB7AED60F05}"/>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CF427051-8F81-35D3-C040-6AC0320B7121}"/>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7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7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 grpId="0" animBg="1" advAuto="0"/>
      <p:bldP spid="716" grpId="0" animBg="1" advAuto="0"/>
      <p:bldP spid="717" grpId="0" animBg="1" advAuto="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 name="Slide Title"/>
          <p:cNvSpPr txBox="1">
            <a:spLocks noGrp="1"/>
          </p:cNvSpPr>
          <p:nvPr>
            <p:ph type="title"/>
          </p:nvPr>
        </p:nvSpPr>
        <p:spPr>
          <a:prstGeom prst="rect">
            <a:avLst/>
          </a:prstGeom>
        </p:spPr>
        <p:txBody>
          <a:bodyPr/>
          <a:lstStyle/>
          <a:p>
            <a:endParaRPr/>
          </a:p>
        </p:txBody>
      </p:sp>
      <p:sp>
        <p:nvSpPr>
          <p:cNvPr id="721" name="Far-Right Journal Clubs"/>
          <p:cNvSpPr txBox="1">
            <a:spLocks noGrp="1"/>
          </p:cNvSpPr>
          <p:nvPr>
            <p:ph type="body" idx="21"/>
          </p:nvPr>
        </p:nvSpPr>
        <p:spPr>
          <a:xfrm>
            <a:off x="8884939" y="734302"/>
            <a:ext cx="14292561" cy="93478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t>Far-Right Journal Clubs</a:t>
            </a:r>
          </a:p>
        </p:txBody>
      </p:sp>
      <p:sp>
        <p:nvSpPr>
          <p:cNvPr id="722" name="Slide bullet text"/>
          <p:cNvSpPr txBox="1">
            <a:spLocks noGrp="1"/>
          </p:cNvSpPr>
          <p:nvPr>
            <p:ph type="body" idx="1"/>
          </p:nvPr>
        </p:nvSpPr>
        <p:spPr>
          <a:prstGeom prst="rect">
            <a:avLst/>
          </a:prstGeom>
        </p:spPr>
        <p:txBody>
          <a:bodyPr/>
          <a:lstStyle/>
          <a:p>
            <a:endParaRPr/>
          </a:p>
        </p:txBody>
      </p:sp>
      <p:pic>
        <p:nvPicPr>
          <p:cNvPr id="723" name="Content Placeholder 6" descr="Content Placeholder 6"/>
          <p:cNvPicPr>
            <a:picLocks noChangeAspect="1"/>
          </p:cNvPicPr>
          <p:nvPr/>
        </p:nvPicPr>
        <p:blipFill>
          <a:blip r:embed="rId2"/>
          <a:stretch>
            <a:fillRect/>
          </a:stretch>
        </p:blipFill>
        <p:spPr>
          <a:xfrm>
            <a:off x="0" y="0"/>
            <a:ext cx="8487857" cy="13716000"/>
          </a:xfrm>
          <a:prstGeom prst="rect">
            <a:avLst/>
          </a:prstGeom>
          <a:ln w="12700">
            <a:miter lim="400000"/>
          </a:ln>
        </p:spPr>
      </p:pic>
      <p:pic>
        <p:nvPicPr>
          <p:cNvPr id="724" name="Picture 9" descr="Picture 9"/>
          <p:cNvPicPr>
            <a:picLocks noChangeAspect="1"/>
          </p:cNvPicPr>
          <p:nvPr/>
        </p:nvPicPr>
        <p:blipFill>
          <a:blip r:embed="rId3"/>
          <a:stretch>
            <a:fillRect/>
          </a:stretch>
        </p:blipFill>
        <p:spPr>
          <a:xfrm>
            <a:off x="8487856" y="2176709"/>
            <a:ext cx="9865645" cy="11655282"/>
          </a:xfrm>
          <a:prstGeom prst="rect">
            <a:avLst/>
          </a:prstGeom>
          <a:ln w="12700">
            <a:miter lim="400000"/>
          </a:ln>
        </p:spPr>
      </p:pic>
      <p:pic>
        <p:nvPicPr>
          <p:cNvPr id="725" name="Content Placeholder 5" descr="Content Placeholder 5"/>
          <p:cNvPicPr>
            <a:picLocks noChangeAspect="1"/>
          </p:cNvPicPr>
          <p:nvPr/>
        </p:nvPicPr>
        <p:blipFill>
          <a:blip r:embed="rId4"/>
          <a:srcRect r="50000"/>
          <a:stretch>
            <a:fillRect/>
          </a:stretch>
        </p:blipFill>
        <p:spPr>
          <a:xfrm>
            <a:off x="18449925" y="3682074"/>
            <a:ext cx="5845020" cy="9045947"/>
          </a:xfrm>
          <a:prstGeom prst="rect">
            <a:avLst/>
          </a:prstGeom>
          <a:ln w="12700">
            <a:miter lim="400000"/>
          </a:ln>
        </p:spPr>
      </p:pic>
      <p:sp>
        <p:nvSpPr>
          <p:cNvPr id="726" name="Carlson, et al. (2022)"/>
          <p:cNvSpPr txBox="1"/>
          <p:nvPr/>
        </p:nvSpPr>
        <p:spPr>
          <a:xfrm>
            <a:off x="18715037" y="12751015"/>
            <a:ext cx="2914499"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rPr dirty="0"/>
              <a:t>Carlson, et al. (2022)</a:t>
            </a:r>
          </a:p>
        </p:txBody>
      </p:sp>
      <p:sp>
        <p:nvSpPr>
          <p:cNvPr id="2" name="Google Shape;157;p3">
            <a:extLst>
              <a:ext uri="{FF2B5EF4-FFF2-40B4-BE49-F238E27FC236}">
                <a16:creationId xmlns:a16="http://schemas.microsoft.com/office/drawing/2014/main" id="{EFDD9F60-CA49-3E3E-D676-F7158FF19E66}"/>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bg1"/>
                </a:solidFill>
                <a:latin typeface="Arial"/>
                <a:ea typeface="Arial"/>
                <a:cs typeface="Arial"/>
                <a:sym typeface="Arial"/>
              </a:rPr>
              <a:t>Created for CAGI7</a:t>
            </a:r>
            <a:endParaRPr sz="2400" dirty="0">
              <a:solidFill>
                <a:schemeClr val="bg1"/>
              </a:solidFill>
              <a:latin typeface="Arial"/>
              <a:ea typeface="Arial"/>
              <a:cs typeface="Arial"/>
              <a:sym typeface="Arial"/>
            </a:endParaRPr>
          </a:p>
        </p:txBody>
      </p:sp>
      <p:sp>
        <p:nvSpPr>
          <p:cNvPr id="3" name="Google Shape;158;p3">
            <a:extLst>
              <a:ext uri="{FF2B5EF4-FFF2-40B4-BE49-F238E27FC236}">
                <a16:creationId xmlns:a16="http://schemas.microsoft.com/office/drawing/2014/main" id="{FF8A23A1-2183-3BDB-D045-BE3410BC42BB}"/>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98E54845-A056-5535-2243-269B41270603}"/>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7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7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3" grpId="0" animBg="1" advAuto="0"/>
      <p:bldP spid="724" grpId="0" animBg="1" advAuto="0"/>
      <p:bldP spid="725" grpId="0" animBg="1" advAuto="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 name="Slide Title"/>
          <p:cNvSpPr txBox="1">
            <a:spLocks noGrp="1"/>
          </p:cNvSpPr>
          <p:nvPr>
            <p:ph type="title"/>
          </p:nvPr>
        </p:nvSpPr>
        <p:spPr>
          <a:prstGeom prst="rect">
            <a:avLst/>
          </a:prstGeom>
        </p:spPr>
        <p:txBody>
          <a:bodyPr/>
          <a:lstStyle/>
          <a:p>
            <a:endParaRPr/>
          </a:p>
        </p:txBody>
      </p:sp>
      <p:sp>
        <p:nvSpPr>
          <p:cNvPr id="729" name="Slide Subtitle"/>
          <p:cNvSpPr txBox="1">
            <a:spLocks noGrp="1"/>
          </p:cNvSpPr>
          <p:nvPr>
            <p:ph type="body" idx="21"/>
          </p:nvPr>
        </p:nvSpPr>
        <p:spPr>
          <a:prstGeom prst="rect">
            <a:avLst/>
          </a:prstGeom>
        </p:spPr>
        <p:txBody>
          <a:bodyPr/>
          <a:lstStyle/>
          <a:p>
            <a:endParaRPr/>
          </a:p>
        </p:txBody>
      </p:sp>
      <p:sp>
        <p:nvSpPr>
          <p:cNvPr id="730" name="Slide bullet text"/>
          <p:cNvSpPr txBox="1">
            <a:spLocks noGrp="1"/>
          </p:cNvSpPr>
          <p:nvPr>
            <p:ph type="body" idx="1"/>
          </p:nvPr>
        </p:nvSpPr>
        <p:spPr>
          <a:prstGeom prst="rect">
            <a:avLst/>
          </a:prstGeom>
        </p:spPr>
        <p:txBody>
          <a:bodyPr/>
          <a:lstStyle/>
          <a:p>
            <a:endParaRPr/>
          </a:p>
        </p:txBody>
      </p:sp>
      <p:pic>
        <p:nvPicPr>
          <p:cNvPr id="731" name="Content Placeholder 6" descr="Content Placeholder 6"/>
          <p:cNvPicPr>
            <a:picLocks noChangeAspect="1"/>
          </p:cNvPicPr>
          <p:nvPr/>
        </p:nvPicPr>
        <p:blipFill>
          <a:blip r:embed="rId2"/>
          <a:stretch>
            <a:fillRect/>
          </a:stretch>
        </p:blipFill>
        <p:spPr>
          <a:xfrm>
            <a:off x="5122319" y="105641"/>
            <a:ext cx="14139362" cy="13610359"/>
          </a:xfrm>
          <a:prstGeom prst="rect">
            <a:avLst/>
          </a:prstGeom>
          <a:ln w="12700">
            <a:miter lim="400000"/>
          </a:ln>
        </p:spPr>
      </p:pic>
      <p:sp>
        <p:nvSpPr>
          <p:cNvPr id="732" name="Carlson, et al. (2022)"/>
          <p:cNvSpPr txBox="1"/>
          <p:nvPr/>
        </p:nvSpPr>
        <p:spPr>
          <a:xfrm>
            <a:off x="14863833" y="11816808"/>
            <a:ext cx="2914498" cy="461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rPr dirty="0"/>
              <a:t>Carlson, et al. (2022)</a:t>
            </a:r>
          </a:p>
        </p:txBody>
      </p:sp>
      <p:sp>
        <p:nvSpPr>
          <p:cNvPr id="2" name="Google Shape;157;p3">
            <a:extLst>
              <a:ext uri="{FF2B5EF4-FFF2-40B4-BE49-F238E27FC236}">
                <a16:creationId xmlns:a16="http://schemas.microsoft.com/office/drawing/2014/main" id="{E687D426-3DA6-FFA6-5D6A-C96B143ECEA9}"/>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6B9E1DB8-97FF-F20E-79C8-9A4555E4A97C}"/>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3F37C374-5BAD-52A6-94A5-9EB571AEA826}"/>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7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 grpId="0" animBg="1" advAuto="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 name="Catastrophic history"/>
          <p:cNvSpPr txBox="1">
            <a:spLocks noGrp="1"/>
          </p:cNvSpPr>
          <p:nvPr>
            <p:ph type="title"/>
          </p:nvPr>
        </p:nvSpPr>
        <p:spPr>
          <a:prstGeom prst="rect">
            <a:avLst/>
          </a:prstGeom>
        </p:spPr>
        <p:txBody>
          <a:bodyPr/>
          <a:lstStyle/>
          <a:p>
            <a:r>
              <a:t>Catastrophic history</a:t>
            </a:r>
          </a:p>
        </p:txBody>
      </p:sp>
      <p:sp>
        <p:nvSpPr>
          <p:cNvPr id="740" name="Slide Subtitle"/>
          <p:cNvSpPr txBox="1">
            <a:spLocks noGrp="1"/>
          </p:cNvSpPr>
          <p:nvPr>
            <p:ph type="body" idx="21"/>
          </p:nvPr>
        </p:nvSpPr>
        <p:spPr>
          <a:prstGeom prst="rect">
            <a:avLst/>
          </a:prstGeom>
        </p:spPr>
        <p:txBody>
          <a:bodyPr/>
          <a:lstStyle/>
          <a:p>
            <a:endParaRPr/>
          </a:p>
        </p:txBody>
      </p:sp>
      <p:sp>
        <p:nvSpPr>
          <p:cNvPr id="741" name="Eugenics is the scientifically erroneous and immoral theory of “racial improvement” and “planned breeding,” which gained popularity during the early 20th century. Eugenicists worldwide believed that they could perfect human beings and eliminate so-called"/>
          <p:cNvSpPr txBox="1">
            <a:spLocks noGrp="1"/>
          </p:cNvSpPr>
          <p:nvPr>
            <p:ph type="body" idx="1"/>
          </p:nvPr>
        </p:nvSpPr>
        <p:spPr>
          <a:prstGeom prst="rect">
            <a:avLst/>
          </a:prstGeom>
        </p:spPr>
        <p:txBody>
          <a:bodyPr/>
          <a:lstStyle/>
          <a:p>
            <a:pPr marL="548639" indent="-548639" defTabSz="2194505">
              <a:spcBef>
                <a:spcPts val="4000"/>
              </a:spcBef>
              <a:defRPr sz="4319"/>
            </a:pPr>
            <a:r>
              <a:rPr b="1"/>
              <a:t>Eugenics</a:t>
            </a:r>
            <a:r>
              <a:t> is the scientifically erroneous and immoral theory of “racial improvement” and “planned breeding,” which gained popularity during the early 20th century. Eugenicists worldwide believed that they could perfect human beings and eliminate so-called social ills through genetics and heredity. They believed the use of methods such as involuntary sterilization, segregation and social exclusion would rid society of individuals deemed by them to be unfit.</a:t>
            </a:r>
          </a:p>
          <a:p>
            <a:pPr marL="548639" indent="-548639" defTabSz="2194505">
              <a:spcBef>
                <a:spcPts val="4000"/>
              </a:spcBef>
              <a:defRPr sz="4319"/>
            </a:pPr>
            <a:r>
              <a:t>American eugenicists from a variety of disciplines declared certain individuals unfit, “feebleminded” or anti-social, which resulted in the involuntary sterilization of at least 60,000 people through 30 states’ laws by the 1970s.</a:t>
            </a:r>
          </a:p>
          <a:p>
            <a:pPr marL="548639" indent="-548639" defTabSz="2194505">
              <a:spcBef>
                <a:spcPts val="4000"/>
              </a:spcBef>
              <a:defRPr sz="4319"/>
            </a:pPr>
            <a:r>
              <a:t>These eugenicists disproportionately targeted Latine, Native Americans, African Americans, poor whites and people with disabilities during the entirety of the 20th century.</a:t>
            </a:r>
          </a:p>
        </p:txBody>
      </p:sp>
      <p:sp>
        <p:nvSpPr>
          <p:cNvPr id="742" name="https://www.genome.gov/about-genomics/fact-sheets/Eugenics-and-Scientific-Racism"/>
          <p:cNvSpPr txBox="1"/>
          <p:nvPr/>
        </p:nvSpPr>
        <p:spPr>
          <a:xfrm>
            <a:off x="12387376" y="12405817"/>
            <a:ext cx="11996624" cy="46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lstStyle>
          <a:p>
            <a:r>
              <a:rPr dirty="0"/>
              <a:t>https://</a:t>
            </a:r>
            <a:r>
              <a:rPr dirty="0" err="1"/>
              <a:t>www.genome.gov</a:t>
            </a:r>
            <a:r>
              <a:rPr dirty="0"/>
              <a:t>/about-genomics/fact-sheets/Eugenics-and-Scientific-Racism</a:t>
            </a:r>
          </a:p>
        </p:txBody>
      </p:sp>
      <p:sp>
        <p:nvSpPr>
          <p:cNvPr id="2" name="Google Shape;157;p3">
            <a:extLst>
              <a:ext uri="{FF2B5EF4-FFF2-40B4-BE49-F238E27FC236}">
                <a16:creationId xmlns:a16="http://schemas.microsoft.com/office/drawing/2014/main" id="{00B72225-242C-F67F-C4A5-1C188C0F048F}"/>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B5D651F3-061A-6975-C4C1-66AA4DE274CA}"/>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371B7229-5AA5-F55A-A716-DF6743A1A850}"/>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41">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74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74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7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1" grpId="0" build="p" bldLvl="5" animBg="1" advAuto="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 name="What can be done?"/>
          <p:cNvSpPr txBox="1">
            <a:spLocks noGrp="1"/>
          </p:cNvSpPr>
          <p:nvPr>
            <p:ph type="title"/>
          </p:nvPr>
        </p:nvSpPr>
        <p:spPr>
          <a:prstGeom prst="rect">
            <a:avLst/>
          </a:prstGeom>
        </p:spPr>
        <p:txBody>
          <a:bodyPr/>
          <a:lstStyle/>
          <a:p>
            <a:r>
              <a:t>What can be done?</a:t>
            </a:r>
          </a:p>
        </p:txBody>
      </p:sp>
      <p:sp>
        <p:nvSpPr>
          <p:cNvPr id="745" name="Slide Subtitle"/>
          <p:cNvSpPr txBox="1">
            <a:spLocks noGrp="1"/>
          </p:cNvSpPr>
          <p:nvPr>
            <p:ph type="body" idx="21"/>
          </p:nvPr>
        </p:nvSpPr>
        <p:spPr>
          <a:prstGeom prst="rect">
            <a:avLst/>
          </a:prstGeom>
        </p:spPr>
        <p:txBody>
          <a:bodyPr/>
          <a:lstStyle/>
          <a:p>
            <a:endParaRPr/>
          </a:p>
        </p:txBody>
      </p:sp>
      <p:sp>
        <p:nvSpPr>
          <p:cNvPr id="746" name="Current approach is the “Repudiation Cycle”"/>
          <p:cNvSpPr txBox="1">
            <a:spLocks noGrp="1"/>
          </p:cNvSpPr>
          <p:nvPr>
            <p:ph type="body" idx="1"/>
          </p:nvPr>
        </p:nvSpPr>
        <p:spPr>
          <a:xfrm>
            <a:off x="1206500" y="3459565"/>
            <a:ext cx="21971000" cy="8256012"/>
          </a:xfrm>
          <a:prstGeom prst="rect">
            <a:avLst/>
          </a:prstGeom>
        </p:spPr>
        <p:txBody>
          <a:bodyPr/>
          <a:lstStyle/>
          <a:p>
            <a:r>
              <a:t>Current approach is the “Repudiation Cycle”</a:t>
            </a:r>
          </a:p>
        </p:txBody>
      </p:sp>
      <p:grpSp>
        <p:nvGrpSpPr>
          <p:cNvPr id="759" name="Group"/>
          <p:cNvGrpSpPr/>
          <p:nvPr/>
        </p:nvGrpSpPr>
        <p:grpSpPr>
          <a:xfrm>
            <a:off x="345521" y="4181241"/>
            <a:ext cx="23692959" cy="9102944"/>
            <a:chOff x="0" y="0"/>
            <a:chExt cx="23692958" cy="9102943"/>
          </a:xfrm>
        </p:grpSpPr>
        <p:pic>
          <p:nvPicPr>
            <p:cNvPr id="747" name="Picture 6" descr="Picture 6"/>
            <p:cNvPicPr>
              <a:picLocks noChangeAspect="1"/>
            </p:cNvPicPr>
            <p:nvPr/>
          </p:nvPicPr>
          <p:blipFill>
            <a:blip r:embed="rId2"/>
            <a:stretch>
              <a:fillRect/>
            </a:stretch>
          </p:blipFill>
          <p:spPr>
            <a:xfrm>
              <a:off x="0" y="4731267"/>
              <a:ext cx="2886707" cy="4371677"/>
            </a:xfrm>
            <a:prstGeom prst="rect">
              <a:avLst/>
            </a:prstGeom>
            <a:ln w="12700" cap="flat">
              <a:noFill/>
              <a:miter lim="400000"/>
            </a:ln>
            <a:effectLst/>
          </p:spPr>
        </p:pic>
        <p:pic>
          <p:nvPicPr>
            <p:cNvPr id="748" name="Picture 8" descr="Picture 8"/>
            <p:cNvPicPr>
              <a:picLocks noChangeAspect="1"/>
            </p:cNvPicPr>
            <p:nvPr/>
          </p:nvPicPr>
          <p:blipFill>
            <a:blip r:embed="rId3"/>
            <a:stretch>
              <a:fillRect/>
            </a:stretch>
          </p:blipFill>
          <p:spPr>
            <a:xfrm>
              <a:off x="7821074" y="4501529"/>
              <a:ext cx="2886705" cy="4414963"/>
            </a:xfrm>
            <a:prstGeom prst="rect">
              <a:avLst/>
            </a:prstGeom>
            <a:ln w="12700" cap="flat">
              <a:noFill/>
              <a:miter lim="400000"/>
            </a:ln>
            <a:effectLst/>
          </p:spPr>
        </p:pic>
        <p:pic>
          <p:nvPicPr>
            <p:cNvPr id="749" name="Picture 10" descr="Picture 10"/>
            <p:cNvPicPr>
              <a:picLocks noChangeAspect="1"/>
            </p:cNvPicPr>
            <p:nvPr/>
          </p:nvPicPr>
          <p:blipFill>
            <a:blip r:embed="rId4"/>
            <a:stretch>
              <a:fillRect/>
            </a:stretch>
          </p:blipFill>
          <p:spPr>
            <a:xfrm>
              <a:off x="15485660" y="4561461"/>
              <a:ext cx="3356171" cy="4295099"/>
            </a:xfrm>
            <a:prstGeom prst="rect">
              <a:avLst/>
            </a:prstGeom>
            <a:ln w="12700" cap="flat">
              <a:noFill/>
              <a:miter lim="400000"/>
            </a:ln>
            <a:effectLst/>
          </p:spPr>
        </p:pic>
        <p:pic>
          <p:nvPicPr>
            <p:cNvPr id="750" name="Picture 12" descr="Picture 12"/>
            <p:cNvPicPr>
              <a:picLocks noChangeAspect="1"/>
            </p:cNvPicPr>
            <p:nvPr/>
          </p:nvPicPr>
          <p:blipFill>
            <a:blip r:embed="rId5"/>
            <a:stretch>
              <a:fillRect/>
            </a:stretch>
          </p:blipFill>
          <p:spPr>
            <a:xfrm>
              <a:off x="3163056" y="932270"/>
              <a:ext cx="2557083" cy="3895555"/>
            </a:xfrm>
            <a:prstGeom prst="rect">
              <a:avLst/>
            </a:prstGeom>
            <a:ln w="12700" cap="flat">
              <a:noFill/>
              <a:miter lim="400000"/>
            </a:ln>
            <a:effectLst/>
          </p:spPr>
        </p:pic>
        <p:sp>
          <p:nvSpPr>
            <p:cNvPr id="751" name="Arrow: Bent 14"/>
            <p:cNvSpPr/>
            <p:nvPr/>
          </p:nvSpPr>
          <p:spPr>
            <a:xfrm>
              <a:off x="1341802" y="2197492"/>
              <a:ext cx="1857881" cy="25337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8909"/>
                  </a:lnTo>
                  <a:cubicBezTo>
                    <a:pt x="0" y="5082"/>
                    <a:pt x="4231" y="1980"/>
                    <a:pt x="9450" y="1980"/>
                  </a:cubicBezTo>
                  <a:lnTo>
                    <a:pt x="16200" y="1980"/>
                  </a:lnTo>
                  <a:lnTo>
                    <a:pt x="16200" y="0"/>
                  </a:lnTo>
                  <a:lnTo>
                    <a:pt x="21600" y="3960"/>
                  </a:lnTo>
                  <a:lnTo>
                    <a:pt x="16200" y="7919"/>
                  </a:lnTo>
                  <a:lnTo>
                    <a:pt x="16200" y="5939"/>
                  </a:lnTo>
                  <a:lnTo>
                    <a:pt x="9450" y="5939"/>
                  </a:lnTo>
                  <a:cubicBezTo>
                    <a:pt x="7213" y="5939"/>
                    <a:pt x="5400" y="7269"/>
                    <a:pt x="5400" y="8909"/>
                  </a:cubicBezTo>
                  <a:lnTo>
                    <a:pt x="5400" y="21600"/>
                  </a:lnTo>
                  <a:close/>
                </a:path>
              </a:pathLst>
            </a:custGeom>
            <a:solidFill>
              <a:srgbClr val="DF2E28"/>
            </a:solidFill>
            <a:ln w="12700" cap="flat">
              <a:solidFill>
                <a:srgbClr val="A3221D"/>
              </a:solidFill>
              <a:prstDash val="solid"/>
              <a:round/>
            </a:ln>
            <a:effectLst/>
          </p:spPr>
          <p:txBody>
            <a:bodyPr wrap="square" lIns="45719" tIns="45719" rIns="45719" bIns="45719" numCol="1" anchor="ctr">
              <a:noAutofit/>
            </a:bodyPr>
            <a:lstStyle/>
            <a:p>
              <a:pPr defTabSz="457200">
                <a:defRPr sz="1800">
                  <a:latin typeface="Century Gothic"/>
                  <a:ea typeface="Century Gothic"/>
                  <a:cs typeface="Century Gothic"/>
                  <a:sym typeface="Century Gothic"/>
                </a:defRPr>
              </a:pPr>
              <a:endParaRPr/>
            </a:p>
          </p:txBody>
        </p:sp>
        <p:pic>
          <p:nvPicPr>
            <p:cNvPr id="752" name="Picture 20" descr="Picture 20"/>
            <p:cNvPicPr>
              <a:picLocks noChangeAspect="1"/>
            </p:cNvPicPr>
            <p:nvPr/>
          </p:nvPicPr>
          <p:blipFill>
            <a:blip r:embed="rId6"/>
            <a:stretch>
              <a:fillRect/>
            </a:stretch>
          </p:blipFill>
          <p:spPr>
            <a:xfrm>
              <a:off x="11959683" y="319635"/>
              <a:ext cx="3179707" cy="4365020"/>
            </a:xfrm>
            <a:prstGeom prst="rect">
              <a:avLst/>
            </a:prstGeom>
            <a:ln w="12700" cap="flat">
              <a:noFill/>
              <a:miter lim="400000"/>
            </a:ln>
            <a:effectLst/>
          </p:spPr>
        </p:pic>
        <p:pic>
          <p:nvPicPr>
            <p:cNvPr id="753" name="Picture 21" descr="Picture 21"/>
            <p:cNvPicPr>
              <a:picLocks noChangeAspect="1"/>
            </p:cNvPicPr>
            <p:nvPr/>
          </p:nvPicPr>
          <p:blipFill>
            <a:blip r:embed="rId7"/>
            <a:stretch>
              <a:fillRect/>
            </a:stretch>
          </p:blipFill>
          <p:spPr>
            <a:xfrm>
              <a:off x="19637587" y="0"/>
              <a:ext cx="4055372" cy="912293"/>
            </a:xfrm>
            <a:prstGeom prst="rect">
              <a:avLst/>
            </a:prstGeom>
            <a:ln w="12700" cap="flat">
              <a:noFill/>
              <a:miter lim="400000"/>
            </a:ln>
            <a:effectLst/>
          </p:spPr>
        </p:pic>
        <p:pic>
          <p:nvPicPr>
            <p:cNvPr id="754" name="Picture 22" descr="Picture 22"/>
            <p:cNvPicPr>
              <a:picLocks noChangeAspect="1"/>
            </p:cNvPicPr>
            <p:nvPr/>
          </p:nvPicPr>
          <p:blipFill>
            <a:blip r:embed="rId8"/>
            <a:stretch>
              <a:fillRect/>
            </a:stretch>
          </p:blipFill>
          <p:spPr>
            <a:xfrm>
              <a:off x="19704177" y="2743536"/>
              <a:ext cx="3312887" cy="1711381"/>
            </a:xfrm>
            <a:prstGeom prst="rect">
              <a:avLst/>
            </a:prstGeom>
            <a:ln w="12700" cap="flat">
              <a:noFill/>
              <a:miter lim="400000"/>
            </a:ln>
            <a:effectLst/>
          </p:spPr>
        </p:pic>
        <p:pic>
          <p:nvPicPr>
            <p:cNvPr id="755" name="Picture 23" descr="Picture 23"/>
            <p:cNvPicPr>
              <a:picLocks noChangeAspect="1"/>
            </p:cNvPicPr>
            <p:nvPr/>
          </p:nvPicPr>
          <p:blipFill>
            <a:blip r:embed="rId9"/>
            <a:stretch>
              <a:fillRect/>
            </a:stretch>
          </p:blipFill>
          <p:spPr>
            <a:xfrm>
              <a:off x="19211407" y="922281"/>
              <a:ext cx="4481552" cy="1777972"/>
            </a:xfrm>
            <a:prstGeom prst="rect">
              <a:avLst/>
            </a:prstGeom>
            <a:ln w="12700" cap="flat">
              <a:noFill/>
              <a:miter lim="400000"/>
            </a:ln>
            <a:effectLst/>
          </p:spPr>
        </p:pic>
        <p:pic>
          <p:nvPicPr>
            <p:cNvPr id="756" name="Picture 24" descr="Picture 24"/>
            <p:cNvPicPr>
              <a:picLocks noChangeAspect="1"/>
            </p:cNvPicPr>
            <p:nvPr/>
          </p:nvPicPr>
          <p:blipFill>
            <a:blip r:embed="rId10"/>
            <a:stretch>
              <a:fillRect/>
            </a:stretch>
          </p:blipFill>
          <p:spPr>
            <a:xfrm>
              <a:off x="19637587" y="4588097"/>
              <a:ext cx="3379478" cy="1914484"/>
            </a:xfrm>
            <a:prstGeom prst="rect">
              <a:avLst/>
            </a:prstGeom>
            <a:ln w="12700" cap="flat">
              <a:noFill/>
              <a:miter lim="400000"/>
            </a:ln>
            <a:effectLst/>
          </p:spPr>
        </p:pic>
        <p:sp>
          <p:nvSpPr>
            <p:cNvPr id="757" name="Arrow: Bent 16"/>
            <p:cNvSpPr/>
            <p:nvPr/>
          </p:nvSpPr>
          <p:spPr>
            <a:xfrm>
              <a:off x="16271430" y="1991061"/>
              <a:ext cx="3432746" cy="25337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12150"/>
                  </a:lnTo>
                  <a:cubicBezTo>
                    <a:pt x="0" y="6931"/>
                    <a:pt x="3123" y="2700"/>
                    <a:pt x="6975" y="2700"/>
                  </a:cubicBezTo>
                  <a:lnTo>
                    <a:pt x="17614" y="2700"/>
                  </a:lnTo>
                  <a:lnTo>
                    <a:pt x="17614" y="0"/>
                  </a:lnTo>
                  <a:lnTo>
                    <a:pt x="21600" y="5400"/>
                  </a:lnTo>
                  <a:lnTo>
                    <a:pt x="17614" y="10800"/>
                  </a:lnTo>
                  <a:lnTo>
                    <a:pt x="17614" y="8100"/>
                  </a:lnTo>
                  <a:lnTo>
                    <a:pt x="6975" y="8100"/>
                  </a:lnTo>
                  <a:cubicBezTo>
                    <a:pt x="5324" y="8100"/>
                    <a:pt x="3986" y="9913"/>
                    <a:pt x="3986" y="12150"/>
                  </a:cubicBezTo>
                  <a:lnTo>
                    <a:pt x="3986" y="21600"/>
                  </a:lnTo>
                  <a:close/>
                </a:path>
              </a:pathLst>
            </a:custGeom>
            <a:solidFill>
              <a:srgbClr val="DF2E28"/>
            </a:solidFill>
            <a:ln w="12700" cap="flat">
              <a:solidFill>
                <a:srgbClr val="A3221D"/>
              </a:solidFill>
              <a:prstDash val="solid"/>
              <a:round/>
            </a:ln>
            <a:effectLst/>
          </p:spPr>
          <p:txBody>
            <a:bodyPr wrap="square" lIns="45719" tIns="45719" rIns="45719" bIns="45719" numCol="1" anchor="ctr">
              <a:noAutofit/>
            </a:bodyPr>
            <a:lstStyle/>
            <a:p>
              <a:pPr defTabSz="457200">
                <a:defRPr sz="1800">
                  <a:latin typeface="Century Gothic"/>
                  <a:ea typeface="Century Gothic"/>
                  <a:cs typeface="Century Gothic"/>
                  <a:sym typeface="Century Gothic"/>
                </a:defRPr>
              </a:pPr>
              <a:endParaRPr/>
            </a:p>
          </p:txBody>
        </p:sp>
        <p:sp>
          <p:nvSpPr>
            <p:cNvPr id="758" name="Arrow: Bent 15"/>
            <p:cNvSpPr/>
            <p:nvPr/>
          </p:nvSpPr>
          <p:spPr>
            <a:xfrm>
              <a:off x="9961964" y="1967754"/>
              <a:ext cx="2067642" cy="253377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9915"/>
                  </a:lnTo>
                  <a:cubicBezTo>
                    <a:pt x="0" y="5656"/>
                    <a:pt x="4231" y="2203"/>
                    <a:pt x="9450" y="2203"/>
                  </a:cubicBezTo>
                  <a:lnTo>
                    <a:pt x="16200" y="2203"/>
                  </a:lnTo>
                  <a:lnTo>
                    <a:pt x="16200" y="0"/>
                  </a:lnTo>
                  <a:lnTo>
                    <a:pt x="21600" y="4407"/>
                  </a:lnTo>
                  <a:lnTo>
                    <a:pt x="16200" y="8813"/>
                  </a:lnTo>
                  <a:lnTo>
                    <a:pt x="16200" y="6610"/>
                  </a:lnTo>
                  <a:lnTo>
                    <a:pt x="9450" y="6610"/>
                  </a:lnTo>
                  <a:cubicBezTo>
                    <a:pt x="7213" y="6610"/>
                    <a:pt x="5400" y="8090"/>
                    <a:pt x="5400" y="9915"/>
                  </a:cubicBezTo>
                  <a:lnTo>
                    <a:pt x="5400" y="21600"/>
                  </a:lnTo>
                  <a:close/>
                </a:path>
              </a:pathLst>
            </a:custGeom>
            <a:solidFill>
              <a:srgbClr val="DF2E28"/>
            </a:solidFill>
            <a:ln w="12700" cap="flat">
              <a:solidFill>
                <a:srgbClr val="A3221D"/>
              </a:solidFill>
              <a:prstDash val="solid"/>
              <a:round/>
            </a:ln>
            <a:effectLst/>
          </p:spPr>
          <p:txBody>
            <a:bodyPr wrap="square" lIns="45719" tIns="45719" rIns="45719" bIns="45719" numCol="1" anchor="ctr">
              <a:noAutofit/>
            </a:bodyPr>
            <a:lstStyle/>
            <a:p>
              <a:pPr defTabSz="457200">
                <a:defRPr sz="1800">
                  <a:latin typeface="Century Gothic"/>
                  <a:ea typeface="Century Gothic"/>
                  <a:cs typeface="Century Gothic"/>
                  <a:sym typeface="Century Gothic"/>
                </a:defRPr>
              </a:pPr>
              <a:endParaRPr/>
            </a:p>
          </p:txBody>
        </p:sp>
      </p:grpSp>
      <p:sp>
        <p:nvSpPr>
          <p:cNvPr id="760" name="Carlson, et al. (2022)"/>
          <p:cNvSpPr txBox="1"/>
          <p:nvPr/>
        </p:nvSpPr>
        <p:spPr>
          <a:xfrm>
            <a:off x="18758350" y="11160544"/>
            <a:ext cx="2914498" cy="461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rPr dirty="0"/>
              <a:t>Carlson, et al. (2022)</a:t>
            </a:r>
          </a:p>
        </p:txBody>
      </p:sp>
      <p:sp>
        <p:nvSpPr>
          <p:cNvPr id="2" name="Google Shape;157;p3">
            <a:extLst>
              <a:ext uri="{FF2B5EF4-FFF2-40B4-BE49-F238E27FC236}">
                <a16:creationId xmlns:a16="http://schemas.microsoft.com/office/drawing/2014/main" id="{A02D600A-9A7B-73E1-FF84-921C53AC2B7F}"/>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4FB2F6B6-5340-23E7-CE23-96BB9527DBF8}"/>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0BF999BB-32EF-F39C-EA6B-1C116BC4C048}"/>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iterate>
                                    <p:tmAbs val="0"/>
                                  </p:iterate>
                                  <p:childTnLst>
                                    <p:set>
                                      <p:cBhvr>
                                        <p:cTn id="10" fill="hold"/>
                                        <p:tgtEl>
                                          <p:spTgt spid="759"/>
                                        </p:tgtEl>
                                        <p:attrNameLst>
                                          <p:attrName>style.visibility</p:attrName>
                                        </p:attrNameLst>
                                      </p:cBhvr>
                                      <p:to>
                                        <p:strVal val="visible"/>
                                      </p:to>
                                    </p:set>
                                    <p:animEffect transition="in" filter="wipe(left)">
                                      <p:cBhvr>
                                        <p:cTn id="11" dur="500"/>
                                        <p:tgtEl>
                                          <p:spTgt spid="7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6" grpId="0" animBg="1" advAuto="0"/>
      <p:bldP spid="759" grpId="0" animBg="1" advAuto="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 name="Recommendations"/>
          <p:cNvSpPr txBox="1">
            <a:spLocks noGrp="1"/>
          </p:cNvSpPr>
          <p:nvPr>
            <p:ph type="title"/>
          </p:nvPr>
        </p:nvSpPr>
        <p:spPr>
          <a:prstGeom prst="rect">
            <a:avLst/>
          </a:prstGeom>
        </p:spPr>
        <p:txBody>
          <a:bodyPr/>
          <a:lstStyle/>
          <a:p>
            <a:r>
              <a:t>Recommendations</a:t>
            </a:r>
          </a:p>
        </p:txBody>
      </p:sp>
      <p:sp>
        <p:nvSpPr>
          <p:cNvPr id="763" name="Slide Subtitle"/>
          <p:cNvSpPr txBox="1">
            <a:spLocks noGrp="1"/>
          </p:cNvSpPr>
          <p:nvPr>
            <p:ph type="body" idx="21"/>
          </p:nvPr>
        </p:nvSpPr>
        <p:spPr>
          <a:prstGeom prst="rect">
            <a:avLst/>
          </a:prstGeom>
        </p:spPr>
        <p:txBody>
          <a:bodyPr/>
          <a:lstStyle/>
          <a:p>
            <a:endParaRPr/>
          </a:p>
        </p:txBody>
      </p:sp>
      <p:sp>
        <p:nvSpPr>
          <p:cNvPr id="764" name="Race, ethnicity, and ancestry are different sources of information and their use is inherently complex and multidisciplinary.…"/>
          <p:cNvSpPr txBox="1">
            <a:spLocks noGrp="1"/>
          </p:cNvSpPr>
          <p:nvPr>
            <p:ph type="body" idx="1"/>
          </p:nvPr>
        </p:nvSpPr>
        <p:spPr>
          <a:xfrm>
            <a:off x="1206500" y="3764046"/>
            <a:ext cx="21971000" cy="9415691"/>
          </a:xfrm>
          <a:prstGeom prst="rect">
            <a:avLst/>
          </a:prstGeom>
        </p:spPr>
        <p:txBody>
          <a:bodyPr/>
          <a:lstStyle/>
          <a:p>
            <a:pPr marL="591312" indent="-591312" defTabSz="2365188">
              <a:spcBef>
                <a:spcPts val="4300"/>
              </a:spcBef>
              <a:defRPr sz="4656"/>
            </a:pPr>
            <a:r>
              <a:t>Race, ethnicity, and ancestry are different sources of information and their use is inherently complex and multidisciplinary.  </a:t>
            </a:r>
          </a:p>
          <a:p>
            <a:pPr marL="1773936" lvl="2" indent="-591312" defTabSz="2365188">
              <a:spcBef>
                <a:spcPts val="4300"/>
              </a:spcBef>
              <a:defRPr sz="4656"/>
            </a:pPr>
            <a:r>
              <a:t>None of these categories are particularly good at capturing social determinants of health</a:t>
            </a:r>
          </a:p>
          <a:p>
            <a:pPr marL="591312" indent="-591312" defTabSz="2365188">
              <a:spcBef>
                <a:spcPts val="4300"/>
              </a:spcBef>
              <a:defRPr sz="4656"/>
            </a:pPr>
            <a:r>
              <a:t>Multidisciplinary teams of clinicians, geneticists, epidemiologists/statisticians, bioethicists, social scientists, and other scientists who have expertise on the collection and use of patient information on race, ethnicity, nationality, and ancestry should be included in the process of creating and/or modifying data collection tools. </a:t>
            </a:r>
          </a:p>
          <a:p>
            <a:pPr marL="591312" indent="-591312" defTabSz="2365188">
              <a:spcBef>
                <a:spcPts val="4300"/>
              </a:spcBef>
              <a:defRPr sz="4656"/>
            </a:pPr>
            <a:r>
              <a:t>These teams should also provide input on how this information is stored, categorized, and accessed. This is especially important if/when genetic information is also collected and included.</a:t>
            </a:r>
          </a:p>
        </p:txBody>
      </p:sp>
      <p:sp>
        <p:nvSpPr>
          <p:cNvPr id="2" name="Google Shape;157;p3">
            <a:extLst>
              <a:ext uri="{FF2B5EF4-FFF2-40B4-BE49-F238E27FC236}">
                <a16:creationId xmlns:a16="http://schemas.microsoft.com/office/drawing/2014/main" id="{BBA4E91A-A17D-FD96-A8EE-3B3B11B495B3}"/>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75BCC459-3AE9-CED8-4F88-A2582ED05612}"/>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5CA3F1C4-6460-33B6-E63F-34B55A62711D}"/>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64">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76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76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76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76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4" grpId="0" build="p" bldLvl="5" animBg="1" advAuto="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 name="Reassess your research"/>
          <p:cNvSpPr txBox="1">
            <a:spLocks noGrp="1"/>
          </p:cNvSpPr>
          <p:nvPr>
            <p:ph type="title"/>
          </p:nvPr>
        </p:nvSpPr>
        <p:spPr>
          <a:prstGeom prst="rect">
            <a:avLst/>
          </a:prstGeom>
        </p:spPr>
        <p:txBody>
          <a:bodyPr/>
          <a:lstStyle/>
          <a:p>
            <a:r>
              <a:t>Reassess your research</a:t>
            </a:r>
          </a:p>
        </p:txBody>
      </p:sp>
      <p:sp>
        <p:nvSpPr>
          <p:cNvPr id="767" name="Slide Subtitle"/>
          <p:cNvSpPr txBox="1">
            <a:spLocks noGrp="1"/>
          </p:cNvSpPr>
          <p:nvPr>
            <p:ph type="body" idx="21"/>
          </p:nvPr>
        </p:nvSpPr>
        <p:spPr>
          <a:prstGeom prst="rect">
            <a:avLst/>
          </a:prstGeom>
        </p:spPr>
        <p:txBody>
          <a:bodyPr/>
          <a:lstStyle/>
          <a:p>
            <a:endParaRPr/>
          </a:p>
        </p:txBody>
      </p:sp>
      <p:sp>
        <p:nvSpPr>
          <p:cNvPr id="768" name="Scientists are highly incentivized to speculate about potential positive impacts…"/>
          <p:cNvSpPr txBox="1">
            <a:spLocks noGrp="1"/>
          </p:cNvSpPr>
          <p:nvPr>
            <p:ph type="body" idx="1"/>
          </p:nvPr>
        </p:nvSpPr>
        <p:spPr>
          <a:xfrm>
            <a:off x="1206500" y="3148481"/>
            <a:ext cx="21971000" cy="9900074"/>
          </a:xfrm>
          <a:prstGeom prst="rect">
            <a:avLst/>
          </a:prstGeom>
        </p:spPr>
        <p:txBody>
          <a:bodyPr/>
          <a:lstStyle/>
          <a:p>
            <a:r>
              <a:t>Scientists are highly incentivized to speculate about potential positive impacts</a:t>
            </a:r>
          </a:p>
          <a:p>
            <a:r>
              <a:t>We must also consider the potential negative impacts</a:t>
            </a:r>
          </a:p>
          <a:p>
            <a:r>
              <a:t>Must expect that work will be misappropriated</a:t>
            </a:r>
          </a:p>
          <a:p>
            <a:r>
              <a:t>Contend with implicit biases embedded in our data, methodology, and inference</a:t>
            </a:r>
          </a:p>
          <a:p>
            <a:r>
              <a:t>Expand the scope of your research toward inclusivity</a:t>
            </a:r>
          </a:p>
          <a:p>
            <a:r>
              <a:t>Scientists cannot solve the problems of racism, but we can and must leverage our expertise and prestige to reduce its impacts and actively build a just, equitable society</a:t>
            </a:r>
          </a:p>
        </p:txBody>
      </p:sp>
      <p:sp>
        <p:nvSpPr>
          <p:cNvPr id="769" name="Jedidiah Carlson"/>
          <p:cNvSpPr txBox="1"/>
          <p:nvPr/>
        </p:nvSpPr>
        <p:spPr>
          <a:xfrm>
            <a:off x="21977197" y="12587188"/>
            <a:ext cx="2400606" cy="461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lstStyle>
          <a:p>
            <a:r>
              <a:rPr dirty="0"/>
              <a:t>Jedidiah Carlson</a:t>
            </a:r>
          </a:p>
        </p:txBody>
      </p:sp>
      <p:sp>
        <p:nvSpPr>
          <p:cNvPr id="2" name="Google Shape;157;p3">
            <a:extLst>
              <a:ext uri="{FF2B5EF4-FFF2-40B4-BE49-F238E27FC236}">
                <a16:creationId xmlns:a16="http://schemas.microsoft.com/office/drawing/2014/main" id="{3B85A5D8-6A94-536B-61A9-3E5EF049451F}"/>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E076B449-A295-C482-A858-A5DE22136200}"/>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A5BEC095-45BE-405C-F3A6-DF02F3DA1835}"/>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68">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76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76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76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76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768">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p:tmAbs val="0"/>
                                  </p:iterate>
                                  <p:childTnLst>
                                    <p:set>
                                      <p:cBhvr>
                                        <p:cTn id="28" fill="hold"/>
                                        <p:tgtEl>
                                          <p:spTgt spid="76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 grpId="0" build="p" bldLvl="5" animBg="1" advAuto="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 name="Conclusions"/>
          <p:cNvSpPr txBox="1">
            <a:spLocks noGrp="1"/>
          </p:cNvSpPr>
          <p:nvPr>
            <p:ph type="title"/>
          </p:nvPr>
        </p:nvSpPr>
        <p:spPr>
          <a:prstGeom prst="rect">
            <a:avLst/>
          </a:prstGeom>
        </p:spPr>
        <p:txBody>
          <a:bodyPr/>
          <a:lstStyle/>
          <a:p>
            <a:r>
              <a:t>Conclusions</a:t>
            </a:r>
          </a:p>
        </p:txBody>
      </p:sp>
      <p:sp>
        <p:nvSpPr>
          <p:cNvPr id="572" name="DEI is often a personal endeavor. You have to care.…"/>
          <p:cNvSpPr txBox="1">
            <a:spLocks noGrp="1"/>
          </p:cNvSpPr>
          <p:nvPr>
            <p:ph type="body" idx="1"/>
          </p:nvPr>
        </p:nvSpPr>
        <p:spPr>
          <a:xfrm>
            <a:off x="1206500" y="2822575"/>
            <a:ext cx="22926503" cy="10571775"/>
          </a:xfrm>
          <a:prstGeom prst="rect">
            <a:avLst/>
          </a:prstGeom>
        </p:spPr>
        <p:txBody>
          <a:bodyPr/>
          <a:lstStyle/>
          <a:p>
            <a:pPr marL="609600" indent="-609600">
              <a:defRPr sz="5200"/>
            </a:pPr>
            <a:r>
              <a:rPr dirty="0"/>
              <a:t>DEI is often a personal endeavor. You have to care. </a:t>
            </a:r>
          </a:p>
          <a:p>
            <a:pPr marL="609600" indent="-609600">
              <a:defRPr sz="5200"/>
            </a:pPr>
            <a:r>
              <a:rPr dirty="0"/>
              <a:t>Identifying key challenges is the first step to creating impactful solutions.</a:t>
            </a:r>
          </a:p>
          <a:p>
            <a:pPr marL="609600" indent="-609600">
              <a:defRPr sz="5200"/>
            </a:pPr>
            <a:r>
              <a:rPr dirty="0"/>
              <a:t>Overcoming resistance to new ideas is easier with a supportive community.</a:t>
            </a:r>
          </a:p>
          <a:p>
            <a:pPr marL="609600" indent="-609600">
              <a:defRPr sz="5200"/>
            </a:pPr>
            <a:r>
              <a:rPr dirty="0"/>
              <a:t>Research experience, confidence, and scientific identity are key for </a:t>
            </a:r>
            <a:r>
              <a:rPr lang="en-US" dirty="0"/>
              <a:t>scientific </a:t>
            </a:r>
            <a:r>
              <a:rPr dirty="0"/>
              <a:t>success.</a:t>
            </a:r>
          </a:p>
          <a:p>
            <a:pPr marL="609600" indent="-609600">
              <a:defRPr sz="5200"/>
            </a:pPr>
            <a:r>
              <a:rPr dirty="0"/>
              <a:t>Cultivating mentorship</a:t>
            </a:r>
            <a:r>
              <a:rPr lang="en-US" dirty="0"/>
              <a:t>, sponsorship,</a:t>
            </a:r>
            <a:r>
              <a:rPr dirty="0"/>
              <a:t> and support networks enhances personal and professional growth.</a:t>
            </a:r>
          </a:p>
          <a:p>
            <a:pPr marL="609600" indent="-609600">
              <a:defRPr sz="5200"/>
            </a:pPr>
            <a:r>
              <a:rPr dirty="0"/>
              <a:t>Building a diverse scientific community fosters resilience and drives innovation.</a:t>
            </a:r>
          </a:p>
        </p:txBody>
      </p:sp>
      <p:sp>
        <p:nvSpPr>
          <p:cNvPr id="2" name="Google Shape;157;p3">
            <a:extLst>
              <a:ext uri="{FF2B5EF4-FFF2-40B4-BE49-F238E27FC236}">
                <a16:creationId xmlns:a16="http://schemas.microsoft.com/office/drawing/2014/main" id="{066B471B-8DB6-A398-EC08-1DD284D75D80}"/>
              </a:ext>
            </a:extLst>
          </p:cNvPr>
          <p:cNvSpPr txBox="1"/>
          <p:nvPr/>
        </p:nvSpPr>
        <p:spPr>
          <a:xfrm>
            <a:off x="1" y="13162002"/>
            <a:ext cx="3399182" cy="553917"/>
          </a:xfrm>
          <a:prstGeom prst="rect">
            <a:avLst/>
          </a:prstGeom>
          <a:noFill/>
          <a:ln>
            <a:noFill/>
          </a:ln>
        </p:spPr>
        <p:txBody>
          <a:bodyPr spcFirstLastPara="1" wrap="square" lIns="182850" tIns="91400" rIns="182850" bIns="91400" anchor="t" anchorCtr="0">
            <a:spAutoFit/>
          </a:bodyPr>
          <a:lstStyle/>
          <a:p>
            <a:pPr>
              <a:lnSpc>
                <a:spcPct val="100000"/>
              </a:lnSpc>
              <a:spcBef>
                <a:spcPts val="0"/>
              </a:spcBef>
              <a:buClr>
                <a:srgbClr val="000000"/>
              </a:buClr>
              <a:buSzPts val="1200"/>
            </a:pPr>
            <a:r>
              <a:rPr lang="en-US" sz="2400" dirty="0">
                <a:solidFill>
                  <a:schemeClr val="dk1"/>
                </a:solidFill>
                <a:latin typeface="Arial"/>
                <a:ea typeface="Arial"/>
                <a:cs typeface="Arial"/>
                <a:sym typeface="Arial"/>
              </a:rPr>
              <a:t>Created for CAGI7</a:t>
            </a:r>
            <a:endParaRPr sz="2400" dirty="0">
              <a:solidFill>
                <a:schemeClr val="dk1"/>
              </a:solidFill>
              <a:latin typeface="Arial"/>
              <a:ea typeface="Arial"/>
              <a:cs typeface="Arial"/>
              <a:sym typeface="Arial"/>
            </a:endParaRPr>
          </a:p>
        </p:txBody>
      </p:sp>
      <p:sp>
        <p:nvSpPr>
          <p:cNvPr id="3" name="Google Shape;158;p3">
            <a:extLst>
              <a:ext uri="{FF2B5EF4-FFF2-40B4-BE49-F238E27FC236}">
                <a16:creationId xmlns:a16="http://schemas.microsoft.com/office/drawing/2014/main" id="{02AB0115-8A10-40F8-A919-7913994E856A}"/>
              </a:ext>
            </a:extLst>
          </p:cNvPr>
          <p:cNvSpPr txBox="1"/>
          <p:nvPr/>
        </p:nvSpPr>
        <p:spPr>
          <a:xfrm>
            <a:off x="19679479" y="13162000"/>
            <a:ext cx="4744278" cy="553917"/>
          </a:xfrm>
          <a:prstGeom prst="rect">
            <a:avLst/>
          </a:prstGeom>
          <a:noFill/>
          <a:ln>
            <a:noFill/>
          </a:ln>
        </p:spPr>
        <p:txBody>
          <a:bodyPr spcFirstLastPara="1" wrap="square" lIns="182850" tIns="91400" rIns="182850" bIns="91400" anchor="t" anchorCtr="0">
            <a:spAutoFit/>
          </a:bodyPr>
          <a:lstStyle/>
          <a:p>
            <a:pPr algn="r">
              <a:lnSpc>
                <a:spcPct val="100000"/>
              </a:lnSpc>
              <a:spcBef>
                <a:spcPts val="0"/>
              </a:spcBef>
              <a:buClr>
                <a:srgbClr val="000000"/>
              </a:buClr>
              <a:buSzPts val="1200"/>
            </a:pPr>
            <a:r>
              <a:rPr lang="en-US" sz="2400" dirty="0">
                <a:solidFill>
                  <a:schemeClr val="dk1"/>
                </a:solidFill>
                <a:latin typeface="Arial"/>
                <a:ea typeface="Arial"/>
                <a:cs typeface="Arial"/>
                <a:sym typeface="Arial"/>
              </a:rPr>
              <a:t>Ryan Hernandez</a:t>
            </a:r>
            <a:endParaRPr sz="2800" dirty="0">
              <a:latin typeface="Arial"/>
              <a:ea typeface="Arial"/>
              <a:cs typeface="Arial"/>
              <a:sym typeface="Arial"/>
            </a:endParaRPr>
          </a:p>
        </p:txBody>
      </p:sp>
      <p:sp>
        <p:nvSpPr>
          <p:cNvPr id="4" name="Google Shape;159;p3">
            <a:extLst>
              <a:ext uri="{FF2B5EF4-FFF2-40B4-BE49-F238E27FC236}">
                <a16:creationId xmlns:a16="http://schemas.microsoft.com/office/drawing/2014/main" id="{97B13657-10F8-8200-7EDB-D8D095419FFE}"/>
              </a:ext>
            </a:extLst>
          </p:cNvPr>
          <p:cNvSpPr txBox="1"/>
          <p:nvPr/>
        </p:nvSpPr>
        <p:spPr>
          <a:xfrm>
            <a:off x="9763963" y="13161998"/>
            <a:ext cx="4744278" cy="553917"/>
          </a:xfrm>
          <a:prstGeom prst="rect">
            <a:avLst/>
          </a:prstGeom>
          <a:noFill/>
          <a:ln>
            <a:noFill/>
          </a:ln>
        </p:spPr>
        <p:txBody>
          <a:bodyPr spcFirstLastPara="1" wrap="square" lIns="182850" tIns="91400" rIns="182850" bIns="91400" anchor="t" anchorCtr="0">
            <a:spAutoFit/>
          </a:bodyPr>
          <a:lstStyle/>
          <a:p>
            <a:pPr algn="ctr">
              <a:lnSpc>
                <a:spcPct val="100000"/>
              </a:lnSpc>
              <a:spcBef>
                <a:spcPts val="0"/>
              </a:spcBef>
              <a:buClr>
                <a:srgbClr val="000000"/>
              </a:buClr>
              <a:buSzPts val="1200"/>
            </a:pPr>
            <a:r>
              <a:rPr lang="en-US" sz="2400">
                <a:solidFill>
                  <a:schemeClr val="dk1"/>
                </a:solidFill>
                <a:latin typeface="Arial"/>
                <a:ea typeface="Arial"/>
                <a:cs typeface="Arial"/>
                <a:sym typeface="Arial"/>
              </a:rPr>
              <a:t>genomeinterpretation.org</a:t>
            </a:r>
            <a:endParaRPr sz="2400">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72">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57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57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57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57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57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57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 grpId="1" build="p" bldLvl="5" animBg="1" advAuto="0"/>
    </p:bldLst>
  </p:timing>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705</TotalTime>
  <Words>3437</Words>
  <Application>Microsoft Macintosh PowerPoint</Application>
  <PresentationFormat>Custom</PresentationFormat>
  <Paragraphs>544</Paragraphs>
  <Slides>66</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66</vt:i4>
      </vt:variant>
    </vt:vector>
  </HeadingPairs>
  <TitlesOfParts>
    <vt:vector size="77" baseType="lpstr">
      <vt:lpstr>Aptos</vt:lpstr>
      <vt:lpstr>Aptos Display</vt:lpstr>
      <vt:lpstr>Arial</vt:lpstr>
      <vt:lpstr>Cambria Math</vt:lpstr>
      <vt:lpstr>Courier</vt:lpstr>
      <vt:lpstr>Garamond</vt:lpstr>
      <vt:lpstr>Gill Sans Nova</vt:lpstr>
      <vt:lpstr>Helvetica Neue</vt:lpstr>
      <vt:lpstr>Helvetica Neue Medium</vt:lpstr>
      <vt:lpstr>Palatino</vt:lpstr>
      <vt:lpstr>21_BasicWhite</vt:lpstr>
      <vt:lpstr>PowerPoint Presentation</vt:lpstr>
      <vt:lpstr>From Learning to Leading: Cultivating Resilience through Community</vt:lpstr>
      <vt:lpstr>Apologies for the expletives</vt:lpstr>
      <vt:lpstr>Apologies for the expletives</vt:lpstr>
      <vt:lpstr>Apologies for the expletives</vt:lpstr>
      <vt:lpstr>Apologies for the expletives</vt:lpstr>
      <vt:lpstr>Apologies for the expletives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Collaboration to overcome challenges</vt:lpstr>
      <vt:lpstr>I cannot do ANY of this alone…</vt:lpstr>
      <vt:lpstr>PowerPoint Presentation</vt:lpstr>
      <vt:lpstr>PowerPoint Presentation</vt:lpstr>
      <vt:lpstr>First step: Identify a problem</vt:lpstr>
      <vt:lpstr>DEI work is personal</vt:lpstr>
      <vt:lpstr>PowerPoint Presentation</vt:lpstr>
      <vt:lpstr>PowerPoint Presentation</vt:lpstr>
      <vt:lpstr>PowerPoint Presentation</vt:lpstr>
      <vt:lpstr>What factors correlate with grad student “success”?</vt:lpstr>
      <vt:lpstr>Motivation</vt:lpstr>
      <vt:lpstr>Matchmaking Team</vt:lpstr>
      <vt:lpstr>Scholars Find Positions at Matchmaking Event or UCSF Job Board</vt:lpstr>
      <vt:lpstr>The matching process: recruitment</vt:lpstr>
      <vt:lpstr>Explosive Growth of PROPEL Over 4 years</vt:lpstr>
      <vt:lpstr>“Critical Mass” Offers Programmatic Benefits</vt:lpstr>
      <vt:lpstr>Scholar-Selected Council:   A Driver of Programmatic Improvements</vt:lpstr>
      <vt:lpstr>Curriculum Supports Scientific Development to Ultimately Support Grad School Readiness</vt:lpstr>
      <vt:lpstr>Other Universities Adopt PROPEL Model</vt:lpstr>
      <vt:lpstr>Matchmaking Team</vt:lpstr>
      <vt:lpstr>PowerPoint Presentation</vt:lpstr>
      <vt:lpstr>PowerPoint Presentation</vt:lpstr>
      <vt:lpstr>Clustering genomic data</vt:lpstr>
      <vt:lpstr>Recolonization &amp; Forced Migration: Admixture</vt:lpstr>
      <vt:lpstr>Serial bottlenecks and the colonization of the world</vt:lpstr>
      <vt:lpstr>Admixture results in a mosaic genomes</vt:lpstr>
      <vt:lpstr>PowerPoint Presentation</vt:lpstr>
      <vt:lpstr>“Distinct groups” are not actually distinct</vt:lpstr>
      <vt:lpstr>“Distinct groups” are not actually distinct</vt:lpstr>
      <vt:lpstr>“Distinct groups” are not actually distinct</vt:lpstr>
      <vt:lpstr>Race, ethnicity, and genetic ancestry</vt:lpstr>
      <vt:lpstr>Ancestry is correlated with many biomedical traits</vt:lpstr>
      <vt:lpstr>Precision medicine for some</vt:lpstr>
      <vt:lpstr>“Ancestry”?</vt:lpstr>
      <vt:lpstr>“Ancestry”?</vt:lpstr>
      <vt:lpstr>“Ancestry”?</vt:lpstr>
      <vt:lpstr>Race, ethnicity, and ancestry as information </vt:lpstr>
      <vt:lpstr>PowerPoint Presentation</vt:lpstr>
      <vt:lpstr>PowerPoint Presentation</vt:lpstr>
      <vt:lpstr>Content Warning</vt:lpstr>
      <vt:lpstr>PowerPoint Presentation</vt:lpstr>
      <vt:lpstr>Catastrophic misuse of genetics</vt:lpstr>
      <vt:lpstr>PowerPoint Presentation</vt:lpstr>
      <vt:lpstr>PowerPoint Presentation</vt:lpstr>
      <vt:lpstr>Catastrophic history</vt:lpstr>
      <vt:lpstr>What can be done?</vt:lpstr>
      <vt:lpstr>Recommendations</vt:lpstr>
      <vt:lpstr>Reassess your research</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Ryan Hernandez</cp:lastModifiedBy>
  <cp:revision>33</cp:revision>
  <dcterms:modified xsi:type="dcterms:W3CDTF">2025-12-06T18:30:20Z</dcterms:modified>
</cp:coreProperties>
</file>