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596" r:id="rId2"/>
    <p:sldId id="259" r:id="rId3"/>
    <p:sldId id="587" r:id="rId4"/>
    <p:sldId id="598" r:id="rId5"/>
    <p:sldId id="575" r:id="rId6"/>
    <p:sldId id="576" r:id="rId7"/>
    <p:sldId id="599" r:id="rId8"/>
    <p:sldId id="600" r:id="rId9"/>
    <p:sldId id="586" r:id="rId10"/>
    <p:sldId id="574" r:id="rId11"/>
    <p:sldId id="592" r:id="rId12"/>
    <p:sldId id="597" r:id="rId13"/>
    <p:sldId id="588" r:id="rId14"/>
    <p:sldId id="581" r:id="rId15"/>
    <p:sldId id="601" r:id="rId16"/>
    <p:sldId id="577" r:id="rId17"/>
    <p:sldId id="1079" r:id="rId18"/>
    <p:sldId id="1078" r:id="rId19"/>
    <p:sldId id="1083" r:id="rId20"/>
    <p:sldId id="1080" r:id="rId21"/>
    <p:sldId id="1082" r:id="rId22"/>
    <p:sldId id="1081" r:id="rId23"/>
    <p:sldId id="1084" r:id="rId24"/>
    <p:sldId id="583" r:id="rId25"/>
    <p:sldId id="593"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533" autoAdjust="0"/>
    <p:restoredTop sz="94660"/>
  </p:normalViewPr>
  <p:slideViewPr>
    <p:cSldViewPr>
      <p:cViewPr varScale="1">
        <p:scale>
          <a:sx n="108" d="100"/>
          <a:sy n="108" d="100"/>
        </p:scale>
        <p:origin x="1424" y="20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46869E-30C1-CE4B-B775-A5A0D489B379}" type="datetimeFigureOut">
              <a:rPr lang="en-US" smtClean="0"/>
              <a:t>12/7/25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959EF5-25D3-0D4A-95B7-5E81456EC869}" type="slidenum">
              <a:rPr lang="en-US" smtClean="0"/>
              <a:t>‹#›</a:t>
            </a:fld>
            <a:endParaRPr lang="en-US"/>
          </a:p>
        </p:txBody>
      </p:sp>
    </p:spTree>
    <p:extLst>
      <p:ext uri="{BB962C8B-B14F-4D97-AF65-F5344CB8AC3E}">
        <p14:creationId xmlns:p14="http://schemas.microsoft.com/office/powerpoint/2010/main" val="24461814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0A7788-1715-984B-A94A-498C664566F1}" type="slidenum">
              <a:rPr lang="en-US" smtClean="0"/>
              <a:t>3</a:t>
            </a:fld>
            <a:endParaRPr lang="en-US"/>
          </a:p>
        </p:txBody>
      </p:sp>
    </p:spTree>
    <p:extLst>
      <p:ext uri="{BB962C8B-B14F-4D97-AF65-F5344CB8AC3E}">
        <p14:creationId xmlns:p14="http://schemas.microsoft.com/office/powerpoint/2010/main" val="39275221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01304-2145-6F0A-8135-E5338129D0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9D2622-FAA1-9BBD-1AC4-5397236BF81D}"/>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6B2D92D5-B9CF-AFCC-4C34-7FEDC212BFE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5E31AE5-99E4-6E02-5565-F7BF504B152C}"/>
              </a:ext>
            </a:extLst>
          </p:cNvPr>
          <p:cNvSpPr>
            <a:spLocks noGrp="1"/>
          </p:cNvSpPr>
          <p:nvPr>
            <p:ph type="sldNum" sz="quarter" idx="5"/>
          </p:nvPr>
        </p:nvSpPr>
        <p:spPr/>
        <p:txBody>
          <a:bodyPr/>
          <a:lstStyle/>
          <a:p>
            <a:fld id="{7A0A7788-1715-984B-A94A-498C664566F1}" type="slidenum">
              <a:rPr lang="en-US" smtClean="0"/>
              <a:t>4</a:t>
            </a:fld>
            <a:endParaRPr lang="en-US"/>
          </a:p>
        </p:txBody>
      </p:sp>
    </p:spTree>
    <p:extLst>
      <p:ext uri="{BB962C8B-B14F-4D97-AF65-F5344CB8AC3E}">
        <p14:creationId xmlns:p14="http://schemas.microsoft.com/office/powerpoint/2010/main" val="20589231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0A7788-1715-984B-A94A-498C664566F1}" type="slidenum">
              <a:rPr lang="en-US" smtClean="0"/>
              <a:t>6</a:t>
            </a:fld>
            <a:endParaRPr lang="en-US"/>
          </a:p>
        </p:txBody>
      </p:sp>
    </p:spTree>
    <p:extLst>
      <p:ext uri="{BB962C8B-B14F-4D97-AF65-F5344CB8AC3E}">
        <p14:creationId xmlns:p14="http://schemas.microsoft.com/office/powerpoint/2010/main" val="9824562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E58DDF-176D-3105-7985-E62E4E9C4C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E9BA09-0FC5-0202-D0AA-823540E77267}"/>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2A00537D-97D9-B20F-CE82-D37D432AF47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6B130EB-2A43-D362-5AA3-1C1822DB9B5A}"/>
              </a:ext>
            </a:extLst>
          </p:cNvPr>
          <p:cNvSpPr>
            <a:spLocks noGrp="1"/>
          </p:cNvSpPr>
          <p:nvPr>
            <p:ph type="sldNum" sz="quarter" idx="5"/>
          </p:nvPr>
        </p:nvSpPr>
        <p:spPr/>
        <p:txBody>
          <a:bodyPr/>
          <a:lstStyle/>
          <a:p>
            <a:fld id="{7A0A7788-1715-984B-A94A-498C664566F1}" type="slidenum">
              <a:rPr lang="en-US" smtClean="0"/>
              <a:t>7</a:t>
            </a:fld>
            <a:endParaRPr lang="en-US"/>
          </a:p>
        </p:txBody>
      </p:sp>
    </p:spTree>
    <p:extLst>
      <p:ext uri="{BB962C8B-B14F-4D97-AF65-F5344CB8AC3E}">
        <p14:creationId xmlns:p14="http://schemas.microsoft.com/office/powerpoint/2010/main" val="10861249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460C72-DD8D-AEE1-0B1A-E0BA22C3D2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1C9CAC-292C-E95B-A5A8-B077D59A505C}"/>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2FEDC357-FA1B-3FF2-6760-89ACC28E1C5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8D4E62B-4FB9-3810-B27A-28DE3D8DD284}"/>
              </a:ext>
            </a:extLst>
          </p:cNvPr>
          <p:cNvSpPr>
            <a:spLocks noGrp="1"/>
          </p:cNvSpPr>
          <p:nvPr>
            <p:ph type="sldNum" sz="quarter" idx="5"/>
          </p:nvPr>
        </p:nvSpPr>
        <p:spPr/>
        <p:txBody>
          <a:bodyPr/>
          <a:lstStyle/>
          <a:p>
            <a:fld id="{7A0A7788-1715-984B-A94A-498C664566F1}" type="slidenum">
              <a:rPr lang="en-US" smtClean="0"/>
              <a:t>8</a:t>
            </a:fld>
            <a:endParaRPr lang="en-US"/>
          </a:p>
        </p:txBody>
      </p:sp>
    </p:spTree>
    <p:extLst>
      <p:ext uri="{BB962C8B-B14F-4D97-AF65-F5344CB8AC3E}">
        <p14:creationId xmlns:p14="http://schemas.microsoft.com/office/powerpoint/2010/main" val="3666262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0A7788-1715-984B-A94A-498C664566F1}" type="slidenum">
              <a:rPr lang="en-US" smtClean="0"/>
              <a:t>10</a:t>
            </a:fld>
            <a:endParaRPr lang="en-US"/>
          </a:p>
        </p:txBody>
      </p:sp>
    </p:spTree>
    <p:extLst>
      <p:ext uri="{BB962C8B-B14F-4D97-AF65-F5344CB8AC3E}">
        <p14:creationId xmlns:p14="http://schemas.microsoft.com/office/powerpoint/2010/main" val="16234464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0A7788-1715-984B-A94A-498C664566F1}" type="slidenum">
              <a:rPr lang="en-US" smtClean="0"/>
              <a:t>13</a:t>
            </a:fld>
            <a:endParaRPr lang="en-US"/>
          </a:p>
        </p:txBody>
      </p:sp>
    </p:spTree>
    <p:extLst>
      <p:ext uri="{BB962C8B-B14F-4D97-AF65-F5344CB8AC3E}">
        <p14:creationId xmlns:p14="http://schemas.microsoft.com/office/powerpoint/2010/main" val="3729760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0A7788-1715-984B-A94A-498C664566F1}" type="slidenum">
              <a:rPr lang="en-US" smtClean="0"/>
              <a:t>14</a:t>
            </a:fld>
            <a:endParaRPr lang="en-US"/>
          </a:p>
        </p:txBody>
      </p:sp>
    </p:spTree>
    <p:extLst>
      <p:ext uri="{BB962C8B-B14F-4D97-AF65-F5344CB8AC3E}">
        <p14:creationId xmlns:p14="http://schemas.microsoft.com/office/powerpoint/2010/main" val="25687074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E39883-016C-FA57-A7F3-D3F82CA7B8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F4A1FA-6B0B-5C12-6B01-041F816A9688}"/>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5A6ADE70-DB89-4A45-40CE-D0F7F13E2E6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D8A6048-42BA-67CD-BB40-BB1C60CD8C57}"/>
              </a:ext>
            </a:extLst>
          </p:cNvPr>
          <p:cNvSpPr>
            <a:spLocks noGrp="1"/>
          </p:cNvSpPr>
          <p:nvPr>
            <p:ph type="sldNum" sz="quarter" idx="5"/>
          </p:nvPr>
        </p:nvSpPr>
        <p:spPr/>
        <p:txBody>
          <a:bodyPr/>
          <a:lstStyle/>
          <a:p>
            <a:fld id="{7A0A7788-1715-984B-A94A-498C664566F1}" type="slidenum">
              <a:rPr lang="en-US" smtClean="0"/>
              <a:t>15</a:t>
            </a:fld>
            <a:endParaRPr lang="en-US"/>
          </a:p>
        </p:txBody>
      </p:sp>
    </p:spTree>
    <p:extLst>
      <p:ext uri="{BB962C8B-B14F-4D97-AF65-F5344CB8AC3E}">
        <p14:creationId xmlns:p14="http://schemas.microsoft.com/office/powerpoint/2010/main" val="1500664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ing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12/7/25</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724942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Doub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12/7/25</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371080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ingle line-top,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12/7/25</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4016126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85D886-7717-486F-B096-B34AB58FD174}" type="datetimeFigureOut">
              <a:rPr lang="en-US" smtClean="0"/>
              <a:t>12/7/25</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08999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12/7/25</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
            <a:ext cx="8229600" cy="67818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64703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mp; Title, Sing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12/7/25</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955432"/>
            <a:ext cx="8229600" cy="5902568"/>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53154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mp; Title, Doub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12/7/25</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1066800"/>
            <a:ext cx="8229600" cy="57912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6348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mp; Title, Single line-top">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12/7/25</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0"/>
            <a:ext cx="8229600" cy="60960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21883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Column &amp; Title, Sing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12/7/25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99512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umn &amp; Title, Doub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12/7/25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79693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amp; Title, Single line-top">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799"/>
            <a:ext cx="4038600" cy="57912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12/7/25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61738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12/7/25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9965021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85D886-7717-486F-B096-B34AB58FD174}" type="datetimeFigureOut">
              <a:rPr lang="en-US" smtClean="0"/>
              <a:t>12/7/25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9240351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2B39E85-1F59-074B-8FF9-2CB45C000F35}" type="datetimeFigureOut">
              <a:rPr lang="en-US" smtClean="0"/>
              <a:t>12/7/25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34D43C8-79D1-4647-8C49-841E9EB25712}" type="slidenum">
              <a:rPr lang="en-US" smtClean="0"/>
              <a:t>‹#›</a:t>
            </a:fld>
            <a:endParaRPr lang="en-US"/>
          </a:p>
        </p:txBody>
      </p:sp>
    </p:spTree>
    <p:extLst>
      <p:ext uri="{BB962C8B-B14F-4D97-AF65-F5344CB8AC3E}">
        <p14:creationId xmlns:p14="http://schemas.microsoft.com/office/powerpoint/2010/main" val="9188034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5257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AB85D886-7717-486F-B096-B34AB58FD174}" type="datetimeFigureOut">
              <a:rPr lang="en-US" smtClean="0"/>
              <a:pPr/>
              <a:t>12/7/25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6934200" y="6356350"/>
            <a:ext cx="2133600" cy="365125"/>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59929054"/>
      </p:ext>
    </p:extLst>
  </p:cSld>
  <p:clrMap bg1="lt1" tx1="dk1" bg2="lt2" tx2="dk2" accent1="accent1" accent2="accent2" accent3="accent3" accent4="accent4" accent5="accent5" accent6="accent6" hlink="hlink" folHlink="folHlink"/>
  <p:sldLayoutIdLst>
    <p:sldLayoutId id="2147483664" r:id="rId1"/>
    <p:sldLayoutId id="2147483666" r:id="rId2"/>
    <p:sldLayoutId id="2147483665" r:id="rId3"/>
    <p:sldLayoutId id="2147483655" r:id="rId4"/>
    <p:sldLayoutId id="2147483671" r:id="rId5"/>
    <p:sldLayoutId id="2147483662" r:id="rId6"/>
    <p:sldLayoutId id="2147483667" r:id="rId7"/>
    <p:sldLayoutId id="2147483663" r:id="rId8"/>
    <p:sldLayoutId id="2147483668" r:id="rId9"/>
    <p:sldLayoutId id="2147483669" r:id="rId10"/>
    <p:sldLayoutId id="2147483670" r:id="rId11"/>
    <p:sldLayoutId id="2147483649" r:id="rId12"/>
    <p:sldLayoutId id="2147483672" r:id="rId13"/>
    <p:sldLayoutId id="2147483673" r:id="rId14"/>
  </p:sldLayoutIdLst>
  <p:txStyles>
    <p:title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NUL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NUL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5F2ECDB-58F3-416A-CBB8-075B65A9DDD6}"/>
              </a:ext>
            </a:extLst>
          </p:cNvPr>
          <p:cNvSpPr>
            <a:spLocks noGrp="1"/>
          </p:cNvSpPr>
          <p:nvPr>
            <p:ph type="ctrTitle"/>
          </p:nvPr>
        </p:nvSpPr>
        <p:spPr/>
        <p:txBody>
          <a:bodyPr>
            <a:normAutofit fontScale="90000"/>
          </a:bodyPr>
          <a:lstStyle/>
          <a:p>
            <a:r>
              <a:rPr lang="en-US" sz="3600" dirty="0"/>
              <a:t>CAGI 6 and 7</a:t>
            </a:r>
            <a:br>
              <a:rPr lang="en-US" sz="3600" dirty="0"/>
            </a:br>
            <a:r>
              <a:rPr lang="en-US" sz="3600" dirty="0"/>
              <a:t>Polygenic Risk Prediction challenge</a:t>
            </a:r>
            <a:br>
              <a:rPr lang="en-US" sz="3600" dirty="0"/>
            </a:br>
            <a:endParaRPr lang="en-US" sz="3600" dirty="0"/>
          </a:p>
        </p:txBody>
      </p:sp>
      <p:sp>
        <p:nvSpPr>
          <p:cNvPr id="5" name="Subtitle 4">
            <a:extLst>
              <a:ext uri="{FF2B5EF4-FFF2-40B4-BE49-F238E27FC236}">
                <a16:creationId xmlns:a16="http://schemas.microsoft.com/office/drawing/2014/main" id="{34DC126D-A384-E370-6079-E4D952403F47}"/>
              </a:ext>
            </a:extLst>
          </p:cNvPr>
          <p:cNvSpPr>
            <a:spLocks noGrp="1"/>
          </p:cNvSpPr>
          <p:nvPr>
            <p:ph type="subTitle" idx="1"/>
          </p:nvPr>
        </p:nvSpPr>
        <p:spPr/>
        <p:txBody>
          <a:bodyPr>
            <a:normAutofit/>
          </a:bodyPr>
          <a:lstStyle/>
          <a:p>
            <a:r>
              <a:rPr lang="en-US" sz="2800" dirty="0">
                <a:solidFill>
                  <a:schemeClr val="tx1"/>
                </a:solidFill>
              </a:rPr>
              <a:t>Sung Chun</a:t>
            </a:r>
            <a:br>
              <a:rPr lang="en-US" sz="2800" dirty="0">
                <a:solidFill>
                  <a:schemeClr val="tx1"/>
                </a:solidFill>
              </a:rPr>
            </a:br>
            <a:endParaRPr lang="en-US" dirty="0">
              <a:solidFill>
                <a:schemeClr val="tx1"/>
              </a:solidFill>
            </a:endParaRPr>
          </a:p>
          <a:p>
            <a:r>
              <a:rPr lang="en-US" sz="2000" dirty="0">
                <a:solidFill>
                  <a:schemeClr val="tx1"/>
                </a:solidFill>
              </a:rPr>
              <a:t>Boston Children’s Hospital </a:t>
            </a:r>
          </a:p>
          <a:p>
            <a:r>
              <a:rPr lang="en-US" sz="2000" dirty="0">
                <a:solidFill>
                  <a:schemeClr val="tx1"/>
                </a:solidFill>
              </a:rPr>
              <a:t>Harvard Medical School</a:t>
            </a:r>
          </a:p>
        </p:txBody>
      </p:sp>
    </p:spTree>
    <p:extLst>
      <p:ext uri="{BB962C8B-B14F-4D97-AF65-F5344CB8AC3E}">
        <p14:creationId xmlns:p14="http://schemas.microsoft.com/office/powerpoint/2010/main" val="31855941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normAutofit fontScale="90000"/>
          </a:bodyPr>
          <a:lstStyle/>
          <a:p>
            <a:r>
              <a:rPr lang="en-US" altLang="en-US" sz="4000" dirty="0"/>
              <a:t>CAGI</a:t>
            </a:r>
            <a:r>
              <a:rPr lang="en-US" sz="4000" kern="100" dirty="0">
                <a:solidFill>
                  <a:srgbClr val="7030A0"/>
                </a:solidFill>
                <a:effectLst/>
                <a:latin typeface="Arial" panose="020B0604020202020204" pitchFamily="34" charset="0"/>
                <a:ea typeface="Calibri" panose="020F0502020204030204" pitchFamily="34" charset="0"/>
                <a:cs typeface="Times New Roman" panose="02020603050405020304" pitchFamily="18" charset="0"/>
                <a:sym typeface="Wingdings 2" panose="05020102010507070707" pitchFamily="18" charset="2"/>
              </a:rPr>
              <a:t> </a:t>
            </a:r>
            <a:r>
              <a:rPr lang="en-US" sz="4000" kern="100" dirty="0">
                <a:effectLst/>
                <a:latin typeface="Arial" panose="020B0604020202020204" pitchFamily="34" charset="0"/>
                <a:ea typeface="Calibri" panose="020F0502020204030204" pitchFamily="34" charset="0"/>
                <a:cs typeface="Times New Roman" panose="02020603050405020304" pitchFamily="18" charset="0"/>
                <a:sym typeface="Wingdings 2" panose="05020102010507070707" pitchFamily="18" charset="2"/>
              </a:rPr>
              <a:t>7</a:t>
            </a:r>
            <a:r>
              <a:rPr lang="en-US" altLang="en-US" sz="4000" dirty="0"/>
              <a:t> slide pack guidelines</a:t>
            </a:r>
            <a:br>
              <a:rPr lang="en-US" altLang="en-US" sz="4000" dirty="0"/>
            </a:br>
            <a:r>
              <a:rPr lang="en-US" altLang="en-US" sz="1800" dirty="0"/>
              <a:t>I agree to my slides being used according to the following terms:</a:t>
            </a:r>
            <a:br>
              <a:rPr lang="en-US" altLang="en-US" sz="1800" dirty="0"/>
            </a:br>
            <a:r>
              <a:rPr lang="en-US" altLang="en-US" sz="1800" dirty="0"/>
              <a:t> </a:t>
            </a:r>
            <a:r>
              <a:rPr lang="en-US" altLang="en-US" sz="1800" i="1" dirty="0"/>
              <a:t>_______</a:t>
            </a:r>
            <a:r>
              <a:rPr lang="en-US" altLang="en-US" sz="1800" i="1" dirty="0">
                <a:solidFill>
                  <a:srgbClr val="FF3300"/>
                </a:solidFill>
              </a:rPr>
              <a:t>Sung Chun</a:t>
            </a:r>
            <a:r>
              <a:rPr lang="en-US" altLang="en-US" sz="1800" i="1" dirty="0"/>
              <a:t>_______</a:t>
            </a:r>
          </a:p>
        </p:txBody>
      </p:sp>
      <p:sp>
        <p:nvSpPr>
          <p:cNvPr id="8197" name="Rectangle 5"/>
          <p:cNvSpPr>
            <a:spLocks noGrp="1" noChangeArrowheads="1"/>
          </p:cNvSpPr>
          <p:nvPr>
            <p:ph idx="1"/>
          </p:nvPr>
        </p:nvSpPr>
        <p:spPr>
          <a:xfrm>
            <a:off x="457200" y="1066800"/>
            <a:ext cx="8229600" cy="5791200"/>
          </a:xfrm>
        </p:spPr>
        <p:txBody>
          <a:bodyPr>
            <a:normAutofit/>
          </a:bodyPr>
          <a:lstStyle/>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i="1" dirty="0">
                <a:solidFill>
                  <a:srgbClr val="0070C0"/>
                </a:solidFill>
              </a:rPr>
              <a:t>At CAGI</a:t>
            </a:r>
            <a:r>
              <a:rPr lang="en-US" sz="1400" kern="100" dirty="0">
                <a:solidFill>
                  <a:srgbClr val="7030A0"/>
                </a:solidFill>
                <a:effectLst/>
                <a:latin typeface="Arial" panose="020B0604020202020204" pitchFamily="34" charset="0"/>
                <a:ea typeface="Calibri" panose="020F0502020204030204" pitchFamily="34" charset="0"/>
                <a:cs typeface="Times New Roman" panose="02020603050405020304" pitchFamily="18" charset="0"/>
                <a:sym typeface="Wingdings 2" panose="05020102010507070707" pitchFamily="18" charset="2"/>
              </a:rPr>
              <a:t> </a:t>
            </a:r>
            <a:r>
              <a:rPr lang="en-US" sz="1400" kern="100" dirty="0">
                <a:solidFill>
                  <a:srgbClr val="0070C0"/>
                </a:solidFill>
                <a:effectLst/>
                <a:latin typeface="Arial" panose="020B0604020202020204" pitchFamily="34" charset="0"/>
                <a:ea typeface="Calibri" panose="020F0502020204030204" pitchFamily="34" charset="0"/>
                <a:cs typeface="Times New Roman" panose="02020603050405020304" pitchFamily="18" charset="0"/>
                <a:sym typeface="Wingdings 2" panose="05020102010507070707" pitchFamily="18" charset="2"/>
              </a:rPr>
              <a:t>7,</a:t>
            </a:r>
            <a:r>
              <a:rPr lang="en-US" altLang="en-US" sz="1400" i="1" dirty="0">
                <a:solidFill>
                  <a:srgbClr val="0070C0"/>
                </a:solidFill>
              </a:rPr>
              <a:t> use of this slide pack is only required for CAGI dataset providers, assessors, and predictors, but all are encouraged to use the annotations for materials they do not want shared publicly.</a:t>
            </a:r>
          </a:p>
          <a:p>
            <a:pPr>
              <a:lnSpc>
                <a:spcPct val="80000"/>
              </a:lnSpc>
            </a:pPr>
            <a:endParaRPr lang="en-US" altLang="en-US" sz="1400" i="1"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a:t>
            </a:r>
            <a:r>
              <a:rPr lang="en-US" sz="1400" kern="100" dirty="0">
                <a:solidFill>
                  <a:srgbClr val="7030A0"/>
                </a:solidFill>
                <a:effectLst/>
                <a:latin typeface="Arial" panose="020B0604020202020204" pitchFamily="34" charset="0"/>
                <a:ea typeface="Calibri" panose="020F0502020204030204" pitchFamily="34" charset="0"/>
                <a:cs typeface="Times New Roman" panose="02020603050405020304" pitchFamily="18" charset="0"/>
                <a:sym typeface="Wingdings 2" panose="05020102010507070707" pitchFamily="18" charset="2"/>
              </a:rPr>
              <a:t>7</a:t>
            </a:r>
            <a:r>
              <a:rPr lang="en-US" altLang="en-US" sz="1400" dirty="0"/>
              <a:t>.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lifted</a:t>
            </a:r>
          </a:p>
          <a:p>
            <a:pPr>
              <a:lnSpc>
                <a:spcPct val="80000"/>
              </a:lnSpc>
            </a:pPr>
            <a:r>
              <a:rPr lang="en-US" altLang="en-US" sz="1400" dirty="0">
                <a:latin typeface="Arial" panose="020B0604020202020204" pitchFamily="34" charset="0"/>
                <a:cs typeface="Arial" panose="020B0604020202020204" pitchFamily="34" charset="0"/>
              </a:rPr>
              <a:t>Slides without slash or X may be tweeted, tooted, posted, </a:t>
            </a:r>
            <a:r>
              <a:rPr lang="en-US" altLang="en-US" sz="1400" dirty="0" err="1">
                <a:latin typeface="Arial" panose="020B0604020202020204" pitchFamily="34" charset="0"/>
                <a:cs typeface="Arial" panose="020B0604020202020204" pitchFamily="34" charset="0"/>
              </a:rPr>
              <a:t>X’d</a:t>
            </a:r>
            <a:r>
              <a:rPr lang="en-US" altLang="en-US" sz="1400" dirty="0">
                <a:latin typeface="Arial" panose="020B0604020202020204" pitchFamily="34" charset="0"/>
                <a:cs typeface="Arial" panose="020B0604020202020204" pitchFamily="34" charset="0"/>
              </a:rPr>
              <a:t> unless flagged with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610600" y="5029200"/>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B9808-4838-8847-84CC-E3556B792ACD}"/>
              </a:ext>
            </a:extLst>
          </p:cNvPr>
          <p:cNvSpPr>
            <a:spLocks noGrp="1"/>
          </p:cNvSpPr>
          <p:nvPr>
            <p:ph type="title"/>
          </p:nvPr>
        </p:nvSpPr>
        <p:spPr/>
        <p:txBody>
          <a:bodyPr>
            <a:noAutofit/>
          </a:bodyPr>
          <a:lstStyle/>
          <a:p>
            <a:pPr algn="ctr"/>
            <a:r>
              <a:rPr lang="en-US" sz="2800" b="1" dirty="0"/>
              <a:t>Overview of the PRS CAGI 6 and 7 Challenge</a:t>
            </a:r>
          </a:p>
        </p:txBody>
      </p:sp>
      <p:sp>
        <p:nvSpPr>
          <p:cNvPr id="9" name="Text Box 6">
            <a:extLst>
              <a:ext uri="{FF2B5EF4-FFF2-40B4-BE49-F238E27FC236}">
                <a16:creationId xmlns:a16="http://schemas.microsoft.com/office/drawing/2014/main" id="{EC329E7D-0290-5F99-57D2-831B89501935}"/>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7</a:t>
            </a:r>
          </a:p>
        </p:txBody>
      </p:sp>
      <p:sp>
        <p:nvSpPr>
          <p:cNvPr id="10" name="Text Box 8">
            <a:extLst>
              <a:ext uri="{FF2B5EF4-FFF2-40B4-BE49-F238E27FC236}">
                <a16:creationId xmlns:a16="http://schemas.microsoft.com/office/drawing/2014/main" id="{A29D5B29-53A5-5400-DF8F-924CA9F16524}"/>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11" name="Text Box 9">
            <a:extLst>
              <a:ext uri="{FF2B5EF4-FFF2-40B4-BE49-F238E27FC236}">
                <a16:creationId xmlns:a16="http://schemas.microsoft.com/office/drawing/2014/main" id="{21A826AA-D98D-677C-C779-1CF207A18973}"/>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
        <p:nvSpPr>
          <p:cNvPr id="6" name="Content Placeholder 2">
            <a:extLst>
              <a:ext uri="{FF2B5EF4-FFF2-40B4-BE49-F238E27FC236}">
                <a16:creationId xmlns:a16="http://schemas.microsoft.com/office/drawing/2014/main" id="{02C722AE-8C54-E8E1-E08D-DF13935705DD}"/>
              </a:ext>
            </a:extLst>
          </p:cNvPr>
          <p:cNvSpPr>
            <a:spLocks noGrp="1"/>
          </p:cNvSpPr>
          <p:nvPr>
            <p:ph idx="1"/>
          </p:nvPr>
        </p:nvSpPr>
        <p:spPr>
          <a:xfrm>
            <a:off x="923876" y="1417638"/>
            <a:ext cx="7296247" cy="3874292"/>
          </a:xfrm>
        </p:spPr>
        <p:txBody>
          <a:bodyPr>
            <a:noAutofit/>
          </a:bodyPr>
          <a:lstStyle/>
          <a:p>
            <a:r>
              <a:rPr lang="en-US" sz="2025" dirty="0"/>
              <a:t>New area for CAGI</a:t>
            </a:r>
          </a:p>
          <a:p>
            <a:endParaRPr lang="en-US" sz="2025" dirty="0"/>
          </a:p>
          <a:p>
            <a:r>
              <a:rPr lang="en-US" sz="2025" dirty="0"/>
              <a:t>Evaluates the accuracy of statistical methods</a:t>
            </a:r>
          </a:p>
          <a:p>
            <a:endParaRPr lang="en-US" sz="2025" dirty="0"/>
          </a:p>
          <a:p>
            <a:r>
              <a:rPr lang="en-US" sz="2025" dirty="0"/>
              <a:t>Massive protected patient data for training/validation cohort </a:t>
            </a:r>
          </a:p>
          <a:p>
            <a:endParaRPr lang="en-US" sz="2025" dirty="0"/>
          </a:p>
          <a:p>
            <a:r>
              <a:rPr lang="en-US" sz="2025" dirty="0"/>
              <a:t>Synthetic data to augment real data challenge</a:t>
            </a:r>
          </a:p>
        </p:txBody>
      </p:sp>
    </p:spTree>
    <p:extLst>
      <p:ext uri="{BB962C8B-B14F-4D97-AF65-F5344CB8AC3E}">
        <p14:creationId xmlns:p14="http://schemas.microsoft.com/office/powerpoint/2010/main" val="20291803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3FAE7-1566-337E-78C5-D185A67061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039741-E632-0485-9320-4F2516D912C5}"/>
              </a:ext>
            </a:extLst>
          </p:cNvPr>
          <p:cNvSpPr>
            <a:spLocks noGrp="1"/>
          </p:cNvSpPr>
          <p:nvPr>
            <p:ph type="title"/>
          </p:nvPr>
        </p:nvSpPr>
        <p:spPr/>
        <p:txBody>
          <a:bodyPr>
            <a:noAutofit/>
          </a:bodyPr>
          <a:lstStyle/>
          <a:p>
            <a:pPr algn="ctr"/>
            <a:r>
              <a:rPr lang="en-US" sz="2800" b="1" dirty="0"/>
              <a:t>Challenge phenotypes</a:t>
            </a:r>
          </a:p>
        </p:txBody>
      </p:sp>
      <p:sp>
        <p:nvSpPr>
          <p:cNvPr id="3" name="Content Placeholder 2">
            <a:extLst>
              <a:ext uri="{FF2B5EF4-FFF2-40B4-BE49-F238E27FC236}">
                <a16:creationId xmlns:a16="http://schemas.microsoft.com/office/drawing/2014/main" id="{3B188FD3-E59E-551F-0886-2EAEA2E3F078}"/>
              </a:ext>
            </a:extLst>
          </p:cNvPr>
          <p:cNvSpPr>
            <a:spLocks noGrp="1"/>
          </p:cNvSpPr>
          <p:nvPr>
            <p:ph idx="1"/>
          </p:nvPr>
        </p:nvSpPr>
        <p:spPr>
          <a:xfrm>
            <a:off x="457200" y="1600200"/>
            <a:ext cx="8229600" cy="4648200"/>
          </a:xfrm>
        </p:spPr>
        <p:txBody>
          <a:bodyPr>
            <a:normAutofit/>
          </a:bodyPr>
          <a:lstStyle/>
          <a:p>
            <a:r>
              <a:rPr lang="en-US" sz="2400" dirty="0"/>
              <a:t>4 real phenotypes for which screening or early intervention is available</a:t>
            </a:r>
          </a:p>
          <a:p>
            <a:pPr lvl="1"/>
            <a:r>
              <a:rPr lang="en-US" sz="2000" dirty="0"/>
              <a:t>Breast Cancer</a:t>
            </a:r>
          </a:p>
          <a:p>
            <a:pPr lvl="1"/>
            <a:r>
              <a:rPr lang="en-US" sz="2000" dirty="0"/>
              <a:t>Early-onset Coronary Artery Disease</a:t>
            </a:r>
          </a:p>
          <a:p>
            <a:pPr lvl="1"/>
            <a:r>
              <a:rPr lang="en-US" sz="2000" dirty="0"/>
              <a:t>Inflammatory Bowel Disease </a:t>
            </a:r>
          </a:p>
          <a:p>
            <a:pPr lvl="1"/>
            <a:r>
              <a:rPr lang="en-US" sz="2000" dirty="0"/>
              <a:t>Type 2 Diabetes </a:t>
            </a:r>
          </a:p>
          <a:p>
            <a:pPr lvl="1"/>
            <a:endParaRPr lang="en-US" sz="2000" dirty="0"/>
          </a:p>
          <a:p>
            <a:r>
              <a:rPr lang="en-US" sz="2400" dirty="0"/>
              <a:t>30 simulated phenotypes to investigate the characteristics of statistical model (optional)</a:t>
            </a:r>
          </a:p>
          <a:p>
            <a:endParaRPr lang="en-US" sz="2400" dirty="0"/>
          </a:p>
          <a:p>
            <a:endParaRPr lang="en-US" sz="2400" dirty="0"/>
          </a:p>
          <a:p>
            <a:pPr marL="0" indent="0">
              <a:buNone/>
            </a:pPr>
            <a:endParaRPr lang="en-US" sz="2400" dirty="0"/>
          </a:p>
        </p:txBody>
      </p:sp>
      <p:sp>
        <p:nvSpPr>
          <p:cNvPr id="9" name="Text Box 6">
            <a:extLst>
              <a:ext uri="{FF2B5EF4-FFF2-40B4-BE49-F238E27FC236}">
                <a16:creationId xmlns:a16="http://schemas.microsoft.com/office/drawing/2014/main" id="{A9741B4F-9BEE-3DA2-0B66-92BCB0D2C073}"/>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7</a:t>
            </a:r>
          </a:p>
        </p:txBody>
      </p:sp>
      <p:sp>
        <p:nvSpPr>
          <p:cNvPr id="10" name="Text Box 8">
            <a:extLst>
              <a:ext uri="{FF2B5EF4-FFF2-40B4-BE49-F238E27FC236}">
                <a16:creationId xmlns:a16="http://schemas.microsoft.com/office/drawing/2014/main" id="{CD168D94-8E3C-DCA1-379F-F2457520AA7E}"/>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11" name="Text Box 9">
            <a:extLst>
              <a:ext uri="{FF2B5EF4-FFF2-40B4-BE49-F238E27FC236}">
                <a16:creationId xmlns:a16="http://schemas.microsoft.com/office/drawing/2014/main" id="{7476B582-1B9E-FCFB-85EF-0CAB70CD38F1}"/>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Tree>
    <p:extLst>
      <p:ext uri="{BB962C8B-B14F-4D97-AF65-F5344CB8AC3E}">
        <p14:creationId xmlns:p14="http://schemas.microsoft.com/office/powerpoint/2010/main" val="33898402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37DE5-A7A6-364D-8A0E-D3A0C2181740}"/>
              </a:ext>
            </a:extLst>
          </p:cNvPr>
          <p:cNvSpPr>
            <a:spLocks noGrp="1"/>
          </p:cNvSpPr>
          <p:nvPr>
            <p:ph type="title"/>
          </p:nvPr>
        </p:nvSpPr>
        <p:spPr/>
        <p:txBody>
          <a:bodyPr>
            <a:normAutofit/>
          </a:bodyPr>
          <a:lstStyle/>
          <a:p>
            <a:pPr algn="ctr"/>
            <a:r>
              <a:rPr lang="en-US" sz="2400" b="1" dirty="0"/>
              <a:t>Datasets: Simulated phenotypes</a:t>
            </a:r>
          </a:p>
        </p:txBody>
      </p:sp>
      <p:sp>
        <p:nvSpPr>
          <p:cNvPr id="3" name="Text Box 6">
            <a:extLst>
              <a:ext uri="{FF2B5EF4-FFF2-40B4-BE49-F238E27FC236}">
                <a16:creationId xmlns:a16="http://schemas.microsoft.com/office/drawing/2014/main" id="{D483D4C1-9A42-516C-AC1F-6D3185176C8F}"/>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7</a:t>
            </a:r>
          </a:p>
        </p:txBody>
      </p:sp>
      <p:sp>
        <p:nvSpPr>
          <p:cNvPr id="6" name="Text Box 8">
            <a:extLst>
              <a:ext uri="{FF2B5EF4-FFF2-40B4-BE49-F238E27FC236}">
                <a16:creationId xmlns:a16="http://schemas.microsoft.com/office/drawing/2014/main" id="{D44DA7AA-69E2-8A0E-4091-98AA09D6ED8A}"/>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7" name="Text Box 9">
            <a:extLst>
              <a:ext uri="{FF2B5EF4-FFF2-40B4-BE49-F238E27FC236}">
                <a16:creationId xmlns:a16="http://schemas.microsoft.com/office/drawing/2014/main" id="{DF43438C-D6F0-6276-3CB5-BD77FAE8FD54}"/>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
        <p:nvSpPr>
          <p:cNvPr id="9" name="TextBox 8">
            <a:extLst>
              <a:ext uri="{FF2B5EF4-FFF2-40B4-BE49-F238E27FC236}">
                <a16:creationId xmlns:a16="http://schemas.microsoft.com/office/drawing/2014/main" id="{DD8FE241-93F6-BD50-BC63-99082D1C371E}"/>
              </a:ext>
            </a:extLst>
          </p:cNvPr>
          <p:cNvSpPr txBox="1"/>
          <p:nvPr/>
        </p:nvSpPr>
        <p:spPr>
          <a:xfrm>
            <a:off x="3690752" y="5638800"/>
            <a:ext cx="5134804" cy="369332"/>
          </a:xfrm>
          <a:prstGeom prst="rect">
            <a:avLst/>
          </a:prstGeom>
          <a:noFill/>
        </p:spPr>
        <p:txBody>
          <a:bodyPr wrap="none" rtlCol="0">
            <a:spAutoFit/>
          </a:bodyPr>
          <a:lstStyle/>
          <a:p>
            <a:r>
              <a:rPr lang="en-US" dirty="0"/>
              <a:t>Data source: Chun &amp; </a:t>
            </a:r>
            <a:r>
              <a:rPr lang="en-US" dirty="0" err="1"/>
              <a:t>Imakaev</a:t>
            </a:r>
            <a:r>
              <a:rPr lang="en-US" dirty="0"/>
              <a:t> et al. AJHG 2020 </a:t>
            </a:r>
          </a:p>
        </p:txBody>
      </p:sp>
      <p:sp>
        <p:nvSpPr>
          <p:cNvPr id="10" name="Rounded Rectangle 9">
            <a:extLst>
              <a:ext uri="{FF2B5EF4-FFF2-40B4-BE49-F238E27FC236}">
                <a16:creationId xmlns:a16="http://schemas.microsoft.com/office/drawing/2014/main" id="{1B0AE8C4-D613-9C17-9F39-C2B76D1DDECB}"/>
              </a:ext>
            </a:extLst>
          </p:cNvPr>
          <p:cNvSpPr/>
          <p:nvPr/>
        </p:nvSpPr>
        <p:spPr>
          <a:xfrm>
            <a:off x="1749162" y="1862891"/>
            <a:ext cx="5302408" cy="1609849"/>
          </a:xfrm>
          <a:prstGeom prst="roundRect">
            <a:avLst/>
          </a:prstGeom>
          <a:noFill/>
          <a:ln w="28575">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0" name="Rounded Rectangle 19">
            <a:extLst>
              <a:ext uri="{FF2B5EF4-FFF2-40B4-BE49-F238E27FC236}">
                <a16:creationId xmlns:a16="http://schemas.microsoft.com/office/drawing/2014/main" id="{58CD908D-54AC-8EB1-C523-36E9326CC81C}"/>
              </a:ext>
            </a:extLst>
          </p:cNvPr>
          <p:cNvSpPr/>
          <p:nvPr/>
        </p:nvSpPr>
        <p:spPr>
          <a:xfrm>
            <a:off x="1971022" y="2085798"/>
            <a:ext cx="1323728" cy="1099708"/>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13" dirty="0"/>
              <a:t>GWAS</a:t>
            </a:r>
          </a:p>
          <a:p>
            <a:pPr algn="ctr"/>
            <a:r>
              <a:rPr lang="en-US" sz="1013" dirty="0"/>
              <a:t>summary statistics</a:t>
            </a:r>
          </a:p>
          <a:p>
            <a:pPr algn="ctr"/>
            <a:r>
              <a:rPr lang="en-US" sz="1013" dirty="0"/>
              <a:t>N=100,000</a:t>
            </a:r>
          </a:p>
        </p:txBody>
      </p:sp>
      <p:sp>
        <p:nvSpPr>
          <p:cNvPr id="21" name="Rounded Rectangle 20">
            <a:extLst>
              <a:ext uri="{FF2B5EF4-FFF2-40B4-BE49-F238E27FC236}">
                <a16:creationId xmlns:a16="http://schemas.microsoft.com/office/drawing/2014/main" id="{1F3CC194-EB39-AFF4-81A5-DFAD943FDDD0}"/>
              </a:ext>
            </a:extLst>
          </p:cNvPr>
          <p:cNvSpPr/>
          <p:nvPr/>
        </p:nvSpPr>
        <p:spPr>
          <a:xfrm>
            <a:off x="3752956" y="2085798"/>
            <a:ext cx="1323728" cy="1099708"/>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13" dirty="0"/>
              <a:t>Training cohort:</a:t>
            </a:r>
          </a:p>
          <a:p>
            <a:pPr algn="ctr"/>
            <a:r>
              <a:rPr lang="en-US" sz="1013" dirty="0"/>
              <a:t>N=2,500/2,500</a:t>
            </a:r>
          </a:p>
          <a:p>
            <a:pPr algn="ctr"/>
            <a:r>
              <a:rPr lang="en-US" sz="1013" dirty="0"/>
              <a:t>individual genotypes</a:t>
            </a:r>
          </a:p>
          <a:p>
            <a:pPr algn="ctr"/>
            <a:r>
              <a:rPr lang="en-US" sz="1013" dirty="0"/>
              <a:t>disease outcomes</a:t>
            </a:r>
          </a:p>
        </p:txBody>
      </p:sp>
      <p:sp>
        <p:nvSpPr>
          <p:cNvPr id="22" name="Rounded Rectangle 21">
            <a:extLst>
              <a:ext uri="{FF2B5EF4-FFF2-40B4-BE49-F238E27FC236}">
                <a16:creationId xmlns:a16="http://schemas.microsoft.com/office/drawing/2014/main" id="{A9F641C9-72D3-7538-4A7C-9D0A52FFD649}"/>
              </a:ext>
            </a:extLst>
          </p:cNvPr>
          <p:cNvSpPr/>
          <p:nvPr/>
        </p:nvSpPr>
        <p:spPr>
          <a:xfrm>
            <a:off x="5571475" y="2085798"/>
            <a:ext cx="1323728" cy="1099708"/>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13" dirty="0"/>
              <a:t>Validation cohort:</a:t>
            </a:r>
          </a:p>
          <a:p>
            <a:pPr algn="ctr"/>
            <a:r>
              <a:rPr lang="en-US" sz="1013" dirty="0"/>
              <a:t>N=50,000</a:t>
            </a:r>
          </a:p>
          <a:p>
            <a:pPr algn="ctr"/>
            <a:r>
              <a:rPr lang="en-US" sz="1013" dirty="0"/>
              <a:t>individual genotypes</a:t>
            </a:r>
          </a:p>
        </p:txBody>
      </p:sp>
      <p:sp>
        <p:nvSpPr>
          <p:cNvPr id="23" name="TextBox 22">
            <a:extLst>
              <a:ext uri="{FF2B5EF4-FFF2-40B4-BE49-F238E27FC236}">
                <a16:creationId xmlns:a16="http://schemas.microsoft.com/office/drawing/2014/main" id="{E0888860-6E9E-B1A2-9386-FAF700712673}"/>
              </a:ext>
            </a:extLst>
          </p:cNvPr>
          <p:cNvSpPr txBox="1"/>
          <p:nvPr/>
        </p:nvSpPr>
        <p:spPr>
          <a:xfrm>
            <a:off x="1971022" y="1585228"/>
            <a:ext cx="692818" cy="307777"/>
          </a:xfrm>
          <a:prstGeom prst="rect">
            <a:avLst/>
          </a:prstGeom>
          <a:noFill/>
        </p:spPr>
        <p:txBody>
          <a:bodyPr wrap="none" rtlCol="0">
            <a:spAutoFit/>
          </a:bodyPr>
          <a:lstStyle/>
          <a:p>
            <a:r>
              <a:rPr lang="en-US" sz="1400" dirty="0"/>
              <a:t>Inputs:</a:t>
            </a:r>
          </a:p>
        </p:txBody>
      </p:sp>
      <p:sp>
        <p:nvSpPr>
          <p:cNvPr id="24" name="Rounded Rectangle 23">
            <a:extLst>
              <a:ext uri="{FF2B5EF4-FFF2-40B4-BE49-F238E27FC236}">
                <a16:creationId xmlns:a16="http://schemas.microsoft.com/office/drawing/2014/main" id="{6AE64FD0-0608-C74E-4F9C-5D2222133CB0}"/>
              </a:ext>
            </a:extLst>
          </p:cNvPr>
          <p:cNvSpPr/>
          <p:nvPr/>
        </p:nvSpPr>
        <p:spPr>
          <a:xfrm>
            <a:off x="5571475" y="4474425"/>
            <a:ext cx="1323728" cy="441459"/>
          </a:xfrm>
          <a:prstGeom prst="roundRect">
            <a:avLst/>
          </a:prstGeom>
          <a:solidFill>
            <a:schemeClr val="bg1">
              <a:lumMod val="85000"/>
            </a:scheme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13" dirty="0">
                <a:solidFill>
                  <a:schemeClr val="tx1"/>
                </a:solidFill>
              </a:rPr>
              <a:t>Validation cohort:</a:t>
            </a:r>
          </a:p>
          <a:p>
            <a:pPr algn="ctr"/>
            <a:r>
              <a:rPr lang="en-US" sz="1013" dirty="0">
                <a:solidFill>
                  <a:schemeClr val="tx1"/>
                </a:solidFill>
              </a:rPr>
              <a:t>disease outcomes</a:t>
            </a:r>
          </a:p>
        </p:txBody>
      </p:sp>
      <p:cxnSp>
        <p:nvCxnSpPr>
          <p:cNvPr id="25" name="Straight Arrow Connector 24">
            <a:extLst>
              <a:ext uri="{FF2B5EF4-FFF2-40B4-BE49-F238E27FC236}">
                <a16:creationId xmlns:a16="http://schemas.microsoft.com/office/drawing/2014/main" id="{3264467C-F040-E078-3773-2890138B5381}"/>
              </a:ext>
            </a:extLst>
          </p:cNvPr>
          <p:cNvCxnSpPr>
            <a:cxnSpLocks/>
            <a:stCxn id="22" idx="2"/>
            <a:endCxn id="24" idx="0"/>
          </p:cNvCxnSpPr>
          <p:nvPr/>
        </p:nvCxnSpPr>
        <p:spPr>
          <a:xfrm>
            <a:off x="6233339" y="3185506"/>
            <a:ext cx="0" cy="1288919"/>
          </a:xfrm>
          <a:prstGeom prst="straightConnector1">
            <a:avLst/>
          </a:prstGeom>
          <a:ln w="762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5C2F2EED-0F57-3ED5-D209-48A0C88E35BC}"/>
              </a:ext>
            </a:extLst>
          </p:cNvPr>
          <p:cNvSpPr txBox="1"/>
          <p:nvPr/>
        </p:nvSpPr>
        <p:spPr>
          <a:xfrm rot="16200000">
            <a:off x="5729419" y="3683271"/>
            <a:ext cx="700063" cy="307777"/>
          </a:xfrm>
          <a:prstGeom prst="rect">
            <a:avLst/>
          </a:prstGeom>
          <a:noFill/>
        </p:spPr>
        <p:txBody>
          <a:bodyPr wrap="none" rtlCol="0">
            <a:spAutoFit/>
          </a:bodyPr>
          <a:lstStyle/>
          <a:p>
            <a:r>
              <a:rPr lang="en-US" sz="1400" dirty="0"/>
              <a:t>Predict</a:t>
            </a:r>
          </a:p>
        </p:txBody>
      </p:sp>
    </p:spTree>
    <p:extLst>
      <p:ext uri="{BB962C8B-B14F-4D97-AF65-F5344CB8AC3E}">
        <p14:creationId xmlns:p14="http://schemas.microsoft.com/office/powerpoint/2010/main" val="18044396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37DE5-A7A6-364D-8A0E-D3A0C2181740}"/>
              </a:ext>
            </a:extLst>
          </p:cNvPr>
          <p:cNvSpPr>
            <a:spLocks noGrp="1"/>
          </p:cNvSpPr>
          <p:nvPr>
            <p:ph type="title"/>
          </p:nvPr>
        </p:nvSpPr>
        <p:spPr/>
        <p:txBody>
          <a:bodyPr>
            <a:normAutofit/>
          </a:bodyPr>
          <a:lstStyle/>
          <a:p>
            <a:pPr algn="ctr"/>
            <a:r>
              <a:rPr lang="en-US" sz="2800" b="1" dirty="0"/>
              <a:t>Datasets: Real phenotypes</a:t>
            </a:r>
          </a:p>
        </p:txBody>
      </p:sp>
      <p:sp>
        <p:nvSpPr>
          <p:cNvPr id="6" name="Text Box 6">
            <a:extLst>
              <a:ext uri="{FF2B5EF4-FFF2-40B4-BE49-F238E27FC236}">
                <a16:creationId xmlns:a16="http://schemas.microsoft.com/office/drawing/2014/main" id="{BECE5D3E-A314-14D3-2081-3B2278666384}"/>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7</a:t>
            </a:r>
          </a:p>
        </p:txBody>
      </p:sp>
      <p:sp>
        <p:nvSpPr>
          <p:cNvPr id="7" name="Text Box 8">
            <a:extLst>
              <a:ext uri="{FF2B5EF4-FFF2-40B4-BE49-F238E27FC236}">
                <a16:creationId xmlns:a16="http://schemas.microsoft.com/office/drawing/2014/main" id="{709E9D93-E5D5-2F3C-C52D-2FFF2E80B872}"/>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10" name="Text Box 9">
            <a:extLst>
              <a:ext uri="{FF2B5EF4-FFF2-40B4-BE49-F238E27FC236}">
                <a16:creationId xmlns:a16="http://schemas.microsoft.com/office/drawing/2014/main" id="{DA955D43-0D77-E74D-AC9B-343839B25861}"/>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
        <p:nvSpPr>
          <p:cNvPr id="15" name="Rounded Rectangle 14">
            <a:extLst>
              <a:ext uri="{FF2B5EF4-FFF2-40B4-BE49-F238E27FC236}">
                <a16:creationId xmlns:a16="http://schemas.microsoft.com/office/drawing/2014/main" id="{0B89A011-C738-5EEA-C11F-7F93BEFC63B5}"/>
              </a:ext>
            </a:extLst>
          </p:cNvPr>
          <p:cNvSpPr/>
          <p:nvPr/>
        </p:nvSpPr>
        <p:spPr>
          <a:xfrm>
            <a:off x="1447177" y="2100021"/>
            <a:ext cx="3285140" cy="2056529"/>
          </a:xfrm>
          <a:prstGeom prst="roundRect">
            <a:avLst/>
          </a:prstGeom>
          <a:solidFill>
            <a:schemeClr val="bg1"/>
          </a:solidFill>
          <a:ln w="28575">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27" name="Rounded Rectangle 26">
            <a:extLst>
              <a:ext uri="{FF2B5EF4-FFF2-40B4-BE49-F238E27FC236}">
                <a16:creationId xmlns:a16="http://schemas.microsoft.com/office/drawing/2014/main" id="{9255E6F5-07F5-A3A5-3E60-5FF4DCD35023}"/>
              </a:ext>
            </a:extLst>
          </p:cNvPr>
          <p:cNvSpPr/>
          <p:nvPr/>
        </p:nvSpPr>
        <p:spPr>
          <a:xfrm>
            <a:off x="1669037" y="2322927"/>
            <a:ext cx="1323728" cy="1099708"/>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13" b="1" dirty="0"/>
              <a:t>GWAS</a:t>
            </a:r>
          </a:p>
          <a:p>
            <a:pPr algn="ctr"/>
            <a:r>
              <a:rPr lang="en-US" sz="1013" b="1" dirty="0"/>
              <a:t>summary statistics</a:t>
            </a:r>
          </a:p>
          <a:p>
            <a:pPr algn="ctr"/>
            <a:r>
              <a:rPr lang="en-US" sz="1013" b="1" dirty="0"/>
              <a:t>(public)</a:t>
            </a:r>
          </a:p>
          <a:p>
            <a:pPr algn="ctr"/>
            <a:r>
              <a:rPr lang="en-US" sz="1013" b="1" dirty="0"/>
              <a:t>N=~35,000 - 330,000</a:t>
            </a:r>
          </a:p>
        </p:txBody>
      </p:sp>
      <p:sp>
        <p:nvSpPr>
          <p:cNvPr id="29" name="TextBox 28">
            <a:extLst>
              <a:ext uri="{FF2B5EF4-FFF2-40B4-BE49-F238E27FC236}">
                <a16:creationId xmlns:a16="http://schemas.microsoft.com/office/drawing/2014/main" id="{5BA625F7-EED5-7F7A-CC14-73DE4693314D}"/>
              </a:ext>
            </a:extLst>
          </p:cNvPr>
          <p:cNvSpPr txBox="1"/>
          <p:nvPr/>
        </p:nvSpPr>
        <p:spPr>
          <a:xfrm>
            <a:off x="208014" y="4591155"/>
            <a:ext cx="8716873" cy="923330"/>
          </a:xfrm>
          <a:prstGeom prst="rect">
            <a:avLst/>
          </a:prstGeom>
          <a:noFill/>
        </p:spPr>
        <p:txBody>
          <a:bodyPr wrap="none" rtlCol="0">
            <a:spAutoFit/>
          </a:bodyPr>
          <a:lstStyle/>
          <a:p>
            <a:r>
              <a:rPr lang="en-US" b="1" dirty="0"/>
              <a:t>New to CAGI7: </a:t>
            </a:r>
          </a:p>
          <a:p>
            <a:r>
              <a:rPr lang="en-US" dirty="0"/>
              <a:t>Challenge participants can use any proprietary or public data. However, we strongly</a:t>
            </a:r>
            <a:br>
              <a:rPr lang="en-US" dirty="0"/>
            </a:br>
            <a:r>
              <a:rPr lang="en-US" dirty="0"/>
              <a:t>request for additional prediction models trained on legacy GWAS data from CAGI 6.</a:t>
            </a:r>
          </a:p>
        </p:txBody>
      </p:sp>
      <p:sp>
        <p:nvSpPr>
          <p:cNvPr id="30" name="TextBox 29">
            <a:extLst>
              <a:ext uri="{FF2B5EF4-FFF2-40B4-BE49-F238E27FC236}">
                <a16:creationId xmlns:a16="http://schemas.microsoft.com/office/drawing/2014/main" id="{2CC6753E-2C6C-6B34-7C4E-359160177E56}"/>
              </a:ext>
            </a:extLst>
          </p:cNvPr>
          <p:cNvSpPr txBox="1"/>
          <p:nvPr/>
        </p:nvSpPr>
        <p:spPr>
          <a:xfrm>
            <a:off x="1893372" y="1810433"/>
            <a:ext cx="692818" cy="307777"/>
          </a:xfrm>
          <a:prstGeom prst="rect">
            <a:avLst/>
          </a:prstGeom>
          <a:noFill/>
        </p:spPr>
        <p:txBody>
          <a:bodyPr wrap="none" rtlCol="0">
            <a:spAutoFit/>
          </a:bodyPr>
          <a:lstStyle/>
          <a:p>
            <a:r>
              <a:rPr lang="en-US" sz="1400" dirty="0"/>
              <a:t>Inputs:</a:t>
            </a:r>
          </a:p>
        </p:txBody>
      </p:sp>
    </p:spTree>
    <p:extLst>
      <p:ext uri="{BB962C8B-B14F-4D97-AF65-F5344CB8AC3E}">
        <p14:creationId xmlns:p14="http://schemas.microsoft.com/office/powerpoint/2010/main" val="1247249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1610AD-8BDB-FCB3-CF4C-7F3A8831E4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EAA72C-EA33-DDDE-2803-47784FA5BF61}"/>
              </a:ext>
            </a:extLst>
          </p:cNvPr>
          <p:cNvSpPr>
            <a:spLocks noGrp="1"/>
          </p:cNvSpPr>
          <p:nvPr>
            <p:ph type="title"/>
          </p:nvPr>
        </p:nvSpPr>
        <p:spPr/>
        <p:txBody>
          <a:bodyPr>
            <a:normAutofit/>
          </a:bodyPr>
          <a:lstStyle/>
          <a:p>
            <a:pPr algn="ctr"/>
            <a:r>
              <a:rPr lang="en-US" sz="2800" b="1" dirty="0"/>
              <a:t>Datasets: Real phenotypes</a:t>
            </a:r>
          </a:p>
        </p:txBody>
      </p:sp>
      <p:sp>
        <p:nvSpPr>
          <p:cNvPr id="6" name="Text Box 6">
            <a:extLst>
              <a:ext uri="{FF2B5EF4-FFF2-40B4-BE49-F238E27FC236}">
                <a16:creationId xmlns:a16="http://schemas.microsoft.com/office/drawing/2014/main" id="{0BE58B17-42B3-B08F-C292-2BD7AA420DFA}"/>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7</a:t>
            </a:r>
          </a:p>
        </p:txBody>
      </p:sp>
      <p:sp>
        <p:nvSpPr>
          <p:cNvPr id="7" name="Text Box 8">
            <a:extLst>
              <a:ext uri="{FF2B5EF4-FFF2-40B4-BE49-F238E27FC236}">
                <a16:creationId xmlns:a16="http://schemas.microsoft.com/office/drawing/2014/main" id="{7F822397-002A-3DC6-1DF9-A09FBA5E6BF2}"/>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10" name="Text Box 9">
            <a:extLst>
              <a:ext uri="{FF2B5EF4-FFF2-40B4-BE49-F238E27FC236}">
                <a16:creationId xmlns:a16="http://schemas.microsoft.com/office/drawing/2014/main" id="{804CF739-512E-5776-835D-C3290BDCAE0B}"/>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
        <p:nvSpPr>
          <p:cNvPr id="4" name="Rounded Rectangle 3">
            <a:extLst>
              <a:ext uri="{FF2B5EF4-FFF2-40B4-BE49-F238E27FC236}">
                <a16:creationId xmlns:a16="http://schemas.microsoft.com/office/drawing/2014/main" id="{538A996B-F1F8-6E03-A4BD-17D7E2A253F8}"/>
              </a:ext>
            </a:extLst>
          </p:cNvPr>
          <p:cNvSpPr/>
          <p:nvPr/>
        </p:nvSpPr>
        <p:spPr>
          <a:xfrm>
            <a:off x="1447177" y="2100021"/>
            <a:ext cx="3285140" cy="2056529"/>
          </a:xfrm>
          <a:prstGeom prst="roundRect">
            <a:avLst/>
          </a:prstGeom>
          <a:solidFill>
            <a:schemeClr val="bg1"/>
          </a:solidFill>
          <a:ln w="28575">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5" name="Rounded Rectangle 4">
            <a:extLst>
              <a:ext uri="{FF2B5EF4-FFF2-40B4-BE49-F238E27FC236}">
                <a16:creationId xmlns:a16="http://schemas.microsoft.com/office/drawing/2014/main" id="{E8754F5C-1385-4617-7952-5E2722A38F20}"/>
              </a:ext>
            </a:extLst>
          </p:cNvPr>
          <p:cNvSpPr/>
          <p:nvPr/>
        </p:nvSpPr>
        <p:spPr>
          <a:xfrm>
            <a:off x="1669037" y="2322927"/>
            <a:ext cx="1323728" cy="1099708"/>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13" b="1" dirty="0"/>
              <a:t>GWAS</a:t>
            </a:r>
          </a:p>
          <a:p>
            <a:pPr algn="ctr"/>
            <a:r>
              <a:rPr lang="en-US" sz="1013" b="1" dirty="0"/>
              <a:t>summary statistics</a:t>
            </a:r>
          </a:p>
          <a:p>
            <a:pPr algn="ctr"/>
            <a:r>
              <a:rPr lang="en-US" sz="1013" b="1" dirty="0"/>
              <a:t>(public)</a:t>
            </a:r>
          </a:p>
          <a:p>
            <a:pPr algn="ctr"/>
            <a:r>
              <a:rPr lang="en-US" sz="1013" b="1" dirty="0"/>
              <a:t>N=~35,000 - 330,000</a:t>
            </a:r>
          </a:p>
        </p:txBody>
      </p:sp>
      <p:sp>
        <p:nvSpPr>
          <p:cNvPr id="8" name="Rounded Rectangle 7">
            <a:extLst>
              <a:ext uri="{FF2B5EF4-FFF2-40B4-BE49-F238E27FC236}">
                <a16:creationId xmlns:a16="http://schemas.microsoft.com/office/drawing/2014/main" id="{85C5C929-1246-6F12-4843-9023A58307C9}"/>
              </a:ext>
            </a:extLst>
          </p:cNvPr>
          <p:cNvSpPr/>
          <p:nvPr/>
        </p:nvSpPr>
        <p:spPr>
          <a:xfrm>
            <a:off x="3157537" y="2242767"/>
            <a:ext cx="1323728" cy="805794"/>
          </a:xfrm>
          <a:prstGeom prst="roundRect">
            <a:avLst/>
          </a:prstGeom>
          <a:pattFill prst="wdUpDiag">
            <a:fgClr>
              <a:srgbClr val="92D050"/>
            </a:fgClr>
            <a:bgClr>
              <a:schemeClr val="bg1"/>
            </a:bgClr>
          </a:patt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13" b="1" dirty="0">
                <a:solidFill>
                  <a:schemeClr val="tx1"/>
                </a:solidFill>
              </a:rPr>
              <a:t>Training cohort:</a:t>
            </a:r>
          </a:p>
          <a:p>
            <a:pPr algn="ctr"/>
            <a:r>
              <a:rPr lang="en-US" sz="1013" b="1" dirty="0">
                <a:solidFill>
                  <a:schemeClr val="tx1"/>
                </a:solidFill>
              </a:rPr>
              <a:t>UK Biobank</a:t>
            </a:r>
          </a:p>
        </p:txBody>
      </p:sp>
      <p:sp>
        <p:nvSpPr>
          <p:cNvPr id="9" name="TextBox 8">
            <a:extLst>
              <a:ext uri="{FF2B5EF4-FFF2-40B4-BE49-F238E27FC236}">
                <a16:creationId xmlns:a16="http://schemas.microsoft.com/office/drawing/2014/main" id="{A0B27922-14AD-7C30-A24B-875F50B10425}"/>
              </a:ext>
            </a:extLst>
          </p:cNvPr>
          <p:cNvSpPr txBox="1"/>
          <p:nvPr/>
        </p:nvSpPr>
        <p:spPr>
          <a:xfrm>
            <a:off x="1893372" y="1810433"/>
            <a:ext cx="692818" cy="307777"/>
          </a:xfrm>
          <a:prstGeom prst="rect">
            <a:avLst/>
          </a:prstGeom>
          <a:noFill/>
        </p:spPr>
        <p:txBody>
          <a:bodyPr wrap="none" rtlCol="0">
            <a:spAutoFit/>
          </a:bodyPr>
          <a:lstStyle/>
          <a:p>
            <a:r>
              <a:rPr lang="en-US" sz="1400" dirty="0"/>
              <a:t>Inputs:</a:t>
            </a:r>
          </a:p>
        </p:txBody>
      </p:sp>
      <p:sp>
        <p:nvSpPr>
          <p:cNvPr id="11" name="Rounded Rectangle 10">
            <a:extLst>
              <a:ext uri="{FF2B5EF4-FFF2-40B4-BE49-F238E27FC236}">
                <a16:creationId xmlns:a16="http://schemas.microsoft.com/office/drawing/2014/main" id="{FF8AE49A-50CD-6903-26C3-62434D7325D7}"/>
              </a:ext>
            </a:extLst>
          </p:cNvPr>
          <p:cNvSpPr/>
          <p:nvPr/>
        </p:nvSpPr>
        <p:spPr>
          <a:xfrm>
            <a:off x="3157537" y="3127556"/>
            <a:ext cx="1323728" cy="463235"/>
          </a:xfrm>
          <a:prstGeom prst="roundRect">
            <a:avLst/>
          </a:prstGeom>
          <a:pattFill prst="wdUpDiag">
            <a:fgClr>
              <a:srgbClr val="92D050"/>
            </a:fgClr>
            <a:bgClr>
              <a:schemeClr val="bg1"/>
            </a:bgClr>
          </a:patt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13" b="1" dirty="0">
                <a:solidFill>
                  <a:schemeClr val="tx1"/>
                </a:solidFill>
              </a:rPr>
              <a:t>Covariates:</a:t>
            </a:r>
          </a:p>
          <a:p>
            <a:pPr algn="ctr"/>
            <a:r>
              <a:rPr lang="en-US" sz="1013" b="1" dirty="0">
                <a:solidFill>
                  <a:schemeClr val="tx1"/>
                </a:solidFill>
              </a:rPr>
              <a:t>age, sex, </a:t>
            </a:r>
            <a:br>
              <a:rPr lang="en-US" sz="1013" b="1" dirty="0">
                <a:solidFill>
                  <a:schemeClr val="tx1"/>
                </a:solidFill>
              </a:rPr>
            </a:br>
            <a:r>
              <a:rPr lang="en-US" sz="1013" b="1" dirty="0">
                <a:solidFill>
                  <a:schemeClr val="tx1"/>
                </a:solidFill>
              </a:rPr>
              <a:t>3 genetic PCs</a:t>
            </a:r>
          </a:p>
        </p:txBody>
      </p:sp>
      <p:sp>
        <p:nvSpPr>
          <p:cNvPr id="13" name="Rounded Rectangle 12">
            <a:extLst>
              <a:ext uri="{FF2B5EF4-FFF2-40B4-BE49-F238E27FC236}">
                <a16:creationId xmlns:a16="http://schemas.microsoft.com/office/drawing/2014/main" id="{6AB616E1-1FEF-7320-6A0A-2B65C0EFB8CF}"/>
              </a:ext>
            </a:extLst>
          </p:cNvPr>
          <p:cNvSpPr/>
          <p:nvPr/>
        </p:nvSpPr>
        <p:spPr>
          <a:xfrm>
            <a:off x="3157537" y="3669787"/>
            <a:ext cx="1323728" cy="271437"/>
          </a:xfrm>
          <a:prstGeom prst="roundRect">
            <a:avLst/>
          </a:prstGeom>
          <a:solidFill>
            <a:srgbClr val="00B050"/>
          </a:solidFill>
          <a:ln w="31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13" b="1" dirty="0">
                <a:solidFill>
                  <a:schemeClr val="bg1"/>
                </a:solidFill>
              </a:rPr>
              <a:t>Available SNPs</a:t>
            </a:r>
          </a:p>
        </p:txBody>
      </p:sp>
      <p:sp>
        <p:nvSpPr>
          <p:cNvPr id="14" name="TextBox 13">
            <a:extLst>
              <a:ext uri="{FF2B5EF4-FFF2-40B4-BE49-F238E27FC236}">
                <a16:creationId xmlns:a16="http://schemas.microsoft.com/office/drawing/2014/main" id="{CF953DAC-BADE-15EB-E40D-9D37AD49F187}"/>
              </a:ext>
            </a:extLst>
          </p:cNvPr>
          <p:cNvSpPr txBox="1"/>
          <p:nvPr/>
        </p:nvSpPr>
        <p:spPr>
          <a:xfrm>
            <a:off x="1488480" y="5162345"/>
            <a:ext cx="6418805" cy="523220"/>
          </a:xfrm>
          <a:prstGeom prst="rect">
            <a:avLst/>
          </a:prstGeom>
          <a:solidFill>
            <a:schemeClr val="accent4">
              <a:lumMod val="40000"/>
              <a:lumOff val="60000"/>
            </a:schemeClr>
          </a:solidFill>
        </p:spPr>
        <p:txBody>
          <a:bodyPr wrap="square" rtlCol="0">
            <a:spAutoFit/>
          </a:bodyPr>
          <a:lstStyle/>
          <a:p>
            <a:r>
              <a:rPr lang="en-US" sz="1400" dirty="0"/>
              <a:t>Training on UK Biobank data was handled centrally via software submission.</a:t>
            </a:r>
          </a:p>
          <a:p>
            <a:r>
              <a:rPr lang="en-US" sz="1400" b="1" dirty="0"/>
              <a:t>UK Biobank data are not directly shared with participants.</a:t>
            </a:r>
          </a:p>
        </p:txBody>
      </p:sp>
      <p:sp>
        <p:nvSpPr>
          <p:cNvPr id="15" name="Rectangle 14">
            <a:extLst>
              <a:ext uri="{FF2B5EF4-FFF2-40B4-BE49-F238E27FC236}">
                <a16:creationId xmlns:a16="http://schemas.microsoft.com/office/drawing/2014/main" id="{1D375994-80CA-632D-BDAE-4A5882B1AF57}"/>
              </a:ext>
            </a:extLst>
          </p:cNvPr>
          <p:cNvSpPr/>
          <p:nvPr/>
        </p:nvSpPr>
        <p:spPr>
          <a:xfrm>
            <a:off x="5091167" y="2506762"/>
            <a:ext cx="1514846" cy="334421"/>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Breast cancer</a:t>
            </a:r>
          </a:p>
        </p:txBody>
      </p:sp>
      <p:sp>
        <p:nvSpPr>
          <p:cNvPr id="16" name="Rectangle 15">
            <a:extLst>
              <a:ext uri="{FF2B5EF4-FFF2-40B4-BE49-F238E27FC236}">
                <a16:creationId xmlns:a16="http://schemas.microsoft.com/office/drawing/2014/main" id="{C96D3EEF-AA0E-3DD3-472C-0E47BC115FC6}"/>
              </a:ext>
            </a:extLst>
          </p:cNvPr>
          <p:cNvSpPr/>
          <p:nvPr/>
        </p:nvSpPr>
        <p:spPr>
          <a:xfrm>
            <a:off x="5091167" y="2889574"/>
            <a:ext cx="1514846" cy="334421"/>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IBD</a:t>
            </a:r>
          </a:p>
        </p:txBody>
      </p:sp>
      <p:sp>
        <p:nvSpPr>
          <p:cNvPr id="17" name="Rectangle 16">
            <a:extLst>
              <a:ext uri="{FF2B5EF4-FFF2-40B4-BE49-F238E27FC236}">
                <a16:creationId xmlns:a16="http://schemas.microsoft.com/office/drawing/2014/main" id="{1CDE5FE2-E05D-1B9D-5B1E-D5F86B565BAE}"/>
              </a:ext>
            </a:extLst>
          </p:cNvPr>
          <p:cNvSpPr/>
          <p:nvPr/>
        </p:nvSpPr>
        <p:spPr>
          <a:xfrm>
            <a:off x="5091167" y="3283902"/>
            <a:ext cx="1514846" cy="334421"/>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CAD</a:t>
            </a:r>
          </a:p>
        </p:txBody>
      </p:sp>
      <p:sp>
        <p:nvSpPr>
          <p:cNvPr id="18" name="Rectangle 17">
            <a:extLst>
              <a:ext uri="{FF2B5EF4-FFF2-40B4-BE49-F238E27FC236}">
                <a16:creationId xmlns:a16="http://schemas.microsoft.com/office/drawing/2014/main" id="{CFC3C3FA-A9B2-B391-CBF3-45716B2C91E2}"/>
              </a:ext>
            </a:extLst>
          </p:cNvPr>
          <p:cNvSpPr/>
          <p:nvPr/>
        </p:nvSpPr>
        <p:spPr>
          <a:xfrm>
            <a:off x="5091167" y="3674392"/>
            <a:ext cx="1514846" cy="334421"/>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T2 Diabetes</a:t>
            </a:r>
          </a:p>
        </p:txBody>
      </p:sp>
      <p:sp>
        <p:nvSpPr>
          <p:cNvPr id="19" name="Rectangle 18">
            <a:extLst>
              <a:ext uri="{FF2B5EF4-FFF2-40B4-BE49-F238E27FC236}">
                <a16:creationId xmlns:a16="http://schemas.microsoft.com/office/drawing/2014/main" id="{BFB6C9CB-A3ED-CCC3-67FD-383DBFC8418D}"/>
              </a:ext>
            </a:extLst>
          </p:cNvPr>
          <p:cNvSpPr/>
          <p:nvPr/>
        </p:nvSpPr>
        <p:spPr>
          <a:xfrm>
            <a:off x="6641638" y="2129312"/>
            <a:ext cx="901782" cy="334421"/>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Case</a:t>
            </a:r>
          </a:p>
        </p:txBody>
      </p:sp>
      <p:sp>
        <p:nvSpPr>
          <p:cNvPr id="20" name="Rectangle 19">
            <a:extLst>
              <a:ext uri="{FF2B5EF4-FFF2-40B4-BE49-F238E27FC236}">
                <a16:creationId xmlns:a16="http://schemas.microsoft.com/office/drawing/2014/main" id="{4600732D-0F2B-AF16-9F34-8BCFCB7E64D7}"/>
              </a:ext>
            </a:extLst>
          </p:cNvPr>
          <p:cNvSpPr/>
          <p:nvPr/>
        </p:nvSpPr>
        <p:spPr>
          <a:xfrm>
            <a:off x="7591665" y="2129312"/>
            <a:ext cx="901782" cy="334421"/>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Control</a:t>
            </a:r>
          </a:p>
        </p:txBody>
      </p:sp>
      <p:sp>
        <p:nvSpPr>
          <p:cNvPr id="21" name="Rectangle 20">
            <a:extLst>
              <a:ext uri="{FF2B5EF4-FFF2-40B4-BE49-F238E27FC236}">
                <a16:creationId xmlns:a16="http://schemas.microsoft.com/office/drawing/2014/main" id="{E50C4665-499A-1204-F67D-9E17DEBACECA}"/>
              </a:ext>
            </a:extLst>
          </p:cNvPr>
          <p:cNvSpPr/>
          <p:nvPr/>
        </p:nvSpPr>
        <p:spPr>
          <a:xfrm>
            <a:off x="6647949" y="2513324"/>
            <a:ext cx="901782" cy="334421"/>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3,956</a:t>
            </a:r>
          </a:p>
        </p:txBody>
      </p:sp>
      <p:sp>
        <p:nvSpPr>
          <p:cNvPr id="22" name="Rectangle 21">
            <a:extLst>
              <a:ext uri="{FF2B5EF4-FFF2-40B4-BE49-F238E27FC236}">
                <a16:creationId xmlns:a16="http://schemas.microsoft.com/office/drawing/2014/main" id="{4BCFE850-0B7F-65B5-6315-3FB676ED5375}"/>
              </a:ext>
            </a:extLst>
          </p:cNvPr>
          <p:cNvSpPr/>
          <p:nvPr/>
        </p:nvSpPr>
        <p:spPr>
          <a:xfrm>
            <a:off x="7597976" y="2513324"/>
            <a:ext cx="901782" cy="334421"/>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3,956</a:t>
            </a:r>
          </a:p>
        </p:txBody>
      </p:sp>
      <p:sp>
        <p:nvSpPr>
          <p:cNvPr id="23" name="Rectangle 22">
            <a:extLst>
              <a:ext uri="{FF2B5EF4-FFF2-40B4-BE49-F238E27FC236}">
                <a16:creationId xmlns:a16="http://schemas.microsoft.com/office/drawing/2014/main" id="{2CD222B3-A71D-83EE-D862-579D18ECC503}"/>
              </a:ext>
            </a:extLst>
          </p:cNvPr>
          <p:cNvSpPr/>
          <p:nvPr/>
        </p:nvSpPr>
        <p:spPr>
          <a:xfrm>
            <a:off x="6645974" y="2891355"/>
            <a:ext cx="901782" cy="334421"/>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2,483</a:t>
            </a:r>
          </a:p>
        </p:txBody>
      </p:sp>
      <p:sp>
        <p:nvSpPr>
          <p:cNvPr id="24" name="Rectangle 23">
            <a:extLst>
              <a:ext uri="{FF2B5EF4-FFF2-40B4-BE49-F238E27FC236}">
                <a16:creationId xmlns:a16="http://schemas.microsoft.com/office/drawing/2014/main" id="{64DE0EC8-9A84-468F-7D4B-9E91C8D10D2F}"/>
              </a:ext>
            </a:extLst>
          </p:cNvPr>
          <p:cNvSpPr/>
          <p:nvPr/>
        </p:nvSpPr>
        <p:spPr>
          <a:xfrm>
            <a:off x="7596001" y="2891355"/>
            <a:ext cx="901782" cy="334421"/>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2,483</a:t>
            </a:r>
          </a:p>
        </p:txBody>
      </p:sp>
      <p:sp>
        <p:nvSpPr>
          <p:cNvPr id="25" name="Rectangle 24">
            <a:extLst>
              <a:ext uri="{FF2B5EF4-FFF2-40B4-BE49-F238E27FC236}">
                <a16:creationId xmlns:a16="http://schemas.microsoft.com/office/drawing/2014/main" id="{3FAB3282-D978-D485-16E0-E44AD7A0AA84}"/>
              </a:ext>
            </a:extLst>
          </p:cNvPr>
          <p:cNvSpPr/>
          <p:nvPr/>
        </p:nvSpPr>
        <p:spPr>
          <a:xfrm>
            <a:off x="6643995" y="3281262"/>
            <a:ext cx="901782" cy="334421"/>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2,000</a:t>
            </a:r>
          </a:p>
        </p:txBody>
      </p:sp>
      <p:sp>
        <p:nvSpPr>
          <p:cNvPr id="26" name="Rectangle 25">
            <a:extLst>
              <a:ext uri="{FF2B5EF4-FFF2-40B4-BE49-F238E27FC236}">
                <a16:creationId xmlns:a16="http://schemas.microsoft.com/office/drawing/2014/main" id="{6A75CD92-96B6-96D2-45A4-7BD759C1B7E2}"/>
              </a:ext>
            </a:extLst>
          </p:cNvPr>
          <p:cNvSpPr/>
          <p:nvPr/>
        </p:nvSpPr>
        <p:spPr>
          <a:xfrm>
            <a:off x="7594022" y="3281262"/>
            <a:ext cx="901782" cy="334421"/>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2,000</a:t>
            </a:r>
          </a:p>
        </p:txBody>
      </p:sp>
      <p:sp>
        <p:nvSpPr>
          <p:cNvPr id="27" name="Rectangle 26">
            <a:extLst>
              <a:ext uri="{FF2B5EF4-FFF2-40B4-BE49-F238E27FC236}">
                <a16:creationId xmlns:a16="http://schemas.microsoft.com/office/drawing/2014/main" id="{CAA2B66E-C37F-CA88-9195-51F7BEB44401}"/>
              </a:ext>
            </a:extLst>
          </p:cNvPr>
          <p:cNvSpPr/>
          <p:nvPr/>
        </p:nvSpPr>
        <p:spPr>
          <a:xfrm>
            <a:off x="6653890" y="3671168"/>
            <a:ext cx="901782" cy="334421"/>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7,298</a:t>
            </a:r>
          </a:p>
        </p:txBody>
      </p:sp>
      <p:sp>
        <p:nvSpPr>
          <p:cNvPr id="28" name="Rectangle 27">
            <a:extLst>
              <a:ext uri="{FF2B5EF4-FFF2-40B4-BE49-F238E27FC236}">
                <a16:creationId xmlns:a16="http://schemas.microsoft.com/office/drawing/2014/main" id="{1AD7C7FF-7B88-3293-B7A8-20A54C0EFD4B}"/>
              </a:ext>
            </a:extLst>
          </p:cNvPr>
          <p:cNvSpPr/>
          <p:nvPr/>
        </p:nvSpPr>
        <p:spPr>
          <a:xfrm>
            <a:off x="7603917" y="3671168"/>
            <a:ext cx="901782" cy="334421"/>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7,298</a:t>
            </a:r>
          </a:p>
        </p:txBody>
      </p:sp>
      <p:sp>
        <p:nvSpPr>
          <p:cNvPr id="29" name="TextBox 28">
            <a:extLst>
              <a:ext uri="{FF2B5EF4-FFF2-40B4-BE49-F238E27FC236}">
                <a16:creationId xmlns:a16="http://schemas.microsoft.com/office/drawing/2014/main" id="{70CB57DB-EA7F-08AB-BE34-54F0647E8FDC}"/>
              </a:ext>
            </a:extLst>
          </p:cNvPr>
          <p:cNvSpPr txBox="1"/>
          <p:nvPr/>
        </p:nvSpPr>
        <p:spPr>
          <a:xfrm>
            <a:off x="5091167" y="1676089"/>
            <a:ext cx="3414532" cy="353943"/>
          </a:xfrm>
          <a:prstGeom prst="rect">
            <a:avLst/>
          </a:prstGeom>
          <a:solidFill>
            <a:schemeClr val="accent4">
              <a:lumMod val="40000"/>
              <a:lumOff val="60000"/>
            </a:schemeClr>
          </a:solidFill>
        </p:spPr>
        <p:txBody>
          <a:bodyPr wrap="square" rtlCol="0">
            <a:spAutoFit/>
          </a:bodyPr>
          <a:lstStyle/>
          <a:p>
            <a:pPr algn="ctr"/>
            <a:r>
              <a:rPr lang="en-US" sz="1700" dirty="0"/>
              <a:t>Training cohort from UK Biobank</a:t>
            </a:r>
          </a:p>
        </p:txBody>
      </p:sp>
    </p:spTree>
    <p:extLst>
      <p:ext uri="{BB962C8B-B14F-4D97-AF65-F5344CB8AC3E}">
        <p14:creationId xmlns:p14="http://schemas.microsoft.com/office/powerpoint/2010/main" val="8754010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585CA-B761-C5F7-2E87-65D224FEE3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FA3C1B-DCDD-82CF-3E69-272738954380}"/>
              </a:ext>
            </a:extLst>
          </p:cNvPr>
          <p:cNvSpPr>
            <a:spLocks noGrp="1"/>
          </p:cNvSpPr>
          <p:nvPr>
            <p:ph type="title"/>
          </p:nvPr>
        </p:nvSpPr>
        <p:spPr/>
        <p:txBody>
          <a:bodyPr>
            <a:normAutofit/>
          </a:bodyPr>
          <a:lstStyle/>
          <a:p>
            <a:pPr algn="ctr"/>
            <a:r>
              <a:rPr lang="en-US" sz="2800" b="1" dirty="0"/>
              <a:t>Datasets: Real phenotypes</a:t>
            </a:r>
          </a:p>
        </p:txBody>
      </p:sp>
      <p:sp>
        <p:nvSpPr>
          <p:cNvPr id="6" name="Text Box 6">
            <a:extLst>
              <a:ext uri="{FF2B5EF4-FFF2-40B4-BE49-F238E27FC236}">
                <a16:creationId xmlns:a16="http://schemas.microsoft.com/office/drawing/2014/main" id="{BCB5D797-93BA-B847-5914-DCB99D93FEA6}"/>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7</a:t>
            </a:r>
          </a:p>
        </p:txBody>
      </p:sp>
      <p:sp>
        <p:nvSpPr>
          <p:cNvPr id="7" name="Text Box 8">
            <a:extLst>
              <a:ext uri="{FF2B5EF4-FFF2-40B4-BE49-F238E27FC236}">
                <a16:creationId xmlns:a16="http://schemas.microsoft.com/office/drawing/2014/main" id="{92E08BAC-1BF3-D1D7-E1FE-4D59510B9549}"/>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10" name="Text Box 9">
            <a:extLst>
              <a:ext uri="{FF2B5EF4-FFF2-40B4-BE49-F238E27FC236}">
                <a16:creationId xmlns:a16="http://schemas.microsoft.com/office/drawing/2014/main" id="{ACB65F59-0D90-ED93-1B56-0D3A0C2A18FB}"/>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
        <p:nvSpPr>
          <p:cNvPr id="3" name="Rounded Rectangle 2">
            <a:extLst>
              <a:ext uri="{FF2B5EF4-FFF2-40B4-BE49-F238E27FC236}">
                <a16:creationId xmlns:a16="http://schemas.microsoft.com/office/drawing/2014/main" id="{07B10737-0C4A-FEA2-E02E-8D0CF424ACB8}"/>
              </a:ext>
            </a:extLst>
          </p:cNvPr>
          <p:cNvSpPr/>
          <p:nvPr/>
        </p:nvSpPr>
        <p:spPr>
          <a:xfrm>
            <a:off x="4481264" y="2447181"/>
            <a:ext cx="3127850" cy="315896"/>
          </a:xfrm>
          <a:prstGeom prst="roundRect">
            <a:avLst/>
          </a:prstGeom>
          <a:noFill/>
          <a:ln w="28575">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30" name="Rounded Rectangle 29">
            <a:extLst>
              <a:ext uri="{FF2B5EF4-FFF2-40B4-BE49-F238E27FC236}">
                <a16:creationId xmlns:a16="http://schemas.microsoft.com/office/drawing/2014/main" id="{D85B5B10-560F-849D-11FD-EE9627E68B88}"/>
              </a:ext>
            </a:extLst>
          </p:cNvPr>
          <p:cNvSpPr/>
          <p:nvPr/>
        </p:nvSpPr>
        <p:spPr>
          <a:xfrm>
            <a:off x="1447177" y="2100021"/>
            <a:ext cx="3285140" cy="2056529"/>
          </a:xfrm>
          <a:prstGeom prst="roundRect">
            <a:avLst/>
          </a:prstGeom>
          <a:solidFill>
            <a:schemeClr val="bg1"/>
          </a:solidFill>
          <a:ln w="28575">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33" name="Rounded Rectangle 32">
            <a:extLst>
              <a:ext uri="{FF2B5EF4-FFF2-40B4-BE49-F238E27FC236}">
                <a16:creationId xmlns:a16="http://schemas.microsoft.com/office/drawing/2014/main" id="{FCB57544-560F-1F50-3092-7A3A3D395DDD}"/>
              </a:ext>
            </a:extLst>
          </p:cNvPr>
          <p:cNvSpPr/>
          <p:nvPr/>
        </p:nvSpPr>
        <p:spPr>
          <a:xfrm>
            <a:off x="6141526" y="1527603"/>
            <a:ext cx="1323728" cy="919579"/>
          </a:xfrm>
          <a:prstGeom prst="roundRect">
            <a:avLst/>
          </a:prstGeom>
          <a:solidFill>
            <a:schemeClr val="bg1">
              <a:lumMod val="85000"/>
            </a:schemeClr>
          </a:solidFill>
          <a:ln>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13" b="1" dirty="0">
                <a:solidFill>
                  <a:schemeClr val="tx1"/>
                </a:solidFill>
              </a:rPr>
              <a:t>Validation cohort:</a:t>
            </a:r>
          </a:p>
          <a:p>
            <a:pPr algn="ctr"/>
            <a:r>
              <a:rPr lang="en-US" sz="1013" b="1" dirty="0">
                <a:solidFill>
                  <a:schemeClr val="tx1"/>
                </a:solidFill>
              </a:rPr>
              <a:t>MGB Biobank </a:t>
            </a:r>
          </a:p>
          <a:p>
            <a:pPr algn="ctr"/>
            <a:r>
              <a:rPr lang="en-US" sz="1013" b="1" dirty="0">
                <a:solidFill>
                  <a:schemeClr val="tx1"/>
                </a:solidFill>
              </a:rPr>
              <a:t>N=~7,800-16,000</a:t>
            </a:r>
          </a:p>
        </p:txBody>
      </p:sp>
      <p:sp>
        <p:nvSpPr>
          <p:cNvPr id="34" name="Rounded Rectangle 33">
            <a:extLst>
              <a:ext uri="{FF2B5EF4-FFF2-40B4-BE49-F238E27FC236}">
                <a16:creationId xmlns:a16="http://schemas.microsoft.com/office/drawing/2014/main" id="{38ADCD04-D0F7-7EBF-FA32-F8A6292B4A0A}"/>
              </a:ext>
            </a:extLst>
          </p:cNvPr>
          <p:cNvSpPr/>
          <p:nvPr/>
        </p:nvSpPr>
        <p:spPr>
          <a:xfrm>
            <a:off x="6019800" y="3674309"/>
            <a:ext cx="1582964" cy="441459"/>
          </a:xfrm>
          <a:prstGeom prst="roundRect">
            <a:avLst/>
          </a:prstGeom>
          <a:solidFill>
            <a:schemeClr val="bg1">
              <a:lumMod val="85000"/>
            </a:scheme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13" b="1" dirty="0">
                <a:solidFill>
                  <a:schemeClr val="tx1"/>
                </a:solidFill>
              </a:rPr>
              <a:t>Validation cohort:</a:t>
            </a:r>
          </a:p>
          <a:p>
            <a:pPr algn="ctr"/>
            <a:r>
              <a:rPr lang="en-US" sz="1013" b="1" dirty="0">
                <a:solidFill>
                  <a:schemeClr val="tx1"/>
                </a:solidFill>
              </a:rPr>
              <a:t>disease outcomes</a:t>
            </a:r>
          </a:p>
        </p:txBody>
      </p:sp>
      <p:cxnSp>
        <p:nvCxnSpPr>
          <p:cNvPr id="35" name="Straight Arrow Connector 34">
            <a:extLst>
              <a:ext uri="{FF2B5EF4-FFF2-40B4-BE49-F238E27FC236}">
                <a16:creationId xmlns:a16="http://schemas.microsoft.com/office/drawing/2014/main" id="{3B3BB898-051F-E056-B856-46E117ACB490}"/>
              </a:ext>
            </a:extLst>
          </p:cNvPr>
          <p:cNvCxnSpPr>
            <a:cxnSpLocks/>
            <a:stCxn id="33" idx="2"/>
            <a:endCxn id="34" idx="0"/>
          </p:cNvCxnSpPr>
          <p:nvPr/>
        </p:nvCxnSpPr>
        <p:spPr>
          <a:xfrm>
            <a:off x="6803390" y="2447182"/>
            <a:ext cx="7892" cy="1227127"/>
          </a:xfrm>
          <a:prstGeom prst="straightConnector1">
            <a:avLst/>
          </a:prstGeom>
          <a:ln w="762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345D909B-6ACF-D98B-D31E-537570613A06}"/>
              </a:ext>
            </a:extLst>
          </p:cNvPr>
          <p:cNvSpPr txBox="1"/>
          <p:nvPr/>
        </p:nvSpPr>
        <p:spPr>
          <a:xfrm rot="16200000">
            <a:off x="6349484" y="2988796"/>
            <a:ext cx="700063" cy="307777"/>
          </a:xfrm>
          <a:prstGeom prst="rect">
            <a:avLst/>
          </a:prstGeom>
          <a:noFill/>
        </p:spPr>
        <p:txBody>
          <a:bodyPr wrap="none" rtlCol="0">
            <a:spAutoFit/>
          </a:bodyPr>
          <a:lstStyle/>
          <a:p>
            <a:r>
              <a:rPr lang="en-US" sz="1400" dirty="0"/>
              <a:t>Predict</a:t>
            </a:r>
          </a:p>
        </p:txBody>
      </p:sp>
      <p:cxnSp>
        <p:nvCxnSpPr>
          <p:cNvPr id="38" name="Straight Arrow Connector 37">
            <a:extLst>
              <a:ext uri="{FF2B5EF4-FFF2-40B4-BE49-F238E27FC236}">
                <a16:creationId xmlns:a16="http://schemas.microsoft.com/office/drawing/2014/main" id="{6C29159E-0DF5-4DCF-2131-F2E192B509C2}"/>
              </a:ext>
            </a:extLst>
          </p:cNvPr>
          <p:cNvCxnSpPr/>
          <p:nvPr/>
        </p:nvCxnSpPr>
        <p:spPr>
          <a:xfrm>
            <a:off x="4732316" y="3162119"/>
            <a:ext cx="1863324"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40" name="Rounded Rectangle 39">
            <a:extLst>
              <a:ext uri="{FF2B5EF4-FFF2-40B4-BE49-F238E27FC236}">
                <a16:creationId xmlns:a16="http://schemas.microsoft.com/office/drawing/2014/main" id="{AAC45EF2-0217-4AAA-E051-D52E7E373A1C}"/>
              </a:ext>
            </a:extLst>
          </p:cNvPr>
          <p:cNvSpPr/>
          <p:nvPr/>
        </p:nvSpPr>
        <p:spPr>
          <a:xfrm>
            <a:off x="6141526" y="2456009"/>
            <a:ext cx="1323728" cy="271437"/>
          </a:xfrm>
          <a:prstGeom prst="roundRect">
            <a:avLst/>
          </a:prstGeom>
          <a:solidFill>
            <a:srgbClr val="00B050"/>
          </a:solidFill>
          <a:ln w="31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13" dirty="0">
                <a:solidFill>
                  <a:schemeClr val="bg1"/>
                </a:solidFill>
              </a:rPr>
              <a:t>Available SNP info</a:t>
            </a:r>
          </a:p>
        </p:txBody>
      </p:sp>
      <p:sp>
        <p:nvSpPr>
          <p:cNvPr id="41" name="Rectangle 40">
            <a:extLst>
              <a:ext uri="{FF2B5EF4-FFF2-40B4-BE49-F238E27FC236}">
                <a16:creationId xmlns:a16="http://schemas.microsoft.com/office/drawing/2014/main" id="{AEBDD5E6-409C-C68F-3958-558159667B01}"/>
              </a:ext>
            </a:extLst>
          </p:cNvPr>
          <p:cNvSpPr/>
          <p:nvPr/>
        </p:nvSpPr>
        <p:spPr>
          <a:xfrm>
            <a:off x="4646036" y="2457308"/>
            <a:ext cx="222151" cy="295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43" name="Rectangle 42">
            <a:extLst>
              <a:ext uri="{FF2B5EF4-FFF2-40B4-BE49-F238E27FC236}">
                <a16:creationId xmlns:a16="http://schemas.microsoft.com/office/drawing/2014/main" id="{265FA6F3-CA94-1074-9956-AC22188B4A41}"/>
              </a:ext>
            </a:extLst>
          </p:cNvPr>
          <p:cNvSpPr/>
          <p:nvPr/>
        </p:nvSpPr>
        <p:spPr>
          <a:xfrm>
            <a:off x="4971762" y="2963008"/>
            <a:ext cx="1091012" cy="396165"/>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FF0000"/>
                </a:solidFill>
              </a:rPr>
              <a:t>PRS model / </a:t>
            </a:r>
            <a:br>
              <a:rPr lang="en-US" sz="1200" dirty="0">
                <a:solidFill>
                  <a:srgbClr val="FF0000"/>
                </a:solidFill>
              </a:rPr>
            </a:br>
            <a:r>
              <a:rPr lang="en-US" sz="1200" dirty="0">
                <a:solidFill>
                  <a:srgbClr val="FF0000"/>
                </a:solidFill>
              </a:rPr>
              <a:t>Software</a:t>
            </a:r>
          </a:p>
        </p:txBody>
      </p:sp>
      <p:sp>
        <p:nvSpPr>
          <p:cNvPr id="44" name="TextBox 43">
            <a:extLst>
              <a:ext uri="{FF2B5EF4-FFF2-40B4-BE49-F238E27FC236}">
                <a16:creationId xmlns:a16="http://schemas.microsoft.com/office/drawing/2014/main" id="{8A008F72-0EE2-BF4F-7C2A-35FABFC1289C}"/>
              </a:ext>
            </a:extLst>
          </p:cNvPr>
          <p:cNvSpPr txBox="1"/>
          <p:nvPr/>
        </p:nvSpPr>
        <p:spPr>
          <a:xfrm>
            <a:off x="1893372" y="1810433"/>
            <a:ext cx="692818" cy="307777"/>
          </a:xfrm>
          <a:prstGeom prst="rect">
            <a:avLst/>
          </a:prstGeom>
          <a:noFill/>
        </p:spPr>
        <p:txBody>
          <a:bodyPr wrap="none" rtlCol="0">
            <a:spAutoFit/>
          </a:bodyPr>
          <a:lstStyle/>
          <a:p>
            <a:r>
              <a:rPr lang="en-US" sz="1400" dirty="0"/>
              <a:t>Inputs:</a:t>
            </a:r>
          </a:p>
        </p:txBody>
      </p:sp>
      <p:sp>
        <p:nvSpPr>
          <p:cNvPr id="45" name="Rounded Rectangle 44">
            <a:extLst>
              <a:ext uri="{FF2B5EF4-FFF2-40B4-BE49-F238E27FC236}">
                <a16:creationId xmlns:a16="http://schemas.microsoft.com/office/drawing/2014/main" id="{940E9E96-43CE-9286-93F8-15D2599FA817}"/>
              </a:ext>
            </a:extLst>
          </p:cNvPr>
          <p:cNvSpPr/>
          <p:nvPr/>
        </p:nvSpPr>
        <p:spPr>
          <a:xfrm>
            <a:off x="1669037" y="2322927"/>
            <a:ext cx="1323728" cy="1099708"/>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13" b="1" dirty="0"/>
              <a:t>GWAS</a:t>
            </a:r>
          </a:p>
          <a:p>
            <a:pPr algn="ctr"/>
            <a:r>
              <a:rPr lang="en-US" sz="1013" b="1" dirty="0"/>
              <a:t>summary statistics</a:t>
            </a:r>
          </a:p>
          <a:p>
            <a:pPr algn="ctr"/>
            <a:r>
              <a:rPr lang="en-US" sz="1013" b="1" dirty="0"/>
              <a:t>(public)</a:t>
            </a:r>
          </a:p>
          <a:p>
            <a:pPr algn="ctr"/>
            <a:r>
              <a:rPr lang="en-US" sz="1013" b="1" dirty="0"/>
              <a:t>N=~35,000 - 330,000</a:t>
            </a:r>
          </a:p>
        </p:txBody>
      </p:sp>
      <p:sp>
        <p:nvSpPr>
          <p:cNvPr id="46" name="Rounded Rectangle 45">
            <a:extLst>
              <a:ext uri="{FF2B5EF4-FFF2-40B4-BE49-F238E27FC236}">
                <a16:creationId xmlns:a16="http://schemas.microsoft.com/office/drawing/2014/main" id="{5C74E261-D916-BBCB-8085-48A433224C32}"/>
              </a:ext>
            </a:extLst>
          </p:cNvPr>
          <p:cNvSpPr/>
          <p:nvPr/>
        </p:nvSpPr>
        <p:spPr>
          <a:xfrm>
            <a:off x="3157537" y="2242767"/>
            <a:ext cx="1323728" cy="805794"/>
          </a:xfrm>
          <a:prstGeom prst="roundRect">
            <a:avLst/>
          </a:prstGeom>
          <a:pattFill prst="wdUpDiag">
            <a:fgClr>
              <a:srgbClr val="92D050"/>
            </a:fgClr>
            <a:bgClr>
              <a:schemeClr val="bg1"/>
            </a:bgClr>
          </a:patt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13" b="1" dirty="0">
                <a:solidFill>
                  <a:schemeClr val="tx1"/>
                </a:solidFill>
              </a:rPr>
              <a:t>Training cohort:</a:t>
            </a:r>
          </a:p>
          <a:p>
            <a:pPr algn="ctr"/>
            <a:r>
              <a:rPr lang="en-US" sz="1013" b="1" dirty="0">
                <a:solidFill>
                  <a:schemeClr val="tx1"/>
                </a:solidFill>
              </a:rPr>
              <a:t>UK Biobank</a:t>
            </a:r>
          </a:p>
        </p:txBody>
      </p:sp>
      <p:sp>
        <p:nvSpPr>
          <p:cNvPr id="47" name="Rounded Rectangle 46">
            <a:extLst>
              <a:ext uri="{FF2B5EF4-FFF2-40B4-BE49-F238E27FC236}">
                <a16:creationId xmlns:a16="http://schemas.microsoft.com/office/drawing/2014/main" id="{C9E18940-69C3-A137-5955-C4ECFF363469}"/>
              </a:ext>
            </a:extLst>
          </p:cNvPr>
          <p:cNvSpPr/>
          <p:nvPr/>
        </p:nvSpPr>
        <p:spPr>
          <a:xfrm>
            <a:off x="3157537" y="3127556"/>
            <a:ext cx="1323728" cy="463235"/>
          </a:xfrm>
          <a:prstGeom prst="roundRect">
            <a:avLst/>
          </a:prstGeom>
          <a:pattFill prst="wdUpDiag">
            <a:fgClr>
              <a:srgbClr val="92D050"/>
            </a:fgClr>
            <a:bgClr>
              <a:schemeClr val="bg1"/>
            </a:bgClr>
          </a:patt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13" b="1" dirty="0">
                <a:solidFill>
                  <a:schemeClr val="tx1"/>
                </a:solidFill>
              </a:rPr>
              <a:t>Covariates:</a:t>
            </a:r>
          </a:p>
          <a:p>
            <a:pPr algn="ctr"/>
            <a:r>
              <a:rPr lang="en-US" sz="1013" b="1" dirty="0">
                <a:solidFill>
                  <a:schemeClr val="tx1"/>
                </a:solidFill>
              </a:rPr>
              <a:t>age, sex, </a:t>
            </a:r>
            <a:br>
              <a:rPr lang="en-US" sz="1013" b="1" dirty="0">
                <a:solidFill>
                  <a:schemeClr val="tx1"/>
                </a:solidFill>
              </a:rPr>
            </a:br>
            <a:r>
              <a:rPr lang="en-US" sz="1013" b="1" dirty="0">
                <a:solidFill>
                  <a:schemeClr val="tx1"/>
                </a:solidFill>
              </a:rPr>
              <a:t>3 genetic PCs</a:t>
            </a:r>
          </a:p>
        </p:txBody>
      </p:sp>
      <p:sp>
        <p:nvSpPr>
          <p:cNvPr id="48" name="Rounded Rectangle 47">
            <a:extLst>
              <a:ext uri="{FF2B5EF4-FFF2-40B4-BE49-F238E27FC236}">
                <a16:creationId xmlns:a16="http://schemas.microsoft.com/office/drawing/2014/main" id="{D4E3469F-8466-7BFB-2E6A-7665F85EF81B}"/>
              </a:ext>
            </a:extLst>
          </p:cNvPr>
          <p:cNvSpPr/>
          <p:nvPr/>
        </p:nvSpPr>
        <p:spPr>
          <a:xfrm>
            <a:off x="3157537" y="3669787"/>
            <a:ext cx="1323728" cy="271437"/>
          </a:xfrm>
          <a:prstGeom prst="roundRect">
            <a:avLst/>
          </a:prstGeom>
          <a:solidFill>
            <a:srgbClr val="00B050"/>
          </a:solidFill>
          <a:ln w="31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13" b="1" dirty="0">
                <a:solidFill>
                  <a:schemeClr val="bg1"/>
                </a:solidFill>
              </a:rPr>
              <a:t>Available SNPs</a:t>
            </a:r>
          </a:p>
        </p:txBody>
      </p:sp>
      <p:sp>
        <p:nvSpPr>
          <p:cNvPr id="55" name="TextBox 54">
            <a:extLst>
              <a:ext uri="{FF2B5EF4-FFF2-40B4-BE49-F238E27FC236}">
                <a16:creationId xmlns:a16="http://schemas.microsoft.com/office/drawing/2014/main" id="{2AC3EAF6-3762-CA63-B581-3800307901BA}"/>
              </a:ext>
            </a:extLst>
          </p:cNvPr>
          <p:cNvSpPr txBox="1"/>
          <p:nvPr/>
        </p:nvSpPr>
        <p:spPr>
          <a:xfrm>
            <a:off x="1547708" y="5084212"/>
            <a:ext cx="6418805" cy="307777"/>
          </a:xfrm>
          <a:prstGeom prst="rect">
            <a:avLst/>
          </a:prstGeom>
          <a:solidFill>
            <a:schemeClr val="accent4">
              <a:lumMod val="40000"/>
              <a:lumOff val="60000"/>
            </a:schemeClr>
          </a:solidFill>
        </p:spPr>
        <p:txBody>
          <a:bodyPr wrap="square" rtlCol="0">
            <a:spAutoFit/>
          </a:bodyPr>
          <a:lstStyle/>
          <a:p>
            <a:r>
              <a:rPr lang="en-US" sz="1400" b="1" dirty="0"/>
              <a:t>No individual-level data are released to challenge participants.</a:t>
            </a:r>
          </a:p>
        </p:txBody>
      </p:sp>
    </p:spTree>
    <p:extLst>
      <p:ext uri="{BB962C8B-B14F-4D97-AF65-F5344CB8AC3E}">
        <p14:creationId xmlns:p14="http://schemas.microsoft.com/office/powerpoint/2010/main" val="6906499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7DBA425-CCF6-DD4C-B75D-03122F8F2F14}"/>
              </a:ext>
            </a:extLst>
          </p:cNvPr>
          <p:cNvPicPr>
            <a:picLocks noChangeAspect="1"/>
          </p:cNvPicPr>
          <p:nvPr/>
        </p:nvPicPr>
        <p:blipFill>
          <a:blip r:embed="rId2"/>
          <a:stretch>
            <a:fillRect/>
          </a:stretch>
        </p:blipFill>
        <p:spPr>
          <a:xfrm>
            <a:off x="199768" y="2122692"/>
            <a:ext cx="5424348" cy="2096400"/>
          </a:xfrm>
          <a:prstGeom prst="rect">
            <a:avLst/>
          </a:prstGeom>
        </p:spPr>
      </p:pic>
      <p:grpSp>
        <p:nvGrpSpPr>
          <p:cNvPr id="11" name="Group 10">
            <a:extLst>
              <a:ext uri="{FF2B5EF4-FFF2-40B4-BE49-F238E27FC236}">
                <a16:creationId xmlns:a16="http://schemas.microsoft.com/office/drawing/2014/main" id="{4950258B-25B3-3342-80AB-4E4FEEEE0C4A}"/>
              </a:ext>
            </a:extLst>
          </p:cNvPr>
          <p:cNvGrpSpPr/>
          <p:nvPr/>
        </p:nvGrpSpPr>
        <p:grpSpPr>
          <a:xfrm>
            <a:off x="5741774" y="2042535"/>
            <a:ext cx="3247408" cy="3840683"/>
            <a:chOff x="7922054" y="1704713"/>
            <a:chExt cx="4329877" cy="5120911"/>
          </a:xfrm>
        </p:grpSpPr>
        <p:pic>
          <p:nvPicPr>
            <p:cNvPr id="6" name="Picture 5">
              <a:extLst>
                <a:ext uri="{FF2B5EF4-FFF2-40B4-BE49-F238E27FC236}">
                  <a16:creationId xmlns:a16="http://schemas.microsoft.com/office/drawing/2014/main" id="{41D4EFF9-9D26-CB4A-9CBA-6EE2C489819E}"/>
                </a:ext>
              </a:extLst>
            </p:cNvPr>
            <p:cNvPicPr>
              <a:picLocks noChangeAspect="1"/>
            </p:cNvPicPr>
            <p:nvPr/>
          </p:nvPicPr>
          <p:blipFill>
            <a:blip r:embed="rId3"/>
            <a:stretch>
              <a:fillRect/>
            </a:stretch>
          </p:blipFill>
          <p:spPr>
            <a:xfrm>
              <a:off x="8306774" y="2397211"/>
              <a:ext cx="3618869" cy="4028303"/>
            </a:xfrm>
            <a:prstGeom prst="rect">
              <a:avLst/>
            </a:prstGeom>
          </p:spPr>
        </p:pic>
        <p:pic>
          <p:nvPicPr>
            <p:cNvPr id="7" name="Picture 6">
              <a:extLst>
                <a:ext uri="{FF2B5EF4-FFF2-40B4-BE49-F238E27FC236}">
                  <a16:creationId xmlns:a16="http://schemas.microsoft.com/office/drawing/2014/main" id="{872528AD-D35B-0745-ABAB-275C9C8A2236}"/>
                </a:ext>
              </a:extLst>
            </p:cNvPr>
            <p:cNvPicPr>
              <a:picLocks noChangeAspect="1"/>
            </p:cNvPicPr>
            <p:nvPr/>
          </p:nvPicPr>
          <p:blipFill>
            <a:blip r:embed="rId4"/>
            <a:stretch>
              <a:fillRect/>
            </a:stretch>
          </p:blipFill>
          <p:spPr>
            <a:xfrm>
              <a:off x="8686342" y="4411362"/>
              <a:ext cx="1244829" cy="1680519"/>
            </a:xfrm>
            <a:prstGeom prst="rect">
              <a:avLst/>
            </a:prstGeom>
          </p:spPr>
        </p:pic>
        <p:sp>
          <p:nvSpPr>
            <p:cNvPr id="8" name="TextBox 7">
              <a:extLst>
                <a:ext uri="{FF2B5EF4-FFF2-40B4-BE49-F238E27FC236}">
                  <a16:creationId xmlns:a16="http://schemas.microsoft.com/office/drawing/2014/main" id="{165B6912-D42F-DD40-86C2-5463245D8753}"/>
                </a:ext>
              </a:extLst>
            </p:cNvPr>
            <p:cNvSpPr txBox="1"/>
            <p:nvPr/>
          </p:nvSpPr>
          <p:spPr>
            <a:xfrm>
              <a:off x="9144000" y="6425515"/>
              <a:ext cx="2233347" cy="400109"/>
            </a:xfrm>
            <a:prstGeom prst="rect">
              <a:avLst/>
            </a:prstGeom>
            <a:noFill/>
          </p:spPr>
          <p:txBody>
            <a:bodyPr wrap="none" rtlCol="0">
              <a:spAutoFit/>
            </a:bodyPr>
            <a:lstStyle/>
            <a:p>
              <a:r>
                <a:rPr lang="en-US" sz="1350" dirty="0"/>
                <a:t>Genetic ancestry PC1</a:t>
              </a:r>
            </a:p>
          </p:txBody>
        </p:sp>
        <p:sp>
          <p:nvSpPr>
            <p:cNvPr id="9" name="TextBox 8">
              <a:extLst>
                <a:ext uri="{FF2B5EF4-FFF2-40B4-BE49-F238E27FC236}">
                  <a16:creationId xmlns:a16="http://schemas.microsoft.com/office/drawing/2014/main" id="{7B9E886C-DC82-6143-A5D1-69AA9420B21F}"/>
                </a:ext>
              </a:extLst>
            </p:cNvPr>
            <p:cNvSpPr txBox="1"/>
            <p:nvPr/>
          </p:nvSpPr>
          <p:spPr>
            <a:xfrm rot="16200000">
              <a:off x="7005435" y="4458445"/>
              <a:ext cx="2233347" cy="400109"/>
            </a:xfrm>
            <a:prstGeom prst="rect">
              <a:avLst/>
            </a:prstGeom>
            <a:noFill/>
          </p:spPr>
          <p:txBody>
            <a:bodyPr wrap="none" rtlCol="0">
              <a:spAutoFit/>
            </a:bodyPr>
            <a:lstStyle/>
            <a:p>
              <a:r>
                <a:rPr lang="en-US" sz="1350" dirty="0"/>
                <a:t>Genetic ancestry PC2</a:t>
              </a:r>
            </a:p>
          </p:txBody>
        </p:sp>
        <p:sp>
          <p:nvSpPr>
            <p:cNvPr id="10" name="TextBox 9">
              <a:extLst>
                <a:ext uri="{FF2B5EF4-FFF2-40B4-BE49-F238E27FC236}">
                  <a16:creationId xmlns:a16="http://schemas.microsoft.com/office/drawing/2014/main" id="{6302DDD2-CBE4-DC4E-B80F-95481F6C6157}"/>
                </a:ext>
              </a:extLst>
            </p:cNvPr>
            <p:cNvSpPr txBox="1"/>
            <p:nvPr/>
          </p:nvSpPr>
          <p:spPr>
            <a:xfrm>
              <a:off x="8618971" y="1704713"/>
              <a:ext cx="3632960" cy="677108"/>
            </a:xfrm>
            <a:prstGeom prst="rect">
              <a:avLst/>
            </a:prstGeom>
            <a:noFill/>
          </p:spPr>
          <p:txBody>
            <a:bodyPr wrap="none" rtlCol="0">
              <a:spAutoFit/>
            </a:bodyPr>
            <a:lstStyle/>
            <a:p>
              <a:r>
                <a:rPr lang="en-US" sz="1350" dirty="0"/>
                <a:t>White-only subset by questionnaire </a:t>
              </a:r>
              <a:br>
                <a:rPr lang="en-US" sz="1350" dirty="0"/>
              </a:br>
              <a:r>
                <a:rPr lang="en-US" sz="1350" dirty="0"/>
                <a:t>and genetic ancestry PCA</a:t>
              </a:r>
            </a:p>
          </p:txBody>
        </p:sp>
      </p:grpSp>
      <p:sp>
        <p:nvSpPr>
          <p:cNvPr id="12" name="Title 11">
            <a:extLst>
              <a:ext uri="{FF2B5EF4-FFF2-40B4-BE49-F238E27FC236}">
                <a16:creationId xmlns:a16="http://schemas.microsoft.com/office/drawing/2014/main" id="{3BBAFEEC-727D-1548-BE4D-A0981A0AC477}"/>
              </a:ext>
            </a:extLst>
          </p:cNvPr>
          <p:cNvSpPr>
            <a:spLocks noGrp="1"/>
          </p:cNvSpPr>
          <p:nvPr>
            <p:ph type="title"/>
          </p:nvPr>
        </p:nvSpPr>
        <p:spPr/>
        <p:txBody>
          <a:bodyPr>
            <a:noAutofit/>
          </a:bodyPr>
          <a:lstStyle/>
          <a:p>
            <a:pPr algn="ctr"/>
            <a:r>
              <a:rPr lang="en-US" sz="2800" b="1" dirty="0"/>
              <a:t>Validation Cohort:</a:t>
            </a:r>
            <a:br>
              <a:rPr lang="en-US" sz="2800" b="1" dirty="0"/>
            </a:br>
            <a:r>
              <a:rPr lang="en-US" sz="2800" b="1" dirty="0"/>
              <a:t>MGB Biobank (formerly, Partners Biobank)</a:t>
            </a:r>
          </a:p>
        </p:txBody>
      </p:sp>
      <p:sp>
        <p:nvSpPr>
          <p:cNvPr id="2" name="Text Box 6">
            <a:extLst>
              <a:ext uri="{FF2B5EF4-FFF2-40B4-BE49-F238E27FC236}">
                <a16:creationId xmlns:a16="http://schemas.microsoft.com/office/drawing/2014/main" id="{DDD40ADE-F380-E256-1DFA-5945865CB029}"/>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7</a:t>
            </a:r>
          </a:p>
        </p:txBody>
      </p:sp>
      <p:sp>
        <p:nvSpPr>
          <p:cNvPr id="3" name="Text Box 8">
            <a:extLst>
              <a:ext uri="{FF2B5EF4-FFF2-40B4-BE49-F238E27FC236}">
                <a16:creationId xmlns:a16="http://schemas.microsoft.com/office/drawing/2014/main" id="{6A33DCE9-BEF2-F0D0-F1C4-096486D70A27}"/>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4" name="Text Box 9">
            <a:extLst>
              <a:ext uri="{FF2B5EF4-FFF2-40B4-BE49-F238E27FC236}">
                <a16:creationId xmlns:a16="http://schemas.microsoft.com/office/drawing/2014/main" id="{6F93CF13-F842-6722-0886-EB03767F3FC0}"/>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Tree>
    <p:extLst>
      <p:ext uri="{BB962C8B-B14F-4D97-AF65-F5344CB8AC3E}">
        <p14:creationId xmlns:p14="http://schemas.microsoft.com/office/powerpoint/2010/main" val="1224698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17CFA-A34D-2943-A55F-F40AF75274F2}"/>
              </a:ext>
            </a:extLst>
          </p:cNvPr>
          <p:cNvSpPr>
            <a:spLocks noGrp="1"/>
          </p:cNvSpPr>
          <p:nvPr>
            <p:ph type="title"/>
          </p:nvPr>
        </p:nvSpPr>
        <p:spPr/>
        <p:txBody>
          <a:bodyPr>
            <a:normAutofit/>
          </a:bodyPr>
          <a:lstStyle/>
          <a:p>
            <a:pPr algn="ctr"/>
            <a:r>
              <a:rPr lang="en-US" sz="2800" b="1" dirty="0"/>
              <a:t>Two challenge submission options</a:t>
            </a:r>
          </a:p>
        </p:txBody>
      </p:sp>
      <p:sp>
        <p:nvSpPr>
          <p:cNvPr id="3" name="Content Placeholder 2">
            <a:extLst>
              <a:ext uri="{FF2B5EF4-FFF2-40B4-BE49-F238E27FC236}">
                <a16:creationId xmlns:a16="http://schemas.microsoft.com/office/drawing/2014/main" id="{FA663556-C4E4-FD4C-8BF6-235CBACEBBD6}"/>
              </a:ext>
            </a:extLst>
          </p:cNvPr>
          <p:cNvSpPr>
            <a:spLocks noGrp="1"/>
          </p:cNvSpPr>
          <p:nvPr>
            <p:ph idx="1"/>
          </p:nvPr>
        </p:nvSpPr>
        <p:spPr/>
        <p:txBody>
          <a:bodyPr>
            <a:normAutofit/>
          </a:bodyPr>
          <a:lstStyle/>
          <a:p>
            <a:pPr marL="385763" indent="-385763">
              <a:buFont typeface="+mj-lt"/>
              <a:buAutoNum type="alphaUcPeriod"/>
            </a:pPr>
            <a:r>
              <a:rPr lang="en-US" sz="2400" dirty="0"/>
              <a:t>Additive PRS model</a:t>
            </a:r>
            <a:endParaRPr lang="en-US" sz="2000" dirty="0"/>
          </a:p>
          <a:p>
            <a:pPr lvl="1"/>
            <a:r>
              <a:rPr lang="en-US" sz="2000" dirty="0"/>
              <a:t>Effect allele and weight for each select SNP </a:t>
            </a:r>
          </a:p>
          <a:p>
            <a:pPr lvl="1"/>
            <a:endParaRPr lang="en-US" sz="2000" dirty="0"/>
          </a:p>
          <a:p>
            <a:pPr marL="457200" lvl="1" indent="0">
              <a:buNone/>
            </a:pPr>
            <a:endParaRPr lang="en-US" sz="2000" dirty="0"/>
          </a:p>
          <a:p>
            <a:pPr marL="457200" lvl="1" indent="0">
              <a:buNone/>
            </a:pPr>
            <a:endParaRPr lang="en-US" sz="2000" dirty="0"/>
          </a:p>
          <a:p>
            <a:pPr marL="457200" lvl="1" indent="0">
              <a:buNone/>
            </a:pPr>
            <a:endParaRPr lang="en-US" sz="2000" dirty="0"/>
          </a:p>
          <a:p>
            <a:pPr marL="385763" indent="-385763">
              <a:buFont typeface="+mj-lt"/>
              <a:buAutoNum type="alphaUcPeriod"/>
            </a:pPr>
            <a:r>
              <a:rPr lang="en-US" sz="2400" dirty="0"/>
              <a:t>Submit a prediction pipeline</a:t>
            </a:r>
            <a:endParaRPr lang="en-US" sz="1800" dirty="0"/>
          </a:p>
          <a:p>
            <a:pPr lvl="1"/>
            <a:r>
              <a:rPr lang="en-US" sz="1800" dirty="0"/>
              <a:t>No internet</a:t>
            </a:r>
          </a:p>
          <a:p>
            <a:pPr lvl="1"/>
            <a:r>
              <a:rPr lang="en-US" sz="1800" dirty="0"/>
              <a:t>Detailed instruction required</a:t>
            </a:r>
          </a:p>
          <a:p>
            <a:pPr lvl="1"/>
            <a:r>
              <a:rPr lang="en-US" sz="1800" dirty="0"/>
              <a:t>Containerization is preferred but not required</a:t>
            </a:r>
          </a:p>
          <a:p>
            <a:pPr lvl="1"/>
            <a:r>
              <a:rPr lang="en-US" sz="1800" dirty="0"/>
              <a:t>Rarely runs out of box (some adjustment to data are typically needed)</a:t>
            </a:r>
          </a:p>
        </p:txBody>
      </p:sp>
      <p:sp>
        <p:nvSpPr>
          <p:cNvPr id="7" name="Text Box 6">
            <a:extLst>
              <a:ext uri="{FF2B5EF4-FFF2-40B4-BE49-F238E27FC236}">
                <a16:creationId xmlns:a16="http://schemas.microsoft.com/office/drawing/2014/main" id="{3159503C-9A26-0FAB-A677-255F67E81117}"/>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7</a:t>
            </a:r>
          </a:p>
        </p:txBody>
      </p:sp>
      <p:sp>
        <p:nvSpPr>
          <p:cNvPr id="8" name="Text Box 8">
            <a:extLst>
              <a:ext uri="{FF2B5EF4-FFF2-40B4-BE49-F238E27FC236}">
                <a16:creationId xmlns:a16="http://schemas.microsoft.com/office/drawing/2014/main" id="{6BF24320-B217-32B7-6593-31279A746628}"/>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9" name="Text Box 9">
            <a:extLst>
              <a:ext uri="{FF2B5EF4-FFF2-40B4-BE49-F238E27FC236}">
                <a16:creationId xmlns:a16="http://schemas.microsoft.com/office/drawing/2014/main" id="{574D62BE-18E7-76E5-7CA9-6B9B4EB3746D}"/>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pic>
        <p:nvPicPr>
          <p:cNvPr id="10" name="Picture 9">
            <a:extLst>
              <a:ext uri="{FF2B5EF4-FFF2-40B4-BE49-F238E27FC236}">
                <a16:creationId xmlns:a16="http://schemas.microsoft.com/office/drawing/2014/main" id="{0D08BAE3-4420-9DF4-93EA-8CD5F3ABFFF1}"/>
              </a:ext>
            </a:extLst>
          </p:cNvPr>
          <p:cNvPicPr>
            <a:picLocks noChangeAspect="1"/>
          </p:cNvPicPr>
          <p:nvPr/>
        </p:nvPicPr>
        <p:blipFill>
          <a:blip r:embed="rId3"/>
          <a:srcRect b="23684"/>
          <a:stretch>
            <a:fillRect/>
          </a:stretch>
        </p:blipFill>
        <p:spPr>
          <a:xfrm>
            <a:off x="1295400" y="2438400"/>
            <a:ext cx="3860800" cy="1104900"/>
          </a:xfrm>
          <a:prstGeom prst="rect">
            <a:avLst/>
          </a:prstGeom>
        </p:spPr>
      </p:pic>
    </p:spTree>
    <p:extLst>
      <p:ext uri="{BB962C8B-B14F-4D97-AF65-F5344CB8AC3E}">
        <p14:creationId xmlns:p14="http://schemas.microsoft.com/office/powerpoint/2010/main" val="26804144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DA6035C-8CD3-E0FB-C5D2-0D0D1129F545}"/>
              </a:ext>
            </a:extLst>
          </p:cNvPr>
          <p:cNvSpPr/>
          <p:nvPr/>
        </p:nvSpPr>
        <p:spPr>
          <a:xfrm>
            <a:off x="1313216" y="1488225"/>
            <a:ext cx="5468584" cy="78040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392BB90-8E29-FA72-BDDF-4353A7D562D7}"/>
              </a:ext>
            </a:extLst>
          </p:cNvPr>
          <p:cNvSpPr/>
          <p:nvPr/>
        </p:nvSpPr>
        <p:spPr>
          <a:xfrm>
            <a:off x="1313216" y="2293596"/>
            <a:ext cx="5468584" cy="78040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FFA1B08-DB3A-A706-04B4-142E44D0CD43}"/>
              </a:ext>
            </a:extLst>
          </p:cNvPr>
          <p:cNvSpPr/>
          <p:nvPr/>
        </p:nvSpPr>
        <p:spPr>
          <a:xfrm>
            <a:off x="1313216" y="3095683"/>
            <a:ext cx="5468584" cy="78040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13D409E-3DF7-2529-9932-F551466303D2}"/>
              </a:ext>
            </a:extLst>
          </p:cNvPr>
          <p:cNvSpPr/>
          <p:nvPr/>
        </p:nvSpPr>
        <p:spPr>
          <a:xfrm>
            <a:off x="1313216" y="3906807"/>
            <a:ext cx="5468584" cy="78040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35265AA-CD69-FD46-FEE3-E8FDA36ED07D}"/>
              </a:ext>
            </a:extLst>
          </p:cNvPr>
          <p:cNvSpPr/>
          <p:nvPr/>
        </p:nvSpPr>
        <p:spPr>
          <a:xfrm>
            <a:off x="1313216" y="4717931"/>
            <a:ext cx="5468584" cy="78040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Content Placeholder 2">
            <a:extLst>
              <a:ext uri="{FF2B5EF4-FFF2-40B4-BE49-F238E27FC236}">
                <a16:creationId xmlns:a16="http://schemas.microsoft.com/office/drawing/2014/main" id="{5CFCA004-2858-5F88-4961-2DD8F9890F11}"/>
              </a:ext>
            </a:extLst>
          </p:cNvPr>
          <p:cNvSpPr>
            <a:spLocks noGrp="1"/>
          </p:cNvSpPr>
          <p:nvPr>
            <p:ph idx="1"/>
          </p:nvPr>
        </p:nvSpPr>
        <p:spPr>
          <a:xfrm>
            <a:off x="957636" y="1386960"/>
            <a:ext cx="5897880" cy="4085734"/>
          </a:xfrm>
          <a:noFill/>
        </p:spPr>
        <p:txBody>
          <a:bodyPr>
            <a:spAutoFit/>
          </a:bodyPr>
          <a:lstStyle/>
          <a:p>
            <a:pPr marL="457200" lvl="1" indent="0">
              <a:buNone/>
            </a:pPr>
            <a:endParaRPr lang="en-US" sz="1050" dirty="0"/>
          </a:p>
          <a:p>
            <a:pPr lvl="1"/>
            <a:r>
              <a:rPr lang="en-US" sz="1600" dirty="0"/>
              <a:t>Applied an AI technique </a:t>
            </a:r>
          </a:p>
          <a:p>
            <a:pPr lvl="1"/>
            <a:r>
              <a:rPr lang="en-US" sz="1600" dirty="0"/>
              <a:t>Incorporate covariates directly into the model </a:t>
            </a:r>
            <a:br>
              <a:rPr lang="en-US" sz="1600" dirty="0"/>
            </a:br>
            <a:endParaRPr lang="en-US" sz="1500" dirty="0"/>
          </a:p>
          <a:p>
            <a:pPr lvl="1"/>
            <a:r>
              <a:rPr lang="en-US" sz="1600" dirty="0"/>
              <a:t>Mega PRS </a:t>
            </a:r>
          </a:p>
          <a:p>
            <a:pPr lvl="1"/>
            <a:r>
              <a:rPr lang="en-US" sz="1600" dirty="0"/>
              <a:t>Integrate functional annotation into heritability model</a:t>
            </a:r>
          </a:p>
          <a:p>
            <a:pPr marL="342900" lvl="1" indent="0">
              <a:buNone/>
            </a:pPr>
            <a:endParaRPr lang="en-US" sz="1100" dirty="0"/>
          </a:p>
          <a:p>
            <a:pPr lvl="1"/>
            <a:r>
              <a:rPr lang="en-US" sz="1600" dirty="0"/>
              <a:t>LD Pruning + Thresholding informed by various </a:t>
            </a:r>
            <a:br>
              <a:rPr lang="en-US" sz="1600" dirty="0"/>
            </a:br>
            <a:r>
              <a:rPr lang="en-US" sz="1600" dirty="0"/>
              <a:t>variant annotations</a:t>
            </a:r>
            <a:br>
              <a:rPr lang="en-US" sz="1600" dirty="0"/>
            </a:br>
            <a:endParaRPr lang="en-US" sz="1600" dirty="0"/>
          </a:p>
          <a:p>
            <a:pPr lvl="1"/>
            <a:r>
              <a:rPr lang="en-US" sz="1600" dirty="0"/>
              <a:t>Sparse lasso regression</a:t>
            </a:r>
            <a:br>
              <a:rPr lang="en-US" sz="1600" dirty="0"/>
            </a:br>
            <a:endParaRPr lang="en-US" sz="1600" dirty="0"/>
          </a:p>
          <a:p>
            <a:pPr lvl="1"/>
            <a:endParaRPr lang="en-US" sz="1600" dirty="0"/>
          </a:p>
          <a:p>
            <a:pPr lvl="1"/>
            <a:r>
              <a:rPr lang="en-US" sz="1600" dirty="0"/>
              <a:t>Multiple published PRS methods</a:t>
            </a:r>
          </a:p>
          <a:p>
            <a:pPr lvl="1"/>
            <a:r>
              <a:rPr lang="en-US" sz="1600" dirty="0"/>
              <a:t>Incorporate pleiotropy and functional annotation</a:t>
            </a:r>
          </a:p>
        </p:txBody>
      </p:sp>
      <p:sp>
        <p:nvSpPr>
          <p:cNvPr id="7" name="Text Box 6">
            <a:extLst>
              <a:ext uri="{FF2B5EF4-FFF2-40B4-BE49-F238E27FC236}">
                <a16:creationId xmlns:a16="http://schemas.microsoft.com/office/drawing/2014/main" id="{96B3634E-FF97-A060-64EA-E6B7335EBDF3}"/>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7</a:t>
            </a:r>
          </a:p>
        </p:txBody>
      </p:sp>
      <p:sp>
        <p:nvSpPr>
          <p:cNvPr id="8" name="Text Box 8">
            <a:extLst>
              <a:ext uri="{FF2B5EF4-FFF2-40B4-BE49-F238E27FC236}">
                <a16:creationId xmlns:a16="http://schemas.microsoft.com/office/drawing/2014/main" id="{A4FDC7A6-5079-4267-9766-EBC4D12C76B0}"/>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9" name="Text Box 9">
            <a:extLst>
              <a:ext uri="{FF2B5EF4-FFF2-40B4-BE49-F238E27FC236}">
                <a16:creationId xmlns:a16="http://schemas.microsoft.com/office/drawing/2014/main" id="{C4CD1DD5-59DC-577B-5D46-A23A8F152CB5}"/>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
        <p:nvSpPr>
          <p:cNvPr id="23" name="Rectangle 22">
            <a:extLst>
              <a:ext uri="{FF2B5EF4-FFF2-40B4-BE49-F238E27FC236}">
                <a16:creationId xmlns:a16="http://schemas.microsoft.com/office/drawing/2014/main" id="{E3AD6BE3-F5AA-0767-D978-58FDC305A0FC}"/>
              </a:ext>
            </a:extLst>
          </p:cNvPr>
          <p:cNvSpPr/>
          <p:nvPr/>
        </p:nvSpPr>
        <p:spPr>
          <a:xfrm>
            <a:off x="6853212" y="1469359"/>
            <a:ext cx="1985988" cy="78040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Software</a:t>
            </a:r>
          </a:p>
          <a:p>
            <a:pPr algn="ctr"/>
            <a:r>
              <a:rPr lang="en-US" sz="1600" dirty="0">
                <a:solidFill>
                  <a:schemeClr val="tx1"/>
                </a:solidFill>
              </a:rPr>
              <a:t>(pre-trained)</a:t>
            </a:r>
          </a:p>
        </p:txBody>
      </p:sp>
      <p:sp>
        <p:nvSpPr>
          <p:cNvPr id="24" name="Rectangle 23">
            <a:extLst>
              <a:ext uri="{FF2B5EF4-FFF2-40B4-BE49-F238E27FC236}">
                <a16:creationId xmlns:a16="http://schemas.microsoft.com/office/drawing/2014/main" id="{FE049651-4335-7458-F285-4BA176B7CFAD}"/>
              </a:ext>
            </a:extLst>
          </p:cNvPr>
          <p:cNvSpPr/>
          <p:nvPr/>
        </p:nvSpPr>
        <p:spPr>
          <a:xfrm>
            <a:off x="6853212" y="2306577"/>
            <a:ext cx="1985988" cy="780406"/>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SNP effects</a:t>
            </a:r>
          </a:p>
        </p:txBody>
      </p:sp>
      <p:sp>
        <p:nvSpPr>
          <p:cNvPr id="25" name="Rectangle 24">
            <a:extLst>
              <a:ext uri="{FF2B5EF4-FFF2-40B4-BE49-F238E27FC236}">
                <a16:creationId xmlns:a16="http://schemas.microsoft.com/office/drawing/2014/main" id="{A90C8D4C-959F-92C8-3267-47ED6DAC56A1}"/>
              </a:ext>
            </a:extLst>
          </p:cNvPr>
          <p:cNvSpPr/>
          <p:nvPr/>
        </p:nvSpPr>
        <p:spPr>
          <a:xfrm>
            <a:off x="6853212" y="3107558"/>
            <a:ext cx="1985988" cy="78040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Software</a:t>
            </a:r>
          </a:p>
          <a:p>
            <a:pPr algn="ctr"/>
            <a:r>
              <a:rPr lang="en-US" sz="1600" dirty="0">
                <a:solidFill>
                  <a:schemeClr val="tx1"/>
                </a:solidFill>
              </a:rPr>
              <a:t>(training requested)</a:t>
            </a:r>
          </a:p>
        </p:txBody>
      </p:sp>
      <p:sp>
        <p:nvSpPr>
          <p:cNvPr id="26" name="Rectangle 25">
            <a:extLst>
              <a:ext uri="{FF2B5EF4-FFF2-40B4-BE49-F238E27FC236}">
                <a16:creationId xmlns:a16="http://schemas.microsoft.com/office/drawing/2014/main" id="{19FDF29A-BFA4-0E1E-C87C-E3785FBC5151}"/>
              </a:ext>
            </a:extLst>
          </p:cNvPr>
          <p:cNvSpPr/>
          <p:nvPr/>
        </p:nvSpPr>
        <p:spPr>
          <a:xfrm>
            <a:off x="6853212" y="3913775"/>
            <a:ext cx="1985988" cy="78040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Software</a:t>
            </a:r>
          </a:p>
          <a:p>
            <a:pPr algn="ctr"/>
            <a:r>
              <a:rPr lang="en-US" sz="1600" dirty="0">
                <a:solidFill>
                  <a:schemeClr val="tx1"/>
                </a:solidFill>
              </a:rPr>
              <a:t>(pre-trained)</a:t>
            </a:r>
          </a:p>
        </p:txBody>
      </p:sp>
      <p:sp>
        <p:nvSpPr>
          <p:cNvPr id="27" name="Rectangle 26">
            <a:extLst>
              <a:ext uri="{FF2B5EF4-FFF2-40B4-BE49-F238E27FC236}">
                <a16:creationId xmlns:a16="http://schemas.microsoft.com/office/drawing/2014/main" id="{048173F6-30E2-0F64-65D1-FD7AD4688D50}"/>
              </a:ext>
            </a:extLst>
          </p:cNvPr>
          <p:cNvSpPr/>
          <p:nvPr/>
        </p:nvSpPr>
        <p:spPr>
          <a:xfrm>
            <a:off x="6853212" y="4731867"/>
            <a:ext cx="1985988" cy="780406"/>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SNP effects</a:t>
            </a:r>
          </a:p>
        </p:txBody>
      </p:sp>
      <p:sp>
        <p:nvSpPr>
          <p:cNvPr id="30" name="Title 1">
            <a:extLst>
              <a:ext uri="{FF2B5EF4-FFF2-40B4-BE49-F238E27FC236}">
                <a16:creationId xmlns:a16="http://schemas.microsoft.com/office/drawing/2014/main" id="{9A72AD3C-C6BA-F6DE-3019-5118E83314A1}"/>
              </a:ext>
            </a:extLst>
          </p:cNvPr>
          <p:cNvSpPr>
            <a:spLocks noGrp="1"/>
          </p:cNvSpPr>
          <p:nvPr>
            <p:ph type="title"/>
          </p:nvPr>
        </p:nvSpPr>
        <p:spPr>
          <a:xfrm>
            <a:off x="457200" y="76200"/>
            <a:ext cx="8229600" cy="573140"/>
          </a:xfrm>
        </p:spPr>
        <p:txBody>
          <a:bodyPr>
            <a:normAutofit/>
          </a:bodyPr>
          <a:lstStyle/>
          <a:p>
            <a:pPr algn="ctr"/>
            <a:r>
              <a:rPr lang="en-US" sz="2800" b="1" dirty="0"/>
              <a:t>Challenge participants for CAGI 6</a:t>
            </a:r>
          </a:p>
        </p:txBody>
      </p:sp>
      <p:sp>
        <p:nvSpPr>
          <p:cNvPr id="31" name="TextBox 30">
            <a:extLst>
              <a:ext uri="{FF2B5EF4-FFF2-40B4-BE49-F238E27FC236}">
                <a16:creationId xmlns:a16="http://schemas.microsoft.com/office/drawing/2014/main" id="{BCDF3ED2-19A7-2A2E-1A9B-FF999EFF0607}"/>
              </a:ext>
            </a:extLst>
          </p:cNvPr>
          <p:cNvSpPr txBox="1"/>
          <p:nvPr/>
        </p:nvSpPr>
        <p:spPr>
          <a:xfrm>
            <a:off x="483326" y="1536687"/>
            <a:ext cx="780406" cy="338554"/>
          </a:xfrm>
          <a:prstGeom prst="rect">
            <a:avLst/>
          </a:prstGeom>
          <a:solidFill>
            <a:srgbClr val="92D050"/>
          </a:solidFill>
        </p:spPr>
        <p:txBody>
          <a:bodyPr wrap="none" rtlCol="0">
            <a:spAutoFit/>
          </a:bodyPr>
          <a:lstStyle/>
          <a:p>
            <a:r>
              <a:rPr lang="en-US" sz="1600" dirty="0"/>
              <a:t>Team 1</a:t>
            </a:r>
          </a:p>
        </p:txBody>
      </p:sp>
      <p:sp>
        <p:nvSpPr>
          <p:cNvPr id="32" name="TextBox 31">
            <a:extLst>
              <a:ext uri="{FF2B5EF4-FFF2-40B4-BE49-F238E27FC236}">
                <a16:creationId xmlns:a16="http://schemas.microsoft.com/office/drawing/2014/main" id="{8332A182-68F7-A53D-A5D7-4E979FA9EABA}"/>
              </a:ext>
            </a:extLst>
          </p:cNvPr>
          <p:cNvSpPr txBox="1"/>
          <p:nvPr/>
        </p:nvSpPr>
        <p:spPr>
          <a:xfrm>
            <a:off x="483048" y="2343469"/>
            <a:ext cx="780406" cy="338554"/>
          </a:xfrm>
          <a:prstGeom prst="rect">
            <a:avLst/>
          </a:prstGeom>
          <a:solidFill>
            <a:srgbClr val="92D050"/>
          </a:solidFill>
        </p:spPr>
        <p:txBody>
          <a:bodyPr wrap="none" rtlCol="0">
            <a:spAutoFit/>
          </a:bodyPr>
          <a:lstStyle/>
          <a:p>
            <a:r>
              <a:rPr lang="en-US" sz="1600" dirty="0"/>
              <a:t>Team 2</a:t>
            </a:r>
          </a:p>
        </p:txBody>
      </p:sp>
      <p:sp>
        <p:nvSpPr>
          <p:cNvPr id="33" name="TextBox 32">
            <a:extLst>
              <a:ext uri="{FF2B5EF4-FFF2-40B4-BE49-F238E27FC236}">
                <a16:creationId xmlns:a16="http://schemas.microsoft.com/office/drawing/2014/main" id="{253E8C3D-9B0C-3982-13C8-DF839D95EFB2}"/>
              </a:ext>
            </a:extLst>
          </p:cNvPr>
          <p:cNvSpPr txBox="1"/>
          <p:nvPr/>
        </p:nvSpPr>
        <p:spPr>
          <a:xfrm>
            <a:off x="483449" y="3149599"/>
            <a:ext cx="780406" cy="338554"/>
          </a:xfrm>
          <a:prstGeom prst="rect">
            <a:avLst/>
          </a:prstGeom>
          <a:solidFill>
            <a:srgbClr val="92D050"/>
          </a:solidFill>
        </p:spPr>
        <p:txBody>
          <a:bodyPr wrap="none" rtlCol="0">
            <a:spAutoFit/>
          </a:bodyPr>
          <a:lstStyle/>
          <a:p>
            <a:r>
              <a:rPr lang="en-US" sz="1600" dirty="0"/>
              <a:t>Team 3</a:t>
            </a:r>
          </a:p>
        </p:txBody>
      </p:sp>
      <p:sp>
        <p:nvSpPr>
          <p:cNvPr id="34" name="TextBox 33">
            <a:extLst>
              <a:ext uri="{FF2B5EF4-FFF2-40B4-BE49-F238E27FC236}">
                <a16:creationId xmlns:a16="http://schemas.microsoft.com/office/drawing/2014/main" id="{F1829C65-D7CF-D85D-7D53-13E1AA988131}"/>
              </a:ext>
            </a:extLst>
          </p:cNvPr>
          <p:cNvSpPr txBox="1"/>
          <p:nvPr/>
        </p:nvSpPr>
        <p:spPr>
          <a:xfrm>
            <a:off x="483173" y="3956381"/>
            <a:ext cx="780406" cy="338554"/>
          </a:xfrm>
          <a:prstGeom prst="rect">
            <a:avLst/>
          </a:prstGeom>
          <a:solidFill>
            <a:srgbClr val="92D050"/>
          </a:solidFill>
        </p:spPr>
        <p:txBody>
          <a:bodyPr wrap="none" rtlCol="0">
            <a:spAutoFit/>
          </a:bodyPr>
          <a:lstStyle/>
          <a:p>
            <a:r>
              <a:rPr lang="en-US" sz="1600" dirty="0"/>
              <a:t>Team 4</a:t>
            </a:r>
          </a:p>
        </p:txBody>
      </p:sp>
      <p:sp>
        <p:nvSpPr>
          <p:cNvPr id="35" name="TextBox 34">
            <a:extLst>
              <a:ext uri="{FF2B5EF4-FFF2-40B4-BE49-F238E27FC236}">
                <a16:creationId xmlns:a16="http://schemas.microsoft.com/office/drawing/2014/main" id="{ADD98DE2-BDF2-B4F3-6EC8-6ED2ADCB7612}"/>
              </a:ext>
            </a:extLst>
          </p:cNvPr>
          <p:cNvSpPr txBox="1"/>
          <p:nvPr/>
        </p:nvSpPr>
        <p:spPr>
          <a:xfrm>
            <a:off x="474380" y="4766846"/>
            <a:ext cx="780406" cy="338554"/>
          </a:xfrm>
          <a:prstGeom prst="rect">
            <a:avLst/>
          </a:prstGeom>
          <a:solidFill>
            <a:srgbClr val="92D050"/>
          </a:solidFill>
        </p:spPr>
        <p:txBody>
          <a:bodyPr wrap="none" rtlCol="0">
            <a:spAutoFit/>
          </a:bodyPr>
          <a:lstStyle/>
          <a:p>
            <a:r>
              <a:rPr lang="en-US" sz="1600" dirty="0"/>
              <a:t>Team 5</a:t>
            </a:r>
          </a:p>
        </p:txBody>
      </p:sp>
      <p:sp>
        <p:nvSpPr>
          <p:cNvPr id="2" name="TextBox 1">
            <a:extLst>
              <a:ext uri="{FF2B5EF4-FFF2-40B4-BE49-F238E27FC236}">
                <a16:creationId xmlns:a16="http://schemas.microsoft.com/office/drawing/2014/main" id="{C6B90536-0E6E-8B5E-DA34-FA9817C50868}"/>
              </a:ext>
            </a:extLst>
          </p:cNvPr>
          <p:cNvSpPr txBox="1"/>
          <p:nvPr/>
        </p:nvSpPr>
        <p:spPr>
          <a:xfrm>
            <a:off x="8799034" y="2463225"/>
            <a:ext cx="344966" cy="584775"/>
          </a:xfrm>
          <a:prstGeom prst="rect">
            <a:avLst/>
          </a:prstGeom>
          <a:noFill/>
        </p:spPr>
        <p:txBody>
          <a:bodyPr wrap="none" rtlCol="0">
            <a:spAutoFit/>
          </a:bodyPr>
          <a:lstStyle/>
          <a:p>
            <a:r>
              <a:rPr lang="en-US" sz="3200" b="1" dirty="0"/>
              <a:t>*</a:t>
            </a:r>
            <a:endParaRPr lang="en-US" b="1" dirty="0"/>
          </a:p>
        </p:txBody>
      </p:sp>
      <p:sp>
        <p:nvSpPr>
          <p:cNvPr id="3" name="TextBox 2">
            <a:extLst>
              <a:ext uri="{FF2B5EF4-FFF2-40B4-BE49-F238E27FC236}">
                <a16:creationId xmlns:a16="http://schemas.microsoft.com/office/drawing/2014/main" id="{90F0DEDB-9DC5-DDEC-8D5F-B61B6FB6169E}"/>
              </a:ext>
            </a:extLst>
          </p:cNvPr>
          <p:cNvSpPr txBox="1"/>
          <p:nvPr/>
        </p:nvSpPr>
        <p:spPr>
          <a:xfrm>
            <a:off x="3351768" y="5769104"/>
            <a:ext cx="5493812" cy="369332"/>
          </a:xfrm>
          <a:prstGeom prst="rect">
            <a:avLst/>
          </a:prstGeom>
          <a:noFill/>
        </p:spPr>
        <p:txBody>
          <a:bodyPr wrap="none" rtlCol="0">
            <a:spAutoFit/>
          </a:bodyPr>
          <a:lstStyle/>
          <a:p>
            <a:r>
              <a:rPr lang="en-US" dirty="0"/>
              <a:t>Submitted predictions for simulated datasets as well</a:t>
            </a:r>
          </a:p>
        </p:txBody>
      </p:sp>
      <p:sp>
        <p:nvSpPr>
          <p:cNvPr id="4" name="TextBox 3">
            <a:extLst>
              <a:ext uri="{FF2B5EF4-FFF2-40B4-BE49-F238E27FC236}">
                <a16:creationId xmlns:a16="http://schemas.microsoft.com/office/drawing/2014/main" id="{36069DB0-40E9-D255-2FB9-05CC1A95A5A4}"/>
              </a:ext>
            </a:extLst>
          </p:cNvPr>
          <p:cNvSpPr txBox="1"/>
          <p:nvPr/>
        </p:nvSpPr>
        <p:spPr>
          <a:xfrm>
            <a:off x="3116817" y="5703815"/>
            <a:ext cx="344966" cy="584775"/>
          </a:xfrm>
          <a:prstGeom prst="rect">
            <a:avLst/>
          </a:prstGeom>
          <a:noFill/>
        </p:spPr>
        <p:txBody>
          <a:bodyPr wrap="none" rtlCol="0">
            <a:spAutoFit/>
          </a:bodyPr>
          <a:lstStyle/>
          <a:p>
            <a:r>
              <a:rPr lang="en-US" sz="3200" b="1" dirty="0"/>
              <a:t>*</a:t>
            </a:r>
            <a:endParaRPr lang="en-US" b="1" dirty="0"/>
          </a:p>
        </p:txBody>
      </p:sp>
    </p:spTree>
    <p:extLst>
      <p:ext uri="{BB962C8B-B14F-4D97-AF65-F5344CB8AC3E}">
        <p14:creationId xmlns:p14="http://schemas.microsoft.com/office/powerpoint/2010/main" val="39704655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09CC99-41E2-44B3-6CFC-806F6D7E6F2B}"/>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23744CB5-9097-7B00-66D7-C7C9191E29B0}"/>
              </a:ext>
            </a:extLst>
          </p:cNvPr>
          <p:cNvSpPr/>
          <p:nvPr/>
        </p:nvSpPr>
        <p:spPr>
          <a:xfrm>
            <a:off x="1905000" y="3959541"/>
            <a:ext cx="4858984" cy="46005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6B8D2C9E-178B-D592-CA89-01790312F6B4}"/>
              </a:ext>
            </a:extLst>
          </p:cNvPr>
          <p:cNvSpPr/>
          <p:nvPr/>
        </p:nvSpPr>
        <p:spPr>
          <a:xfrm>
            <a:off x="1922816" y="3426141"/>
            <a:ext cx="4858984" cy="46005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7ECA38C6-84E0-EB01-0D2B-D447BC4AC247}"/>
              </a:ext>
            </a:extLst>
          </p:cNvPr>
          <p:cNvSpPr/>
          <p:nvPr/>
        </p:nvSpPr>
        <p:spPr>
          <a:xfrm>
            <a:off x="1905000" y="4492941"/>
            <a:ext cx="4858984" cy="102859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949385AC-673C-0212-7B18-7DBAA02CF959}"/>
              </a:ext>
            </a:extLst>
          </p:cNvPr>
          <p:cNvSpPr/>
          <p:nvPr/>
        </p:nvSpPr>
        <p:spPr>
          <a:xfrm>
            <a:off x="1905000" y="1825941"/>
            <a:ext cx="4858984" cy="46005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531C47-287C-A330-D63B-0E204F6EF5F2}"/>
              </a:ext>
            </a:extLst>
          </p:cNvPr>
          <p:cNvSpPr>
            <a:spLocks noGrp="1"/>
          </p:cNvSpPr>
          <p:nvPr>
            <p:ph type="title"/>
          </p:nvPr>
        </p:nvSpPr>
        <p:spPr>
          <a:xfrm>
            <a:off x="457200" y="152400"/>
            <a:ext cx="8229600" cy="573140"/>
          </a:xfrm>
        </p:spPr>
        <p:txBody>
          <a:bodyPr>
            <a:normAutofit/>
          </a:bodyPr>
          <a:lstStyle/>
          <a:p>
            <a:pPr algn="ctr"/>
            <a:r>
              <a:rPr lang="en-US" sz="2800" b="1" dirty="0"/>
              <a:t>Challenge participants for CAGI 7</a:t>
            </a:r>
          </a:p>
        </p:txBody>
      </p:sp>
      <p:sp>
        <p:nvSpPr>
          <p:cNvPr id="7" name="Text Box 6">
            <a:extLst>
              <a:ext uri="{FF2B5EF4-FFF2-40B4-BE49-F238E27FC236}">
                <a16:creationId xmlns:a16="http://schemas.microsoft.com/office/drawing/2014/main" id="{AEAA9176-C2BA-F12D-9888-3C63617EA995}"/>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7</a:t>
            </a:r>
          </a:p>
        </p:txBody>
      </p:sp>
      <p:sp>
        <p:nvSpPr>
          <p:cNvPr id="8" name="Text Box 8">
            <a:extLst>
              <a:ext uri="{FF2B5EF4-FFF2-40B4-BE49-F238E27FC236}">
                <a16:creationId xmlns:a16="http://schemas.microsoft.com/office/drawing/2014/main" id="{E684EDB5-D23D-CF75-9CAC-D96901E141FE}"/>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9" name="Text Box 9">
            <a:extLst>
              <a:ext uri="{FF2B5EF4-FFF2-40B4-BE49-F238E27FC236}">
                <a16:creationId xmlns:a16="http://schemas.microsoft.com/office/drawing/2014/main" id="{60EBA29E-83D9-CAAB-91E3-E49EF566E332}"/>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
        <p:nvSpPr>
          <p:cNvPr id="3" name="Rectangle 2">
            <a:extLst>
              <a:ext uri="{FF2B5EF4-FFF2-40B4-BE49-F238E27FC236}">
                <a16:creationId xmlns:a16="http://schemas.microsoft.com/office/drawing/2014/main" id="{022A1FDD-D4E9-A3A9-B72D-69DD4F60D922}"/>
              </a:ext>
            </a:extLst>
          </p:cNvPr>
          <p:cNvSpPr/>
          <p:nvPr/>
        </p:nvSpPr>
        <p:spPr>
          <a:xfrm>
            <a:off x="1922180" y="762000"/>
            <a:ext cx="4858984" cy="49540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8CCCD598-8C7C-D67A-A522-BD559AA3A693}"/>
              </a:ext>
            </a:extLst>
          </p:cNvPr>
          <p:cNvSpPr/>
          <p:nvPr/>
        </p:nvSpPr>
        <p:spPr>
          <a:xfrm>
            <a:off x="1922180" y="1295400"/>
            <a:ext cx="4858984" cy="46005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9899BCF-9A04-B358-E5D3-D08FB0782BA7}"/>
              </a:ext>
            </a:extLst>
          </p:cNvPr>
          <p:cNvSpPr/>
          <p:nvPr/>
        </p:nvSpPr>
        <p:spPr>
          <a:xfrm>
            <a:off x="1922180" y="2362200"/>
            <a:ext cx="4858984" cy="9906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2">
            <a:extLst>
              <a:ext uri="{FF2B5EF4-FFF2-40B4-BE49-F238E27FC236}">
                <a16:creationId xmlns:a16="http://schemas.microsoft.com/office/drawing/2014/main" id="{BC9C33EE-BBE9-2607-24DC-78EB731D3B5A}"/>
              </a:ext>
            </a:extLst>
          </p:cNvPr>
          <p:cNvSpPr>
            <a:spLocks noGrp="1"/>
          </p:cNvSpPr>
          <p:nvPr>
            <p:ph idx="1"/>
          </p:nvPr>
        </p:nvSpPr>
        <p:spPr>
          <a:xfrm>
            <a:off x="1524000" y="685800"/>
            <a:ext cx="5451370" cy="5152180"/>
          </a:xfrm>
          <a:noFill/>
        </p:spPr>
        <p:txBody>
          <a:bodyPr wrap="square">
            <a:spAutoFit/>
          </a:bodyPr>
          <a:lstStyle/>
          <a:p>
            <a:pPr lvl="1"/>
            <a:endParaRPr lang="en-US" sz="600" dirty="0"/>
          </a:p>
          <a:p>
            <a:pPr lvl="1"/>
            <a:r>
              <a:rPr lang="en-US" sz="1600" dirty="0"/>
              <a:t>Dr. Doug Speed will present their approach</a:t>
            </a:r>
          </a:p>
          <a:p>
            <a:pPr lvl="1"/>
            <a:endParaRPr lang="en-US" sz="1200" dirty="0"/>
          </a:p>
          <a:p>
            <a:pPr lvl="1"/>
            <a:r>
              <a:rPr lang="en-US" sz="1600" dirty="0"/>
              <a:t>Method not described</a:t>
            </a:r>
          </a:p>
          <a:p>
            <a:pPr marL="342900" lvl="1" indent="0">
              <a:buNone/>
            </a:pPr>
            <a:endParaRPr lang="en-US" sz="1100" dirty="0"/>
          </a:p>
          <a:p>
            <a:pPr lvl="1"/>
            <a:r>
              <a:rPr lang="en-US" sz="1600" dirty="0"/>
              <a:t>Method not described</a:t>
            </a:r>
            <a:br>
              <a:rPr lang="en-US" sz="1600" dirty="0"/>
            </a:br>
            <a:endParaRPr lang="en-US" sz="1600" dirty="0"/>
          </a:p>
          <a:p>
            <a:pPr lvl="1"/>
            <a:r>
              <a:rPr lang="en-US" sz="1600" dirty="0"/>
              <a:t>Random Forest accounting for nonlinear effects</a:t>
            </a:r>
          </a:p>
          <a:p>
            <a:pPr lvl="1"/>
            <a:r>
              <a:rPr lang="en-US" sz="1600" dirty="0"/>
              <a:t>Ensemble of logistic regression models </a:t>
            </a:r>
          </a:p>
          <a:p>
            <a:pPr lvl="1"/>
            <a:r>
              <a:rPr lang="en-US" sz="1600" dirty="0"/>
              <a:t>Neural Net model</a:t>
            </a:r>
            <a:br>
              <a:rPr lang="en-US" sz="1600" dirty="0"/>
            </a:br>
            <a:endParaRPr lang="en-US" sz="1600" dirty="0"/>
          </a:p>
          <a:p>
            <a:pPr lvl="1"/>
            <a:r>
              <a:rPr lang="en-US" sz="1600" dirty="0"/>
              <a:t>Method not described</a:t>
            </a:r>
          </a:p>
          <a:p>
            <a:pPr lvl="1"/>
            <a:endParaRPr lang="en-US" sz="1400" dirty="0"/>
          </a:p>
          <a:p>
            <a:pPr lvl="1"/>
            <a:r>
              <a:rPr lang="en-US" sz="1600" dirty="0"/>
              <a:t>Linearly combine with PRS for related conditions</a:t>
            </a:r>
          </a:p>
          <a:p>
            <a:pPr lvl="1"/>
            <a:endParaRPr lang="en-US" sz="1100" dirty="0"/>
          </a:p>
          <a:p>
            <a:pPr lvl="1"/>
            <a:r>
              <a:rPr lang="en-US" sz="1600" dirty="0"/>
              <a:t>Applied multiple published PRS methods</a:t>
            </a:r>
          </a:p>
          <a:p>
            <a:pPr lvl="1"/>
            <a:r>
              <a:rPr lang="en-US" sz="1600" dirty="0"/>
              <a:t>Best performing model was selected with </a:t>
            </a:r>
            <a:r>
              <a:rPr lang="en-US" sz="1600" dirty="0" err="1"/>
              <a:t>OpenSNP</a:t>
            </a:r>
            <a:endParaRPr lang="en-US" sz="1600" dirty="0"/>
          </a:p>
          <a:p>
            <a:pPr lvl="1"/>
            <a:endParaRPr lang="en-US" sz="1600" dirty="0"/>
          </a:p>
        </p:txBody>
      </p:sp>
      <p:sp>
        <p:nvSpPr>
          <p:cNvPr id="12" name="TextBox 11">
            <a:extLst>
              <a:ext uri="{FF2B5EF4-FFF2-40B4-BE49-F238E27FC236}">
                <a16:creationId xmlns:a16="http://schemas.microsoft.com/office/drawing/2014/main" id="{B1B86BAB-9AA9-D35A-97B1-2D1539287E2A}"/>
              </a:ext>
            </a:extLst>
          </p:cNvPr>
          <p:cNvSpPr txBox="1"/>
          <p:nvPr/>
        </p:nvSpPr>
        <p:spPr>
          <a:xfrm>
            <a:off x="1110334" y="838200"/>
            <a:ext cx="718466" cy="338554"/>
          </a:xfrm>
          <a:prstGeom prst="rect">
            <a:avLst/>
          </a:prstGeom>
          <a:solidFill>
            <a:srgbClr val="92D050"/>
          </a:solidFill>
        </p:spPr>
        <p:txBody>
          <a:bodyPr wrap="none" rtlCol="0">
            <a:spAutoFit/>
          </a:bodyPr>
          <a:lstStyle/>
          <a:p>
            <a:pPr algn="r"/>
            <a:r>
              <a:rPr lang="en-US" sz="1600" dirty="0"/>
              <a:t>LDAK</a:t>
            </a:r>
          </a:p>
        </p:txBody>
      </p:sp>
      <p:sp>
        <p:nvSpPr>
          <p:cNvPr id="13" name="TextBox 12">
            <a:extLst>
              <a:ext uri="{FF2B5EF4-FFF2-40B4-BE49-F238E27FC236}">
                <a16:creationId xmlns:a16="http://schemas.microsoft.com/office/drawing/2014/main" id="{D21721F0-0C59-E268-36F3-F6DE4FC2F22D}"/>
              </a:ext>
            </a:extLst>
          </p:cNvPr>
          <p:cNvSpPr txBox="1"/>
          <p:nvPr/>
        </p:nvSpPr>
        <p:spPr>
          <a:xfrm>
            <a:off x="152400" y="1371600"/>
            <a:ext cx="1667444" cy="338554"/>
          </a:xfrm>
          <a:prstGeom prst="rect">
            <a:avLst/>
          </a:prstGeom>
          <a:solidFill>
            <a:srgbClr val="92D050"/>
          </a:solidFill>
        </p:spPr>
        <p:txBody>
          <a:bodyPr wrap="none" rtlCol="0">
            <a:spAutoFit/>
          </a:bodyPr>
          <a:lstStyle/>
          <a:p>
            <a:pPr algn="r"/>
            <a:r>
              <a:rPr lang="en-US" sz="1600" dirty="0" err="1"/>
              <a:t>GeneForecaster</a:t>
            </a:r>
            <a:endParaRPr lang="en-US" sz="1600" dirty="0"/>
          </a:p>
        </p:txBody>
      </p:sp>
      <p:sp>
        <p:nvSpPr>
          <p:cNvPr id="14" name="TextBox 13">
            <a:extLst>
              <a:ext uri="{FF2B5EF4-FFF2-40B4-BE49-F238E27FC236}">
                <a16:creationId xmlns:a16="http://schemas.microsoft.com/office/drawing/2014/main" id="{ABDBB6E7-F785-82E9-8525-5ECE98B84DAA}"/>
              </a:ext>
            </a:extLst>
          </p:cNvPr>
          <p:cNvSpPr txBox="1"/>
          <p:nvPr/>
        </p:nvSpPr>
        <p:spPr>
          <a:xfrm>
            <a:off x="381000" y="1871246"/>
            <a:ext cx="1438214" cy="338554"/>
          </a:xfrm>
          <a:prstGeom prst="rect">
            <a:avLst/>
          </a:prstGeom>
          <a:solidFill>
            <a:srgbClr val="92D050"/>
          </a:solidFill>
        </p:spPr>
        <p:txBody>
          <a:bodyPr wrap="none" rtlCol="0">
            <a:spAutoFit/>
          </a:bodyPr>
          <a:lstStyle/>
          <a:p>
            <a:pPr algn="r"/>
            <a:r>
              <a:rPr lang="en-US" sz="1600" dirty="0" err="1"/>
              <a:t>GenoHackers</a:t>
            </a:r>
            <a:endParaRPr lang="en-US" sz="1600" dirty="0"/>
          </a:p>
        </p:txBody>
      </p:sp>
      <p:sp>
        <p:nvSpPr>
          <p:cNvPr id="15" name="TextBox 14">
            <a:extLst>
              <a:ext uri="{FF2B5EF4-FFF2-40B4-BE49-F238E27FC236}">
                <a16:creationId xmlns:a16="http://schemas.microsoft.com/office/drawing/2014/main" id="{8660D4D1-46CF-FD78-2B86-6C3964873734}"/>
              </a:ext>
            </a:extLst>
          </p:cNvPr>
          <p:cNvSpPr txBox="1"/>
          <p:nvPr/>
        </p:nvSpPr>
        <p:spPr>
          <a:xfrm>
            <a:off x="995982" y="2633246"/>
            <a:ext cx="846707" cy="338554"/>
          </a:xfrm>
          <a:prstGeom prst="rect">
            <a:avLst/>
          </a:prstGeom>
          <a:solidFill>
            <a:srgbClr val="92D050"/>
          </a:solidFill>
        </p:spPr>
        <p:txBody>
          <a:bodyPr wrap="none" rtlCol="0">
            <a:spAutoFit/>
          </a:bodyPr>
          <a:lstStyle/>
          <a:p>
            <a:pPr algn="r"/>
            <a:r>
              <a:rPr lang="en-US" sz="1600" dirty="0"/>
              <a:t>GENGI</a:t>
            </a:r>
          </a:p>
        </p:txBody>
      </p:sp>
      <p:sp>
        <p:nvSpPr>
          <p:cNvPr id="16" name="TextBox 15">
            <a:extLst>
              <a:ext uri="{FF2B5EF4-FFF2-40B4-BE49-F238E27FC236}">
                <a16:creationId xmlns:a16="http://schemas.microsoft.com/office/drawing/2014/main" id="{4D1E7D93-C894-E7ED-C03C-6D2CC9FD6E08}"/>
              </a:ext>
            </a:extLst>
          </p:cNvPr>
          <p:cNvSpPr txBox="1"/>
          <p:nvPr/>
        </p:nvSpPr>
        <p:spPr>
          <a:xfrm>
            <a:off x="332877" y="3483074"/>
            <a:ext cx="1495923" cy="338554"/>
          </a:xfrm>
          <a:prstGeom prst="rect">
            <a:avLst/>
          </a:prstGeom>
          <a:solidFill>
            <a:srgbClr val="92D050"/>
          </a:solidFill>
        </p:spPr>
        <p:txBody>
          <a:bodyPr wrap="none" rtlCol="0">
            <a:spAutoFit/>
          </a:bodyPr>
          <a:lstStyle/>
          <a:p>
            <a:pPr algn="r"/>
            <a:r>
              <a:rPr lang="en-US" sz="1600" dirty="0" err="1"/>
              <a:t>InnoThyroGen</a:t>
            </a:r>
            <a:endParaRPr lang="en-US" sz="1600" dirty="0"/>
          </a:p>
        </p:txBody>
      </p:sp>
      <p:sp>
        <p:nvSpPr>
          <p:cNvPr id="18" name="Rectangle 17">
            <a:extLst>
              <a:ext uri="{FF2B5EF4-FFF2-40B4-BE49-F238E27FC236}">
                <a16:creationId xmlns:a16="http://schemas.microsoft.com/office/drawing/2014/main" id="{CAA4593E-FCB8-C9CB-49EC-951BBF275F7A}"/>
              </a:ext>
            </a:extLst>
          </p:cNvPr>
          <p:cNvSpPr/>
          <p:nvPr/>
        </p:nvSpPr>
        <p:spPr>
          <a:xfrm>
            <a:off x="6853212" y="762000"/>
            <a:ext cx="1985988" cy="464575"/>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SNP effects</a:t>
            </a:r>
          </a:p>
        </p:txBody>
      </p:sp>
      <p:sp>
        <p:nvSpPr>
          <p:cNvPr id="20" name="Rectangle 19">
            <a:extLst>
              <a:ext uri="{FF2B5EF4-FFF2-40B4-BE49-F238E27FC236}">
                <a16:creationId xmlns:a16="http://schemas.microsoft.com/office/drawing/2014/main" id="{FD10834F-E3E1-3C00-68CE-B3AFBDDF8FE3}"/>
              </a:ext>
            </a:extLst>
          </p:cNvPr>
          <p:cNvSpPr/>
          <p:nvPr/>
        </p:nvSpPr>
        <p:spPr>
          <a:xfrm>
            <a:off x="6853212" y="2356480"/>
            <a:ext cx="1985988" cy="96128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Software</a:t>
            </a:r>
          </a:p>
          <a:p>
            <a:pPr algn="ctr"/>
            <a:r>
              <a:rPr lang="en-US" sz="1600" dirty="0">
                <a:solidFill>
                  <a:schemeClr val="tx1"/>
                </a:solidFill>
              </a:rPr>
              <a:t>(pre-trained &amp; training requested)</a:t>
            </a:r>
          </a:p>
        </p:txBody>
      </p:sp>
      <p:sp>
        <p:nvSpPr>
          <p:cNvPr id="23" name="TextBox 22">
            <a:extLst>
              <a:ext uri="{FF2B5EF4-FFF2-40B4-BE49-F238E27FC236}">
                <a16:creationId xmlns:a16="http://schemas.microsoft.com/office/drawing/2014/main" id="{BC95AABC-1CC0-5C4B-6E55-FBE8DCCF91A0}"/>
              </a:ext>
            </a:extLst>
          </p:cNvPr>
          <p:cNvSpPr txBox="1"/>
          <p:nvPr/>
        </p:nvSpPr>
        <p:spPr>
          <a:xfrm>
            <a:off x="826648" y="4015909"/>
            <a:ext cx="981038" cy="338554"/>
          </a:xfrm>
          <a:prstGeom prst="rect">
            <a:avLst/>
          </a:prstGeom>
          <a:solidFill>
            <a:srgbClr val="92D050"/>
          </a:solidFill>
        </p:spPr>
        <p:txBody>
          <a:bodyPr wrap="none" rtlCol="0">
            <a:spAutoFit/>
          </a:bodyPr>
          <a:lstStyle/>
          <a:p>
            <a:pPr algn="r"/>
            <a:r>
              <a:rPr lang="en-US" sz="1600" dirty="0" err="1"/>
              <a:t>Toonsiss</a:t>
            </a:r>
            <a:endParaRPr lang="en-US" sz="1600" dirty="0"/>
          </a:p>
        </p:txBody>
      </p:sp>
      <p:sp>
        <p:nvSpPr>
          <p:cNvPr id="24" name="Rectangle 23">
            <a:extLst>
              <a:ext uri="{FF2B5EF4-FFF2-40B4-BE49-F238E27FC236}">
                <a16:creationId xmlns:a16="http://schemas.microsoft.com/office/drawing/2014/main" id="{92E96A19-4272-C6B9-80EF-BE9498E69A7C}"/>
              </a:ext>
            </a:extLst>
          </p:cNvPr>
          <p:cNvSpPr/>
          <p:nvPr/>
        </p:nvSpPr>
        <p:spPr>
          <a:xfrm>
            <a:off x="6853212" y="4488425"/>
            <a:ext cx="1985988" cy="1028594"/>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SNP effects</a:t>
            </a:r>
          </a:p>
        </p:txBody>
      </p:sp>
      <p:sp>
        <p:nvSpPr>
          <p:cNvPr id="25" name="TextBox 24">
            <a:extLst>
              <a:ext uri="{FF2B5EF4-FFF2-40B4-BE49-F238E27FC236}">
                <a16:creationId xmlns:a16="http://schemas.microsoft.com/office/drawing/2014/main" id="{4DEE5225-F343-E685-5705-DCD98D713BC9}"/>
              </a:ext>
            </a:extLst>
          </p:cNvPr>
          <p:cNvSpPr txBox="1"/>
          <p:nvPr/>
        </p:nvSpPr>
        <p:spPr>
          <a:xfrm>
            <a:off x="675716" y="4784406"/>
            <a:ext cx="1140056" cy="338554"/>
          </a:xfrm>
          <a:prstGeom prst="rect">
            <a:avLst/>
          </a:prstGeom>
          <a:solidFill>
            <a:srgbClr val="92D050"/>
          </a:solidFill>
        </p:spPr>
        <p:txBody>
          <a:bodyPr wrap="none" rtlCol="0">
            <a:spAutoFit/>
          </a:bodyPr>
          <a:lstStyle/>
          <a:p>
            <a:pPr algn="r"/>
            <a:r>
              <a:rPr lang="en-US" sz="1600" dirty="0"/>
              <a:t>UQ </a:t>
            </a:r>
            <a:r>
              <a:rPr lang="en-US" sz="1600" dirty="0" err="1"/>
              <a:t>BioSig</a:t>
            </a:r>
            <a:endParaRPr lang="en-US" sz="1600" dirty="0"/>
          </a:p>
        </p:txBody>
      </p:sp>
      <p:sp>
        <p:nvSpPr>
          <p:cNvPr id="27" name="Rectangle 26">
            <a:extLst>
              <a:ext uri="{FF2B5EF4-FFF2-40B4-BE49-F238E27FC236}">
                <a16:creationId xmlns:a16="http://schemas.microsoft.com/office/drawing/2014/main" id="{71183962-6D5F-CB76-CE17-E2DB6D15F114}"/>
              </a:ext>
            </a:extLst>
          </p:cNvPr>
          <p:cNvSpPr/>
          <p:nvPr/>
        </p:nvSpPr>
        <p:spPr>
          <a:xfrm>
            <a:off x="6857134" y="1290884"/>
            <a:ext cx="1985988" cy="464575"/>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SNP effects</a:t>
            </a:r>
          </a:p>
        </p:txBody>
      </p:sp>
      <p:sp>
        <p:nvSpPr>
          <p:cNvPr id="29" name="TextBox 28">
            <a:extLst>
              <a:ext uri="{FF2B5EF4-FFF2-40B4-BE49-F238E27FC236}">
                <a16:creationId xmlns:a16="http://schemas.microsoft.com/office/drawing/2014/main" id="{AC25044C-BD9E-96B0-D39C-FD48B4CA14EC}"/>
              </a:ext>
            </a:extLst>
          </p:cNvPr>
          <p:cNvSpPr txBox="1"/>
          <p:nvPr/>
        </p:nvSpPr>
        <p:spPr>
          <a:xfrm>
            <a:off x="8799034" y="1290884"/>
            <a:ext cx="344966" cy="584775"/>
          </a:xfrm>
          <a:prstGeom prst="rect">
            <a:avLst/>
          </a:prstGeom>
          <a:noFill/>
        </p:spPr>
        <p:txBody>
          <a:bodyPr wrap="none" rtlCol="0">
            <a:spAutoFit/>
          </a:bodyPr>
          <a:lstStyle/>
          <a:p>
            <a:r>
              <a:rPr lang="en-US" sz="3200" b="1" dirty="0"/>
              <a:t>*</a:t>
            </a:r>
            <a:endParaRPr lang="en-US" b="1" dirty="0"/>
          </a:p>
        </p:txBody>
      </p:sp>
      <p:sp>
        <p:nvSpPr>
          <p:cNvPr id="31" name="Rectangle 30">
            <a:extLst>
              <a:ext uri="{FF2B5EF4-FFF2-40B4-BE49-F238E27FC236}">
                <a16:creationId xmlns:a16="http://schemas.microsoft.com/office/drawing/2014/main" id="{11BE033E-CDD6-2787-AA61-6CD76725F608}"/>
              </a:ext>
            </a:extLst>
          </p:cNvPr>
          <p:cNvSpPr/>
          <p:nvPr/>
        </p:nvSpPr>
        <p:spPr>
          <a:xfrm>
            <a:off x="6859592" y="1823682"/>
            <a:ext cx="1985988" cy="464575"/>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SNP effects</a:t>
            </a:r>
          </a:p>
        </p:txBody>
      </p:sp>
      <p:sp>
        <p:nvSpPr>
          <p:cNvPr id="34" name="Rectangle 33">
            <a:extLst>
              <a:ext uri="{FF2B5EF4-FFF2-40B4-BE49-F238E27FC236}">
                <a16:creationId xmlns:a16="http://schemas.microsoft.com/office/drawing/2014/main" id="{375C716F-25BD-1D90-2579-BDD7C71E42E0}"/>
              </a:ext>
            </a:extLst>
          </p:cNvPr>
          <p:cNvSpPr/>
          <p:nvPr/>
        </p:nvSpPr>
        <p:spPr>
          <a:xfrm>
            <a:off x="6853212" y="3421625"/>
            <a:ext cx="1985988" cy="464575"/>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SNP effects</a:t>
            </a:r>
          </a:p>
        </p:txBody>
      </p:sp>
      <p:sp>
        <p:nvSpPr>
          <p:cNvPr id="35" name="Rectangle 34">
            <a:extLst>
              <a:ext uri="{FF2B5EF4-FFF2-40B4-BE49-F238E27FC236}">
                <a16:creationId xmlns:a16="http://schemas.microsoft.com/office/drawing/2014/main" id="{34EBF4B9-5E5D-48B7-1F0D-BAB3F2B9BE64}"/>
              </a:ext>
            </a:extLst>
          </p:cNvPr>
          <p:cNvSpPr/>
          <p:nvPr/>
        </p:nvSpPr>
        <p:spPr>
          <a:xfrm>
            <a:off x="6853212" y="3955025"/>
            <a:ext cx="1985988" cy="464575"/>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SNP effects</a:t>
            </a:r>
          </a:p>
        </p:txBody>
      </p:sp>
      <p:sp>
        <p:nvSpPr>
          <p:cNvPr id="36" name="TextBox 35">
            <a:extLst>
              <a:ext uri="{FF2B5EF4-FFF2-40B4-BE49-F238E27FC236}">
                <a16:creationId xmlns:a16="http://schemas.microsoft.com/office/drawing/2014/main" id="{EF3CF63C-2B52-AB51-9971-84A4130F7E67}"/>
              </a:ext>
            </a:extLst>
          </p:cNvPr>
          <p:cNvSpPr txBox="1"/>
          <p:nvPr/>
        </p:nvSpPr>
        <p:spPr>
          <a:xfrm>
            <a:off x="8778240" y="4661295"/>
            <a:ext cx="344966" cy="584775"/>
          </a:xfrm>
          <a:prstGeom prst="rect">
            <a:avLst/>
          </a:prstGeom>
          <a:noFill/>
        </p:spPr>
        <p:txBody>
          <a:bodyPr wrap="none" rtlCol="0">
            <a:spAutoFit/>
          </a:bodyPr>
          <a:lstStyle/>
          <a:p>
            <a:r>
              <a:rPr lang="en-US" sz="3200" b="1" dirty="0"/>
              <a:t>*</a:t>
            </a:r>
            <a:endParaRPr lang="en-US" b="1" dirty="0"/>
          </a:p>
        </p:txBody>
      </p:sp>
      <p:sp>
        <p:nvSpPr>
          <p:cNvPr id="37" name="TextBox 36">
            <a:extLst>
              <a:ext uri="{FF2B5EF4-FFF2-40B4-BE49-F238E27FC236}">
                <a16:creationId xmlns:a16="http://schemas.microsoft.com/office/drawing/2014/main" id="{808816DC-1E8A-0ECC-B0EC-E9A035E27B2F}"/>
              </a:ext>
            </a:extLst>
          </p:cNvPr>
          <p:cNvSpPr txBox="1"/>
          <p:nvPr/>
        </p:nvSpPr>
        <p:spPr>
          <a:xfrm>
            <a:off x="3116817" y="5703815"/>
            <a:ext cx="344966" cy="584775"/>
          </a:xfrm>
          <a:prstGeom prst="rect">
            <a:avLst/>
          </a:prstGeom>
          <a:noFill/>
        </p:spPr>
        <p:txBody>
          <a:bodyPr wrap="none" rtlCol="0">
            <a:spAutoFit/>
          </a:bodyPr>
          <a:lstStyle/>
          <a:p>
            <a:r>
              <a:rPr lang="en-US" sz="3200" b="1" dirty="0"/>
              <a:t>*</a:t>
            </a:r>
            <a:endParaRPr lang="en-US" b="1" dirty="0"/>
          </a:p>
        </p:txBody>
      </p:sp>
      <p:sp>
        <p:nvSpPr>
          <p:cNvPr id="38" name="TextBox 37">
            <a:extLst>
              <a:ext uri="{FF2B5EF4-FFF2-40B4-BE49-F238E27FC236}">
                <a16:creationId xmlns:a16="http://schemas.microsoft.com/office/drawing/2014/main" id="{27CF8B56-9821-1F58-D6D5-B91C6D50CFBD}"/>
              </a:ext>
            </a:extLst>
          </p:cNvPr>
          <p:cNvSpPr txBox="1"/>
          <p:nvPr/>
        </p:nvSpPr>
        <p:spPr>
          <a:xfrm>
            <a:off x="3351768" y="5769104"/>
            <a:ext cx="5493812" cy="369332"/>
          </a:xfrm>
          <a:prstGeom prst="rect">
            <a:avLst/>
          </a:prstGeom>
          <a:noFill/>
        </p:spPr>
        <p:txBody>
          <a:bodyPr wrap="none" rtlCol="0">
            <a:spAutoFit/>
          </a:bodyPr>
          <a:lstStyle/>
          <a:p>
            <a:r>
              <a:rPr lang="en-US" dirty="0"/>
              <a:t>Submitted predictions for simulated datasets as well</a:t>
            </a:r>
          </a:p>
        </p:txBody>
      </p:sp>
    </p:spTree>
    <p:extLst>
      <p:ext uri="{BB962C8B-B14F-4D97-AF65-F5344CB8AC3E}">
        <p14:creationId xmlns:p14="http://schemas.microsoft.com/office/powerpoint/2010/main" val="25962654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9683B-3E49-254E-8F70-81959045F631}"/>
              </a:ext>
            </a:extLst>
          </p:cNvPr>
          <p:cNvSpPr>
            <a:spLocks noGrp="1"/>
          </p:cNvSpPr>
          <p:nvPr>
            <p:ph type="title"/>
          </p:nvPr>
        </p:nvSpPr>
        <p:spPr/>
        <p:txBody>
          <a:bodyPr>
            <a:normAutofit/>
          </a:bodyPr>
          <a:lstStyle/>
          <a:p>
            <a:pPr algn="ctr"/>
            <a:r>
              <a:rPr lang="en-US" sz="2800" b="1" dirty="0"/>
              <a:t>Invited methods</a:t>
            </a:r>
          </a:p>
        </p:txBody>
      </p:sp>
      <p:sp>
        <p:nvSpPr>
          <p:cNvPr id="3" name="Content Placeholder 2">
            <a:extLst>
              <a:ext uri="{FF2B5EF4-FFF2-40B4-BE49-F238E27FC236}">
                <a16:creationId xmlns:a16="http://schemas.microsoft.com/office/drawing/2014/main" id="{063F7888-8712-F240-8BFA-89CF0B3C0632}"/>
              </a:ext>
            </a:extLst>
          </p:cNvPr>
          <p:cNvSpPr>
            <a:spLocks noGrp="1"/>
          </p:cNvSpPr>
          <p:nvPr>
            <p:ph idx="1"/>
          </p:nvPr>
        </p:nvSpPr>
        <p:spPr>
          <a:xfrm>
            <a:off x="628650" y="1417638"/>
            <a:ext cx="7886700" cy="3910672"/>
          </a:xfrm>
        </p:spPr>
        <p:txBody>
          <a:bodyPr>
            <a:normAutofit/>
          </a:bodyPr>
          <a:lstStyle/>
          <a:p>
            <a:r>
              <a:rPr lang="en-US" sz="2400" dirty="0"/>
              <a:t>4 published methods trained on legacy GWAS data </a:t>
            </a:r>
            <a:br>
              <a:rPr lang="en-US" sz="2400" dirty="0"/>
            </a:br>
            <a:r>
              <a:rPr lang="en-US" sz="2400" dirty="0"/>
              <a:t>for CAGI 6</a:t>
            </a:r>
          </a:p>
          <a:p>
            <a:pPr lvl="1"/>
            <a:endParaRPr lang="en-US" sz="2000" dirty="0"/>
          </a:p>
          <a:p>
            <a:pPr lvl="1"/>
            <a:r>
              <a:rPr lang="en-US" sz="2000" dirty="0"/>
              <a:t>LD Pruning + Thresholding (P+T)</a:t>
            </a:r>
          </a:p>
          <a:p>
            <a:pPr lvl="1"/>
            <a:r>
              <a:rPr lang="en-US" sz="2000" dirty="0" err="1"/>
              <a:t>LDPred</a:t>
            </a:r>
            <a:r>
              <a:rPr lang="en-US" sz="2000" dirty="0"/>
              <a:t> v1</a:t>
            </a:r>
          </a:p>
          <a:p>
            <a:pPr lvl="1"/>
            <a:r>
              <a:rPr lang="en-US" sz="2000" dirty="0"/>
              <a:t>PRS-cs</a:t>
            </a:r>
          </a:p>
          <a:p>
            <a:pPr lvl="1"/>
            <a:r>
              <a:rPr lang="en-US" sz="2000" dirty="0"/>
              <a:t>NPS</a:t>
            </a:r>
          </a:p>
          <a:p>
            <a:pPr lvl="1"/>
            <a:endParaRPr lang="en-US" sz="2000" dirty="0"/>
          </a:p>
        </p:txBody>
      </p:sp>
      <p:sp>
        <p:nvSpPr>
          <p:cNvPr id="8" name="Text Box 6">
            <a:extLst>
              <a:ext uri="{FF2B5EF4-FFF2-40B4-BE49-F238E27FC236}">
                <a16:creationId xmlns:a16="http://schemas.microsoft.com/office/drawing/2014/main" id="{459088EE-F435-7727-A795-C9915F691C35}"/>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7</a:t>
            </a:r>
          </a:p>
        </p:txBody>
      </p:sp>
      <p:sp>
        <p:nvSpPr>
          <p:cNvPr id="9" name="Text Box 8">
            <a:extLst>
              <a:ext uri="{FF2B5EF4-FFF2-40B4-BE49-F238E27FC236}">
                <a16:creationId xmlns:a16="http://schemas.microsoft.com/office/drawing/2014/main" id="{5DEAA7B9-2365-C24D-CA4B-DBA593D99B77}"/>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10" name="Text Box 9">
            <a:extLst>
              <a:ext uri="{FF2B5EF4-FFF2-40B4-BE49-F238E27FC236}">
                <a16:creationId xmlns:a16="http://schemas.microsoft.com/office/drawing/2014/main" id="{9E9A0248-3FB8-95DC-7EF8-47EC25FE77B7}"/>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Tree>
    <p:extLst>
      <p:ext uri="{BB962C8B-B14F-4D97-AF65-F5344CB8AC3E}">
        <p14:creationId xmlns:p14="http://schemas.microsoft.com/office/powerpoint/2010/main" val="6419159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9683B-3E49-254E-8F70-81959045F631}"/>
              </a:ext>
            </a:extLst>
          </p:cNvPr>
          <p:cNvSpPr>
            <a:spLocks noGrp="1"/>
          </p:cNvSpPr>
          <p:nvPr>
            <p:ph type="title"/>
          </p:nvPr>
        </p:nvSpPr>
        <p:spPr/>
        <p:txBody>
          <a:bodyPr>
            <a:normAutofit/>
          </a:bodyPr>
          <a:lstStyle/>
          <a:p>
            <a:pPr algn="ctr"/>
            <a:r>
              <a:rPr lang="en-US" sz="2800" b="1" dirty="0"/>
              <a:t>Evaluation metrics</a:t>
            </a:r>
          </a:p>
        </p:txBody>
      </p:sp>
      <p:sp>
        <p:nvSpPr>
          <p:cNvPr id="3" name="Content Placeholder 2">
            <a:extLst>
              <a:ext uri="{FF2B5EF4-FFF2-40B4-BE49-F238E27FC236}">
                <a16:creationId xmlns:a16="http://schemas.microsoft.com/office/drawing/2014/main" id="{063F7888-8712-F240-8BFA-89CF0B3C0632}"/>
              </a:ext>
            </a:extLst>
          </p:cNvPr>
          <p:cNvSpPr>
            <a:spLocks noGrp="1"/>
          </p:cNvSpPr>
          <p:nvPr>
            <p:ph idx="1"/>
          </p:nvPr>
        </p:nvSpPr>
        <p:spPr>
          <a:xfrm>
            <a:off x="628650" y="2852634"/>
            <a:ext cx="7886700" cy="2475677"/>
          </a:xfrm>
        </p:spPr>
        <p:txBody>
          <a:bodyPr>
            <a:normAutofit/>
          </a:bodyPr>
          <a:lstStyle/>
          <a:p>
            <a:r>
              <a:rPr lang="en-US" sz="1800" dirty="0"/>
              <a:t>AUC of the full model including PRS and covariates</a:t>
            </a:r>
          </a:p>
          <a:p>
            <a:endParaRPr lang="en-US" sz="1800" i="1" dirty="0"/>
          </a:p>
          <a:p>
            <a:r>
              <a:rPr lang="en-US" sz="1800" i="1" dirty="0"/>
              <a:t>R</a:t>
            </a:r>
            <a:r>
              <a:rPr lang="en-US" sz="1800" i="1" baseline="30000" dirty="0"/>
              <a:t>2</a:t>
            </a:r>
            <a:r>
              <a:rPr lang="en-US" sz="1800" i="1" baseline="-25000" dirty="0"/>
              <a:t>nagelkerke</a:t>
            </a:r>
            <a:r>
              <a:rPr lang="en-US" sz="1800" dirty="0"/>
              <a:t> : the likelihood of data under the full model compared to the likelihood under the null model</a:t>
            </a:r>
          </a:p>
          <a:p>
            <a:endParaRPr lang="en-US" sz="1800" dirty="0"/>
          </a:p>
          <a:p>
            <a:r>
              <a:rPr lang="en-US" sz="1800" dirty="0"/>
              <a:t>5% Tail Odds Ratio (OR): The odd at top 5% of the score relative to the odd of the rest of distribution (covariates included)</a:t>
            </a:r>
          </a:p>
          <a:p>
            <a:pPr marL="0" indent="0">
              <a:buNone/>
            </a:pPr>
            <a:endParaRPr lang="en-US" sz="1800" dirty="0"/>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709D84DC-320D-3B46-B03B-71B85F0C7EB3}"/>
                  </a:ext>
                </a:extLst>
              </p:cNvPr>
              <p:cNvSpPr txBox="1"/>
              <p:nvPr/>
            </p:nvSpPr>
            <p:spPr>
              <a:xfrm>
                <a:off x="1601233" y="1624322"/>
                <a:ext cx="499207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𝑦</m:t>
                      </m:r>
                      <m:r>
                        <a:rPr lang="en-US" i="1">
                          <a:latin typeface="Cambria Math" panose="02040503050406030204" pitchFamily="18" charset="0"/>
                        </a:rPr>
                        <m:t> ~ </m:t>
                      </m:r>
                      <m:r>
                        <a:rPr lang="en-US" i="1">
                          <a:latin typeface="Cambria Math" panose="02040503050406030204" pitchFamily="18" charset="0"/>
                        </a:rPr>
                        <m:t>𝑎𝑔𝑒</m:t>
                      </m:r>
                      <m:r>
                        <a:rPr lang="en-US" i="1">
                          <a:latin typeface="Cambria Math" panose="02040503050406030204" pitchFamily="18" charset="0"/>
                        </a:rPr>
                        <m:t>+</m:t>
                      </m:r>
                      <m:r>
                        <a:rPr lang="en-US" i="1">
                          <a:latin typeface="Cambria Math" panose="02040503050406030204" pitchFamily="18" charset="0"/>
                        </a:rPr>
                        <m:t>𝑠𝑒𝑥</m:t>
                      </m:r>
                      <m:r>
                        <a:rPr lang="en-US" i="1">
                          <a:latin typeface="Cambria Math" panose="02040503050406030204" pitchFamily="18" charset="0"/>
                        </a:rPr>
                        <m:t>+</m:t>
                      </m:r>
                      <m:r>
                        <a:rPr lang="en-US" i="1">
                          <a:latin typeface="Cambria Math" panose="02040503050406030204" pitchFamily="18" charset="0"/>
                        </a:rPr>
                        <m:t>𝑃𝐶</m:t>
                      </m:r>
                      <m:r>
                        <a:rPr lang="en-US" i="1">
                          <a:latin typeface="Cambria Math" panose="02040503050406030204" pitchFamily="18" charset="0"/>
                        </a:rPr>
                        <m:t>1+</m:t>
                      </m:r>
                      <m:r>
                        <a:rPr lang="en-US" i="1">
                          <a:latin typeface="Cambria Math" panose="02040503050406030204" pitchFamily="18" charset="0"/>
                        </a:rPr>
                        <m:t>𝑃𝐶</m:t>
                      </m:r>
                      <m:r>
                        <a:rPr lang="en-US" i="1">
                          <a:latin typeface="Cambria Math" panose="02040503050406030204" pitchFamily="18" charset="0"/>
                        </a:rPr>
                        <m:t>2+</m:t>
                      </m:r>
                      <m:r>
                        <a:rPr lang="en-US" i="1">
                          <a:latin typeface="Cambria Math" panose="02040503050406030204" pitchFamily="18" charset="0"/>
                        </a:rPr>
                        <m:t>𝑃𝐶</m:t>
                      </m:r>
                      <m:r>
                        <a:rPr lang="en-US" i="1">
                          <a:latin typeface="Cambria Math" panose="02040503050406030204" pitchFamily="18" charset="0"/>
                        </a:rPr>
                        <m:t>3+…+</m:t>
                      </m:r>
                      <m:r>
                        <a:rPr lang="en-US" i="1">
                          <a:latin typeface="Cambria Math" panose="02040503050406030204" pitchFamily="18" charset="0"/>
                        </a:rPr>
                        <m:t>𝑃𝐶</m:t>
                      </m:r>
                      <m:r>
                        <a:rPr lang="en-US" i="1">
                          <a:latin typeface="Cambria Math" panose="02040503050406030204" pitchFamily="18" charset="0"/>
                        </a:rPr>
                        <m:t>10</m:t>
                      </m:r>
                    </m:oMath>
                  </m:oMathPara>
                </a14:m>
                <a:endParaRPr lang="en-US" dirty="0"/>
              </a:p>
            </p:txBody>
          </p:sp>
        </mc:Choice>
        <mc:Fallback xmlns="">
          <p:sp>
            <p:nvSpPr>
              <p:cNvPr id="4" name="TextBox 3">
                <a:extLst>
                  <a:ext uri="{FF2B5EF4-FFF2-40B4-BE49-F238E27FC236}">
                    <a16:creationId xmlns:a16="http://schemas.microsoft.com/office/drawing/2014/main" id="{709D84DC-320D-3B46-B03B-71B85F0C7EB3}"/>
                  </a:ext>
                </a:extLst>
              </p:cNvPr>
              <p:cNvSpPr txBox="1">
                <a:spLocks noRot="1" noChangeAspect="1" noMove="1" noResize="1" noEditPoints="1" noAdjustHandles="1" noChangeArrowheads="1" noChangeShapeType="1" noTextEdit="1"/>
              </p:cNvSpPr>
              <p:nvPr/>
            </p:nvSpPr>
            <p:spPr>
              <a:xfrm>
                <a:off x="1601233" y="1624322"/>
                <a:ext cx="4992071" cy="369332"/>
              </a:xfrm>
              <a:prstGeom prst="rect">
                <a:avLst/>
              </a:prstGeom>
              <a:blipFill>
                <a:blip r:embed="rId3"/>
                <a:stretch>
                  <a:fillRect b="-20000"/>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BFC89428-C5C6-E849-9309-4A8745861E3D}"/>
              </a:ext>
            </a:extLst>
          </p:cNvPr>
          <p:cNvSpPr txBox="1"/>
          <p:nvPr/>
        </p:nvSpPr>
        <p:spPr>
          <a:xfrm>
            <a:off x="671453" y="1219200"/>
            <a:ext cx="5199693" cy="415498"/>
          </a:xfrm>
          <a:prstGeom prst="rect">
            <a:avLst/>
          </a:prstGeom>
          <a:noFill/>
        </p:spPr>
        <p:txBody>
          <a:bodyPr wrap="none" rtlCol="0">
            <a:spAutoFit/>
          </a:bodyPr>
          <a:lstStyle/>
          <a:p>
            <a:r>
              <a:rPr lang="en-US" sz="2100" dirty="0"/>
              <a:t>Baseline model (covariates only, no PRS):</a:t>
            </a:r>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13FEF968-63C4-4E49-ABE3-C760832C492E}"/>
                  </a:ext>
                </a:extLst>
              </p:cNvPr>
              <p:cNvSpPr/>
              <p:nvPr/>
            </p:nvSpPr>
            <p:spPr>
              <a:xfrm>
                <a:off x="2846110" y="5328311"/>
                <a:ext cx="3451779" cy="53142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US" sz="1350" i="1">
                              <a:latin typeface="Cambria Math" panose="02040503050406030204" pitchFamily="18" charset="0"/>
                            </a:rPr>
                          </m:ctrlPr>
                        </m:fPr>
                        <m:num>
                          <m:r>
                            <a:rPr lang="en-US" sz="1350" i="1">
                              <a:latin typeface="Cambria Math" panose="02040503050406030204" pitchFamily="18" charset="0"/>
                            </a:rPr>
                            <m:t>#</m:t>
                          </m:r>
                          <m:d>
                            <m:dPr>
                              <m:begChr m:val="{"/>
                              <m:endChr m:val="}"/>
                              <m:ctrlPr>
                                <a:rPr lang="en-US" sz="1350" i="1">
                                  <a:latin typeface="Cambria Math" panose="02040503050406030204" pitchFamily="18" charset="0"/>
                                </a:rPr>
                              </m:ctrlPr>
                            </m:dPr>
                            <m:e>
                              <m:r>
                                <a:rPr lang="en-US" sz="1350" i="1">
                                  <a:latin typeface="Cambria Math" panose="02040503050406030204" pitchFamily="18" charset="0"/>
                                </a:rPr>
                                <m:t>𝑦</m:t>
                              </m:r>
                              <m:r>
                                <a:rPr lang="en-US" sz="1350" i="1">
                                  <a:latin typeface="Cambria Math" panose="02040503050406030204" pitchFamily="18" charset="0"/>
                                </a:rPr>
                                <m:t>=1</m:t>
                              </m:r>
                              <m:nary>
                                <m:naryPr>
                                  <m:chr m:val="⋀"/>
                                  <m:subHide m:val="on"/>
                                  <m:supHide m:val="on"/>
                                  <m:ctrlPr>
                                    <a:rPr lang="en-US" sz="1350" i="1">
                                      <a:latin typeface="Cambria Math" panose="02040503050406030204" pitchFamily="18" charset="0"/>
                                      <a:ea typeface="Cambria Math" panose="02040503050406030204" pitchFamily="18" charset="0"/>
                                    </a:rPr>
                                  </m:ctrlPr>
                                </m:naryPr>
                                <m:sub/>
                                <m:sup/>
                                <m:e>
                                  <m:acc>
                                    <m:accPr>
                                      <m:chr m:val="̂"/>
                                      <m:ctrlPr>
                                        <a:rPr lang="en-US" sz="1350" i="1">
                                          <a:latin typeface="Cambria Math" panose="02040503050406030204" pitchFamily="18" charset="0"/>
                                        </a:rPr>
                                      </m:ctrlPr>
                                    </m:accPr>
                                    <m:e>
                                      <m:r>
                                        <a:rPr lang="en-US" sz="1350" i="1">
                                          <a:latin typeface="Cambria Math" panose="02040503050406030204" pitchFamily="18" charset="0"/>
                                        </a:rPr>
                                        <m:t>𝑦</m:t>
                                      </m:r>
                                    </m:e>
                                  </m:acc>
                                </m:e>
                              </m:nary>
                              <m:r>
                                <a:rPr lang="en-US" sz="1350" i="1">
                                  <a:latin typeface="Cambria Math" panose="02040503050406030204" pitchFamily="18" charset="0"/>
                                </a:rPr>
                                <m:t>&gt; </m:t>
                              </m:r>
                              <m:sSub>
                                <m:sSubPr>
                                  <m:ctrlPr>
                                    <a:rPr lang="en-US" sz="1350" i="1">
                                      <a:latin typeface="Cambria Math" panose="02040503050406030204" pitchFamily="18" charset="0"/>
                                    </a:rPr>
                                  </m:ctrlPr>
                                </m:sSubPr>
                                <m:e>
                                  <m:r>
                                    <a:rPr lang="en-US" sz="1350" i="1">
                                      <a:latin typeface="Cambria Math" panose="02040503050406030204" pitchFamily="18" charset="0"/>
                                    </a:rPr>
                                    <m:t>𝑞</m:t>
                                  </m:r>
                                </m:e>
                                <m:sub>
                                  <m:r>
                                    <a:rPr lang="en-US" sz="1350" i="1">
                                      <a:latin typeface="Cambria Math" panose="02040503050406030204" pitchFamily="18" charset="0"/>
                                    </a:rPr>
                                    <m:t>0.95</m:t>
                                  </m:r>
                                </m:sub>
                              </m:sSub>
                            </m:e>
                          </m:d>
                        </m:num>
                        <m:den>
                          <m:r>
                            <a:rPr lang="en-US" sz="1350" i="1">
                              <a:latin typeface="Cambria Math" panose="02040503050406030204" pitchFamily="18" charset="0"/>
                            </a:rPr>
                            <m:t>#</m:t>
                          </m:r>
                          <m:d>
                            <m:dPr>
                              <m:begChr m:val="{"/>
                              <m:endChr m:val="}"/>
                              <m:ctrlPr>
                                <a:rPr lang="en-US" sz="1350" i="1">
                                  <a:latin typeface="Cambria Math" panose="02040503050406030204" pitchFamily="18" charset="0"/>
                                </a:rPr>
                              </m:ctrlPr>
                            </m:dPr>
                            <m:e>
                              <m:r>
                                <a:rPr lang="en-US" sz="1350" i="1">
                                  <a:latin typeface="Cambria Math" panose="02040503050406030204" pitchFamily="18" charset="0"/>
                                </a:rPr>
                                <m:t>𝑦</m:t>
                              </m:r>
                              <m:r>
                                <a:rPr lang="en-US" sz="1350" i="1">
                                  <a:latin typeface="Cambria Math" panose="02040503050406030204" pitchFamily="18" charset="0"/>
                                </a:rPr>
                                <m:t>=0 ⋀ </m:t>
                              </m:r>
                              <m:acc>
                                <m:accPr>
                                  <m:chr m:val="̂"/>
                                  <m:ctrlPr>
                                    <a:rPr lang="en-US" sz="1350" i="1">
                                      <a:latin typeface="Cambria Math" panose="02040503050406030204" pitchFamily="18" charset="0"/>
                                    </a:rPr>
                                  </m:ctrlPr>
                                </m:accPr>
                                <m:e>
                                  <m:r>
                                    <a:rPr lang="en-US" sz="1350" i="1">
                                      <a:latin typeface="Cambria Math" panose="02040503050406030204" pitchFamily="18" charset="0"/>
                                    </a:rPr>
                                    <m:t>𝑦</m:t>
                                  </m:r>
                                </m:e>
                              </m:acc>
                              <m:sSub>
                                <m:sSubPr>
                                  <m:ctrlPr>
                                    <a:rPr lang="en-US" sz="1350" i="1">
                                      <a:latin typeface="Cambria Math" panose="02040503050406030204" pitchFamily="18" charset="0"/>
                                    </a:rPr>
                                  </m:ctrlPr>
                                </m:sSubPr>
                                <m:e>
                                  <m:r>
                                    <a:rPr lang="en-US" sz="1350" i="1">
                                      <a:latin typeface="Cambria Math" panose="02040503050406030204" pitchFamily="18" charset="0"/>
                                    </a:rPr>
                                    <m:t> &gt;</m:t>
                                  </m:r>
                                  <m:r>
                                    <a:rPr lang="en-US" sz="1350" i="1">
                                      <a:latin typeface="Cambria Math" panose="02040503050406030204" pitchFamily="18" charset="0"/>
                                    </a:rPr>
                                    <m:t>𝑞</m:t>
                                  </m:r>
                                </m:e>
                                <m:sub>
                                  <m:r>
                                    <a:rPr lang="en-US" sz="1350" i="1">
                                      <a:latin typeface="Cambria Math" panose="02040503050406030204" pitchFamily="18" charset="0"/>
                                    </a:rPr>
                                    <m:t>0.95</m:t>
                                  </m:r>
                                </m:sub>
                              </m:sSub>
                            </m:e>
                          </m:d>
                        </m:den>
                      </m:f>
                      <m:r>
                        <a:rPr lang="en-US" sz="1350" i="1">
                          <a:latin typeface="Cambria Math" panose="02040503050406030204" pitchFamily="18" charset="0"/>
                        </a:rPr>
                        <m:t>/</m:t>
                      </m:r>
                      <m:f>
                        <m:fPr>
                          <m:ctrlPr>
                            <a:rPr lang="en-US" sz="1350" i="1">
                              <a:latin typeface="Cambria Math" panose="02040503050406030204" pitchFamily="18" charset="0"/>
                            </a:rPr>
                          </m:ctrlPr>
                        </m:fPr>
                        <m:num>
                          <m:r>
                            <a:rPr lang="en-US" sz="1350" i="1">
                              <a:latin typeface="Cambria Math" panose="02040503050406030204" pitchFamily="18" charset="0"/>
                            </a:rPr>
                            <m:t>#</m:t>
                          </m:r>
                          <m:d>
                            <m:dPr>
                              <m:begChr m:val="{"/>
                              <m:endChr m:val="}"/>
                              <m:ctrlPr>
                                <a:rPr lang="en-US" sz="1350" i="1">
                                  <a:latin typeface="Cambria Math" panose="02040503050406030204" pitchFamily="18" charset="0"/>
                                </a:rPr>
                              </m:ctrlPr>
                            </m:dPr>
                            <m:e>
                              <m:r>
                                <a:rPr lang="en-US" sz="1350" i="1">
                                  <a:latin typeface="Cambria Math" panose="02040503050406030204" pitchFamily="18" charset="0"/>
                                </a:rPr>
                                <m:t>𝑦</m:t>
                              </m:r>
                              <m:r>
                                <a:rPr lang="en-US" sz="1350" i="1">
                                  <a:latin typeface="Cambria Math" panose="02040503050406030204" pitchFamily="18" charset="0"/>
                                </a:rPr>
                                <m:t>=1</m:t>
                              </m:r>
                              <m:nary>
                                <m:naryPr>
                                  <m:chr m:val="⋀"/>
                                  <m:subHide m:val="on"/>
                                  <m:supHide m:val="on"/>
                                  <m:ctrlPr>
                                    <a:rPr lang="en-US" sz="1350" i="1">
                                      <a:latin typeface="Cambria Math" panose="02040503050406030204" pitchFamily="18" charset="0"/>
                                      <a:ea typeface="Cambria Math" panose="02040503050406030204" pitchFamily="18" charset="0"/>
                                    </a:rPr>
                                  </m:ctrlPr>
                                </m:naryPr>
                                <m:sub/>
                                <m:sup/>
                                <m:e>
                                  <m:acc>
                                    <m:accPr>
                                      <m:chr m:val="̂"/>
                                      <m:ctrlPr>
                                        <a:rPr lang="en-US" sz="1350" i="1">
                                          <a:latin typeface="Cambria Math" panose="02040503050406030204" pitchFamily="18" charset="0"/>
                                        </a:rPr>
                                      </m:ctrlPr>
                                    </m:accPr>
                                    <m:e>
                                      <m:r>
                                        <a:rPr lang="en-US" sz="1350" i="1">
                                          <a:latin typeface="Cambria Math" panose="02040503050406030204" pitchFamily="18" charset="0"/>
                                        </a:rPr>
                                        <m:t>𝑦</m:t>
                                      </m:r>
                                    </m:e>
                                  </m:acc>
                                </m:e>
                              </m:nary>
                              <m:r>
                                <a:rPr lang="en-US" sz="1350" i="1">
                                  <a:latin typeface="Cambria Math" panose="02040503050406030204" pitchFamily="18" charset="0"/>
                                </a:rPr>
                                <m:t>&lt; </m:t>
                              </m:r>
                              <m:sSub>
                                <m:sSubPr>
                                  <m:ctrlPr>
                                    <a:rPr lang="en-US" sz="1350" i="1">
                                      <a:latin typeface="Cambria Math" panose="02040503050406030204" pitchFamily="18" charset="0"/>
                                    </a:rPr>
                                  </m:ctrlPr>
                                </m:sSubPr>
                                <m:e>
                                  <m:r>
                                    <a:rPr lang="en-US" sz="1350" i="1">
                                      <a:latin typeface="Cambria Math" panose="02040503050406030204" pitchFamily="18" charset="0"/>
                                    </a:rPr>
                                    <m:t>𝑞</m:t>
                                  </m:r>
                                </m:e>
                                <m:sub>
                                  <m:r>
                                    <a:rPr lang="en-US" sz="1350" i="1">
                                      <a:latin typeface="Cambria Math" panose="02040503050406030204" pitchFamily="18" charset="0"/>
                                    </a:rPr>
                                    <m:t>0.95</m:t>
                                  </m:r>
                                </m:sub>
                              </m:sSub>
                            </m:e>
                          </m:d>
                        </m:num>
                        <m:den>
                          <m:r>
                            <a:rPr lang="en-US" sz="1350" i="1">
                              <a:latin typeface="Cambria Math" panose="02040503050406030204" pitchFamily="18" charset="0"/>
                            </a:rPr>
                            <m:t>#</m:t>
                          </m:r>
                          <m:d>
                            <m:dPr>
                              <m:begChr m:val="{"/>
                              <m:endChr m:val="}"/>
                              <m:ctrlPr>
                                <a:rPr lang="en-US" sz="1350" i="1">
                                  <a:latin typeface="Cambria Math" panose="02040503050406030204" pitchFamily="18" charset="0"/>
                                </a:rPr>
                              </m:ctrlPr>
                            </m:dPr>
                            <m:e>
                              <m:r>
                                <a:rPr lang="en-US" sz="1350" i="1">
                                  <a:latin typeface="Cambria Math" panose="02040503050406030204" pitchFamily="18" charset="0"/>
                                </a:rPr>
                                <m:t>𝑦</m:t>
                              </m:r>
                              <m:r>
                                <a:rPr lang="en-US" sz="1350" i="1">
                                  <a:latin typeface="Cambria Math" panose="02040503050406030204" pitchFamily="18" charset="0"/>
                                </a:rPr>
                                <m:t>=0 ⋀ </m:t>
                              </m:r>
                              <m:acc>
                                <m:accPr>
                                  <m:chr m:val="̂"/>
                                  <m:ctrlPr>
                                    <a:rPr lang="en-US" sz="1350" i="1">
                                      <a:latin typeface="Cambria Math" panose="02040503050406030204" pitchFamily="18" charset="0"/>
                                    </a:rPr>
                                  </m:ctrlPr>
                                </m:accPr>
                                <m:e>
                                  <m:r>
                                    <a:rPr lang="en-US" sz="1350" i="1">
                                      <a:latin typeface="Cambria Math" panose="02040503050406030204" pitchFamily="18" charset="0"/>
                                    </a:rPr>
                                    <m:t>𝑦</m:t>
                                  </m:r>
                                </m:e>
                              </m:acc>
                              <m:sSub>
                                <m:sSubPr>
                                  <m:ctrlPr>
                                    <a:rPr lang="en-US" sz="1350" i="1">
                                      <a:latin typeface="Cambria Math" panose="02040503050406030204" pitchFamily="18" charset="0"/>
                                    </a:rPr>
                                  </m:ctrlPr>
                                </m:sSubPr>
                                <m:e>
                                  <m:r>
                                    <a:rPr lang="en-US" sz="1350" i="1">
                                      <a:latin typeface="Cambria Math" panose="02040503050406030204" pitchFamily="18" charset="0"/>
                                    </a:rPr>
                                    <m:t> &lt; </m:t>
                                  </m:r>
                                  <m:r>
                                    <a:rPr lang="en-US" sz="1350" i="1">
                                      <a:latin typeface="Cambria Math" panose="02040503050406030204" pitchFamily="18" charset="0"/>
                                    </a:rPr>
                                    <m:t>𝑞</m:t>
                                  </m:r>
                                </m:e>
                                <m:sub>
                                  <m:r>
                                    <a:rPr lang="en-US" sz="1350" i="1">
                                      <a:latin typeface="Cambria Math" panose="02040503050406030204" pitchFamily="18" charset="0"/>
                                    </a:rPr>
                                    <m:t>0.95</m:t>
                                  </m:r>
                                </m:sub>
                              </m:sSub>
                            </m:e>
                          </m:d>
                        </m:den>
                      </m:f>
                    </m:oMath>
                  </m:oMathPara>
                </a14:m>
                <a:endParaRPr lang="en-US" sz="1350" dirty="0"/>
              </a:p>
            </p:txBody>
          </p:sp>
        </mc:Choice>
        <mc:Fallback xmlns="">
          <p:sp>
            <p:nvSpPr>
              <p:cNvPr id="6" name="Rectangle 5">
                <a:extLst>
                  <a:ext uri="{FF2B5EF4-FFF2-40B4-BE49-F238E27FC236}">
                    <a16:creationId xmlns:a16="http://schemas.microsoft.com/office/drawing/2014/main" id="{13FEF968-63C4-4E49-ABE3-C760832C492E}"/>
                  </a:ext>
                </a:extLst>
              </p:cNvPr>
              <p:cNvSpPr>
                <a:spLocks noRot="1" noChangeAspect="1" noMove="1" noResize="1" noEditPoints="1" noAdjustHandles="1" noChangeArrowheads="1" noChangeShapeType="1" noTextEdit="1"/>
              </p:cNvSpPr>
              <p:nvPr/>
            </p:nvSpPr>
            <p:spPr>
              <a:xfrm>
                <a:off x="2846110" y="5328311"/>
                <a:ext cx="3451779" cy="531428"/>
              </a:xfrm>
              <a:prstGeom prst="rect">
                <a:avLst/>
              </a:prstGeom>
              <a:blipFill>
                <a:blip r:embed="rId4"/>
                <a:stretch>
                  <a:fillRect t="-51163" b="-32558"/>
                </a:stretch>
              </a:blipFill>
            </p:spPr>
            <p:txBody>
              <a:bodyPr/>
              <a:lstStyle/>
              <a:p>
                <a:r>
                  <a:rPr lang="en-US">
                    <a:noFill/>
                  </a:rPr>
                  <a:t> </a:t>
                </a:r>
              </a:p>
            </p:txBody>
          </p:sp>
        </mc:Fallback>
      </mc:AlternateContent>
      <p:sp>
        <p:nvSpPr>
          <p:cNvPr id="10" name="Text Box 6">
            <a:extLst>
              <a:ext uri="{FF2B5EF4-FFF2-40B4-BE49-F238E27FC236}">
                <a16:creationId xmlns:a16="http://schemas.microsoft.com/office/drawing/2014/main" id="{272C5A1F-1173-8EAE-4DF6-DAE6884CC189}"/>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7</a:t>
            </a:r>
          </a:p>
        </p:txBody>
      </p:sp>
      <p:sp>
        <p:nvSpPr>
          <p:cNvPr id="11" name="Text Box 8">
            <a:extLst>
              <a:ext uri="{FF2B5EF4-FFF2-40B4-BE49-F238E27FC236}">
                <a16:creationId xmlns:a16="http://schemas.microsoft.com/office/drawing/2014/main" id="{87457026-DF78-3681-27FB-6C828904C63E}"/>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12" name="Text Box 9">
            <a:extLst>
              <a:ext uri="{FF2B5EF4-FFF2-40B4-BE49-F238E27FC236}">
                <a16:creationId xmlns:a16="http://schemas.microsoft.com/office/drawing/2014/main" id="{2D934BD6-1481-8223-AE6A-6FB16B4F1587}"/>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37AF2115-EC0F-8869-7C2C-26FD855E94E4}"/>
                  </a:ext>
                </a:extLst>
              </p:cNvPr>
              <p:cNvSpPr txBox="1"/>
              <p:nvPr/>
            </p:nvSpPr>
            <p:spPr>
              <a:xfrm>
                <a:off x="1601233" y="2446193"/>
                <a:ext cx="567302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𝑦</m:t>
                      </m:r>
                      <m:r>
                        <a:rPr lang="en-US" i="1">
                          <a:latin typeface="Cambria Math" panose="02040503050406030204" pitchFamily="18" charset="0"/>
                        </a:rPr>
                        <m:t> ~ </m:t>
                      </m:r>
                      <m:r>
                        <a:rPr lang="en-US" i="1">
                          <a:latin typeface="Cambria Math" panose="02040503050406030204" pitchFamily="18" charset="0"/>
                        </a:rPr>
                        <m:t>𝑎𝑔𝑒</m:t>
                      </m:r>
                      <m:r>
                        <a:rPr lang="en-US" i="1">
                          <a:latin typeface="Cambria Math" panose="02040503050406030204" pitchFamily="18" charset="0"/>
                        </a:rPr>
                        <m:t>+</m:t>
                      </m:r>
                      <m:r>
                        <a:rPr lang="en-US" i="1">
                          <a:latin typeface="Cambria Math" panose="02040503050406030204" pitchFamily="18" charset="0"/>
                        </a:rPr>
                        <m:t>𝑠𝑒𝑥</m:t>
                      </m:r>
                      <m:r>
                        <a:rPr lang="en-US" i="1">
                          <a:latin typeface="Cambria Math" panose="02040503050406030204" pitchFamily="18" charset="0"/>
                        </a:rPr>
                        <m:t>+</m:t>
                      </m:r>
                      <m:r>
                        <a:rPr lang="en-US" i="1">
                          <a:latin typeface="Cambria Math" panose="02040503050406030204" pitchFamily="18" charset="0"/>
                        </a:rPr>
                        <m:t>𝑃𝐶</m:t>
                      </m:r>
                      <m:r>
                        <a:rPr lang="en-US" i="1">
                          <a:latin typeface="Cambria Math" panose="02040503050406030204" pitchFamily="18" charset="0"/>
                        </a:rPr>
                        <m:t>1+</m:t>
                      </m:r>
                      <m:r>
                        <a:rPr lang="en-US" i="1">
                          <a:latin typeface="Cambria Math" panose="02040503050406030204" pitchFamily="18" charset="0"/>
                        </a:rPr>
                        <m:t>𝑃𝐶</m:t>
                      </m:r>
                      <m:r>
                        <a:rPr lang="en-US" i="1">
                          <a:latin typeface="Cambria Math" panose="02040503050406030204" pitchFamily="18" charset="0"/>
                        </a:rPr>
                        <m:t>2+</m:t>
                      </m:r>
                      <m:r>
                        <a:rPr lang="en-US" i="1">
                          <a:latin typeface="Cambria Math" panose="02040503050406030204" pitchFamily="18" charset="0"/>
                        </a:rPr>
                        <m:t>𝑃𝐶</m:t>
                      </m:r>
                      <m:r>
                        <a:rPr lang="en-US" i="1">
                          <a:latin typeface="Cambria Math" panose="02040503050406030204" pitchFamily="18" charset="0"/>
                        </a:rPr>
                        <m:t>3+…+</m:t>
                      </m:r>
                      <m:r>
                        <a:rPr lang="en-US" i="1">
                          <a:latin typeface="Cambria Math" panose="02040503050406030204" pitchFamily="18" charset="0"/>
                        </a:rPr>
                        <m:t>𝑃𝐶</m:t>
                      </m:r>
                      <m:r>
                        <a:rPr lang="en-US" i="1">
                          <a:latin typeface="Cambria Math" panose="02040503050406030204" pitchFamily="18" charset="0"/>
                        </a:rPr>
                        <m:t>10+</m:t>
                      </m:r>
                      <m:r>
                        <a:rPr lang="en-US" i="1">
                          <a:latin typeface="Cambria Math" panose="02040503050406030204" pitchFamily="18" charset="0"/>
                        </a:rPr>
                        <m:t>𝑃𝑅𝑆</m:t>
                      </m:r>
                    </m:oMath>
                  </m:oMathPara>
                </a14:m>
                <a:endParaRPr lang="en-US" dirty="0"/>
              </a:p>
            </p:txBody>
          </p:sp>
        </mc:Choice>
        <mc:Fallback xmlns="">
          <p:sp>
            <p:nvSpPr>
              <p:cNvPr id="13" name="TextBox 12">
                <a:extLst>
                  <a:ext uri="{FF2B5EF4-FFF2-40B4-BE49-F238E27FC236}">
                    <a16:creationId xmlns:a16="http://schemas.microsoft.com/office/drawing/2014/main" id="{37AF2115-EC0F-8869-7C2C-26FD855E94E4}"/>
                  </a:ext>
                </a:extLst>
              </p:cNvPr>
              <p:cNvSpPr txBox="1">
                <a:spLocks noRot="1" noChangeAspect="1" noMove="1" noResize="1" noEditPoints="1" noAdjustHandles="1" noChangeArrowheads="1" noChangeShapeType="1" noTextEdit="1"/>
              </p:cNvSpPr>
              <p:nvPr/>
            </p:nvSpPr>
            <p:spPr>
              <a:xfrm>
                <a:off x="1601233" y="2446193"/>
                <a:ext cx="5673028" cy="369332"/>
              </a:xfrm>
              <a:prstGeom prst="rect">
                <a:avLst/>
              </a:prstGeom>
              <a:blipFill>
                <a:blip r:embed="rId5"/>
                <a:stretch>
                  <a:fillRect b="-20000"/>
                </a:stretch>
              </a:blipFill>
            </p:spPr>
            <p:txBody>
              <a:bodyPr/>
              <a:lstStyle/>
              <a:p>
                <a:r>
                  <a:rPr lang="en-US">
                    <a:noFill/>
                  </a:rPr>
                  <a:t> </a:t>
                </a:r>
              </a:p>
            </p:txBody>
          </p:sp>
        </mc:Fallback>
      </mc:AlternateContent>
      <p:sp>
        <p:nvSpPr>
          <p:cNvPr id="14" name="TextBox 13">
            <a:extLst>
              <a:ext uri="{FF2B5EF4-FFF2-40B4-BE49-F238E27FC236}">
                <a16:creationId xmlns:a16="http://schemas.microsoft.com/office/drawing/2014/main" id="{63C1A3C6-4757-A1F2-4060-2CDA1FBE2253}"/>
              </a:ext>
            </a:extLst>
          </p:cNvPr>
          <p:cNvSpPr txBox="1"/>
          <p:nvPr/>
        </p:nvSpPr>
        <p:spPr>
          <a:xfrm>
            <a:off x="671453" y="2041071"/>
            <a:ext cx="2553456" cy="415498"/>
          </a:xfrm>
          <a:prstGeom prst="rect">
            <a:avLst/>
          </a:prstGeom>
          <a:noFill/>
        </p:spPr>
        <p:txBody>
          <a:bodyPr wrap="none" rtlCol="0">
            <a:spAutoFit/>
          </a:bodyPr>
          <a:lstStyle/>
          <a:p>
            <a:r>
              <a:rPr lang="en-US" sz="2100" dirty="0"/>
              <a:t>Logistic regression of:</a:t>
            </a:r>
          </a:p>
        </p:txBody>
      </p:sp>
    </p:spTree>
    <p:extLst>
      <p:ext uri="{BB962C8B-B14F-4D97-AF65-F5344CB8AC3E}">
        <p14:creationId xmlns:p14="http://schemas.microsoft.com/office/powerpoint/2010/main" val="2809942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7D4DC-913F-4F53-A4E1-7BBB4229ED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192103-9978-3A7F-1886-06C4023D66B4}"/>
              </a:ext>
            </a:extLst>
          </p:cNvPr>
          <p:cNvSpPr>
            <a:spLocks noGrp="1"/>
          </p:cNvSpPr>
          <p:nvPr>
            <p:ph type="title"/>
          </p:nvPr>
        </p:nvSpPr>
        <p:spPr/>
        <p:txBody>
          <a:bodyPr>
            <a:normAutofit/>
          </a:bodyPr>
          <a:lstStyle/>
          <a:p>
            <a:pPr algn="ctr"/>
            <a:r>
              <a:rPr lang="en-US" sz="2800" b="1" dirty="0"/>
              <a:t>Evaluation metrics</a:t>
            </a:r>
          </a:p>
        </p:txBody>
      </p:sp>
      <p:sp>
        <p:nvSpPr>
          <p:cNvPr id="3" name="Content Placeholder 2">
            <a:extLst>
              <a:ext uri="{FF2B5EF4-FFF2-40B4-BE49-F238E27FC236}">
                <a16:creationId xmlns:a16="http://schemas.microsoft.com/office/drawing/2014/main" id="{5D07C7E9-353C-4338-280D-E89833091961}"/>
              </a:ext>
            </a:extLst>
          </p:cNvPr>
          <p:cNvSpPr>
            <a:spLocks noGrp="1"/>
          </p:cNvSpPr>
          <p:nvPr>
            <p:ph idx="1"/>
          </p:nvPr>
        </p:nvSpPr>
        <p:spPr>
          <a:xfrm>
            <a:off x="628650" y="2852634"/>
            <a:ext cx="7886700" cy="2475677"/>
          </a:xfrm>
        </p:spPr>
        <p:txBody>
          <a:bodyPr>
            <a:normAutofit/>
          </a:bodyPr>
          <a:lstStyle/>
          <a:p>
            <a:r>
              <a:rPr lang="en-US" sz="1800" dirty="0"/>
              <a:t>AUC of the full model including PRS and covariates</a:t>
            </a:r>
          </a:p>
          <a:p>
            <a:endParaRPr lang="en-US" sz="1800" i="1" dirty="0"/>
          </a:p>
          <a:p>
            <a:r>
              <a:rPr lang="en-US" sz="1800" i="1" dirty="0"/>
              <a:t>R</a:t>
            </a:r>
            <a:r>
              <a:rPr lang="en-US" sz="1800" i="1" baseline="30000" dirty="0"/>
              <a:t>2</a:t>
            </a:r>
            <a:r>
              <a:rPr lang="en-US" sz="1800" i="1" baseline="-25000" dirty="0"/>
              <a:t>nagelkerke</a:t>
            </a:r>
            <a:r>
              <a:rPr lang="en-US" sz="1800" dirty="0"/>
              <a:t> : the likelihood of data under the full model compared to the likelihood under the null model</a:t>
            </a:r>
          </a:p>
          <a:p>
            <a:endParaRPr lang="en-US" sz="1800" dirty="0"/>
          </a:p>
          <a:p>
            <a:r>
              <a:rPr lang="en-US" sz="1800" dirty="0"/>
              <a:t>5% Tail Odds Ratio (OR): The odd at top 5% of the score relative to the odd of the rest of distribution (covariates included)</a:t>
            </a:r>
          </a:p>
          <a:p>
            <a:pPr marL="0" indent="0">
              <a:buNone/>
            </a:pPr>
            <a:endParaRPr lang="en-US" sz="1800" dirty="0"/>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8F233779-8073-2B44-49AE-FEF11F67EAA5}"/>
                  </a:ext>
                </a:extLst>
              </p:cNvPr>
              <p:cNvSpPr txBox="1"/>
              <p:nvPr/>
            </p:nvSpPr>
            <p:spPr>
              <a:xfrm>
                <a:off x="1601233" y="1624322"/>
                <a:ext cx="499207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𝑦</m:t>
                      </m:r>
                      <m:r>
                        <a:rPr lang="en-US" i="1">
                          <a:latin typeface="Cambria Math" panose="02040503050406030204" pitchFamily="18" charset="0"/>
                        </a:rPr>
                        <m:t> ~ </m:t>
                      </m:r>
                      <m:r>
                        <a:rPr lang="en-US" i="1">
                          <a:latin typeface="Cambria Math" panose="02040503050406030204" pitchFamily="18" charset="0"/>
                        </a:rPr>
                        <m:t>𝑎𝑔𝑒</m:t>
                      </m:r>
                      <m:r>
                        <a:rPr lang="en-US" i="1">
                          <a:latin typeface="Cambria Math" panose="02040503050406030204" pitchFamily="18" charset="0"/>
                        </a:rPr>
                        <m:t>+</m:t>
                      </m:r>
                      <m:r>
                        <a:rPr lang="en-US" i="1">
                          <a:latin typeface="Cambria Math" panose="02040503050406030204" pitchFamily="18" charset="0"/>
                        </a:rPr>
                        <m:t>𝑠𝑒𝑥</m:t>
                      </m:r>
                      <m:r>
                        <a:rPr lang="en-US" i="1">
                          <a:latin typeface="Cambria Math" panose="02040503050406030204" pitchFamily="18" charset="0"/>
                        </a:rPr>
                        <m:t>+</m:t>
                      </m:r>
                      <m:r>
                        <a:rPr lang="en-US" i="1">
                          <a:latin typeface="Cambria Math" panose="02040503050406030204" pitchFamily="18" charset="0"/>
                        </a:rPr>
                        <m:t>𝑃𝐶</m:t>
                      </m:r>
                      <m:r>
                        <a:rPr lang="en-US" i="1">
                          <a:latin typeface="Cambria Math" panose="02040503050406030204" pitchFamily="18" charset="0"/>
                        </a:rPr>
                        <m:t>1+</m:t>
                      </m:r>
                      <m:r>
                        <a:rPr lang="en-US" i="1">
                          <a:latin typeface="Cambria Math" panose="02040503050406030204" pitchFamily="18" charset="0"/>
                        </a:rPr>
                        <m:t>𝑃𝐶</m:t>
                      </m:r>
                      <m:r>
                        <a:rPr lang="en-US" i="1">
                          <a:latin typeface="Cambria Math" panose="02040503050406030204" pitchFamily="18" charset="0"/>
                        </a:rPr>
                        <m:t>2+</m:t>
                      </m:r>
                      <m:r>
                        <a:rPr lang="en-US" i="1">
                          <a:latin typeface="Cambria Math" panose="02040503050406030204" pitchFamily="18" charset="0"/>
                        </a:rPr>
                        <m:t>𝑃𝐶</m:t>
                      </m:r>
                      <m:r>
                        <a:rPr lang="en-US" i="1">
                          <a:latin typeface="Cambria Math" panose="02040503050406030204" pitchFamily="18" charset="0"/>
                        </a:rPr>
                        <m:t>3+…+</m:t>
                      </m:r>
                      <m:r>
                        <a:rPr lang="en-US" i="1">
                          <a:latin typeface="Cambria Math" panose="02040503050406030204" pitchFamily="18" charset="0"/>
                        </a:rPr>
                        <m:t>𝑃𝐶</m:t>
                      </m:r>
                      <m:r>
                        <a:rPr lang="en-US" i="1">
                          <a:latin typeface="Cambria Math" panose="02040503050406030204" pitchFamily="18" charset="0"/>
                        </a:rPr>
                        <m:t>10</m:t>
                      </m:r>
                    </m:oMath>
                  </m:oMathPara>
                </a14:m>
                <a:endParaRPr lang="en-US" dirty="0"/>
              </a:p>
            </p:txBody>
          </p:sp>
        </mc:Choice>
        <mc:Fallback xmlns="">
          <p:sp>
            <p:nvSpPr>
              <p:cNvPr id="4" name="TextBox 3">
                <a:extLst>
                  <a:ext uri="{FF2B5EF4-FFF2-40B4-BE49-F238E27FC236}">
                    <a16:creationId xmlns:a16="http://schemas.microsoft.com/office/drawing/2014/main" id="{8F233779-8073-2B44-49AE-FEF11F67EAA5}"/>
                  </a:ext>
                </a:extLst>
              </p:cNvPr>
              <p:cNvSpPr txBox="1">
                <a:spLocks noRot="1" noChangeAspect="1" noMove="1" noResize="1" noEditPoints="1" noAdjustHandles="1" noChangeArrowheads="1" noChangeShapeType="1" noTextEdit="1"/>
              </p:cNvSpPr>
              <p:nvPr/>
            </p:nvSpPr>
            <p:spPr>
              <a:xfrm>
                <a:off x="1601233" y="1624322"/>
                <a:ext cx="4992071" cy="369332"/>
              </a:xfrm>
              <a:prstGeom prst="rect">
                <a:avLst/>
              </a:prstGeom>
              <a:blipFill>
                <a:blip r:embed="rId3"/>
                <a:stretch>
                  <a:fillRect b="-20000"/>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46AEEBCC-A71B-3BCB-05C9-136AE67752AD}"/>
              </a:ext>
            </a:extLst>
          </p:cNvPr>
          <p:cNvSpPr txBox="1"/>
          <p:nvPr/>
        </p:nvSpPr>
        <p:spPr>
          <a:xfrm>
            <a:off x="671453" y="1219200"/>
            <a:ext cx="5199693" cy="415498"/>
          </a:xfrm>
          <a:prstGeom prst="rect">
            <a:avLst/>
          </a:prstGeom>
          <a:noFill/>
        </p:spPr>
        <p:txBody>
          <a:bodyPr wrap="none" rtlCol="0">
            <a:spAutoFit/>
          </a:bodyPr>
          <a:lstStyle/>
          <a:p>
            <a:r>
              <a:rPr lang="en-US" sz="2100" dirty="0"/>
              <a:t>Baseline model (covariates only, no PRS):</a:t>
            </a:r>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5DF716E8-A338-957D-C47F-9AF757549211}"/>
                  </a:ext>
                </a:extLst>
              </p:cNvPr>
              <p:cNvSpPr/>
              <p:nvPr/>
            </p:nvSpPr>
            <p:spPr>
              <a:xfrm>
                <a:off x="2846110" y="5328311"/>
                <a:ext cx="3451779" cy="53142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US" sz="1350" i="1">
                              <a:latin typeface="Cambria Math" panose="02040503050406030204" pitchFamily="18" charset="0"/>
                            </a:rPr>
                          </m:ctrlPr>
                        </m:fPr>
                        <m:num>
                          <m:r>
                            <a:rPr lang="en-US" sz="1350" i="1">
                              <a:latin typeface="Cambria Math" panose="02040503050406030204" pitchFamily="18" charset="0"/>
                            </a:rPr>
                            <m:t>#</m:t>
                          </m:r>
                          <m:d>
                            <m:dPr>
                              <m:begChr m:val="{"/>
                              <m:endChr m:val="}"/>
                              <m:ctrlPr>
                                <a:rPr lang="en-US" sz="1350" i="1">
                                  <a:latin typeface="Cambria Math" panose="02040503050406030204" pitchFamily="18" charset="0"/>
                                </a:rPr>
                              </m:ctrlPr>
                            </m:dPr>
                            <m:e>
                              <m:r>
                                <a:rPr lang="en-US" sz="1350" i="1">
                                  <a:latin typeface="Cambria Math" panose="02040503050406030204" pitchFamily="18" charset="0"/>
                                </a:rPr>
                                <m:t>𝑦</m:t>
                              </m:r>
                              <m:r>
                                <a:rPr lang="en-US" sz="1350" i="1">
                                  <a:latin typeface="Cambria Math" panose="02040503050406030204" pitchFamily="18" charset="0"/>
                                </a:rPr>
                                <m:t>=1</m:t>
                              </m:r>
                              <m:nary>
                                <m:naryPr>
                                  <m:chr m:val="⋀"/>
                                  <m:subHide m:val="on"/>
                                  <m:supHide m:val="on"/>
                                  <m:ctrlPr>
                                    <a:rPr lang="en-US" sz="1350" i="1">
                                      <a:latin typeface="Cambria Math" panose="02040503050406030204" pitchFamily="18" charset="0"/>
                                      <a:ea typeface="Cambria Math" panose="02040503050406030204" pitchFamily="18" charset="0"/>
                                    </a:rPr>
                                  </m:ctrlPr>
                                </m:naryPr>
                                <m:sub/>
                                <m:sup/>
                                <m:e>
                                  <m:acc>
                                    <m:accPr>
                                      <m:chr m:val="̂"/>
                                      <m:ctrlPr>
                                        <a:rPr lang="en-US" sz="1350" i="1">
                                          <a:latin typeface="Cambria Math" panose="02040503050406030204" pitchFamily="18" charset="0"/>
                                        </a:rPr>
                                      </m:ctrlPr>
                                    </m:accPr>
                                    <m:e>
                                      <m:r>
                                        <a:rPr lang="en-US" sz="1350" i="1">
                                          <a:latin typeface="Cambria Math" panose="02040503050406030204" pitchFamily="18" charset="0"/>
                                        </a:rPr>
                                        <m:t>𝑦</m:t>
                                      </m:r>
                                    </m:e>
                                  </m:acc>
                                </m:e>
                              </m:nary>
                              <m:r>
                                <a:rPr lang="en-US" sz="1350" i="1">
                                  <a:latin typeface="Cambria Math" panose="02040503050406030204" pitchFamily="18" charset="0"/>
                                </a:rPr>
                                <m:t>&gt; </m:t>
                              </m:r>
                              <m:sSub>
                                <m:sSubPr>
                                  <m:ctrlPr>
                                    <a:rPr lang="en-US" sz="1350" i="1">
                                      <a:latin typeface="Cambria Math" panose="02040503050406030204" pitchFamily="18" charset="0"/>
                                    </a:rPr>
                                  </m:ctrlPr>
                                </m:sSubPr>
                                <m:e>
                                  <m:r>
                                    <a:rPr lang="en-US" sz="1350" i="1">
                                      <a:latin typeface="Cambria Math" panose="02040503050406030204" pitchFamily="18" charset="0"/>
                                    </a:rPr>
                                    <m:t>𝑞</m:t>
                                  </m:r>
                                </m:e>
                                <m:sub>
                                  <m:r>
                                    <a:rPr lang="en-US" sz="1350" i="1">
                                      <a:latin typeface="Cambria Math" panose="02040503050406030204" pitchFamily="18" charset="0"/>
                                    </a:rPr>
                                    <m:t>0.95</m:t>
                                  </m:r>
                                </m:sub>
                              </m:sSub>
                            </m:e>
                          </m:d>
                        </m:num>
                        <m:den>
                          <m:r>
                            <a:rPr lang="en-US" sz="1350" i="1">
                              <a:latin typeface="Cambria Math" panose="02040503050406030204" pitchFamily="18" charset="0"/>
                            </a:rPr>
                            <m:t>#</m:t>
                          </m:r>
                          <m:d>
                            <m:dPr>
                              <m:begChr m:val="{"/>
                              <m:endChr m:val="}"/>
                              <m:ctrlPr>
                                <a:rPr lang="en-US" sz="1350" i="1">
                                  <a:latin typeface="Cambria Math" panose="02040503050406030204" pitchFamily="18" charset="0"/>
                                </a:rPr>
                              </m:ctrlPr>
                            </m:dPr>
                            <m:e>
                              <m:r>
                                <a:rPr lang="en-US" sz="1350" i="1">
                                  <a:latin typeface="Cambria Math" panose="02040503050406030204" pitchFamily="18" charset="0"/>
                                </a:rPr>
                                <m:t>𝑦</m:t>
                              </m:r>
                              <m:r>
                                <a:rPr lang="en-US" sz="1350" i="1">
                                  <a:latin typeface="Cambria Math" panose="02040503050406030204" pitchFamily="18" charset="0"/>
                                </a:rPr>
                                <m:t>=0 ⋀ </m:t>
                              </m:r>
                              <m:acc>
                                <m:accPr>
                                  <m:chr m:val="̂"/>
                                  <m:ctrlPr>
                                    <a:rPr lang="en-US" sz="1350" i="1">
                                      <a:latin typeface="Cambria Math" panose="02040503050406030204" pitchFamily="18" charset="0"/>
                                    </a:rPr>
                                  </m:ctrlPr>
                                </m:accPr>
                                <m:e>
                                  <m:r>
                                    <a:rPr lang="en-US" sz="1350" i="1">
                                      <a:latin typeface="Cambria Math" panose="02040503050406030204" pitchFamily="18" charset="0"/>
                                    </a:rPr>
                                    <m:t>𝑦</m:t>
                                  </m:r>
                                </m:e>
                              </m:acc>
                              <m:sSub>
                                <m:sSubPr>
                                  <m:ctrlPr>
                                    <a:rPr lang="en-US" sz="1350" i="1">
                                      <a:latin typeface="Cambria Math" panose="02040503050406030204" pitchFamily="18" charset="0"/>
                                    </a:rPr>
                                  </m:ctrlPr>
                                </m:sSubPr>
                                <m:e>
                                  <m:r>
                                    <a:rPr lang="en-US" sz="1350" i="1">
                                      <a:latin typeface="Cambria Math" panose="02040503050406030204" pitchFamily="18" charset="0"/>
                                    </a:rPr>
                                    <m:t> &gt;</m:t>
                                  </m:r>
                                  <m:r>
                                    <a:rPr lang="en-US" sz="1350" i="1">
                                      <a:latin typeface="Cambria Math" panose="02040503050406030204" pitchFamily="18" charset="0"/>
                                    </a:rPr>
                                    <m:t>𝑞</m:t>
                                  </m:r>
                                </m:e>
                                <m:sub>
                                  <m:r>
                                    <a:rPr lang="en-US" sz="1350" i="1">
                                      <a:latin typeface="Cambria Math" panose="02040503050406030204" pitchFamily="18" charset="0"/>
                                    </a:rPr>
                                    <m:t>0.95</m:t>
                                  </m:r>
                                </m:sub>
                              </m:sSub>
                            </m:e>
                          </m:d>
                        </m:den>
                      </m:f>
                      <m:r>
                        <a:rPr lang="en-US" sz="1350" i="1">
                          <a:latin typeface="Cambria Math" panose="02040503050406030204" pitchFamily="18" charset="0"/>
                        </a:rPr>
                        <m:t>/</m:t>
                      </m:r>
                      <m:f>
                        <m:fPr>
                          <m:ctrlPr>
                            <a:rPr lang="en-US" sz="1350" i="1">
                              <a:latin typeface="Cambria Math" panose="02040503050406030204" pitchFamily="18" charset="0"/>
                            </a:rPr>
                          </m:ctrlPr>
                        </m:fPr>
                        <m:num>
                          <m:r>
                            <a:rPr lang="en-US" sz="1350" i="1">
                              <a:latin typeface="Cambria Math" panose="02040503050406030204" pitchFamily="18" charset="0"/>
                            </a:rPr>
                            <m:t>#</m:t>
                          </m:r>
                          <m:d>
                            <m:dPr>
                              <m:begChr m:val="{"/>
                              <m:endChr m:val="}"/>
                              <m:ctrlPr>
                                <a:rPr lang="en-US" sz="1350" i="1">
                                  <a:latin typeface="Cambria Math" panose="02040503050406030204" pitchFamily="18" charset="0"/>
                                </a:rPr>
                              </m:ctrlPr>
                            </m:dPr>
                            <m:e>
                              <m:r>
                                <a:rPr lang="en-US" sz="1350" i="1">
                                  <a:latin typeface="Cambria Math" panose="02040503050406030204" pitchFamily="18" charset="0"/>
                                </a:rPr>
                                <m:t>𝑦</m:t>
                              </m:r>
                              <m:r>
                                <a:rPr lang="en-US" sz="1350" i="1">
                                  <a:latin typeface="Cambria Math" panose="02040503050406030204" pitchFamily="18" charset="0"/>
                                </a:rPr>
                                <m:t>=1</m:t>
                              </m:r>
                              <m:nary>
                                <m:naryPr>
                                  <m:chr m:val="⋀"/>
                                  <m:subHide m:val="on"/>
                                  <m:supHide m:val="on"/>
                                  <m:ctrlPr>
                                    <a:rPr lang="en-US" sz="1350" i="1">
                                      <a:latin typeface="Cambria Math" panose="02040503050406030204" pitchFamily="18" charset="0"/>
                                      <a:ea typeface="Cambria Math" panose="02040503050406030204" pitchFamily="18" charset="0"/>
                                    </a:rPr>
                                  </m:ctrlPr>
                                </m:naryPr>
                                <m:sub/>
                                <m:sup/>
                                <m:e>
                                  <m:acc>
                                    <m:accPr>
                                      <m:chr m:val="̂"/>
                                      <m:ctrlPr>
                                        <a:rPr lang="en-US" sz="1350" i="1">
                                          <a:latin typeface="Cambria Math" panose="02040503050406030204" pitchFamily="18" charset="0"/>
                                        </a:rPr>
                                      </m:ctrlPr>
                                    </m:accPr>
                                    <m:e>
                                      <m:r>
                                        <a:rPr lang="en-US" sz="1350" i="1">
                                          <a:latin typeface="Cambria Math" panose="02040503050406030204" pitchFamily="18" charset="0"/>
                                        </a:rPr>
                                        <m:t>𝑦</m:t>
                                      </m:r>
                                    </m:e>
                                  </m:acc>
                                </m:e>
                              </m:nary>
                              <m:r>
                                <a:rPr lang="en-US" sz="1350" i="1">
                                  <a:latin typeface="Cambria Math" panose="02040503050406030204" pitchFamily="18" charset="0"/>
                                </a:rPr>
                                <m:t>&lt; </m:t>
                              </m:r>
                              <m:sSub>
                                <m:sSubPr>
                                  <m:ctrlPr>
                                    <a:rPr lang="en-US" sz="1350" i="1">
                                      <a:latin typeface="Cambria Math" panose="02040503050406030204" pitchFamily="18" charset="0"/>
                                    </a:rPr>
                                  </m:ctrlPr>
                                </m:sSubPr>
                                <m:e>
                                  <m:r>
                                    <a:rPr lang="en-US" sz="1350" i="1">
                                      <a:latin typeface="Cambria Math" panose="02040503050406030204" pitchFamily="18" charset="0"/>
                                    </a:rPr>
                                    <m:t>𝑞</m:t>
                                  </m:r>
                                </m:e>
                                <m:sub>
                                  <m:r>
                                    <a:rPr lang="en-US" sz="1350" i="1">
                                      <a:latin typeface="Cambria Math" panose="02040503050406030204" pitchFamily="18" charset="0"/>
                                    </a:rPr>
                                    <m:t>0.95</m:t>
                                  </m:r>
                                </m:sub>
                              </m:sSub>
                            </m:e>
                          </m:d>
                        </m:num>
                        <m:den>
                          <m:r>
                            <a:rPr lang="en-US" sz="1350" i="1">
                              <a:latin typeface="Cambria Math" panose="02040503050406030204" pitchFamily="18" charset="0"/>
                            </a:rPr>
                            <m:t>#</m:t>
                          </m:r>
                          <m:d>
                            <m:dPr>
                              <m:begChr m:val="{"/>
                              <m:endChr m:val="}"/>
                              <m:ctrlPr>
                                <a:rPr lang="en-US" sz="1350" i="1">
                                  <a:latin typeface="Cambria Math" panose="02040503050406030204" pitchFamily="18" charset="0"/>
                                </a:rPr>
                              </m:ctrlPr>
                            </m:dPr>
                            <m:e>
                              <m:r>
                                <a:rPr lang="en-US" sz="1350" i="1">
                                  <a:latin typeface="Cambria Math" panose="02040503050406030204" pitchFamily="18" charset="0"/>
                                </a:rPr>
                                <m:t>𝑦</m:t>
                              </m:r>
                              <m:r>
                                <a:rPr lang="en-US" sz="1350" i="1">
                                  <a:latin typeface="Cambria Math" panose="02040503050406030204" pitchFamily="18" charset="0"/>
                                </a:rPr>
                                <m:t>=0 ⋀ </m:t>
                              </m:r>
                              <m:acc>
                                <m:accPr>
                                  <m:chr m:val="̂"/>
                                  <m:ctrlPr>
                                    <a:rPr lang="en-US" sz="1350" i="1">
                                      <a:latin typeface="Cambria Math" panose="02040503050406030204" pitchFamily="18" charset="0"/>
                                    </a:rPr>
                                  </m:ctrlPr>
                                </m:accPr>
                                <m:e>
                                  <m:r>
                                    <a:rPr lang="en-US" sz="1350" i="1">
                                      <a:latin typeface="Cambria Math" panose="02040503050406030204" pitchFamily="18" charset="0"/>
                                    </a:rPr>
                                    <m:t>𝑦</m:t>
                                  </m:r>
                                </m:e>
                              </m:acc>
                              <m:sSub>
                                <m:sSubPr>
                                  <m:ctrlPr>
                                    <a:rPr lang="en-US" sz="1350" i="1">
                                      <a:latin typeface="Cambria Math" panose="02040503050406030204" pitchFamily="18" charset="0"/>
                                    </a:rPr>
                                  </m:ctrlPr>
                                </m:sSubPr>
                                <m:e>
                                  <m:r>
                                    <a:rPr lang="en-US" sz="1350" i="1">
                                      <a:latin typeface="Cambria Math" panose="02040503050406030204" pitchFamily="18" charset="0"/>
                                    </a:rPr>
                                    <m:t> &lt; </m:t>
                                  </m:r>
                                  <m:r>
                                    <a:rPr lang="en-US" sz="1350" i="1">
                                      <a:latin typeface="Cambria Math" panose="02040503050406030204" pitchFamily="18" charset="0"/>
                                    </a:rPr>
                                    <m:t>𝑞</m:t>
                                  </m:r>
                                </m:e>
                                <m:sub>
                                  <m:r>
                                    <a:rPr lang="en-US" sz="1350" i="1">
                                      <a:latin typeface="Cambria Math" panose="02040503050406030204" pitchFamily="18" charset="0"/>
                                    </a:rPr>
                                    <m:t>0.95</m:t>
                                  </m:r>
                                </m:sub>
                              </m:sSub>
                            </m:e>
                          </m:d>
                        </m:den>
                      </m:f>
                    </m:oMath>
                  </m:oMathPara>
                </a14:m>
                <a:endParaRPr lang="en-US" sz="1350" dirty="0"/>
              </a:p>
            </p:txBody>
          </p:sp>
        </mc:Choice>
        <mc:Fallback xmlns="">
          <p:sp>
            <p:nvSpPr>
              <p:cNvPr id="6" name="Rectangle 5">
                <a:extLst>
                  <a:ext uri="{FF2B5EF4-FFF2-40B4-BE49-F238E27FC236}">
                    <a16:creationId xmlns:a16="http://schemas.microsoft.com/office/drawing/2014/main" id="{13FEF968-63C4-4E49-ABE3-C760832C492E}"/>
                  </a:ext>
                </a:extLst>
              </p:cNvPr>
              <p:cNvSpPr>
                <a:spLocks noRot="1" noChangeAspect="1" noMove="1" noResize="1" noEditPoints="1" noAdjustHandles="1" noChangeArrowheads="1" noChangeShapeType="1" noTextEdit="1"/>
              </p:cNvSpPr>
              <p:nvPr/>
            </p:nvSpPr>
            <p:spPr>
              <a:xfrm>
                <a:off x="2846110" y="5328311"/>
                <a:ext cx="3451779" cy="531428"/>
              </a:xfrm>
              <a:prstGeom prst="rect">
                <a:avLst/>
              </a:prstGeom>
              <a:blipFill>
                <a:blip r:embed="rId4"/>
                <a:stretch>
                  <a:fillRect t="-51163" b="-32558"/>
                </a:stretch>
              </a:blipFill>
            </p:spPr>
            <p:txBody>
              <a:bodyPr/>
              <a:lstStyle/>
              <a:p>
                <a:r>
                  <a:rPr lang="en-US">
                    <a:noFill/>
                  </a:rPr>
                  <a:t> </a:t>
                </a:r>
              </a:p>
            </p:txBody>
          </p:sp>
        </mc:Fallback>
      </mc:AlternateContent>
      <p:sp>
        <p:nvSpPr>
          <p:cNvPr id="10" name="Text Box 6">
            <a:extLst>
              <a:ext uri="{FF2B5EF4-FFF2-40B4-BE49-F238E27FC236}">
                <a16:creationId xmlns:a16="http://schemas.microsoft.com/office/drawing/2014/main" id="{7087BB91-E980-E878-F9E6-6D405FB05450}"/>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7</a:t>
            </a:r>
          </a:p>
        </p:txBody>
      </p:sp>
      <p:sp>
        <p:nvSpPr>
          <p:cNvPr id="11" name="Text Box 8">
            <a:extLst>
              <a:ext uri="{FF2B5EF4-FFF2-40B4-BE49-F238E27FC236}">
                <a16:creationId xmlns:a16="http://schemas.microsoft.com/office/drawing/2014/main" id="{00F59E0A-B8BA-7868-A0F8-EC165C4F0844}"/>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12" name="Text Box 9">
            <a:extLst>
              <a:ext uri="{FF2B5EF4-FFF2-40B4-BE49-F238E27FC236}">
                <a16:creationId xmlns:a16="http://schemas.microsoft.com/office/drawing/2014/main" id="{91A0EDAF-FED7-D153-C5FC-D13B6B102F65}"/>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12D01E0F-283D-91D1-C329-F6C36AFC2187}"/>
                  </a:ext>
                </a:extLst>
              </p:cNvPr>
              <p:cNvSpPr txBox="1"/>
              <p:nvPr/>
            </p:nvSpPr>
            <p:spPr>
              <a:xfrm>
                <a:off x="1601233" y="2446193"/>
                <a:ext cx="567302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𝑦</m:t>
                      </m:r>
                      <m:r>
                        <a:rPr lang="en-US" i="1">
                          <a:latin typeface="Cambria Math" panose="02040503050406030204" pitchFamily="18" charset="0"/>
                        </a:rPr>
                        <m:t> ~ </m:t>
                      </m:r>
                      <m:r>
                        <a:rPr lang="en-US" i="1">
                          <a:latin typeface="Cambria Math" panose="02040503050406030204" pitchFamily="18" charset="0"/>
                        </a:rPr>
                        <m:t>𝑎𝑔𝑒</m:t>
                      </m:r>
                      <m:r>
                        <a:rPr lang="en-US" i="1">
                          <a:latin typeface="Cambria Math" panose="02040503050406030204" pitchFamily="18" charset="0"/>
                        </a:rPr>
                        <m:t>+</m:t>
                      </m:r>
                      <m:r>
                        <a:rPr lang="en-US" i="1">
                          <a:latin typeface="Cambria Math" panose="02040503050406030204" pitchFamily="18" charset="0"/>
                        </a:rPr>
                        <m:t>𝑠𝑒𝑥</m:t>
                      </m:r>
                      <m:r>
                        <a:rPr lang="en-US" i="1">
                          <a:latin typeface="Cambria Math" panose="02040503050406030204" pitchFamily="18" charset="0"/>
                        </a:rPr>
                        <m:t>+</m:t>
                      </m:r>
                      <m:r>
                        <a:rPr lang="en-US" i="1">
                          <a:latin typeface="Cambria Math" panose="02040503050406030204" pitchFamily="18" charset="0"/>
                        </a:rPr>
                        <m:t>𝑃𝐶</m:t>
                      </m:r>
                      <m:r>
                        <a:rPr lang="en-US" i="1">
                          <a:latin typeface="Cambria Math" panose="02040503050406030204" pitchFamily="18" charset="0"/>
                        </a:rPr>
                        <m:t>1+</m:t>
                      </m:r>
                      <m:r>
                        <a:rPr lang="en-US" i="1">
                          <a:latin typeface="Cambria Math" panose="02040503050406030204" pitchFamily="18" charset="0"/>
                        </a:rPr>
                        <m:t>𝑃𝐶</m:t>
                      </m:r>
                      <m:r>
                        <a:rPr lang="en-US" i="1">
                          <a:latin typeface="Cambria Math" panose="02040503050406030204" pitchFamily="18" charset="0"/>
                        </a:rPr>
                        <m:t>2+</m:t>
                      </m:r>
                      <m:r>
                        <a:rPr lang="en-US" i="1">
                          <a:latin typeface="Cambria Math" panose="02040503050406030204" pitchFamily="18" charset="0"/>
                        </a:rPr>
                        <m:t>𝑃𝐶</m:t>
                      </m:r>
                      <m:r>
                        <a:rPr lang="en-US" i="1">
                          <a:latin typeface="Cambria Math" panose="02040503050406030204" pitchFamily="18" charset="0"/>
                        </a:rPr>
                        <m:t>3+…+</m:t>
                      </m:r>
                      <m:r>
                        <a:rPr lang="en-US" i="1">
                          <a:latin typeface="Cambria Math" panose="02040503050406030204" pitchFamily="18" charset="0"/>
                        </a:rPr>
                        <m:t>𝑃𝐶</m:t>
                      </m:r>
                      <m:r>
                        <a:rPr lang="en-US" i="1">
                          <a:latin typeface="Cambria Math" panose="02040503050406030204" pitchFamily="18" charset="0"/>
                        </a:rPr>
                        <m:t>10+</m:t>
                      </m:r>
                      <m:r>
                        <a:rPr lang="en-US" i="1">
                          <a:latin typeface="Cambria Math" panose="02040503050406030204" pitchFamily="18" charset="0"/>
                        </a:rPr>
                        <m:t>𝑃𝑅𝑆</m:t>
                      </m:r>
                    </m:oMath>
                  </m:oMathPara>
                </a14:m>
                <a:endParaRPr lang="en-US" dirty="0"/>
              </a:p>
            </p:txBody>
          </p:sp>
        </mc:Choice>
        <mc:Fallback xmlns="">
          <p:sp>
            <p:nvSpPr>
              <p:cNvPr id="13" name="TextBox 12">
                <a:extLst>
                  <a:ext uri="{FF2B5EF4-FFF2-40B4-BE49-F238E27FC236}">
                    <a16:creationId xmlns:a16="http://schemas.microsoft.com/office/drawing/2014/main" id="{12D01E0F-283D-91D1-C329-F6C36AFC2187}"/>
                  </a:ext>
                </a:extLst>
              </p:cNvPr>
              <p:cNvSpPr txBox="1">
                <a:spLocks noRot="1" noChangeAspect="1" noMove="1" noResize="1" noEditPoints="1" noAdjustHandles="1" noChangeArrowheads="1" noChangeShapeType="1" noTextEdit="1"/>
              </p:cNvSpPr>
              <p:nvPr/>
            </p:nvSpPr>
            <p:spPr>
              <a:xfrm>
                <a:off x="1601233" y="2446193"/>
                <a:ext cx="5673028" cy="369332"/>
              </a:xfrm>
              <a:prstGeom prst="rect">
                <a:avLst/>
              </a:prstGeom>
              <a:blipFill>
                <a:blip r:embed="rId5"/>
                <a:stretch>
                  <a:fillRect b="-20000"/>
                </a:stretch>
              </a:blipFill>
            </p:spPr>
            <p:txBody>
              <a:bodyPr/>
              <a:lstStyle/>
              <a:p>
                <a:r>
                  <a:rPr lang="en-US">
                    <a:noFill/>
                  </a:rPr>
                  <a:t> </a:t>
                </a:r>
              </a:p>
            </p:txBody>
          </p:sp>
        </mc:Fallback>
      </mc:AlternateContent>
      <p:sp>
        <p:nvSpPr>
          <p:cNvPr id="14" name="TextBox 13">
            <a:extLst>
              <a:ext uri="{FF2B5EF4-FFF2-40B4-BE49-F238E27FC236}">
                <a16:creationId xmlns:a16="http://schemas.microsoft.com/office/drawing/2014/main" id="{D6C9F986-EB58-EEDC-3231-73EEF9C413EB}"/>
              </a:ext>
            </a:extLst>
          </p:cNvPr>
          <p:cNvSpPr txBox="1"/>
          <p:nvPr/>
        </p:nvSpPr>
        <p:spPr>
          <a:xfrm>
            <a:off x="671453" y="2041071"/>
            <a:ext cx="2553456" cy="415498"/>
          </a:xfrm>
          <a:prstGeom prst="rect">
            <a:avLst/>
          </a:prstGeom>
          <a:noFill/>
        </p:spPr>
        <p:txBody>
          <a:bodyPr wrap="none" rtlCol="0">
            <a:spAutoFit/>
          </a:bodyPr>
          <a:lstStyle/>
          <a:p>
            <a:r>
              <a:rPr lang="en-US" sz="2100" dirty="0"/>
              <a:t>Logistic regression of:</a:t>
            </a:r>
          </a:p>
        </p:txBody>
      </p:sp>
      <p:sp>
        <p:nvSpPr>
          <p:cNvPr id="7" name="Rectangle 6">
            <a:extLst>
              <a:ext uri="{FF2B5EF4-FFF2-40B4-BE49-F238E27FC236}">
                <a16:creationId xmlns:a16="http://schemas.microsoft.com/office/drawing/2014/main" id="{F210CE78-5FE5-884A-7E86-2FE629B00CF1}"/>
              </a:ext>
            </a:extLst>
          </p:cNvPr>
          <p:cNvSpPr/>
          <p:nvPr/>
        </p:nvSpPr>
        <p:spPr>
          <a:xfrm>
            <a:off x="628651" y="3547753"/>
            <a:ext cx="7988576" cy="66840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2592119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6">
            <a:extLst>
              <a:ext uri="{FF2B5EF4-FFF2-40B4-BE49-F238E27FC236}">
                <a16:creationId xmlns:a16="http://schemas.microsoft.com/office/drawing/2014/main" id="{E7638D9E-EC70-CB87-A039-BB1C63EC5FAE}"/>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7</a:t>
            </a:r>
          </a:p>
        </p:txBody>
      </p:sp>
      <p:sp>
        <p:nvSpPr>
          <p:cNvPr id="3" name="Text Box 8">
            <a:extLst>
              <a:ext uri="{FF2B5EF4-FFF2-40B4-BE49-F238E27FC236}">
                <a16:creationId xmlns:a16="http://schemas.microsoft.com/office/drawing/2014/main" id="{7E40993C-6A99-D05D-D7E9-5C1F60AA117F}"/>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4" name="Text Box 9">
            <a:extLst>
              <a:ext uri="{FF2B5EF4-FFF2-40B4-BE49-F238E27FC236}">
                <a16:creationId xmlns:a16="http://schemas.microsoft.com/office/drawing/2014/main" id="{16335031-1589-6772-8C4C-49AB9100F228}"/>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pic>
        <p:nvPicPr>
          <p:cNvPr id="7" name="Picture 6">
            <a:extLst>
              <a:ext uri="{FF2B5EF4-FFF2-40B4-BE49-F238E27FC236}">
                <a16:creationId xmlns:a16="http://schemas.microsoft.com/office/drawing/2014/main" id="{BA04AFA1-5776-9936-F10D-29F467C3EBB8}"/>
              </a:ext>
            </a:extLst>
          </p:cNvPr>
          <p:cNvPicPr>
            <a:picLocks noChangeAspect="1"/>
          </p:cNvPicPr>
          <p:nvPr/>
        </p:nvPicPr>
        <p:blipFill>
          <a:blip r:embed="rId2"/>
          <a:stretch>
            <a:fillRect/>
          </a:stretch>
        </p:blipFill>
        <p:spPr>
          <a:xfrm>
            <a:off x="152400" y="1117224"/>
            <a:ext cx="4297680" cy="3988176"/>
          </a:xfrm>
          <a:prstGeom prst="rect">
            <a:avLst/>
          </a:prstGeom>
        </p:spPr>
      </p:pic>
    </p:spTree>
    <p:extLst>
      <p:ext uri="{BB962C8B-B14F-4D97-AF65-F5344CB8AC3E}">
        <p14:creationId xmlns:p14="http://schemas.microsoft.com/office/powerpoint/2010/main" val="39055030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EDD24-174B-E46F-60B5-CC4E73C1B1E9}"/>
            </a:ext>
          </a:extLst>
        </p:cNvPr>
        <p:cNvGrpSpPr/>
        <p:nvPr/>
      </p:nvGrpSpPr>
      <p:grpSpPr>
        <a:xfrm>
          <a:off x="0" y="0"/>
          <a:ext cx="0" cy="0"/>
          <a:chOff x="0" y="0"/>
          <a:chExt cx="0" cy="0"/>
        </a:xfrm>
      </p:grpSpPr>
      <p:sp>
        <p:nvSpPr>
          <p:cNvPr id="2" name="Text Box 6">
            <a:extLst>
              <a:ext uri="{FF2B5EF4-FFF2-40B4-BE49-F238E27FC236}">
                <a16:creationId xmlns:a16="http://schemas.microsoft.com/office/drawing/2014/main" id="{1F9DBC14-C490-56A0-E9ED-E2F067BF4E19}"/>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7</a:t>
            </a:r>
          </a:p>
        </p:txBody>
      </p:sp>
      <p:sp>
        <p:nvSpPr>
          <p:cNvPr id="3" name="Text Box 8">
            <a:extLst>
              <a:ext uri="{FF2B5EF4-FFF2-40B4-BE49-F238E27FC236}">
                <a16:creationId xmlns:a16="http://schemas.microsoft.com/office/drawing/2014/main" id="{B09CB249-8F06-907A-6EB3-6A910113376F}"/>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4" name="Text Box 9">
            <a:extLst>
              <a:ext uri="{FF2B5EF4-FFF2-40B4-BE49-F238E27FC236}">
                <a16:creationId xmlns:a16="http://schemas.microsoft.com/office/drawing/2014/main" id="{68E852FC-D10B-C381-FC94-130A9D54315D}"/>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pic>
        <p:nvPicPr>
          <p:cNvPr id="7" name="Picture 6">
            <a:extLst>
              <a:ext uri="{FF2B5EF4-FFF2-40B4-BE49-F238E27FC236}">
                <a16:creationId xmlns:a16="http://schemas.microsoft.com/office/drawing/2014/main" id="{9319F478-4647-E525-B211-B0B2296A62F0}"/>
              </a:ext>
            </a:extLst>
          </p:cNvPr>
          <p:cNvPicPr>
            <a:picLocks noChangeAspect="1"/>
          </p:cNvPicPr>
          <p:nvPr/>
        </p:nvPicPr>
        <p:blipFill>
          <a:blip r:embed="rId2"/>
          <a:stretch>
            <a:fillRect/>
          </a:stretch>
        </p:blipFill>
        <p:spPr>
          <a:xfrm>
            <a:off x="152400" y="1117224"/>
            <a:ext cx="4297680" cy="3988176"/>
          </a:xfrm>
          <a:prstGeom prst="rect">
            <a:avLst/>
          </a:prstGeom>
        </p:spPr>
      </p:pic>
      <p:pic>
        <p:nvPicPr>
          <p:cNvPr id="5" name="Picture 4">
            <a:extLst>
              <a:ext uri="{FF2B5EF4-FFF2-40B4-BE49-F238E27FC236}">
                <a16:creationId xmlns:a16="http://schemas.microsoft.com/office/drawing/2014/main" id="{E4BA4C38-A184-AC33-5810-8E0D705C234E}"/>
              </a:ext>
            </a:extLst>
          </p:cNvPr>
          <p:cNvPicPr>
            <a:picLocks noChangeAspect="1"/>
          </p:cNvPicPr>
          <p:nvPr/>
        </p:nvPicPr>
        <p:blipFill>
          <a:blip r:embed="rId3"/>
          <a:stretch>
            <a:fillRect/>
          </a:stretch>
        </p:blipFill>
        <p:spPr>
          <a:xfrm>
            <a:off x="4536141" y="1112742"/>
            <a:ext cx="4297680" cy="3988176"/>
          </a:xfrm>
          <a:prstGeom prst="rect">
            <a:avLst/>
          </a:prstGeom>
        </p:spPr>
      </p:pic>
    </p:spTree>
    <p:extLst>
      <p:ext uri="{BB962C8B-B14F-4D97-AF65-F5344CB8AC3E}">
        <p14:creationId xmlns:p14="http://schemas.microsoft.com/office/powerpoint/2010/main" val="7951098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573FC-6DFB-6628-9BB0-D2BA4A6DDE39}"/>
            </a:ext>
          </a:extLst>
        </p:cNvPr>
        <p:cNvGrpSpPr/>
        <p:nvPr/>
      </p:nvGrpSpPr>
      <p:grpSpPr>
        <a:xfrm>
          <a:off x="0" y="0"/>
          <a:ext cx="0" cy="0"/>
          <a:chOff x="0" y="0"/>
          <a:chExt cx="0" cy="0"/>
        </a:xfrm>
      </p:grpSpPr>
      <p:sp>
        <p:nvSpPr>
          <p:cNvPr id="2" name="Text Box 6">
            <a:extLst>
              <a:ext uri="{FF2B5EF4-FFF2-40B4-BE49-F238E27FC236}">
                <a16:creationId xmlns:a16="http://schemas.microsoft.com/office/drawing/2014/main" id="{C9A1C7A1-AD38-9399-859F-72F4720154A2}"/>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7</a:t>
            </a:r>
          </a:p>
        </p:txBody>
      </p:sp>
      <p:sp>
        <p:nvSpPr>
          <p:cNvPr id="3" name="Text Box 8">
            <a:extLst>
              <a:ext uri="{FF2B5EF4-FFF2-40B4-BE49-F238E27FC236}">
                <a16:creationId xmlns:a16="http://schemas.microsoft.com/office/drawing/2014/main" id="{A62244BB-83BE-821A-7475-ACFAE38A1215}"/>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4" name="Text Box 9">
            <a:extLst>
              <a:ext uri="{FF2B5EF4-FFF2-40B4-BE49-F238E27FC236}">
                <a16:creationId xmlns:a16="http://schemas.microsoft.com/office/drawing/2014/main" id="{284DB175-3FA8-FBCD-AF91-46C56C1ADECC}"/>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pic>
        <p:nvPicPr>
          <p:cNvPr id="8" name="Picture 7">
            <a:extLst>
              <a:ext uri="{FF2B5EF4-FFF2-40B4-BE49-F238E27FC236}">
                <a16:creationId xmlns:a16="http://schemas.microsoft.com/office/drawing/2014/main" id="{4E8506E9-D7AC-C129-37CC-A680F3ED8269}"/>
              </a:ext>
            </a:extLst>
          </p:cNvPr>
          <p:cNvPicPr>
            <a:picLocks noChangeAspect="1"/>
          </p:cNvPicPr>
          <p:nvPr/>
        </p:nvPicPr>
        <p:blipFill>
          <a:blip r:embed="rId2"/>
          <a:stretch>
            <a:fillRect/>
          </a:stretch>
        </p:blipFill>
        <p:spPr>
          <a:xfrm>
            <a:off x="274320" y="1269624"/>
            <a:ext cx="4297680" cy="3988176"/>
          </a:xfrm>
          <a:prstGeom prst="rect">
            <a:avLst/>
          </a:prstGeom>
        </p:spPr>
      </p:pic>
    </p:spTree>
    <p:extLst>
      <p:ext uri="{BB962C8B-B14F-4D97-AF65-F5344CB8AC3E}">
        <p14:creationId xmlns:p14="http://schemas.microsoft.com/office/powerpoint/2010/main" val="30244919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C3C83-EE16-E107-D830-23843557BED0}"/>
            </a:ext>
          </a:extLst>
        </p:cNvPr>
        <p:cNvGrpSpPr/>
        <p:nvPr/>
      </p:nvGrpSpPr>
      <p:grpSpPr>
        <a:xfrm>
          <a:off x="0" y="0"/>
          <a:ext cx="0" cy="0"/>
          <a:chOff x="0" y="0"/>
          <a:chExt cx="0" cy="0"/>
        </a:xfrm>
      </p:grpSpPr>
      <p:sp>
        <p:nvSpPr>
          <p:cNvPr id="2" name="Text Box 6">
            <a:extLst>
              <a:ext uri="{FF2B5EF4-FFF2-40B4-BE49-F238E27FC236}">
                <a16:creationId xmlns:a16="http://schemas.microsoft.com/office/drawing/2014/main" id="{5C61659F-EAC0-DF6C-EBDB-2B4950D8EA94}"/>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7</a:t>
            </a:r>
          </a:p>
        </p:txBody>
      </p:sp>
      <p:sp>
        <p:nvSpPr>
          <p:cNvPr id="3" name="Text Box 8">
            <a:extLst>
              <a:ext uri="{FF2B5EF4-FFF2-40B4-BE49-F238E27FC236}">
                <a16:creationId xmlns:a16="http://schemas.microsoft.com/office/drawing/2014/main" id="{C0F3272F-A4BD-C132-304A-7D4D446F86F0}"/>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4" name="Text Box 9">
            <a:extLst>
              <a:ext uri="{FF2B5EF4-FFF2-40B4-BE49-F238E27FC236}">
                <a16:creationId xmlns:a16="http://schemas.microsoft.com/office/drawing/2014/main" id="{E1D142A5-CCEC-8978-B5C6-B3DA8D13E50B}"/>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pic>
        <p:nvPicPr>
          <p:cNvPr id="8" name="Picture 7">
            <a:extLst>
              <a:ext uri="{FF2B5EF4-FFF2-40B4-BE49-F238E27FC236}">
                <a16:creationId xmlns:a16="http://schemas.microsoft.com/office/drawing/2014/main" id="{1AD0AB93-5153-E199-18AB-C3E37143FACE}"/>
              </a:ext>
            </a:extLst>
          </p:cNvPr>
          <p:cNvPicPr>
            <a:picLocks noChangeAspect="1"/>
          </p:cNvPicPr>
          <p:nvPr/>
        </p:nvPicPr>
        <p:blipFill>
          <a:blip r:embed="rId2"/>
          <a:stretch>
            <a:fillRect/>
          </a:stretch>
        </p:blipFill>
        <p:spPr>
          <a:xfrm>
            <a:off x="274320" y="1269624"/>
            <a:ext cx="4297680" cy="3988176"/>
          </a:xfrm>
          <a:prstGeom prst="rect">
            <a:avLst/>
          </a:prstGeom>
        </p:spPr>
      </p:pic>
      <p:pic>
        <p:nvPicPr>
          <p:cNvPr id="9" name="Picture 8">
            <a:extLst>
              <a:ext uri="{FF2B5EF4-FFF2-40B4-BE49-F238E27FC236}">
                <a16:creationId xmlns:a16="http://schemas.microsoft.com/office/drawing/2014/main" id="{6DD9141B-ACD2-19C9-7F13-F0597962BF09}"/>
              </a:ext>
            </a:extLst>
          </p:cNvPr>
          <p:cNvPicPr>
            <a:picLocks noChangeAspect="1"/>
          </p:cNvPicPr>
          <p:nvPr/>
        </p:nvPicPr>
        <p:blipFill>
          <a:blip r:embed="rId3"/>
          <a:stretch>
            <a:fillRect/>
          </a:stretch>
        </p:blipFill>
        <p:spPr>
          <a:xfrm>
            <a:off x="4572000" y="1269624"/>
            <a:ext cx="4297680" cy="3988176"/>
          </a:xfrm>
          <a:prstGeom prst="rect">
            <a:avLst/>
          </a:prstGeom>
        </p:spPr>
      </p:pic>
    </p:spTree>
    <p:extLst>
      <p:ext uri="{BB962C8B-B14F-4D97-AF65-F5344CB8AC3E}">
        <p14:creationId xmlns:p14="http://schemas.microsoft.com/office/powerpoint/2010/main" val="24878288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B700E-3F2E-EB14-1957-24FDDF6039C9}"/>
            </a:ext>
          </a:extLst>
        </p:cNvPr>
        <p:cNvGrpSpPr/>
        <p:nvPr/>
      </p:nvGrpSpPr>
      <p:grpSpPr>
        <a:xfrm>
          <a:off x="0" y="0"/>
          <a:ext cx="0" cy="0"/>
          <a:chOff x="0" y="0"/>
          <a:chExt cx="0" cy="0"/>
        </a:xfrm>
      </p:grpSpPr>
      <p:sp>
        <p:nvSpPr>
          <p:cNvPr id="2" name="Text Box 6">
            <a:extLst>
              <a:ext uri="{FF2B5EF4-FFF2-40B4-BE49-F238E27FC236}">
                <a16:creationId xmlns:a16="http://schemas.microsoft.com/office/drawing/2014/main" id="{E0DE85D8-EE46-D669-DA97-120143F68FD2}"/>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7</a:t>
            </a:r>
          </a:p>
        </p:txBody>
      </p:sp>
      <p:sp>
        <p:nvSpPr>
          <p:cNvPr id="3" name="Text Box 8">
            <a:extLst>
              <a:ext uri="{FF2B5EF4-FFF2-40B4-BE49-F238E27FC236}">
                <a16:creationId xmlns:a16="http://schemas.microsoft.com/office/drawing/2014/main" id="{2027743D-8133-7ED9-43EC-51E2D97590D5}"/>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4" name="Text Box 9">
            <a:extLst>
              <a:ext uri="{FF2B5EF4-FFF2-40B4-BE49-F238E27FC236}">
                <a16:creationId xmlns:a16="http://schemas.microsoft.com/office/drawing/2014/main" id="{0B737E3C-AEDE-B5AC-83B9-AE7540E376B8}"/>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pic>
        <p:nvPicPr>
          <p:cNvPr id="5" name="Picture 4">
            <a:extLst>
              <a:ext uri="{FF2B5EF4-FFF2-40B4-BE49-F238E27FC236}">
                <a16:creationId xmlns:a16="http://schemas.microsoft.com/office/drawing/2014/main" id="{0FF0E952-108B-B01D-7AEB-90C9C547FAD6}"/>
              </a:ext>
            </a:extLst>
          </p:cNvPr>
          <p:cNvPicPr>
            <a:picLocks noChangeAspect="1"/>
          </p:cNvPicPr>
          <p:nvPr/>
        </p:nvPicPr>
        <p:blipFill>
          <a:blip r:embed="rId2"/>
          <a:stretch>
            <a:fillRect/>
          </a:stretch>
        </p:blipFill>
        <p:spPr>
          <a:xfrm>
            <a:off x="152400" y="1295400"/>
            <a:ext cx="4297680" cy="3988176"/>
          </a:xfrm>
          <a:prstGeom prst="rect">
            <a:avLst/>
          </a:prstGeom>
        </p:spPr>
      </p:pic>
    </p:spTree>
    <p:extLst>
      <p:ext uri="{BB962C8B-B14F-4D97-AF65-F5344CB8AC3E}">
        <p14:creationId xmlns:p14="http://schemas.microsoft.com/office/powerpoint/2010/main" val="30299760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6FEDF-E96F-F93B-F593-AEBC3CB9AA0F}"/>
            </a:ext>
          </a:extLst>
        </p:cNvPr>
        <p:cNvGrpSpPr/>
        <p:nvPr/>
      </p:nvGrpSpPr>
      <p:grpSpPr>
        <a:xfrm>
          <a:off x="0" y="0"/>
          <a:ext cx="0" cy="0"/>
          <a:chOff x="0" y="0"/>
          <a:chExt cx="0" cy="0"/>
        </a:xfrm>
      </p:grpSpPr>
      <p:sp>
        <p:nvSpPr>
          <p:cNvPr id="2" name="Text Box 6">
            <a:extLst>
              <a:ext uri="{FF2B5EF4-FFF2-40B4-BE49-F238E27FC236}">
                <a16:creationId xmlns:a16="http://schemas.microsoft.com/office/drawing/2014/main" id="{96FD42D3-0BE1-6009-B655-6530BD2C1D00}"/>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7</a:t>
            </a:r>
          </a:p>
        </p:txBody>
      </p:sp>
      <p:sp>
        <p:nvSpPr>
          <p:cNvPr id="3" name="Text Box 8">
            <a:extLst>
              <a:ext uri="{FF2B5EF4-FFF2-40B4-BE49-F238E27FC236}">
                <a16:creationId xmlns:a16="http://schemas.microsoft.com/office/drawing/2014/main" id="{D2C596E1-7E31-F2B2-1435-0D9488F93AA2}"/>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4" name="Text Box 9">
            <a:extLst>
              <a:ext uri="{FF2B5EF4-FFF2-40B4-BE49-F238E27FC236}">
                <a16:creationId xmlns:a16="http://schemas.microsoft.com/office/drawing/2014/main" id="{75EF7794-DF4F-C02E-FC6C-15675F31B204}"/>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pic>
        <p:nvPicPr>
          <p:cNvPr id="5" name="Picture 4">
            <a:extLst>
              <a:ext uri="{FF2B5EF4-FFF2-40B4-BE49-F238E27FC236}">
                <a16:creationId xmlns:a16="http://schemas.microsoft.com/office/drawing/2014/main" id="{1A24EE3D-D78B-A4D7-B72A-38AC82835F92}"/>
              </a:ext>
            </a:extLst>
          </p:cNvPr>
          <p:cNvPicPr>
            <a:picLocks noChangeAspect="1"/>
          </p:cNvPicPr>
          <p:nvPr/>
        </p:nvPicPr>
        <p:blipFill>
          <a:blip r:embed="rId2"/>
          <a:stretch>
            <a:fillRect/>
          </a:stretch>
        </p:blipFill>
        <p:spPr>
          <a:xfrm>
            <a:off x="152400" y="1295400"/>
            <a:ext cx="4297680" cy="3988176"/>
          </a:xfrm>
          <a:prstGeom prst="rect">
            <a:avLst/>
          </a:prstGeom>
        </p:spPr>
      </p:pic>
      <p:pic>
        <p:nvPicPr>
          <p:cNvPr id="6" name="Picture 5">
            <a:extLst>
              <a:ext uri="{FF2B5EF4-FFF2-40B4-BE49-F238E27FC236}">
                <a16:creationId xmlns:a16="http://schemas.microsoft.com/office/drawing/2014/main" id="{308266DF-B8F0-5611-847E-6E8CD84D5436}"/>
              </a:ext>
            </a:extLst>
          </p:cNvPr>
          <p:cNvPicPr>
            <a:picLocks noChangeAspect="1"/>
          </p:cNvPicPr>
          <p:nvPr/>
        </p:nvPicPr>
        <p:blipFill>
          <a:blip r:embed="rId3"/>
          <a:stretch>
            <a:fillRect/>
          </a:stretch>
        </p:blipFill>
        <p:spPr>
          <a:xfrm>
            <a:off x="4572000" y="1295400"/>
            <a:ext cx="4297680" cy="3988176"/>
          </a:xfrm>
          <a:prstGeom prst="rect">
            <a:avLst/>
          </a:prstGeom>
        </p:spPr>
      </p:pic>
    </p:spTree>
    <p:extLst>
      <p:ext uri="{BB962C8B-B14F-4D97-AF65-F5344CB8AC3E}">
        <p14:creationId xmlns:p14="http://schemas.microsoft.com/office/powerpoint/2010/main" val="21942579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3623DB-6FA9-91B8-D813-D8149AF156FA}"/>
            </a:ext>
          </a:extLst>
        </p:cNvPr>
        <p:cNvGrpSpPr/>
        <p:nvPr/>
      </p:nvGrpSpPr>
      <p:grpSpPr>
        <a:xfrm>
          <a:off x="0" y="0"/>
          <a:ext cx="0" cy="0"/>
          <a:chOff x="0" y="0"/>
          <a:chExt cx="0" cy="0"/>
        </a:xfrm>
      </p:grpSpPr>
      <p:sp>
        <p:nvSpPr>
          <p:cNvPr id="2" name="Text Box 6">
            <a:extLst>
              <a:ext uri="{FF2B5EF4-FFF2-40B4-BE49-F238E27FC236}">
                <a16:creationId xmlns:a16="http://schemas.microsoft.com/office/drawing/2014/main" id="{3584A25C-7CD4-D929-4930-E7F30C1EBBAF}"/>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7</a:t>
            </a:r>
          </a:p>
        </p:txBody>
      </p:sp>
      <p:sp>
        <p:nvSpPr>
          <p:cNvPr id="3" name="Text Box 8">
            <a:extLst>
              <a:ext uri="{FF2B5EF4-FFF2-40B4-BE49-F238E27FC236}">
                <a16:creationId xmlns:a16="http://schemas.microsoft.com/office/drawing/2014/main" id="{8C038566-351A-708D-2304-DBBA815CAFDF}"/>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4" name="Text Box 9">
            <a:extLst>
              <a:ext uri="{FF2B5EF4-FFF2-40B4-BE49-F238E27FC236}">
                <a16:creationId xmlns:a16="http://schemas.microsoft.com/office/drawing/2014/main" id="{D9E624A1-E140-2C7B-5134-6133F2D2E0FB}"/>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pic>
        <p:nvPicPr>
          <p:cNvPr id="7" name="Picture 6">
            <a:extLst>
              <a:ext uri="{FF2B5EF4-FFF2-40B4-BE49-F238E27FC236}">
                <a16:creationId xmlns:a16="http://schemas.microsoft.com/office/drawing/2014/main" id="{B07B4719-C7FC-7227-AB11-DC4BED07A461}"/>
              </a:ext>
            </a:extLst>
          </p:cNvPr>
          <p:cNvPicPr>
            <a:picLocks noChangeAspect="1"/>
          </p:cNvPicPr>
          <p:nvPr/>
        </p:nvPicPr>
        <p:blipFill>
          <a:blip r:embed="rId2"/>
          <a:stretch>
            <a:fillRect/>
          </a:stretch>
        </p:blipFill>
        <p:spPr>
          <a:xfrm>
            <a:off x="243840" y="1434912"/>
            <a:ext cx="4297680" cy="3988176"/>
          </a:xfrm>
          <a:prstGeom prst="rect">
            <a:avLst/>
          </a:prstGeom>
        </p:spPr>
      </p:pic>
    </p:spTree>
    <p:extLst>
      <p:ext uri="{BB962C8B-B14F-4D97-AF65-F5344CB8AC3E}">
        <p14:creationId xmlns:p14="http://schemas.microsoft.com/office/powerpoint/2010/main" val="33648291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B892F-BE9F-FDB0-E1ED-862CCF863711}"/>
            </a:ext>
          </a:extLst>
        </p:cNvPr>
        <p:cNvGrpSpPr/>
        <p:nvPr/>
      </p:nvGrpSpPr>
      <p:grpSpPr>
        <a:xfrm>
          <a:off x="0" y="0"/>
          <a:ext cx="0" cy="0"/>
          <a:chOff x="0" y="0"/>
          <a:chExt cx="0" cy="0"/>
        </a:xfrm>
      </p:grpSpPr>
      <p:sp>
        <p:nvSpPr>
          <p:cNvPr id="2" name="Text Box 6">
            <a:extLst>
              <a:ext uri="{FF2B5EF4-FFF2-40B4-BE49-F238E27FC236}">
                <a16:creationId xmlns:a16="http://schemas.microsoft.com/office/drawing/2014/main" id="{CBFE8F96-9C9A-B69B-D053-8A4DD922EAB7}"/>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7</a:t>
            </a:r>
          </a:p>
        </p:txBody>
      </p:sp>
      <p:sp>
        <p:nvSpPr>
          <p:cNvPr id="3" name="Text Box 8">
            <a:extLst>
              <a:ext uri="{FF2B5EF4-FFF2-40B4-BE49-F238E27FC236}">
                <a16:creationId xmlns:a16="http://schemas.microsoft.com/office/drawing/2014/main" id="{07DCDF2A-5FC4-72AB-7356-FBC8E47676BB}"/>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4" name="Text Box 9">
            <a:extLst>
              <a:ext uri="{FF2B5EF4-FFF2-40B4-BE49-F238E27FC236}">
                <a16:creationId xmlns:a16="http://schemas.microsoft.com/office/drawing/2014/main" id="{110ABADC-54CC-F95F-5450-265B0798F20E}"/>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pic>
        <p:nvPicPr>
          <p:cNvPr id="7" name="Picture 6">
            <a:extLst>
              <a:ext uri="{FF2B5EF4-FFF2-40B4-BE49-F238E27FC236}">
                <a16:creationId xmlns:a16="http://schemas.microsoft.com/office/drawing/2014/main" id="{B242B58D-BA0D-0D52-55FE-587C3348EEAC}"/>
              </a:ext>
            </a:extLst>
          </p:cNvPr>
          <p:cNvPicPr>
            <a:picLocks noChangeAspect="1"/>
          </p:cNvPicPr>
          <p:nvPr/>
        </p:nvPicPr>
        <p:blipFill>
          <a:blip r:embed="rId2"/>
          <a:stretch>
            <a:fillRect/>
          </a:stretch>
        </p:blipFill>
        <p:spPr>
          <a:xfrm>
            <a:off x="243840" y="1434912"/>
            <a:ext cx="4297680" cy="3988176"/>
          </a:xfrm>
          <a:prstGeom prst="rect">
            <a:avLst/>
          </a:prstGeom>
        </p:spPr>
      </p:pic>
      <p:pic>
        <p:nvPicPr>
          <p:cNvPr id="9" name="Picture 8">
            <a:extLst>
              <a:ext uri="{FF2B5EF4-FFF2-40B4-BE49-F238E27FC236}">
                <a16:creationId xmlns:a16="http://schemas.microsoft.com/office/drawing/2014/main" id="{0C2B74CA-D41D-39B7-D47F-77038C73B6DA}"/>
              </a:ext>
            </a:extLst>
          </p:cNvPr>
          <p:cNvPicPr>
            <a:picLocks noChangeAspect="1"/>
          </p:cNvPicPr>
          <p:nvPr/>
        </p:nvPicPr>
        <p:blipFill>
          <a:blip r:embed="rId3"/>
          <a:stretch>
            <a:fillRect/>
          </a:stretch>
        </p:blipFill>
        <p:spPr>
          <a:xfrm>
            <a:off x="4541520" y="1470771"/>
            <a:ext cx="4297680" cy="3988176"/>
          </a:xfrm>
          <a:prstGeom prst="rect">
            <a:avLst/>
          </a:prstGeom>
        </p:spPr>
      </p:pic>
    </p:spTree>
    <p:extLst>
      <p:ext uri="{BB962C8B-B14F-4D97-AF65-F5344CB8AC3E}">
        <p14:creationId xmlns:p14="http://schemas.microsoft.com/office/powerpoint/2010/main" val="42104889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58EE3-FE1B-194F-B6D8-00F6910C3878}"/>
              </a:ext>
            </a:extLst>
          </p:cNvPr>
          <p:cNvSpPr>
            <a:spLocks noGrp="1"/>
          </p:cNvSpPr>
          <p:nvPr>
            <p:ph type="title"/>
          </p:nvPr>
        </p:nvSpPr>
        <p:spPr/>
        <p:txBody>
          <a:bodyPr>
            <a:normAutofit/>
          </a:bodyPr>
          <a:lstStyle/>
          <a:p>
            <a:pPr algn="ctr"/>
            <a:r>
              <a:rPr lang="en-US" sz="2800" b="1" dirty="0"/>
              <a:t>Conclusions</a:t>
            </a:r>
          </a:p>
        </p:txBody>
      </p:sp>
      <p:sp>
        <p:nvSpPr>
          <p:cNvPr id="3" name="Content Placeholder 2">
            <a:extLst>
              <a:ext uri="{FF2B5EF4-FFF2-40B4-BE49-F238E27FC236}">
                <a16:creationId xmlns:a16="http://schemas.microsoft.com/office/drawing/2014/main" id="{834E764B-A23B-0040-A805-5CA04760195D}"/>
              </a:ext>
            </a:extLst>
          </p:cNvPr>
          <p:cNvSpPr>
            <a:spLocks noGrp="1"/>
          </p:cNvSpPr>
          <p:nvPr>
            <p:ph idx="1"/>
          </p:nvPr>
        </p:nvSpPr>
        <p:spPr>
          <a:xfrm>
            <a:off x="628650" y="1448790"/>
            <a:ext cx="7886700" cy="4728173"/>
          </a:xfrm>
        </p:spPr>
        <p:txBody>
          <a:bodyPr>
            <a:normAutofit fontScale="92500" lnSpcReduction="20000"/>
          </a:bodyPr>
          <a:lstStyle/>
          <a:p>
            <a:pPr>
              <a:lnSpc>
                <a:spcPct val="150000"/>
              </a:lnSpc>
            </a:pPr>
            <a:r>
              <a:rPr lang="en-US" sz="2000" dirty="0"/>
              <a:t>Team LDAK performed the best overall and outperformed all other methods in 3 phenotypes.</a:t>
            </a:r>
          </a:p>
          <a:p>
            <a:pPr>
              <a:lnSpc>
                <a:spcPct val="150000"/>
              </a:lnSpc>
            </a:pPr>
            <a:r>
              <a:rPr lang="en-US" sz="2000" dirty="0"/>
              <a:t>The improvement in accuracy seems to be correlated with higher statistical power of recent GWAS data.</a:t>
            </a:r>
          </a:p>
          <a:p>
            <a:pPr>
              <a:lnSpc>
                <a:spcPct val="150000"/>
              </a:lnSpc>
            </a:pPr>
            <a:r>
              <a:rPr lang="en-US" sz="2000" dirty="0"/>
              <a:t>Machine learning-based prediction models did not perform well. The current challenge may not be structured to evaluate the full potential of these approaches.</a:t>
            </a:r>
          </a:p>
          <a:p>
            <a:pPr>
              <a:lnSpc>
                <a:spcPct val="150000"/>
              </a:lnSpc>
            </a:pPr>
            <a:r>
              <a:rPr lang="en-US" sz="2000" dirty="0"/>
              <a:t>Need a mechanism to share training cohorts more easily and make more covariates available. </a:t>
            </a:r>
          </a:p>
          <a:p>
            <a:pPr>
              <a:lnSpc>
                <a:spcPct val="150000"/>
              </a:lnSpc>
            </a:pPr>
            <a:r>
              <a:rPr lang="en-US" sz="2000" dirty="0"/>
              <a:t>Future PRS challenges will greatly benefit from inclusion of more diverse ancestry.</a:t>
            </a:r>
          </a:p>
        </p:txBody>
      </p:sp>
      <p:sp>
        <p:nvSpPr>
          <p:cNvPr id="7" name="Text Box 6">
            <a:extLst>
              <a:ext uri="{FF2B5EF4-FFF2-40B4-BE49-F238E27FC236}">
                <a16:creationId xmlns:a16="http://schemas.microsoft.com/office/drawing/2014/main" id="{00425BE6-43A5-BF67-6260-A69549D60B1E}"/>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7</a:t>
            </a:r>
          </a:p>
        </p:txBody>
      </p:sp>
      <p:sp>
        <p:nvSpPr>
          <p:cNvPr id="8" name="Text Box 8">
            <a:extLst>
              <a:ext uri="{FF2B5EF4-FFF2-40B4-BE49-F238E27FC236}">
                <a16:creationId xmlns:a16="http://schemas.microsoft.com/office/drawing/2014/main" id="{E26304DA-F70F-480C-E21D-18F5484AC4F8}"/>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9" name="Text Box 9">
            <a:extLst>
              <a:ext uri="{FF2B5EF4-FFF2-40B4-BE49-F238E27FC236}">
                <a16:creationId xmlns:a16="http://schemas.microsoft.com/office/drawing/2014/main" id="{837CCB8C-A336-5732-DB8B-45B679F960D1}"/>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Tree>
    <p:extLst>
      <p:ext uri="{BB962C8B-B14F-4D97-AF65-F5344CB8AC3E}">
        <p14:creationId xmlns:p14="http://schemas.microsoft.com/office/powerpoint/2010/main" val="17531000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FE5C4-0122-F182-5824-10432762F1D6}"/>
              </a:ext>
            </a:extLst>
          </p:cNvPr>
          <p:cNvSpPr>
            <a:spLocks noGrp="1"/>
          </p:cNvSpPr>
          <p:nvPr>
            <p:ph type="title"/>
          </p:nvPr>
        </p:nvSpPr>
        <p:spPr/>
        <p:txBody>
          <a:bodyPr>
            <a:normAutofit/>
          </a:bodyPr>
          <a:lstStyle/>
          <a:p>
            <a:pPr algn="ctr"/>
            <a:r>
              <a:rPr lang="en-US" sz="2800" b="1" dirty="0"/>
              <a:t>Acknowledgement</a:t>
            </a:r>
          </a:p>
        </p:txBody>
      </p:sp>
      <p:sp>
        <p:nvSpPr>
          <p:cNvPr id="3" name="Content Placeholder 2">
            <a:extLst>
              <a:ext uri="{FF2B5EF4-FFF2-40B4-BE49-F238E27FC236}">
                <a16:creationId xmlns:a16="http://schemas.microsoft.com/office/drawing/2014/main" id="{052B8418-55B5-3AA7-8ED2-646EC2273823}"/>
              </a:ext>
            </a:extLst>
          </p:cNvPr>
          <p:cNvSpPr>
            <a:spLocks noGrp="1"/>
          </p:cNvSpPr>
          <p:nvPr>
            <p:ph idx="1"/>
          </p:nvPr>
        </p:nvSpPr>
        <p:spPr/>
        <p:txBody>
          <a:bodyPr>
            <a:normAutofit/>
          </a:bodyPr>
          <a:lstStyle/>
          <a:p>
            <a:r>
              <a:rPr lang="en-US" sz="2400" dirty="0"/>
              <a:t>Nikolaos </a:t>
            </a:r>
            <a:r>
              <a:rPr lang="en-US" sz="2400" dirty="0" err="1"/>
              <a:t>Patsopoulos</a:t>
            </a:r>
            <a:r>
              <a:rPr lang="en-US" sz="2400" dirty="0"/>
              <a:t> (HMS)</a:t>
            </a:r>
          </a:p>
          <a:p>
            <a:r>
              <a:rPr lang="en-US" sz="2400" dirty="0"/>
              <a:t>Benjamin Neale (HMS)</a:t>
            </a:r>
          </a:p>
          <a:p>
            <a:r>
              <a:rPr lang="en-US" sz="2400" dirty="0" err="1"/>
              <a:t>Constantina</a:t>
            </a:r>
            <a:r>
              <a:rPr lang="en-US" sz="2400" dirty="0"/>
              <a:t> </a:t>
            </a:r>
            <a:r>
              <a:rPr lang="en-US" sz="2400" dirty="0" err="1"/>
              <a:t>Bakolitsa</a:t>
            </a:r>
            <a:r>
              <a:rPr lang="en-US" sz="2400" dirty="0"/>
              <a:t> (UC Berkeley)</a:t>
            </a:r>
          </a:p>
          <a:p>
            <a:r>
              <a:rPr lang="en-US" sz="2400" dirty="0"/>
              <a:t>Predrag </a:t>
            </a:r>
            <a:r>
              <a:rPr lang="en-US" sz="2400" dirty="0" err="1"/>
              <a:t>Radivojac</a:t>
            </a:r>
            <a:r>
              <a:rPr lang="en-US" sz="2400" dirty="0"/>
              <a:t> (Northeastern)</a:t>
            </a:r>
          </a:p>
          <a:p>
            <a:r>
              <a:rPr lang="en-US" sz="2400" dirty="0"/>
              <a:t>Michael Cho (HMS)</a:t>
            </a:r>
          </a:p>
          <a:p>
            <a:pPr marL="0" indent="0">
              <a:buNone/>
            </a:pPr>
            <a:endParaRPr lang="en-US" sz="2400" dirty="0"/>
          </a:p>
          <a:p>
            <a:pPr marL="0" indent="0">
              <a:buNone/>
            </a:pPr>
            <a:r>
              <a:rPr lang="en-US" sz="2400" dirty="0"/>
              <a:t>We would like thank all participants!</a:t>
            </a:r>
          </a:p>
          <a:p>
            <a:pPr marL="0" indent="0">
              <a:buNone/>
            </a:pPr>
            <a:endParaRPr lang="en-US" sz="2400" dirty="0"/>
          </a:p>
          <a:p>
            <a:pPr marL="0" indent="0">
              <a:buNone/>
            </a:pPr>
            <a:r>
              <a:rPr lang="en-US" sz="2400" dirty="0"/>
              <a:t>This research has been conducted using the UK Biobank Resource under Application Number 31063.</a:t>
            </a:r>
          </a:p>
        </p:txBody>
      </p:sp>
      <p:sp>
        <p:nvSpPr>
          <p:cNvPr id="4" name="Text Box 6">
            <a:extLst>
              <a:ext uri="{FF2B5EF4-FFF2-40B4-BE49-F238E27FC236}">
                <a16:creationId xmlns:a16="http://schemas.microsoft.com/office/drawing/2014/main" id="{C1547C26-2BBD-86B7-EF17-D35971181B62}"/>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7</a:t>
            </a:r>
          </a:p>
        </p:txBody>
      </p:sp>
      <p:sp>
        <p:nvSpPr>
          <p:cNvPr id="5" name="Text Box 8">
            <a:extLst>
              <a:ext uri="{FF2B5EF4-FFF2-40B4-BE49-F238E27FC236}">
                <a16:creationId xmlns:a16="http://schemas.microsoft.com/office/drawing/2014/main" id="{717A9952-655D-7567-9529-F66BF4402368}"/>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6" name="Text Box 9">
            <a:extLst>
              <a:ext uri="{FF2B5EF4-FFF2-40B4-BE49-F238E27FC236}">
                <a16:creationId xmlns:a16="http://schemas.microsoft.com/office/drawing/2014/main" id="{6C72637B-D380-16C1-C21F-2BA152267F95}"/>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Tree>
    <p:extLst>
      <p:ext uri="{BB962C8B-B14F-4D97-AF65-F5344CB8AC3E}">
        <p14:creationId xmlns:p14="http://schemas.microsoft.com/office/powerpoint/2010/main" val="3012352149"/>
      </p:ext>
    </p:extLst>
  </p:cSld>
  <p:clrMapOvr>
    <a:masterClrMapping/>
  </p:clrMapOvr>
</p:sld>
</file>

<file path=ppt/theme/theme1.xml><?xml version="1.0" encoding="utf-8"?>
<a:theme xmlns:a="http://schemas.openxmlformats.org/drawingml/2006/main" name="CAGI Master Template">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AGI template v04 27 Sep 2023 SEB.potx" id="{39C3FBE9-C766-4372-A8F3-0C0C7CB61E01}" vid="{9E801119-A8B3-4FD2-A261-D6A54B30AC8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993</TotalTime>
  <Words>1593</Words>
  <Application>Microsoft Macintosh PowerPoint</Application>
  <PresentationFormat>On-screen Show (4:3)</PresentationFormat>
  <Paragraphs>312</Paragraphs>
  <Slides>25</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MS PGothic</vt:lpstr>
      <vt:lpstr>Aptos</vt:lpstr>
      <vt:lpstr>Arial</vt:lpstr>
      <vt:lpstr>Cambria Math</vt:lpstr>
      <vt:lpstr>CAGI Master Template</vt:lpstr>
      <vt:lpstr>CAGI 6 and 7 Polygenic Risk Prediction challenge </vt:lpstr>
      <vt:lpstr>CAGI 7 slide pack guidelines I agree to my slides being used according to the following terms:  _______Sung Chun_______</vt:lpstr>
      <vt:lpstr>Overview of the PRS CAGI 6 and 7 Challenge</vt:lpstr>
      <vt:lpstr>Challenge phenotypes</vt:lpstr>
      <vt:lpstr>Datasets: Simulated phenotypes</vt:lpstr>
      <vt:lpstr>Datasets: Real phenotypes</vt:lpstr>
      <vt:lpstr>Datasets: Real phenotypes</vt:lpstr>
      <vt:lpstr>Datasets: Real phenotypes</vt:lpstr>
      <vt:lpstr>Validation Cohort: MGB Biobank (formerly, Partners Biobank)</vt:lpstr>
      <vt:lpstr>Two challenge submission options</vt:lpstr>
      <vt:lpstr>Challenge participants for CAGI 6</vt:lpstr>
      <vt:lpstr>Challenge participants for CAGI 7</vt:lpstr>
      <vt:lpstr>Invited methods</vt:lpstr>
      <vt:lpstr>Evaluation metrics</vt:lpstr>
      <vt:lpstr>Evaluation metrics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Conclusions</vt:lpstr>
      <vt:lpstr>Acknowledgement</vt:lpstr>
    </vt:vector>
  </TitlesOfParts>
  <Company>UC Berkeley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Aashish Adhikari</dc:creator>
  <cp:lastModifiedBy>Sung Chun</cp:lastModifiedBy>
  <cp:revision>30</cp:revision>
  <dcterms:created xsi:type="dcterms:W3CDTF">2017-09-29T21:50:38Z</dcterms:created>
  <dcterms:modified xsi:type="dcterms:W3CDTF">2025-12-07T19:15:43Z</dcterms:modified>
</cp:coreProperties>
</file>