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681" r:id="rId3"/>
    <p:sldId id="669" r:id="rId4"/>
    <p:sldId id="1077" r:id="rId5"/>
    <p:sldId id="1074" r:id="rId6"/>
    <p:sldId id="605" r:id="rId7"/>
    <p:sldId id="403" r:id="rId8"/>
    <p:sldId id="424" r:id="rId9"/>
    <p:sldId id="425" r:id="rId10"/>
    <p:sldId id="426" r:id="rId11"/>
    <p:sldId id="427" r:id="rId12"/>
    <p:sldId id="432" r:id="rId13"/>
    <p:sldId id="596" r:id="rId14"/>
    <p:sldId id="434" r:id="rId15"/>
    <p:sldId id="435" r:id="rId16"/>
    <p:sldId id="436" r:id="rId17"/>
    <p:sldId id="439" r:id="rId18"/>
    <p:sldId id="440" r:id="rId19"/>
    <p:sldId id="441" r:id="rId20"/>
    <p:sldId id="1079" r:id="rId21"/>
    <p:sldId id="1081" r:id="rId22"/>
    <p:sldId id="433" r:id="rId23"/>
    <p:sldId id="612" r:id="rId24"/>
    <p:sldId id="107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ladimir Seplyarskiy" initials="V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4402" autoAdjust="0"/>
    <p:restoredTop sz="89876" autoAdjust="0"/>
  </p:normalViewPr>
  <p:slideViewPr>
    <p:cSldViewPr snapToGrid="0">
      <p:cViewPr>
        <p:scale>
          <a:sx n="80" d="100"/>
          <a:sy n="80" d="100"/>
        </p:scale>
        <p:origin x="1512" y="1160"/>
      </p:cViewPr>
      <p:guideLst/>
    </p:cSldViewPr>
  </p:slideViewPr>
  <p:notesTextViewPr>
    <p:cViewPr>
      <p:scale>
        <a:sx n="125" d="100"/>
        <a:sy n="125"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1E4C52-F657-4543-9BFD-6BE0C146D0BB}" type="datetimeFigureOut">
              <a:rPr lang="en-US" smtClean="0"/>
              <a:t>12/6/25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CD787B-383E-F545-8829-E59579DE49A1}" type="slidenum">
              <a:rPr lang="en-US" smtClean="0"/>
              <a:t>‹#›</a:t>
            </a:fld>
            <a:endParaRPr lang="en-US"/>
          </a:p>
        </p:txBody>
      </p:sp>
    </p:spTree>
    <p:extLst>
      <p:ext uri="{BB962C8B-B14F-4D97-AF65-F5344CB8AC3E}">
        <p14:creationId xmlns:p14="http://schemas.microsoft.com/office/powerpoint/2010/main" val="1046821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A83E5A-CFF7-47AE-9C81-15A0FDFBB026}" type="datetimeFigureOut">
              <a:rPr lang="en-US" smtClean="0"/>
              <a:t>12/6/25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98FEC2-0F5F-4B40-8EC2-E63485AFC6FF}" type="slidenum">
              <a:rPr lang="en-US" smtClean="0"/>
              <a:t>‹#›</a:t>
            </a:fld>
            <a:endParaRPr lang="en-US"/>
          </a:p>
        </p:txBody>
      </p:sp>
    </p:spTree>
    <p:extLst>
      <p:ext uri="{BB962C8B-B14F-4D97-AF65-F5344CB8AC3E}">
        <p14:creationId xmlns:p14="http://schemas.microsoft.com/office/powerpoint/2010/main" val="3513697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Genetic risk prediction problem is, to predict the risk of genetic disorders or any other heritable phenotypes, given an entire genotype of an individual. Here, we are talking about common complex genetic disorders rather than rare </a:t>
            </a:r>
            <a:r>
              <a:rPr lang="en-US" baseline="0" dirty="0" err="1"/>
              <a:t>mendelian</a:t>
            </a:r>
            <a:r>
              <a:rPr lang="en-US" baseline="0" dirty="0"/>
              <a:t> disorders, for which we need to deal with sequencing data and limited number of cases. For complex genetic disease, genotyping chips typically capture the bulk of heritability, so we are talking about just the common SNPs. One nice thing about genetic risk prediction is that we can assess the individual risk well-before any clinical indication. </a:t>
            </a:r>
          </a:p>
        </p:txBody>
      </p:sp>
      <p:sp>
        <p:nvSpPr>
          <p:cNvPr id="4" name="Slide Number Placeholder 3"/>
          <p:cNvSpPr>
            <a:spLocks noGrp="1"/>
          </p:cNvSpPr>
          <p:nvPr>
            <p:ph type="sldNum" sz="quarter" idx="10"/>
          </p:nvPr>
        </p:nvSpPr>
        <p:spPr/>
        <p:txBody>
          <a:bodyPr/>
          <a:lstStyle/>
          <a:p>
            <a:fld id="{E5E9FBA7-3059-D74F-A4D8-8CB5CA140F9A}" type="slidenum">
              <a:rPr lang="en-US" smtClean="0"/>
              <a:t>7</a:t>
            </a:fld>
            <a:endParaRPr lang="en-US"/>
          </a:p>
        </p:txBody>
      </p:sp>
    </p:spTree>
    <p:extLst>
      <p:ext uri="{BB962C8B-B14F-4D97-AF65-F5344CB8AC3E}">
        <p14:creationId xmlns:p14="http://schemas.microsoft.com/office/powerpoint/2010/main" val="4137494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12</a:t>
            </a:fld>
            <a:endParaRPr lang="en-US"/>
          </a:p>
        </p:txBody>
      </p:sp>
    </p:spTree>
    <p:extLst>
      <p:ext uri="{BB962C8B-B14F-4D97-AF65-F5344CB8AC3E}">
        <p14:creationId xmlns:p14="http://schemas.microsoft.com/office/powerpoint/2010/main" val="1195810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14</a:t>
            </a:fld>
            <a:endParaRPr lang="en-US"/>
          </a:p>
        </p:txBody>
      </p:sp>
    </p:spTree>
    <p:extLst>
      <p:ext uri="{BB962C8B-B14F-4D97-AF65-F5344CB8AC3E}">
        <p14:creationId xmlns:p14="http://schemas.microsoft.com/office/powerpoint/2010/main" val="250285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15</a:t>
            </a:fld>
            <a:endParaRPr lang="en-US"/>
          </a:p>
        </p:txBody>
      </p:sp>
    </p:spTree>
    <p:extLst>
      <p:ext uri="{BB962C8B-B14F-4D97-AF65-F5344CB8AC3E}">
        <p14:creationId xmlns:p14="http://schemas.microsoft.com/office/powerpoint/2010/main" val="1680907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16</a:t>
            </a:fld>
            <a:endParaRPr lang="en-US"/>
          </a:p>
        </p:txBody>
      </p:sp>
    </p:spTree>
    <p:extLst>
      <p:ext uri="{BB962C8B-B14F-4D97-AF65-F5344CB8AC3E}">
        <p14:creationId xmlns:p14="http://schemas.microsoft.com/office/powerpoint/2010/main" val="2114591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17</a:t>
            </a:fld>
            <a:endParaRPr lang="en-US"/>
          </a:p>
        </p:txBody>
      </p:sp>
    </p:spTree>
    <p:extLst>
      <p:ext uri="{BB962C8B-B14F-4D97-AF65-F5344CB8AC3E}">
        <p14:creationId xmlns:p14="http://schemas.microsoft.com/office/powerpoint/2010/main" val="1022923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18</a:t>
            </a:fld>
            <a:endParaRPr lang="en-US"/>
          </a:p>
        </p:txBody>
      </p:sp>
    </p:spTree>
    <p:extLst>
      <p:ext uri="{BB962C8B-B14F-4D97-AF65-F5344CB8AC3E}">
        <p14:creationId xmlns:p14="http://schemas.microsoft.com/office/powerpoint/2010/main" val="1892897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19</a:t>
            </a:fld>
            <a:endParaRPr lang="en-US"/>
          </a:p>
        </p:txBody>
      </p:sp>
    </p:spTree>
    <p:extLst>
      <p:ext uri="{BB962C8B-B14F-4D97-AF65-F5344CB8AC3E}">
        <p14:creationId xmlns:p14="http://schemas.microsoft.com/office/powerpoint/2010/main" val="1573243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13FC0-4DFE-447A-9F5D-A7AC237331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2C13DD-FAF2-456E-ACDC-587A073F0C8C}"/>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2" indent="0" algn="ctr">
              <a:buNone/>
              <a:defRPr sz="1801"/>
            </a:lvl3pPr>
            <a:lvl4pPr marL="1371635" indent="0" algn="ctr">
              <a:buNone/>
              <a:defRPr sz="1600"/>
            </a:lvl4pPr>
            <a:lvl5pPr marL="1828846" indent="0" algn="ctr">
              <a:buNone/>
              <a:defRPr sz="1600"/>
            </a:lvl5pPr>
            <a:lvl6pPr marL="2286057" indent="0" algn="ctr">
              <a:buNone/>
              <a:defRPr sz="1600"/>
            </a:lvl6pPr>
            <a:lvl7pPr marL="2743268" indent="0" algn="ctr">
              <a:buNone/>
              <a:defRPr sz="1600"/>
            </a:lvl7pPr>
            <a:lvl8pPr marL="3200481" indent="0" algn="ctr">
              <a:buNone/>
              <a:defRPr sz="1600"/>
            </a:lvl8pPr>
            <a:lvl9pPr marL="3657692"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697010-A1B2-4AAD-B2DE-F4BC682F94D0}"/>
              </a:ext>
            </a:extLst>
          </p:cNvPr>
          <p:cNvSpPr>
            <a:spLocks noGrp="1"/>
          </p:cNvSpPr>
          <p:nvPr>
            <p:ph type="dt" sz="half" idx="10"/>
          </p:nvPr>
        </p:nvSpPr>
        <p:spPr/>
        <p:txBody>
          <a:bodyPr/>
          <a:lstStyle/>
          <a:p>
            <a:fld id="{3AD344FE-0F7E-47DE-8914-A3043B245B7D}" type="datetime1">
              <a:rPr lang="en-US" smtClean="0"/>
              <a:t>12/6/25</a:t>
            </a:fld>
            <a:endParaRPr lang="en-US"/>
          </a:p>
        </p:txBody>
      </p:sp>
      <p:sp>
        <p:nvSpPr>
          <p:cNvPr id="5" name="Footer Placeholder 4">
            <a:extLst>
              <a:ext uri="{FF2B5EF4-FFF2-40B4-BE49-F238E27FC236}">
                <a16:creationId xmlns:a16="http://schemas.microsoft.com/office/drawing/2014/main" id="{044F4173-DED1-4AA1-84F7-7D7EFFE09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E022E5-857A-480F-A2FD-2EE3EA55681F}"/>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3871311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56CF8-4EDF-4475-A5AF-3BD89482F8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E58E12-2C71-4F29-A591-A5ACF58F3A9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7DD30A-8BB4-471A-A28D-DB7A3EF0BD8D}"/>
              </a:ext>
            </a:extLst>
          </p:cNvPr>
          <p:cNvSpPr>
            <a:spLocks noGrp="1"/>
          </p:cNvSpPr>
          <p:nvPr>
            <p:ph type="dt" sz="half" idx="10"/>
          </p:nvPr>
        </p:nvSpPr>
        <p:spPr/>
        <p:txBody>
          <a:bodyPr/>
          <a:lstStyle/>
          <a:p>
            <a:fld id="{C1742329-0CD0-4ADD-9878-D691EB329045}" type="datetime1">
              <a:rPr lang="en-US" smtClean="0"/>
              <a:t>12/6/25</a:t>
            </a:fld>
            <a:endParaRPr lang="en-US"/>
          </a:p>
        </p:txBody>
      </p:sp>
      <p:sp>
        <p:nvSpPr>
          <p:cNvPr id="5" name="Footer Placeholder 4">
            <a:extLst>
              <a:ext uri="{FF2B5EF4-FFF2-40B4-BE49-F238E27FC236}">
                <a16:creationId xmlns:a16="http://schemas.microsoft.com/office/drawing/2014/main" id="{E5A3708B-BE27-4423-A691-B96AC7A03D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472A69-0EB6-4753-8ED5-BBFA56607556}"/>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3581151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8BCED-9337-4069-8884-A2E2EAC32B8A}"/>
              </a:ext>
            </a:extLst>
          </p:cNvPr>
          <p:cNvSpPr>
            <a:spLocks noGrp="1"/>
          </p:cNvSpPr>
          <p:nvPr>
            <p:ph type="title"/>
          </p:nvPr>
        </p:nvSpPr>
        <p:spPr>
          <a:xfrm>
            <a:off x="831853"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6F836E-C2F3-4FDC-B31A-6C18C0F6A6F0}"/>
              </a:ext>
            </a:extLst>
          </p:cNvPr>
          <p:cNvSpPr>
            <a:spLocks noGrp="1"/>
          </p:cNvSpPr>
          <p:nvPr>
            <p:ph type="body" idx="1"/>
          </p:nvPr>
        </p:nvSpPr>
        <p:spPr>
          <a:xfrm>
            <a:off x="831853"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2" indent="0">
              <a:buNone/>
              <a:defRPr sz="1801">
                <a:solidFill>
                  <a:schemeClr val="tx1">
                    <a:tint val="75000"/>
                  </a:schemeClr>
                </a:solidFill>
              </a:defRPr>
            </a:lvl3pPr>
            <a:lvl4pPr marL="1371635"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8" indent="0">
              <a:buNone/>
              <a:defRPr sz="1600">
                <a:solidFill>
                  <a:schemeClr val="tx1">
                    <a:tint val="75000"/>
                  </a:schemeClr>
                </a:solidFill>
              </a:defRPr>
            </a:lvl7pPr>
            <a:lvl8pPr marL="3200481" indent="0">
              <a:buNone/>
              <a:defRPr sz="1600">
                <a:solidFill>
                  <a:schemeClr val="tx1">
                    <a:tint val="75000"/>
                  </a:schemeClr>
                </a:solidFill>
              </a:defRPr>
            </a:lvl8pPr>
            <a:lvl9pPr marL="3657692"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699BCF8-8362-49FD-9382-9696242BB1EE}"/>
              </a:ext>
            </a:extLst>
          </p:cNvPr>
          <p:cNvSpPr>
            <a:spLocks noGrp="1"/>
          </p:cNvSpPr>
          <p:nvPr>
            <p:ph type="dt" sz="half" idx="10"/>
          </p:nvPr>
        </p:nvSpPr>
        <p:spPr/>
        <p:txBody>
          <a:bodyPr/>
          <a:lstStyle/>
          <a:p>
            <a:fld id="{13CAE286-D387-47C5-A858-9586CEF005F4}" type="datetime1">
              <a:rPr lang="en-US" smtClean="0"/>
              <a:t>12/6/25</a:t>
            </a:fld>
            <a:endParaRPr lang="en-US"/>
          </a:p>
        </p:txBody>
      </p:sp>
      <p:sp>
        <p:nvSpPr>
          <p:cNvPr id="5" name="Footer Placeholder 4">
            <a:extLst>
              <a:ext uri="{FF2B5EF4-FFF2-40B4-BE49-F238E27FC236}">
                <a16:creationId xmlns:a16="http://schemas.microsoft.com/office/drawing/2014/main" id="{17B71980-864B-47CA-8905-643CAD82A6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DEC08-C143-493C-A548-429268990629}"/>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158666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77676-4E51-426B-9D4A-EF63E2B874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EF9CD4-828F-4D88-A795-D81355C864B9}"/>
              </a:ext>
            </a:extLst>
          </p:cNvPr>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13F0C6-6A55-43CD-B2F7-0875C06AEE80}"/>
              </a:ext>
            </a:extLst>
          </p:cNvPr>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C86D51-941D-430B-B8DF-E635CB8F90A4}"/>
              </a:ext>
            </a:extLst>
          </p:cNvPr>
          <p:cNvSpPr>
            <a:spLocks noGrp="1"/>
          </p:cNvSpPr>
          <p:nvPr>
            <p:ph type="dt" sz="half" idx="10"/>
          </p:nvPr>
        </p:nvSpPr>
        <p:spPr/>
        <p:txBody>
          <a:bodyPr/>
          <a:lstStyle/>
          <a:p>
            <a:fld id="{3FAD1076-A809-431F-B162-499A567F9D16}" type="datetime1">
              <a:rPr lang="en-US" smtClean="0"/>
              <a:t>12/6/25</a:t>
            </a:fld>
            <a:endParaRPr lang="en-US"/>
          </a:p>
        </p:txBody>
      </p:sp>
      <p:sp>
        <p:nvSpPr>
          <p:cNvPr id="6" name="Footer Placeholder 5">
            <a:extLst>
              <a:ext uri="{FF2B5EF4-FFF2-40B4-BE49-F238E27FC236}">
                <a16:creationId xmlns:a16="http://schemas.microsoft.com/office/drawing/2014/main" id="{F52D7550-96DD-42DD-910A-EDC2E70914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CFBAAA-C8B0-4108-8B20-45078270A3E6}"/>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922229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16EC4-5FA4-4FBA-B202-0F2F22BC8F0A}"/>
              </a:ext>
            </a:extLst>
          </p:cNvPr>
          <p:cNvSpPr>
            <a:spLocks noGrp="1"/>
          </p:cNvSpPr>
          <p:nvPr>
            <p:ph type="title"/>
          </p:nvPr>
        </p:nvSpPr>
        <p:spPr>
          <a:xfrm>
            <a:off x="839789"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391FDE-4535-4E90-A4BB-7A213D0AD936}"/>
              </a:ext>
            </a:extLst>
          </p:cNvPr>
          <p:cNvSpPr>
            <a:spLocks noGrp="1"/>
          </p:cNvSpPr>
          <p:nvPr>
            <p:ph type="body" idx="1"/>
          </p:nvPr>
        </p:nvSpPr>
        <p:spPr>
          <a:xfrm>
            <a:off x="839791" y="1681163"/>
            <a:ext cx="5157787" cy="823912"/>
          </a:xfrm>
        </p:spPr>
        <p:txBody>
          <a:bodyPr anchor="b"/>
          <a:lstStyle>
            <a:lvl1pPr marL="0" indent="0">
              <a:buNone/>
              <a:defRPr sz="2400" b="1"/>
            </a:lvl1pPr>
            <a:lvl2pPr marL="457211" indent="0">
              <a:buNone/>
              <a:defRPr sz="2000" b="1"/>
            </a:lvl2pPr>
            <a:lvl3pPr marL="914422" indent="0">
              <a:buNone/>
              <a:defRPr sz="1801" b="1"/>
            </a:lvl3pPr>
            <a:lvl4pPr marL="1371635" indent="0">
              <a:buNone/>
              <a:defRPr sz="1600" b="1"/>
            </a:lvl4pPr>
            <a:lvl5pPr marL="1828846" indent="0">
              <a:buNone/>
              <a:defRPr sz="1600" b="1"/>
            </a:lvl5pPr>
            <a:lvl6pPr marL="2286057" indent="0">
              <a:buNone/>
              <a:defRPr sz="1600" b="1"/>
            </a:lvl6pPr>
            <a:lvl7pPr marL="2743268" indent="0">
              <a:buNone/>
              <a:defRPr sz="1600" b="1"/>
            </a:lvl7pPr>
            <a:lvl8pPr marL="3200481" indent="0">
              <a:buNone/>
              <a:defRPr sz="1600" b="1"/>
            </a:lvl8pPr>
            <a:lvl9pPr marL="3657692"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04D319A-3E25-4374-8758-7E3EC4B3EB5F}"/>
              </a:ext>
            </a:extLst>
          </p:cNvPr>
          <p:cNvSpPr>
            <a:spLocks noGrp="1"/>
          </p:cNvSpPr>
          <p:nvPr>
            <p:ph sz="half" idx="2"/>
          </p:nvPr>
        </p:nvSpPr>
        <p:spPr>
          <a:xfrm>
            <a:off x="839791" y="2505076"/>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C945D6-3AC6-45A7-8CAD-EB174184F52C}"/>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211" indent="0">
              <a:buNone/>
              <a:defRPr sz="2000" b="1"/>
            </a:lvl2pPr>
            <a:lvl3pPr marL="914422" indent="0">
              <a:buNone/>
              <a:defRPr sz="1801" b="1"/>
            </a:lvl3pPr>
            <a:lvl4pPr marL="1371635" indent="0">
              <a:buNone/>
              <a:defRPr sz="1600" b="1"/>
            </a:lvl4pPr>
            <a:lvl5pPr marL="1828846" indent="0">
              <a:buNone/>
              <a:defRPr sz="1600" b="1"/>
            </a:lvl5pPr>
            <a:lvl6pPr marL="2286057" indent="0">
              <a:buNone/>
              <a:defRPr sz="1600" b="1"/>
            </a:lvl6pPr>
            <a:lvl7pPr marL="2743268" indent="0">
              <a:buNone/>
              <a:defRPr sz="1600" b="1"/>
            </a:lvl7pPr>
            <a:lvl8pPr marL="3200481" indent="0">
              <a:buNone/>
              <a:defRPr sz="1600" b="1"/>
            </a:lvl8pPr>
            <a:lvl9pPr marL="3657692"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E0140FB-2581-4A0B-9320-A9E425536A01}"/>
              </a:ext>
            </a:extLst>
          </p:cNvPr>
          <p:cNvSpPr>
            <a:spLocks noGrp="1"/>
          </p:cNvSpPr>
          <p:nvPr>
            <p:ph sz="quarter" idx="4"/>
          </p:nvPr>
        </p:nvSpPr>
        <p:spPr>
          <a:xfrm>
            <a:off x="6172203" y="2505076"/>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1F7CF1-87DD-493D-8D45-C63E1962DF6F}"/>
              </a:ext>
            </a:extLst>
          </p:cNvPr>
          <p:cNvSpPr>
            <a:spLocks noGrp="1"/>
          </p:cNvSpPr>
          <p:nvPr>
            <p:ph type="dt" sz="half" idx="10"/>
          </p:nvPr>
        </p:nvSpPr>
        <p:spPr/>
        <p:txBody>
          <a:bodyPr/>
          <a:lstStyle/>
          <a:p>
            <a:fld id="{528485D2-9B7B-47B6-86C1-8ADD7E6974BD}" type="datetime1">
              <a:rPr lang="en-US" smtClean="0"/>
              <a:t>12/6/25</a:t>
            </a:fld>
            <a:endParaRPr lang="en-US"/>
          </a:p>
        </p:txBody>
      </p:sp>
      <p:sp>
        <p:nvSpPr>
          <p:cNvPr id="8" name="Footer Placeholder 7">
            <a:extLst>
              <a:ext uri="{FF2B5EF4-FFF2-40B4-BE49-F238E27FC236}">
                <a16:creationId xmlns:a16="http://schemas.microsoft.com/office/drawing/2014/main" id="{1499AA67-71FD-420C-86F4-09877D8203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EAC3DB-826B-4D1F-B995-012279EB6D27}"/>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1941819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528DC-8947-4982-8F56-FE4EBEE684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53F5A1-D8CB-49D9-9A65-7CC96C8FB8C3}"/>
              </a:ext>
            </a:extLst>
          </p:cNvPr>
          <p:cNvSpPr>
            <a:spLocks noGrp="1"/>
          </p:cNvSpPr>
          <p:nvPr>
            <p:ph type="dt" sz="half" idx="10"/>
          </p:nvPr>
        </p:nvSpPr>
        <p:spPr/>
        <p:txBody>
          <a:bodyPr/>
          <a:lstStyle/>
          <a:p>
            <a:fld id="{41AAE3DC-48BF-4055-AF0D-69CE1D4CD759}" type="datetime1">
              <a:rPr lang="en-US" smtClean="0"/>
              <a:t>12/6/25</a:t>
            </a:fld>
            <a:endParaRPr lang="en-US"/>
          </a:p>
        </p:txBody>
      </p:sp>
      <p:sp>
        <p:nvSpPr>
          <p:cNvPr id="4" name="Footer Placeholder 3">
            <a:extLst>
              <a:ext uri="{FF2B5EF4-FFF2-40B4-BE49-F238E27FC236}">
                <a16:creationId xmlns:a16="http://schemas.microsoft.com/office/drawing/2014/main" id="{C0CAFF48-AAD3-4E3A-95D2-B787FB1737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C19173-EEF6-48E0-8365-B41749E9154E}"/>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3585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759EE2-D211-48D4-B8DA-A6A4C89051FD}"/>
              </a:ext>
            </a:extLst>
          </p:cNvPr>
          <p:cNvSpPr>
            <a:spLocks noGrp="1"/>
          </p:cNvSpPr>
          <p:nvPr>
            <p:ph type="dt" sz="half" idx="10"/>
          </p:nvPr>
        </p:nvSpPr>
        <p:spPr/>
        <p:txBody>
          <a:bodyPr/>
          <a:lstStyle/>
          <a:p>
            <a:fld id="{6E216B21-D284-4A7E-9F5C-1DF6F6BE7218}" type="datetime1">
              <a:rPr lang="en-US" smtClean="0"/>
              <a:t>12/6/25</a:t>
            </a:fld>
            <a:endParaRPr lang="en-US"/>
          </a:p>
        </p:txBody>
      </p:sp>
      <p:sp>
        <p:nvSpPr>
          <p:cNvPr id="3" name="Footer Placeholder 2">
            <a:extLst>
              <a:ext uri="{FF2B5EF4-FFF2-40B4-BE49-F238E27FC236}">
                <a16:creationId xmlns:a16="http://schemas.microsoft.com/office/drawing/2014/main" id="{3688DD3D-6400-42D4-B822-DAD965D90A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3A2E05-6A92-41BF-941C-0B2CAEAACC1D}"/>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1131687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6EAD4-6517-4FE8-9525-79E5DCF575EF}"/>
              </a:ext>
            </a:extLst>
          </p:cNvPr>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ADC53C-33AE-43C6-8B00-C0D346A6F6DF}"/>
              </a:ext>
            </a:extLst>
          </p:cNvPr>
          <p:cNvSpPr>
            <a:spLocks noGrp="1"/>
          </p:cNvSpPr>
          <p:nvPr>
            <p:ph idx="1"/>
          </p:nvPr>
        </p:nvSpPr>
        <p:spPr>
          <a:xfrm>
            <a:off x="5183190"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EF7E45-1940-4E6F-91D1-F2A3F816625F}"/>
              </a:ext>
            </a:extLst>
          </p:cNvPr>
          <p:cNvSpPr>
            <a:spLocks noGrp="1"/>
          </p:cNvSpPr>
          <p:nvPr>
            <p:ph type="body" sz="half" idx="2"/>
          </p:nvPr>
        </p:nvSpPr>
        <p:spPr>
          <a:xfrm>
            <a:off x="839791" y="2057400"/>
            <a:ext cx="3932236" cy="3811588"/>
          </a:xfrm>
        </p:spPr>
        <p:txBody>
          <a:bodyPr/>
          <a:lstStyle>
            <a:lvl1pPr marL="0" indent="0">
              <a:buNone/>
              <a:defRPr sz="1600"/>
            </a:lvl1pPr>
            <a:lvl2pPr marL="457211" indent="0">
              <a:buNone/>
              <a:defRPr sz="1401"/>
            </a:lvl2pPr>
            <a:lvl3pPr marL="914422" indent="0">
              <a:buNone/>
              <a:defRPr sz="1200"/>
            </a:lvl3pPr>
            <a:lvl4pPr marL="1371635" indent="0">
              <a:buNone/>
              <a:defRPr sz="1001"/>
            </a:lvl4pPr>
            <a:lvl5pPr marL="1828846" indent="0">
              <a:buNone/>
              <a:defRPr sz="1001"/>
            </a:lvl5pPr>
            <a:lvl6pPr marL="2286057" indent="0">
              <a:buNone/>
              <a:defRPr sz="1001"/>
            </a:lvl6pPr>
            <a:lvl7pPr marL="2743268" indent="0">
              <a:buNone/>
              <a:defRPr sz="1001"/>
            </a:lvl7pPr>
            <a:lvl8pPr marL="3200481" indent="0">
              <a:buNone/>
              <a:defRPr sz="1001"/>
            </a:lvl8pPr>
            <a:lvl9pPr marL="3657692" indent="0">
              <a:buNone/>
              <a:defRPr sz="1001"/>
            </a:lvl9pPr>
          </a:lstStyle>
          <a:p>
            <a:pPr lvl="0"/>
            <a:r>
              <a:rPr lang="en-US"/>
              <a:t>Edit Master text styles</a:t>
            </a:r>
          </a:p>
        </p:txBody>
      </p:sp>
      <p:sp>
        <p:nvSpPr>
          <p:cNvPr id="5" name="Date Placeholder 4">
            <a:extLst>
              <a:ext uri="{FF2B5EF4-FFF2-40B4-BE49-F238E27FC236}">
                <a16:creationId xmlns:a16="http://schemas.microsoft.com/office/drawing/2014/main" id="{FBF32875-DAB1-4E9B-B4EE-E9EA5F73F5A6}"/>
              </a:ext>
            </a:extLst>
          </p:cNvPr>
          <p:cNvSpPr>
            <a:spLocks noGrp="1"/>
          </p:cNvSpPr>
          <p:nvPr>
            <p:ph type="dt" sz="half" idx="10"/>
          </p:nvPr>
        </p:nvSpPr>
        <p:spPr/>
        <p:txBody>
          <a:bodyPr/>
          <a:lstStyle/>
          <a:p>
            <a:fld id="{B1D07277-B3BA-405A-82F9-CC36051B9D86}" type="datetime1">
              <a:rPr lang="en-US" smtClean="0"/>
              <a:t>12/6/25</a:t>
            </a:fld>
            <a:endParaRPr lang="en-US"/>
          </a:p>
        </p:txBody>
      </p:sp>
      <p:sp>
        <p:nvSpPr>
          <p:cNvPr id="6" name="Footer Placeholder 5">
            <a:extLst>
              <a:ext uri="{FF2B5EF4-FFF2-40B4-BE49-F238E27FC236}">
                <a16:creationId xmlns:a16="http://schemas.microsoft.com/office/drawing/2014/main" id="{67BF0630-4336-441C-A912-70E5072A23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58BCEC-D4DD-48A0-BBCE-C8C77D22EF99}"/>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3652235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9835D-AC10-4FEC-9660-CFCEE30FEFFE}"/>
              </a:ext>
            </a:extLst>
          </p:cNvPr>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3E8F16-D4D4-4E41-884B-96689FDD048A}"/>
              </a:ext>
            </a:extLst>
          </p:cNvPr>
          <p:cNvSpPr>
            <a:spLocks noGrp="1"/>
          </p:cNvSpPr>
          <p:nvPr>
            <p:ph type="pic" idx="1"/>
          </p:nvPr>
        </p:nvSpPr>
        <p:spPr>
          <a:xfrm>
            <a:off x="5183190" y="987425"/>
            <a:ext cx="6172201" cy="4873625"/>
          </a:xfrm>
        </p:spPr>
        <p:txBody>
          <a:bodyPr/>
          <a:lstStyle>
            <a:lvl1pPr marL="0" indent="0">
              <a:buNone/>
              <a:defRPr sz="3200"/>
            </a:lvl1pPr>
            <a:lvl2pPr marL="457211" indent="0">
              <a:buNone/>
              <a:defRPr sz="2800"/>
            </a:lvl2pPr>
            <a:lvl3pPr marL="914422" indent="0">
              <a:buNone/>
              <a:defRPr sz="2400"/>
            </a:lvl3pPr>
            <a:lvl4pPr marL="1371635" indent="0">
              <a:buNone/>
              <a:defRPr sz="2000"/>
            </a:lvl4pPr>
            <a:lvl5pPr marL="1828846" indent="0">
              <a:buNone/>
              <a:defRPr sz="2000"/>
            </a:lvl5pPr>
            <a:lvl6pPr marL="2286057" indent="0">
              <a:buNone/>
              <a:defRPr sz="2000"/>
            </a:lvl6pPr>
            <a:lvl7pPr marL="2743268" indent="0">
              <a:buNone/>
              <a:defRPr sz="2000"/>
            </a:lvl7pPr>
            <a:lvl8pPr marL="3200481" indent="0">
              <a:buNone/>
              <a:defRPr sz="2000"/>
            </a:lvl8pPr>
            <a:lvl9pPr marL="3657692" indent="0">
              <a:buNone/>
              <a:defRPr sz="2000"/>
            </a:lvl9pPr>
          </a:lstStyle>
          <a:p>
            <a:endParaRPr lang="en-US"/>
          </a:p>
        </p:txBody>
      </p:sp>
      <p:sp>
        <p:nvSpPr>
          <p:cNvPr id="4" name="Text Placeholder 3">
            <a:extLst>
              <a:ext uri="{FF2B5EF4-FFF2-40B4-BE49-F238E27FC236}">
                <a16:creationId xmlns:a16="http://schemas.microsoft.com/office/drawing/2014/main" id="{4634AFB0-6E6F-4E5C-9461-3E34FB8BEC5F}"/>
              </a:ext>
            </a:extLst>
          </p:cNvPr>
          <p:cNvSpPr>
            <a:spLocks noGrp="1"/>
          </p:cNvSpPr>
          <p:nvPr>
            <p:ph type="body" sz="half" idx="2"/>
          </p:nvPr>
        </p:nvSpPr>
        <p:spPr>
          <a:xfrm>
            <a:off x="839791" y="2057400"/>
            <a:ext cx="3932236" cy="3811588"/>
          </a:xfrm>
        </p:spPr>
        <p:txBody>
          <a:bodyPr/>
          <a:lstStyle>
            <a:lvl1pPr marL="0" indent="0">
              <a:buNone/>
              <a:defRPr sz="1600"/>
            </a:lvl1pPr>
            <a:lvl2pPr marL="457211" indent="0">
              <a:buNone/>
              <a:defRPr sz="1401"/>
            </a:lvl2pPr>
            <a:lvl3pPr marL="914422" indent="0">
              <a:buNone/>
              <a:defRPr sz="1200"/>
            </a:lvl3pPr>
            <a:lvl4pPr marL="1371635" indent="0">
              <a:buNone/>
              <a:defRPr sz="1001"/>
            </a:lvl4pPr>
            <a:lvl5pPr marL="1828846" indent="0">
              <a:buNone/>
              <a:defRPr sz="1001"/>
            </a:lvl5pPr>
            <a:lvl6pPr marL="2286057" indent="0">
              <a:buNone/>
              <a:defRPr sz="1001"/>
            </a:lvl6pPr>
            <a:lvl7pPr marL="2743268" indent="0">
              <a:buNone/>
              <a:defRPr sz="1001"/>
            </a:lvl7pPr>
            <a:lvl8pPr marL="3200481" indent="0">
              <a:buNone/>
              <a:defRPr sz="1001"/>
            </a:lvl8pPr>
            <a:lvl9pPr marL="3657692" indent="0">
              <a:buNone/>
              <a:defRPr sz="1001"/>
            </a:lvl9pPr>
          </a:lstStyle>
          <a:p>
            <a:pPr lvl="0"/>
            <a:r>
              <a:rPr lang="en-US"/>
              <a:t>Edit Master text styles</a:t>
            </a:r>
          </a:p>
        </p:txBody>
      </p:sp>
      <p:sp>
        <p:nvSpPr>
          <p:cNvPr id="5" name="Date Placeholder 4">
            <a:extLst>
              <a:ext uri="{FF2B5EF4-FFF2-40B4-BE49-F238E27FC236}">
                <a16:creationId xmlns:a16="http://schemas.microsoft.com/office/drawing/2014/main" id="{AE3AFCC9-55E8-4766-B3CB-C061F2990320}"/>
              </a:ext>
            </a:extLst>
          </p:cNvPr>
          <p:cNvSpPr>
            <a:spLocks noGrp="1"/>
          </p:cNvSpPr>
          <p:nvPr>
            <p:ph type="dt" sz="half" idx="10"/>
          </p:nvPr>
        </p:nvSpPr>
        <p:spPr/>
        <p:txBody>
          <a:bodyPr/>
          <a:lstStyle/>
          <a:p>
            <a:fld id="{98621C15-2568-40F0-A853-62ABBB7CCC5E}" type="datetime1">
              <a:rPr lang="en-US" smtClean="0"/>
              <a:t>12/6/25</a:t>
            </a:fld>
            <a:endParaRPr lang="en-US"/>
          </a:p>
        </p:txBody>
      </p:sp>
      <p:sp>
        <p:nvSpPr>
          <p:cNvPr id="6" name="Footer Placeholder 5">
            <a:extLst>
              <a:ext uri="{FF2B5EF4-FFF2-40B4-BE49-F238E27FC236}">
                <a16:creationId xmlns:a16="http://schemas.microsoft.com/office/drawing/2014/main" id="{4FEF6ABE-6B77-4B15-AE66-783E2016C0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D174B3-0555-4D3C-AE66-F62D49848627}"/>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4197623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93ABB-F335-4CE0-B568-F575BC3858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3897AF-8837-4F2E-8416-3F30E53A44E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CE82F-27EE-409A-89DE-B5EDA907D3B3}"/>
              </a:ext>
            </a:extLst>
          </p:cNvPr>
          <p:cNvSpPr>
            <a:spLocks noGrp="1"/>
          </p:cNvSpPr>
          <p:nvPr>
            <p:ph type="dt" sz="half" idx="10"/>
          </p:nvPr>
        </p:nvSpPr>
        <p:spPr/>
        <p:txBody>
          <a:bodyPr/>
          <a:lstStyle/>
          <a:p>
            <a:fld id="{5B5963DD-866A-4F66-8376-DA987413D811}" type="datetime1">
              <a:rPr lang="en-US" smtClean="0"/>
              <a:t>12/6/25</a:t>
            </a:fld>
            <a:endParaRPr lang="en-US"/>
          </a:p>
        </p:txBody>
      </p:sp>
      <p:sp>
        <p:nvSpPr>
          <p:cNvPr id="5" name="Footer Placeholder 4">
            <a:extLst>
              <a:ext uri="{FF2B5EF4-FFF2-40B4-BE49-F238E27FC236}">
                <a16:creationId xmlns:a16="http://schemas.microsoft.com/office/drawing/2014/main" id="{A7742E29-9408-45A2-A4EB-CA7BC7FC35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E942E-554A-41BE-BEBB-F01E1DDD8344}"/>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13425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7F91CB-74CE-482A-8B88-562401B4BF0F}"/>
              </a:ext>
            </a:extLst>
          </p:cNvPr>
          <p:cNvSpPr>
            <a:spLocks noGrp="1"/>
          </p:cNvSpPr>
          <p:nvPr>
            <p:ph type="title" orient="vert"/>
          </p:nvPr>
        </p:nvSpPr>
        <p:spPr>
          <a:xfrm>
            <a:off x="8724899"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0CBFAD-A0FF-4861-8003-5EA920E72A45}"/>
              </a:ext>
            </a:extLst>
          </p:cNvPr>
          <p:cNvSpPr>
            <a:spLocks noGrp="1"/>
          </p:cNvSpPr>
          <p:nvPr>
            <p:ph type="body" orient="vert" idx="1"/>
          </p:nvPr>
        </p:nvSpPr>
        <p:spPr>
          <a:xfrm>
            <a:off x="838199"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0F4191-B6B1-41D4-94E2-B48300AA1AD0}"/>
              </a:ext>
            </a:extLst>
          </p:cNvPr>
          <p:cNvSpPr>
            <a:spLocks noGrp="1"/>
          </p:cNvSpPr>
          <p:nvPr>
            <p:ph type="dt" sz="half" idx="10"/>
          </p:nvPr>
        </p:nvSpPr>
        <p:spPr/>
        <p:txBody>
          <a:bodyPr/>
          <a:lstStyle/>
          <a:p>
            <a:fld id="{FA8E2A04-C1D4-412F-BF4E-F5D68A67B939}" type="datetime1">
              <a:rPr lang="en-US" smtClean="0"/>
              <a:t>12/6/25</a:t>
            </a:fld>
            <a:endParaRPr lang="en-US"/>
          </a:p>
        </p:txBody>
      </p:sp>
      <p:sp>
        <p:nvSpPr>
          <p:cNvPr id="5" name="Footer Placeholder 4">
            <a:extLst>
              <a:ext uri="{FF2B5EF4-FFF2-40B4-BE49-F238E27FC236}">
                <a16:creationId xmlns:a16="http://schemas.microsoft.com/office/drawing/2014/main" id="{91B0865E-730F-4B72-BBC7-09D4585E28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757B28-0C64-4AA0-A49F-614A8A4C2709}"/>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1808080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066822-E0D4-4922-BE9C-C1DF55394A4E}"/>
              </a:ext>
            </a:extLst>
          </p:cNvPr>
          <p:cNvSpPr>
            <a:spLocks noGrp="1"/>
          </p:cNvSpPr>
          <p:nvPr>
            <p:ph type="title"/>
          </p:nvPr>
        </p:nvSpPr>
        <p:spPr>
          <a:xfrm>
            <a:off x="838204"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2999D2-62FE-4205-865E-E71A8C6931DA}"/>
              </a:ext>
            </a:extLst>
          </p:cNvPr>
          <p:cNvSpPr>
            <a:spLocks noGrp="1"/>
          </p:cNvSpPr>
          <p:nvPr>
            <p:ph type="body" idx="1"/>
          </p:nvPr>
        </p:nvSpPr>
        <p:spPr>
          <a:xfrm>
            <a:off x="838204"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BD0D2F-E961-417E-8568-3E681409BBD9}"/>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A49E6-AC32-4A2F-AB15-E27DA2253052}" type="datetime1">
              <a:rPr lang="en-US" smtClean="0"/>
              <a:t>12/6/25</a:t>
            </a:fld>
            <a:endParaRPr lang="en-US"/>
          </a:p>
        </p:txBody>
      </p:sp>
      <p:sp>
        <p:nvSpPr>
          <p:cNvPr id="5" name="Footer Placeholder 4">
            <a:extLst>
              <a:ext uri="{FF2B5EF4-FFF2-40B4-BE49-F238E27FC236}">
                <a16:creationId xmlns:a16="http://schemas.microsoft.com/office/drawing/2014/main" id="{633D0102-85BB-4539-98C3-E9D8178CF3EA}"/>
              </a:ext>
            </a:extLst>
          </p:cNvPr>
          <p:cNvSpPr>
            <a:spLocks noGrp="1"/>
          </p:cNvSpPr>
          <p:nvPr>
            <p:ph type="ftr" sz="quarter" idx="3"/>
          </p:nvPr>
        </p:nvSpPr>
        <p:spPr>
          <a:xfrm>
            <a:off x="4038604"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1A569E-A333-455E-AAC0-69CA59B0ADDE}"/>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EB8683-B7F6-4A50-804A-50716A0F8E01}" type="slidenum">
              <a:rPr lang="en-US" smtClean="0"/>
              <a:t>‹#›</a:t>
            </a:fld>
            <a:endParaRPr lang="en-US"/>
          </a:p>
        </p:txBody>
      </p:sp>
    </p:spTree>
    <p:extLst>
      <p:ext uri="{BB962C8B-B14F-4D97-AF65-F5344CB8AC3E}">
        <p14:creationId xmlns:p14="http://schemas.microsoft.com/office/powerpoint/2010/main" val="3033842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2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7" indent="-228607" algn="l" defTabSz="914422"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18" indent="-228607" algn="l" defTabSz="91442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9" indent="-228607" algn="l" defTabSz="91442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53"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64"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5"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7"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22" rtl="0" eaLnBrk="1" latinLnBrk="0" hangingPunct="1">
        <a:defRPr sz="1801" kern="1200">
          <a:solidFill>
            <a:schemeClr val="tx1"/>
          </a:solidFill>
          <a:latin typeface="+mn-lt"/>
          <a:ea typeface="+mn-ea"/>
          <a:cs typeface="+mn-cs"/>
        </a:defRPr>
      </a:lvl1pPr>
      <a:lvl2pPr marL="457211" algn="l" defTabSz="914422" rtl="0" eaLnBrk="1" latinLnBrk="0" hangingPunct="1">
        <a:defRPr sz="1801" kern="1200">
          <a:solidFill>
            <a:schemeClr val="tx1"/>
          </a:solidFill>
          <a:latin typeface="+mn-lt"/>
          <a:ea typeface="+mn-ea"/>
          <a:cs typeface="+mn-cs"/>
        </a:defRPr>
      </a:lvl2pPr>
      <a:lvl3pPr marL="914422" algn="l" defTabSz="914422" rtl="0" eaLnBrk="1" latinLnBrk="0" hangingPunct="1">
        <a:defRPr sz="1801" kern="1200">
          <a:solidFill>
            <a:schemeClr val="tx1"/>
          </a:solidFill>
          <a:latin typeface="+mn-lt"/>
          <a:ea typeface="+mn-ea"/>
          <a:cs typeface="+mn-cs"/>
        </a:defRPr>
      </a:lvl3pPr>
      <a:lvl4pPr marL="1371635" algn="l" defTabSz="914422" rtl="0" eaLnBrk="1" latinLnBrk="0" hangingPunct="1">
        <a:defRPr sz="1801" kern="1200">
          <a:solidFill>
            <a:schemeClr val="tx1"/>
          </a:solidFill>
          <a:latin typeface="+mn-lt"/>
          <a:ea typeface="+mn-ea"/>
          <a:cs typeface="+mn-cs"/>
        </a:defRPr>
      </a:lvl4pPr>
      <a:lvl5pPr marL="1828846" algn="l" defTabSz="914422" rtl="0" eaLnBrk="1" latinLnBrk="0" hangingPunct="1">
        <a:defRPr sz="1801" kern="1200">
          <a:solidFill>
            <a:schemeClr val="tx1"/>
          </a:solidFill>
          <a:latin typeface="+mn-lt"/>
          <a:ea typeface="+mn-ea"/>
          <a:cs typeface="+mn-cs"/>
        </a:defRPr>
      </a:lvl5pPr>
      <a:lvl6pPr marL="2286057" algn="l" defTabSz="914422" rtl="0" eaLnBrk="1" latinLnBrk="0" hangingPunct="1">
        <a:defRPr sz="1801" kern="1200">
          <a:solidFill>
            <a:schemeClr val="tx1"/>
          </a:solidFill>
          <a:latin typeface="+mn-lt"/>
          <a:ea typeface="+mn-ea"/>
          <a:cs typeface="+mn-cs"/>
        </a:defRPr>
      </a:lvl6pPr>
      <a:lvl7pPr marL="2743268" algn="l" defTabSz="914422" rtl="0" eaLnBrk="1" latinLnBrk="0" hangingPunct="1">
        <a:defRPr sz="1801" kern="1200">
          <a:solidFill>
            <a:schemeClr val="tx1"/>
          </a:solidFill>
          <a:latin typeface="+mn-lt"/>
          <a:ea typeface="+mn-ea"/>
          <a:cs typeface="+mn-cs"/>
        </a:defRPr>
      </a:lvl7pPr>
      <a:lvl8pPr marL="3200481" algn="l" defTabSz="914422" rtl="0" eaLnBrk="1" latinLnBrk="0" hangingPunct="1">
        <a:defRPr sz="1801" kern="1200">
          <a:solidFill>
            <a:schemeClr val="tx1"/>
          </a:solidFill>
          <a:latin typeface="+mn-lt"/>
          <a:ea typeface="+mn-ea"/>
          <a:cs typeface="+mn-cs"/>
        </a:defRPr>
      </a:lvl8pPr>
      <a:lvl9pPr marL="3657692" algn="l" defTabSz="914422"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1.png"/></Relationships>
</file>

<file path=ppt/slides/_rels/slide1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1.png"/><Relationship Id="rId4" Type="http://schemas.openxmlformats.org/officeDocument/2006/relationships/image" Target="../media/image110.png"/></Relationships>
</file>

<file path=ppt/slides/_rels/slide17.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30.png"/></Relationships>
</file>

<file path=ppt/slides/_rels/slide1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160.png"/></Relationships>
</file>

<file path=ppt/slides/_rels/slide19.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160.png"/></Relationships>
</file>

<file path=ppt/slides/_rels/slide20.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 Id="rId4" Type="http://schemas.openxmlformats.org/officeDocument/2006/relationships/image" Target="../media/image2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9BADA4C-CAB0-9955-A805-849962E5AEA8}"/>
              </a:ext>
            </a:extLst>
          </p:cNvPr>
          <p:cNvSpPr>
            <a:spLocks noGrp="1"/>
          </p:cNvSpPr>
          <p:nvPr>
            <p:ph type="subTitle" idx="1"/>
          </p:nvPr>
        </p:nvSpPr>
        <p:spPr>
          <a:xfrm>
            <a:off x="1404257" y="4124553"/>
            <a:ext cx="9144000" cy="719591"/>
          </a:xfrm>
        </p:spPr>
        <p:txBody>
          <a:bodyPr>
            <a:normAutofit/>
          </a:bodyPr>
          <a:lstStyle/>
          <a:p>
            <a:r>
              <a:rPr lang="en-US" sz="3600" dirty="0"/>
              <a:t>Shamil </a:t>
            </a:r>
            <a:r>
              <a:rPr lang="en-US" sz="3600" dirty="0" err="1"/>
              <a:t>Sunyaev</a:t>
            </a:r>
            <a:endParaRPr lang="en-US" sz="3600" dirty="0"/>
          </a:p>
        </p:txBody>
      </p:sp>
      <p:pic>
        <p:nvPicPr>
          <p:cNvPr id="1026" name="Picture 2" descr="Harvard Medical School - Wikipedia">
            <a:extLst>
              <a:ext uri="{FF2B5EF4-FFF2-40B4-BE49-F238E27FC236}">
                <a16:creationId xmlns:a16="http://schemas.microsoft.com/office/drawing/2014/main" id="{9BDC6817-5728-5CC9-6B1F-8F68B97139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0852" y="5830434"/>
            <a:ext cx="716091" cy="8593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C9A9372-237A-9B11-6B99-5572617CB64C}"/>
              </a:ext>
            </a:extLst>
          </p:cNvPr>
          <p:cNvSpPr txBox="1"/>
          <p:nvPr/>
        </p:nvSpPr>
        <p:spPr>
          <a:xfrm>
            <a:off x="4512365" y="5735637"/>
            <a:ext cx="5939639" cy="954107"/>
          </a:xfrm>
          <a:prstGeom prst="rect">
            <a:avLst/>
          </a:prstGeom>
          <a:noFill/>
        </p:spPr>
        <p:txBody>
          <a:bodyPr wrap="none" rtlCol="0">
            <a:spAutoFit/>
          </a:bodyPr>
          <a:lstStyle/>
          <a:p>
            <a:r>
              <a:rPr lang="en-US" sz="2800" dirty="0"/>
              <a:t>Department of Biomedical Informatics</a:t>
            </a:r>
          </a:p>
          <a:p>
            <a:r>
              <a:rPr lang="en-US" sz="2800" b="1" dirty="0"/>
              <a:t>Harvard Medical School</a:t>
            </a:r>
          </a:p>
        </p:txBody>
      </p:sp>
      <p:sp>
        <p:nvSpPr>
          <p:cNvPr id="7" name="Title 1">
            <a:extLst>
              <a:ext uri="{FF2B5EF4-FFF2-40B4-BE49-F238E27FC236}">
                <a16:creationId xmlns:a16="http://schemas.microsoft.com/office/drawing/2014/main" id="{7140AECF-26AA-C8C6-A21A-A5512815FB94}"/>
              </a:ext>
            </a:extLst>
          </p:cNvPr>
          <p:cNvSpPr>
            <a:spLocks noGrp="1"/>
          </p:cNvSpPr>
          <p:nvPr>
            <p:ph type="ctrTitle"/>
          </p:nvPr>
        </p:nvSpPr>
        <p:spPr>
          <a:xfrm>
            <a:off x="945221" y="1041400"/>
            <a:ext cx="10062072" cy="2387600"/>
          </a:xfrm>
        </p:spPr>
        <p:txBody>
          <a:bodyPr/>
          <a:lstStyle/>
          <a:p>
            <a:r>
              <a:rPr lang="en-US" dirty="0"/>
              <a:t>Introduction to the PRS session</a:t>
            </a:r>
          </a:p>
        </p:txBody>
      </p:sp>
    </p:spTree>
    <p:extLst>
      <p:ext uri="{BB962C8B-B14F-4D97-AF65-F5344CB8AC3E}">
        <p14:creationId xmlns:p14="http://schemas.microsoft.com/office/powerpoint/2010/main" val="3029105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2924-38BF-5D4A-BDE3-41ACC5B302EB}"/>
              </a:ext>
            </a:extLst>
          </p:cNvPr>
          <p:cNvSpPr>
            <a:spLocks noGrp="1"/>
          </p:cNvSpPr>
          <p:nvPr>
            <p:ph type="title"/>
          </p:nvPr>
        </p:nvSpPr>
        <p:spPr>
          <a:xfrm>
            <a:off x="141383" y="236539"/>
            <a:ext cx="11909234" cy="1325563"/>
          </a:xfrm>
        </p:spPr>
        <p:txBody>
          <a:bodyPr/>
          <a:lstStyle/>
          <a:p>
            <a:pPr algn="ctr"/>
            <a:r>
              <a:rPr lang="en-US" dirty="0"/>
              <a:t>The Battle between Mendelians and Biometricians</a:t>
            </a:r>
          </a:p>
        </p:txBody>
      </p:sp>
      <p:pic>
        <p:nvPicPr>
          <p:cNvPr id="4" name="Picture 3">
            <a:extLst>
              <a:ext uri="{FF2B5EF4-FFF2-40B4-BE49-F238E27FC236}">
                <a16:creationId xmlns:a16="http://schemas.microsoft.com/office/drawing/2014/main" id="{11F21222-ADA2-F348-B26C-FE5A19D0FD13}"/>
              </a:ext>
            </a:extLst>
          </p:cNvPr>
          <p:cNvPicPr>
            <a:picLocks noChangeAspect="1"/>
          </p:cNvPicPr>
          <p:nvPr/>
        </p:nvPicPr>
        <p:blipFill>
          <a:blip r:embed="rId2"/>
          <a:stretch>
            <a:fillRect/>
          </a:stretch>
        </p:blipFill>
        <p:spPr>
          <a:xfrm>
            <a:off x="1009343" y="1849436"/>
            <a:ext cx="9969807" cy="4772025"/>
          </a:xfrm>
          <a:prstGeom prst="rect">
            <a:avLst/>
          </a:prstGeom>
        </p:spPr>
      </p:pic>
    </p:spTree>
    <p:extLst>
      <p:ext uri="{BB962C8B-B14F-4D97-AF65-F5344CB8AC3E}">
        <p14:creationId xmlns:p14="http://schemas.microsoft.com/office/powerpoint/2010/main" val="3635671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598C890-7FC3-2A48-8BE0-1B69E0FCC1B0}"/>
              </a:ext>
            </a:extLst>
          </p:cNvPr>
          <p:cNvSpPr/>
          <p:nvPr/>
        </p:nvSpPr>
        <p:spPr>
          <a:xfrm>
            <a:off x="2219177" y="1966520"/>
            <a:ext cx="806823" cy="762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6C21E61-19BE-0A46-BA7E-F0EAB20C7647}"/>
              </a:ext>
            </a:extLst>
          </p:cNvPr>
          <p:cNvSpPr/>
          <p:nvPr/>
        </p:nvSpPr>
        <p:spPr>
          <a:xfrm>
            <a:off x="3958330" y="1966520"/>
            <a:ext cx="811307" cy="76285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1275D997-BFAC-214C-97F5-4B4C3C5062B0}"/>
              </a:ext>
            </a:extLst>
          </p:cNvPr>
          <p:cNvCxnSpPr>
            <a:cxnSpLocks/>
            <a:stCxn id="5" idx="3"/>
            <a:endCxn id="6" idx="2"/>
          </p:cNvCxnSpPr>
          <p:nvPr/>
        </p:nvCxnSpPr>
        <p:spPr>
          <a:xfrm>
            <a:off x="3025999" y="2347947"/>
            <a:ext cx="93233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2BC4D9C-D402-804E-B627-EED542D92BDA}"/>
              </a:ext>
            </a:extLst>
          </p:cNvPr>
          <p:cNvCxnSpPr/>
          <p:nvPr/>
        </p:nvCxnSpPr>
        <p:spPr>
          <a:xfrm>
            <a:off x="3545953" y="2347948"/>
            <a:ext cx="0" cy="1519091"/>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C473742-6111-0943-9FB9-B9CFF3216BEF}"/>
              </a:ext>
            </a:extLst>
          </p:cNvPr>
          <p:cNvSpPr/>
          <p:nvPr/>
        </p:nvSpPr>
        <p:spPr>
          <a:xfrm>
            <a:off x="4566416" y="4841202"/>
            <a:ext cx="806823" cy="762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B18DBB1-35B1-1047-8CC8-7CAB268223F6}"/>
              </a:ext>
            </a:extLst>
          </p:cNvPr>
          <p:cNvSpPr/>
          <p:nvPr/>
        </p:nvSpPr>
        <p:spPr>
          <a:xfrm>
            <a:off x="1684531" y="4841202"/>
            <a:ext cx="811307" cy="76285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84B71EB4-E7CC-AC40-A00E-FB46F82295B8}"/>
              </a:ext>
            </a:extLst>
          </p:cNvPr>
          <p:cNvCxnSpPr>
            <a:cxnSpLocks/>
          </p:cNvCxnSpPr>
          <p:nvPr/>
        </p:nvCxnSpPr>
        <p:spPr>
          <a:xfrm flipV="1">
            <a:off x="2075951" y="3863621"/>
            <a:ext cx="2893877" cy="1728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8D9B245-5754-6E46-86DF-96EA31C7F97F}"/>
              </a:ext>
            </a:extLst>
          </p:cNvPr>
          <p:cNvCxnSpPr>
            <a:cxnSpLocks/>
          </p:cNvCxnSpPr>
          <p:nvPr/>
        </p:nvCxnSpPr>
        <p:spPr>
          <a:xfrm>
            <a:off x="2075950" y="3863620"/>
            <a:ext cx="0" cy="960293"/>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A0A9F39-8E38-C64F-AC63-D49AF1E0E99F}"/>
              </a:ext>
            </a:extLst>
          </p:cNvPr>
          <p:cNvCxnSpPr>
            <a:cxnSpLocks/>
          </p:cNvCxnSpPr>
          <p:nvPr/>
        </p:nvCxnSpPr>
        <p:spPr>
          <a:xfrm>
            <a:off x="3545953" y="3863621"/>
            <a:ext cx="0" cy="960293"/>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9E93114-5866-344C-A1BA-D918BDE1846C}"/>
              </a:ext>
            </a:extLst>
          </p:cNvPr>
          <p:cNvCxnSpPr>
            <a:cxnSpLocks/>
          </p:cNvCxnSpPr>
          <p:nvPr/>
        </p:nvCxnSpPr>
        <p:spPr>
          <a:xfrm>
            <a:off x="4969827" y="3863621"/>
            <a:ext cx="0" cy="960293"/>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30758342-4DF1-5A48-83A3-84391C0293F6}"/>
              </a:ext>
            </a:extLst>
          </p:cNvPr>
          <p:cNvSpPr/>
          <p:nvPr/>
        </p:nvSpPr>
        <p:spPr>
          <a:xfrm>
            <a:off x="3111681" y="4841202"/>
            <a:ext cx="806823" cy="762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9DE2D64-43F3-1149-AF33-1468C8272321}"/>
              </a:ext>
            </a:extLst>
          </p:cNvPr>
          <p:cNvSpPr txBox="1"/>
          <p:nvPr/>
        </p:nvSpPr>
        <p:spPr>
          <a:xfrm>
            <a:off x="6307978" y="4379537"/>
            <a:ext cx="5732275" cy="461665"/>
          </a:xfrm>
          <a:prstGeom prst="rect">
            <a:avLst/>
          </a:prstGeom>
          <a:noFill/>
        </p:spPr>
        <p:txBody>
          <a:bodyPr wrap="none" rtlCol="0">
            <a:spAutoFit/>
          </a:bodyPr>
          <a:lstStyle/>
          <a:p>
            <a:r>
              <a:rPr lang="en-US" sz="2400" dirty="0"/>
              <a:t>The pedigree defines the covariance matrix !</a:t>
            </a:r>
          </a:p>
        </p:txBody>
      </p:sp>
      <p:sp>
        <p:nvSpPr>
          <p:cNvPr id="16" name="Title 1">
            <a:extLst>
              <a:ext uri="{FF2B5EF4-FFF2-40B4-BE49-F238E27FC236}">
                <a16:creationId xmlns:a16="http://schemas.microsoft.com/office/drawing/2014/main" id="{C5D0BC97-6F5B-6640-9043-0E79608CECDD}"/>
              </a:ext>
            </a:extLst>
          </p:cNvPr>
          <p:cNvSpPr>
            <a:spLocks noGrp="1"/>
          </p:cNvSpPr>
          <p:nvPr>
            <p:ph type="title"/>
          </p:nvPr>
        </p:nvSpPr>
        <p:spPr>
          <a:xfrm>
            <a:off x="838200" y="60885"/>
            <a:ext cx="10515600" cy="1325563"/>
          </a:xfrm>
        </p:spPr>
        <p:txBody>
          <a:bodyPr/>
          <a:lstStyle/>
          <a:p>
            <a:pPr algn="ctr"/>
            <a:r>
              <a:rPr lang="en-US" dirty="0"/>
              <a:t>Infinitesimal model: multivariate normal distribution in pedigrees</a:t>
            </a:r>
          </a:p>
        </p:txBody>
      </p:sp>
      <p:pic>
        <p:nvPicPr>
          <p:cNvPr id="17" name="Picture 16">
            <a:extLst>
              <a:ext uri="{FF2B5EF4-FFF2-40B4-BE49-F238E27FC236}">
                <a16:creationId xmlns:a16="http://schemas.microsoft.com/office/drawing/2014/main" id="{B743E14F-70EC-2A45-BD98-580B6E021FFB}"/>
              </a:ext>
            </a:extLst>
          </p:cNvPr>
          <p:cNvPicPr>
            <a:picLocks noChangeAspect="1"/>
          </p:cNvPicPr>
          <p:nvPr/>
        </p:nvPicPr>
        <p:blipFill>
          <a:blip r:embed="rId2"/>
          <a:stretch>
            <a:fillRect/>
          </a:stretch>
        </p:blipFill>
        <p:spPr>
          <a:xfrm>
            <a:off x="5940516" y="2546841"/>
            <a:ext cx="6099737" cy="901700"/>
          </a:xfrm>
          <a:prstGeom prst="rect">
            <a:avLst/>
          </a:prstGeom>
        </p:spPr>
      </p:pic>
    </p:spTree>
    <p:extLst>
      <p:ext uri="{BB962C8B-B14F-4D97-AF65-F5344CB8AC3E}">
        <p14:creationId xmlns:p14="http://schemas.microsoft.com/office/powerpoint/2010/main" val="3531856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75B08-80EC-6811-5535-6C401D512BE0}"/>
              </a:ext>
            </a:extLst>
          </p:cNvPr>
          <p:cNvSpPr>
            <a:spLocks noGrp="1"/>
          </p:cNvSpPr>
          <p:nvPr>
            <p:ph type="title"/>
          </p:nvPr>
        </p:nvSpPr>
        <p:spPr>
          <a:xfrm>
            <a:off x="838200" y="2520497"/>
            <a:ext cx="10515600" cy="1325563"/>
          </a:xfrm>
        </p:spPr>
        <p:txBody>
          <a:bodyPr/>
          <a:lstStyle/>
          <a:p>
            <a:pPr algn="ctr"/>
            <a:r>
              <a:rPr lang="en-US" dirty="0"/>
              <a:t>We already know more than 12,000 genome-wide significant hits for height!</a:t>
            </a:r>
          </a:p>
        </p:txBody>
      </p:sp>
    </p:spTree>
    <p:extLst>
      <p:ext uri="{BB962C8B-B14F-4D97-AF65-F5344CB8AC3E}">
        <p14:creationId xmlns:p14="http://schemas.microsoft.com/office/powerpoint/2010/main" val="1469167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AD54D-4935-664B-9922-FD3036C53E6E}"/>
              </a:ext>
            </a:extLst>
          </p:cNvPr>
          <p:cNvSpPr>
            <a:spLocks noGrp="1"/>
          </p:cNvSpPr>
          <p:nvPr>
            <p:ph type="title"/>
          </p:nvPr>
        </p:nvSpPr>
        <p:spPr>
          <a:xfrm>
            <a:off x="838200" y="0"/>
            <a:ext cx="10515600" cy="1325563"/>
          </a:xfrm>
        </p:spPr>
        <p:txBody>
          <a:bodyPr/>
          <a:lstStyle/>
          <a:p>
            <a:pPr algn="ctr"/>
            <a:r>
              <a:rPr lang="en-US" dirty="0"/>
              <a:t>Effect size distributions</a:t>
            </a:r>
          </a:p>
        </p:txBody>
      </p:sp>
      <p:pic>
        <p:nvPicPr>
          <p:cNvPr id="4" name="Picture 3">
            <a:extLst>
              <a:ext uri="{FF2B5EF4-FFF2-40B4-BE49-F238E27FC236}">
                <a16:creationId xmlns:a16="http://schemas.microsoft.com/office/drawing/2014/main" id="{FB698F35-AB52-E741-B71A-722DEB2FE448}"/>
              </a:ext>
            </a:extLst>
          </p:cNvPr>
          <p:cNvPicPr>
            <a:picLocks noChangeAspect="1"/>
          </p:cNvPicPr>
          <p:nvPr/>
        </p:nvPicPr>
        <p:blipFill>
          <a:blip r:embed="rId2"/>
          <a:stretch>
            <a:fillRect/>
          </a:stretch>
        </p:blipFill>
        <p:spPr>
          <a:xfrm>
            <a:off x="3734719" y="1228340"/>
            <a:ext cx="4164376" cy="5487178"/>
          </a:xfrm>
          <a:prstGeom prst="rect">
            <a:avLst/>
          </a:prstGeom>
        </p:spPr>
      </p:pic>
    </p:spTree>
    <p:extLst>
      <p:ext uri="{BB962C8B-B14F-4D97-AF65-F5344CB8AC3E}">
        <p14:creationId xmlns:p14="http://schemas.microsoft.com/office/powerpoint/2010/main" val="1200359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Effect sizes of individual variants are very small</a:t>
            </a:r>
          </a:p>
        </p:txBody>
      </p:sp>
      <p:sp>
        <p:nvSpPr>
          <p:cNvPr id="3" name="Content Placeholder 2"/>
          <p:cNvSpPr>
            <a:spLocks noGrp="1"/>
          </p:cNvSpPr>
          <p:nvPr>
            <p:ph idx="1"/>
          </p:nvPr>
        </p:nvSpPr>
        <p:spPr>
          <a:xfrm>
            <a:off x="1981200" y="1960809"/>
            <a:ext cx="8229600" cy="4525963"/>
          </a:xfrm>
        </p:spPr>
        <p:txBody>
          <a:bodyPr/>
          <a:lstStyle/>
          <a:p>
            <a:r>
              <a:rPr lang="en-US" dirty="0"/>
              <a:t>Genotype at a single locus carries very little  information about phenotype.</a:t>
            </a:r>
          </a:p>
          <a:p>
            <a:endParaRPr lang="en-US" dirty="0"/>
          </a:p>
          <a:p>
            <a:r>
              <a:rPr lang="en-US" dirty="0"/>
              <a:t>It does not mean that one cannot predict phenotype from genotype.</a:t>
            </a:r>
          </a:p>
          <a:p>
            <a:endParaRPr lang="en-US" dirty="0"/>
          </a:p>
          <a:p>
            <a:r>
              <a:rPr lang="en-US" dirty="0"/>
              <a:t>Accuracy (</a:t>
            </a:r>
            <a:r>
              <a:rPr lang="en-US" b="1" i="1" dirty="0"/>
              <a:t>r</a:t>
            </a:r>
            <a:r>
              <a:rPr lang="en-US" b="1" i="1" baseline="30000" dirty="0"/>
              <a:t>2</a:t>
            </a:r>
            <a:r>
              <a:rPr lang="en-US" dirty="0"/>
              <a:t>) of an ideal genetic predictor equals heritability.</a:t>
            </a:r>
          </a:p>
        </p:txBody>
      </p:sp>
    </p:spTree>
    <p:extLst>
      <p:ext uri="{BB962C8B-B14F-4D97-AF65-F5344CB8AC3E}">
        <p14:creationId xmlns:p14="http://schemas.microsoft.com/office/powerpoint/2010/main" val="1133308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Genetic risk prediction</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3950" y="1602304"/>
            <a:ext cx="2324100" cy="3492500"/>
          </a:xfrm>
          <a:prstGeom prst="rect">
            <a:avLst/>
          </a:prstGeom>
        </p:spPr>
      </p:pic>
      <p:sp>
        <p:nvSpPr>
          <p:cNvPr id="3" name="TextBox 2"/>
          <p:cNvSpPr txBox="1"/>
          <p:nvPr/>
        </p:nvSpPr>
        <p:spPr>
          <a:xfrm>
            <a:off x="2909452" y="5361706"/>
            <a:ext cx="2658100" cy="369332"/>
          </a:xfrm>
          <a:prstGeom prst="rect">
            <a:avLst/>
          </a:prstGeom>
          <a:noFill/>
        </p:spPr>
        <p:txBody>
          <a:bodyPr wrap="none" rtlCol="0">
            <a:spAutoFit/>
          </a:bodyPr>
          <a:lstStyle/>
          <a:p>
            <a:r>
              <a:rPr lang="en-US" dirty="0"/>
              <a:t>Genotype of an individual</a:t>
            </a:r>
          </a:p>
        </p:txBody>
      </p:sp>
      <p:sp>
        <p:nvSpPr>
          <p:cNvPr id="4" name="TextBox 3"/>
          <p:cNvSpPr txBox="1"/>
          <p:nvPr/>
        </p:nvSpPr>
        <p:spPr>
          <a:xfrm>
            <a:off x="6650180" y="5361706"/>
            <a:ext cx="3299878" cy="369332"/>
          </a:xfrm>
          <a:prstGeom prst="rect">
            <a:avLst/>
          </a:prstGeom>
          <a:noFill/>
        </p:spPr>
        <p:txBody>
          <a:bodyPr wrap="none" rtlCol="0">
            <a:spAutoFit/>
          </a:bodyPr>
          <a:lstStyle/>
          <a:p>
            <a:r>
              <a:rPr lang="en-US" dirty="0"/>
              <a:t>Life-time risk of genetic disorders</a:t>
            </a:r>
          </a:p>
        </p:txBody>
      </p:sp>
      <p:cxnSp>
        <p:nvCxnSpPr>
          <p:cNvPr id="6" name="Straight Arrow Connector 5"/>
          <p:cNvCxnSpPr>
            <a:stCxn id="3" idx="3"/>
            <a:endCxn id="4" idx="1"/>
          </p:cNvCxnSpPr>
          <p:nvPr/>
        </p:nvCxnSpPr>
        <p:spPr>
          <a:xfrm>
            <a:off x="5567552" y="5546372"/>
            <a:ext cx="108262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378973" y="5813274"/>
            <a:ext cx="1696042" cy="369332"/>
          </a:xfrm>
          <a:prstGeom prst="rect">
            <a:avLst/>
          </a:prstGeom>
          <a:noFill/>
        </p:spPr>
        <p:txBody>
          <a:bodyPr wrap="none" rtlCol="0">
            <a:spAutoFit/>
          </a:bodyPr>
          <a:lstStyle/>
          <a:p>
            <a:r>
              <a:rPr lang="en-US" dirty="0"/>
              <a:t>(Common SNPs)</a:t>
            </a:r>
          </a:p>
        </p:txBody>
      </p:sp>
      <p:sp>
        <p:nvSpPr>
          <p:cNvPr id="8" name="TextBox 7"/>
          <p:cNvSpPr txBox="1"/>
          <p:nvPr/>
        </p:nvSpPr>
        <p:spPr>
          <a:xfrm>
            <a:off x="6650180" y="5813274"/>
            <a:ext cx="3683188" cy="369332"/>
          </a:xfrm>
          <a:prstGeom prst="rect">
            <a:avLst/>
          </a:prstGeom>
          <a:noFill/>
        </p:spPr>
        <p:txBody>
          <a:bodyPr wrap="none" rtlCol="0">
            <a:spAutoFit/>
          </a:bodyPr>
          <a:lstStyle/>
          <a:p>
            <a:r>
              <a:rPr lang="en-US" dirty="0"/>
              <a:t>(Common complex </a:t>
            </a:r>
            <a:r>
              <a:rPr lang="en-US"/>
              <a:t>genetic disorders)</a:t>
            </a:r>
          </a:p>
        </p:txBody>
      </p:sp>
    </p:spTree>
    <p:extLst>
      <p:ext uri="{BB962C8B-B14F-4D97-AF65-F5344CB8AC3E}">
        <p14:creationId xmlns:p14="http://schemas.microsoft.com/office/powerpoint/2010/main" val="1692906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857251"/>
            <a:ext cx="7886700" cy="994172"/>
          </a:xfrm>
        </p:spPr>
        <p:txBody>
          <a:bodyPr>
            <a:normAutofit fontScale="90000"/>
          </a:bodyPr>
          <a:lstStyle/>
          <a:p>
            <a:pPr algn="ctr"/>
            <a:r>
              <a:rPr lang="en-US" dirty="0"/>
              <a:t>BLUP </a:t>
            </a:r>
            <a:r>
              <a:rPr lang="mr-IN" dirty="0"/>
              <a:t>–</a:t>
            </a:r>
            <a:r>
              <a:rPr lang="en-US" dirty="0"/>
              <a:t> Best Linear Unbiased Predictor</a:t>
            </a:r>
          </a:p>
        </p:txBody>
      </p:sp>
      <p:sp>
        <p:nvSpPr>
          <p:cNvPr id="3" name="Content Placeholder 2"/>
          <p:cNvSpPr>
            <a:spLocks noGrp="1"/>
          </p:cNvSpPr>
          <p:nvPr>
            <p:ph idx="1"/>
          </p:nvPr>
        </p:nvSpPr>
        <p:spPr>
          <a:xfrm>
            <a:off x="5445596" y="2112495"/>
            <a:ext cx="4194073" cy="1318675"/>
          </a:xfrm>
        </p:spPr>
        <p:txBody>
          <a:bodyPr>
            <a:normAutofit fontScale="77500" lnSpcReduction="20000"/>
          </a:bodyPr>
          <a:lstStyle/>
          <a:p>
            <a:r>
              <a:rPr lang="en-US" dirty="0"/>
              <a:t>Infinitesimal model</a:t>
            </a:r>
          </a:p>
          <a:p>
            <a:r>
              <a:rPr lang="en-US" dirty="0"/>
              <a:t>Genetic effects are random</a:t>
            </a:r>
          </a:p>
          <a:p>
            <a:r>
              <a:rPr lang="en-US" dirty="0"/>
              <a:t>Predict the expected genetic effect</a:t>
            </a:r>
          </a:p>
        </p:txBody>
      </p:sp>
      <p:pic>
        <p:nvPicPr>
          <p:cNvPr id="4" name="Picture 3"/>
          <p:cNvPicPr>
            <a:picLocks noChangeAspect="1"/>
          </p:cNvPicPr>
          <p:nvPr/>
        </p:nvPicPr>
        <p:blipFill>
          <a:blip r:embed="rId2"/>
          <a:stretch>
            <a:fillRect/>
          </a:stretch>
        </p:blipFill>
        <p:spPr>
          <a:xfrm>
            <a:off x="1962774" y="1850481"/>
            <a:ext cx="2808263" cy="4079929"/>
          </a:xfrm>
          <a:prstGeom prst="rect">
            <a:avLst/>
          </a:prstGeom>
        </p:spPr>
      </p:pic>
      <p:pic>
        <p:nvPicPr>
          <p:cNvPr id="5" name="Picture 4"/>
          <p:cNvPicPr>
            <a:picLocks noChangeAspect="1"/>
          </p:cNvPicPr>
          <p:nvPr/>
        </p:nvPicPr>
        <p:blipFill>
          <a:blip r:embed="rId3"/>
          <a:stretch>
            <a:fillRect/>
          </a:stretch>
        </p:blipFill>
        <p:spPr>
          <a:xfrm>
            <a:off x="5445596" y="3692242"/>
            <a:ext cx="3629543" cy="2185261"/>
          </a:xfrm>
          <a:prstGeom prst="rect">
            <a:avLst/>
          </a:prstGeom>
        </p:spPr>
      </p:pic>
    </p:spTree>
    <p:extLst>
      <p:ext uri="{BB962C8B-B14F-4D97-AF65-F5344CB8AC3E}">
        <p14:creationId xmlns:p14="http://schemas.microsoft.com/office/powerpoint/2010/main" val="198721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5420" y="426442"/>
            <a:ext cx="7886700" cy="994172"/>
          </a:xfrm>
        </p:spPr>
        <p:txBody>
          <a:bodyPr>
            <a:normAutofit fontScale="90000"/>
          </a:bodyPr>
          <a:lstStyle/>
          <a:p>
            <a:pPr algn="ctr"/>
            <a:r>
              <a:rPr lang="en-US" dirty="0"/>
              <a:t>Accuracy of polygenic prediction in cattle</a:t>
            </a:r>
          </a:p>
        </p:txBody>
      </p:sp>
      <p:grpSp>
        <p:nvGrpSpPr>
          <p:cNvPr id="7" name="Group 6"/>
          <p:cNvGrpSpPr/>
          <p:nvPr/>
        </p:nvGrpSpPr>
        <p:grpSpPr>
          <a:xfrm>
            <a:off x="3479802" y="2070101"/>
            <a:ext cx="4610099" cy="3117851"/>
            <a:chOff x="2607734" y="1617133"/>
            <a:chExt cx="5700183" cy="3958970"/>
          </a:xfrm>
        </p:grpSpPr>
        <p:pic>
          <p:nvPicPr>
            <p:cNvPr id="5" name="Picture 4"/>
            <p:cNvPicPr>
              <a:picLocks noChangeAspect="1"/>
            </p:cNvPicPr>
            <p:nvPr/>
          </p:nvPicPr>
          <p:blipFill>
            <a:blip r:embed="rId2"/>
            <a:stretch>
              <a:fillRect/>
            </a:stretch>
          </p:blipFill>
          <p:spPr>
            <a:xfrm>
              <a:off x="2607734" y="1617133"/>
              <a:ext cx="5700183" cy="3958970"/>
            </a:xfrm>
            <a:prstGeom prst="rect">
              <a:avLst/>
            </a:prstGeom>
          </p:spPr>
        </p:pic>
        <p:sp>
          <p:nvSpPr>
            <p:cNvPr id="6" name="Rectangle 5"/>
            <p:cNvSpPr/>
            <p:nvPr/>
          </p:nvSpPr>
          <p:spPr>
            <a:xfrm>
              <a:off x="2607734" y="1617133"/>
              <a:ext cx="287866" cy="347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8" name="TextBox 7"/>
          <p:cNvSpPr txBox="1"/>
          <p:nvPr/>
        </p:nvSpPr>
        <p:spPr>
          <a:xfrm>
            <a:off x="4344908" y="5492751"/>
            <a:ext cx="3627724" cy="369332"/>
          </a:xfrm>
          <a:prstGeom prst="rect">
            <a:avLst/>
          </a:prstGeom>
          <a:noFill/>
        </p:spPr>
        <p:txBody>
          <a:bodyPr wrap="none" rtlCol="0">
            <a:spAutoFit/>
          </a:bodyPr>
          <a:lstStyle/>
          <a:p>
            <a:r>
              <a:rPr lang="en-US" dirty="0"/>
              <a:t>Poor transferability between breeds!</a:t>
            </a:r>
          </a:p>
        </p:txBody>
      </p:sp>
    </p:spTree>
    <p:extLst>
      <p:ext uri="{BB962C8B-B14F-4D97-AF65-F5344CB8AC3E}">
        <p14:creationId xmlns:p14="http://schemas.microsoft.com/office/powerpoint/2010/main" val="1457465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7304" y="306127"/>
            <a:ext cx="7886700" cy="994172"/>
          </a:xfrm>
        </p:spPr>
        <p:txBody>
          <a:bodyPr/>
          <a:lstStyle/>
          <a:p>
            <a:pPr algn="ctr"/>
            <a:r>
              <a:rPr lang="en-US" dirty="0"/>
              <a:t>Applications in humans</a:t>
            </a:r>
          </a:p>
        </p:txBody>
      </p:sp>
      <p:pic>
        <p:nvPicPr>
          <p:cNvPr id="3" name="Picture 2"/>
          <p:cNvPicPr>
            <a:picLocks noChangeAspect="1"/>
          </p:cNvPicPr>
          <p:nvPr/>
        </p:nvPicPr>
        <p:blipFill>
          <a:blip r:embed="rId2"/>
          <a:stretch>
            <a:fillRect/>
          </a:stretch>
        </p:blipFill>
        <p:spPr>
          <a:xfrm>
            <a:off x="1809750" y="1756967"/>
            <a:ext cx="5067300" cy="2038350"/>
          </a:xfrm>
          <a:prstGeom prst="rect">
            <a:avLst/>
          </a:prstGeom>
        </p:spPr>
      </p:pic>
      <p:pic>
        <p:nvPicPr>
          <p:cNvPr id="4" name="Picture 3"/>
          <p:cNvPicPr>
            <a:picLocks noChangeAspect="1"/>
          </p:cNvPicPr>
          <p:nvPr/>
        </p:nvPicPr>
        <p:blipFill>
          <a:blip r:embed="rId3"/>
          <a:stretch>
            <a:fillRect/>
          </a:stretch>
        </p:blipFill>
        <p:spPr>
          <a:xfrm>
            <a:off x="5408613" y="3664476"/>
            <a:ext cx="5133975" cy="1581150"/>
          </a:xfrm>
          <a:prstGeom prst="rect">
            <a:avLst/>
          </a:prstGeom>
        </p:spPr>
      </p:pic>
      <p:sp>
        <p:nvSpPr>
          <p:cNvPr id="6" name="Content Placeholder 5">
            <a:extLst>
              <a:ext uri="{FF2B5EF4-FFF2-40B4-BE49-F238E27FC236}">
                <a16:creationId xmlns:a16="http://schemas.microsoft.com/office/drawing/2014/main" id="{AFEA9CBF-C5A7-4D0F-70AA-842FB27B5E4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24550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Extensions of BLUP </a:t>
            </a:r>
            <a:r>
              <a:rPr lang="mr-IN" dirty="0"/>
              <a:t>–</a:t>
            </a:r>
            <a:r>
              <a:rPr lang="en-US" dirty="0"/>
              <a:t> multiple variance scales and binary phenotypes</a:t>
            </a:r>
          </a:p>
        </p:txBody>
      </p:sp>
      <p:sp>
        <p:nvSpPr>
          <p:cNvPr id="4" name="TextBox 3"/>
          <p:cNvSpPr txBox="1"/>
          <p:nvPr/>
        </p:nvSpPr>
        <p:spPr>
          <a:xfrm>
            <a:off x="2282217" y="2752961"/>
            <a:ext cx="8586261" cy="2354491"/>
          </a:xfrm>
          <a:prstGeom prst="rect">
            <a:avLst/>
          </a:prstGeom>
          <a:noFill/>
        </p:spPr>
        <p:txBody>
          <a:bodyPr wrap="none" rtlCol="0">
            <a:spAutoFit/>
          </a:bodyPr>
          <a:lstStyle/>
          <a:p>
            <a:r>
              <a:rPr lang="en-US" sz="2100" dirty="0" err="1"/>
              <a:t>MultiBLUP</a:t>
            </a:r>
            <a:r>
              <a:rPr lang="en-US" sz="2100" dirty="0"/>
              <a:t>: 			Speed and Balding. </a:t>
            </a:r>
            <a:r>
              <a:rPr lang="en-US" sz="2100" i="1" dirty="0"/>
              <a:t>Genome Research </a:t>
            </a:r>
            <a:r>
              <a:rPr lang="en-US" sz="2100" dirty="0"/>
              <a:t>2014</a:t>
            </a:r>
          </a:p>
          <a:p>
            <a:endParaRPr lang="en-US" sz="2100" dirty="0"/>
          </a:p>
          <a:p>
            <a:r>
              <a:rPr lang="en-US" sz="2100" dirty="0"/>
              <a:t>Bayesian analysis: 		MacLeod et al. </a:t>
            </a:r>
            <a:r>
              <a:rPr lang="en-US" sz="2100" i="1" dirty="0"/>
              <a:t>Genetics</a:t>
            </a:r>
            <a:r>
              <a:rPr lang="en-US" sz="2100" dirty="0"/>
              <a:t> 2014</a:t>
            </a:r>
          </a:p>
          <a:p>
            <a:endParaRPr lang="en-US" sz="2100" dirty="0"/>
          </a:p>
          <a:p>
            <a:r>
              <a:rPr lang="en-US" sz="2100" dirty="0"/>
              <a:t>BSLMM:				Zhou et al. </a:t>
            </a:r>
            <a:r>
              <a:rPr lang="en-US" sz="2100" i="1" dirty="0"/>
              <a:t>PLOS Genetics </a:t>
            </a:r>
            <a:r>
              <a:rPr lang="en-US" sz="2100" dirty="0"/>
              <a:t>2013</a:t>
            </a:r>
          </a:p>
          <a:p>
            <a:endParaRPr lang="en-US" sz="2100" dirty="0"/>
          </a:p>
          <a:p>
            <a:r>
              <a:rPr lang="en-US" sz="2100" dirty="0" err="1"/>
              <a:t>GeRSI</a:t>
            </a:r>
            <a:r>
              <a:rPr lang="en-US" sz="2100" dirty="0"/>
              <a:t>:				Golan and </a:t>
            </a:r>
            <a:r>
              <a:rPr lang="en-US" sz="2100" dirty="0" err="1"/>
              <a:t>Rossett</a:t>
            </a:r>
            <a:r>
              <a:rPr lang="en-US" sz="2100" dirty="0"/>
              <a:t>. </a:t>
            </a:r>
            <a:r>
              <a:rPr lang="en-US" sz="2100" i="1" dirty="0"/>
              <a:t>AJHG</a:t>
            </a:r>
            <a:r>
              <a:rPr lang="en-US" sz="2100" dirty="0"/>
              <a:t> 2014</a:t>
            </a:r>
          </a:p>
        </p:txBody>
      </p:sp>
    </p:spTree>
    <p:extLst>
      <p:ext uri="{BB962C8B-B14F-4D97-AF65-F5344CB8AC3E}">
        <p14:creationId xmlns:p14="http://schemas.microsoft.com/office/powerpoint/2010/main" val="126283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4135E-537E-AF4B-9A35-E8E37DEE85E9}"/>
              </a:ext>
            </a:extLst>
          </p:cNvPr>
          <p:cNvSpPr>
            <a:spLocks noGrp="1"/>
          </p:cNvSpPr>
          <p:nvPr>
            <p:ph type="title"/>
          </p:nvPr>
        </p:nvSpPr>
        <p:spPr/>
        <p:txBody>
          <a:bodyPr>
            <a:normAutofit/>
          </a:bodyPr>
          <a:lstStyle/>
          <a:p>
            <a:r>
              <a:rPr lang="en-US" sz="3200" dirty="0"/>
              <a:t>Extreme tails in the distributions of genetic risk scores are highly predictive</a:t>
            </a:r>
          </a:p>
        </p:txBody>
      </p:sp>
      <p:pic>
        <p:nvPicPr>
          <p:cNvPr id="4" name="Picture 3">
            <a:extLst>
              <a:ext uri="{FF2B5EF4-FFF2-40B4-BE49-F238E27FC236}">
                <a16:creationId xmlns:a16="http://schemas.microsoft.com/office/drawing/2014/main" id="{1DEC560B-FB77-2541-A356-9CF7FD80776B}"/>
              </a:ext>
            </a:extLst>
          </p:cNvPr>
          <p:cNvPicPr>
            <a:picLocks noChangeAspect="1"/>
          </p:cNvPicPr>
          <p:nvPr/>
        </p:nvPicPr>
        <p:blipFill>
          <a:blip r:embed="rId3"/>
          <a:stretch>
            <a:fillRect/>
          </a:stretch>
        </p:blipFill>
        <p:spPr>
          <a:xfrm>
            <a:off x="1981200" y="1552026"/>
            <a:ext cx="7816534" cy="3999689"/>
          </a:xfrm>
          <a:prstGeom prst="rect">
            <a:avLst/>
          </a:prstGeom>
        </p:spPr>
      </p:pic>
      <p:sp>
        <p:nvSpPr>
          <p:cNvPr id="5" name="TextBox 4">
            <a:extLst>
              <a:ext uri="{FF2B5EF4-FFF2-40B4-BE49-F238E27FC236}">
                <a16:creationId xmlns:a16="http://schemas.microsoft.com/office/drawing/2014/main" id="{801BAD5B-5CB0-D24C-8E5B-05B93472883B}"/>
              </a:ext>
            </a:extLst>
          </p:cNvPr>
          <p:cNvSpPr txBox="1"/>
          <p:nvPr/>
        </p:nvSpPr>
        <p:spPr>
          <a:xfrm>
            <a:off x="8443522" y="6214030"/>
            <a:ext cx="1767279" cy="369332"/>
          </a:xfrm>
          <a:prstGeom prst="rect">
            <a:avLst/>
          </a:prstGeom>
          <a:noFill/>
        </p:spPr>
        <p:txBody>
          <a:bodyPr wrap="none" rtlCol="0">
            <a:spAutoFit/>
          </a:bodyPr>
          <a:lstStyle/>
          <a:p>
            <a:r>
              <a:rPr lang="en-US" dirty="0" err="1"/>
              <a:t>Khera</a:t>
            </a:r>
            <a:r>
              <a:rPr lang="en-US" dirty="0"/>
              <a:t> et al. 2018</a:t>
            </a:r>
          </a:p>
        </p:txBody>
      </p:sp>
      <p:sp>
        <p:nvSpPr>
          <p:cNvPr id="6" name="TextBox 5">
            <a:extLst>
              <a:ext uri="{FF2B5EF4-FFF2-40B4-BE49-F238E27FC236}">
                <a16:creationId xmlns:a16="http://schemas.microsoft.com/office/drawing/2014/main" id="{E7B14CFB-6618-6846-86E2-46906E1D00B1}"/>
              </a:ext>
            </a:extLst>
          </p:cNvPr>
          <p:cNvSpPr txBox="1"/>
          <p:nvPr/>
        </p:nvSpPr>
        <p:spPr>
          <a:xfrm>
            <a:off x="3008028" y="5316769"/>
            <a:ext cx="2457019" cy="369332"/>
          </a:xfrm>
          <a:prstGeom prst="rect">
            <a:avLst/>
          </a:prstGeom>
          <a:solidFill>
            <a:schemeClr val="bg1"/>
          </a:solidFill>
        </p:spPr>
        <p:txBody>
          <a:bodyPr wrap="none" rtlCol="0">
            <a:spAutoFit/>
          </a:bodyPr>
          <a:lstStyle/>
          <a:p>
            <a:r>
              <a:rPr lang="en-US" dirty="0"/>
              <a:t>Coronary Artery Disease</a:t>
            </a:r>
          </a:p>
        </p:txBody>
      </p:sp>
      <p:sp>
        <p:nvSpPr>
          <p:cNvPr id="7" name="TextBox 6">
            <a:extLst>
              <a:ext uri="{FF2B5EF4-FFF2-40B4-BE49-F238E27FC236}">
                <a16:creationId xmlns:a16="http://schemas.microsoft.com/office/drawing/2014/main" id="{869D178E-AE21-824C-87EE-E88DB0A0EE86}"/>
              </a:ext>
            </a:extLst>
          </p:cNvPr>
          <p:cNvSpPr txBox="1"/>
          <p:nvPr/>
        </p:nvSpPr>
        <p:spPr>
          <a:xfrm>
            <a:off x="7529043" y="1696767"/>
            <a:ext cx="1227259" cy="369332"/>
          </a:xfrm>
          <a:prstGeom prst="rect">
            <a:avLst/>
          </a:prstGeom>
          <a:noFill/>
        </p:spPr>
        <p:txBody>
          <a:bodyPr wrap="none" rtlCol="0">
            <a:spAutoFit/>
          </a:bodyPr>
          <a:lstStyle/>
          <a:p>
            <a:r>
              <a:rPr lang="en-US" dirty="0">
                <a:solidFill>
                  <a:srgbClr val="FF0000"/>
                </a:solidFill>
              </a:rPr>
              <a:t>Highest 1%</a:t>
            </a:r>
          </a:p>
        </p:txBody>
      </p:sp>
      <p:sp>
        <p:nvSpPr>
          <p:cNvPr id="8" name="TextBox 7">
            <a:extLst>
              <a:ext uri="{FF2B5EF4-FFF2-40B4-BE49-F238E27FC236}">
                <a16:creationId xmlns:a16="http://schemas.microsoft.com/office/drawing/2014/main" id="{6BA40172-2CB2-D348-8CC8-C74D91CD30FE}"/>
              </a:ext>
            </a:extLst>
          </p:cNvPr>
          <p:cNvSpPr txBox="1"/>
          <p:nvPr/>
        </p:nvSpPr>
        <p:spPr>
          <a:xfrm>
            <a:off x="7337371" y="2606740"/>
            <a:ext cx="1227259" cy="369332"/>
          </a:xfrm>
          <a:prstGeom prst="rect">
            <a:avLst/>
          </a:prstGeom>
          <a:noFill/>
        </p:spPr>
        <p:txBody>
          <a:bodyPr wrap="none" rtlCol="0">
            <a:spAutoFit/>
          </a:bodyPr>
          <a:lstStyle/>
          <a:p>
            <a:r>
              <a:rPr lang="en-US" dirty="0">
                <a:solidFill>
                  <a:srgbClr val="FF0000"/>
                </a:solidFill>
              </a:rPr>
              <a:t>Highest 5%</a:t>
            </a:r>
          </a:p>
        </p:txBody>
      </p:sp>
      <p:cxnSp>
        <p:nvCxnSpPr>
          <p:cNvPr id="10" name="Straight Arrow Connector 9">
            <a:extLst>
              <a:ext uri="{FF2B5EF4-FFF2-40B4-BE49-F238E27FC236}">
                <a16:creationId xmlns:a16="http://schemas.microsoft.com/office/drawing/2014/main" id="{01A3E2BE-885A-F14C-BD7D-AB91D7484D80}"/>
              </a:ext>
            </a:extLst>
          </p:cNvPr>
          <p:cNvCxnSpPr/>
          <p:nvPr/>
        </p:nvCxnSpPr>
        <p:spPr>
          <a:xfrm>
            <a:off x="8756301" y="1904886"/>
            <a:ext cx="712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DBEDC6D4-A82A-5B43-8895-0D961D21AE90}"/>
              </a:ext>
            </a:extLst>
          </p:cNvPr>
          <p:cNvCxnSpPr>
            <a:cxnSpLocks/>
          </p:cNvCxnSpPr>
          <p:nvPr/>
        </p:nvCxnSpPr>
        <p:spPr>
          <a:xfrm>
            <a:off x="8536920" y="2833884"/>
            <a:ext cx="850325" cy="4226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182DE58-4ED7-3548-A258-9523B8C503F6}"/>
              </a:ext>
            </a:extLst>
          </p:cNvPr>
          <p:cNvCxnSpPr>
            <a:cxnSpLocks/>
          </p:cNvCxnSpPr>
          <p:nvPr/>
        </p:nvCxnSpPr>
        <p:spPr>
          <a:xfrm>
            <a:off x="6589296" y="4093219"/>
            <a:ext cx="3056021"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E7DF4E6C-C5B3-A04F-8140-458EC8A2ABE7}"/>
              </a:ext>
            </a:extLst>
          </p:cNvPr>
          <p:cNvSpPr txBox="1"/>
          <p:nvPr/>
        </p:nvSpPr>
        <p:spPr>
          <a:xfrm>
            <a:off x="6557089" y="3723887"/>
            <a:ext cx="1319207" cy="369332"/>
          </a:xfrm>
          <a:prstGeom prst="rect">
            <a:avLst/>
          </a:prstGeom>
          <a:noFill/>
        </p:spPr>
        <p:txBody>
          <a:bodyPr wrap="none" rtlCol="0">
            <a:spAutoFit/>
          </a:bodyPr>
          <a:lstStyle/>
          <a:p>
            <a:r>
              <a:rPr lang="en-US" dirty="0">
                <a:solidFill>
                  <a:srgbClr val="FF0000"/>
                </a:solidFill>
              </a:rPr>
              <a:t>Average risk</a:t>
            </a:r>
          </a:p>
        </p:txBody>
      </p:sp>
    </p:spTree>
    <p:extLst>
      <p:ext uri="{BB962C8B-B14F-4D97-AF65-F5344CB8AC3E}">
        <p14:creationId xmlns:p14="http://schemas.microsoft.com/office/powerpoint/2010/main" val="1056755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rinking-water.jpg"/>
          <p:cNvPicPr>
            <a:picLocks noChangeAspect="1"/>
          </p:cNvPicPr>
          <p:nvPr/>
        </p:nvPicPr>
        <p:blipFill>
          <a:blip r:embed="rId2"/>
          <a:stretch>
            <a:fillRect/>
          </a:stretch>
        </p:blipFill>
        <p:spPr>
          <a:xfrm>
            <a:off x="2194806" y="3942791"/>
            <a:ext cx="3529233" cy="2646924"/>
          </a:xfrm>
          <a:prstGeom prst="rect">
            <a:avLst/>
          </a:prstGeom>
          <a:ln>
            <a:noFill/>
          </a:ln>
          <a:effectLst>
            <a:outerShdw blurRad="292100" dist="139700" dir="2700000" algn="tl" rotWithShape="0">
              <a:srgbClr val="333333">
                <a:alpha val="65000"/>
              </a:srgbClr>
            </a:outerShdw>
          </a:effectLst>
        </p:spPr>
      </p:pic>
      <p:pic>
        <p:nvPicPr>
          <p:cNvPr id="5" name="Picture 4" descr="pills.jpg"/>
          <p:cNvPicPr>
            <a:picLocks noChangeAspect="1"/>
          </p:cNvPicPr>
          <p:nvPr/>
        </p:nvPicPr>
        <p:blipFill>
          <a:blip r:embed="rId3"/>
          <a:srcRect l="18580" t="9839" r="34255" b="5683"/>
          <a:stretch>
            <a:fillRect/>
          </a:stretch>
        </p:blipFill>
        <p:spPr>
          <a:xfrm>
            <a:off x="1810937" y="1328851"/>
            <a:ext cx="2452214" cy="3137292"/>
          </a:xfrm>
          <a:prstGeom prst="rect">
            <a:avLst/>
          </a:prstGeom>
          <a:ln>
            <a:noFill/>
          </a:ln>
          <a:effectLst>
            <a:outerShdw blurRad="292100" dist="139700" dir="2700000" algn="tl" rotWithShape="0">
              <a:srgbClr val="333333">
                <a:alpha val="65000"/>
              </a:srgbClr>
            </a:outerShdw>
          </a:effectLst>
        </p:spPr>
      </p:pic>
      <p:pic>
        <p:nvPicPr>
          <p:cNvPr id="10" name="Picture 9" descr="populations.jpg"/>
          <p:cNvPicPr>
            <a:picLocks noChangeAspect="1"/>
          </p:cNvPicPr>
          <p:nvPr/>
        </p:nvPicPr>
        <p:blipFill>
          <a:blip r:embed="rId4"/>
          <a:srcRect l="8373" t="11252" r="4913" b="6968"/>
          <a:stretch>
            <a:fillRect/>
          </a:stretch>
        </p:blipFill>
        <p:spPr>
          <a:xfrm>
            <a:off x="6796303" y="1328851"/>
            <a:ext cx="3176410" cy="2286000"/>
          </a:xfrm>
          <a:prstGeom prst="rect">
            <a:avLst/>
          </a:prstGeom>
          <a:ln>
            <a:noFill/>
          </a:ln>
          <a:effectLst>
            <a:outerShdw blurRad="292100" dist="139700" dir="2700000" algn="tl" rotWithShape="0">
              <a:srgbClr val="333333">
                <a:alpha val="65000"/>
              </a:srgbClr>
            </a:outerShdw>
          </a:effectLst>
        </p:spPr>
      </p:pic>
      <p:pic>
        <p:nvPicPr>
          <p:cNvPr id="11" name="Picture 10" descr="populations_red.jpg"/>
          <p:cNvPicPr>
            <a:picLocks noChangeAspect="1"/>
          </p:cNvPicPr>
          <p:nvPr/>
        </p:nvPicPr>
        <p:blipFill>
          <a:blip r:embed="rId5"/>
          <a:srcRect l="7747" t="10745" r="5539" b="7475"/>
          <a:stretch>
            <a:fillRect/>
          </a:stretch>
        </p:blipFill>
        <p:spPr>
          <a:xfrm>
            <a:off x="6796303" y="4303715"/>
            <a:ext cx="3176410" cy="2286000"/>
          </a:xfrm>
          <a:prstGeom prst="rect">
            <a:avLst/>
          </a:prstGeom>
          <a:ln>
            <a:noFill/>
          </a:ln>
          <a:effectLst>
            <a:outerShdw blurRad="292100" dist="139700" dir="2700000" algn="tl" rotWithShape="0">
              <a:srgbClr val="333333">
                <a:alpha val="65000"/>
              </a:srgbClr>
            </a:outerShdw>
          </a:effectLst>
        </p:spPr>
      </p:pic>
      <p:sp>
        <p:nvSpPr>
          <p:cNvPr id="7" name="Title 1"/>
          <p:cNvSpPr>
            <a:spLocks noGrp="1"/>
          </p:cNvSpPr>
          <p:nvPr>
            <p:ph type="title"/>
          </p:nvPr>
        </p:nvSpPr>
        <p:spPr>
          <a:xfrm>
            <a:off x="1981200" y="68487"/>
            <a:ext cx="8229600" cy="1143000"/>
          </a:xfrm>
        </p:spPr>
        <p:txBody>
          <a:bodyPr>
            <a:normAutofit/>
          </a:bodyPr>
          <a:lstStyle/>
          <a:p>
            <a:r>
              <a:rPr lang="en-US" dirty="0"/>
              <a:t>Selecting populations for treatment</a:t>
            </a:r>
          </a:p>
        </p:txBody>
      </p:sp>
    </p:spTree>
    <p:extLst>
      <p:ext uri="{BB962C8B-B14F-4D97-AF65-F5344CB8AC3E}">
        <p14:creationId xmlns:p14="http://schemas.microsoft.com/office/powerpoint/2010/main" val="2576941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603"/>
            <a:ext cx="10515600" cy="1325563"/>
          </a:xfrm>
        </p:spPr>
        <p:txBody>
          <a:bodyPr>
            <a:normAutofit/>
          </a:bodyPr>
          <a:lstStyle/>
          <a:p>
            <a:r>
              <a:rPr lang="en-US" sz="3200" dirty="0"/>
              <a:t>Linear models for genetic risk prediction</a:t>
            </a:r>
          </a:p>
        </p:txBody>
      </p:sp>
      <mc:AlternateContent xmlns:mc="http://schemas.openxmlformats.org/markup-compatibility/2006" xmlns:a14="http://schemas.microsoft.com/office/drawing/2010/main">
        <mc:Choice Requires="a14">
          <p:sp>
            <p:nvSpPr>
              <p:cNvPr id="9" name="Rectangle 8"/>
              <p:cNvSpPr/>
              <p:nvPr/>
            </p:nvSpPr>
            <p:spPr>
              <a:xfrm>
                <a:off x="4359345" y="1527965"/>
                <a:ext cx="2089033" cy="10303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𝑦</m:t>
                          </m:r>
                        </m:e>
                        <m:sub>
                          <m:r>
                            <a:rPr lang="en-US" sz="2400" i="1">
                              <a:latin typeface="Cambria Math" charset="0"/>
                            </a:rPr>
                            <m:t>𝑖</m:t>
                          </m:r>
                        </m:sub>
                      </m:sSub>
                      <m:r>
                        <a:rPr lang="en-US" sz="2400">
                          <a:latin typeface="Cambria Math"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𝑗</m:t>
                          </m:r>
                        </m:sub>
                        <m:sup/>
                        <m:e>
                          <m:sSub>
                            <m:sSubPr>
                              <m:ctrlPr>
                                <a:rPr lang="en-US" sz="2400" i="1">
                                  <a:latin typeface="Cambria Math" panose="02040503050406030204" pitchFamily="18" charset="0"/>
                                </a:rPr>
                              </m:ctrlPr>
                            </m:sSubPr>
                            <m:e>
                              <m:r>
                                <a:rPr lang="en-US" sz="2400" i="1">
                                  <a:latin typeface="Cambria Math" charset="0"/>
                                </a:rPr>
                                <m:t>𝛽</m:t>
                              </m:r>
                            </m:e>
                            <m:sub>
                              <m:r>
                                <a:rPr lang="en-US" sz="2400" i="1">
                                  <a:latin typeface="Cambria Math" charset="0"/>
                                </a:rPr>
                                <m:t>𝑗</m:t>
                              </m:r>
                            </m:sub>
                          </m:sSub>
                          <m:sSub>
                            <m:sSubPr>
                              <m:ctrlPr>
                                <a:rPr lang="en-US" sz="2400" i="1">
                                  <a:latin typeface="Cambria Math" panose="02040503050406030204" pitchFamily="18" charset="0"/>
                                </a:rPr>
                              </m:ctrlPr>
                            </m:sSubPr>
                            <m:e>
                              <m:r>
                                <a:rPr lang="en-US" sz="2400" i="1">
                                  <a:latin typeface="Cambria Math" panose="02040503050406030204" pitchFamily="18" charset="0"/>
                                </a:rPr>
                                <m:t> </m:t>
                              </m:r>
                              <m:r>
                                <a:rPr lang="en-US" sz="2400" i="1">
                                  <a:latin typeface="Cambria Math" charset="0"/>
                                </a:rPr>
                                <m:t>𝑥</m:t>
                              </m:r>
                            </m:e>
                            <m:sub>
                              <m:r>
                                <a:rPr lang="en-US" sz="2400" i="1">
                                  <a:latin typeface="Cambria Math" charset="0"/>
                                </a:rPr>
                                <m:t>𝑖𝑗</m:t>
                              </m:r>
                            </m:sub>
                          </m:sSub>
                        </m:e>
                      </m:nary>
                    </m:oMath>
                  </m:oMathPara>
                </a14:m>
                <a:endParaRPr lang="en-US" dirty="0"/>
              </a:p>
            </p:txBody>
          </p:sp>
        </mc:Choice>
        <mc:Fallback xmlns="">
          <p:sp>
            <p:nvSpPr>
              <p:cNvPr id="9" name="Rectangle 8"/>
              <p:cNvSpPr>
                <a:spLocks noRot="1" noChangeAspect="1" noMove="1" noResize="1" noEditPoints="1" noAdjustHandles="1" noChangeArrowheads="1" noChangeShapeType="1" noTextEdit="1"/>
              </p:cNvSpPr>
              <p:nvPr/>
            </p:nvSpPr>
            <p:spPr>
              <a:xfrm>
                <a:off x="2835344" y="1527964"/>
                <a:ext cx="2089033" cy="1030347"/>
              </a:xfrm>
              <a:prstGeom prst="rect">
                <a:avLst/>
              </a:prstGeom>
              <a:blipFill>
                <a:blip r:embed="rId3"/>
                <a:stretch>
                  <a:fillRect l="-17470" t="-127160" b="-171605"/>
                </a:stretch>
              </a:blipFill>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435AE409-869D-6E4F-BF2F-06185087D8F2}"/>
              </a:ext>
            </a:extLst>
          </p:cNvPr>
          <p:cNvCxnSpPr>
            <a:cxnSpLocks/>
          </p:cNvCxnSpPr>
          <p:nvPr/>
        </p:nvCxnSpPr>
        <p:spPr>
          <a:xfrm flipV="1">
            <a:off x="4570429" y="2188031"/>
            <a:ext cx="0" cy="63322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2E9B61AE-AADF-8343-A0F8-47729DCF0158}"/>
                  </a:ext>
                </a:extLst>
              </p:cNvPr>
              <p:cNvSpPr txBox="1"/>
              <p:nvPr/>
            </p:nvSpPr>
            <p:spPr>
              <a:xfrm>
                <a:off x="3925670" y="2840453"/>
                <a:ext cx="1534779" cy="646331"/>
              </a:xfrm>
              <a:prstGeom prst="rect">
                <a:avLst/>
              </a:prstGeom>
              <a:noFill/>
            </p:spPr>
            <p:txBody>
              <a:bodyPr wrap="none" rtlCol="0">
                <a:spAutoFit/>
              </a:bodyPr>
              <a:lstStyle/>
              <a:p>
                <a:r>
                  <a:rPr lang="en-US" dirty="0"/>
                  <a:t>Genetic risk of</a:t>
                </a:r>
              </a:p>
              <a:p>
                <a:r>
                  <a:rPr lang="en-US" dirty="0"/>
                  <a:t>individual </a:t>
                </a:r>
                <a14:m>
                  <m:oMath xmlns:m="http://schemas.openxmlformats.org/officeDocument/2006/math">
                    <m:r>
                      <a:rPr lang="en-US" i="1">
                        <a:latin typeface="Cambria Math" charset="0"/>
                      </a:rPr>
                      <m:t>𝑖</m:t>
                    </m:r>
                  </m:oMath>
                </a14:m>
                <a:endParaRPr lang="en-US" i="1" dirty="0"/>
              </a:p>
            </p:txBody>
          </p:sp>
        </mc:Choice>
        <mc:Fallback xmlns="">
          <p:sp>
            <p:nvSpPr>
              <p:cNvPr id="15" name="TextBox 14">
                <a:extLst>
                  <a:ext uri="{FF2B5EF4-FFF2-40B4-BE49-F238E27FC236}">
                    <a16:creationId xmlns:a16="http://schemas.microsoft.com/office/drawing/2014/main" id="{2E9B61AE-AADF-8343-A0F8-47729DCF0158}"/>
                  </a:ext>
                </a:extLst>
              </p:cNvPr>
              <p:cNvSpPr txBox="1">
                <a:spLocks noRot="1" noChangeAspect="1" noMove="1" noResize="1" noEditPoints="1" noAdjustHandles="1" noChangeArrowheads="1" noChangeShapeType="1" noTextEdit="1"/>
              </p:cNvSpPr>
              <p:nvPr/>
            </p:nvSpPr>
            <p:spPr>
              <a:xfrm>
                <a:off x="2401669" y="2840452"/>
                <a:ext cx="1534779" cy="646331"/>
              </a:xfrm>
              <a:prstGeom prst="rect">
                <a:avLst/>
              </a:prstGeom>
              <a:blipFill>
                <a:blip r:embed="rId4"/>
                <a:stretch>
                  <a:fillRect l="-2459" t="-3846" r="-1639" b="-13462"/>
                </a:stretch>
              </a:blipFill>
            </p:spPr>
            <p:txBody>
              <a:bodyPr/>
              <a:lstStyle/>
              <a:p>
                <a:r>
                  <a:rPr lang="en-US">
                    <a:noFill/>
                  </a:rPr>
                  <a:t> </a:t>
                </a:r>
              </a:p>
            </p:txBody>
          </p:sp>
        </mc:Fallback>
      </mc:AlternateContent>
      <p:cxnSp>
        <p:nvCxnSpPr>
          <p:cNvPr id="17" name="Straight Arrow Connector 16">
            <a:extLst>
              <a:ext uri="{FF2B5EF4-FFF2-40B4-BE49-F238E27FC236}">
                <a16:creationId xmlns:a16="http://schemas.microsoft.com/office/drawing/2014/main" id="{720F4819-A653-7A4B-832F-6FF648804048}"/>
              </a:ext>
            </a:extLst>
          </p:cNvPr>
          <p:cNvCxnSpPr>
            <a:cxnSpLocks/>
          </p:cNvCxnSpPr>
          <p:nvPr/>
        </p:nvCxnSpPr>
        <p:spPr>
          <a:xfrm flipV="1">
            <a:off x="5704114" y="2302332"/>
            <a:ext cx="0" cy="11266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BF4FBD0-5CA3-1F43-ACC4-043D158FC536}"/>
                  </a:ext>
                </a:extLst>
              </p:cNvPr>
              <p:cNvSpPr txBox="1"/>
              <p:nvPr/>
            </p:nvSpPr>
            <p:spPr>
              <a:xfrm>
                <a:off x="5494983" y="3467884"/>
                <a:ext cx="1921873" cy="369332"/>
              </a:xfrm>
              <a:prstGeom prst="rect">
                <a:avLst/>
              </a:prstGeom>
              <a:noFill/>
            </p:spPr>
            <p:txBody>
              <a:bodyPr wrap="none" rtlCol="0">
                <a:spAutoFit/>
              </a:bodyPr>
              <a:lstStyle/>
              <a:p>
                <a:r>
                  <a:rPr lang="en-US" dirty="0"/>
                  <a:t>Effect size of SNP </a:t>
                </a:r>
                <a14:m>
                  <m:oMath xmlns:m="http://schemas.openxmlformats.org/officeDocument/2006/math">
                    <m:r>
                      <a:rPr lang="en-US" i="1">
                        <a:latin typeface="Cambria Math" panose="02040503050406030204" pitchFamily="18" charset="0"/>
                      </a:rPr>
                      <m:t>𝑗</m:t>
                    </m:r>
                  </m:oMath>
                </a14:m>
                <a:endParaRPr lang="en-US" i="1" dirty="0"/>
              </a:p>
            </p:txBody>
          </p:sp>
        </mc:Choice>
        <mc:Fallback xmlns="">
          <p:sp>
            <p:nvSpPr>
              <p:cNvPr id="19" name="TextBox 18">
                <a:extLst>
                  <a:ext uri="{FF2B5EF4-FFF2-40B4-BE49-F238E27FC236}">
                    <a16:creationId xmlns:a16="http://schemas.microsoft.com/office/drawing/2014/main" id="{2BF4FBD0-5CA3-1F43-ACC4-043D158FC536}"/>
                  </a:ext>
                </a:extLst>
              </p:cNvPr>
              <p:cNvSpPr txBox="1">
                <a:spLocks noRot="1" noChangeAspect="1" noMove="1" noResize="1" noEditPoints="1" noAdjustHandles="1" noChangeArrowheads="1" noChangeShapeType="1" noTextEdit="1"/>
              </p:cNvSpPr>
              <p:nvPr/>
            </p:nvSpPr>
            <p:spPr>
              <a:xfrm>
                <a:off x="3970982" y="3467884"/>
                <a:ext cx="1921873" cy="369332"/>
              </a:xfrm>
              <a:prstGeom prst="rect">
                <a:avLst/>
              </a:prstGeom>
              <a:blipFill>
                <a:blip r:embed="rId5"/>
                <a:stretch>
                  <a:fillRect l="-2632" t="-6667" b="-26667"/>
                </a:stretch>
              </a:blipFill>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A3654E09-D523-B942-AA35-FD1DA2DD2152}"/>
              </a:ext>
            </a:extLst>
          </p:cNvPr>
          <p:cNvCxnSpPr/>
          <p:nvPr/>
        </p:nvCxnSpPr>
        <p:spPr>
          <a:xfrm flipV="1">
            <a:off x="6096000" y="2302330"/>
            <a:ext cx="0" cy="3755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6E977868-A3E2-8B42-A0FB-5B6D22AF56A6}"/>
                  </a:ext>
                </a:extLst>
              </p:cNvPr>
              <p:cNvSpPr txBox="1"/>
              <p:nvPr/>
            </p:nvSpPr>
            <p:spPr>
              <a:xfrm>
                <a:off x="5988714" y="2684111"/>
                <a:ext cx="3511089" cy="369332"/>
              </a:xfrm>
              <a:prstGeom prst="rect">
                <a:avLst/>
              </a:prstGeom>
              <a:noFill/>
            </p:spPr>
            <p:txBody>
              <a:bodyPr wrap="none" rtlCol="0">
                <a:spAutoFit/>
              </a:bodyPr>
              <a:lstStyle/>
              <a:p>
                <a:r>
                  <a:rPr lang="en-US" dirty="0"/>
                  <a:t>Genotype of SNP </a:t>
                </a:r>
                <a14:m>
                  <m:oMath xmlns:m="http://schemas.openxmlformats.org/officeDocument/2006/math">
                    <m:r>
                      <a:rPr lang="en-US" i="1">
                        <a:latin typeface="Cambria Math" panose="02040503050406030204" pitchFamily="18" charset="0"/>
                      </a:rPr>
                      <m:t>𝑗</m:t>
                    </m:r>
                  </m:oMath>
                </a14:m>
                <a:r>
                  <a:rPr lang="en-US" dirty="0"/>
                  <a:t> and individual </a:t>
                </a:r>
                <a14:m>
                  <m:oMath xmlns:m="http://schemas.openxmlformats.org/officeDocument/2006/math">
                    <m:r>
                      <a:rPr lang="en-US" i="1">
                        <a:latin typeface="Cambria Math" charset="0"/>
                      </a:rPr>
                      <m:t>𝑖</m:t>
                    </m:r>
                  </m:oMath>
                </a14:m>
                <a:endParaRPr lang="en-US" i="1" dirty="0"/>
              </a:p>
            </p:txBody>
          </p:sp>
        </mc:Choice>
        <mc:Fallback xmlns="">
          <p:sp>
            <p:nvSpPr>
              <p:cNvPr id="22" name="TextBox 21">
                <a:extLst>
                  <a:ext uri="{FF2B5EF4-FFF2-40B4-BE49-F238E27FC236}">
                    <a16:creationId xmlns:a16="http://schemas.microsoft.com/office/drawing/2014/main" id="{6E977868-A3E2-8B42-A0FB-5B6D22AF56A6}"/>
                  </a:ext>
                </a:extLst>
              </p:cNvPr>
              <p:cNvSpPr txBox="1">
                <a:spLocks noRot="1" noChangeAspect="1" noMove="1" noResize="1" noEditPoints="1" noAdjustHandles="1" noChangeArrowheads="1" noChangeShapeType="1" noTextEdit="1"/>
              </p:cNvSpPr>
              <p:nvPr/>
            </p:nvSpPr>
            <p:spPr>
              <a:xfrm>
                <a:off x="4464713" y="2684111"/>
                <a:ext cx="3511089" cy="369332"/>
              </a:xfrm>
              <a:prstGeom prst="rect">
                <a:avLst/>
              </a:prstGeom>
              <a:blipFill>
                <a:blip r:embed="rId6"/>
                <a:stretch>
                  <a:fillRect l="-1444" t="-3333" b="-26667"/>
                </a:stretch>
              </a:blipFill>
            </p:spPr>
            <p:txBody>
              <a:bodyPr/>
              <a:lstStyle/>
              <a:p>
                <a:r>
                  <a:rPr lang="en-US">
                    <a:noFill/>
                  </a:rPr>
                  <a:t> </a:t>
                </a:r>
              </a:p>
            </p:txBody>
          </p:sp>
        </mc:Fallback>
      </mc:AlternateContent>
    </p:spTree>
    <p:extLst>
      <p:ext uri="{BB962C8B-B14F-4D97-AF65-F5344CB8AC3E}">
        <p14:creationId xmlns:p14="http://schemas.microsoft.com/office/powerpoint/2010/main" val="2009120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“Polygenic scores” can leverage summary statistics from a large GWAS study</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65B252E6-0B8B-7C4F-ACC1-2D1D759CB04D}"/>
                  </a:ext>
                </a:extLst>
              </p:cNvPr>
              <p:cNvSpPr/>
              <p:nvPr/>
            </p:nvSpPr>
            <p:spPr>
              <a:xfrm>
                <a:off x="4462681" y="1923581"/>
                <a:ext cx="2021707" cy="10303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charset="0"/>
                                </a:rPr>
                                <m:t>𝑦</m:t>
                              </m:r>
                            </m:e>
                          </m:acc>
                        </m:e>
                        <m:sub>
                          <m:r>
                            <a:rPr lang="en-US" sz="2400" i="1">
                              <a:latin typeface="Cambria Math" charset="0"/>
                            </a:rPr>
                            <m:t>𝑖</m:t>
                          </m:r>
                        </m:sub>
                      </m:sSub>
                      <m:r>
                        <a:rPr lang="en-US" sz="2400">
                          <a:latin typeface="Cambria Math"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𝑗</m:t>
                          </m:r>
                        </m:sub>
                        <m:sup/>
                        <m:e>
                          <m:acc>
                            <m:accPr>
                              <m:chr m:val="̂"/>
                              <m:ctrlPr>
                                <a:rPr lang="en-US" sz="2400" i="1">
                                  <a:solidFill>
                                    <a:srgbClr val="FF0000"/>
                                  </a:solidFill>
                                  <a:latin typeface="Cambria Math" panose="02040503050406030204" pitchFamily="18" charset="0"/>
                                </a:rPr>
                              </m:ctrlPr>
                            </m:acc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𝛽</m:t>
                                  </m:r>
                                </m:e>
                                <m:sub>
                                  <m:r>
                                    <a:rPr lang="en-US" sz="2400" i="1">
                                      <a:solidFill>
                                        <a:srgbClr val="FF0000"/>
                                      </a:solidFill>
                                      <a:latin typeface="Cambria Math" charset="0"/>
                                    </a:rPr>
                                    <m:t>𝑗</m:t>
                                  </m:r>
                                </m:sub>
                              </m:sSub>
                            </m:e>
                          </m:acc>
                          <m:sSub>
                            <m:sSubPr>
                              <m:ctrlPr>
                                <a:rPr lang="en-US" sz="2400" i="1">
                                  <a:latin typeface="Cambria Math" panose="02040503050406030204" pitchFamily="18" charset="0"/>
                                </a:rPr>
                              </m:ctrlPr>
                            </m:sSubPr>
                            <m:e>
                              <m:r>
                                <a:rPr lang="en-US" sz="2400" i="1">
                                  <a:latin typeface="Cambria Math" charset="0"/>
                                </a:rPr>
                                <m:t>𝑥</m:t>
                              </m:r>
                            </m:e>
                            <m:sub>
                              <m:r>
                                <a:rPr lang="en-US" sz="2400" i="1">
                                  <a:latin typeface="Cambria Math" charset="0"/>
                                </a:rPr>
                                <m:t>𝑖𝑗</m:t>
                              </m:r>
                            </m:sub>
                          </m:sSub>
                        </m:e>
                      </m:nary>
                    </m:oMath>
                  </m:oMathPara>
                </a14:m>
                <a:endParaRPr lang="en-US" dirty="0"/>
              </a:p>
            </p:txBody>
          </p:sp>
        </mc:Choice>
        <mc:Fallback xmlns="">
          <p:sp>
            <p:nvSpPr>
              <p:cNvPr id="10" name="Rectangle 9">
                <a:extLst>
                  <a:ext uri="{FF2B5EF4-FFF2-40B4-BE49-F238E27FC236}">
                    <a16:creationId xmlns:a16="http://schemas.microsoft.com/office/drawing/2014/main" id="{65B252E6-0B8B-7C4F-ACC1-2D1D759CB04D}"/>
                  </a:ext>
                </a:extLst>
              </p:cNvPr>
              <p:cNvSpPr>
                <a:spLocks noRot="1" noChangeAspect="1" noMove="1" noResize="1" noEditPoints="1" noAdjustHandles="1" noChangeArrowheads="1" noChangeShapeType="1" noTextEdit="1"/>
              </p:cNvSpPr>
              <p:nvPr/>
            </p:nvSpPr>
            <p:spPr>
              <a:xfrm>
                <a:off x="2938680" y="1923580"/>
                <a:ext cx="2021707" cy="1030347"/>
              </a:xfrm>
              <a:prstGeom prst="rect">
                <a:avLst/>
              </a:prstGeom>
              <a:blipFill>
                <a:blip r:embed="rId3"/>
                <a:stretch>
                  <a:fillRect l="-18012" t="-122892" b="-166265"/>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C30173A4-D65D-7141-BC52-E1409A7B04E9}"/>
              </a:ext>
            </a:extLst>
          </p:cNvPr>
          <p:cNvCxnSpPr>
            <a:cxnSpLocks/>
          </p:cNvCxnSpPr>
          <p:nvPr/>
        </p:nvCxnSpPr>
        <p:spPr>
          <a:xfrm flipV="1">
            <a:off x="4712655" y="2599506"/>
            <a:ext cx="0" cy="8654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3BEA2D1D-91C4-8542-8745-C9D5552CEBB5}"/>
              </a:ext>
            </a:extLst>
          </p:cNvPr>
          <p:cNvSpPr txBox="1"/>
          <p:nvPr/>
        </p:nvSpPr>
        <p:spPr>
          <a:xfrm>
            <a:off x="3714246" y="3464918"/>
            <a:ext cx="2199000" cy="369332"/>
          </a:xfrm>
          <a:prstGeom prst="rect">
            <a:avLst/>
          </a:prstGeom>
          <a:noFill/>
        </p:spPr>
        <p:txBody>
          <a:bodyPr wrap="none" rtlCol="0">
            <a:spAutoFit/>
          </a:bodyPr>
          <a:lstStyle/>
          <a:p>
            <a:r>
              <a:rPr lang="en-US" dirty="0"/>
              <a:t>Predicted genetic risk</a:t>
            </a:r>
          </a:p>
        </p:txBody>
      </p:sp>
      <p:cxnSp>
        <p:nvCxnSpPr>
          <p:cNvPr id="18" name="Straight Arrow Connector 17">
            <a:extLst>
              <a:ext uri="{FF2B5EF4-FFF2-40B4-BE49-F238E27FC236}">
                <a16:creationId xmlns:a16="http://schemas.microsoft.com/office/drawing/2014/main" id="{F1240627-CA63-C143-BB9F-A6FC972BE4CA}"/>
              </a:ext>
            </a:extLst>
          </p:cNvPr>
          <p:cNvCxnSpPr>
            <a:cxnSpLocks/>
          </p:cNvCxnSpPr>
          <p:nvPr/>
        </p:nvCxnSpPr>
        <p:spPr>
          <a:xfrm flipV="1">
            <a:off x="5847930" y="2664821"/>
            <a:ext cx="0" cy="47812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158426B1-391C-5C4E-8C35-28A8704B2451}"/>
              </a:ext>
            </a:extLst>
          </p:cNvPr>
          <p:cNvSpPr txBox="1"/>
          <p:nvPr/>
        </p:nvSpPr>
        <p:spPr>
          <a:xfrm>
            <a:off x="5638799" y="3142947"/>
            <a:ext cx="2105063" cy="369332"/>
          </a:xfrm>
          <a:prstGeom prst="rect">
            <a:avLst/>
          </a:prstGeom>
          <a:noFill/>
        </p:spPr>
        <p:txBody>
          <a:bodyPr wrap="none" rtlCol="0">
            <a:spAutoFit/>
          </a:bodyPr>
          <a:lstStyle/>
          <a:p>
            <a:r>
              <a:rPr lang="en-US" dirty="0"/>
              <a:t>Estimated effect size</a:t>
            </a:r>
            <a:endParaRPr lang="en-US" i="1" dirty="0"/>
          </a:p>
        </p:txBody>
      </p:sp>
    </p:spTree>
    <p:extLst>
      <p:ext uri="{BB962C8B-B14F-4D97-AF65-F5344CB8AC3E}">
        <p14:creationId xmlns:p14="http://schemas.microsoft.com/office/powerpoint/2010/main" val="1776274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59D8E5C-C1A6-A44D-9B44-499AE7D55D1F}"/>
              </a:ext>
            </a:extLst>
          </p:cNvPr>
          <p:cNvPicPr>
            <a:picLocks noChangeAspect="1"/>
          </p:cNvPicPr>
          <p:nvPr/>
        </p:nvPicPr>
        <p:blipFill rotWithShape="1">
          <a:blip r:embed="rId3">
            <a:alphaModFix amt="50000"/>
          </a:blip>
          <a:srcRect b="16259"/>
          <a:stretch/>
        </p:blipFill>
        <p:spPr>
          <a:xfrm>
            <a:off x="-983738" y="5491858"/>
            <a:ext cx="10502022" cy="361842"/>
          </a:xfrm>
          <a:prstGeom prst="rect">
            <a:avLst/>
          </a:prstGeom>
        </p:spPr>
      </p:pic>
      <p:pic>
        <p:nvPicPr>
          <p:cNvPr id="32" name="Picture 31">
            <a:extLst>
              <a:ext uri="{FF2B5EF4-FFF2-40B4-BE49-F238E27FC236}">
                <a16:creationId xmlns:a16="http://schemas.microsoft.com/office/drawing/2014/main" id="{4ED09C22-9096-E140-88AA-80CD452ADAB8}"/>
              </a:ext>
            </a:extLst>
          </p:cNvPr>
          <p:cNvPicPr>
            <a:picLocks noChangeAspect="1"/>
          </p:cNvPicPr>
          <p:nvPr/>
        </p:nvPicPr>
        <p:blipFill rotWithShape="1">
          <a:blip r:embed="rId3">
            <a:biLevel thresh="50000"/>
            <a:alphaModFix amt="20000"/>
          </a:blip>
          <a:srcRect b="16259"/>
          <a:stretch/>
        </p:blipFill>
        <p:spPr>
          <a:xfrm>
            <a:off x="2457622" y="4036827"/>
            <a:ext cx="3657600" cy="1850844"/>
          </a:xfrm>
          <a:prstGeom prst="rect">
            <a:avLst/>
          </a:prstGeom>
        </p:spPr>
      </p:pic>
      <p:sp>
        <p:nvSpPr>
          <p:cNvPr id="33" name="TextBox 32">
            <a:extLst>
              <a:ext uri="{FF2B5EF4-FFF2-40B4-BE49-F238E27FC236}">
                <a16:creationId xmlns:a16="http://schemas.microsoft.com/office/drawing/2014/main" id="{F268F094-637D-6F41-A154-579F4F016C67}"/>
              </a:ext>
            </a:extLst>
          </p:cNvPr>
          <p:cNvSpPr txBox="1"/>
          <p:nvPr/>
        </p:nvSpPr>
        <p:spPr>
          <a:xfrm>
            <a:off x="6307916" y="5484368"/>
            <a:ext cx="1306383" cy="369332"/>
          </a:xfrm>
          <a:prstGeom prst="rect">
            <a:avLst/>
          </a:prstGeom>
          <a:noFill/>
        </p:spPr>
        <p:txBody>
          <a:bodyPr wrap="none" rtlCol="0">
            <a:spAutoFit/>
          </a:bodyPr>
          <a:lstStyle/>
          <a:p>
            <a:r>
              <a:rPr lang="en-US" dirty="0">
                <a:solidFill>
                  <a:schemeClr val="accent1"/>
                </a:solidFill>
              </a:rPr>
              <a:t>Causal SNPs</a:t>
            </a:r>
          </a:p>
        </p:txBody>
      </p:sp>
      <p:sp>
        <p:nvSpPr>
          <p:cNvPr id="34" name="TextBox 33">
            <a:extLst>
              <a:ext uri="{FF2B5EF4-FFF2-40B4-BE49-F238E27FC236}">
                <a16:creationId xmlns:a16="http://schemas.microsoft.com/office/drawing/2014/main" id="{A034EB14-2CD5-1041-955D-3E52402A15E9}"/>
              </a:ext>
            </a:extLst>
          </p:cNvPr>
          <p:cNvSpPr txBox="1"/>
          <p:nvPr/>
        </p:nvSpPr>
        <p:spPr>
          <a:xfrm>
            <a:off x="4045030" y="4919816"/>
            <a:ext cx="1742080" cy="369332"/>
          </a:xfrm>
          <a:prstGeom prst="rect">
            <a:avLst/>
          </a:prstGeom>
          <a:noFill/>
        </p:spPr>
        <p:txBody>
          <a:bodyPr wrap="none" rtlCol="0">
            <a:spAutoFit/>
          </a:bodyPr>
          <a:lstStyle/>
          <a:p>
            <a:r>
              <a:rPr lang="en-US" dirty="0"/>
              <a:t>Non-causal SNPs</a:t>
            </a:r>
          </a:p>
        </p:txBody>
      </p:sp>
      <p:sp>
        <p:nvSpPr>
          <p:cNvPr id="2" name="Title 1"/>
          <p:cNvSpPr>
            <a:spLocks noGrp="1"/>
          </p:cNvSpPr>
          <p:nvPr>
            <p:ph type="title"/>
          </p:nvPr>
        </p:nvSpPr>
        <p:spPr>
          <a:xfrm>
            <a:off x="857422" y="164813"/>
            <a:ext cx="10515600" cy="1325563"/>
          </a:xfrm>
        </p:spPr>
        <p:txBody>
          <a:bodyPr>
            <a:normAutofit/>
          </a:bodyPr>
          <a:lstStyle/>
          <a:p>
            <a:r>
              <a:rPr lang="en-US" sz="3200" dirty="0"/>
              <a:t>“Polygenic scores” can leverage summary statistics from a large GWAS study</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65B252E6-0B8B-7C4F-ACC1-2D1D759CB04D}"/>
                  </a:ext>
                </a:extLst>
              </p:cNvPr>
              <p:cNvSpPr/>
              <p:nvPr/>
            </p:nvSpPr>
            <p:spPr>
              <a:xfrm>
                <a:off x="4462681" y="1923581"/>
                <a:ext cx="2021707" cy="10303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charset="0"/>
                                </a:rPr>
                                <m:t>𝑦</m:t>
                              </m:r>
                            </m:e>
                          </m:acc>
                        </m:e>
                        <m:sub>
                          <m:r>
                            <a:rPr lang="en-US" sz="2400" i="1">
                              <a:latin typeface="Cambria Math" charset="0"/>
                            </a:rPr>
                            <m:t>𝑖</m:t>
                          </m:r>
                        </m:sub>
                      </m:sSub>
                      <m:r>
                        <a:rPr lang="en-US" sz="2400">
                          <a:latin typeface="Cambria Math"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𝑗</m:t>
                          </m:r>
                        </m:sub>
                        <m:sup/>
                        <m:e>
                          <m:acc>
                            <m:accPr>
                              <m:chr m:val="̂"/>
                              <m:ctrlPr>
                                <a:rPr lang="en-US" sz="2400" i="1">
                                  <a:solidFill>
                                    <a:srgbClr val="FF0000"/>
                                  </a:solidFill>
                                  <a:latin typeface="Cambria Math" panose="02040503050406030204" pitchFamily="18" charset="0"/>
                                </a:rPr>
                              </m:ctrlPr>
                            </m:acc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𝛽</m:t>
                                  </m:r>
                                </m:e>
                                <m:sub>
                                  <m:r>
                                    <a:rPr lang="en-US" sz="2400" i="1">
                                      <a:solidFill>
                                        <a:srgbClr val="FF0000"/>
                                      </a:solidFill>
                                      <a:latin typeface="Cambria Math" charset="0"/>
                                    </a:rPr>
                                    <m:t>𝑗</m:t>
                                  </m:r>
                                </m:sub>
                              </m:sSub>
                            </m:e>
                          </m:acc>
                          <m:sSub>
                            <m:sSubPr>
                              <m:ctrlPr>
                                <a:rPr lang="en-US" sz="2400" i="1">
                                  <a:latin typeface="Cambria Math" panose="02040503050406030204" pitchFamily="18" charset="0"/>
                                </a:rPr>
                              </m:ctrlPr>
                            </m:sSubPr>
                            <m:e>
                              <m:r>
                                <a:rPr lang="en-US" sz="2400" i="1">
                                  <a:latin typeface="Cambria Math" charset="0"/>
                                </a:rPr>
                                <m:t>𝑥</m:t>
                              </m:r>
                            </m:e>
                            <m:sub>
                              <m:r>
                                <a:rPr lang="en-US" sz="2400" i="1">
                                  <a:latin typeface="Cambria Math" charset="0"/>
                                </a:rPr>
                                <m:t>𝑖𝑗</m:t>
                              </m:r>
                            </m:sub>
                          </m:sSub>
                        </m:e>
                      </m:nary>
                    </m:oMath>
                  </m:oMathPara>
                </a14:m>
                <a:endParaRPr lang="en-US" dirty="0"/>
              </a:p>
            </p:txBody>
          </p:sp>
        </mc:Choice>
        <mc:Fallback xmlns="">
          <p:sp>
            <p:nvSpPr>
              <p:cNvPr id="10" name="Rectangle 9">
                <a:extLst>
                  <a:ext uri="{FF2B5EF4-FFF2-40B4-BE49-F238E27FC236}">
                    <a16:creationId xmlns:a16="http://schemas.microsoft.com/office/drawing/2014/main" id="{65B252E6-0B8B-7C4F-ACC1-2D1D759CB04D}"/>
                  </a:ext>
                </a:extLst>
              </p:cNvPr>
              <p:cNvSpPr>
                <a:spLocks noRot="1" noChangeAspect="1" noMove="1" noResize="1" noEditPoints="1" noAdjustHandles="1" noChangeArrowheads="1" noChangeShapeType="1" noTextEdit="1"/>
              </p:cNvSpPr>
              <p:nvPr/>
            </p:nvSpPr>
            <p:spPr>
              <a:xfrm>
                <a:off x="2938680" y="1923580"/>
                <a:ext cx="2021707" cy="1030347"/>
              </a:xfrm>
              <a:prstGeom prst="rect">
                <a:avLst/>
              </a:prstGeom>
              <a:blipFill>
                <a:blip r:embed="rId4"/>
                <a:stretch>
                  <a:fillRect l="-18012" t="-122892" b="-166265"/>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C30173A4-D65D-7141-BC52-E1409A7B04E9}"/>
              </a:ext>
            </a:extLst>
          </p:cNvPr>
          <p:cNvCxnSpPr>
            <a:cxnSpLocks/>
          </p:cNvCxnSpPr>
          <p:nvPr/>
        </p:nvCxnSpPr>
        <p:spPr>
          <a:xfrm flipV="1">
            <a:off x="4779561" y="2599506"/>
            <a:ext cx="0" cy="8654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3BEA2D1D-91C4-8542-8745-C9D5552CEBB5}"/>
              </a:ext>
            </a:extLst>
          </p:cNvPr>
          <p:cNvSpPr txBox="1"/>
          <p:nvPr/>
        </p:nvSpPr>
        <p:spPr>
          <a:xfrm>
            <a:off x="3714246" y="3464918"/>
            <a:ext cx="2199000" cy="369332"/>
          </a:xfrm>
          <a:prstGeom prst="rect">
            <a:avLst/>
          </a:prstGeom>
          <a:noFill/>
        </p:spPr>
        <p:txBody>
          <a:bodyPr wrap="none" rtlCol="0">
            <a:spAutoFit/>
          </a:bodyPr>
          <a:lstStyle/>
          <a:p>
            <a:r>
              <a:rPr lang="en-US" dirty="0"/>
              <a:t>Predicted genetic risk</a:t>
            </a:r>
          </a:p>
        </p:txBody>
      </p:sp>
      <p:cxnSp>
        <p:nvCxnSpPr>
          <p:cNvPr id="18" name="Straight Arrow Connector 17">
            <a:extLst>
              <a:ext uri="{FF2B5EF4-FFF2-40B4-BE49-F238E27FC236}">
                <a16:creationId xmlns:a16="http://schemas.microsoft.com/office/drawing/2014/main" id="{F1240627-CA63-C143-BB9F-A6FC972BE4CA}"/>
              </a:ext>
            </a:extLst>
          </p:cNvPr>
          <p:cNvCxnSpPr>
            <a:cxnSpLocks/>
          </p:cNvCxnSpPr>
          <p:nvPr/>
        </p:nvCxnSpPr>
        <p:spPr>
          <a:xfrm flipV="1">
            <a:off x="5847930" y="2664821"/>
            <a:ext cx="0" cy="47812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158426B1-391C-5C4E-8C35-28A8704B2451}"/>
              </a:ext>
            </a:extLst>
          </p:cNvPr>
          <p:cNvSpPr txBox="1"/>
          <p:nvPr/>
        </p:nvSpPr>
        <p:spPr>
          <a:xfrm>
            <a:off x="5638799" y="3142947"/>
            <a:ext cx="2105063" cy="369332"/>
          </a:xfrm>
          <a:prstGeom prst="rect">
            <a:avLst/>
          </a:prstGeom>
          <a:noFill/>
        </p:spPr>
        <p:txBody>
          <a:bodyPr wrap="none" rtlCol="0">
            <a:spAutoFit/>
          </a:bodyPr>
          <a:lstStyle/>
          <a:p>
            <a:r>
              <a:rPr lang="en-US" dirty="0"/>
              <a:t>Estimated effect size</a:t>
            </a:r>
            <a:endParaRPr lang="en-US" i="1" dirty="0"/>
          </a:p>
        </p:txBody>
      </p:sp>
      <p:cxnSp>
        <p:nvCxnSpPr>
          <p:cNvPr id="25" name="Straight Connector 24">
            <a:extLst>
              <a:ext uri="{FF2B5EF4-FFF2-40B4-BE49-F238E27FC236}">
                <a16:creationId xmlns:a16="http://schemas.microsoft.com/office/drawing/2014/main" id="{211F4F34-CA53-AF46-814F-EC73FFBF50DA}"/>
              </a:ext>
            </a:extLst>
          </p:cNvPr>
          <p:cNvCxnSpPr>
            <a:cxnSpLocks/>
          </p:cNvCxnSpPr>
          <p:nvPr/>
        </p:nvCxnSpPr>
        <p:spPr>
          <a:xfrm flipV="1">
            <a:off x="4045030" y="5852870"/>
            <a:ext cx="3205434" cy="831"/>
          </a:xfrm>
          <a:prstGeom prst="line">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C0A4ED76-349F-BB4E-8CF2-C6B38B9BB0A2}"/>
                  </a:ext>
                </a:extLst>
              </p:cNvPr>
              <p:cNvSpPr/>
              <p:nvPr/>
            </p:nvSpPr>
            <p:spPr>
              <a:xfrm>
                <a:off x="4397415" y="5924437"/>
                <a:ext cx="2599558" cy="412998"/>
              </a:xfrm>
              <a:prstGeom prst="rect">
                <a:avLst/>
              </a:prstGeom>
            </p:spPr>
            <p:txBody>
              <a:bodyPr wrap="none">
                <a:spAutoFit/>
              </a:bodyPr>
              <a:lstStyle/>
              <a:p>
                <a:r>
                  <a:rPr lang="en-US" dirty="0"/>
                  <a:t>Estimated effect sizes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panose="02040503050406030204" pitchFamily="18" charset="0"/>
                          </a:rPr>
                          <m:t>𝑗</m:t>
                        </m:r>
                      </m:sub>
                    </m:sSub>
                  </m:oMath>
                </a14:m>
                <a:r>
                  <a:rPr lang="en-US" dirty="0"/>
                  <a:t>)</a:t>
                </a:r>
              </a:p>
            </p:txBody>
          </p:sp>
        </mc:Choice>
        <mc:Fallback xmlns="">
          <p:sp>
            <p:nvSpPr>
              <p:cNvPr id="29" name="Rectangle 28">
                <a:extLst>
                  <a:ext uri="{FF2B5EF4-FFF2-40B4-BE49-F238E27FC236}">
                    <a16:creationId xmlns:a16="http://schemas.microsoft.com/office/drawing/2014/main" id="{C0A4ED76-349F-BB4E-8CF2-C6B38B9BB0A2}"/>
                  </a:ext>
                </a:extLst>
              </p:cNvPr>
              <p:cNvSpPr>
                <a:spLocks noRot="1" noChangeAspect="1" noMove="1" noResize="1" noEditPoints="1" noAdjustHandles="1" noChangeArrowheads="1" noChangeShapeType="1" noTextEdit="1"/>
              </p:cNvSpPr>
              <p:nvPr/>
            </p:nvSpPr>
            <p:spPr>
              <a:xfrm>
                <a:off x="2873415" y="5924437"/>
                <a:ext cx="2599558" cy="412998"/>
              </a:xfrm>
              <a:prstGeom prst="rect">
                <a:avLst/>
              </a:prstGeom>
              <a:blipFill>
                <a:blip r:embed="rId5"/>
                <a:stretch>
                  <a:fillRect l="-1456" r="-485" b="-17647"/>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7D07BD37-2386-5D4A-A6DB-94D5E9B5DBDC}"/>
              </a:ext>
            </a:extLst>
          </p:cNvPr>
          <p:cNvCxnSpPr/>
          <p:nvPr/>
        </p:nvCxnSpPr>
        <p:spPr>
          <a:xfrm flipV="1">
            <a:off x="4302463" y="5665998"/>
            <a:ext cx="0" cy="35922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37879EA-46A8-4F47-8CB5-C82C62F41F2F}"/>
              </a:ext>
            </a:extLst>
          </p:cNvPr>
          <p:cNvCxnSpPr>
            <a:cxnSpLocks/>
          </p:cNvCxnSpPr>
          <p:nvPr/>
        </p:nvCxnSpPr>
        <p:spPr>
          <a:xfrm>
            <a:off x="3714247" y="4752109"/>
            <a:ext cx="1190263" cy="0"/>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4CC947CC-A02C-F144-9508-627BBBFBB899}"/>
              </a:ext>
            </a:extLst>
          </p:cNvPr>
          <p:cNvSpPr txBox="1"/>
          <p:nvPr/>
        </p:nvSpPr>
        <p:spPr>
          <a:xfrm>
            <a:off x="3515055" y="4330450"/>
            <a:ext cx="1570751" cy="369332"/>
          </a:xfrm>
          <a:prstGeom prst="rect">
            <a:avLst/>
          </a:prstGeom>
          <a:noFill/>
        </p:spPr>
        <p:txBody>
          <a:bodyPr wrap="none" rtlCol="0">
            <a:spAutoFit/>
          </a:bodyPr>
          <a:lstStyle/>
          <a:p>
            <a:r>
              <a:rPr lang="en-US" dirty="0">
                <a:solidFill>
                  <a:srgbClr val="FF0000"/>
                </a:solidFill>
              </a:rPr>
              <a:t>Sampling error</a:t>
            </a:r>
          </a:p>
        </p:txBody>
      </p:sp>
    </p:spTree>
    <p:extLst>
      <p:ext uri="{BB962C8B-B14F-4D97-AF65-F5344CB8AC3E}">
        <p14:creationId xmlns:p14="http://schemas.microsoft.com/office/powerpoint/2010/main" val="867833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4" y="141333"/>
            <a:ext cx="10515600" cy="1325563"/>
          </a:xfrm>
        </p:spPr>
        <p:txBody>
          <a:bodyPr>
            <a:normAutofit/>
          </a:bodyPr>
          <a:lstStyle/>
          <a:p>
            <a:r>
              <a:rPr lang="en-US" sz="3200" dirty="0"/>
              <a:t>The optimal polygenic score can be constructed with “conditional mean effects”</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40DA54A0-59D9-B34B-B440-82D73911D080}"/>
                  </a:ext>
                </a:extLst>
              </p:cNvPr>
              <p:cNvSpPr/>
              <p:nvPr/>
            </p:nvSpPr>
            <p:spPr>
              <a:xfrm>
                <a:off x="4462681" y="1417501"/>
                <a:ext cx="2989921" cy="10303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charset="0"/>
                                </a:rPr>
                                <m:t>𝑦</m:t>
                              </m:r>
                            </m:e>
                          </m:acc>
                        </m:e>
                        <m:sub>
                          <m:r>
                            <a:rPr lang="en-US" sz="2400" i="1">
                              <a:latin typeface="Cambria Math" charset="0"/>
                            </a:rPr>
                            <m:t>𝑖</m:t>
                          </m:r>
                        </m:sub>
                      </m:sSub>
                      <m:r>
                        <a:rPr lang="en-US" sz="2400">
                          <a:latin typeface="Cambria Math"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𝑗</m:t>
                          </m:r>
                        </m:sub>
                        <m:sup/>
                        <m:e>
                          <m:r>
                            <a:rPr lang="en-US" sz="2400" i="1">
                              <a:solidFill>
                                <a:srgbClr val="FF0000"/>
                              </a:solidFill>
                              <a:latin typeface="Cambria Math" panose="02040503050406030204" pitchFamily="18" charset="0"/>
                            </a:rPr>
                            <m:t>𝐸</m:t>
                          </m:r>
                          <m:d>
                            <m:dPr>
                              <m:begChr m:val="["/>
                              <m:endChr m:val="]"/>
                              <m:ctrlPr>
                                <a:rPr lang="en-US" sz="2400" i="1">
                                  <a:solidFill>
                                    <a:srgbClr val="FF0000"/>
                                  </a:solidFill>
                                  <a:latin typeface="Cambria Math" panose="02040503050406030204" pitchFamily="18" charset="0"/>
                                </a:rPr>
                              </m:ctrlPr>
                            </m:d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𝛽</m:t>
                                  </m:r>
                                </m:e>
                                <m:sub>
                                  <m:r>
                                    <a:rPr lang="en-US" sz="2400" i="1">
                                      <a:solidFill>
                                        <a:srgbClr val="FF0000"/>
                                      </a:solidFill>
                                      <a:latin typeface="Cambria Math" panose="02040503050406030204" pitchFamily="18" charset="0"/>
                                    </a:rPr>
                                    <m:t>𝑗</m:t>
                                  </m:r>
                                </m:sub>
                              </m:sSub>
                              <m:r>
                                <a:rPr lang="en-US" sz="2400" i="1">
                                  <a:solidFill>
                                    <a:srgbClr val="FF0000"/>
                                  </a:solidFill>
                                  <a:latin typeface="Cambria Math" panose="02040503050406030204" pitchFamily="18" charset="0"/>
                                </a:rPr>
                                <m:t> |</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 </m:t>
                                  </m:r>
                                  <m:acc>
                                    <m:accPr>
                                      <m:chr m:val="̂"/>
                                      <m:ctrlPr>
                                        <a:rPr lang="en-US" sz="2400" i="1">
                                          <a:solidFill>
                                            <a:srgbClr val="FF0000"/>
                                          </a:solidFill>
                                          <a:latin typeface="Cambria Math" panose="02040503050406030204" pitchFamily="18" charset="0"/>
                                        </a:rPr>
                                      </m:ctrlPr>
                                    </m:accPr>
                                    <m:e>
                                      <m:r>
                                        <a:rPr lang="en-US" sz="2400" i="1">
                                          <a:solidFill>
                                            <a:srgbClr val="FF0000"/>
                                          </a:solidFill>
                                          <a:latin typeface="Cambria Math" panose="02040503050406030204" pitchFamily="18" charset="0"/>
                                        </a:rPr>
                                        <m:t>𝛽</m:t>
                                      </m:r>
                                    </m:e>
                                  </m:acc>
                                </m:e>
                                <m:sub>
                                  <m:r>
                                    <a:rPr lang="en-US" sz="2400" i="1">
                                      <a:solidFill>
                                        <a:srgbClr val="FF0000"/>
                                      </a:solidFill>
                                      <a:latin typeface="Cambria Math" panose="02040503050406030204" pitchFamily="18" charset="0"/>
                                    </a:rPr>
                                    <m:t>𝑗</m:t>
                                  </m:r>
                                </m:sub>
                              </m:sSub>
                            </m:e>
                          </m:d>
                          <m:sSub>
                            <m:sSubPr>
                              <m:ctrlPr>
                                <a:rPr lang="en-US" sz="2400" i="1">
                                  <a:latin typeface="Cambria Math" panose="02040503050406030204" pitchFamily="18" charset="0"/>
                                </a:rPr>
                              </m:ctrlPr>
                            </m:sSubPr>
                            <m:e>
                              <m:r>
                                <a:rPr lang="en-US" sz="2400" i="1">
                                  <a:latin typeface="Cambria Math" charset="0"/>
                                </a:rPr>
                                <m:t>𝑥</m:t>
                              </m:r>
                            </m:e>
                            <m:sub>
                              <m:r>
                                <a:rPr lang="en-US" sz="2400" i="1">
                                  <a:latin typeface="Cambria Math" charset="0"/>
                                </a:rPr>
                                <m:t>𝑖𝑗</m:t>
                              </m:r>
                            </m:sub>
                          </m:sSub>
                        </m:e>
                      </m:nary>
                    </m:oMath>
                  </m:oMathPara>
                </a14:m>
                <a:endParaRPr lang="en-US" dirty="0"/>
              </a:p>
            </p:txBody>
          </p:sp>
        </mc:Choice>
        <mc:Fallback xmlns="">
          <p:sp>
            <p:nvSpPr>
              <p:cNvPr id="9" name="Rectangle 8">
                <a:extLst>
                  <a:ext uri="{FF2B5EF4-FFF2-40B4-BE49-F238E27FC236}">
                    <a16:creationId xmlns:a16="http://schemas.microsoft.com/office/drawing/2014/main" id="{40DA54A0-59D9-B34B-B440-82D73911D080}"/>
                  </a:ext>
                </a:extLst>
              </p:cNvPr>
              <p:cNvSpPr>
                <a:spLocks noRot="1" noChangeAspect="1" noMove="1" noResize="1" noEditPoints="1" noAdjustHandles="1" noChangeArrowheads="1" noChangeShapeType="1" noTextEdit="1"/>
              </p:cNvSpPr>
              <p:nvPr/>
            </p:nvSpPr>
            <p:spPr>
              <a:xfrm>
                <a:off x="2938680" y="1417500"/>
                <a:ext cx="2989921" cy="1030347"/>
              </a:xfrm>
              <a:prstGeom prst="rect">
                <a:avLst/>
              </a:prstGeom>
              <a:blipFill>
                <a:blip r:embed="rId3"/>
                <a:stretch>
                  <a:fillRect l="-11392" t="-124390" b="-168293"/>
                </a:stretch>
              </a:blipFill>
            </p:spPr>
            <p:txBody>
              <a:bodyPr/>
              <a:lstStyle/>
              <a:p>
                <a:r>
                  <a:rPr lang="en-US">
                    <a:noFill/>
                  </a:rPr>
                  <a:t> </a:t>
                </a:r>
              </a:p>
            </p:txBody>
          </p:sp>
        </mc:Fallback>
      </mc:AlternateContent>
      <p:cxnSp>
        <p:nvCxnSpPr>
          <p:cNvPr id="16" name="Straight Connector 15">
            <a:extLst>
              <a:ext uri="{FF2B5EF4-FFF2-40B4-BE49-F238E27FC236}">
                <a16:creationId xmlns:a16="http://schemas.microsoft.com/office/drawing/2014/main" id="{08AED380-A54C-0E4A-A247-4687E142C7BD}"/>
              </a:ext>
            </a:extLst>
          </p:cNvPr>
          <p:cNvCxnSpPr>
            <a:cxnSpLocks/>
          </p:cNvCxnSpPr>
          <p:nvPr/>
        </p:nvCxnSpPr>
        <p:spPr>
          <a:xfrm>
            <a:off x="4302464" y="2858246"/>
            <a:ext cx="18229" cy="3010965"/>
          </a:xfrm>
          <a:prstGeom prst="line">
            <a:avLst/>
          </a:prstGeom>
          <a:ln w="28575">
            <a:headEnd type="arrow" w="med" len="med"/>
            <a:tailEnd type="none" w="med" len="med"/>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2F3C7FC-1951-9C46-9F15-CE2D95ED7DFD}"/>
              </a:ext>
            </a:extLst>
          </p:cNvPr>
          <p:cNvCxnSpPr>
            <a:cxnSpLocks/>
          </p:cNvCxnSpPr>
          <p:nvPr/>
        </p:nvCxnSpPr>
        <p:spPr>
          <a:xfrm>
            <a:off x="3979068" y="5869210"/>
            <a:ext cx="3271397" cy="0"/>
          </a:xfrm>
          <a:prstGeom prst="line">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CCEB70DC-0FCC-D542-92D0-61A1671088AF}"/>
                  </a:ext>
                </a:extLst>
              </p:cNvPr>
              <p:cNvSpPr/>
              <p:nvPr/>
            </p:nvSpPr>
            <p:spPr>
              <a:xfrm>
                <a:off x="4397415" y="5940778"/>
                <a:ext cx="2536272" cy="384336"/>
              </a:xfrm>
              <a:prstGeom prst="rect">
                <a:avLst/>
              </a:prstGeom>
            </p:spPr>
            <p:txBody>
              <a:bodyPr wrap="none">
                <a:spAutoFit/>
              </a:bodyPr>
              <a:lstStyle/>
              <a:p>
                <a:r>
                  <a:rPr lang="en-US" dirty="0"/>
                  <a:t>Estimated effect sizes (</a:t>
                </a:r>
                <a14:m>
                  <m:oMath xmlns:m="http://schemas.openxmlformats.org/officeDocument/2006/math">
                    <m:acc>
                      <m:accPr>
                        <m:chr m:val="̂"/>
                        <m:ctrlPr>
                          <a:rPr lang="en-US" i="1">
                            <a:latin typeface="Cambria Math" panose="02040503050406030204" pitchFamily="18" charset="0"/>
                          </a:rPr>
                        </m:ctrlPr>
                      </m:accPr>
                      <m:e>
                        <m:r>
                          <a:rPr lang="en-US" i="1">
                            <a:latin typeface="Cambria Math" charset="0"/>
                          </a:rPr>
                          <m:t>𝛽</m:t>
                        </m:r>
                      </m:e>
                    </m:acc>
                  </m:oMath>
                </a14:m>
                <a:r>
                  <a:rPr lang="en-US" dirty="0"/>
                  <a:t>)</a:t>
                </a:r>
              </a:p>
            </p:txBody>
          </p:sp>
        </mc:Choice>
        <mc:Fallback xmlns="">
          <p:sp>
            <p:nvSpPr>
              <p:cNvPr id="29" name="Rectangle 28">
                <a:extLst>
                  <a:ext uri="{FF2B5EF4-FFF2-40B4-BE49-F238E27FC236}">
                    <a16:creationId xmlns:a16="http://schemas.microsoft.com/office/drawing/2014/main" id="{CCEB70DC-0FCC-D542-92D0-61A1671088AF}"/>
                  </a:ext>
                </a:extLst>
              </p:cNvPr>
              <p:cNvSpPr>
                <a:spLocks noRot="1" noChangeAspect="1" noMove="1" noResize="1" noEditPoints="1" noAdjustHandles="1" noChangeArrowheads="1" noChangeShapeType="1" noTextEdit="1"/>
              </p:cNvSpPr>
              <p:nvPr/>
            </p:nvSpPr>
            <p:spPr>
              <a:xfrm>
                <a:off x="2873415" y="5940778"/>
                <a:ext cx="2109799" cy="382101"/>
              </a:xfrm>
              <a:prstGeom prst="rect">
                <a:avLst/>
              </a:prstGeom>
              <a:blipFill>
                <a:blip r:embed="rId4"/>
                <a:stretch>
                  <a:fillRect l="-1796" t="-6667" r="-21557" b="-23333"/>
                </a:stretch>
              </a:blipFill>
            </p:spPr>
            <p:txBody>
              <a:bodyPr/>
              <a:lstStyle/>
              <a:p>
                <a:r>
                  <a:rPr lang="en-US">
                    <a:noFill/>
                  </a:rPr>
                  <a:t> </a:t>
                </a:r>
              </a:p>
            </p:txBody>
          </p:sp>
        </mc:Fallback>
      </mc:AlternateContent>
      <p:sp>
        <p:nvSpPr>
          <p:cNvPr id="30" name="Rectangle 29">
            <a:extLst>
              <a:ext uri="{FF2B5EF4-FFF2-40B4-BE49-F238E27FC236}">
                <a16:creationId xmlns:a16="http://schemas.microsoft.com/office/drawing/2014/main" id="{4754225B-3AC3-FD47-A44D-9021DB6C16A6}"/>
              </a:ext>
            </a:extLst>
          </p:cNvPr>
          <p:cNvSpPr/>
          <p:nvPr/>
        </p:nvSpPr>
        <p:spPr>
          <a:xfrm rot="16200000">
            <a:off x="3048923" y="4342011"/>
            <a:ext cx="2167645" cy="369332"/>
          </a:xfrm>
          <a:prstGeom prst="rect">
            <a:avLst/>
          </a:prstGeom>
        </p:spPr>
        <p:txBody>
          <a:bodyPr wrap="none">
            <a:spAutoFit/>
          </a:bodyPr>
          <a:lstStyle/>
          <a:p>
            <a:r>
              <a:rPr lang="en-US" dirty="0"/>
              <a:t>Weighted effect sizes</a:t>
            </a:r>
          </a:p>
        </p:txBody>
      </p:sp>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E0448D17-730E-2B46-8FE3-A83AFDA92C7C}"/>
                  </a:ext>
                </a:extLst>
              </p:cNvPr>
              <p:cNvSpPr/>
              <p:nvPr/>
            </p:nvSpPr>
            <p:spPr>
              <a:xfrm rot="19083886">
                <a:off x="5752432" y="3243232"/>
                <a:ext cx="1141658" cy="4129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𝐸</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 </m:t>
                              </m:r>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charset="0"/>
                                </a:rPr>
                                <m:t>𝑗</m:t>
                              </m:r>
                            </m:sub>
                          </m:sSub>
                        </m:e>
                      </m:d>
                    </m:oMath>
                  </m:oMathPara>
                </a14:m>
                <a:endParaRPr lang="en-US" dirty="0"/>
              </a:p>
            </p:txBody>
          </p:sp>
        </mc:Choice>
        <mc:Fallback xmlns="">
          <p:sp>
            <p:nvSpPr>
              <p:cNvPr id="31" name="Rectangle 30">
                <a:extLst>
                  <a:ext uri="{FF2B5EF4-FFF2-40B4-BE49-F238E27FC236}">
                    <a16:creationId xmlns:a16="http://schemas.microsoft.com/office/drawing/2014/main" id="{E0448D17-730E-2B46-8FE3-A83AFDA92C7C}"/>
                  </a:ext>
                </a:extLst>
              </p:cNvPr>
              <p:cNvSpPr>
                <a:spLocks noRot="1" noChangeAspect="1" noMove="1" noResize="1" noEditPoints="1" noAdjustHandles="1" noChangeArrowheads="1" noChangeShapeType="1" noTextEdit="1"/>
              </p:cNvSpPr>
              <p:nvPr/>
            </p:nvSpPr>
            <p:spPr>
              <a:xfrm rot="19083886">
                <a:off x="4228432" y="3243232"/>
                <a:ext cx="1141658" cy="412998"/>
              </a:xfrm>
              <a:prstGeom prst="rect">
                <a:avLst/>
              </a:prstGeom>
              <a:blipFill>
                <a:blip r:embed="rId5"/>
                <a:stretch>
                  <a:fillRect/>
                </a:stretch>
              </a:blipFill>
            </p:spPr>
            <p:txBody>
              <a:bodyPr/>
              <a:lstStyle/>
              <a:p>
                <a:r>
                  <a:rPr lang="en-US">
                    <a:noFill/>
                  </a:rPr>
                  <a:t> </a:t>
                </a:r>
              </a:p>
            </p:txBody>
          </p:sp>
        </mc:Fallback>
      </mc:AlternateContent>
      <p:sp>
        <p:nvSpPr>
          <p:cNvPr id="32" name="Freeform 31">
            <a:extLst>
              <a:ext uri="{FF2B5EF4-FFF2-40B4-BE49-F238E27FC236}">
                <a16:creationId xmlns:a16="http://schemas.microsoft.com/office/drawing/2014/main" id="{959CD006-63D5-644C-849E-CC0C80C3F65C}"/>
              </a:ext>
            </a:extLst>
          </p:cNvPr>
          <p:cNvSpPr/>
          <p:nvPr/>
        </p:nvSpPr>
        <p:spPr>
          <a:xfrm>
            <a:off x="4289192" y="3102434"/>
            <a:ext cx="2943112" cy="2751930"/>
          </a:xfrm>
          <a:custGeom>
            <a:avLst/>
            <a:gdLst>
              <a:gd name="connsiteX0" fmla="*/ 0 w 4071937"/>
              <a:gd name="connsiteY0" fmla="*/ 3729038 h 3766269"/>
              <a:gd name="connsiteX1" fmla="*/ 785812 w 4071937"/>
              <a:gd name="connsiteY1" fmla="*/ 3671888 h 3766269"/>
              <a:gd name="connsiteX2" fmla="*/ 1771650 w 4071937"/>
              <a:gd name="connsiteY2" fmla="*/ 2914650 h 3766269"/>
              <a:gd name="connsiteX3" fmla="*/ 2443162 w 4071937"/>
              <a:gd name="connsiteY3" fmla="*/ 1485900 h 3766269"/>
              <a:gd name="connsiteX4" fmla="*/ 4071937 w 4071937"/>
              <a:gd name="connsiteY4" fmla="*/ 0 h 376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37" h="3766269">
                <a:moveTo>
                  <a:pt x="0" y="3729038"/>
                </a:moveTo>
                <a:cubicBezTo>
                  <a:pt x="245268" y="3768328"/>
                  <a:pt x="490537" y="3807619"/>
                  <a:pt x="785812" y="3671888"/>
                </a:cubicBezTo>
                <a:cubicBezTo>
                  <a:pt x="1081087" y="3536157"/>
                  <a:pt x="1495425" y="3278981"/>
                  <a:pt x="1771650" y="2914650"/>
                </a:cubicBezTo>
                <a:cubicBezTo>
                  <a:pt x="2047875" y="2550319"/>
                  <a:pt x="2059781" y="1971675"/>
                  <a:pt x="2443162" y="1485900"/>
                </a:cubicBezTo>
                <a:cubicBezTo>
                  <a:pt x="2826543" y="1000125"/>
                  <a:pt x="3802856" y="245269"/>
                  <a:pt x="4071937" y="0"/>
                </a:cubicBezTo>
              </a:path>
            </a:pathLst>
          </a:cu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9E9D392C-41D0-0044-984B-0450FE636D30}"/>
              </a:ext>
            </a:extLst>
          </p:cNvPr>
          <p:cNvSpPr txBox="1"/>
          <p:nvPr/>
        </p:nvSpPr>
        <p:spPr>
          <a:xfrm>
            <a:off x="8166202" y="6398696"/>
            <a:ext cx="2044599" cy="369332"/>
          </a:xfrm>
          <a:prstGeom prst="rect">
            <a:avLst/>
          </a:prstGeom>
          <a:noFill/>
        </p:spPr>
        <p:txBody>
          <a:bodyPr wrap="none" rtlCol="0">
            <a:spAutoFit/>
          </a:bodyPr>
          <a:lstStyle/>
          <a:p>
            <a:r>
              <a:rPr lang="en-US" dirty="0"/>
              <a:t>Goddard et al. 2009</a:t>
            </a:r>
          </a:p>
        </p:txBody>
      </p:sp>
      <p:sp>
        <p:nvSpPr>
          <p:cNvPr id="12" name="TextBox 11">
            <a:extLst>
              <a:ext uri="{FF2B5EF4-FFF2-40B4-BE49-F238E27FC236}">
                <a16:creationId xmlns:a16="http://schemas.microsoft.com/office/drawing/2014/main" id="{9B358957-B3A4-8742-AC49-C671C7504D19}"/>
              </a:ext>
            </a:extLst>
          </p:cNvPr>
          <p:cNvSpPr txBox="1"/>
          <p:nvPr/>
        </p:nvSpPr>
        <p:spPr>
          <a:xfrm>
            <a:off x="7634867" y="3615566"/>
            <a:ext cx="2438040" cy="369332"/>
          </a:xfrm>
          <a:prstGeom prst="rect">
            <a:avLst/>
          </a:prstGeom>
          <a:noFill/>
        </p:spPr>
        <p:txBody>
          <a:bodyPr wrap="none" rtlCol="0">
            <a:spAutoFit/>
          </a:bodyPr>
          <a:lstStyle/>
          <a:p>
            <a:r>
              <a:rPr lang="en-US" dirty="0"/>
              <a:t>Conditional mean effect</a:t>
            </a:r>
            <a:endParaRPr lang="en-US" i="1" dirty="0"/>
          </a:p>
        </p:txBody>
      </p:sp>
      <p:cxnSp>
        <p:nvCxnSpPr>
          <p:cNvPr id="5" name="Straight Arrow Connector 4">
            <a:extLst>
              <a:ext uri="{FF2B5EF4-FFF2-40B4-BE49-F238E27FC236}">
                <a16:creationId xmlns:a16="http://schemas.microsoft.com/office/drawing/2014/main" id="{27E87BE8-F966-524E-B945-EA34786506EC}"/>
              </a:ext>
            </a:extLst>
          </p:cNvPr>
          <p:cNvCxnSpPr>
            <a:cxnSpLocks/>
            <a:stCxn id="12" idx="1"/>
          </p:cNvCxnSpPr>
          <p:nvPr/>
        </p:nvCxnSpPr>
        <p:spPr>
          <a:xfrm flipH="1">
            <a:off x="6507215" y="3800232"/>
            <a:ext cx="112765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7771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519609-F581-AE47-808F-9F7DDF23AADB}"/>
              </a:ext>
            </a:extLst>
          </p:cNvPr>
          <p:cNvSpPr>
            <a:spLocks noGrp="1"/>
          </p:cNvSpPr>
          <p:nvPr>
            <p:ph idx="1"/>
          </p:nvPr>
        </p:nvSpPr>
        <p:spPr/>
        <p:txBody>
          <a:bodyPr>
            <a:normAutofit/>
          </a:bodyPr>
          <a:lstStyle/>
          <a:p>
            <a:r>
              <a:rPr lang="en-US" dirty="0"/>
              <a:t>Correlation between </a:t>
            </a:r>
            <a:r>
              <a:rPr lang="en-US" b="1" dirty="0"/>
              <a:t>apparent</a:t>
            </a:r>
            <a:r>
              <a:rPr lang="en-US" dirty="0"/>
              <a:t> </a:t>
            </a:r>
            <a:r>
              <a:rPr lang="en-US" b="1" dirty="0"/>
              <a:t>true</a:t>
            </a:r>
            <a:r>
              <a:rPr lang="en-US" dirty="0"/>
              <a:t> </a:t>
            </a:r>
            <a:r>
              <a:rPr lang="en-US" b="1" dirty="0"/>
              <a:t>genetic effects</a:t>
            </a:r>
          </a:p>
          <a:p>
            <a:endParaRPr lang="en-US" dirty="0"/>
          </a:p>
          <a:p>
            <a:endParaRPr lang="en-US" dirty="0"/>
          </a:p>
          <a:p>
            <a:endParaRPr lang="en-US" dirty="0"/>
          </a:p>
          <a:p>
            <a:pPr lvl="6"/>
            <a:endParaRPr lang="en-US" sz="1600" dirty="0"/>
          </a:p>
        </p:txBody>
      </p:sp>
      <p:grpSp>
        <p:nvGrpSpPr>
          <p:cNvPr id="36" name="Group 35">
            <a:extLst>
              <a:ext uri="{FF2B5EF4-FFF2-40B4-BE49-F238E27FC236}">
                <a16:creationId xmlns:a16="http://schemas.microsoft.com/office/drawing/2014/main" id="{ED957D70-B29D-E744-9A15-22962C164207}"/>
              </a:ext>
            </a:extLst>
          </p:cNvPr>
          <p:cNvGrpSpPr/>
          <p:nvPr/>
        </p:nvGrpSpPr>
        <p:grpSpPr>
          <a:xfrm>
            <a:off x="3460979" y="2407563"/>
            <a:ext cx="5468151" cy="1548013"/>
            <a:chOff x="865414" y="2157266"/>
            <a:chExt cx="5468151" cy="1548013"/>
          </a:xfrm>
        </p:grpSpPr>
        <p:cxnSp>
          <p:nvCxnSpPr>
            <p:cNvPr id="5" name="Straight Connector 4">
              <a:extLst>
                <a:ext uri="{FF2B5EF4-FFF2-40B4-BE49-F238E27FC236}">
                  <a16:creationId xmlns:a16="http://schemas.microsoft.com/office/drawing/2014/main" id="{B56F6A52-0B09-7546-8280-D04A8A44661E}"/>
                </a:ext>
              </a:extLst>
            </p:cNvPr>
            <p:cNvCxnSpPr>
              <a:cxnSpLocks/>
            </p:cNvCxnSpPr>
            <p:nvPr/>
          </p:nvCxnSpPr>
          <p:spPr>
            <a:xfrm>
              <a:off x="865414" y="3151414"/>
              <a:ext cx="5468151" cy="1971"/>
            </a:xfrm>
            <a:prstGeom prst="line">
              <a:avLst/>
            </a:prstGeom>
          </p:spPr>
          <p:style>
            <a:lnRef idx="2">
              <a:schemeClr val="accent1"/>
            </a:lnRef>
            <a:fillRef idx="0">
              <a:schemeClr val="accent1"/>
            </a:fillRef>
            <a:effectRef idx="1">
              <a:schemeClr val="accent1"/>
            </a:effectRef>
            <a:fontRef idx="minor">
              <a:schemeClr val="tx1"/>
            </a:fontRef>
          </p:style>
        </p:cxnSp>
        <p:sp>
          <p:nvSpPr>
            <p:cNvPr id="6" name="Oval 5">
              <a:extLst>
                <a:ext uri="{FF2B5EF4-FFF2-40B4-BE49-F238E27FC236}">
                  <a16:creationId xmlns:a16="http://schemas.microsoft.com/office/drawing/2014/main" id="{99E22411-68C9-E74F-A41E-4901A44BB3FF}"/>
                </a:ext>
              </a:extLst>
            </p:cNvPr>
            <p:cNvSpPr/>
            <p:nvPr/>
          </p:nvSpPr>
          <p:spPr>
            <a:xfrm>
              <a:off x="1992085" y="3030936"/>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2344F65-E39B-BB46-9E67-BC11082F7B14}"/>
                </a:ext>
              </a:extLst>
            </p:cNvPr>
            <p:cNvSpPr/>
            <p:nvPr/>
          </p:nvSpPr>
          <p:spPr>
            <a:xfrm>
              <a:off x="4843316" y="3025223"/>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F5C039A-F46F-C247-A9DF-E8B1FDAF526D}"/>
                    </a:ext>
                  </a:extLst>
                </p:cNvPr>
                <p:cNvSpPr/>
                <p:nvPr/>
              </p:nvSpPr>
              <p:spPr>
                <a:xfrm>
                  <a:off x="1881773" y="3335947"/>
                  <a:ext cx="46435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charset="0"/>
                              </a:rPr>
                              <m:t>𝛽</m:t>
                            </m:r>
                          </m:e>
                          <m:sub>
                            <m:r>
                              <a:rPr lang="en-US" i="1">
                                <a:latin typeface="Cambria Math" panose="02040503050406030204" pitchFamily="18" charset="0"/>
                              </a:rPr>
                              <m:t>1</m:t>
                            </m:r>
                          </m:sub>
                        </m:sSub>
                      </m:oMath>
                    </m:oMathPara>
                  </a14:m>
                  <a:endParaRPr lang="en-US" dirty="0"/>
                </a:p>
              </p:txBody>
            </p:sp>
          </mc:Choice>
          <mc:Fallback xmlns="">
            <p:sp>
              <p:nvSpPr>
                <p:cNvPr id="10" name="Rectangle 9">
                  <a:extLst>
                    <a:ext uri="{FF2B5EF4-FFF2-40B4-BE49-F238E27FC236}">
                      <a16:creationId xmlns:a16="http://schemas.microsoft.com/office/drawing/2014/main" id="{DF5C039A-F46F-C247-A9DF-E8B1FDAF526D}"/>
                    </a:ext>
                  </a:extLst>
                </p:cNvPr>
                <p:cNvSpPr>
                  <a:spLocks noRot="1" noChangeAspect="1" noMove="1" noResize="1" noEditPoints="1" noAdjustHandles="1" noChangeArrowheads="1" noChangeShapeType="1" noTextEdit="1"/>
                </p:cNvSpPr>
                <p:nvPr/>
              </p:nvSpPr>
              <p:spPr>
                <a:xfrm>
                  <a:off x="1881773" y="3335947"/>
                  <a:ext cx="464358" cy="369332"/>
                </a:xfrm>
                <a:prstGeom prst="rect">
                  <a:avLst/>
                </a:prstGeom>
                <a:blipFill>
                  <a:blip r:embed="rId3"/>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1508870F-D8E5-1E40-AEA4-48134552575E}"/>
                    </a:ext>
                  </a:extLst>
                </p:cNvPr>
                <p:cNvSpPr/>
                <p:nvPr/>
              </p:nvSpPr>
              <p:spPr>
                <a:xfrm>
                  <a:off x="4744437" y="3299549"/>
                  <a:ext cx="46968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charset="0"/>
                              </a:rPr>
                              <m:t>𝛽</m:t>
                            </m:r>
                          </m:e>
                          <m:sub>
                            <m:r>
                              <a:rPr lang="en-US" i="1">
                                <a:latin typeface="Cambria Math" panose="02040503050406030204" pitchFamily="18" charset="0"/>
                              </a:rPr>
                              <m:t>2</m:t>
                            </m:r>
                          </m:sub>
                        </m:sSub>
                      </m:oMath>
                    </m:oMathPara>
                  </a14:m>
                  <a:endParaRPr lang="en-US" dirty="0"/>
                </a:p>
              </p:txBody>
            </p:sp>
          </mc:Choice>
          <mc:Fallback xmlns="">
            <p:sp>
              <p:nvSpPr>
                <p:cNvPr id="12" name="Rectangle 11">
                  <a:extLst>
                    <a:ext uri="{FF2B5EF4-FFF2-40B4-BE49-F238E27FC236}">
                      <a16:creationId xmlns:a16="http://schemas.microsoft.com/office/drawing/2014/main" id="{1508870F-D8E5-1E40-AEA4-48134552575E}"/>
                    </a:ext>
                  </a:extLst>
                </p:cNvPr>
                <p:cNvSpPr>
                  <a:spLocks noRot="1" noChangeAspect="1" noMove="1" noResize="1" noEditPoints="1" noAdjustHandles="1" noChangeArrowheads="1" noChangeShapeType="1" noTextEdit="1"/>
                </p:cNvSpPr>
                <p:nvPr/>
              </p:nvSpPr>
              <p:spPr>
                <a:xfrm>
                  <a:off x="4744437" y="3299549"/>
                  <a:ext cx="469680" cy="369332"/>
                </a:xfrm>
                <a:prstGeom prst="rect">
                  <a:avLst/>
                </a:prstGeom>
                <a:blipFill>
                  <a:blip r:embed="rId4"/>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C5762A01-2635-6142-A61D-027F593213B1}"/>
                    </a:ext>
                  </a:extLst>
                </p:cNvPr>
                <p:cNvSpPr/>
                <p:nvPr/>
              </p:nvSpPr>
              <p:spPr>
                <a:xfrm>
                  <a:off x="1894271" y="2157266"/>
                  <a:ext cx="464358" cy="3843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panose="02040503050406030204" pitchFamily="18" charset="0"/>
                              </a:rPr>
                              <m:t>1</m:t>
                            </m:r>
                          </m:sub>
                        </m:sSub>
                      </m:oMath>
                    </m:oMathPara>
                  </a14:m>
                  <a:endParaRPr lang="en-US" dirty="0"/>
                </a:p>
              </p:txBody>
            </p:sp>
          </mc:Choice>
          <mc:Fallback xmlns="">
            <p:sp>
              <p:nvSpPr>
                <p:cNvPr id="13" name="Rectangle 12">
                  <a:extLst>
                    <a:ext uri="{FF2B5EF4-FFF2-40B4-BE49-F238E27FC236}">
                      <a16:creationId xmlns:a16="http://schemas.microsoft.com/office/drawing/2014/main" id="{C5762A01-2635-6142-A61D-027F593213B1}"/>
                    </a:ext>
                  </a:extLst>
                </p:cNvPr>
                <p:cNvSpPr>
                  <a:spLocks noRot="1" noChangeAspect="1" noMove="1" noResize="1" noEditPoints="1" noAdjustHandles="1" noChangeArrowheads="1" noChangeShapeType="1" noTextEdit="1"/>
                </p:cNvSpPr>
                <p:nvPr/>
              </p:nvSpPr>
              <p:spPr>
                <a:xfrm>
                  <a:off x="1894271" y="2157266"/>
                  <a:ext cx="464358" cy="384336"/>
                </a:xfrm>
                <a:prstGeom prst="rect">
                  <a:avLst/>
                </a:prstGeom>
                <a:blipFill>
                  <a:blip r:embed="rId5"/>
                  <a:stretch>
                    <a:fillRect t="-3226" b="-129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28E8E8B5-AD6C-154F-BCE0-46A5E924ABBA}"/>
                    </a:ext>
                  </a:extLst>
                </p:cNvPr>
                <p:cNvSpPr/>
                <p:nvPr/>
              </p:nvSpPr>
              <p:spPr>
                <a:xfrm>
                  <a:off x="4748500" y="2170240"/>
                  <a:ext cx="469680" cy="3843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panose="02040503050406030204" pitchFamily="18" charset="0"/>
                              </a:rPr>
                              <m:t>2</m:t>
                            </m:r>
                          </m:sub>
                        </m:sSub>
                      </m:oMath>
                    </m:oMathPara>
                  </a14:m>
                  <a:endParaRPr lang="en-US" dirty="0"/>
                </a:p>
              </p:txBody>
            </p:sp>
          </mc:Choice>
          <mc:Fallback xmlns="">
            <p:sp>
              <p:nvSpPr>
                <p:cNvPr id="14" name="Rectangle 13">
                  <a:extLst>
                    <a:ext uri="{FF2B5EF4-FFF2-40B4-BE49-F238E27FC236}">
                      <a16:creationId xmlns:a16="http://schemas.microsoft.com/office/drawing/2014/main" id="{28E8E8B5-AD6C-154F-BCE0-46A5E924ABBA}"/>
                    </a:ext>
                  </a:extLst>
                </p:cNvPr>
                <p:cNvSpPr>
                  <a:spLocks noRot="1" noChangeAspect="1" noMove="1" noResize="1" noEditPoints="1" noAdjustHandles="1" noChangeArrowheads="1" noChangeShapeType="1" noTextEdit="1"/>
                </p:cNvSpPr>
                <p:nvPr/>
              </p:nvSpPr>
              <p:spPr>
                <a:xfrm>
                  <a:off x="4748500" y="2170240"/>
                  <a:ext cx="469680" cy="384336"/>
                </a:xfrm>
                <a:prstGeom prst="rect">
                  <a:avLst/>
                </a:prstGeom>
                <a:blipFill>
                  <a:blip r:embed="rId6"/>
                  <a:stretch>
                    <a:fillRect t="-3226" b="-12903"/>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F1F56F7D-9EBD-8546-912D-91343CBE4298}"/>
                </a:ext>
              </a:extLst>
            </p:cNvPr>
            <p:cNvCxnSpPr>
              <a:cxnSpLocks/>
            </p:cNvCxnSpPr>
            <p:nvPr/>
          </p:nvCxnSpPr>
          <p:spPr>
            <a:xfrm flipV="1">
              <a:off x="2113952" y="2554576"/>
              <a:ext cx="1" cy="41427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AA43F1B-D188-B046-9E96-8AA73916C871}"/>
                </a:ext>
              </a:extLst>
            </p:cNvPr>
            <p:cNvCxnSpPr>
              <a:cxnSpLocks/>
            </p:cNvCxnSpPr>
            <p:nvPr/>
          </p:nvCxnSpPr>
          <p:spPr>
            <a:xfrm flipH="1" flipV="1">
              <a:off x="2316853" y="2479985"/>
              <a:ext cx="2535670" cy="57954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5A2F863F-01B5-5644-8D36-F8A90479AA8C}"/>
                </a:ext>
              </a:extLst>
            </p:cNvPr>
            <p:cNvCxnSpPr>
              <a:cxnSpLocks/>
            </p:cNvCxnSpPr>
            <p:nvPr/>
          </p:nvCxnSpPr>
          <p:spPr>
            <a:xfrm flipV="1">
              <a:off x="2252514" y="2479985"/>
              <a:ext cx="2537762" cy="54367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EA333772-522F-1D42-9914-014C5B378DF4}"/>
                </a:ext>
              </a:extLst>
            </p:cNvPr>
            <p:cNvCxnSpPr>
              <a:cxnSpLocks/>
            </p:cNvCxnSpPr>
            <p:nvPr/>
          </p:nvCxnSpPr>
          <p:spPr>
            <a:xfrm flipH="1" flipV="1">
              <a:off x="4951400" y="2554576"/>
              <a:ext cx="1693" cy="42528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
        <p:nvSpPr>
          <p:cNvPr id="39" name="TextBox 38">
            <a:extLst>
              <a:ext uri="{FF2B5EF4-FFF2-40B4-BE49-F238E27FC236}">
                <a16:creationId xmlns:a16="http://schemas.microsoft.com/office/drawing/2014/main" id="{52C1FB3B-417E-0240-9A42-B870AE61ECE9}"/>
              </a:ext>
            </a:extLst>
          </p:cNvPr>
          <p:cNvSpPr txBox="1"/>
          <p:nvPr/>
        </p:nvSpPr>
        <p:spPr>
          <a:xfrm>
            <a:off x="2126302" y="2422566"/>
            <a:ext cx="1860189" cy="369332"/>
          </a:xfrm>
          <a:prstGeom prst="rect">
            <a:avLst/>
          </a:prstGeom>
          <a:noFill/>
        </p:spPr>
        <p:txBody>
          <a:bodyPr wrap="none" rtlCol="0">
            <a:spAutoFit/>
          </a:bodyPr>
          <a:lstStyle/>
          <a:p>
            <a:r>
              <a:rPr lang="en-US" dirty="0"/>
              <a:t>Estimated effects:</a:t>
            </a:r>
          </a:p>
        </p:txBody>
      </p:sp>
      <p:sp>
        <p:nvSpPr>
          <p:cNvPr id="40" name="TextBox 39">
            <a:extLst>
              <a:ext uri="{FF2B5EF4-FFF2-40B4-BE49-F238E27FC236}">
                <a16:creationId xmlns:a16="http://schemas.microsoft.com/office/drawing/2014/main" id="{C0BDB5A1-1702-0A41-8A71-0949C2266CA4}"/>
              </a:ext>
            </a:extLst>
          </p:cNvPr>
          <p:cNvSpPr txBox="1"/>
          <p:nvPr/>
        </p:nvSpPr>
        <p:spPr>
          <a:xfrm>
            <a:off x="2307604" y="3586243"/>
            <a:ext cx="1341714" cy="369332"/>
          </a:xfrm>
          <a:prstGeom prst="rect">
            <a:avLst/>
          </a:prstGeom>
          <a:noFill/>
        </p:spPr>
        <p:txBody>
          <a:bodyPr wrap="none" rtlCol="0">
            <a:spAutoFit/>
          </a:bodyPr>
          <a:lstStyle/>
          <a:p>
            <a:r>
              <a:rPr lang="en-US" dirty="0"/>
              <a:t>True effects:</a:t>
            </a:r>
          </a:p>
        </p:txBody>
      </p:sp>
      <p:cxnSp>
        <p:nvCxnSpPr>
          <p:cNvPr id="89" name="Straight Arrow Connector 88">
            <a:extLst>
              <a:ext uri="{FF2B5EF4-FFF2-40B4-BE49-F238E27FC236}">
                <a16:creationId xmlns:a16="http://schemas.microsoft.com/office/drawing/2014/main" id="{C9CC47F8-92E1-8742-870A-A071A268C61D}"/>
              </a:ext>
            </a:extLst>
          </p:cNvPr>
          <p:cNvCxnSpPr/>
          <p:nvPr/>
        </p:nvCxnSpPr>
        <p:spPr>
          <a:xfrm>
            <a:off x="8002935" y="5548523"/>
            <a:ext cx="647112"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0" name="TextBox 89">
            <a:extLst>
              <a:ext uri="{FF2B5EF4-FFF2-40B4-BE49-F238E27FC236}">
                <a16:creationId xmlns:a16="http://schemas.microsoft.com/office/drawing/2014/main" id="{B8B92C30-D654-E149-ACF7-A031DFEA435F}"/>
              </a:ext>
            </a:extLst>
          </p:cNvPr>
          <p:cNvSpPr txBox="1"/>
          <p:nvPr/>
        </p:nvSpPr>
        <p:spPr>
          <a:xfrm>
            <a:off x="8650048" y="5363857"/>
            <a:ext cx="1014573" cy="369332"/>
          </a:xfrm>
          <a:prstGeom prst="rect">
            <a:avLst/>
          </a:prstGeom>
          <a:noFill/>
        </p:spPr>
        <p:txBody>
          <a:bodyPr wrap="none" rtlCol="0">
            <a:spAutoFit/>
          </a:bodyPr>
          <a:lstStyle/>
          <a:p>
            <a:r>
              <a:rPr lang="en-US" dirty="0"/>
              <a:t>LD effect</a:t>
            </a:r>
          </a:p>
        </p:txBody>
      </p:sp>
      <p:sp>
        <p:nvSpPr>
          <p:cNvPr id="91" name="Oval 90">
            <a:extLst>
              <a:ext uri="{FF2B5EF4-FFF2-40B4-BE49-F238E27FC236}">
                <a16:creationId xmlns:a16="http://schemas.microsoft.com/office/drawing/2014/main" id="{3553C115-FC13-C044-8823-A43D387DA146}"/>
              </a:ext>
            </a:extLst>
          </p:cNvPr>
          <p:cNvSpPr/>
          <p:nvPr/>
        </p:nvSpPr>
        <p:spPr>
          <a:xfrm>
            <a:off x="8406313" y="49506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A4CEDC32-0C3B-444D-8903-EA016FD377C3}"/>
              </a:ext>
            </a:extLst>
          </p:cNvPr>
          <p:cNvSpPr txBox="1"/>
          <p:nvPr/>
        </p:nvSpPr>
        <p:spPr>
          <a:xfrm>
            <a:off x="8650047" y="4888468"/>
            <a:ext cx="558166" cy="369332"/>
          </a:xfrm>
          <a:prstGeom prst="rect">
            <a:avLst/>
          </a:prstGeom>
          <a:noFill/>
        </p:spPr>
        <p:txBody>
          <a:bodyPr wrap="none" rtlCol="0">
            <a:spAutoFit/>
          </a:bodyPr>
          <a:lstStyle/>
          <a:p>
            <a:r>
              <a:rPr lang="en-US" dirty="0"/>
              <a:t>SNP</a:t>
            </a:r>
          </a:p>
        </p:txBody>
      </p:sp>
      <p:cxnSp>
        <p:nvCxnSpPr>
          <p:cNvPr id="94" name="Straight Connector 93">
            <a:extLst>
              <a:ext uri="{FF2B5EF4-FFF2-40B4-BE49-F238E27FC236}">
                <a16:creationId xmlns:a16="http://schemas.microsoft.com/office/drawing/2014/main" id="{B5FF1F61-DFFB-F646-912D-3B561816D7CA}"/>
              </a:ext>
            </a:extLst>
          </p:cNvPr>
          <p:cNvCxnSpPr/>
          <p:nvPr/>
        </p:nvCxnSpPr>
        <p:spPr>
          <a:xfrm>
            <a:off x="7988647" y="6015038"/>
            <a:ext cx="647112" cy="0"/>
          </a:xfrm>
          <a:prstGeom prst="line">
            <a:avLst/>
          </a:prstGeom>
        </p:spPr>
        <p:style>
          <a:lnRef idx="2">
            <a:schemeClr val="accent1"/>
          </a:lnRef>
          <a:fillRef idx="0">
            <a:schemeClr val="accent1"/>
          </a:fillRef>
          <a:effectRef idx="1">
            <a:schemeClr val="accent1"/>
          </a:effectRef>
          <a:fontRef idx="minor">
            <a:schemeClr val="tx1"/>
          </a:fontRef>
        </p:style>
      </p:cxnSp>
      <p:sp>
        <p:nvSpPr>
          <p:cNvPr id="95" name="TextBox 94">
            <a:extLst>
              <a:ext uri="{FF2B5EF4-FFF2-40B4-BE49-F238E27FC236}">
                <a16:creationId xmlns:a16="http://schemas.microsoft.com/office/drawing/2014/main" id="{F3662A38-3713-B142-8108-B63A2A161A20}"/>
              </a:ext>
            </a:extLst>
          </p:cNvPr>
          <p:cNvSpPr txBox="1"/>
          <p:nvPr/>
        </p:nvSpPr>
        <p:spPr>
          <a:xfrm>
            <a:off x="8650048" y="5844311"/>
            <a:ext cx="976549" cy="369332"/>
          </a:xfrm>
          <a:prstGeom prst="rect">
            <a:avLst/>
          </a:prstGeom>
          <a:noFill/>
        </p:spPr>
        <p:txBody>
          <a:bodyPr wrap="none" rtlCol="0">
            <a:spAutoFit/>
          </a:bodyPr>
          <a:lstStyle/>
          <a:p>
            <a:r>
              <a:rPr lang="en-US" dirty="0"/>
              <a:t>LD block</a:t>
            </a:r>
          </a:p>
        </p:txBody>
      </p:sp>
      <p:sp>
        <p:nvSpPr>
          <p:cNvPr id="25" name="Title 1">
            <a:extLst>
              <a:ext uri="{FF2B5EF4-FFF2-40B4-BE49-F238E27FC236}">
                <a16:creationId xmlns:a16="http://schemas.microsoft.com/office/drawing/2014/main" id="{7F48262E-BE03-4F40-A971-F6C432A50A25}"/>
              </a:ext>
            </a:extLst>
          </p:cNvPr>
          <p:cNvSpPr>
            <a:spLocks noGrp="1"/>
          </p:cNvSpPr>
          <p:nvPr>
            <p:ph type="title"/>
          </p:nvPr>
        </p:nvSpPr>
        <p:spPr>
          <a:xfrm>
            <a:off x="266695" y="334241"/>
            <a:ext cx="11856720" cy="1325563"/>
          </a:xfrm>
        </p:spPr>
        <p:txBody>
          <a:bodyPr>
            <a:normAutofit/>
          </a:bodyPr>
          <a:lstStyle/>
          <a:p>
            <a:r>
              <a:rPr lang="en-US" sz="3200" dirty="0"/>
              <a:t>Accounting for LD in summary data is a major challenge</a:t>
            </a:r>
            <a:endParaRPr lang="en-US" sz="3200" i="1" dirty="0"/>
          </a:p>
        </p:txBody>
      </p:sp>
    </p:spTree>
    <p:extLst>
      <p:ext uri="{BB962C8B-B14F-4D97-AF65-F5344CB8AC3E}">
        <p14:creationId xmlns:p14="http://schemas.microsoft.com/office/powerpoint/2010/main" val="1662569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8262E-BE03-4F40-A971-F6C432A50A25}"/>
              </a:ext>
            </a:extLst>
          </p:cNvPr>
          <p:cNvSpPr>
            <a:spLocks noGrp="1"/>
          </p:cNvSpPr>
          <p:nvPr>
            <p:ph type="title"/>
          </p:nvPr>
        </p:nvSpPr>
        <p:spPr>
          <a:xfrm>
            <a:off x="266695" y="334241"/>
            <a:ext cx="11856720" cy="1325563"/>
          </a:xfrm>
        </p:spPr>
        <p:txBody>
          <a:bodyPr>
            <a:normAutofit/>
          </a:bodyPr>
          <a:lstStyle/>
          <a:p>
            <a:r>
              <a:rPr lang="en-US" sz="3200" dirty="0"/>
              <a:t>Accounting for LD in summary data is a major challenge</a:t>
            </a:r>
            <a:endParaRPr lang="en-US" sz="3200" i="1" dirty="0"/>
          </a:p>
        </p:txBody>
      </p:sp>
      <p:sp>
        <p:nvSpPr>
          <p:cNvPr id="3" name="Content Placeholder 2">
            <a:extLst>
              <a:ext uri="{FF2B5EF4-FFF2-40B4-BE49-F238E27FC236}">
                <a16:creationId xmlns:a16="http://schemas.microsoft.com/office/drawing/2014/main" id="{67519609-F581-AE47-808F-9F7DDF23AADB}"/>
              </a:ext>
            </a:extLst>
          </p:cNvPr>
          <p:cNvSpPr>
            <a:spLocks noGrp="1"/>
          </p:cNvSpPr>
          <p:nvPr>
            <p:ph idx="1"/>
          </p:nvPr>
        </p:nvSpPr>
        <p:spPr/>
        <p:txBody>
          <a:bodyPr>
            <a:normAutofit/>
          </a:bodyPr>
          <a:lstStyle/>
          <a:p>
            <a:r>
              <a:rPr lang="en-US" dirty="0"/>
              <a:t>Correlation between </a:t>
            </a:r>
            <a:r>
              <a:rPr lang="en-US" b="1" dirty="0"/>
              <a:t>apparent</a:t>
            </a:r>
            <a:r>
              <a:rPr lang="en-US" dirty="0"/>
              <a:t> </a:t>
            </a:r>
            <a:r>
              <a:rPr lang="en-US" b="1" dirty="0"/>
              <a:t>true</a:t>
            </a:r>
            <a:r>
              <a:rPr lang="en-US" dirty="0"/>
              <a:t> </a:t>
            </a:r>
            <a:r>
              <a:rPr lang="en-US" b="1" dirty="0"/>
              <a:t>genetic effects</a:t>
            </a:r>
          </a:p>
          <a:p>
            <a:endParaRPr lang="en-US" dirty="0"/>
          </a:p>
          <a:p>
            <a:endParaRPr lang="en-US" dirty="0"/>
          </a:p>
          <a:p>
            <a:endParaRPr lang="en-US" dirty="0"/>
          </a:p>
          <a:p>
            <a:pPr lvl="6"/>
            <a:endParaRPr lang="en-US" sz="1600" dirty="0"/>
          </a:p>
          <a:p>
            <a:r>
              <a:rPr lang="en-US" dirty="0"/>
              <a:t>Correlation between </a:t>
            </a:r>
            <a:r>
              <a:rPr lang="en-US" b="1" dirty="0"/>
              <a:t>sampling errors</a:t>
            </a:r>
            <a:endParaRPr lang="en-US" b="1" dirty="0">
              <a:solidFill>
                <a:srgbClr val="FF0000"/>
              </a:solidFill>
            </a:endParaRPr>
          </a:p>
        </p:txBody>
      </p:sp>
      <p:grpSp>
        <p:nvGrpSpPr>
          <p:cNvPr id="36" name="Group 35">
            <a:extLst>
              <a:ext uri="{FF2B5EF4-FFF2-40B4-BE49-F238E27FC236}">
                <a16:creationId xmlns:a16="http://schemas.microsoft.com/office/drawing/2014/main" id="{ED957D70-B29D-E744-9A15-22962C164207}"/>
              </a:ext>
            </a:extLst>
          </p:cNvPr>
          <p:cNvGrpSpPr/>
          <p:nvPr/>
        </p:nvGrpSpPr>
        <p:grpSpPr>
          <a:xfrm>
            <a:off x="3453727" y="2387794"/>
            <a:ext cx="5468151" cy="1548013"/>
            <a:chOff x="865414" y="2157266"/>
            <a:chExt cx="5468151" cy="1548013"/>
          </a:xfrm>
        </p:grpSpPr>
        <p:cxnSp>
          <p:nvCxnSpPr>
            <p:cNvPr id="5" name="Straight Connector 4">
              <a:extLst>
                <a:ext uri="{FF2B5EF4-FFF2-40B4-BE49-F238E27FC236}">
                  <a16:creationId xmlns:a16="http://schemas.microsoft.com/office/drawing/2014/main" id="{B56F6A52-0B09-7546-8280-D04A8A44661E}"/>
                </a:ext>
              </a:extLst>
            </p:cNvPr>
            <p:cNvCxnSpPr>
              <a:cxnSpLocks/>
            </p:cNvCxnSpPr>
            <p:nvPr/>
          </p:nvCxnSpPr>
          <p:spPr>
            <a:xfrm>
              <a:off x="865414" y="3151414"/>
              <a:ext cx="5468151" cy="1971"/>
            </a:xfrm>
            <a:prstGeom prst="line">
              <a:avLst/>
            </a:prstGeom>
          </p:spPr>
          <p:style>
            <a:lnRef idx="2">
              <a:schemeClr val="accent1"/>
            </a:lnRef>
            <a:fillRef idx="0">
              <a:schemeClr val="accent1"/>
            </a:fillRef>
            <a:effectRef idx="1">
              <a:schemeClr val="accent1"/>
            </a:effectRef>
            <a:fontRef idx="minor">
              <a:schemeClr val="tx1"/>
            </a:fontRef>
          </p:style>
        </p:cxnSp>
        <p:sp>
          <p:nvSpPr>
            <p:cNvPr id="6" name="Oval 5">
              <a:extLst>
                <a:ext uri="{FF2B5EF4-FFF2-40B4-BE49-F238E27FC236}">
                  <a16:creationId xmlns:a16="http://schemas.microsoft.com/office/drawing/2014/main" id="{99E22411-68C9-E74F-A41E-4901A44BB3FF}"/>
                </a:ext>
              </a:extLst>
            </p:cNvPr>
            <p:cNvSpPr/>
            <p:nvPr/>
          </p:nvSpPr>
          <p:spPr>
            <a:xfrm>
              <a:off x="1992085" y="3030936"/>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2344F65-E39B-BB46-9E67-BC11082F7B14}"/>
                </a:ext>
              </a:extLst>
            </p:cNvPr>
            <p:cNvSpPr/>
            <p:nvPr/>
          </p:nvSpPr>
          <p:spPr>
            <a:xfrm>
              <a:off x="4843316" y="3025223"/>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F5C039A-F46F-C247-A9DF-E8B1FDAF526D}"/>
                    </a:ext>
                  </a:extLst>
                </p:cNvPr>
                <p:cNvSpPr/>
                <p:nvPr/>
              </p:nvSpPr>
              <p:spPr>
                <a:xfrm>
                  <a:off x="1881773" y="3335947"/>
                  <a:ext cx="46435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charset="0"/>
                              </a:rPr>
                              <m:t>𝛽</m:t>
                            </m:r>
                          </m:e>
                          <m:sub>
                            <m:r>
                              <a:rPr lang="en-US" i="1">
                                <a:latin typeface="Cambria Math" panose="02040503050406030204" pitchFamily="18" charset="0"/>
                              </a:rPr>
                              <m:t>1</m:t>
                            </m:r>
                          </m:sub>
                        </m:sSub>
                      </m:oMath>
                    </m:oMathPara>
                  </a14:m>
                  <a:endParaRPr lang="en-US" dirty="0"/>
                </a:p>
              </p:txBody>
            </p:sp>
          </mc:Choice>
          <mc:Fallback xmlns="">
            <p:sp>
              <p:nvSpPr>
                <p:cNvPr id="10" name="Rectangle 9">
                  <a:extLst>
                    <a:ext uri="{FF2B5EF4-FFF2-40B4-BE49-F238E27FC236}">
                      <a16:creationId xmlns:a16="http://schemas.microsoft.com/office/drawing/2014/main" id="{DF5C039A-F46F-C247-A9DF-E8B1FDAF526D}"/>
                    </a:ext>
                  </a:extLst>
                </p:cNvPr>
                <p:cNvSpPr>
                  <a:spLocks noRot="1" noChangeAspect="1" noMove="1" noResize="1" noEditPoints="1" noAdjustHandles="1" noChangeArrowheads="1" noChangeShapeType="1" noTextEdit="1"/>
                </p:cNvSpPr>
                <p:nvPr/>
              </p:nvSpPr>
              <p:spPr>
                <a:xfrm>
                  <a:off x="1881773" y="3335947"/>
                  <a:ext cx="464358" cy="369332"/>
                </a:xfrm>
                <a:prstGeom prst="rect">
                  <a:avLst/>
                </a:prstGeom>
                <a:blipFill>
                  <a:blip r:embed="rId3"/>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1508870F-D8E5-1E40-AEA4-48134552575E}"/>
                    </a:ext>
                  </a:extLst>
                </p:cNvPr>
                <p:cNvSpPr/>
                <p:nvPr/>
              </p:nvSpPr>
              <p:spPr>
                <a:xfrm>
                  <a:off x="4744437" y="3299549"/>
                  <a:ext cx="46968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charset="0"/>
                              </a:rPr>
                              <m:t>𝛽</m:t>
                            </m:r>
                          </m:e>
                          <m:sub>
                            <m:r>
                              <a:rPr lang="en-US" i="1">
                                <a:latin typeface="Cambria Math" panose="02040503050406030204" pitchFamily="18" charset="0"/>
                              </a:rPr>
                              <m:t>2</m:t>
                            </m:r>
                          </m:sub>
                        </m:sSub>
                      </m:oMath>
                    </m:oMathPara>
                  </a14:m>
                  <a:endParaRPr lang="en-US" dirty="0"/>
                </a:p>
              </p:txBody>
            </p:sp>
          </mc:Choice>
          <mc:Fallback xmlns="">
            <p:sp>
              <p:nvSpPr>
                <p:cNvPr id="12" name="Rectangle 11">
                  <a:extLst>
                    <a:ext uri="{FF2B5EF4-FFF2-40B4-BE49-F238E27FC236}">
                      <a16:creationId xmlns:a16="http://schemas.microsoft.com/office/drawing/2014/main" id="{1508870F-D8E5-1E40-AEA4-48134552575E}"/>
                    </a:ext>
                  </a:extLst>
                </p:cNvPr>
                <p:cNvSpPr>
                  <a:spLocks noRot="1" noChangeAspect="1" noMove="1" noResize="1" noEditPoints="1" noAdjustHandles="1" noChangeArrowheads="1" noChangeShapeType="1" noTextEdit="1"/>
                </p:cNvSpPr>
                <p:nvPr/>
              </p:nvSpPr>
              <p:spPr>
                <a:xfrm>
                  <a:off x="4744437" y="3299549"/>
                  <a:ext cx="469680" cy="369332"/>
                </a:xfrm>
                <a:prstGeom prst="rect">
                  <a:avLst/>
                </a:prstGeom>
                <a:blipFill>
                  <a:blip r:embed="rId4"/>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C5762A01-2635-6142-A61D-027F593213B1}"/>
                    </a:ext>
                  </a:extLst>
                </p:cNvPr>
                <p:cNvSpPr/>
                <p:nvPr/>
              </p:nvSpPr>
              <p:spPr>
                <a:xfrm>
                  <a:off x="1894271" y="2157266"/>
                  <a:ext cx="464358" cy="3843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panose="02040503050406030204" pitchFamily="18" charset="0"/>
                              </a:rPr>
                              <m:t>1</m:t>
                            </m:r>
                          </m:sub>
                        </m:sSub>
                      </m:oMath>
                    </m:oMathPara>
                  </a14:m>
                  <a:endParaRPr lang="en-US" dirty="0"/>
                </a:p>
              </p:txBody>
            </p:sp>
          </mc:Choice>
          <mc:Fallback xmlns="">
            <p:sp>
              <p:nvSpPr>
                <p:cNvPr id="13" name="Rectangle 12">
                  <a:extLst>
                    <a:ext uri="{FF2B5EF4-FFF2-40B4-BE49-F238E27FC236}">
                      <a16:creationId xmlns:a16="http://schemas.microsoft.com/office/drawing/2014/main" id="{C5762A01-2635-6142-A61D-027F593213B1}"/>
                    </a:ext>
                  </a:extLst>
                </p:cNvPr>
                <p:cNvSpPr>
                  <a:spLocks noRot="1" noChangeAspect="1" noMove="1" noResize="1" noEditPoints="1" noAdjustHandles="1" noChangeArrowheads="1" noChangeShapeType="1" noTextEdit="1"/>
                </p:cNvSpPr>
                <p:nvPr/>
              </p:nvSpPr>
              <p:spPr>
                <a:xfrm>
                  <a:off x="1894271" y="2157266"/>
                  <a:ext cx="464358" cy="384336"/>
                </a:xfrm>
                <a:prstGeom prst="rect">
                  <a:avLst/>
                </a:prstGeom>
                <a:blipFill>
                  <a:blip r:embed="rId5"/>
                  <a:stretch>
                    <a:fillRect t="-3226" b="-129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28E8E8B5-AD6C-154F-BCE0-46A5E924ABBA}"/>
                    </a:ext>
                  </a:extLst>
                </p:cNvPr>
                <p:cNvSpPr/>
                <p:nvPr/>
              </p:nvSpPr>
              <p:spPr>
                <a:xfrm>
                  <a:off x="4748500" y="2170240"/>
                  <a:ext cx="469680" cy="3843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panose="02040503050406030204" pitchFamily="18" charset="0"/>
                              </a:rPr>
                              <m:t>2</m:t>
                            </m:r>
                          </m:sub>
                        </m:sSub>
                      </m:oMath>
                    </m:oMathPara>
                  </a14:m>
                  <a:endParaRPr lang="en-US" dirty="0"/>
                </a:p>
              </p:txBody>
            </p:sp>
          </mc:Choice>
          <mc:Fallback xmlns="">
            <p:sp>
              <p:nvSpPr>
                <p:cNvPr id="14" name="Rectangle 13">
                  <a:extLst>
                    <a:ext uri="{FF2B5EF4-FFF2-40B4-BE49-F238E27FC236}">
                      <a16:creationId xmlns:a16="http://schemas.microsoft.com/office/drawing/2014/main" id="{28E8E8B5-AD6C-154F-BCE0-46A5E924ABBA}"/>
                    </a:ext>
                  </a:extLst>
                </p:cNvPr>
                <p:cNvSpPr>
                  <a:spLocks noRot="1" noChangeAspect="1" noMove="1" noResize="1" noEditPoints="1" noAdjustHandles="1" noChangeArrowheads="1" noChangeShapeType="1" noTextEdit="1"/>
                </p:cNvSpPr>
                <p:nvPr/>
              </p:nvSpPr>
              <p:spPr>
                <a:xfrm>
                  <a:off x="4748500" y="2170240"/>
                  <a:ext cx="469680" cy="384336"/>
                </a:xfrm>
                <a:prstGeom prst="rect">
                  <a:avLst/>
                </a:prstGeom>
                <a:blipFill>
                  <a:blip r:embed="rId6"/>
                  <a:stretch>
                    <a:fillRect t="-3226" b="-12903"/>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F1F56F7D-9EBD-8546-912D-91343CBE4298}"/>
                </a:ext>
              </a:extLst>
            </p:cNvPr>
            <p:cNvCxnSpPr>
              <a:cxnSpLocks/>
            </p:cNvCxnSpPr>
            <p:nvPr/>
          </p:nvCxnSpPr>
          <p:spPr>
            <a:xfrm flipV="1">
              <a:off x="2113952" y="2554576"/>
              <a:ext cx="1" cy="41427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AA43F1B-D188-B046-9E96-8AA73916C871}"/>
                </a:ext>
              </a:extLst>
            </p:cNvPr>
            <p:cNvCxnSpPr>
              <a:cxnSpLocks/>
            </p:cNvCxnSpPr>
            <p:nvPr/>
          </p:nvCxnSpPr>
          <p:spPr>
            <a:xfrm flipH="1" flipV="1">
              <a:off x="2316853" y="2479985"/>
              <a:ext cx="2535670" cy="57954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5A2F863F-01B5-5644-8D36-F8A90479AA8C}"/>
                </a:ext>
              </a:extLst>
            </p:cNvPr>
            <p:cNvCxnSpPr>
              <a:cxnSpLocks/>
            </p:cNvCxnSpPr>
            <p:nvPr/>
          </p:nvCxnSpPr>
          <p:spPr>
            <a:xfrm flipV="1">
              <a:off x="2252514" y="2479985"/>
              <a:ext cx="2537762" cy="54367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EA333772-522F-1D42-9914-014C5B378DF4}"/>
                </a:ext>
              </a:extLst>
            </p:cNvPr>
            <p:cNvCxnSpPr>
              <a:cxnSpLocks/>
            </p:cNvCxnSpPr>
            <p:nvPr/>
          </p:nvCxnSpPr>
          <p:spPr>
            <a:xfrm flipH="1" flipV="1">
              <a:off x="4951400" y="2554576"/>
              <a:ext cx="1693" cy="42528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
        <p:nvSpPr>
          <p:cNvPr id="39" name="TextBox 38">
            <a:extLst>
              <a:ext uri="{FF2B5EF4-FFF2-40B4-BE49-F238E27FC236}">
                <a16:creationId xmlns:a16="http://schemas.microsoft.com/office/drawing/2014/main" id="{52C1FB3B-417E-0240-9A42-B870AE61ECE9}"/>
              </a:ext>
            </a:extLst>
          </p:cNvPr>
          <p:cNvSpPr txBox="1"/>
          <p:nvPr/>
        </p:nvSpPr>
        <p:spPr>
          <a:xfrm>
            <a:off x="2119050" y="2402797"/>
            <a:ext cx="1860189" cy="369332"/>
          </a:xfrm>
          <a:prstGeom prst="rect">
            <a:avLst/>
          </a:prstGeom>
          <a:noFill/>
        </p:spPr>
        <p:txBody>
          <a:bodyPr wrap="none" rtlCol="0">
            <a:spAutoFit/>
          </a:bodyPr>
          <a:lstStyle/>
          <a:p>
            <a:r>
              <a:rPr lang="en-US" dirty="0"/>
              <a:t>Estimated effects:</a:t>
            </a:r>
          </a:p>
        </p:txBody>
      </p:sp>
      <p:sp>
        <p:nvSpPr>
          <p:cNvPr id="40" name="TextBox 39">
            <a:extLst>
              <a:ext uri="{FF2B5EF4-FFF2-40B4-BE49-F238E27FC236}">
                <a16:creationId xmlns:a16="http://schemas.microsoft.com/office/drawing/2014/main" id="{C0BDB5A1-1702-0A41-8A71-0949C2266CA4}"/>
              </a:ext>
            </a:extLst>
          </p:cNvPr>
          <p:cNvSpPr txBox="1"/>
          <p:nvPr/>
        </p:nvSpPr>
        <p:spPr>
          <a:xfrm>
            <a:off x="2300352" y="3566474"/>
            <a:ext cx="1341714" cy="369332"/>
          </a:xfrm>
          <a:prstGeom prst="rect">
            <a:avLst/>
          </a:prstGeom>
          <a:noFill/>
        </p:spPr>
        <p:txBody>
          <a:bodyPr wrap="none" rtlCol="0">
            <a:spAutoFit/>
          </a:bodyPr>
          <a:lstStyle/>
          <a:p>
            <a:r>
              <a:rPr lang="en-US" dirty="0"/>
              <a:t>True effects:</a:t>
            </a:r>
          </a:p>
        </p:txBody>
      </p:sp>
      <p:grpSp>
        <p:nvGrpSpPr>
          <p:cNvPr id="57" name="Group 56">
            <a:extLst>
              <a:ext uri="{FF2B5EF4-FFF2-40B4-BE49-F238E27FC236}">
                <a16:creationId xmlns:a16="http://schemas.microsoft.com/office/drawing/2014/main" id="{E3382806-D795-FB4A-A1C1-4DE47B05A0DE}"/>
              </a:ext>
            </a:extLst>
          </p:cNvPr>
          <p:cNvGrpSpPr/>
          <p:nvPr/>
        </p:nvGrpSpPr>
        <p:grpSpPr>
          <a:xfrm>
            <a:off x="2692114" y="4873221"/>
            <a:ext cx="2595284" cy="250611"/>
            <a:chOff x="2462491" y="5277885"/>
            <a:chExt cx="2595284" cy="250611"/>
          </a:xfrm>
        </p:grpSpPr>
        <p:cxnSp>
          <p:nvCxnSpPr>
            <p:cNvPr id="42" name="Straight Connector 41">
              <a:extLst>
                <a:ext uri="{FF2B5EF4-FFF2-40B4-BE49-F238E27FC236}">
                  <a16:creationId xmlns:a16="http://schemas.microsoft.com/office/drawing/2014/main" id="{99A57348-6717-DB46-827D-2EFCDF7AB410}"/>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39D788BB-9A92-6049-8F5C-A4DB903CD0B9}"/>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87CE90D2-55BA-954D-AB41-75516F3FD64E}"/>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8" name="Group 57">
            <a:extLst>
              <a:ext uri="{FF2B5EF4-FFF2-40B4-BE49-F238E27FC236}">
                <a16:creationId xmlns:a16="http://schemas.microsoft.com/office/drawing/2014/main" id="{EB80E460-6131-3045-85FC-F0C41052F52C}"/>
              </a:ext>
            </a:extLst>
          </p:cNvPr>
          <p:cNvGrpSpPr/>
          <p:nvPr/>
        </p:nvGrpSpPr>
        <p:grpSpPr>
          <a:xfrm>
            <a:off x="2692114" y="5180328"/>
            <a:ext cx="2595284" cy="250611"/>
            <a:chOff x="2462491" y="5277885"/>
            <a:chExt cx="2595284" cy="250611"/>
          </a:xfrm>
        </p:grpSpPr>
        <p:cxnSp>
          <p:nvCxnSpPr>
            <p:cNvPr id="59" name="Straight Connector 58">
              <a:extLst>
                <a:ext uri="{FF2B5EF4-FFF2-40B4-BE49-F238E27FC236}">
                  <a16:creationId xmlns:a16="http://schemas.microsoft.com/office/drawing/2014/main" id="{96171C30-6807-5D4B-9FF6-4E8DBF7C51E6}"/>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60" name="Oval 59">
              <a:extLst>
                <a:ext uri="{FF2B5EF4-FFF2-40B4-BE49-F238E27FC236}">
                  <a16:creationId xmlns:a16="http://schemas.microsoft.com/office/drawing/2014/main" id="{872A2F3E-E917-4F41-8371-EA82C365469B}"/>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BF30D365-1C06-DA4A-86BC-27027C9F1694}"/>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BB4AF9D9-F37C-FC4D-8014-39812F51DB67}"/>
              </a:ext>
            </a:extLst>
          </p:cNvPr>
          <p:cNvGrpSpPr/>
          <p:nvPr/>
        </p:nvGrpSpPr>
        <p:grpSpPr>
          <a:xfrm>
            <a:off x="2692114" y="5493149"/>
            <a:ext cx="2595284" cy="250611"/>
            <a:chOff x="2462491" y="5277885"/>
            <a:chExt cx="2595284" cy="250611"/>
          </a:xfrm>
        </p:grpSpPr>
        <p:cxnSp>
          <p:nvCxnSpPr>
            <p:cNvPr id="63" name="Straight Connector 62">
              <a:extLst>
                <a:ext uri="{FF2B5EF4-FFF2-40B4-BE49-F238E27FC236}">
                  <a16:creationId xmlns:a16="http://schemas.microsoft.com/office/drawing/2014/main" id="{FBBA9A2A-5F34-7644-A67A-C78094084896}"/>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64" name="Oval 63">
              <a:extLst>
                <a:ext uri="{FF2B5EF4-FFF2-40B4-BE49-F238E27FC236}">
                  <a16:creationId xmlns:a16="http://schemas.microsoft.com/office/drawing/2014/main" id="{9446F750-0D01-9347-88F3-8BD02640953A}"/>
                </a:ext>
              </a:extLst>
            </p:cNvPr>
            <p:cNvSpPr/>
            <p:nvPr/>
          </p:nvSpPr>
          <p:spPr>
            <a:xfrm>
              <a:off x="3073170" y="5283598"/>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D7973C48-6F46-9E47-A6FC-96FBEF5A49D6}"/>
                </a:ext>
              </a:extLst>
            </p:cNvPr>
            <p:cNvSpPr/>
            <p:nvPr/>
          </p:nvSpPr>
          <p:spPr>
            <a:xfrm>
              <a:off x="4095595" y="5277885"/>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6" name="Group 65">
            <a:extLst>
              <a:ext uri="{FF2B5EF4-FFF2-40B4-BE49-F238E27FC236}">
                <a16:creationId xmlns:a16="http://schemas.microsoft.com/office/drawing/2014/main" id="{6550C708-245C-494A-8687-4AA203D7EF9E}"/>
              </a:ext>
            </a:extLst>
          </p:cNvPr>
          <p:cNvGrpSpPr/>
          <p:nvPr/>
        </p:nvGrpSpPr>
        <p:grpSpPr>
          <a:xfrm>
            <a:off x="2692114" y="5831392"/>
            <a:ext cx="2595284" cy="250611"/>
            <a:chOff x="2462491" y="5277885"/>
            <a:chExt cx="2595284" cy="250611"/>
          </a:xfrm>
        </p:grpSpPr>
        <p:cxnSp>
          <p:nvCxnSpPr>
            <p:cNvPr id="67" name="Straight Connector 66">
              <a:extLst>
                <a:ext uri="{FF2B5EF4-FFF2-40B4-BE49-F238E27FC236}">
                  <a16:creationId xmlns:a16="http://schemas.microsoft.com/office/drawing/2014/main" id="{40719D70-E052-4F4A-BC42-6F55456E94AD}"/>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68" name="Oval 67">
              <a:extLst>
                <a:ext uri="{FF2B5EF4-FFF2-40B4-BE49-F238E27FC236}">
                  <a16:creationId xmlns:a16="http://schemas.microsoft.com/office/drawing/2014/main" id="{D991BE79-9007-3B45-983C-9C623FE63A58}"/>
                </a:ext>
              </a:extLst>
            </p:cNvPr>
            <p:cNvSpPr/>
            <p:nvPr/>
          </p:nvSpPr>
          <p:spPr>
            <a:xfrm>
              <a:off x="3073170" y="5283598"/>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A5980CD1-948D-DB4D-AB11-4F72C3EFD26E}"/>
                </a:ext>
              </a:extLst>
            </p:cNvPr>
            <p:cNvSpPr/>
            <p:nvPr/>
          </p:nvSpPr>
          <p:spPr>
            <a:xfrm>
              <a:off x="4095595" y="5277885"/>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0" name="TextBox 69">
            <a:extLst>
              <a:ext uri="{FF2B5EF4-FFF2-40B4-BE49-F238E27FC236}">
                <a16:creationId xmlns:a16="http://schemas.microsoft.com/office/drawing/2014/main" id="{4332B1FF-CE11-094B-B57C-B47D8E9944CD}"/>
              </a:ext>
            </a:extLst>
          </p:cNvPr>
          <p:cNvSpPr txBox="1"/>
          <p:nvPr/>
        </p:nvSpPr>
        <p:spPr>
          <a:xfrm>
            <a:off x="3171822" y="6227090"/>
            <a:ext cx="1598836" cy="369332"/>
          </a:xfrm>
          <a:prstGeom prst="rect">
            <a:avLst/>
          </a:prstGeom>
          <a:noFill/>
        </p:spPr>
        <p:txBody>
          <a:bodyPr wrap="none" rtlCol="0">
            <a:spAutoFit/>
          </a:bodyPr>
          <a:lstStyle/>
          <a:p>
            <a:r>
              <a:rPr lang="en-US" dirty="0"/>
              <a:t>GWAS Controls</a:t>
            </a:r>
          </a:p>
        </p:txBody>
      </p:sp>
      <p:grpSp>
        <p:nvGrpSpPr>
          <p:cNvPr id="71" name="Group 70">
            <a:extLst>
              <a:ext uri="{FF2B5EF4-FFF2-40B4-BE49-F238E27FC236}">
                <a16:creationId xmlns:a16="http://schemas.microsoft.com/office/drawing/2014/main" id="{F456BB95-D227-154F-8A7B-88275BD94B29}"/>
              </a:ext>
            </a:extLst>
          </p:cNvPr>
          <p:cNvGrpSpPr/>
          <p:nvPr/>
        </p:nvGrpSpPr>
        <p:grpSpPr>
          <a:xfrm>
            <a:off x="6187803" y="4868455"/>
            <a:ext cx="2595284" cy="250611"/>
            <a:chOff x="2462491" y="5277885"/>
            <a:chExt cx="2595284" cy="250611"/>
          </a:xfrm>
        </p:grpSpPr>
        <p:cxnSp>
          <p:nvCxnSpPr>
            <p:cNvPr id="72" name="Straight Connector 71">
              <a:extLst>
                <a:ext uri="{FF2B5EF4-FFF2-40B4-BE49-F238E27FC236}">
                  <a16:creationId xmlns:a16="http://schemas.microsoft.com/office/drawing/2014/main" id="{13CE3962-DA24-2440-AF38-2C6EB0642BFB}"/>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73" name="Oval 72">
              <a:extLst>
                <a:ext uri="{FF2B5EF4-FFF2-40B4-BE49-F238E27FC236}">
                  <a16:creationId xmlns:a16="http://schemas.microsoft.com/office/drawing/2014/main" id="{3F129A4A-7865-014E-9260-98906FD9BE1E}"/>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54CD18FE-A503-3E48-BAA4-04C247A98CC8}"/>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5" name="Group 74">
            <a:extLst>
              <a:ext uri="{FF2B5EF4-FFF2-40B4-BE49-F238E27FC236}">
                <a16:creationId xmlns:a16="http://schemas.microsoft.com/office/drawing/2014/main" id="{3C6296AB-0AE8-3E4A-85D9-BAD205B7FE59}"/>
              </a:ext>
            </a:extLst>
          </p:cNvPr>
          <p:cNvGrpSpPr/>
          <p:nvPr/>
        </p:nvGrpSpPr>
        <p:grpSpPr>
          <a:xfrm>
            <a:off x="6187803" y="5175562"/>
            <a:ext cx="2595284" cy="250611"/>
            <a:chOff x="2462491" y="5277885"/>
            <a:chExt cx="2595284" cy="250611"/>
          </a:xfrm>
        </p:grpSpPr>
        <p:cxnSp>
          <p:nvCxnSpPr>
            <p:cNvPr id="76" name="Straight Connector 75">
              <a:extLst>
                <a:ext uri="{FF2B5EF4-FFF2-40B4-BE49-F238E27FC236}">
                  <a16:creationId xmlns:a16="http://schemas.microsoft.com/office/drawing/2014/main" id="{33DC1F1E-3643-6D49-B95F-4AF6B85FFE8E}"/>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77" name="Oval 76">
              <a:extLst>
                <a:ext uri="{FF2B5EF4-FFF2-40B4-BE49-F238E27FC236}">
                  <a16:creationId xmlns:a16="http://schemas.microsoft.com/office/drawing/2014/main" id="{8367FBEF-BFCB-1E44-B3C3-15D95C4398B6}"/>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C0924877-0FEC-AA4E-B683-1BCD20630388}"/>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9" name="Group 78">
            <a:extLst>
              <a:ext uri="{FF2B5EF4-FFF2-40B4-BE49-F238E27FC236}">
                <a16:creationId xmlns:a16="http://schemas.microsoft.com/office/drawing/2014/main" id="{5420DF4F-D99C-A24F-8DB6-00532A0AEBF1}"/>
              </a:ext>
            </a:extLst>
          </p:cNvPr>
          <p:cNvGrpSpPr/>
          <p:nvPr/>
        </p:nvGrpSpPr>
        <p:grpSpPr>
          <a:xfrm>
            <a:off x="6187803" y="5488383"/>
            <a:ext cx="2595284" cy="250611"/>
            <a:chOff x="2462491" y="5277885"/>
            <a:chExt cx="2595284" cy="250611"/>
          </a:xfrm>
        </p:grpSpPr>
        <p:cxnSp>
          <p:nvCxnSpPr>
            <p:cNvPr id="80" name="Straight Connector 79">
              <a:extLst>
                <a:ext uri="{FF2B5EF4-FFF2-40B4-BE49-F238E27FC236}">
                  <a16:creationId xmlns:a16="http://schemas.microsoft.com/office/drawing/2014/main" id="{2936B6D1-EB72-674C-A658-08C125926C74}"/>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Oval 80">
              <a:extLst>
                <a:ext uri="{FF2B5EF4-FFF2-40B4-BE49-F238E27FC236}">
                  <a16:creationId xmlns:a16="http://schemas.microsoft.com/office/drawing/2014/main" id="{D624B0C2-1647-A04E-A90C-B93E3AA7CBAD}"/>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D7DA900E-4880-9242-A94F-9A469DF76F1E}"/>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3" name="Group 82">
            <a:extLst>
              <a:ext uri="{FF2B5EF4-FFF2-40B4-BE49-F238E27FC236}">
                <a16:creationId xmlns:a16="http://schemas.microsoft.com/office/drawing/2014/main" id="{BF0E8AFF-3727-AB4A-9E66-C0480332CF40}"/>
              </a:ext>
            </a:extLst>
          </p:cNvPr>
          <p:cNvGrpSpPr/>
          <p:nvPr/>
        </p:nvGrpSpPr>
        <p:grpSpPr>
          <a:xfrm>
            <a:off x="6187803" y="5826626"/>
            <a:ext cx="2595284" cy="250611"/>
            <a:chOff x="2462491" y="5277885"/>
            <a:chExt cx="2595284" cy="250611"/>
          </a:xfrm>
        </p:grpSpPr>
        <p:cxnSp>
          <p:nvCxnSpPr>
            <p:cNvPr id="84" name="Straight Connector 83">
              <a:extLst>
                <a:ext uri="{FF2B5EF4-FFF2-40B4-BE49-F238E27FC236}">
                  <a16:creationId xmlns:a16="http://schemas.microsoft.com/office/drawing/2014/main" id="{542C5569-9BD8-F145-AE11-26F1075B89C7}"/>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85" name="Oval 84">
              <a:extLst>
                <a:ext uri="{FF2B5EF4-FFF2-40B4-BE49-F238E27FC236}">
                  <a16:creationId xmlns:a16="http://schemas.microsoft.com/office/drawing/2014/main" id="{4B31DC22-879B-844F-B726-50277C84416C}"/>
                </a:ext>
              </a:extLst>
            </p:cNvPr>
            <p:cNvSpPr/>
            <p:nvPr/>
          </p:nvSpPr>
          <p:spPr>
            <a:xfrm>
              <a:off x="3073170" y="5283598"/>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44DC9225-CEC9-E84D-95AA-08EA1B8DA1A8}"/>
                </a:ext>
              </a:extLst>
            </p:cNvPr>
            <p:cNvSpPr/>
            <p:nvPr/>
          </p:nvSpPr>
          <p:spPr>
            <a:xfrm>
              <a:off x="4095595" y="5277885"/>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7" name="TextBox 86">
            <a:extLst>
              <a:ext uri="{FF2B5EF4-FFF2-40B4-BE49-F238E27FC236}">
                <a16:creationId xmlns:a16="http://schemas.microsoft.com/office/drawing/2014/main" id="{CA0FDEC1-92C4-7940-A02B-ABA4FAE2DF4A}"/>
              </a:ext>
            </a:extLst>
          </p:cNvPr>
          <p:cNvSpPr txBox="1"/>
          <p:nvPr/>
        </p:nvSpPr>
        <p:spPr>
          <a:xfrm>
            <a:off x="6667511" y="6222324"/>
            <a:ext cx="1344984" cy="369332"/>
          </a:xfrm>
          <a:prstGeom prst="rect">
            <a:avLst/>
          </a:prstGeom>
          <a:noFill/>
        </p:spPr>
        <p:txBody>
          <a:bodyPr wrap="none" rtlCol="0">
            <a:spAutoFit/>
          </a:bodyPr>
          <a:lstStyle/>
          <a:p>
            <a:r>
              <a:rPr lang="en-US" dirty="0"/>
              <a:t>GWAS Cases</a:t>
            </a:r>
          </a:p>
        </p:txBody>
      </p:sp>
    </p:spTree>
    <p:extLst>
      <p:ext uri="{BB962C8B-B14F-4D97-AF65-F5344CB8AC3E}">
        <p14:creationId xmlns:p14="http://schemas.microsoft.com/office/powerpoint/2010/main" val="1103031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7E4A7-DC5D-60D0-F2FF-BCD864FE4579}"/>
              </a:ext>
            </a:extLst>
          </p:cNvPr>
          <p:cNvSpPr>
            <a:spLocks noGrp="1"/>
          </p:cNvSpPr>
          <p:nvPr>
            <p:ph type="title"/>
          </p:nvPr>
        </p:nvSpPr>
        <p:spPr>
          <a:xfrm>
            <a:off x="838204" y="136523"/>
            <a:ext cx="10515600" cy="1325563"/>
          </a:xfrm>
        </p:spPr>
        <p:txBody>
          <a:bodyPr/>
          <a:lstStyle/>
          <a:p>
            <a:pPr algn="ctr"/>
            <a:r>
              <a:rPr lang="en-US" dirty="0"/>
              <a:t>Model the effect size distribution</a:t>
            </a:r>
          </a:p>
        </p:txBody>
      </p:sp>
      <p:sp>
        <p:nvSpPr>
          <p:cNvPr id="4" name="Slide Number Placeholder 3">
            <a:extLst>
              <a:ext uri="{FF2B5EF4-FFF2-40B4-BE49-F238E27FC236}">
                <a16:creationId xmlns:a16="http://schemas.microsoft.com/office/drawing/2014/main" id="{B4022208-AC54-C31D-A100-83A45AB6EB78}"/>
              </a:ext>
            </a:extLst>
          </p:cNvPr>
          <p:cNvSpPr>
            <a:spLocks noGrp="1"/>
          </p:cNvSpPr>
          <p:nvPr>
            <p:ph type="sldNum" sz="quarter" idx="12"/>
          </p:nvPr>
        </p:nvSpPr>
        <p:spPr/>
        <p:txBody>
          <a:bodyPr/>
          <a:lstStyle/>
          <a:p>
            <a:fld id="{CAEB8683-B7F6-4A50-804A-50716A0F8E01}" type="slidenum">
              <a:rPr lang="en-US" smtClean="0"/>
              <a:t>20</a:t>
            </a:fld>
            <a:endParaRPr lang="en-US"/>
          </a:p>
        </p:txBody>
      </p:sp>
      <p:pic>
        <p:nvPicPr>
          <p:cNvPr id="5" name="Picture 4">
            <a:extLst>
              <a:ext uri="{FF2B5EF4-FFF2-40B4-BE49-F238E27FC236}">
                <a16:creationId xmlns:a16="http://schemas.microsoft.com/office/drawing/2014/main" id="{E73F08A9-D661-0AF4-AB19-436BFBE97A5F}"/>
              </a:ext>
            </a:extLst>
          </p:cNvPr>
          <p:cNvPicPr>
            <a:picLocks noChangeAspect="1"/>
          </p:cNvPicPr>
          <p:nvPr/>
        </p:nvPicPr>
        <p:blipFill>
          <a:blip r:embed="rId2"/>
          <a:stretch>
            <a:fillRect/>
          </a:stretch>
        </p:blipFill>
        <p:spPr>
          <a:xfrm>
            <a:off x="1433042" y="1308057"/>
            <a:ext cx="9886434" cy="1377367"/>
          </a:xfrm>
          <a:prstGeom prst="rect">
            <a:avLst/>
          </a:prstGeom>
        </p:spPr>
      </p:pic>
      <p:pic>
        <p:nvPicPr>
          <p:cNvPr id="6" name="Picture 5">
            <a:extLst>
              <a:ext uri="{FF2B5EF4-FFF2-40B4-BE49-F238E27FC236}">
                <a16:creationId xmlns:a16="http://schemas.microsoft.com/office/drawing/2014/main" id="{C5DC2305-D5A1-E218-9191-9DD9FF591691}"/>
              </a:ext>
            </a:extLst>
          </p:cNvPr>
          <p:cNvPicPr>
            <a:picLocks noChangeAspect="1"/>
          </p:cNvPicPr>
          <p:nvPr/>
        </p:nvPicPr>
        <p:blipFill>
          <a:blip r:embed="rId3"/>
          <a:stretch>
            <a:fillRect/>
          </a:stretch>
        </p:blipFill>
        <p:spPr>
          <a:xfrm>
            <a:off x="1884833" y="2633621"/>
            <a:ext cx="7820641" cy="3093880"/>
          </a:xfrm>
          <a:prstGeom prst="rect">
            <a:avLst/>
          </a:prstGeom>
        </p:spPr>
      </p:pic>
      <p:sp>
        <p:nvSpPr>
          <p:cNvPr id="8" name="TextBox 7">
            <a:extLst>
              <a:ext uri="{FF2B5EF4-FFF2-40B4-BE49-F238E27FC236}">
                <a16:creationId xmlns:a16="http://schemas.microsoft.com/office/drawing/2014/main" id="{3C3924D8-7AB9-9001-5456-A398680A22FD}"/>
              </a:ext>
            </a:extLst>
          </p:cNvPr>
          <p:cNvSpPr txBox="1"/>
          <p:nvPr/>
        </p:nvSpPr>
        <p:spPr>
          <a:xfrm>
            <a:off x="2903621" y="5987020"/>
            <a:ext cx="6096000" cy="523220"/>
          </a:xfrm>
          <a:prstGeom prst="rect">
            <a:avLst/>
          </a:prstGeom>
          <a:noFill/>
        </p:spPr>
        <p:txBody>
          <a:bodyPr wrap="square">
            <a:spAutoFit/>
          </a:bodyPr>
          <a:lstStyle/>
          <a:p>
            <a:pPr algn="ctr"/>
            <a:r>
              <a:rPr lang="en-US" sz="2800" dirty="0"/>
              <a:t>Incorporate functional information</a:t>
            </a:r>
          </a:p>
        </p:txBody>
      </p:sp>
    </p:spTree>
    <p:extLst>
      <p:ext uri="{BB962C8B-B14F-4D97-AF65-F5344CB8AC3E}">
        <p14:creationId xmlns:p14="http://schemas.microsoft.com/office/powerpoint/2010/main" val="762588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864B0-5482-C95E-DE17-46D4621EB2C3}"/>
              </a:ext>
            </a:extLst>
          </p:cNvPr>
          <p:cNvSpPr>
            <a:spLocks noGrp="1"/>
          </p:cNvSpPr>
          <p:nvPr>
            <p:ph type="title"/>
          </p:nvPr>
        </p:nvSpPr>
        <p:spPr/>
        <p:txBody>
          <a:bodyPr/>
          <a:lstStyle/>
          <a:p>
            <a:pPr algn="ctr"/>
            <a:r>
              <a:rPr lang="en-US" dirty="0"/>
              <a:t>Model effects jointly or fine-map</a:t>
            </a:r>
          </a:p>
        </p:txBody>
      </p:sp>
      <p:sp>
        <p:nvSpPr>
          <p:cNvPr id="4" name="Slide Number Placeholder 3">
            <a:extLst>
              <a:ext uri="{FF2B5EF4-FFF2-40B4-BE49-F238E27FC236}">
                <a16:creationId xmlns:a16="http://schemas.microsoft.com/office/drawing/2014/main" id="{0F09B410-A7D1-CE38-0749-498FBEC7DD31}"/>
              </a:ext>
            </a:extLst>
          </p:cNvPr>
          <p:cNvSpPr>
            <a:spLocks noGrp="1"/>
          </p:cNvSpPr>
          <p:nvPr>
            <p:ph type="sldNum" sz="quarter" idx="12"/>
          </p:nvPr>
        </p:nvSpPr>
        <p:spPr/>
        <p:txBody>
          <a:bodyPr/>
          <a:lstStyle/>
          <a:p>
            <a:fld id="{CAEB8683-B7F6-4A50-804A-50716A0F8E01}" type="slidenum">
              <a:rPr lang="en-US" smtClean="0"/>
              <a:t>21</a:t>
            </a:fld>
            <a:endParaRPr lang="en-US"/>
          </a:p>
        </p:txBody>
      </p:sp>
      <p:pic>
        <p:nvPicPr>
          <p:cNvPr id="5" name="Picture 4">
            <a:extLst>
              <a:ext uri="{FF2B5EF4-FFF2-40B4-BE49-F238E27FC236}">
                <a16:creationId xmlns:a16="http://schemas.microsoft.com/office/drawing/2014/main" id="{4D3BA4A6-DAC9-9ACD-92ED-B0EDA9F01BBA}"/>
              </a:ext>
            </a:extLst>
          </p:cNvPr>
          <p:cNvPicPr>
            <a:picLocks noChangeAspect="1"/>
          </p:cNvPicPr>
          <p:nvPr/>
        </p:nvPicPr>
        <p:blipFill>
          <a:blip r:embed="rId2"/>
          <a:stretch>
            <a:fillRect/>
          </a:stretch>
        </p:blipFill>
        <p:spPr>
          <a:xfrm>
            <a:off x="1374299" y="1944468"/>
            <a:ext cx="9443402" cy="4158103"/>
          </a:xfrm>
          <a:prstGeom prst="rect">
            <a:avLst/>
          </a:prstGeom>
        </p:spPr>
      </p:pic>
    </p:spTree>
    <p:extLst>
      <p:ext uri="{BB962C8B-B14F-4D97-AF65-F5344CB8AC3E}">
        <p14:creationId xmlns:p14="http://schemas.microsoft.com/office/powerpoint/2010/main" val="2480458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a:t>Transferability</a:t>
            </a:r>
          </a:p>
        </p:txBody>
      </p:sp>
      <p:pic>
        <p:nvPicPr>
          <p:cNvPr id="3" name="Picture 2">
            <a:extLst>
              <a:ext uri="{FF2B5EF4-FFF2-40B4-BE49-F238E27FC236}">
                <a16:creationId xmlns:a16="http://schemas.microsoft.com/office/drawing/2014/main" id="{7E25EDBA-F6B2-6F4E-4494-4287844D95A1}"/>
              </a:ext>
            </a:extLst>
          </p:cNvPr>
          <p:cNvPicPr>
            <a:picLocks noChangeAspect="1"/>
          </p:cNvPicPr>
          <p:nvPr/>
        </p:nvPicPr>
        <p:blipFill>
          <a:blip r:embed="rId2"/>
          <a:stretch>
            <a:fillRect/>
          </a:stretch>
        </p:blipFill>
        <p:spPr>
          <a:xfrm>
            <a:off x="2310064" y="1597526"/>
            <a:ext cx="6866020" cy="5143086"/>
          </a:xfrm>
          <a:prstGeom prst="rect">
            <a:avLst/>
          </a:prstGeom>
        </p:spPr>
      </p:pic>
      <p:sp>
        <p:nvSpPr>
          <p:cNvPr id="6" name="Rectangle 5">
            <a:extLst>
              <a:ext uri="{FF2B5EF4-FFF2-40B4-BE49-F238E27FC236}">
                <a16:creationId xmlns:a16="http://schemas.microsoft.com/office/drawing/2014/main" id="{4504C9EC-E17B-0F5F-95EC-9580F8C9298E}"/>
              </a:ext>
            </a:extLst>
          </p:cNvPr>
          <p:cNvSpPr/>
          <p:nvPr/>
        </p:nvSpPr>
        <p:spPr>
          <a:xfrm>
            <a:off x="2310064" y="1459832"/>
            <a:ext cx="465220" cy="4973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8298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9B209-2A87-BB4E-033A-9272048D988E}"/>
              </a:ext>
            </a:extLst>
          </p:cNvPr>
          <p:cNvSpPr>
            <a:spLocks noGrp="1"/>
          </p:cNvSpPr>
          <p:nvPr>
            <p:ph type="title"/>
          </p:nvPr>
        </p:nvSpPr>
        <p:spPr/>
        <p:txBody>
          <a:bodyPr/>
          <a:lstStyle/>
          <a:p>
            <a:pPr algn="ctr"/>
            <a:r>
              <a:rPr lang="en-US" dirty="0"/>
              <a:t>What makes PRS non-transferrable?</a:t>
            </a:r>
          </a:p>
        </p:txBody>
      </p:sp>
      <p:sp>
        <p:nvSpPr>
          <p:cNvPr id="3" name="Content Placeholder 2">
            <a:extLst>
              <a:ext uri="{FF2B5EF4-FFF2-40B4-BE49-F238E27FC236}">
                <a16:creationId xmlns:a16="http://schemas.microsoft.com/office/drawing/2014/main" id="{4C63043A-2661-1C91-DE45-9F502C9A59BB}"/>
              </a:ext>
            </a:extLst>
          </p:cNvPr>
          <p:cNvSpPr>
            <a:spLocks noGrp="1"/>
          </p:cNvSpPr>
          <p:nvPr>
            <p:ph idx="1"/>
          </p:nvPr>
        </p:nvSpPr>
        <p:spPr>
          <a:xfrm>
            <a:off x="838204" y="2552738"/>
            <a:ext cx="10515600" cy="2878577"/>
          </a:xfrm>
        </p:spPr>
        <p:txBody>
          <a:bodyPr/>
          <a:lstStyle/>
          <a:p>
            <a:r>
              <a:rPr lang="en-US" dirty="0"/>
              <a:t>Differences in allele frequencies between populations</a:t>
            </a:r>
          </a:p>
          <a:p>
            <a:endParaRPr lang="en-US" dirty="0"/>
          </a:p>
          <a:p>
            <a:r>
              <a:rPr lang="en-US" dirty="0"/>
              <a:t>Differences in LD between populations</a:t>
            </a:r>
          </a:p>
          <a:p>
            <a:endParaRPr lang="en-US" dirty="0"/>
          </a:p>
          <a:p>
            <a:r>
              <a:rPr lang="en-US" dirty="0"/>
              <a:t>Differences in effect sizes due to </a:t>
            </a:r>
            <a:r>
              <a:rPr lang="en-US" dirty="0" err="1"/>
              <a:t>GxE</a:t>
            </a:r>
            <a:r>
              <a:rPr lang="en-US" dirty="0"/>
              <a:t> and </a:t>
            </a:r>
            <a:r>
              <a:rPr lang="en-US" dirty="0" err="1"/>
              <a:t>GxG</a:t>
            </a:r>
            <a:endParaRPr lang="en-US" dirty="0"/>
          </a:p>
        </p:txBody>
      </p:sp>
      <p:sp>
        <p:nvSpPr>
          <p:cNvPr id="4" name="Slide Number Placeholder 3">
            <a:extLst>
              <a:ext uri="{FF2B5EF4-FFF2-40B4-BE49-F238E27FC236}">
                <a16:creationId xmlns:a16="http://schemas.microsoft.com/office/drawing/2014/main" id="{EE69A0EF-F3B6-219A-E19E-964878013FB1}"/>
              </a:ext>
            </a:extLst>
          </p:cNvPr>
          <p:cNvSpPr>
            <a:spLocks noGrp="1"/>
          </p:cNvSpPr>
          <p:nvPr>
            <p:ph type="sldNum" sz="quarter" idx="12"/>
          </p:nvPr>
        </p:nvSpPr>
        <p:spPr/>
        <p:txBody>
          <a:bodyPr/>
          <a:lstStyle/>
          <a:p>
            <a:fld id="{CAEB8683-B7F6-4A50-804A-50716A0F8E01}" type="slidenum">
              <a:rPr lang="en-US" smtClean="0"/>
              <a:t>23</a:t>
            </a:fld>
            <a:endParaRPr lang="en-US"/>
          </a:p>
        </p:txBody>
      </p:sp>
      <p:cxnSp>
        <p:nvCxnSpPr>
          <p:cNvPr id="6" name="Straight Connector 5">
            <a:extLst>
              <a:ext uri="{FF2B5EF4-FFF2-40B4-BE49-F238E27FC236}">
                <a16:creationId xmlns:a16="http://schemas.microsoft.com/office/drawing/2014/main" id="{D87F29B4-C89E-E06B-BD62-B4410431F58A}"/>
              </a:ext>
            </a:extLst>
          </p:cNvPr>
          <p:cNvCxnSpPr/>
          <p:nvPr/>
        </p:nvCxnSpPr>
        <p:spPr>
          <a:xfrm>
            <a:off x="691375" y="4839629"/>
            <a:ext cx="7460166"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3049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BFD34D-BA27-B367-70D2-3DD07C0FA6FC}"/>
              </a:ext>
            </a:extLst>
          </p:cNvPr>
          <p:cNvSpPr>
            <a:spLocks noGrp="1"/>
          </p:cNvSpPr>
          <p:nvPr>
            <p:ph type="sldNum" sz="quarter" idx="12"/>
          </p:nvPr>
        </p:nvSpPr>
        <p:spPr/>
        <p:txBody>
          <a:bodyPr/>
          <a:lstStyle/>
          <a:p>
            <a:fld id="{CAEB8683-B7F6-4A50-804A-50716A0F8E01}" type="slidenum">
              <a:rPr lang="en-US" smtClean="0"/>
              <a:t>24</a:t>
            </a:fld>
            <a:endParaRPr lang="en-US"/>
          </a:p>
        </p:txBody>
      </p:sp>
      <p:pic>
        <p:nvPicPr>
          <p:cNvPr id="5" name="Picture 4">
            <a:extLst>
              <a:ext uri="{FF2B5EF4-FFF2-40B4-BE49-F238E27FC236}">
                <a16:creationId xmlns:a16="http://schemas.microsoft.com/office/drawing/2014/main" id="{0A24BA00-AD17-B2FA-4FA8-46510A388B8A}"/>
              </a:ext>
            </a:extLst>
          </p:cNvPr>
          <p:cNvPicPr>
            <a:picLocks noChangeAspect="1"/>
          </p:cNvPicPr>
          <p:nvPr/>
        </p:nvPicPr>
        <p:blipFill>
          <a:blip r:embed="rId2"/>
          <a:stretch>
            <a:fillRect/>
          </a:stretch>
        </p:blipFill>
        <p:spPr>
          <a:xfrm>
            <a:off x="0" y="170434"/>
            <a:ext cx="7663923" cy="3258566"/>
          </a:xfrm>
          <a:prstGeom prst="rect">
            <a:avLst/>
          </a:prstGeom>
        </p:spPr>
      </p:pic>
      <p:pic>
        <p:nvPicPr>
          <p:cNvPr id="7" name="Picture 6">
            <a:extLst>
              <a:ext uri="{FF2B5EF4-FFF2-40B4-BE49-F238E27FC236}">
                <a16:creationId xmlns:a16="http://schemas.microsoft.com/office/drawing/2014/main" id="{937311DC-8D97-45AB-CD06-563643D6389D}"/>
              </a:ext>
            </a:extLst>
          </p:cNvPr>
          <p:cNvPicPr>
            <a:picLocks noChangeAspect="1"/>
          </p:cNvPicPr>
          <p:nvPr/>
        </p:nvPicPr>
        <p:blipFill>
          <a:blip r:embed="rId3"/>
          <a:stretch>
            <a:fillRect/>
          </a:stretch>
        </p:blipFill>
        <p:spPr>
          <a:xfrm>
            <a:off x="7364397" y="879199"/>
            <a:ext cx="4827603" cy="1841035"/>
          </a:xfrm>
          <a:prstGeom prst="rect">
            <a:avLst/>
          </a:prstGeom>
        </p:spPr>
      </p:pic>
      <p:sp>
        <p:nvSpPr>
          <p:cNvPr id="8" name="Rectangle 7">
            <a:extLst>
              <a:ext uri="{FF2B5EF4-FFF2-40B4-BE49-F238E27FC236}">
                <a16:creationId xmlns:a16="http://schemas.microsoft.com/office/drawing/2014/main" id="{BACCEE29-F973-634E-5EAE-26DB1A8E8097}"/>
              </a:ext>
            </a:extLst>
          </p:cNvPr>
          <p:cNvSpPr/>
          <p:nvPr/>
        </p:nvSpPr>
        <p:spPr>
          <a:xfrm>
            <a:off x="7198703" y="750863"/>
            <a:ext cx="465220" cy="4973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A1F47A7-7BC2-B82D-1C0B-1A650674D270}"/>
              </a:ext>
            </a:extLst>
          </p:cNvPr>
          <p:cNvPicPr>
            <a:picLocks noChangeAspect="1"/>
          </p:cNvPicPr>
          <p:nvPr/>
        </p:nvPicPr>
        <p:blipFill>
          <a:blip r:embed="rId4"/>
          <a:stretch>
            <a:fillRect/>
          </a:stretch>
        </p:blipFill>
        <p:spPr>
          <a:xfrm>
            <a:off x="2348393" y="4433720"/>
            <a:ext cx="7134269" cy="2105194"/>
          </a:xfrm>
          <a:prstGeom prst="rect">
            <a:avLst/>
          </a:prstGeom>
        </p:spPr>
      </p:pic>
      <p:sp>
        <p:nvSpPr>
          <p:cNvPr id="10" name="TextBox 9">
            <a:extLst>
              <a:ext uri="{FF2B5EF4-FFF2-40B4-BE49-F238E27FC236}">
                <a16:creationId xmlns:a16="http://schemas.microsoft.com/office/drawing/2014/main" id="{9407F169-C256-B24A-908B-C4D8FDAE0A8E}"/>
              </a:ext>
            </a:extLst>
          </p:cNvPr>
          <p:cNvSpPr txBox="1"/>
          <p:nvPr/>
        </p:nvSpPr>
        <p:spPr>
          <a:xfrm>
            <a:off x="8935453" y="3048000"/>
            <a:ext cx="3147785" cy="369332"/>
          </a:xfrm>
          <a:prstGeom prst="rect">
            <a:avLst/>
          </a:prstGeom>
          <a:noFill/>
        </p:spPr>
        <p:txBody>
          <a:bodyPr wrap="none" rtlCol="0">
            <a:spAutoFit/>
          </a:bodyPr>
          <a:lstStyle/>
          <a:p>
            <a:r>
              <a:rPr lang="en-US" dirty="0"/>
              <a:t>Hou et al., 2023; Hu et al., 2024</a:t>
            </a:r>
          </a:p>
        </p:txBody>
      </p:sp>
    </p:spTree>
    <p:extLst>
      <p:ext uri="{BB962C8B-B14F-4D97-AF65-F5344CB8AC3E}">
        <p14:creationId xmlns:p14="http://schemas.microsoft.com/office/powerpoint/2010/main" val="11457364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75037</TotalTime>
  <Words>583</Words>
  <Application>Microsoft Macintosh PowerPoint</Application>
  <PresentationFormat>Widescreen</PresentationFormat>
  <Paragraphs>119</Paragraphs>
  <Slides>24</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Cambria Math</vt:lpstr>
      <vt:lpstr>Office Theme</vt:lpstr>
      <vt:lpstr>Introduction to the PRS session</vt:lpstr>
      <vt:lpstr>The Battle between Mendelians and Biometricians</vt:lpstr>
      <vt:lpstr>Infinitesimal model: multivariate normal distribution in pedigrees</vt:lpstr>
      <vt:lpstr>We already know more than 12,000 genome-wide significant hits for height!</vt:lpstr>
      <vt:lpstr>Effect size distributions</vt:lpstr>
      <vt:lpstr>Effect sizes of individual variants are very small</vt:lpstr>
      <vt:lpstr>Genetic risk prediction</vt:lpstr>
      <vt:lpstr>BLUP – Best Linear Unbiased Predictor</vt:lpstr>
      <vt:lpstr>Accuracy of polygenic prediction in cattle</vt:lpstr>
      <vt:lpstr>Applications in humans</vt:lpstr>
      <vt:lpstr>Extensions of BLUP – multiple variance scales and binary phenotypes</vt:lpstr>
      <vt:lpstr>Extreme tails in the distributions of genetic risk scores are highly predictive</vt:lpstr>
      <vt:lpstr>Selecting populations for treatment</vt:lpstr>
      <vt:lpstr>Linear models for genetic risk prediction</vt:lpstr>
      <vt:lpstr>“Polygenic scores” can leverage summary statistics from a large GWAS study</vt:lpstr>
      <vt:lpstr>“Polygenic scores” can leverage summary statistics from a large GWAS study</vt:lpstr>
      <vt:lpstr>The optimal polygenic score can be constructed with “conditional mean effects”</vt:lpstr>
      <vt:lpstr>Accounting for LD in summary data is a major challenge</vt:lpstr>
      <vt:lpstr>Accounting for LD in summary data is a major challenge</vt:lpstr>
      <vt:lpstr>Model the effect size distribution</vt:lpstr>
      <vt:lpstr>Model effects jointly or fine-map</vt:lpstr>
      <vt:lpstr>Transferability</vt:lpstr>
      <vt:lpstr>What makes PRS non-transferrable?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Vladimir Seplyarskiy</dc:creator>
  <cp:lastModifiedBy>Sunyaev, Shamil R.</cp:lastModifiedBy>
  <cp:revision>341</cp:revision>
  <dcterms:created xsi:type="dcterms:W3CDTF">2018-09-21T15:15:30Z</dcterms:created>
  <dcterms:modified xsi:type="dcterms:W3CDTF">2025-12-06T20:00:31Z</dcterms:modified>
</cp:coreProperties>
</file>