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9" roundtripDataSignature="AMtx7mgPqTGBOp7e9A9wlVpebpsyf8br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customschemas.google.com/relationships/presentationmetadata" Target="meta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95959"/>
                </a:solidFill>
              </a:rPr>
              <a:t>MPRA allows us to test thousands of variants in a single experiment</a:t>
            </a:r>
            <a:endParaRPr sz="10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95959"/>
                </a:solidFill>
              </a:rPr>
              <a:t>Enables high-throughput testing of sequences allowing for:</a:t>
            </a:r>
            <a:endParaRPr sz="10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95959"/>
                </a:solidFill>
              </a:rPr>
              <a:t>	Activity measurements of numerous sequences - validating candidate CREs</a:t>
            </a:r>
            <a:endParaRPr sz="10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95959"/>
                </a:solidFill>
              </a:rPr>
              <a:t>	Measuring the impact of SNVs on Activit</a:t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595959"/>
                </a:solidFill>
              </a:rPr>
              <a:t>Define emVar for audience here</a:t>
            </a:r>
            <a:endParaRPr sz="10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595959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K562: 495,180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HepG2: 499,820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SK-N-SH: 485,034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K562: 495,180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HepG2: 499,820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SK-N-SH: 485,034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K562: 495,180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HepG2: 499,820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SK-N-SH: 485,034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K562: 495,180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HepG2: 499,820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SK-N-SH: 485,034 sequences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Points represent an empirical emVar in that cell type: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 K562: 16,187 ref/alt pairs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 HepG2: 14,029 ref/alt pairs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 SKNSH: 14,723 ref/alt pairs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Points represent an empirical emVar in that cell type: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 K562: 16,187 ref/alt pairs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 HepG2: 14,029 ref/alt pairs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 SKNSH: 14,723 ref/alt pairs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3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4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4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4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4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11" Type="http://schemas.openxmlformats.org/officeDocument/2006/relationships/image" Target="../media/image39.jpg"/><Relationship Id="rId10" Type="http://schemas.openxmlformats.org/officeDocument/2006/relationships/image" Target="../media/image40.jpg"/><Relationship Id="rId9" Type="http://schemas.openxmlformats.org/officeDocument/2006/relationships/image" Target="../media/image37.jp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38.jpg"/><Relationship Id="rId8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idx="1" type="subTitle"/>
          </p:nvPr>
        </p:nvSpPr>
        <p:spPr>
          <a:xfrm>
            <a:off x="1946850" y="4123300"/>
            <a:ext cx="5250300" cy="87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3374"/>
              <a:buNone/>
            </a:pPr>
            <a:r>
              <a:rPr b="1" lang="en" sz="1900">
                <a:solidFill>
                  <a:schemeClr val="dk1"/>
                </a:solidFill>
                <a:highlight>
                  <a:schemeClr val="lt1"/>
                </a:highlight>
              </a:rPr>
              <a:t>John Butts</a:t>
            </a:r>
            <a:endParaRPr b="1"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3374"/>
              <a:buNone/>
            </a:pPr>
            <a:r>
              <a:rPr b="1" lang="en" sz="1900">
                <a:solidFill>
                  <a:schemeClr val="dk1"/>
                </a:solidFill>
                <a:highlight>
                  <a:schemeClr val="lt1"/>
                </a:highlight>
              </a:rPr>
              <a:t>Tewhey Lab</a:t>
            </a:r>
            <a:endParaRPr b="1" sz="19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3374"/>
              <a:buNone/>
            </a:pPr>
            <a:r>
              <a:rPr b="1" lang="en" sz="1900">
                <a:solidFill>
                  <a:schemeClr val="dk1"/>
                </a:solidFill>
                <a:highlight>
                  <a:schemeClr val="lt1"/>
                </a:highlight>
              </a:rPr>
              <a:t>The Jackson Laboratory and University of Maine</a:t>
            </a:r>
            <a:endParaRPr b="1" sz="19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244425" y="1536800"/>
            <a:ext cx="8520600" cy="60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91425" lIns="91425" spcFirstLastPara="1" rIns="91425" wrap="square" tIns="91425">
            <a:normAutofit fontScale="92500"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000000"/>
              </a:buClr>
              <a:buSzPct val="29396"/>
              <a:buFont typeface="Arial"/>
              <a:buNone/>
            </a:pPr>
            <a:r>
              <a:rPr b="1" i="0" lang="en" sz="2900" u="none" cap="none" strike="noStrike">
                <a:solidFill>
                  <a:srgbClr val="13131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CAGI7 lentiMPRA Prediction Challenge: MPAC</a:t>
            </a:r>
            <a:endParaRPr b="1" i="0" sz="2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28000" y="4083100"/>
            <a:ext cx="1512794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8338" y="4540289"/>
            <a:ext cx="1432113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6">
            <a:alphaModFix/>
          </a:blip>
          <a:srcRect b="37897" l="0" r="0" t="36741"/>
          <a:stretch/>
        </p:blipFill>
        <p:spPr>
          <a:xfrm>
            <a:off x="88763" y="4560410"/>
            <a:ext cx="1788459" cy="457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462" y="4103188"/>
            <a:ext cx="1107066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/>
          <p:nvPr>
            <p:ph type="title"/>
          </p:nvPr>
        </p:nvSpPr>
        <p:spPr>
          <a:xfrm>
            <a:off x="311700" y="91440"/>
            <a:ext cx="8832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i="1" lang="en"/>
              <a:t>cis</a:t>
            </a:r>
            <a:r>
              <a:rPr b="1" lang="en"/>
              <a:t>-Regulatory Elements (CREs) precisely regulate transcription</a:t>
            </a:r>
            <a:endParaRPr b="1" i="1"/>
          </a:p>
        </p:txBody>
      </p:sp>
      <p:pic>
        <p:nvPicPr>
          <p:cNvPr id="65" name="Google Shape;6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8850" y="1371600"/>
            <a:ext cx="7315200" cy="248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/>
          <p:cNvPicPr preferRelativeResize="0"/>
          <p:nvPr/>
        </p:nvPicPr>
        <p:blipFill rotWithShape="1">
          <a:blip r:embed="rId4">
            <a:alphaModFix/>
          </a:blip>
          <a:srcRect b="60035" l="47691" r="6326" t="0"/>
          <a:stretch/>
        </p:blipFill>
        <p:spPr>
          <a:xfrm>
            <a:off x="5033275" y="1664850"/>
            <a:ext cx="2285998" cy="1474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Assessing the impact of non-coding variation requires functional validation</a:t>
            </a:r>
            <a:endParaRPr b="1"/>
          </a:p>
        </p:txBody>
      </p:sp>
      <p:pic>
        <p:nvPicPr>
          <p:cNvPr id="72" name="Google Shape;72;p3" title="impact_of_ncv_unclea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371600"/>
            <a:ext cx="8839204" cy="249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Massively Parallel Reporter Assays (MPRAs) can capture activity differences between variants </a:t>
            </a:r>
            <a:endParaRPr b="1"/>
          </a:p>
        </p:txBody>
      </p:sp>
      <p:pic>
        <p:nvPicPr>
          <p:cNvPr id="78" name="Google Shape;78;p4" title="mpra_overview_with_text.png"/>
          <p:cNvPicPr preferRelativeResize="0"/>
          <p:nvPr/>
        </p:nvPicPr>
        <p:blipFill rotWithShape="1">
          <a:blip r:embed="rId3">
            <a:alphaModFix/>
          </a:blip>
          <a:srcRect b="35782" l="0" r="0" t="0"/>
          <a:stretch/>
        </p:blipFill>
        <p:spPr>
          <a:xfrm>
            <a:off x="457200" y="1143000"/>
            <a:ext cx="8229601" cy="195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/>
              <a:t>Definitions of MPRA terminologies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/>
          </a:p>
        </p:txBody>
      </p:sp>
      <p:pic>
        <p:nvPicPr>
          <p:cNvPr id="84" name="Google Shape;84;p5" title="mpra_overview_with_tex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143000"/>
            <a:ext cx="8229601" cy="3046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Experimental MPRA requires rational variant selection</a:t>
            </a:r>
            <a:endParaRPr b="1"/>
          </a:p>
        </p:txBody>
      </p:sp>
      <p:pic>
        <p:nvPicPr>
          <p:cNvPr id="90" name="Google Shape;90;p6" title="empirical_mpra_v_mpac.png"/>
          <p:cNvPicPr preferRelativeResize="0"/>
          <p:nvPr/>
        </p:nvPicPr>
        <p:blipFill rotWithShape="1">
          <a:blip r:embed="rId3">
            <a:alphaModFix/>
          </a:blip>
          <a:srcRect b="0" l="0" r="50000" t="0"/>
          <a:stretch/>
        </p:blipFill>
        <p:spPr>
          <a:xfrm>
            <a:off x="457200" y="1371600"/>
            <a:ext cx="4114801" cy="27318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6"/>
          <p:cNvSpPr txBox="1"/>
          <p:nvPr/>
        </p:nvSpPr>
        <p:spPr>
          <a:xfrm>
            <a:off x="7998300" y="4804800"/>
            <a:ext cx="1145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Siraj 2024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Malinois with Parallel Aggregated Cross-validation (MPAC) for comprehensive variant testing </a:t>
            </a:r>
            <a:endParaRPr b="1"/>
          </a:p>
        </p:txBody>
      </p:sp>
      <p:pic>
        <p:nvPicPr>
          <p:cNvPr id="97" name="Google Shape;97;p7" title="empirical_mpra_v_mpa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71600"/>
            <a:ext cx="8229601" cy="2731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Malinois takes a 200 bp one hot encoded sequence as input </a:t>
            </a:r>
            <a:endParaRPr/>
          </a:p>
        </p:txBody>
      </p:sp>
      <p:pic>
        <p:nvPicPr>
          <p:cNvPr id="103" name="Google Shape;103;p8" title="malinois_architecture_200bp_inpu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16665"/>
            <a:ext cx="8839204" cy="4026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Malinois ‘trunk’ consists of 3 convolutional layers initialized with Basset weights </a:t>
            </a:r>
            <a:endParaRPr/>
          </a:p>
        </p:txBody>
      </p:sp>
      <p:pic>
        <p:nvPicPr>
          <p:cNvPr id="109" name="Google Shape;109;p9" title="malinois_architecture_trunk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16665"/>
            <a:ext cx="8839204" cy="402684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9"/>
          <p:cNvSpPr txBox="1"/>
          <p:nvPr/>
        </p:nvSpPr>
        <p:spPr>
          <a:xfrm>
            <a:off x="7998300" y="4804800"/>
            <a:ext cx="1145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Kelley 2016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Malinois ‘branches’ predict MPRA activity for three cell types</a:t>
            </a:r>
            <a:endParaRPr/>
          </a:p>
        </p:txBody>
      </p:sp>
      <p:pic>
        <p:nvPicPr>
          <p:cNvPr id="116" name="Google Shape;116;p10" title="malinois_architecture_al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116665"/>
            <a:ext cx="8839204" cy="402684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0"/>
          <p:cNvSpPr txBox="1"/>
          <p:nvPr/>
        </p:nvSpPr>
        <p:spPr>
          <a:xfrm>
            <a:off x="7082700" y="4804800"/>
            <a:ext cx="206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Gosai and Castro et al 2024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Malinois is a highly accurate model of MPRA activity </a:t>
            </a:r>
            <a:endParaRPr b="1"/>
          </a:p>
        </p:txBody>
      </p:sp>
      <p:pic>
        <p:nvPicPr>
          <p:cNvPr id="123" name="Google Shape;123;p11" title="malinois_testSet_actCor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71600"/>
            <a:ext cx="8229601" cy="287653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1"/>
          <p:cNvSpPr txBox="1"/>
          <p:nvPr/>
        </p:nvSpPr>
        <p:spPr>
          <a:xfrm>
            <a:off x="7082700" y="4804800"/>
            <a:ext cx="206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Gosai and Castro et al 2024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Malinois is a highly accurate model of MPRA activity </a:t>
            </a:r>
            <a:endParaRPr b="1"/>
          </a:p>
        </p:txBody>
      </p:sp>
      <p:pic>
        <p:nvPicPr>
          <p:cNvPr id="130" name="Google Shape;130;p12" title="malinois_testSet_actCor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71600"/>
            <a:ext cx="8229601" cy="287653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2"/>
          <p:cNvSpPr txBox="1"/>
          <p:nvPr/>
        </p:nvSpPr>
        <p:spPr>
          <a:xfrm>
            <a:off x="111150" y="4285425"/>
            <a:ext cx="892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 set for Malinois contains sequences from chromosomes 7 and 13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b="1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can we expand on this base for variant effect prediction?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MPAC is a ‘pack’ of 110 Malinois models capable of unbiased predictions for any autosome </a:t>
            </a:r>
            <a:endParaRPr b="1"/>
          </a:p>
        </p:txBody>
      </p:sp>
      <p:pic>
        <p:nvPicPr>
          <p:cNvPr id="137" name="Google Shape;137;p13" title="holdOut_MODS_seqonly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280160"/>
            <a:ext cx="3657599" cy="3571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MPAC can generate predictions for any autosomal sequence</a:t>
            </a:r>
            <a:endParaRPr b="1"/>
          </a:p>
        </p:txBody>
      </p:sp>
      <p:pic>
        <p:nvPicPr>
          <p:cNvPr id="143" name="Google Shape;143;p14" title="holdOut_MODS_weRtheMOD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280160"/>
            <a:ext cx="3657599" cy="3571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Each sequence activity is then predicted by ten models</a:t>
            </a:r>
            <a:endParaRPr b="1"/>
          </a:p>
        </p:txBody>
      </p:sp>
      <p:pic>
        <p:nvPicPr>
          <p:cNvPr id="149" name="Google Shape;149;p15" title="holdOut_MODS_ensembl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280160"/>
            <a:ext cx="3657599" cy="3571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10 model predictions are averaged for a final activity prediction</a:t>
            </a:r>
            <a:endParaRPr b="1"/>
          </a:p>
        </p:txBody>
      </p:sp>
      <p:pic>
        <p:nvPicPr>
          <p:cNvPr id="155" name="Google Shape;155;p16" title="holdOut_MODS_PRED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280160"/>
            <a:ext cx="3657599" cy="3571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Genome-wide predictions from MPAC maintain accuracy of Malinois</a:t>
            </a:r>
            <a:endParaRPr b="1"/>
          </a:p>
        </p:txBody>
      </p:sp>
      <p:pic>
        <p:nvPicPr>
          <p:cNvPr id="161" name="Google Shape;161;p17" title="mpac_activity_correlations_aria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71600"/>
            <a:ext cx="8229601" cy="289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6615175" y="4804800"/>
            <a:ext cx="252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Butts and Rong et al 2025, in Revision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Testing variants only in the center of the sequence may miss emVars</a:t>
            </a:r>
            <a:endParaRPr b="1"/>
          </a:p>
        </p:txBody>
      </p:sp>
      <p:pic>
        <p:nvPicPr>
          <p:cNvPr id="168" name="Google Shape;168;p18" title="windowing_things_1st_pane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896" y="1371600"/>
            <a:ext cx="3283631" cy="365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‘Windowing’ position of the variant can increase the recovery of emVars</a:t>
            </a:r>
            <a:endParaRPr b="1"/>
          </a:p>
        </p:txBody>
      </p:sp>
      <p:pic>
        <p:nvPicPr>
          <p:cNvPr id="174" name="Google Shape;174;p19" title="windowing_things_panel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896" y="1371600"/>
            <a:ext cx="3283631" cy="365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For MPAC 18 predictions are generated, sliding the variant in 10bp increments </a:t>
            </a:r>
            <a:endParaRPr b="1"/>
          </a:p>
        </p:txBody>
      </p:sp>
      <p:pic>
        <p:nvPicPr>
          <p:cNvPr id="180" name="Google Shape;180;p20" title="wimdowing_al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1699" y="1840250"/>
            <a:ext cx="4869903" cy="272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 title="windowing_things_panel1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896" y="1371600"/>
            <a:ext cx="3283631" cy="365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Prediction submission 1: Variant Windowed </a:t>
            </a:r>
            <a:endParaRPr b="1"/>
          </a:p>
        </p:txBody>
      </p:sp>
      <p:pic>
        <p:nvPicPr>
          <p:cNvPr id="187" name="Google Shape;187;p21" title="overview_cartoon.png"/>
          <p:cNvPicPr preferRelativeResize="0"/>
          <p:nvPr/>
        </p:nvPicPr>
        <p:blipFill rotWithShape="1">
          <a:blip r:embed="rId3">
            <a:alphaModFix/>
          </a:blip>
          <a:srcRect b="0" l="33230" r="33232" t="16128"/>
          <a:stretch/>
        </p:blipFill>
        <p:spPr>
          <a:xfrm>
            <a:off x="311700" y="848325"/>
            <a:ext cx="3380024" cy="3446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1"/>
          <p:cNvSpPr txBox="1"/>
          <p:nvPr/>
        </p:nvSpPr>
        <p:spPr>
          <a:xfrm>
            <a:off x="4182325" y="1301850"/>
            <a:ext cx="42264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Models per prediction: 10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predictions: 18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Strand: avg(fwd, rev)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Variant Position: 9,19,29,...179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 threshold: &gt;= abs(l2fc(0.5))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lenti normalization: None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type="title"/>
          </p:nvPr>
        </p:nvSpPr>
        <p:spPr>
          <a:xfrm>
            <a:off x="311700" y="91440"/>
            <a:ext cx="879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2500"/>
              <a:t>MPAC skew predictions show high correlation to empirical emVars </a:t>
            </a:r>
            <a:endParaRPr b="1" sz="2500"/>
          </a:p>
        </p:txBody>
      </p:sp>
      <p:pic>
        <p:nvPicPr>
          <p:cNvPr id="194" name="Google Shape;194;p22" title="mpac_skew_cor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371600"/>
            <a:ext cx="8229601" cy="29956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 txBox="1"/>
          <p:nvPr/>
        </p:nvSpPr>
        <p:spPr>
          <a:xfrm>
            <a:off x="6615175" y="4804800"/>
            <a:ext cx="2528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Butts and Rong et al 2025, in Revision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/>
          <p:nvPr>
            <p:ph type="title"/>
          </p:nvPr>
        </p:nvSpPr>
        <p:spPr>
          <a:xfrm>
            <a:off x="311700" y="91440"/>
            <a:ext cx="8791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2500"/>
              <a:t>Unmodified MPAC correlates comparably to lentiMPRA for all variants</a:t>
            </a:r>
            <a:endParaRPr b="1" sz="2500"/>
          </a:p>
        </p:txBody>
      </p:sp>
      <p:pic>
        <p:nvPicPr>
          <p:cNvPr id="201" name="Google Shape;201;p23" title="cagi_test_mpac_scatte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2137" y="1081500"/>
            <a:ext cx="4039724" cy="40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Prediction submission 2: Variant centered</a:t>
            </a:r>
            <a:endParaRPr b="1"/>
          </a:p>
        </p:txBody>
      </p:sp>
      <p:pic>
        <p:nvPicPr>
          <p:cNvPr id="207" name="Google Shape;207;p24" title="overview_cartoon.png"/>
          <p:cNvPicPr preferRelativeResize="0"/>
          <p:nvPr/>
        </p:nvPicPr>
        <p:blipFill rotWithShape="1">
          <a:blip r:embed="rId3">
            <a:alphaModFix/>
          </a:blip>
          <a:srcRect b="0" l="33230" r="33232" t="16128"/>
          <a:stretch/>
        </p:blipFill>
        <p:spPr>
          <a:xfrm>
            <a:off x="311700" y="848325"/>
            <a:ext cx="3380024" cy="344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 txBox="1"/>
          <p:nvPr/>
        </p:nvSpPr>
        <p:spPr>
          <a:xfrm>
            <a:off x="4182325" y="1301850"/>
            <a:ext cx="42264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Models per prediction: 10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n predictions: 1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Strand: avg(fwd, rev)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Variant Position: 100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 threshold: &gt;= abs(l2fc(0.5))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lenti normalization: None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Prediction submission 3: Strand specific windowing</a:t>
            </a:r>
            <a:endParaRPr b="1"/>
          </a:p>
        </p:txBody>
      </p:sp>
      <p:pic>
        <p:nvPicPr>
          <p:cNvPr id="214" name="Google Shape;214;p25" title="overview_cartoon.png"/>
          <p:cNvPicPr preferRelativeResize="0"/>
          <p:nvPr/>
        </p:nvPicPr>
        <p:blipFill rotWithShape="1">
          <a:blip r:embed="rId3">
            <a:alphaModFix/>
          </a:blip>
          <a:srcRect b="0" l="33230" r="33232" t="16128"/>
          <a:stretch/>
        </p:blipFill>
        <p:spPr>
          <a:xfrm>
            <a:off x="311700" y="848325"/>
            <a:ext cx="3380024" cy="344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5"/>
          <p:cNvSpPr txBox="1"/>
          <p:nvPr/>
        </p:nvSpPr>
        <p:spPr>
          <a:xfrm>
            <a:off x="4182300" y="1301850"/>
            <a:ext cx="49617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Models per prediction: 10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predictions: 18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Strand: fwd | rev based on lentiMPRA 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Variant Position: 9,19,29,...179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 threshold: &gt;= abs(l2fc(0.5))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lenti normalization: None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Prediction submission 4: MPAC + linear regression</a:t>
            </a:r>
            <a:endParaRPr b="1"/>
          </a:p>
        </p:txBody>
      </p:sp>
      <p:pic>
        <p:nvPicPr>
          <p:cNvPr id="221" name="Google Shape;221;p26" title="overview_cartoon.png"/>
          <p:cNvPicPr preferRelativeResize="0"/>
          <p:nvPr/>
        </p:nvPicPr>
        <p:blipFill rotWithShape="1">
          <a:blip r:embed="rId3">
            <a:alphaModFix/>
          </a:blip>
          <a:srcRect b="0" l="33230" r="33232" t="16128"/>
          <a:stretch/>
        </p:blipFill>
        <p:spPr>
          <a:xfrm>
            <a:off x="311700" y="848325"/>
            <a:ext cx="3380024" cy="344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 txBox="1"/>
          <p:nvPr/>
        </p:nvSpPr>
        <p:spPr>
          <a:xfrm>
            <a:off x="4182300" y="1301850"/>
            <a:ext cx="49617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Models per prediction: 10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predictions: 18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Strand: avg(fwd, rev)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Variant Position: 9,19,29,...179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Effect threshold: &gt;= abs(l2fc(0.13))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lenti normalization: Linear regression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Prediction submission 5: Malinois + lentiMPRA</a:t>
            </a:r>
            <a:endParaRPr b="1"/>
          </a:p>
        </p:txBody>
      </p:sp>
      <p:pic>
        <p:nvPicPr>
          <p:cNvPr id="228" name="Google Shape;228;p27" title="overview_cartoon.png"/>
          <p:cNvPicPr preferRelativeResize="0"/>
          <p:nvPr/>
        </p:nvPicPr>
        <p:blipFill rotWithShape="1">
          <a:blip r:embed="rId3">
            <a:alphaModFix/>
          </a:blip>
          <a:srcRect b="0" l="33230" r="33232" t="16128"/>
          <a:stretch/>
        </p:blipFill>
        <p:spPr>
          <a:xfrm>
            <a:off x="311700" y="848325"/>
            <a:ext cx="3380024" cy="344685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7"/>
          <p:cNvSpPr txBox="1"/>
          <p:nvPr/>
        </p:nvSpPr>
        <p:spPr>
          <a:xfrm>
            <a:off x="4182300" y="1094100"/>
            <a:ext cx="4961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Models per prediction: 1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n predictions: 3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Strand: avg(fwd, rev)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Variant Position: 100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Effect threshold: &gt;= abs(l2fc(0.2))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highlight>
                  <a:srgbClr val="F6B26B"/>
                </a:highlight>
                <a:latin typeface="Arial"/>
                <a:ea typeface="Arial"/>
                <a:cs typeface="Arial"/>
                <a:sym typeface="Arial"/>
              </a:rPr>
              <a:t>lenti normalization: Fine-tuning on Agarwal 2025 HepG2 lentiMPRA data</a:t>
            </a:r>
            <a:endParaRPr b="1" i="0" sz="1800" u="none" cap="none" strike="noStrike">
              <a:solidFill>
                <a:schemeClr val="dk1"/>
              </a:solidFill>
              <a:highlight>
                <a:srgbClr val="F6B26B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Center only predictions are highly correlated with MPAC</a:t>
            </a:r>
            <a:endParaRPr b="1"/>
          </a:p>
        </p:txBody>
      </p:sp>
      <p:pic>
        <p:nvPicPr>
          <p:cNvPr id="235" name="Google Shape;235;p28" title="cagi_submission_correlations_cente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91590"/>
            <a:ext cx="9144003" cy="25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Accounting for DNA strand impacts variant effect prediction</a:t>
            </a:r>
            <a:endParaRPr b="1"/>
          </a:p>
        </p:txBody>
      </p:sp>
      <p:pic>
        <p:nvPicPr>
          <p:cNvPr id="241" name="Google Shape;241;p29" title="cagi_submission_correlations_strande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91590"/>
            <a:ext cx="9144003" cy="25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Linear regression of MPAC predictions reduces the range of skew predictions</a:t>
            </a:r>
            <a:endParaRPr b="1"/>
          </a:p>
        </p:txBody>
      </p:sp>
      <p:pic>
        <p:nvPicPr>
          <p:cNvPr id="247" name="Google Shape;247;p30" title="cagi_submission_correlations_linreg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91590"/>
            <a:ext cx="9143997" cy="25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"/>
              <a:t>Fine tuned Malinois shows lower skews but direction of effects are consistent</a:t>
            </a:r>
            <a:endParaRPr b="1"/>
          </a:p>
        </p:txBody>
      </p:sp>
      <p:pic>
        <p:nvPicPr>
          <p:cNvPr id="253" name="Google Shape;253;p31" title="cagi_submission_correlations_all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91590"/>
            <a:ext cx="9144003" cy="256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"/>
          <p:cNvSpPr txBox="1"/>
          <p:nvPr>
            <p:ph type="title"/>
          </p:nvPr>
        </p:nvSpPr>
        <p:spPr>
          <a:xfrm>
            <a:off x="311700" y="9144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b="1" lang="en"/>
              <a:t>Please see my preprint and poster for more info and applications of MPAC!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pic>
        <p:nvPicPr>
          <p:cNvPr id="259" name="Google Shape;25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400" y="1542425"/>
            <a:ext cx="6553200" cy="35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en" sz="3098"/>
              <a:t>Thank You!</a:t>
            </a:r>
            <a:endParaRPr sz="3898"/>
          </a:p>
        </p:txBody>
      </p:sp>
      <p:pic>
        <p:nvPicPr>
          <p:cNvPr id="265" name="Google Shape;26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63" y="4686300"/>
            <a:ext cx="1512794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0663" y="4686289"/>
            <a:ext cx="1432113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 rotWithShape="1">
          <a:blip r:embed="rId5">
            <a:alphaModFix/>
          </a:blip>
          <a:srcRect b="37897" l="0" r="0" t="36741"/>
          <a:stretch/>
        </p:blipFill>
        <p:spPr>
          <a:xfrm>
            <a:off x="3422788" y="4686310"/>
            <a:ext cx="1788459" cy="45720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3"/>
          <p:cNvSpPr txBox="1"/>
          <p:nvPr>
            <p:ph type="title"/>
          </p:nvPr>
        </p:nvSpPr>
        <p:spPr>
          <a:xfrm>
            <a:off x="6387475" y="572700"/>
            <a:ext cx="2702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en" sz="1620"/>
              <a:t>Tewhey Lab</a:t>
            </a:r>
            <a:endParaRPr b="1" i="1" sz="16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Rodrigo Castro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Kousuke Mouri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Susan Kales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Niketa Nerurkar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Takeshi Iwasaki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Kehinde Adeniran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Zoe Mattingly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1120"/>
              <a:t>Lila Lyons</a:t>
            </a:r>
            <a:endParaRPr b="1" sz="11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t/>
            </a:r>
            <a:endParaRPr b="1" sz="1120"/>
          </a:p>
        </p:txBody>
      </p:sp>
      <p:sp>
        <p:nvSpPr>
          <p:cNvPr id="269" name="Google Shape;269;p33"/>
          <p:cNvSpPr txBox="1"/>
          <p:nvPr>
            <p:ph type="title"/>
          </p:nvPr>
        </p:nvSpPr>
        <p:spPr>
          <a:xfrm>
            <a:off x="6387475" y="2280468"/>
            <a:ext cx="25053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en" sz="1620"/>
              <a:t>Reilly Lab</a:t>
            </a:r>
            <a:endParaRPr b="1" i="1" sz="16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220"/>
              <a:t>Stephen Rong</a:t>
            </a:r>
            <a:endParaRPr b="1" sz="12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220"/>
              <a:t>Mackenzie Noon</a:t>
            </a:r>
            <a:endParaRPr b="1" sz="12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1220"/>
              <a:t>Steve Reilly</a:t>
            </a:r>
            <a:endParaRPr b="1" sz="1220"/>
          </a:p>
        </p:txBody>
      </p:sp>
      <p:pic>
        <p:nvPicPr>
          <p:cNvPr id="270" name="Google Shape;27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11263" y="4686288"/>
            <a:ext cx="110706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3"/>
          <p:cNvPicPr preferRelativeResize="0"/>
          <p:nvPr/>
        </p:nvPicPr>
        <p:blipFill rotWithShape="1">
          <a:blip r:embed="rId7">
            <a:alphaModFix/>
          </a:blip>
          <a:srcRect b="0" l="13992" r="15231" t="0"/>
          <a:stretch/>
        </p:blipFill>
        <p:spPr>
          <a:xfrm>
            <a:off x="8337500" y="572700"/>
            <a:ext cx="804675" cy="754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337488" y="1522050"/>
            <a:ext cx="804675" cy="80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3"/>
          <p:cNvSpPr txBox="1"/>
          <p:nvPr>
            <p:ph type="title"/>
          </p:nvPr>
        </p:nvSpPr>
        <p:spPr>
          <a:xfrm>
            <a:off x="6387475" y="4511055"/>
            <a:ext cx="25053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i="1" lang="en" sz="1620"/>
              <a:t>Funding</a:t>
            </a:r>
            <a:endParaRPr b="1" i="1" sz="16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800"/>
              <a:t>UM1HG009435, R00HG008179, R00HG010669, R01HG012872, R35HG011329</a:t>
            </a:r>
            <a:endParaRPr b="1" sz="800"/>
          </a:p>
        </p:txBody>
      </p:sp>
      <p:pic>
        <p:nvPicPr>
          <p:cNvPr id="274" name="Google Shape;274;p33" title="IMG_1044.JP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1675" y="667350"/>
            <a:ext cx="5875328" cy="391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 title="b5a86730-7746-4087-a161-d96c5832d41e.jpeg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37501" y="2326713"/>
            <a:ext cx="804649" cy="59718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3"/>
          <p:cNvSpPr txBox="1"/>
          <p:nvPr/>
        </p:nvSpPr>
        <p:spPr>
          <a:xfrm>
            <a:off x="6387475" y="3161005"/>
            <a:ext cx="25053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Arial"/>
              <a:buNone/>
            </a:pPr>
            <a:r>
              <a:rPr b="1" i="1" lang="en" sz="16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Sabeti Lab</a:t>
            </a:r>
            <a:endParaRPr b="1" i="1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b="1" i="0" lang="en" sz="1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Sagar Gosai</a:t>
            </a:r>
            <a:endParaRPr b="1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b="1" i="0" lang="en" sz="1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Pardis Sabeti</a:t>
            </a:r>
            <a:endParaRPr b="1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7" name="Google Shape;277;p3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337500" y="3134280"/>
            <a:ext cx="804650" cy="68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