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gQb764pFHxzO+zUjPrC2Pr9ksj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 name="Google Shape;34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36"/>
          <p:cNvSpPr txBox="1"/>
          <p:nvPr>
            <p:ph type="title"/>
          </p:nvPr>
        </p:nvSpPr>
        <p:spPr>
          <a:xfrm>
            <a:off x="609600" y="152400"/>
            <a:ext cx="10972800" cy="762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rgbClr val="888888"/>
                </a:solidFill>
                <a:latin typeface="Arial"/>
                <a:ea typeface="Arial"/>
                <a:cs typeface="Arial"/>
                <a:sym typeface="Arial"/>
              </a:defRPr>
            </a:lvl1pPr>
            <a:lvl2pPr indent="0" lvl="1" marL="0" algn="r">
              <a:spcBef>
                <a:spcPts val="0"/>
              </a:spcBef>
              <a:buNone/>
              <a:defRPr b="0" i="0" sz="1200" u="none" cap="none" strike="noStrike">
                <a:solidFill>
                  <a:srgbClr val="888888"/>
                </a:solidFill>
                <a:latin typeface="Arial"/>
                <a:ea typeface="Arial"/>
                <a:cs typeface="Arial"/>
                <a:sym typeface="Arial"/>
              </a:defRPr>
            </a:lvl2pPr>
            <a:lvl3pPr indent="0" lvl="2" marL="0" algn="r">
              <a:spcBef>
                <a:spcPts val="0"/>
              </a:spcBef>
              <a:buNone/>
              <a:defRPr b="0" i="0" sz="1200" u="none" cap="none" strike="noStrike">
                <a:solidFill>
                  <a:srgbClr val="888888"/>
                </a:solidFill>
                <a:latin typeface="Arial"/>
                <a:ea typeface="Arial"/>
                <a:cs typeface="Arial"/>
                <a:sym typeface="Arial"/>
              </a:defRPr>
            </a:lvl3pPr>
            <a:lvl4pPr indent="0" lvl="3" marL="0" algn="r">
              <a:spcBef>
                <a:spcPts val="0"/>
              </a:spcBef>
              <a:buNone/>
              <a:defRPr b="0" i="0" sz="1200" u="none" cap="none" strike="noStrike">
                <a:solidFill>
                  <a:srgbClr val="888888"/>
                </a:solidFill>
                <a:latin typeface="Arial"/>
                <a:ea typeface="Arial"/>
                <a:cs typeface="Arial"/>
                <a:sym typeface="Arial"/>
              </a:defRPr>
            </a:lvl4pPr>
            <a:lvl5pPr indent="0" lvl="4" marL="0" algn="r">
              <a:spcBef>
                <a:spcPts val="0"/>
              </a:spcBef>
              <a:buNone/>
              <a:defRPr b="0" i="0" sz="1200" u="none" cap="none" strike="noStrike">
                <a:solidFill>
                  <a:srgbClr val="888888"/>
                </a:solidFill>
                <a:latin typeface="Arial"/>
                <a:ea typeface="Arial"/>
                <a:cs typeface="Arial"/>
                <a:sym typeface="Arial"/>
              </a:defRPr>
            </a:lvl5pPr>
            <a:lvl6pPr indent="0" lvl="5" marL="0" algn="r">
              <a:spcBef>
                <a:spcPts val="0"/>
              </a:spcBef>
              <a:buNone/>
              <a:defRPr b="0" i="0" sz="1200" u="none" cap="none" strike="noStrike">
                <a:solidFill>
                  <a:srgbClr val="888888"/>
                </a:solidFill>
                <a:latin typeface="Arial"/>
                <a:ea typeface="Arial"/>
                <a:cs typeface="Arial"/>
                <a:sym typeface="Arial"/>
              </a:defRPr>
            </a:lvl6pPr>
            <a:lvl7pPr indent="0" lvl="6" marL="0" algn="r">
              <a:spcBef>
                <a:spcPts val="0"/>
              </a:spcBef>
              <a:buNone/>
              <a:defRPr b="0" i="0" sz="1200" u="none" cap="none" strike="noStrike">
                <a:solidFill>
                  <a:srgbClr val="888888"/>
                </a:solidFill>
                <a:latin typeface="Arial"/>
                <a:ea typeface="Arial"/>
                <a:cs typeface="Arial"/>
                <a:sym typeface="Arial"/>
              </a:defRPr>
            </a:lvl7pPr>
            <a:lvl8pPr indent="0" lvl="7" marL="0" algn="r">
              <a:spcBef>
                <a:spcPts val="0"/>
              </a:spcBef>
              <a:buNone/>
              <a:defRPr b="0" i="0" sz="1200" u="none" cap="none" strike="noStrike">
                <a:solidFill>
                  <a:srgbClr val="888888"/>
                </a:solidFill>
                <a:latin typeface="Arial"/>
                <a:ea typeface="Arial"/>
                <a:cs typeface="Arial"/>
                <a:sym typeface="Arial"/>
              </a:defRPr>
            </a:lvl8pPr>
            <a:lvl9pPr indent="0" lvl="8" mar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36"/>
          <p:cNvSpPr txBox="1"/>
          <p:nvPr>
            <p:ph idx="1" type="body"/>
          </p:nvPr>
        </p:nvSpPr>
        <p:spPr>
          <a:xfrm>
            <a:off x="609600" y="1066800"/>
            <a:ext cx="109728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21" name="Shape 21"/>
        <p:cNvGrpSpPr/>
        <p:nvPr/>
      </p:nvGrpSpPr>
      <p:grpSpPr>
        <a:xfrm>
          <a:off x="0" y="0"/>
          <a:ext cx="0" cy="0"/>
          <a:chOff x="0" y="0"/>
          <a:chExt cx="0" cy="0"/>
        </a:xfrm>
      </p:grpSpPr>
      <p:sp>
        <p:nvSpPr>
          <p:cNvPr id="22" name="Google Shape;22;p3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7" name="Shape 27"/>
        <p:cNvGrpSpPr/>
        <p:nvPr/>
      </p:nvGrpSpPr>
      <p:grpSpPr>
        <a:xfrm>
          <a:off x="0" y="0"/>
          <a:ext cx="0" cy="0"/>
          <a:chOff x="0" y="0"/>
          <a:chExt cx="0" cy="0"/>
        </a:xfrm>
      </p:grpSpPr>
      <p:sp>
        <p:nvSpPr>
          <p:cNvPr id="28" name="Google Shape;28;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3" name="Shape 33"/>
        <p:cNvGrpSpPr/>
        <p:nvPr/>
      </p:nvGrpSpPr>
      <p:grpSpPr>
        <a:xfrm>
          <a:off x="0" y="0"/>
          <a:ext cx="0" cy="0"/>
          <a:chOff x="0" y="0"/>
          <a:chExt cx="0" cy="0"/>
        </a:xfrm>
      </p:grpSpPr>
      <p:sp>
        <p:nvSpPr>
          <p:cNvPr id="34" name="Google Shape;34;p3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9" name="Shape 39"/>
        <p:cNvGrpSpPr/>
        <p:nvPr/>
      </p:nvGrpSpPr>
      <p:grpSpPr>
        <a:xfrm>
          <a:off x="0" y="0"/>
          <a:ext cx="0" cy="0"/>
          <a:chOff x="0" y="0"/>
          <a:chExt cx="0" cy="0"/>
        </a:xfrm>
      </p:grpSpPr>
      <p:sp>
        <p:nvSpPr>
          <p:cNvPr id="40" name="Google Shape;40;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4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4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6" name="Shape 46"/>
        <p:cNvGrpSpPr/>
        <p:nvPr/>
      </p:nvGrpSpPr>
      <p:grpSpPr>
        <a:xfrm>
          <a:off x="0" y="0"/>
          <a:ext cx="0" cy="0"/>
          <a:chOff x="0" y="0"/>
          <a:chExt cx="0" cy="0"/>
        </a:xfrm>
      </p:grpSpPr>
      <p:sp>
        <p:nvSpPr>
          <p:cNvPr id="47" name="Google Shape;47;p4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4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4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4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4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5" name="Shape 55"/>
        <p:cNvGrpSpPr/>
        <p:nvPr/>
      </p:nvGrpSpPr>
      <p:grpSpPr>
        <a:xfrm>
          <a:off x="0" y="0"/>
          <a:ext cx="0" cy="0"/>
          <a:chOff x="0" y="0"/>
          <a:chExt cx="0" cy="0"/>
        </a:xfrm>
      </p:grpSpPr>
      <p:sp>
        <p:nvSpPr>
          <p:cNvPr id="56" name="Google Shape;56;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60" name="Shape 60"/>
        <p:cNvGrpSpPr/>
        <p:nvPr/>
      </p:nvGrpSpPr>
      <p:grpSpPr>
        <a:xfrm>
          <a:off x="0" y="0"/>
          <a:ext cx="0" cy="0"/>
          <a:chOff x="0" y="0"/>
          <a:chExt cx="0" cy="0"/>
        </a:xfrm>
      </p:grpSpPr>
      <p:sp>
        <p:nvSpPr>
          <p:cNvPr id="61" name="Google Shape;61;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64" name="Shape 64"/>
        <p:cNvGrpSpPr/>
        <p:nvPr/>
      </p:nvGrpSpPr>
      <p:grpSpPr>
        <a:xfrm>
          <a:off x="0" y="0"/>
          <a:ext cx="0" cy="0"/>
          <a:chOff x="0" y="0"/>
          <a:chExt cx="0" cy="0"/>
        </a:xfrm>
      </p:grpSpPr>
      <p:sp>
        <p:nvSpPr>
          <p:cNvPr id="65" name="Google Shape;65;p4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4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4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71" name="Shape 71"/>
        <p:cNvGrpSpPr/>
        <p:nvPr/>
      </p:nvGrpSpPr>
      <p:grpSpPr>
        <a:xfrm>
          <a:off x="0" y="0"/>
          <a:ext cx="0" cy="0"/>
          <a:chOff x="0" y="0"/>
          <a:chExt cx="0" cy="0"/>
        </a:xfrm>
      </p:grpSpPr>
      <p:sp>
        <p:nvSpPr>
          <p:cNvPr id="72" name="Google Shape;72;p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45"/>
          <p:cNvSpPr/>
          <p:nvPr>
            <p:ph idx="2" type="pic"/>
          </p:nvPr>
        </p:nvSpPr>
        <p:spPr>
          <a:xfrm>
            <a:off x="5183188" y="987425"/>
            <a:ext cx="6172200" cy="4873625"/>
          </a:xfrm>
          <a:prstGeom prst="rect">
            <a:avLst/>
          </a:prstGeom>
          <a:noFill/>
          <a:ln>
            <a:noFill/>
          </a:ln>
        </p:spPr>
      </p:sp>
      <p:sp>
        <p:nvSpPr>
          <p:cNvPr id="74" name="Google Shape;74;p4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8" name="Shape 78"/>
        <p:cNvGrpSpPr/>
        <p:nvPr/>
      </p:nvGrpSpPr>
      <p:grpSpPr>
        <a:xfrm>
          <a:off x="0" y="0"/>
          <a:ext cx="0" cy="0"/>
          <a:chOff x="0" y="0"/>
          <a:chExt cx="0" cy="0"/>
        </a:xfrm>
      </p:grpSpPr>
      <p:sp>
        <p:nvSpPr>
          <p:cNvPr id="79" name="Google Shape;79;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84" name="Shape 84"/>
        <p:cNvGrpSpPr/>
        <p:nvPr/>
      </p:nvGrpSpPr>
      <p:grpSpPr>
        <a:xfrm>
          <a:off x="0" y="0"/>
          <a:ext cx="0" cy="0"/>
          <a:chOff x="0" y="0"/>
          <a:chExt cx="0" cy="0"/>
        </a:xfrm>
      </p:grpSpPr>
      <p:sp>
        <p:nvSpPr>
          <p:cNvPr id="85" name="Google Shape;85;p4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4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7.png"/><Relationship Id="rId4" Type="http://schemas.openxmlformats.org/officeDocument/2006/relationships/image" Target="../media/image24.png"/><Relationship Id="rId5" Type="http://schemas.openxmlformats.org/officeDocument/2006/relationships/image" Target="../media/image19.jpg"/><Relationship Id="rId6" Type="http://schemas.openxmlformats.org/officeDocument/2006/relationships/image" Target="../media/image20.jpg"/><Relationship Id="rId7"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5.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title"/>
          </p:nvPr>
        </p:nvSpPr>
        <p:spPr>
          <a:xfrm>
            <a:off x="609600" y="152400"/>
            <a:ext cx="10972800" cy="762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Arial"/>
              <a:buNone/>
            </a:pPr>
            <a:r>
              <a:rPr lang="en-US" sz="4000"/>
              <a:t>CAGI</a:t>
            </a:r>
            <a:r>
              <a:rPr lang="en-US" sz="4000">
                <a:solidFill>
                  <a:srgbClr val="7030A0"/>
                </a:solidFill>
              </a:rPr>
              <a:t> </a:t>
            </a:r>
            <a:r>
              <a:rPr lang="en-US" sz="4000"/>
              <a:t>7 slide pack guidelines</a:t>
            </a:r>
            <a:br>
              <a:rPr lang="en-US" sz="4000"/>
            </a:br>
            <a:r>
              <a:rPr lang="en-US" sz="1800"/>
              <a:t>I agree to my slides being used according to the following terms:</a:t>
            </a:r>
            <a:br>
              <a:rPr lang="en-US" sz="1800"/>
            </a:br>
            <a:r>
              <a:rPr lang="en-US" sz="1800"/>
              <a:t> </a:t>
            </a:r>
            <a:r>
              <a:rPr i="1" lang="en-US" sz="1800"/>
              <a:t>Dmitry Penzar</a:t>
            </a:r>
            <a:endParaRPr/>
          </a:p>
        </p:txBody>
      </p:sp>
      <p:sp>
        <p:nvSpPr>
          <p:cNvPr id="95" name="Google Shape;95;p1"/>
          <p:cNvSpPr txBox="1"/>
          <p:nvPr>
            <p:ph idx="1" type="body"/>
          </p:nvPr>
        </p:nvSpPr>
        <p:spPr>
          <a:xfrm>
            <a:off x="1981200" y="1066800"/>
            <a:ext cx="8229600" cy="579120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80000"/>
              </a:lnSpc>
              <a:spcBef>
                <a:spcPts val="0"/>
              </a:spcBef>
              <a:spcAft>
                <a:spcPts val="0"/>
              </a:spcAft>
              <a:buClr>
                <a:schemeClr val="dk1"/>
              </a:buClr>
              <a:buSzPct val="1000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146367" lvl="0" marL="228600" rtl="0" algn="l">
              <a:lnSpc>
                <a:spcPct val="80000"/>
              </a:lnSpc>
              <a:spcBef>
                <a:spcPts val="1000"/>
              </a:spcBef>
              <a:spcAft>
                <a:spcPts val="0"/>
              </a:spcAft>
              <a:buClr>
                <a:schemeClr val="dk1"/>
              </a:buClr>
              <a:buSzPct val="100000"/>
              <a:buNone/>
            </a:pPr>
            <a:r>
              <a:t/>
            </a:r>
            <a:endParaRPr sz="1400"/>
          </a:p>
          <a:p>
            <a:pPr indent="-228600" lvl="0" marL="228600" rtl="0" algn="l">
              <a:lnSpc>
                <a:spcPct val="80000"/>
              </a:lnSpc>
              <a:spcBef>
                <a:spcPts val="1000"/>
              </a:spcBef>
              <a:spcAft>
                <a:spcPts val="0"/>
              </a:spcAft>
              <a:buClr>
                <a:srgbClr val="0070C0"/>
              </a:buClr>
              <a:buSzPct val="1000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146367" lvl="0" marL="228600" rtl="0" algn="l">
              <a:lnSpc>
                <a:spcPct val="80000"/>
              </a:lnSpc>
              <a:spcBef>
                <a:spcPts val="1000"/>
              </a:spcBef>
              <a:spcAft>
                <a:spcPts val="0"/>
              </a:spcAft>
              <a:buClr>
                <a:schemeClr val="dk1"/>
              </a:buClr>
              <a:buSzPct val="100000"/>
              <a:buNone/>
            </a:pPr>
            <a:r>
              <a:t/>
            </a:r>
            <a:endParaRPr i="1" sz="1400"/>
          </a:p>
          <a:p>
            <a:pPr indent="-228600" lvl="0" marL="228600" rtl="0" algn="l">
              <a:lnSpc>
                <a:spcPct val="80000"/>
              </a:lnSpc>
              <a:spcBef>
                <a:spcPts val="1000"/>
              </a:spcBef>
              <a:spcAft>
                <a:spcPts val="0"/>
              </a:spcAft>
              <a:buClr>
                <a:schemeClr val="dk1"/>
              </a:buClr>
              <a:buSzPct val="100000"/>
              <a:buChar char="•"/>
            </a:pPr>
            <a:r>
              <a:rPr lang="en-US" sz="1400"/>
              <a:t>To disseminate the CAGI results, I encourage all CAGI participants to remix these CAGI slides for inclusion in their oral and poster presentations</a:t>
            </a:r>
            <a:endParaRPr/>
          </a:p>
          <a:p>
            <a:pPr indent="-228600" lvl="0" marL="228600" rtl="0" algn="l">
              <a:lnSpc>
                <a:spcPct val="80000"/>
              </a:lnSpc>
              <a:spcBef>
                <a:spcPts val="1000"/>
              </a:spcBef>
              <a:spcAft>
                <a:spcPts val="0"/>
              </a:spcAft>
              <a:buClr>
                <a:schemeClr val="dk1"/>
              </a:buClr>
              <a:buSzPct val="100000"/>
              <a:buChar char="•"/>
            </a:pPr>
            <a:r>
              <a:rPr lang="en-US" sz="1400"/>
              <a:t>CAGI participants may use or publish any content of these slides only in compliance with the CAGI Data Use Agreement</a:t>
            </a:r>
            <a:endParaRPr/>
          </a:p>
          <a:p>
            <a:pPr indent="-228600" lvl="0" marL="228600" rtl="0" algn="l">
              <a:lnSpc>
                <a:spcPct val="80000"/>
              </a:lnSpc>
              <a:spcBef>
                <a:spcPts val="1000"/>
              </a:spcBef>
              <a:spcAft>
                <a:spcPts val="0"/>
              </a:spcAft>
              <a:buClr>
                <a:schemeClr val="dk1"/>
              </a:buClr>
              <a:buSzPct val="100000"/>
              <a:buChar char="•"/>
            </a:pPr>
            <a:r>
              <a:rPr lang="en-US" sz="1400"/>
              <a:t>CAGI participants may not cite or publish any content of these slides except with the written permission of the originating author or in the primary CAGI publications</a:t>
            </a:r>
            <a:endParaRPr/>
          </a:p>
          <a:p>
            <a:pPr indent="-228600" lvl="0" marL="228600" rtl="0" algn="l">
              <a:lnSpc>
                <a:spcPct val="80000"/>
              </a:lnSpc>
              <a:spcBef>
                <a:spcPts val="1000"/>
              </a:spcBef>
              <a:spcAft>
                <a:spcPts val="0"/>
              </a:spcAft>
              <a:buClr>
                <a:schemeClr val="dk1"/>
              </a:buClr>
              <a:buSzPct val="1000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228600" lvl="0" marL="228600" rtl="0" algn="l">
              <a:lnSpc>
                <a:spcPct val="80000"/>
              </a:lnSpc>
              <a:spcBef>
                <a:spcPts val="1000"/>
              </a:spcBef>
              <a:spcAft>
                <a:spcPts val="0"/>
              </a:spcAft>
              <a:buClr>
                <a:schemeClr val="dk1"/>
              </a:buClr>
              <a:buSzPct val="100000"/>
              <a:buChar char="•"/>
            </a:pPr>
            <a:r>
              <a:rPr lang="en-US" sz="1400"/>
              <a:t>CAGI participants must include the CAGI credits slide in their presentations</a:t>
            </a:r>
            <a:endParaRPr/>
          </a:p>
          <a:p>
            <a:pPr indent="-228600" lvl="0" marL="228600" rtl="0" algn="l">
              <a:lnSpc>
                <a:spcPct val="80000"/>
              </a:lnSpc>
              <a:spcBef>
                <a:spcPts val="1000"/>
              </a:spcBef>
              <a:spcAft>
                <a:spcPts val="0"/>
              </a:spcAft>
              <a:buClr>
                <a:schemeClr val="dk1"/>
              </a:buClr>
              <a:buSzPct val="100000"/>
              <a:buChar char="•"/>
            </a:pPr>
            <a:r>
              <a:rPr lang="en-US" sz="1400"/>
              <a:t>Slides with a red slash (no remix) may not be included in a presentation unless all attendees are registered CAGI participants who signed the data use agreement</a:t>
            </a:r>
            <a:endParaRPr/>
          </a:p>
          <a:p>
            <a:pPr indent="-228600" lvl="0" marL="228600" rtl="0" algn="l">
              <a:lnSpc>
                <a:spcPct val="80000"/>
              </a:lnSpc>
              <a:spcBef>
                <a:spcPts val="1000"/>
              </a:spcBef>
              <a:spcAft>
                <a:spcPts val="0"/>
              </a:spcAft>
              <a:buClr>
                <a:schemeClr val="dk1"/>
              </a:buClr>
              <a:buSzPct val="100000"/>
              <a:buChar char="•"/>
            </a:pPr>
            <a:r>
              <a:rPr lang="en-US" sz="1400"/>
              <a:t>Slides with a red X over the entire slide may not be used in any circumstances</a:t>
            </a:r>
            <a:endParaRPr/>
          </a:p>
          <a:p>
            <a:pPr indent="-228600" lvl="0" marL="228600" rtl="0" algn="l">
              <a:lnSpc>
                <a:spcPct val="80000"/>
              </a:lnSpc>
              <a:spcBef>
                <a:spcPts val="1000"/>
              </a:spcBef>
              <a:spcAft>
                <a:spcPts val="0"/>
              </a:spcAft>
              <a:buClr>
                <a:schemeClr val="dk1"/>
              </a:buClr>
              <a:buSzPct val="100000"/>
              <a:buChar char="•"/>
            </a:pPr>
            <a:r>
              <a:rPr lang="en-US" sz="1400"/>
              <a:t>Slides with a blue slash (embargoed) may not be used unless the embargo is explicitly lifted</a:t>
            </a:r>
            <a:endParaRPr/>
          </a:p>
          <a:p>
            <a:pPr indent="-228600" lvl="0" marL="228600" rtl="0" algn="l">
              <a:lnSpc>
                <a:spcPct val="80000"/>
              </a:lnSpc>
              <a:spcBef>
                <a:spcPts val="1000"/>
              </a:spcBef>
              <a:spcAft>
                <a:spcPts val="0"/>
              </a:spcAft>
              <a:buClr>
                <a:schemeClr val="dk1"/>
              </a:buClr>
              <a:buSzPct val="100000"/>
              <a:buChar char="•"/>
            </a:pPr>
            <a:r>
              <a:rPr lang="en-US" sz="1400">
                <a:latin typeface="Arial"/>
                <a:ea typeface="Arial"/>
                <a:cs typeface="Arial"/>
                <a:sym typeface="Arial"/>
              </a:rPr>
              <a:t>Slides without slash or X may be tweeted, tooted, posted, X’d unless flagged with “No tweet” icon</a:t>
            </a:r>
            <a:endParaRPr sz="1400"/>
          </a:p>
          <a:p>
            <a:pPr indent="-228600" lvl="0" marL="228600" rtl="0" algn="l">
              <a:lnSpc>
                <a:spcPct val="80000"/>
              </a:lnSpc>
              <a:spcBef>
                <a:spcPts val="1000"/>
              </a:spcBef>
              <a:spcAft>
                <a:spcPts val="0"/>
              </a:spcAft>
              <a:buClr>
                <a:schemeClr val="dk1"/>
              </a:buClr>
              <a:buSzPct val="1000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146367" lvl="0" marL="228600" rtl="0" algn="l">
              <a:lnSpc>
                <a:spcPct val="80000"/>
              </a:lnSpc>
              <a:spcBef>
                <a:spcPts val="1000"/>
              </a:spcBef>
              <a:spcAft>
                <a:spcPts val="0"/>
              </a:spcAft>
              <a:buClr>
                <a:schemeClr val="dk1"/>
              </a:buClr>
              <a:buSzPct val="100000"/>
              <a:buNone/>
            </a:pPr>
            <a:r>
              <a:t/>
            </a:r>
            <a:endParaRPr sz="1400"/>
          </a:p>
          <a:p>
            <a:pPr indent="-228600" lvl="0" marL="228600" rtl="0" algn="l">
              <a:lnSpc>
                <a:spcPct val="80000"/>
              </a:lnSpc>
              <a:spcBef>
                <a:spcPts val="1000"/>
              </a:spcBef>
              <a:spcAft>
                <a:spcPts val="0"/>
              </a:spcAft>
              <a:buClr>
                <a:schemeClr val="dk1"/>
              </a:buClr>
              <a:buSzPct val="1000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96" name="Google Shape;96;p1"/>
          <p:cNvGrpSpPr/>
          <p:nvPr/>
        </p:nvGrpSpPr>
        <p:grpSpPr>
          <a:xfrm>
            <a:off x="10134600" y="5029200"/>
            <a:ext cx="439738" cy="439738"/>
            <a:chOff x="5373" y="3933"/>
            <a:chExt cx="387" cy="387"/>
          </a:xfrm>
        </p:grpSpPr>
        <p:sp>
          <p:nvSpPr>
            <p:cNvPr id="97" name="Google Shape;97;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98" name="Google Shape;98;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99" name="Google Shape;99;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
          <p:cNvSpPr txBox="1"/>
          <p:nvPr>
            <p:ph type="ctrTitle"/>
          </p:nvPr>
        </p:nvSpPr>
        <p:spPr>
          <a:xfrm>
            <a:off x="1014153" y="0"/>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CAGI7 </a:t>
            </a:r>
            <a:br>
              <a:rPr lang="en-US"/>
            </a:br>
            <a:r>
              <a:rPr lang="en-US"/>
              <a:t>LentiMPRA challenge</a:t>
            </a:r>
            <a:endParaRPr/>
          </a:p>
        </p:txBody>
      </p:sp>
      <p:sp>
        <p:nvSpPr>
          <p:cNvPr id="105" name="Google Shape;105;p2"/>
          <p:cNvSpPr txBox="1"/>
          <p:nvPr>
            <p:ph idx="1" type="subTitle"/>
          </p:nvPr>
        </p:nvSpPr>
        <p:spPr>
          <a:xfrm>
            <a:off x="511630" y="2479674"/>
            <a:ext cx="10705010" cy="3561897"/>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b="1" lang="en-US" sz="3200"/>
              <a:t>MLRG MSU solution</a:t>
            </a:r>
            <a:endParaRPr b="1" sz="3200"/>
          </a:p>
          <a:p>
            <a:pPr indent="0" lvl="0" marL="0" rtl="0" algn="ctr">
              <a:lnSpc>
                <a:spcPct val="90000"/>
              </a:lnSpc>
              <a:spcBef>
                <a:spcPts val="1000"/>
              </a:spcBef>
              <a:spcAft>
                <a:spcPts val="0"/>
              </a:spcAft>
              <a:buClr>
                <a:schemeClr val="dk1"/>
              </a:buClr>
              <a:buSzPct val="100000"/>
              <a:buNone/>
            </a:pPr>
            <a:r>
              <a:t/>
            </a:r>
            <a:endParaRPr b="1" sz="3200"/>
          </a:p>
          <a:p>
            <a:pPr indent="0" lvl="0" marL="0" rtl="0" algn="ctr">
              <a:lnSpc>
                <a:spcPct val="90000"/>
              </a:lnSpc>
              <a:spcBef>
                <a:spcPts val="1000"/>
              </a:spcBef>
              <a:spcAft>
                <a:spcPts val="0"/>
              </a:spcAft>
              <a:buClr>
                <a:schemeClr val="dk1"/>
              </a:buClr>
              <a:buSzPct val="100000"/>
              <a:buNone/>
            </a:pPr>
            <a:r>
              <a:rPr b="1" lang="en-US" sz="3200"/>
              <a:t>Asha</a:t>
            </a:r>
            <a:r>
              <a:rPr lang="en-US" sz="3200"/>
              <a:t> Uses All: Ensembling Multimodal Models and Extensive Test-Time Augmentation Lead to Superior Performance</a:t>
            </a:r>
            <a:endParaRPr sz="3200"/>
          </a:p>
          <a:p>
            <a:pPr indent="0" lvl="0" marL="0" rtl="0" algn="ctr">
              <a:lnSpc>
                <a:spcPct val="90000"/>
              </a:lnSpc>
              <a:spcBef>
                <a:spcPts val="1000"/>
              </a:spcBef>
              <a:spcAft>
                <a:spcPts val="0"/>
              </a:spcAft>
              <a:buClr>
                <a:schemeClr val="dk1"/>
              </a:buClr>
              <a:buSzPct val="100000"/>
              <a:buNone/>
            </a:pPr>
            <a:r>
              <a:t/>
            </a:r>
            <a:endParaRPr sz="3200"/>
          </a:p>
          <a:p>
            <a:pPr indent="0" lvl="0" marL="0" rtl="0" algn="ctr">
              <a:lnSpc>
                <a:spcPct val="90000"/>
              </a:lnSpc>
              <a:spcBef>
                <a:spcPts val="1000"/>
              </a:spcBef>
              <a:spcAft>
                <a:spcPts val="0"/>
              </a:spcAft>
              <a:buClr>
                <a:schemeClr val="dk1"/>
              </a:buClr>
              <a:buSzPct val="100000"/>
              <a:buNone/>
            </a:pPr>
            <a:r>
              <a:rPr lang="en-US" sz="3200"/>
              <a:t>D. Penzar</a:t>
            </a:r>
            <a:endParaRPr/>
          </a:p>
          <a:p>
            <a:pPr indent="0" lvl="0" marL="0" rtl="0" algn="ctr">
              <a:lnSpc>
                <a:spcPct val="90000"/>
              </a:lnSpc>
              <a:spcBef>
                <a:spcPts val="1000"/>
              </a:spcBef>
              <a:spcAft>
                <a:spcPts val="0"/>
              </a:spcAft>
              <a:buClr>
                <a:schemeClr val="dk1"/>
              </a:buClr>
              <a:buSzPct val="100000"/>
              <a:buNone/>
            </a:pPr>
            <a:r>
              <a:rPr lang="en-US"/>
              <a:t>Faculty of bioengineering and bioinformatics, Lomonosov Moscow State University, Moscow, Russia</a:t>
            </a:r>
            <a:endParaRPr/>
          </a:p>
          <a:p>
            <a:pPr indent="0" lvl="0" marL="0" rtl="0" algn="ctr">
              <a:lnSpc>
                <a:spcPct val="90000"/>
              </a:lnSpc>
              <a:spcBef>
                <a:spcPts val="1000"/>
              </a:spcBef>
              <a:spcAft>
                <a:spcPts val="0"/>
              </a:spcAft>
              <a:buClr>
                <a:schemeClr val="dk1"/>
              </a:buClr>
              <a:buSzPct val="75000"/>
              <a:buNone/>
            </a:pPr>
            <a:r>
              <a:rPr lang="en-US"/>
              <a:t> Vavilov Institute of General Genetics, Russian Academy of Science, Moscow, Russia</a:t>
            </a:r>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Find the difference</a:t>
            </a:r>
            <a:endParaRPr b="1"/>
          </a:p>
        </p:txBody>
      </p:sp>
      <p:pic>
        <p:nvPicPr>
          <p:cNvPr id="111" name="Google Shape;111;p3"/>
          <p:cNvPicPr preferRelativeResize="0"/>
          <p:nvPr/>
        </p:nvPicPr>
        <p:blipFill rotWithShape="1">
          <a:blip r:embed="rId3">
            <a:alphaModFix/>
          </a:blip>
          <a:srcRect b="0" l="0" r="0" t="0"/>
          <a:stretch/>
        </p:blipFill>
        <p:spPr>
          <a:xfrm>
            <a:off x="199505" y="1945178"/>
            <a:ext cx="5250528" cy="3937896"/>
          </a:xfrm>
          <a:prstGeom prst="rect">
            <a:avLst/>
          </a:prstGeom>
          <a:noFill/>
          <a:ln>
            <a:noFill/>
          </a:ln>
        </p:spPr>
      </p:pic>
      <p:pic>
        <p:nvPicPr>
          <p:cNvPr id="112" name="Google Shape;112;p3"/>
          <p:cNvPicPr preferRelativeResize="0"/>
          <p:nvPr/>
        </p:nvPicPr>
        <p:blipFill rotWithShape="1">
          <a:blip r:embed="rId4">
            <a:alphaModFix/>
          </a:blip>
          <a:srcRect b="0" l="0" r="0" t="0"/>
          <a:stretch/>
        </p:blipFill>
        <p:spPr>
          <a:xfrm>
            <a:off x="5656349" y="2085091"/>
            <a:ext cx="6452524" cy="36700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4"/>
          <p:cNvSpPr txBox="1"/>
          <p:nvPr>
            <p:ph type="title"/>
          </p:nvPr>
        </p:nvSpPr>
        <p:spPr>
          <a:xfrm>
            <a:off x="-15240" y="-3220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Final </a:t>
            </a:r>
            <a:r>
              <a:rPr b="1" lang="en-US"/>
              <a:t>Asha</a:t>
            </a:r>
            <a:r>
              <a:rPr lang="en-US"/>
              <a:t> scheme </a:t>
            </a:r>
            <a:endParaRPr/>
          </a:p>
        </p:txBody>
      </p:sp>
      <p:pic>
        <p:nvPicPr>
          <p:cNvPr id="118" name="Google Shape;118;p4"/>
          <p:cNvPicPr preferRelativeResize="0"/>
          <p:nvPr/>
        </p:nvPicPr>
        <p:blipFill rotWithShape="1">
          <a:blip r:embed="rId3">
            <a:alphaModFix/>
          </a:blip>
          <a:srcRect b="0" l="0" r="0" t="0"/>
          <a:stretch/>
        </p:blipFill>
        <p:spPr>
          <a:xfrm>
            <a:off x="2033334" y="598516"/>
            <a:ext cx="8194715" cy="621792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5"/>
          <p:cNvSpPr txBox="1"/>
          <p:nvPr>
            <p:ph type="title"/>
          </p:nvPr>
        </p:nvSpPr>
        <p:spPr>
          <a:xfrm>
            <a:off x="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Data separation</a:t>
            </a:r>
            <a:endParaRPr b="1"/>
          </a:p>
        </p:txBody>
      </p:sp>
      <p:sp>
        <p:nvSpPr>
          <p:cNvPr id="124" name="Google Shape;124;p5"/>
          <p:cNvSpPr txBox="1"/>
          <p:nvPr>
            <p:ph idx="1" type="body"/>
          </p:nvPr>
        </p:nvSpPr>
        <p:spPr>
          <a:xfrm>
            <a:off x="84512" y="1071938"/>
            <a:ext cx="10515600" cy="578606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1) We used the following cross-validation scheme during competition</a:t>
            </a:r>
            <a:endParaRPr/>
          </a:p>
          <a:p>
            <a:pPr indent="0" lvl="0" marL="0" rtl="0" algn="l">
              <a:lnSpc>
                <a:spcPct val="90000"/>
              </a:lnSpc>
              <a:spcBef>
                <a:spcPts val="1000"/>
              </a:spcBef>
              <a:spcAft>
                <a:spcPts val="0"/>
              </a:spcAft>
              <a:buClr>
                <a:schemeClr val="dk1"/>
              </a:buClr>
              <a:buSzPts val="2800"/>
              <a:buNone/>
            </a:pPr>
            <a:r>
              <a:rPr lang="en-US"/>
              <a:t>1. chr19</a:t>
            </a:r>
            <a:endParaRPr/>
          </a:p>
          <a:p>
            <a:pPr indent="0" lvl="0" marL="0" rtl="0" algn="l">
              <a:lnSpc>
                <a:spcPct val="90000"/>
              </a:lnSpc>
              <a:spcBef>
                <a:spcPts val="1000"/>
              </a:spcBef>
              <a:spcAft>
                <a:spcPts val="0"/>
              </a:spcAft>
              <a:buClr>
                <a:schemeClr val="dk1"/>
              </a:buClr>
              <a:buSzPts val="2800"/>
              <a:buNone/>
            </a:pPr>
            <a:r>
              <a:rPr lang="en-US"/>
              <a:t>2. chr14</a:t>
            </a:r>
            <a:endParaRPr/>
          </a:p>
          <a:p>
            <a:pPr indent="0" lvl="0" marL="0" rtl="0" algn="l">
              <a:lnSpc>
                <a:spcPct val="90000"/>
              </a:lnSpc>
              <a:spcBef>
                <a:spcPts val="1000"/>
              </a:spcBef>
              <a:spcAft>
                <a:spcPts val="0"/>
              </a:spcAft>
              <a:buClr>
                <a:schemeClr val="dk1"/>
              </a:buClr>
              <a:buSzPts val="2800"/>
              <a:buNone/>
            </a:pPr>
            <a:r>
              <a:rPr lang="en-US"/>
              <a:t>3. chr20</a:t>
            </a:r>
            <a:endParaRPr/>
          </a:p>
          <a:p>
            <a:pPr indent="0" lvl="0" marL="0" rtl="0" algn="l">
              <a:lnSpc>
                <a:spcPct val="90000"/>
              </a:lnSpc>
              <a:spcBef>
                <a:spcPts val="1000"/>
              </a:spcBef>
              <a:spcAft>
                <a:spcPts val="0"/>
              </a:spcAft>
              <a:buClr>
                <a:schemeClr val="dk1"/>
              </a:buClr>
              <a:buSzPts val="2800"/>
              <a:buNone/>
            </a:pPr>
            <a:r>
              <a:rPr lang="en-US"/>
              <a:t>4. chr15</a:t>
            </a:r>
            <a:endParaRPr/>
          </a:p>
          <a:p>
            <a:pPr indent="0" lvl="0" marL="0" rtl="0" algn="l">
              <a:lnSpc>
                <a:spcPct val="90000"/>
              </a:lnSpc>
              <a:spcBef>
                <a:spcPts val="1000"/>
              </a:spcBef>
              <a:spcAft>
                <a:spcPts val="0"/>
              </a:spcAft>
              <a:buClr>
                <a:schemeClr val="dk1"/>
              </a:buClr>
              <a:buSzPts val="2800"/>
              <a:buNone/>
            </a:pPr>
            <a:r>
              <a:rPr lang="en-US"/>
              <a:t>5. chr13, chr21</a:t>
            </a:r>
            <a:endParaRPr/>
          </a:p>
          <a:p>
            <a:pPr indent="0" lvl="0" marL="0" rtl="0" algn="l">
              <a:lnSpc>
                <a:spcPct val="90000"/>
              </a:lnSpc>
              <a:spcBef>
                <a:spcPts val="1000"/>
              </a:spcBef>
              <a:spcAft>
                <a:spcPts val="0"/>
              </a:spcAft>
              <a:buClr>
                <a:schemeClr val="dk1"/>
              </a:buClr>
              <a:buSzPts val="2800"/>
              <a:buNone/>
            </a:pPr>
            <a:r>
              <a:rPr lang="en-US"/>
              <a:t>6. chr18, chr22</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2) Additionally, we calculated metrics for high-confidence intervals (Confidence &gt;0.05)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6"/>
          <p:cNvSpPr txBox="1"/>
          <p:nvPr>
            <p:ph type="title"/>
          </p:nvPr>
        </p:nvSpPr>
        <p:spPr>
          <a:xfrm>
            <a:off x="-15240" y="-3220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No motifs</a:t>
            </a:r>
            <a:endParaRPr/>
          </a:p>
        </p:txBody>
      </p:sp>
      <p:pic>
        <p:nvPicPr>
          <p:cNvPr id="130" name="Google Shape;130;p6"/>
          <p:cNvPicPr preferRelativeResize="0"/>
          <p:nvPr/>
        </p:nvPicPr>
        <p:blipFill rotWithShape="1">
          <a:blip r:embed="rId3">
            <a:alphaModFix/>
          </a:blip>
          <a:srcRect b="0" l="0" r="0" t="0"/>
          <a:stretch/>
        </p:blipFill>
        <p:spPr>
          <a:xfrm>
            <a:off x="2033334" y="598516"/>
            <a:ext cx="8194715" cy="6217920"/>
          </a:xfrm>
          <a:prstGeom prst="rect">
            <a:avLst/>
          </a:prstGeom>
          <a:noFill/>
          <a:ln>
            <a:noFill/>
          </a:ln>
        </p:spPr>
      </p:pic>
      <p:sp>
        <p:nvSpPr>
          <p:cNvPr id="131" name="Google Shape;131;p6"/>
          <p:cNvSpPr/>
          <p:nvPr/>
        </p:nvSpPr>
        <p:spPr>
          <a:xfrm>
            <a:off x="2083723" y="571240"/>
            <a:ext cx="4882342" cy="1817284"/>
          </a:xfrm>
          <a:prstGeom prst="rect">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7"/>
          <p:cNvSpPr txBox="1"/>
          <p:nvPr>
            <p:ph type="title"/>
          </p:nvPr>
        </p:nvSpPr>
        <p:spPr>
          <a:xfrm>
            <a:off x="-15240" y="-3220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Linear regression</a:t>
            </a:r>
            <a:endParaRPr/>
          </a:p>
        </p:txBody>
      </p:sp>
      <p:pic>
        <p:nvPicPr>
          <p:cNvPr id="137" name="Google Shape;137;p7"/>
          <p:cNvPicPr preferRelativeResize="0"/>
          <p:nvPr/>
        </p:nvPicPr>
        <p:blipFill rotWithShape="1">
          <a:blip r:embed="rId3">
            <a:alphaModFix/>
          </a:blip>
          <a:srcRect b="0" l="0" r="0" t="0"/>
          <a:stretch/>
        </p:blipFill>
        <p:spPr>
          <a:xfrm>
            <a:off x="2033334" y="598516"/>
            <a:ext cx="8194715" cy="6217920"/>
          </a:xfrm>
          <a:prstGeom prst="rect">
            <a:avLst/>
          </a:prstGeom>
          <a:noFill/>
          <a:ln>
            <a:noFill/>
          </a:ln>
        </p:spPr>
      </p:pic>
      <p:sp>
        <p:nvSpPr>
          <p:cNvPr id="138" name="Google Shape;138;p7"/>
          <p:cNvSpPr/>
          <p:nvPr/>
        </p:nvSpPr>
        <p:spPr>
          <a:xfrm>
            <a:off x="7481454" y="3552305"/>
            <a:ext cx="2809701" cy="432262"/>
          </a:xfrm>
          <a:prstGeom prst="rect">
            <a:avLst/>
          </a:prstGeom>
          <a:noFill/>
          <a:ln cap="flat" cmpd="sng" w="381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8"/>
          <p:cNvSpPr txBox="1"/>
          <p:nvPr>
            <p:ph type="title"/>
          </p:nvPr>
        </p:nvSpPr>
        <p:spPr>
          <a:xfrm>
            <a:off x="-15240" y="-3220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Large-scale genome models</a:t>
            </a:r>
            <a:endParaRPr/>
          </a:p>
        </p:txBody>
      </p:sp>
      <p:pic>
        <p:nvPicPr>
          <p:cNvPr id="144" name="Google Shape;144;p8"/>
          <p:cNvPicPr preferRelativeResize="0"/>
          <p:nvPr/>
        </p:nvPicPr>
        <p:blipFill rotWithShape="1">
          <a:blip r:embed="rId3">
            <a:alphaModFix/>
          </a:blip>
          <a:srcRect b="0" l="0" r="0" t="0"/>
          <a:stretch/>
        </p:blipFill>
        <p:spPr>
          <a:xfrm>
            <a:off x="2033334" y="598516"/>
            <a:ext cx="8194715" cy="6217920"/>
          </a:xfrm>
          <a:prstGeom prst="rect">
            <a:avLst/>
          </a:prstGeom>
          <a:noFill/>
          <a:ln>
            <a:noFill/>
          </a:ln>
        </p:spPr>
      </p:pic>
      <p:sp>
        <p:nvSpPr>
          <p:cNvPr id="145" name="Google Shape;145;p8"/>
          <p:cNvSpPr/>
          <p:nvPr/>
        </p:nvSpPr>
        <p:spPr>
          <a:xfrm>
            <a:off x="2033334" y="5126182"/>
            <a:ext cx="4910563" cy="1690254"/>
          </a:xfrm>
          <a:prstGeom prst="rect">
            <a:avLst/>
          </a:prstGeom>
          <a:noFill/>
          <a:ln cap="flat" cmpd="sng" w="28575">
            <a:solidFill>
              <a:srgbClr val="A8D08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9"/>
          <p:cNvSpPr txBox="1"/>
          <p:nvPr>
            <p:ph type="title"/>
          </p:nvPr>
        </p:nvSpPr>
        <p:spPr>
          <a:xfrm>
            <a:off x="83820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to score MPRA experiment with a genomic model?  </a:t>
            </a:r>
            <a:endParaRPr/>
          </a:p>
        </p:txBody>
      </p:sp>
      <p:sp>
        <p:nvSpPr>
          <p:cNvPr id="151" name="Google Shape;151;p9"/>
          <p:cNvSpPr/>
          <p:nvPr/>
        </p:nvSpPr>
        <p:spPr>
          <a:xfrm>
            <a:off x="3854250" y="2090727"/>
            <a:ext cx="3152716" cy="3012471"/>
          </a:xfrm>
          <a:prstGeom prst="ellipse">
            <a:avLst/>
          </a:prstGeom>
          <a:solidFill>
            <a:schemeClr val="lt1"/>
          </a:solidFill>
          <a:ln cap="flat" cmpd="sng" w="762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2" name="Google Shape;152;p9"/>
          <p:cNvSpPr/>
          <p:nvPr/>
        </p:nvSpPr>
        <p:spPr>
          <a:xfrm>
            <a:off x="4628404" y="2090727"/>
            <a:ext cx="1015377" cy="201953"/>
          </a:xfrm>
          <a:custGeom>
            <a:rect b="b" l="l" r="r" t="t"/>
            <a:pathLst>
              <a:path extrusionOk="0" h="201953" w="1015377">
                <a:moveTo>
                  <a:pt x="0" y="201953"/>
                </a:moveTo>
                <a:cubicBezTo>
                  <a:pt x="99574" y="154270"/>
                  <a:pt x="199149" y="106587"/>
                  <a:pt x="308540" y="72928"/>
                </a:cubicBezTo>
                <a:cubicBezTo>
                  <a:pt x="417931" y="39269"/>
                  <a:pt x="538543" y="8415"/>
                  <a:pt x="656349" y="0"/>
                </a:cubicBezTo>
                <a:lnTo>
                  <a:pt x="1015377" y="22439"/>
                </a:lnTo>
                <a:lnTo>
                  <a:pt x="1015377" y="22439"/>
                </a:lnTo>
              </a:path>
            </a:pathLst>
          </a:custGeom>
          <a:noFill/>
          <a:ln cap="flat" cmpd="sng" w="79375">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3" name="Google Shape;153;p9"/>
          <p:cNvSpPr/>
          <p:nvPr/>
        </p:nvSpPr>
        <p:spPr>
          <a:xfrm>
            <a:off x="4022544" y="4289775"/>
            <a:ext cx="2821738" cy="821617"/>
          </a:xfrm>
          <a:custGeom>
            <a:rect b="b" l="l" r="r" t="t"/>
            <a:pathLst>
              <a:path extrusionOk="0" h="821617" w="2821738">
                <a:moveTo>
                  <a:pt x="0" y="28049"/>
                </a:moveTo>
                <a:cubicBezTo>
                  <a:pt x="87887" y="150997"/>
                  <a:pt x="175774" y="273946"/>
                  <a:pt x="280491" y="370248"/>
                </a:cubicBezTo>
                <a:cubicBezTo>
                  <a:pt x="385208" y="466550"/>
                  <a:pt x="517039" y="540412"/>
                  <a:pt x="628300" y="605860"/>
                </a:cubicBezTo>
                <a:cubicBezTo>
                  <a:pt x="739561" y="671308"/>
                  <a:pt x="805944" y="727406"/>
                  <a:pt x="948059" y="762935"/>
                </a:cubicBezTo>
                <a:cubicBezTo>
                  <a:pt x="1090174" y="798464"/>
                  <a:pt x="1296803" y="831188"/>
                  <a:pt x="1480992" y="819033"/>
                </a:cubicBezTo>
                <a:cubicBezTo>
                  <a:pt x="1665181" y="806878"/>
                  <a:pt x="1856849" y="784439"/>
                  <a:pt x="2053193" y="690007"/>
                </a:cubicBezTo>
                <a:cubicBezTo>
                  <a:pt x="2249537" y="595575"/>
                  <a:pt x="2530962" y="367443"/>
                  <a:pt x="2659053" y="252442"/>
                </a:cubicBezTo>
                <a:cubicBezTo>
                  <a:pt x="2787144" y="137441"/>
                  <a:pt x="2804441" y="68720"/>
                  <a:pt x="2821738" y="0"/>
                </a:cubicBezTo>
              </a:path>
            </a:pathLst>
          </a:custGeom>
          <a:noFill/>
          <a:ln cap="flat" cmpd="sng" w="889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154" name="Google Shape;154;p9"/>
          <p:cNvCxnSpPr/>
          <p:nvPr/>
        </p:nvCxnSpPr>
        <p:spPr>
          <a:xfrm>
            <a:off x="8591204" y="1315077"/>
            <a:ext cx="662247" cy="0"/>
          </a:xfrm>
          <a:prstGeom prst="straightConnector1">
            <a:avLst/>
          </a:prstGeom>
          <a:noFill/>
          <a:ln cap="flat" cmpd="sng" w="76200">
            <a:solidFill>
              <a:srgbClr val="00B050"/>
            </a:solidFill>
            <a:prstDash val="solid"/>
            <a:miter lim="800000"/>
            <a:headEnd len="sm" w="sm" type="none"/>
            <a:tailEnd len="sm" w="sm" type="none"/>
          </a:ln>
        </p:spPr>
      </p:cxnSp>
      <p:sp>
        <p:nvSpPr>
          <p:cNvPr id="155" name="Google Shape;155;p9"/>
          <p:cNvSpPr txBox="1"/>
          <p:nvPr/>
        </p:nvSpPr>
        <p:spPr>
          <a:xfrm>
            <a:off x="6671045" y="1338813"/>
            <a:ext cx="51648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Fragment from the experiment (with ref or alt allelel)</a:t>
            </a:r>
            <a:endParaRPr sz="1800">
              <a:solidFill>
                <a:schemeClr val="dk1"/>
              </a:solidFill>
              <a:latin typeface="Calibri"/>
              <a:ea typeface="Calibri"/>
              <a:cs typeface="Calibri"/>
              <a:sym typeface="Calibri"/>
            </a:endParaRPr>
          </a:p>
        </p:txBody>
      </p:sp>
      <p:cxnSp>
        <p:nvCxnSpPr>
          <p:cNvPr id="156" name="Google Shape;156;p9"/>
          <p:cNvCxnSpPr/>
          <p:nvPr/>
        </p:nvCxnSpPr>
        <p:spPr>
          <a:xfrm>
            <a:off x="8591204" y="1799986"/>
            <a:ext cx="662247" cy="0"/>
          </a:xfrm>
          <a:prstGeom prst="straightConnector1">
            <a:avLst/>
          </a:prstGeom>
          <a:noFill/>
          <a:ln cap="flat" cmpd="sng" w="76200">
            <a:solidFill>
              <a:srgbClr val="FF0000"/>
            </a:solidFill>
            <a:prstDash val="solid"/>
            <a:miter lim="800000"/>
            <a:headEnd len="sm" w="sm" type="none"/>
            <a:tailEnd len="sm" w="sm" type="none"/>
          </a:ln>
        </p:spPr>
      </p:cxnSp>
      <p:sp>
        <p:nvSpPr>
          <p:cNvPr id="157" name="Google Shape;157;p9"/>
          <p:cNvSpPr txBox="1"/>
          <p:nvPr/>
        </p:nvSpPr>
        <p:spPr>
          <a:xfrm>
            <a:off x="7723991" y="1906061"/>
            <a:ext cx="336040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Known flanks, inserted in genome</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to score MPRA experiment with a genomic model?  </a:t>
            </a:r>
            <a:endParaRPr/>
          </a:p>
        </p:txBody>
      </p:sp>
      <p:cxnSp>
        <p:nvCxnSpPr>
          <p:cNvPr id="163" name="Google Shape;163;p10"/>
          <p:cNvCxnSpPr/>
          <p:nvPr/>
        </p:nvCxnSpPr>
        <p:spPr>
          <a:xfrm>
            <a:off x="1187805" y="2673050"/>
            <a:ext cx="8916785" cy="0"/>
          </a:xfrm>
          <a:prstGeom prst="straightConnector1">
            <a:avLst/>
          </a:prstGeom>
          <a:noFill/>
          <a:ln cap="flat" cmpd="sng" w="76200">
            <a:solidFill>
              <a:schemeClr val="dk1"/>
            </a:solidFill>
            <a:prstDash val="solid"/>
            <a:miter lim="800000"/>
            <a:headEnd len="sm" w="sm" type="none"/>
            <a:tailEnd len="sm" w="sm" type="none"/>
          </a:ln>
        </p:spPr>
      </p:cxnSp>
      <p:cxnSp>
        <p:nvCxnSpPr>
          <p:cNvPr id="164" name="Google Shape;164;p10"/>
          <p:cNvCxnSpPr/>
          <p:nvPr/>
        </p:nvCxnSpPr>
        <p:spPr>
          <a:xfrm>
            <a:off x="5116540" y="2673050"/>
            <a:ext cx="662247" cy="0"/>
          </a:xfrm>
          <a:prstGeom prst="straightConnector1">
            <a:avLst/>
          </a:prstGeom>
          <a:noFill/>
          <a:ln cap="flat" cmpd="sng" w="76200">
            <a:solidFill>
              <a:srgbClr val="00B050"/>
            </a:solidFill>
            <a:prstDash val="solid"/>
            <a:miter lim="800000"/>
            <a:headEnd len="sm" w="sm" type="none"/>
            <a:tailEnd len="sm" w="sm" type="none"/>
          </a:ln>
        </p:spPr>
      </p:cxnSp>
      <p:cxnSp>
        <p:nvCxnSpPr>
          <p:cNvPr id="165" name="Google Shape;165;p10"/>
          <p:cNvCxnSpPr/>
          <p:nvPr/>
        </p:nvCxnSpPr>
        <p:spPr>
          <a:xfrm>
            <a:off x="5133339" y="3876377"/>
            <a:ext cx="662247" cy="0"/>
          </a:xfrm>
          <a:prstGeom prst="straightConnector1">
            <a:avLst/>
          </a:prstGeom>
          <a:noFill/>
          <a:ln cap="flat" cmpd="sng" w="76200">
            <a:solidFill>
              <a:srgbClr val="00B050"/>
            </a:solidFill>
            <a:prstDash val="solid"/>
            <a:miter lim="800000"/>
            <a:headEnd len="sm" w="sm" type="none"/>
            <a:tailEnd len="sm" w="sm" type="none"/>
          </a:ln>
        </p:spPr>
      </p:cxnSp>
      <p:sp>
        <p:nvSpPr>
          <p:cNvPr id="166" name="Google Shape;166;p10"/>
          <p:cNvSpPr txBox="1"/>
          <p:nvPr/>
        </p:nvSpPr>
        <p:spPr>
          <a:xfrm>
            <a:off x="2429945" y="3643222"/>
            <a:ext cx="27815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 NNNNNNNNNNNNNNNN</a:t>
            </a:r>
            <a:endParaRPr sz="1800">
              <a:solidFill>
                <a:schemeClr val="dk1"/>
              </a:solidFill>
              <a:latin typeface="Calibri"/>
              <a:ea typeface="Calibri"/>
              <a:cs typeface="Calibri"/>
              <a:sym typeface="Calibri"/>
            </a:endParaRPr>
          </a:p>
        </p:txBody>
      </p:sp>
      <p:sp>
        <p:nvSpPr>
          <p:cNvPr id="167" name="Google Shape;167;p10"/>
          <p:cNvSpPr txBox="1"/>
          <p:nvPr/>
        </p:nvSpPr>
        <p:spPr>
          <a:xfrm>
            <a:off x="5774472" y="3643222"/>
            <a:ext cx="27863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NNNNNNNNNNNNNNNN….</a:t>
            </a:r>
            <a:endParaRPr sz="1800">
              <a:solidFill>
                <a:schemeClr val="dk1"/>
              </a:solidFill>
              <a:latin typeface="Calibri"/>
              <a:ea typeface="Calibri"/>
              <a:cs typeface="Calibri"/>
              <a:sym typeface="Calibri"/>
            </a:endParaRPr>
          </a:p>
        </p:txBody>
      </p:sp>
      <p:cxnSp>
        <p:nvCxnSpPr>
          <p:cNvPr id="168" name="Google Shape;168;p10"/>
          <p:cNvCxnSpPr/>
          <p:nvPr/>
        </p:nvCxnSpPr>
        <p:spPr>
          <a:xfrm>
            <a:off x="8196349" y="1465809"/>
            <a:ext cx="662247" cy="0"/>
          </a:xfrm>
          <a:prstGeom prst="straightConnector1">
            <a:avLst/>
          </a:prstGeom>
          <a:noFill/>
          <a:ln cap="flat" cmpd="sng" w="76200">
            <a:solidFill>
              <a:srgbClr val="00B050"/>
            </a:solidFill>
            <a:prstDash val="solid"/>
            <a:miter lim="800000"/>
            <a:headEnd len="sm" w="sm" type="none"/>
            <a:tailEnd len="sm" w="sm" type="none"/>
          </a:ln>
        </p:spPr>
      </p:cxnSp>
      <p:sp>
        <p:nvSpPr>
          <p:cNvPr id="169" name="Google Shape;169;p10"/>
          <p:cNvSpPr txBox="1"/>
          <p:nvPr/>
        </p:nvSpPr>
        <p:spPr>
          <a:xfrm>
            <a:off x="6276190" y="1489545"/>
            <a:ext cx="51648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Fragment from the experiment (with ref or alt allelel)</a:t>
            </a:r>
            <a:endParaRPr sz="1800">
              <a:solidFill>
                <a:schemeClr val="dk1"/>
              </a:solidFill>
              <a:latin typeface="Calibri"/>
              <a:ea typeface="Calibri"/>
              <a:cs typeface="Calibri"/>
              <a:sym typeface="Calibri"/>
            </a:endParaRPr>
          </a:p>
        </p:txBody>
      </p:sp>
      <p:sp>
        <p:nvSpPr>
          <p:cNvPr id="170" name="Google Shape;170;p10"/>
          <p:cNvSpPr txBox="1"/>
          <p:nvPr/>
        </p:nvSpPr>
        <p:spPr>
          <a:xfrm>
            <a:off x="3899415" y="1999211"/>
            <a:ext cx="227190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Genomic context</a:t>
            </a:r>
            <a:endParaRPr i="1" sz="2400">
              <a:solidFill>
                <a:schemeClr val="dk1"/>
              </a:solidFill>
              <a:latin typeface="Calibri"/>
              <a:ea typeface="Calibri"/>
              <a:cs typeface="Calibri"/>
              <a:sym typeface="Calibri"/>
            </a:endParaRPr>
          </a:p>
        </p:txBody>
      </p:sp>
      <p:cxnSp>
        <p:nvCxnSpPr>
          <p:cNvPr id="171" name="Google Shape;171;p10"/>
          <p:cNvCxnSpPr/>
          <p:nvPr/>
        </p:nvCxnSpPr>
        <p:spPr>
          <a:xfrm>
            <a:off x="5116540" y="5043406"/>
            <a:ext cx="662247" cy="0"/>
          </a:xfrm>
          <a:prstGeom prst="straightConnector1">
            <a:avLst/>
          </a:prstGeom>
          <a:noFill/>
          <a:ln cap="flat" cmpd="sng" w="76200">
            <a:solidFill>
              <a:srgbClr val="00B050"/>
            </a:solidFill>
            <a:prstDash val="solid"/>
            <a:miter lim="800000"/>
            <a:headEnd len="sm" w="sm" type="none"/>
            <a:tailEnd len="sm" w="sm" type="none"/>
          </a:ln>
        </p:spPr>
      </p:cxnSp>
      <p:sp>
        <p:nvSpPr>
          <p:cNvPr id="172" name="Google Shape;172;p10"/>
          <p:cNvSpPr txBox="1"/>
          <p:nvPr/>
        </p:nvSpPr>
        <p:spPr>
          <a:xfrm>
            <a:off x="7793364" y="4810251"/>
            <a:ext cx="27863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NNNNNNNNNNNNNNNN….</a:t>
            </a:r>
            <a:endParaRPr sz="1800">
              <a:solidFill>
                <a:schemeClr val="dk1"/>
              </a:solidFill>
              <a:latin typeface="Calibri"/>
              <a:ea typeface="Calibri"/>
              <a:cs typeface="Calibri"/>
              <a:sym typeface="Calibri"/>
            </a:endParaRPr>
          </a:p>
        </p:txBody>
      </p:sp>
      <p:cxnSp>
        <p:nvCxnSpPr>
          <p:cNvPr id="173" name="Google Shape;173;p10"/>
          <p:cNvCxnSpPr/>
          <p:nvPr/>
        </p:nvCxnSpPr>
        <p:spPr>
          <a:xfrm>
            <a:off x="3010376" y="5043406"/>
            <a:ext cx="2106164" cy="0"/>
          </a:xfrm>
          <a:prstGeom prst="straightConnector1">
            <a:avLst/>
          </a:prstGeom>
          <a:noFill/>
          <a:ln cap="flat" cmpd="sng" w="76200">
            <a:solidFill>
              <a:srgbClr val="FF0000"/>
            </a:solidFill>
            <a:prstDash val="solid"/>
            <a:miter lim="800000"/>
            <a:headEnd len="sm" w="sm" type="none"/>
            <a:tailEnd len="sm" w="sm" type="none"/>
          </a:ln>
        </p:spPr>
      </p:cxnSp>
      <p:cxnSp>
        <p:nvCxnSpPr>
          <p:cNvPr id="174" name="Google Shape;174;p10"/>
          <p:cNvCxnSpPr/>
          <p:nvPr/>
        </p:nvCxnSpPr>
        <p:spPr>
          <a:xfrm>
            <a:off x="5778787" y="5043406"/>
            <a:ext cx="2106164" cy="0"/>
          </a:xfrm>
          <a:prstGeom prst="straightConnector1">
            <a:avLst/>
          </a:prstGeom>
          <a:noFill/>
          <a:ln cap="flat" cmpd="sng" w="76200">
            <a:solidFill>
              <a:srgbClr val="FF0000"/>
            </a:solidFill>
            <a:prstDash val="solid"/>
            <a:miter lim="800000"/>
            <a:headEnd len="sm" w="sm" type="none"/>
            <a:tailEnd len="sm" w="sm" type="none"/>
          </a:ln>
        </p:spPr>
      </p:cxnSp>
      <p:sp>
        <p:nvSpPr>
          <p:cNvPr id="175" name="Google Shape;175;p10"/>
          <p:cNvSpPr txBox="1"/>
          <p:nvPr/>
        </p:nvSpPr>
        <p:spPr>
          <a:xfrm>
            <a:off x="302503" y="4810251"/>
            <a:ext cx="27815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 NNNNNNNNNNNNNNNN</a:t>
            </a:r>
            <a:endParaRPr sz="1800">
              <a:solidFill>
                <a:schemeClr val="dk1"/>
              </a:solidFill>
              <a:latin typeface="Calibri"/>
              <a:ea typeface="Calibri"/>
              <a:cs typeface="Calibri"/>
              <a:sym typeface="Calibri"/>
            </a:endParaRPr>
          </a:p>
        </p:txBody>
      </p:sp>
      <p:sp>
        <p:nvSpPr>
          <p:cNvPr id="176" name="Google Shape;176;p10"/>
          <p:cNvSpPr txBox="1"/>
          <p:nvPr/>
        </p:nvSpPr>
        <p:spPr>
          <a:xfrm>
            <a:off x="3867825" y="3136530"/>
            <a:ext cx="289957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Pad fragment with Ns</a:t>
            </a:r>
            <a:endParaRPr i="1" sz="2400">
              <a:solidFill>
                <a:schemeClr val="dk1"/>
              </a:solidFill>
              <a:latin typeface="Calibri"/>
              <a:ea typeface="Calibri"/>
              <a:cs typeface="Calibri"/>
              <a:sym typeface="Calibri"/>
            </a:endParaRPr>
          </a:p>
        </p:txBody>
      </p:sp>
      <p:sp>
        <p:nvSpPr>
          <p:cNvPr id="177" name="Google Shape;177;p10"/>
          <p:cNvSpPr txBox="1"/>
          <p:nvPr/>
        </p:nvSpPr>
        <p:spPr>
          <a:xfrm>
            <a:off x="1292815" y="4273218"/>
            <a:ext cx="897194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400">
                <a:solidFill>
                  <a:schemeClr val="dk1"/>
                </a:solidFill>
                <a:latin typeface="Calibri"/>
                <a:ea typeface="Calibri"/>
                <a:cs typeface="Calibri"/>
                <a:sym typeface="Calibri"/>
              </a:rPr>
              <a:t>In-silico insert fragment into lentiMPRA construct and pad rest with Ns</a:t>
            </a:r>
            <a:endParaRPr i="1" sz="2400">
              <a:solidFill>
                <a:schemeClr val="dk1"/>
              </a:solidFill>
              <a:latin typeface="Calibri"/>
              <a:ea typeface="Calibri"/>
              <a:cs typeface="Calibri"/>
              <a:sym typeface="Calibri"/>
            </a:endParaRPr>
          </a:p>
        </p:txBody>
      </p:sp>
      <p:sp>
        <p:nvSpPr>
          <p:cNvPr id="178" name="Google Shape;178;p10"/>
          <p:cNvSpPr txBox="1"/>
          <p:nvPr/>
        </p:nvSpPr>
        <p:spPr>
          <a:xfrm>
            <a:off x="4244213" y="5724939"/>
            <a:ext cx="292342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Which way is better? </a:t>
            </a:r>
            <a:endParaRPr b="1" sz="2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to score MPRA experiment with a genomic model? (zero-shot performance)  </a:t>
            </a:r>
            <a:endParaRPr/>
          </a:p>
        </p:txBody>
      </p:sp>
      <p:sp>
        <p:nvSpPr>
          <p:cNvPr id="185" name="Google Shape;185;p11"/>
          <p:cNvSpPr txBox="1"/>
          <p:nvPr/>
        </p:nvSpPr>
        <p:spPr>
          <a:xfrm>
            <a:off x="1100051" y="5841076"/>
            <a:ext cx="907658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92D050"/>
                </a:solidFill>
                <a:latin typeface="Calibri"/>
                <a:ea typeface="Calibri"/>
                <a:cs typeface="Calibri"/>
                <a:sym typeface="Calibri"/>
              </a:rPr>
              <a:t>Interestingly, all three features are important for final models</a:t>
            </a:r>
            <a:endParaRPr sz="2800">
              <a:solidFill>
                <a:srgbClr val="92D050"/>
              </a:solidFill>
              <a:latin typeface="Calibri"/>
              <a:ea typeface="Calibri"/>
              <a:cs typeface="Calibri"/>
              <a:sym typeface="Calibri"/>
            </a:endParaRPr>
          </a:p>
        </p:txBody>
      </p:sp>
      <p:sp>
        <p:nvSpPr>
          <p:cNvPr id="186" name="Google Shape;186;p11"/>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87" name="Google Shape;187;p11"/>
          <p:cNvPicPr preferRelativeResize="0"/>
          <p:nvPr/>
        </p:nvPicPr>
        <p:blipFill rotWithShape="1">
          <a:blip r:embed="rId3">
            <a:alphaModFix/>
          </a:blip>
          <a:srcRect b="0" l="0" r="0" t="0"/>
          <a:stretch/>
        </p:blipFill>
        <p:spPr>
          <a:xfrm>
            <a:off x="2729414" y="1796558"/>
            <a:ext cx="5910280" cy="393864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2"/>
          <p:cNvSpPr txBox="1"/>
          <p:nvPr>
            <p:ph type="title"/>
          </p:nvPr>
        </p:nvSpPr>
        <p:spPr>
          <a:xfrm>
            <a:off x="609600" y="82346"/>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Large-scale deep learning seq2activity models (zero-shot performance)</a:t>
            </a:r>
            <a:endParaRPr b="1"/>
          </a:p>
        </p:txBody>
      </p:sp>
      <p:pic>
        <p:nvPicPr>
          <p:cNvPr id="193" name="Google Shape;193;p12"/>
          <p:cNvPicPr preferRelativeResize="0"/>
          <p:nvPr/>
        </p:nvPicPr>
        <p:blipFill rotWithShape="1">
          <a:blip r:embed="rId3">
            <a:alphaModFix/>
          </a:blip>
          <a:srcRect b="0" l="0" r="0" t="0"/>
          <a:stretch/>
        </p:blipFill>
        <p:spPr>
          <a:xfrm>
            <a:off x="1863436" y="1574655"/>
            <a:ext cx="7804548" cy="52009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3"/>
          <p:cNvSpPr txBox="1"/>
          <p:nvPr>
            <p:ph type="title"/>
          </p:nvPr>
        </p:nvSpPr>
        <p:spPr>
          <a:xfrm>
            <a:off x="-15240" y="-3220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Single-experiment models</a:t>
            </a:r>
            <a:endParaRPr/>
          </a:p>
        </p:txBody>
      </p:sp>
      <p:pic>
        <p:nvPicPr>
          <p:cNvPr id="199" name="Google Shape;199;p13"/>
          <p:cNvPicPr preferRelativeResize="0"/>
          <p:nvPr/>
        </p:nvPicPr>
        <p:blipFill rotWithShape="1">
          <a:blip r:embed="rId3">
            <a:alphaModFix/>
          </a:blip>
          <a:srcRect b="0" l="0" r="0" t="0"/>
          <a:stretch/>
        </p:blipFill>
        <p:spPr>
          <a:xfrm>
            <a:off x="1691640" y="640080"/>
            <a:ext cx="8194715" cy="6217920"/>
          </a:xfrm>
          <a:prstGeom prst="rect">
            <a:avLst/>
          </a:prstGeom>
          <a:noFill/>
          <a:ln>
            <a:noFill/>
          </a:ln>
        </p:spPr>
      </p:pic>
      <p:sp>
        <p:nvSpPr>
          <p:cNvPr id="200" name="Google Shape;200;p13"/>
          <p:cNvSpPr/>
          <p:nvPr/>
        </p:nvSpPr>
        <p:spPr>
          <a:xfrm>
            <a:off x="1691640" y="2471651"/>
            <a:ext cx="4910563" cy="2676697"/>
          </a:xfrm>
          <a:prstGeom prst="rect">
            <a:avLst/>
          </a:prstGeom>
          <a:noFill/>
          <a:ln cap="flat" cmpd="sng" w="28575">
            <a:solidFill>
              <a:srgbClr val="A8D08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ChromBPNet (zero-shot) </a:t>
            </a:r>
            <a:endParaRPr/>
          </a:p>
        </p:txBody>
      </p:sp>
      <p:pic>
        <p:nvPicPr>
          <p:cNvPr id="206" name="Google Shape;206;p14"/>
          <p:cNvPicPr preferRelativeResize="0"/>
          <p:nvPr/>
        </p:nvPicPr>
        <p:blipFill rotWithShape="1">
          <a:blip r:embed="rId3">
            <a:alphaModFix/>
          </a:blip>
          <a:srcRect b="0" l="0" r="0" t="0"/>
          <a:stretch/>
        </p:blipFill>
        <p:spPr>
          <a:xfrm>
            <a:off x="954629" y="1775666"/>
            <a:ext cx="8189371" cy="427503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5"/>
          <p:cNvSpPr txBox="1"/>
          <p:nvPr>
            <p:ph type="title"/>
          </p:nvPr>
        </p:nvSpPr>
        <p:spPr>
          <a:xfrm>
            <a:off x="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MPRA-LegNet</a:t>
            </a:r>
            <a:endParaRPr/>
          </a:p>
        </p:txBody>
      </p:sp>
      <p:pic>
        <p:nvPicPr>
          <p:cNvPr id="212" name="Google Shape;212;p15"/>
          <p:cNvPicPr preferRelativeResize="0"/>
          <p:nvPr/>
        </p:nvPicPr>
        <p:blipFill rotWithShape="1">
          <a:blip r:embed="rId3">
            <a:alphaModFix/>
          </a:blip>
          <a:srcRect b="0" l="0" r="0" t="0"/>
          <a:stretch/>
        </p:blipFill>
        <p:spPr>
          <a:xfrm>
            <a:off x="1041488" y="1014154"/>
            <a:ext cx="8432624" cy="49737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6"/>
          <p:cNvSpPr txBox="1"/>
          <p:nvPr>
            <p:ph type="title"/>
          </p:nvPr>
        </p:nvSpPr>
        <p:spPr>
          <a:xfrm>
            <a:off x="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MPRA-LegNet (zero-shot)</a:t>
            </a:r>
            <a:endParaRPr/>
          </a:p>
        </p:txBody>
      </p:sp>
      <p:sp>
        <p:nvSpPr>
          <p:cNvPr id="218" name="Google Shape;218;p16"/>
          <p:cNvSpPr txBox="1"/>
          <p:nvPr/>
        </p:nvSpPr>
        <p:spPr>
          <a:xfrm>
            <a:off x="2371898" y="985164"/>
            <a:ext cx="633641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Best scores – to use only HepG2 data</a:t>
            </a:r>
            <a:endParaRPr b="1" sz="3200">
              <a:solidFill>
                <a:srgbClr val="548135"/>
              </a:solidFill>
              <a:latin typeface="Calibri"/>
              <a:ea typeface="Calibri"/>
              <a:cs typeface="Calibri"/>
              <a:sym typeface="Calibri"/>
            </a:endParaRPr>
          </a:p>
        </p:txBody>
      </p:sp>
      <p:pic>
        <p:nvPicPr>
          <p:cNvPr id="219" name="Google Shape;219;p16"/>
          <p:cNvPicPr preferRelativeResize="0"/>
          <p:nvPr/>
        </p:nvPicPr>
        <p:blipFill rotWithShape="1">
          <a:blip r:embed="rId3">
            <a:alphaModFix/>
          </a:blip>
          <a:srcRect b="0" l="0" r="0" t="0"/>
          <a:stretch/>
        </p:blipFill>
        <p:spPr>
          <a:xfrm>
            <a:off x="2224119" y="1832932"/>
            <a:ext cx="7083167" cy="47202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17"/>
          <p:cNvPicPr preferRelativeResize="0"/>
          <p:nvPr/>
        </p:nvPicPr>
        <p:blipFill rotWithShape="1">
          <a:blip r:embed="rId3">
            <a:alphaModFix/>
          </a:blip>
          <a:srcRect b="0" l="0" r="0" t="0"/>
          <a:stretch/>
        </p:blipFill>
        <p:spPr>
          <a:xfrm>
            <a:off x="0" y="1449974"/>
            <a:ext cx="12192000" cy="3514707"/>
          </a:xfrm>
          <a:prstGeom prst="rect">
            <a:avLst/>
          </a:prstGeom>
          <a:noFill/>
          <a:ln>
            <a:noFill/>
          </a:ln>
        </p:spPr>
      </p:pic>
      <p:sp>
        <p:nvSpPr>
          <p:cNvPr id="225" name="Google Shape;225;p17"/>
          <p:cNvSpPr txBox="1"/>
          <p:nvPr>
            <p:ph type="title"/>
          </p:nvPr>
        </p:nvSpPr>
        <p:spPr>
          <a:xfrm>
            <a:off x="0" y="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Legformer/Legzoi</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Legformer (zero-shot)</a:t>
            </a:r>
            <a:endParaRPr/>
          </a:p>
        </p:txBody>
      </p:sp>
      <p:sp>
        <p:nvSpPr>
          <p:cNvPr id="231" name="Google Shape;231;p18"/>
          <p:cNvSpPr txBox="1"/>
          <p:nvPr/>
        </p:nvSpPr>
        <p:spPr>
          <a:xfrm>
            <a:off x="1751215" y="5874327"/>
            <a:ext cx="797917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Worse than LegNet, but good as an additional feature</a:t>
            </a:r>
            <a:endParaRPr sz="2800">
              <a:solidFill>
                <a:schemeClr val="dk1"/>
              </a:solidFill>
              <a:latin typeface="Calibri"/>
              <a:ea typeface="Calibri"/>
              <a:cs typeface="Calibri"/>
              <a:sym typeface="Calibri"/>
            </a:endParaRPr>
          </a:p>
        </p:txBody>
      </p:sp>
      <p:pic>
        <p:nvPicPr>
          <p:cNvPr id="232" name="Google Shape;232;p18"/>
          <p:cNvPicPr preferRelativeResize="0"/>
          <p:nvPr/>
        </p:nvPicPr>
        <p:blipFill rotWithShape="1">
          <a:blip r:embed="rId3">
            <a:alphaModFix/>
          </a:blip>
          <a:srcRect b="0" l="0" r="0" t="0"/>
          <a:stretch/>
        </p:blipFill>
        <p:spPr>
          <a:xfrm>
            <a:off x="2354747" y="1549699"/>
            <a:ext cx="6299396" cy="419795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Legzoi (zero-shot)</a:t>
            </a:r>
            <a:endParaRPr/>
          </a:p>
        </p:txBody>
      </p:sp>
      <p:sp>
        <p:nvSpPr>
          <p:cNvPr id="238" name="Google Shape;238;p19"/>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39" name="Google Shape;239;p19"/>
          <p:cNvPicPr preferRelativeResize="0"/>
          <p:nvPr/>
        </p:nvPicPr>
        <p:blipFill rotWithShape="1">
          <a:blip r:embed="rId3">
            <a:alphaModFix/>
          </a:blip>
          <a:srcRect b="0" l="0" r="0" t="0"/>
          <a:stretch/>
        </p:blipFill>
        <p:spPr>
          <a:xfrm>
            <a:off x="2118988" y="1574337"/>
            <a:ext cx="7765241" cy="517480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Shifting prediction window slightly (zero-shot)</a:t>
            </a:r>
            <a:endParaRPr/>
          </a:p>
        </p:txBody>
      </p:sp>
      <p:pic>
        <p:nvPicPr>
          <p:cNvPr id="245" name="Google Shape;245;p20"/>
          <p:cNvPicPr preferRelativeResize="0"/>
          <p:nvPr/>
        </p:nvPicPr>
        <p:blipFill rotWithShape="1">
          <a:blip r:embed="rId3">
            <a:alphaModFix/>
          </a:blip>
          <a:srcRect b="0" l="0" r="0" t="0"/>
          <a:stretch/>
        </p:blipFill>
        <p:spPr>
          <a:xfrm>
            <a:off x="2553040" y="1488425"/>
            <a:ext cx="7877824" cy="524983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Additional variants datasets</a:t>
            </a:r>
            <a:endParaRPr b="1"/>
          </a:p>
        </p:txBody>
      </p:sp>
      <p:sp>
        <p:nvSpPr>
          <p:cNvPr id="251" name="Google Shape;251;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1. PromoterAI variants (Jaganathan et al)</a:t>
            </a:r>
            <a:endParaRPr/>
          </a:p>
          <a:p>
            <a:pPr indent="0" lvl="0" marL="0" rtl="0" algn="l">
              <a:lnSpc>
                <a:spcPct val="90000"/>
              </a:lnSpc>
              <a:spcBef>
                <a:spcPts val="1000"/>
              </a:spcBef>
              <a:spcAft>
                <a:spcPts val="0"/>
              </a:spcAft>
              <a:buClr>
                <a:schemeClr val="dk1"/>
              </a:buClr>
              <a:buSzPts val="2800"/>
              <a:buNone/>
            </a:pPr>
            <a:r>
              <a:rPr lang="en-US"/>
              <a:t>2. CAGI5 (Kircher et al)</a:t>
            </a:r>
            <a:endParaRPr/>
          </a:p>
          <a:p>
            <a:pPr indent="0" lvl="0" marL="0" rtl="0" algn="l">
              <a:lnSpc>
                <a:spcPct val="90000"/>
              </a:lnSpc>
              <a:spcBef>
                <a:spcPts val="1000"/>
              </a:spcBef>
              <a:spcAft>
                <a:spcPts val="0"/>
              </a:spcAft>
              <a:buClr>
                <a:schemeClr val="dk1"/>
              </a:buClr>
              <a:buSzPts val="2800"/>
              <a:buNone/>
            </a:pPr>
            <a:r>
              <a:rPr lang="en-US"/>
              <a:t>3. Griesemer et al</a:t>
            </a:r>
            <a:endParaRPr/>
          </a:p>
          <a:p>
            <a:pPr indent="0" lvl="0" marL="0" rtl="0" algn="l">
              <a:lnSpc>
                <a:spcPct val="90000"/>
              </a:lnSpc>
              <a:spcBef>
                <a:spcPts val="1000"/>
              </a:spcBef>
              <a:spcAft>
                <a:spcPts val="0"/>
              </a:spcAft>
              <a:buClr>
                <a:schemeClr val="dk1"/>
              </a:buClr>
              <a:buSzPts val="2800"/>
              <a:buNone/>
            </a:pPr>
            <a:r>
              <a:rPr lang="en-US"/>
              <a:t>4. Patwardhan et al (CAGI5 small analogue)</a:t>
            </a:r>
            <a:endParaRPr/>
          </a:p>
          <a:p>
            <a:pPr indent="0" lvl="0" marL="0" rtl="0" algn="l">
              <a:lnSpc>
                <a:spcPct val="90000"/>
              </a:lnSpc>
              <a:spcBef>
                <a:spcPts val="1000"/>
              </a:spcBef>
              <a:spcAft>
                <a:spcPts val="0"/>
              </a:spcAft>
              <a:buClr>
                <a:schemeClr val="dk1"/>
              </a:buClr>
              <a:buSzPts val="2800"/>
              <a:buNone/>
            </a:pPr>
            <a:r>
              <a:rPr lang="en-US"/>
              <a:t>5. Steensel et al</a:t>
            </a:r>
            <a:endParaRPr/>
          </a:p>
          <a:p>
            <a:pPr indent="0" lvl="0" marL="0" rtl="0" algn="l">
              <a:lnSpc>
                <a:spcPct val="90000"/>
              </a:lnSpc>
              <a:spcBef>
                <a:spcPts val="1000"/>
              </a:spcBef>
              <a:spcAft>
                <a:spcPts val="0"/>
              </a:spcAft>
              <a:buClr>
                <a:schemeClr val="dk1"/>
              </a:buClr>
              <a:buSzPts val="2800"/>
              <a:buNone/>
            </a:pPr>
            <a:r>
              <a:rPr lang="en-US"/>
              <a:t>6. GNOMAD variants (chr 22, MAF &gt; 0.01)</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Additional variants datasets</a:t>
            </a:r>
            <a:endParaRPr b="1"/>
          </a:p>
        </p:txBody>
      </p:sp>
      <p:sp>
        <p:nvSpPr>
          <p:cNvPr id="257" name="Google Shape;257;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1. PromoterAI variants (Jaganathan et al)</a:t>
            </a:r>
            <a:endParaRPr/>
          </a:p>
          <a:p>
            <a:pPr indent="0" lvl="0" marL="0" rtl="0" algn="l">
              <a:lnSpc>
                <a:spcPct val="90000"/>
              </a:lnSpc>
              <a:spcBef>
                <a:spcPts val="1000"/>
              </a:spcBef>
              <a:spcAft>
                <a:spcPts val="0"/>
              </a:spcAft>
              <a:buClr>
                <a:schemeClr val="dk1"/>
              </a:buClr>
              <a:buSzPts val="2800"/>
              <a:buNone/>
            </a:pPr>
            <a:r>
              <a:rPr lang="en-US"/>
              <a:t>2. CAGI5 (Kircher et al)</a:t>
            </a:r>
            <a:endParaRPr/>
          </a:p>
          <a:p>
            <a:pPr indent="0" lvl="0" marL="0" rtl="0" algn="l">
              <a:lnSpc>
                <a:spcPct val="90000"/>
              </a:lnSpc>
              <a:spcBef>
                <a:spcPts val="1000"/>
              </a:spcBef>
              <a:spcAft>
                <a:spcPts val="0"/>
              </a:spcAft>
              <a:buClr>
                <a:schemeClr val="dk1"/>
              </a:buClr>
              <a:buSzPts val="2800"/>
              <a:buNone/>
            </a:pPr>
            <a:r>
              <a:rPr lang="en-US"/>
              <a:t>3. Griesemer et al</a:t>
            </a:r>
            <a:endParaRPr/>
          </a:p>
          <a:p>
            <a:pPr indent="0" lvl="0" marL="0" rtl="0" algn="l">
              <a:lnSpc>
                <a:spcPct val="90000"/>
              </a:lnSpc>
              <a:spcBef>
                <a:spcPts val="1000"/>
              </a:spcBef>
              <a:spcAft>
                <a:spcPts val="0"/>
              </a:spcAft>
              <a:buClr>
                <a:schemeClr val="dk1"/>
              </a:buClr>
              <a:buSzPts val="2800"/>
              <a:buNone/>
            </a:pPr>
            <a:r>
              <a:rPr lang="en-US"/>
              <a:t>4. Patwardhan et al (CAGI5 small analogue)</a:t>
            </a:r>
            <a:endParaRPr/>
          </a:p>
          <a:p>
            <a:pPr indent="0" lvl="0" marL="0" rtl="0" algn="l">
              <a:lnSpc>
                <a:spcPct val="90000"/>
              </a:lnSpc>
              <a:spcBef>
                <a:spcPts val="1000"/>
              </a:spcBef>
              <a:spcAft>
                <a:spcPts val="0"/>
              </a:spcAft>
              <a:buClr>
                <a:schemeClr val="dk1"/>
              </a:buClr>
              <a:buSzPts val="2800"/>
              <a:buNone/>
            </a:pPr>
            <a:r>
              <a:rPr lang="en-US"/>
              <a:t>5. Steensel et al</a:t>
            </a:r>
            <a:endParaRPr/>
          </a:p>
          <a:p>
            <a:pPr indent="0" lvl="0" marL="0" rtl="0" algn="l">
              <a:lnSpc>
                <a:spcPct val="90000"/>
              </a:lnSpc>
              <a:spcBef>
                <a:spcPts val="1000"/>
              </a:spcBef>
              <a:spcAft>
                <a:spcPts val="0"/>
              </a:spcAft>
              <a:buClr>
                <a:schemeClr val="dk1"/>
              </a:buClr>
              <a:buSzPts val="2800"/>
              <a:buNone/>
            </a:pPr>
            <a:r>
              <a:rPr lang="en-US"/>
              <a:t>6. GNOMAD variants (chr 22, MAF &gt; 0.01)</a:t>
            </a:r>
            <a:endParaRPr/>
          </a:p>
        </p:txBody>
      </p:sp>
      <p:sp>
        <p:nvSpPr>
          <p:cNvPr id="258" name="Google Shape;258;p22"/>
          <p:cNvSpPr txBox="1"/>
          <p:nvPr/>
        </p:nvSpPr>
        <p:spPr>
          <a:xfrm>
            <a:off x="950611" y="5222856"/>
            <a:ext cx="8630568"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0000"/>
                </a:solidFill>
                <a:latin typeface="Calibri"/>
                <a:ea typeface="Calibri"/>
                <a:cs typeface="Calibri"/>
                <a:sym typeface="Calibri"/>
              </a:rPr>
              <a:t>Using none of them result in improved performance… </a:t>
            </a:r>
            <a:endParaRPr/>
          </a:p>
          <a:p>
            <a:pPr indent="0" lvl="0" marL="0" marR="0" rtl="0" algn="l">
              <a:spcBef>
                <a:spcPts val="0"/>
              </a:spcBef>
              <a:spcAft>
                <a:spcPts val="0"/>
              </a:spcAft>
              <a:buNone/>
            </a:pPr>
            <a:r>
              <a:rPr lang="en-US" sz="2800">
                <a:solidFill>
                  <a:srgbClr val="92D050"/>
                </a:solidFill>
                <a:latin typeface="Calibri"/>
                <a:ea typeface="Calibri"/>
                <a:cs typeface="Calibri"/>
                <a:sym typeface="Calibri"/>
              </a:rPr>
              <a:t>But GNOMAD scored with all models allows for a cool trick</a:t>
            </a:r>
            <a:endParaRPr sz="2800">
              <a:solidFill>
                <a:srgbClr val="FF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3"/>
          <p:cNvSpPr txBox="1"/>
          <p:nvPr>
            <p:ph type="title"/>
          </p:nvPr>
        </p:nvSpPr>
        <p:spPr>
          <a:xfrm>
            <a:off x="-15240" y="-3220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Adjusting features</a:t>
            </a:r>
            <a:endParaRPr/>
          </a:p>
        </p:txBody>
      </p:sp>
      <p:pic>
        <p:nvPicPr>
          <p:cNvPr id="264" name="Google Shape;264;p23"/>
          <p:cNvPicPr preferRelativeResize="0"/>
          <p:nvPr/>
        </p:nvPicPr>
        <p:blipFill rotWithShape="1">
          <a:blip r:embed="rId3">
            <a:alphaModFix/>
          </a:blip>
          <a:srcRect b="0" l="0" r="0" t="0"/>
          <a:stretch/>
        </p:blipFill>
        <p:spPr>
          <a:xfrm>
            <a:off x="2033334" y="598516"/>
            <a:ext cx="8194715" cy="6217920"/>
          </a:xfrm>
          <a:prstGeom prst="rect">
            <a:avLst/>
          </a:prstGeom>
          <a:noFill/>
          <a:ln>
            <a:noFill/>
          </a:ln>
        </p:spPr>
      </p:pic>
      <p:sp>
        <p:nvSpPr>
          <p:cNvPr id="265" name="Google Shape;265;p23"/>
          <p:cNvSpPr/>
          <p:nvPr/>
        </p:nvSpPr>
        <p:spPr>
          <a:xfrm>
            <a:off x="7191799" y="2163890"/>
            <a:ext cx="3213051" cy="647463"/>
          </a:xfrm>
          <a:prstGeom prst="rect">
            <a:avLst/>
          </a:prstGeom>
          <a:noFill/>
          <a:ln cap="flat" cmpd="sng" w="381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4"/>
          <p:cNvSpPr txBox="1"/>
          <p:nvPr>
            <p:ph type="title"/>
          </p:nvPr>
        </p:nvSpPr>
        <p:spPr>
          <a:xfrm>
            <a:off x="605443" y="65866"/>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P-values for features</a:t>
            </a:r>
            <a:endParaRPr b="1"/>
          </a:p>
        </p:txBody>
      </p:sp>
      <p:sp>
        <p:nvSpPr>
          <p:cNvPr id="271" name="Google Shape;271;p24"/>
          <p:cNvSpPr txBox="1"/>
          <p:nvPr>
            <p:ph idx="1" type="body"/>
          </p:nvPr>
        </p:nvSpPr>
        <p:spPr>
          <a:xfrm>
            <a:off x="685800" y="983081"/>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GNOMAD variants were selected in a way they should be neutral. So, for each feature we have distribution of the feature under H0 hypothesis. We can calculate p-value for each feature</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sp>
        <p:nvSpPr>
          <p:cNvPr descr="Сформированное изображение" id="272" name="Google Shape;272;p24"/>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73" name="Google Shape;273;p24"/>
          <p:cNvPicPr preferRelativeResize="0"/>
          <p:nvPr/>
        </p:nvPicPr>
        <p:blipFill rotWithShape="1">
          <a:blip r:embed="rId3">
            <a:alphaModFix/>
          </a:blip>
          <a:srcRect b="0" l="0" r="0" t="0"/>
          <a:stretch/>
        </p:blipFill>
        <p:spPr>
          <a:xfrm>
            <a:off x="3052849" y="2849802"/>
            <a:ext cx="5088082" cy="3175171"/>
          </a:xfrm>
          <a:prstGeom prst="rect">
            <a:avLst/>
          </a:prstGeom>
          <a:noFill/>
          <a:ln>
            <a:noFill/>
          </a:ln>
        </p:spPr>
      </p:pic>
      <p:cxnSp>
        <p:nvCxnSpPr>
          <p:cNvPr id="274" name="Google Shape;274;p24"/>
          <p:cNvCxnSpPr/>
          <p:nvPr/>
        </p:nvCxnSpPr>
        <p:spPr>
          <a:xfrm>
            <a:off x="5596890" y="5591695"/>
            <a:ext cx="0" cy="0"/>
          </a:xfrm>
          <a:prstGeom prst="straightConnector1">
            <a:avLst/>
          </a:prstGeom>
          <a:noFill/>
          <a:ln cap="flat" cmpd="sng" w="9525">
            <a:solidFill>
              <a:schemeClr val="accent1"/>
            </a:solidFill>
            <a:prstDash val="solid"/>
            <a:miter lim="800000"/>
            <a:headEnd len="sm" w="sm" type="none"/>
            <a:tailEnd len="sm" w="sm" type="none"/>
          </a:ln>
        </p:spPr>
      </p:cxnSp>
      <p:cxnSp>
        <p:nvCxnSpPr>
          <p:cNvPr id="275" name="Google Shape;275;p24"/>
          <p:cNvCxnSpPr/>
          <p:nvPr/>
        </p:nvCxnSpPr>
        <p:spPr>
          <a:xfrm>
            <a:off x="5658196" y="3028635"/>
            <a:ext cx="0" cy="2615700"/>
          </a:xfrm>
          <a:prstGeom prst="straightConnector1">
            <a:avLst/>
          </a:prstGeom>
          <a:noFill/>
          <a:ln cap="flat" cmpd="sng" w="57150">
            <a:solidFill>
              <a:srgbClr val="948F80"/>
            </a:solidFill>
            <a:prstDash val="solid"/>
            <a:miter lim="800000"/>
            <a:headEnd len="sm" w="sm" type="none"/>
            <a:tailEnd len="sm" w="sm" type="none"/>
          </a:ln>
        </p:spPr>
      </p:cxnSp>
      <p:sp>
        <p:nvSpPr>
          <p:cNvPr id="276" name="Google Shape;276;p24"/>
          <p:cNvSpPr txBox="1"/>
          <p:nvPr/>
        </p:nvSpPr>
        <p:spPr>
          <a:xfrm>
            <a:off x="5537833" y="5572403"/>
            <a:ext cx="2407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0</a:t>
            </a:r>
            <a:endParaRPr b="1" sz="1800">
              <a:solidFill>
                <a:schemeClr val="dk1"/>
              </a:solidFill>
              <a:latin typeface="Calibri"/>
              <a:ea typeface="Calibri"/>
              <a:cs typeface="Calibri"/>
              <a:sym typeface="Calibri"/>
            </a:endParaRPr>
          </a:p>
        </p:txBody>
      </p:sp>
      <p:sp>
        <p:nvSpPr>
          <p:cNvPr id="277" name="Google Shape;277;p24"/>
          <p:cNvSpPr txBox="1"/>
          <p:nvPr/>
        </p:nvSpPr>
        <p:spPr>
          <a:xfrm>
            <a:off x="3790604" y="6118002"/>
            <a:ext cx="442791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Feature distribution for GNOMAD mutation = H0 (no effect)</a:t>
            </a:r>
            <a:endParaRPr b="1" sz="1800">
              <a:solidFill>
                <a:schemeClr val="dk1"/>
              </a:solidFill>
              <a:latin typeface="Calibri"/>
              <a:ea typeface="Calibri"/>
              <a:cs typeface="Calibri"/>
              <a:sym typeface="Calibri"/>
            </a:endParaRPr>
          </a:p>
        </p:txBody>
      </p:sp>
      <p:cxnSp>
        <p:nvCxnSpPr>
          <p:cNvPr id="278" name="Google Shape;278;p24"/>
          <p:cNvCxnSpPr/>
          <p:nvPr/>
        </p:nvCxnSpPr>
        <p:spPr>
          <a:xfrm>
            <a:off x="6891251" y="3028603"/>
            <a:ext cx="0" cy="2615738"/>
          </a:xfrm>
          <a:prstGeom prst="straightConnector1">
            <a:avLst/>
          </a:prstGeom>
          <a:noFill/>
          <a:ln cap="flat" cmpd="sng" w="57150">
            <a:solidFill>
              <a:srgbClr val="FF0000"/>
            </a:solidFill>
            <a:prstDash val="solid"/>
            <a:miter lim="800000"/>
            <a:headEnd len="sm" w="sm" type="none"/>
            <a:tailEnd len="sm" w="sm" type="none"/>
          </a:ln>
        </p:spPr>
      </p:cxnSp>
      <p:sp>
        <p:nvSpPr>
          <p:cNvPr id="279" name="Google Shape;279;p24"/>
          <p:cNvSpPr txBox="1"/>
          <p:nvPr/>
        </p:nvSpPr>
        <p:spPr>
          <a:xfrm>
            <a:off x="6345383" y="5627821"/>
            <a:ext cx="5552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Mutation feature</a:t>
            </a:r>
            <a:endParaRPr b="1"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Adjusted features</a:t>
            </a:r>
            <a:endParaRPr b="1"/>
          </a:p>
        </p:txBody>
      </p:sp>
      <p:sp>
        <p:nvSpPr>
          <p:cNvPr id="285" name="Google Shape;285;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It turns out that for high-confidence features the following transformation makes predictions (for high confidence values) better:</a:t>
            </a:r>
            <a:endParaRPr/>
          </a:p>
        </p:txBody>
      </p:sp>
      <p:pic>
        <p:nvPicPr>
          <p:cNvPr id="286" name="Google Shape;286;p25"/>
          <p:cNvPicPr preferRelativeResize="0"/>
          <p:nvPr/>
        </p:nvPicPr>
        <p:blipFill rotWithShape="1">
          <a:blip r:embed="rId3">
            <a:alphaModFix/>
          </a:blip>
          <a:srcRect b="0" l="0" r="0" t="0"/>
          <a:stretch/>
        </p:blipFill>
        <p:spPr>
          <a:xfrm>
            <a:off x="2537916" y="2943157"/>
            <a:ext cx="7116168" cy="97168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6"/>
          <p:cNvSpPr txBox="1"/>
          <p:nvPr>
            <p:ph type="title"/>
          </p:nvPr>
        </p:nvSpPr>
        <p:spPr>
          <a:xfrm>
            <a:off x="-15240" y="-3220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Accessing the confidence of predictions</a:t>
            </a:r>
            <a:endParaRPr/>
          </a:p>
        </p:txBody>
      </p:sp>
      <p:pic>
        <p:nvPicPr>
          <p:cNvPr id="292" name="Google Shape;292;p26"/>
          <p:cNvPicPr preferRelativeResize="0"/>
          <p:nvPr/>
        </p:nvPicPr>
        <p:blipFill rotWithShape="1">
          <a:blip r:embed="rId3">
            <a:alphaModFix/>
          </a:blip>
          <a:srcRect b="0" l="0" r="0" t="0"/>
          <a:stretch/>
        </p:blipFill>
        <p:spPr>
          <a:xfrm>
            <a:off x="1691640" y="640080"/>
            <a:ext cx="8194715" cy="6217920"/>
          </a:xfrm>
          <a:prstGeom prst="rect">
            <a:avLst/>
          </a:prstGeom>
          <a:noFill/>
          <a:ln>
            <a:noFill/>
          </a:ln>
        </p:spPr>
      </p:pic>
      <p:sp>
        <p:nvSpPr>
          <p:cNvPr id="293" name="Google Shape;293;p26"/>
          <p:cNvSpPr/>
          <p:nvPr/>
        </p:nvSpPr>
        <p:spPr>
          <a:xfrm>
            <a:off x="6810896" y="3602182"/>
            <a:ext cx="3605314" cy="2355273"/>
          </a:xfrm>
          <a:prstGeom prst="rect">
            <a:avLst/>
          </a:prstGeom>
          <a:noFill/>
          <a:ln cap="flat" cmpd="sng" w="381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We asked not only to predict the effect of mutation, but</a:t>
            </a:r>
            <a:endParaRPr b="1"/>
          </a:p>
        </p:txBody>
      </p:sp>
      <p:pic>
        <p:nvPicPr>
          <p:cNvPr id="299" name="Google Shape;299;p27"/>
          <p:cNvPicPr preferRelativeResize="0"/>
          <p:nvPr/>
        </p:nvPicPr>
        <p:blipFill rotWithShape="1">
          <a:blip r:embed="rId3">
            <a:alphaModFix/>
          </a:blip>
          <a:srcRect b="0" l="0" r="0" t="0"/>
          <a:stretch/>
        </p:blipFill>
        <p:spPr>
          <a:xfrm>
            <a:off x="0" y="1739100"/>
            <a:ext cx="12192000" cy="4235787"/>
          </a:xfrm>
          <a:prstGeom prst="rect">
            <a:avLst/>
          </a:prstGeom>
          <a:noFill/>
          <a:ln>
            <a:noFill/>
          </a:ln>
        </p:spPr>
      </p:pic>
      <p:sp>
        <p:nvSpPr>
          <p:cNvPr id="300" name="Google Shape;300;p27"/>
          <p:cNvSpPr txBox="1"/>
          <p:nvPr/>
        </p:nvSpPr>
        <p:spPr>
          <a:xfrm>
            <a:off x="1232452" y="6138932"/>
            <a:ext cx="9100376"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FF0000"/>
                </a:solidFill>
                <a:latin typeface="Calibri"/>
                <a:ea typeface="Calibri"/>
                <a:cs typeface="Calibri"/>
                <a:sym typeface="Calibri"/>
              </a:rPr>
              <a:t>Classification works badly – there is no true positive/negative classes in the dataset,</a:t>
            </a:r>
            <a:endParaRPr/>
          </a:p>
          <a:p>
            <a:pPr indent="0" lvl="0" marL="0" marR="0" rtl="0" algn="ctr">
              <a:spcBef>
                <a:spcPts val="0"/>
              </a:spcBef>
              <a:spcAft>
                <a:spcPts val="0"/>
              </a:spcAft>
              <a:buNone/>
            </a:pPr>
            <a:r>
              <a:rPr b="1" lang="en-US" sz="2000">
                <a:solidFill>
                  <a:srgbClr val="FF0000"/>
                </a:solidFill>
                <a:latin typeface="Calibri"/>
                <a:ea typeface="Calibri"/>
                <a:cs typeface="Calibri"/>
                <a:sym typeface="Calibri"/>
              </a:rPr>
              <a:t> only determined by Confidence</a:t>
            </a:r>
            <a:endParaRPr b="1" sz="2000">
              <a:solidFill>
                <a:srgbClr val="FF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We asked not only to predict the effect of mutation, but</a:t>
            </a:r>
            <a:endParaRPr b="1"/>
          </a:p>
        </p:txBody>
      </p:sp>
      <p:pic>
        <p:nvPicPr>
          <p:cNvPr id="306" name="Google Shape;306;p28"/>
          <p:cNvPicPr preferRelativeResize="0"/>
          <p:nvPr/>
        </p:nvPicPr>
        <p:blipFill rotWithShape="1">
          <a:blip r:embed="rId3">
            <a:alphaModFix/>
          </a:blip>
          <a:srcRect b="0" l="0" r="0" t="0"/>
          <a:stretch/>
        </p:blipFill>
        <p:spPr>
          <a:xfrm>
            <a:off x="0" y="1739100"/>
            <a:ext cx="12192000" cy="4235787"/>
          </a:xfrm>
          <a:prstGeom prst="rect">
            <a:avLst/>
          </a:prstGeom>
          <a:noFill/>
          <a:ln>
            <a:noFill/>
          </a:ln>
        </p:spPr>
      </p:pic>
      <p:sp>
        <p:nvSpPr>
          <p:cNvPr id="307" name="Google Shape;307;p28"/>
          <p:cNvSpPr txBox="1"/>
          <p:nvPr/>
        </p:nvSpPr>
        <p:spPr>
          <a:xfrm>
            <a:off x="2125627" y="6138932"/>
            <a:ext cx="7314055"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92D050"/>
                </a:solidFill>
                <a:latin typeface="Calibri"/>
                <a:ea typeface="Calibri"/>
                <a:cs typeface="Calibri"/>
                <a:sym typeface="Calibri"/>
              </a:rPr>
              <a:t>Is it possible to calculate the significance of mutation in other way?</a:t>
            </a:r>
            <a:endParaRPr b="1" sz="2000">
              <a:solidFill>
                <a:srgbClr val="92D05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9"/>
          <p:cNvSpPr txBox="1"/>
          <p:nvPr>
            <p:ph type="title"/>
          </p:nvPr>
        </p:nvSpPr>
        <p:spPr>
          <a:xfrm>
            <a:off x="696074" y="783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P-values for final model predictions</a:t>
            </a:r>
            <a:endParaRPr b="1"/>
          </a:p>
        </p:txBody>
      </p:sp>
      <p:sp>
        <p:nvSpPr>
          <p:cNvPr id="313" name="Google Shape;313;p29"/>
          <p:cNvSpPr txBox="1"/>
          <p:nvPr>
            <p:ph idx="1" type="body"/>
          </p:nvPr>
        </p:nvSpPr>
        <p:spPr>
          <a:xfrm>
            <a:off x="696074" y="93475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GNOMAD variants were selected in a way they should be neutral. So, for each feature we have distribution of the feature under H0 hypothesis. We can predict for them using our final models and use these predictions as H0-distribution. After that, we just need to select thresholds for p-values.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pic>
        <p:nvPicPr>
          <p:cNvPr id="314" name="Google Shape;314;p29"/>
          <p:cNvPicPr preferRelativeResize="0"/>
          <p:nvPr/>
        </p:nvPicPr>
        <p:blipFill rotWithShape="1">
          <a:blip r:embed="rId3">
            <a:alphaModFix/>
          </a:blip>
          <a:srcRect b="0" l="0" r="0" t="0"/>
          <a:stretch/>
        </p:blipFill>
        <p:spPr>
          <a:xfrm>
            <a:off x="3152601" y="2860886"/>
            <a:ext cx="5088082" cy="3175171"/>
          </a:xfrm>
          <a:prstGeom prst="rect">
            <a:avLst/>
          </a:prstGeom>
          <a:noFill/>
          <a:ln>
            <a:noFill/>
          </a:ln>
        </p:spPr>
      </p:pic>
      <p:sp>
        <p:nvSpPr>
          <p:cNvPr id="315" name="Google Shape;315;p29"/>
          <p:cNvSpPr txBox="1"/>
          <p:nvPr/>
        </p:nvSpPr>
        <p:spPr>
          <a:xfrm>
            <a:off x="3890356" y="6129086"/>
            <a:ext cx="442791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Linear model predictions distribution for GNOMAD mutation = H0 (no effect)</a:t>
            </a:r>
            <a:endParaRPr b="1" sz="1800">
              <a:solidFill>
                <a:schemeClr val="dk1"/>
              </a:solidFill>
              <a:latin typeface="Calibri"/>
              <a:ea typeface="Calibri"/>
              <a:cs typeface="Calibri"/>
              <a:sym typeface="Calibri"/>
            </a:endParaRPr>
          </a:p>
        </p:txBody>
      </p:sp>
      <p:cxnSp>
        <p:nvCxnSpPr>
          <p:cNvPr id="316" name="Google Shape;316;p29"/>
          <p:cNvCxnSpPr/>
          <p:nvPr/>
        </p:nvCxnSpPr>
        <p:spPr>
          <a:xfrm>
            <a:off x="6991003" y="3039687"/>
            <a:ext cx="0" cy="2615738"/>
          </a:xfrm>
          <a:prstGeom prst="straightConnector1">
            <a:avLst/>
          </a:prstGeom>
          <a:noFill/>
          <a:ln cap="flat" cmpd="sng" w="57150">
            <a:solidFill>
              <a:srgbClr val="FF0000"/>
            </a:solidFill>
            <a:prstDash val="solid"/>
            <a:miter lim="800000"/>
            <a:headEnd len="sm" w="sm" type="none"/>
            <a:tailEnd len="sm" w="sm" type="none"/>
          </a:ln>
        </p:spPr>
      </p:cxnSp>
      <p:sp>
        <p:nvSpPr>
          <p:cNvPr id="317" name="Google Shape;317;p29"/>
          <p:cNvSpPr txBox="1"/>
          <p:nvPr/>
        </p:nvSpPr>
        <p:spPr>
          <a:xfrm>
            <a:off x="6445135" y="5638905"/>
            <a:ext cx="55529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Mutation effect</a:t>
            </a:r>
            <a:endParaRPr b="1" sz="1800">
              <a:solidFill>
                <a:schemeClr val="dk1"/>
              </a:solidFill>
              <a:latin typeface="Calibri"/>
              <a:ea typeface="Calibri"/>
              <a:cs typeface="Calibri"/>
              <a:sym typeface="Calibri"/>
            </a:endParaRPr>
          </a:p>
        </p:txBody>
      </p:sp>
      <p:cxnSp>
        <p:nvCxnSpPr>
          <p:cNvPr id="318" name="Google Shape;318;p29"/>
          <p:cNvCxnSpPr/>
          <p:nvPr/>
        </p:nvCxnSpPr>
        <p:spPr>
          <a:xfrm>
            <a:off x="5762740" y="3039687"/>
            <a:ext cx="0" cy="2615738"/>
          </a:xfrm>
          <a:prstGeom prst="straightConnector1">
            <a:avLst/>
          </a:prstGeom>
          <a:noFill/>
          <a:ln cap="flat" cmpd="sng" w="57150">
            <a:solidFill>
              <a:srgbClr val="948F80"/>
            </a:solidFill>
            <a:prstDash val="solid"/>
            <a:miter lim="800000"/>
            <a:headEnd len="sm" w="sm" type="none"/>
            <a:tailEnd len="sm" w="sm" type="none"/>
          </a:ln>
        </p:spPr>
      </p:cxnSp>
      <p:sp>
        <p:nvSpPr>
          <p:cNvPr id="319" name="Google Shape;319;p29"/>
          <p:cNvSpPr txBox="1"/>
          <p:nvPr/>
        </p:nvSpPr>
        <p:spPr>
          <a:xfrm>
            <a:off x="5642377" y="5630592"/>
            <a:ext cx="2407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0</a:t>
            </a:r>
            <a:endParaRPr b="1" sz="1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30"/>
          <p:cNvSpPr txBox="1"/>
          <p:nvPr>
            <p:ph type="title"/>
          </p:nvPr>
        </p:nvSpPr>
        <p:spPr>
          <a:xfrm>
            <a:off x="838200" y="1825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Conclusions</a:t>
            </a:r>
            <a:endParaRPr/>
          </a:p>
        </p:txBody>
      </p:sp>
      <p:sp>
        <p:nvSpPr>
          <p:cNvPr id="325" name="Google Shape;325;p30"/>
          <p:cNvSpPr txBox="1"/>
          <p:nvPr>
            <p:ph idx="1" type="body"/>
          </p:nvPr>
        </p:nvSpPr>
        <p:spPr>
          <a:xfrm>
            <a:off x="838200" y="1025236"/>
            <a:ext cx="10515600" cy="5832764"/>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dk1"/>
              </a:buClr>
              <a:buSzPct val="100000"/>
              <a:buChar char="•"/>
            </a:pPr>
            <a:r>
              <a:rPr lang="en-US"/>
              <a:t>MPRA-based models perform better at assessing the effects of mutations in the challenge.</a:t>
            </a:r>
            <a:endParaRPr/>
          </a:p>
          <a:p>
            <a:pPr indent="-228600" lvl="0" marL="228600" rtl="0" algn="l">
              <a:lnSpc>
                <a:spcPct val="90000"/>
              </a:lnSpc>
              <a:spcBef>
                <a:spcPts val="1000"/>
              </a:spcBef>
              <a:spcAft>
                <a:spcPts val="0"/>
              </a:spcAft>
              <a:buClr>
                <a:schemeClr val="dk1"/>
              </a:buClr>
              <a:buSzPct val="100000"/>
              <a:buChar char="•"/>
            </a:pPr>
            <a:r>
              <a:rPr lang="en-US"/>
              <a:t>Genome-wide models also show strong performance on the same task.</a:t>
            </a:r>
            <a:endParaRPr/>
          </a:p>
          <a:p>
            <a:pPr indent="-228600" lvl="0" marL="228600" rtl="0" algn="l">
              <a:lnSpc>
                <a:spcPct val="90000"/>
              </a:lnSpc>
              <a:spcBef>
                <a:spcPts val="1000"/>
              </a:spcBef>
              <a:spcAft>
                <a:spcPts val="0"/>
              </a:spcAft>
              <a:buClr>
                <a:schemeClr val="dk1"/>
              </a:buClr>
              <a:buSzPct val="100000"/>
              <a:buChar char="•"/>
            </a:pPr>
            <a:r>
              <a:rPr b="1" lang="en-US"/>
              <a:t>Hybrid models </a:t>
            </a:r>
            <a:r>
              <a:rPr lang="en-US"/>
              <a:t>that use MPRA data and whole-genome model embeddings as inputs could win the competition in a zero-shot fashion. It’s quite possible that than properly tuned, hybrid model like Legzoi will alone produce top-1 predictions</a:t>
            </a:r>
            <a:endParaRPr/>
          </a:p>
          <a:p>
            <a:pPr indent="-228600" lvl="0" marL="228600" rtl="0" algn="l">
              <a:lnSpc>
                <a:spcPct val="90000"/>
              </a:lnSpc>
              <a:spcBef>
                <a:spcPts val="1000"/>
              </a:spcBef>
              <a:spcAft>
                <a:spcPts val="0"/>
              </a:spcAft>
              <a:buClr>
                <a:schemeClr val="dk1"/>
              </a:buClr>
              <a:buSzPct val="100000"/>
              <a:buChar char="•"/>
            </a:pPr>
            <a:r>
              <a:rPr lang="en-US"/>
              <a:t>A linear combination of predictions from models trained on different data sources, combined with test-time augmentation, achieves the best performance.</a:t>
            </a:r>
            <a:endParaRPr/>
          </a:p>
          <a:p>
            <a:pPr indent="-228600" lvl="0" marL="228600" rtl="0" algn="l">
              <a:lnSpc>
                <a:spcPct val="90000"/>
              </a:lnSpc>
              <a:spcBef>
                <a:spcPts val="1000"/>
              </a:spcBef>
              <a:spcAft>
                <a:spcPts val="0"/>
              </a:spcAft>
              <a:buClr>
                <a:schemeClr val="dk1"/>
              </a:buClr>
              <a:buSzPct val="100000"/>
              <a:buChar char="•"/>
            </a:pPr>
            <a:r>
              <a:rPr lang="en-US"/>
              <a:t>Neither finetuning nor training neural networks or boosting models from scratch on the challenge data leads to any performance improvement.</a:t>
            </a:r>
            <a:endParaRPr/>
          </a:p>
          <a:p>
            <a:pPr indent="-228600" lvl="0" marL="228600" rtl="0" algn="l">
              <a:lnSpc>
                <a:spcPct val="90000"/>
              </a:lnSpc>
              <a:spcBef>
                <a:spcPts val="1000"/>
              </a:spcBef>
              <a:spcAft>
                <a:spcPts val="0"/>
              </a:spcAft>
              <a:buClr>
                <a:schemeClr val="dk1"/>
              </a:buClr>
              <a:buSzPct val="100000"/>
              <a:buChar char="•"/>
            </a:pPr>
            <a:r>
              <a:rPr lang="en-US"/>
              <a:t>Although the </a:t>
            </a:r>
            <a:r>
              <a:rPr b="1" lang="en-US"/>
              <a:t>Asha</a:t>
            </a:r>
            <a:r>
              <a:rPr lang="en-US"/>
              <a:t> model incorporates many features, it still permits rapid scoring of variant effects.</a:t>
            </a:r>
            <a:endParaRPr/>
          </a:p>
          <a:p>
            <a:pPr indent="0" lvl="0" marL="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1"/>
          <p:cNvSpPr txBox="1"/>
          <p:nvPr>
            <p:ph type="title"/>
          </p:nvPr>
        </p:nvSpPr>
        <p:spPr>
          <a:xfrm>
            <a:off x="1" y="-297657"/>
            <a:ext cx="12261272"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Computational Regulatory Genomics Lab (FBB MSU)</a:t>
            </a:r>
            <a:endParaRPr/>
          </a:p>
        </p:txBody>
      </p:sp>
      <p:pic>
        <p:nvPicPr>
          <p:cNvPr id="331" name="Google Shape;331;p31"/>
          <p:cNvPicPr preferRelativeResize="0"/>
          <p:nvPr/>
        </p:nvPicPr>
        <p:blipFill rotWithShape="1">
          <a:blip r:embed="rId3">
            <a:alphaModFix/>
          </a:blip>
          <a:srcRect b="0" l="0" r="0" t="0"/>
          <a:stretch/>
        </p:blipFill>
        <p:spPr>
          <a:xfrm>
            <a:off x="77655" y="905444"/>
            <a:ext cx="7334528" cy="4887776"/>
          </a:xfrm>
          <a:prstGeom prst="rect">
            <a:avLst/>
          </a:prstGeom>
          <a:noFill/>
          <a:ln>
            <a:noFill/>
          </a:ln>
        </p:spPr>
      </p:pic>
      <p:pic>
        <p:nvPicPr>
          <p:cNvPr id="332" name="Google Shape;332;p31"/>
          <p:cNvPicPr preferRelativeResize="0"/>
          <p:nvPr/>
        </p:nvPicPr>
        <p:blipFill rotWithShape="1">
          <a:blip r:embed="rId4">
            <a:alphaModFix/>
          </a:blip>
          <a:srcRect b="0" l="0" r="0" t="0"/>
          <a:stretch/>
        </p:blipFill>
        <p:spPr>
          <a:xfrm>
            <a:off x="8172728" y="905444"/>
            <a:ext cx="1296023" cy="1870364"/>
          </a:xfrm>
          <a:prstGeom prst="rect">
            <a:avLst/>
          </a:prstGeom>
          <a:noFill/>
          <a:ln>
            <a:noFill/>
          </a:ln>
        </p:spPr>
      </p:pic>
      <p:pic>
        <p:nvPicPr>
          <p:cNvPr id="333" name="Google Shape;333;p31"/>
          <p:cNvPicPr preferRelativeResize="0"/>
          <p:nvPr/>
        </p:nvPicPr>
        <p:blipFill rotWithShape="1">
          <a:blip r:embed="rId5">
            <a:alphaModFix/>
          </a:blip>
          <a:srcRect b="0" l="0" r="0" t="0"/>
          <a:stretch/>
        </p:blipFill>
        <p:spPr>
          <a:xfrm>
            <a:off x="8172728" y="3884571"/>
            <a:ext cx="1296023" cy="1733448"/>
          </a:xfrm>
          <a:prstGeom prst="rect">
            <a:avLst/>
          </a:prstGeom>
          <a:noFill/>
          <a:ln>
            <a:noFill/>
          </a:ln>
        </p:spPr>
      </p:pic>
      <p:pic>
        <p:nvPicPr>
          <p:cNvPr id="334" name="Google Shape;334;p31"/>
          <p:cNvPicPr preferRelativeResize="0"/>
          <p:nvPr/>
        </p:nvPicPr>
        <p:blipFill rotWithShape="1">
          <a:blip r:embed="rId6">
            <a:alphaModFix/>
          </a:blip>
          <a:srcRect b="0" l="0" r="0" t="0"/>
          <a:stretch/>
        </p:blipFill>
        <p:spPr>
          <a:xfrm>
            <a:off x="10015321" y="3884571"/>
            <a:ext cx="1399932" cy="1697183"/>
          </a:xfrm>
          <a:prstGeom prst="rect">
            <a:avLst/>
          </a:prstGeom>
          <a:noFill/>
          <a:ln>
            <a:noFill/>
          </a:ln>
        </p:spPr>
      </p:pic>
      <p:sp>
        <p:nvSpPr>
          <p:cNvPr id="335" name="Google Shape;335;p31"/>
          <p:cNvSpPr txBox="1"/>
          <p:nvPr/>
        </p:nvSpPr>
        <p:spPr>
          <a:xfrm>
            <a:off x="8338774" y="2861596"/>
            <a:ext cx="129602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Alexei Vasilenko*</a:t>
            </a:r>
            <a:endParaRPr sz="1800">
              <a:solidFill>
                <a:schemeClr val="dk1"/>
              </a:solidFill>
              <a:latin typeface="Calibri"/>
              <a:ea typeface="Calibri"/>
              <a:cs typeface="Calibri"/>
              <a:sym typeface="Calibri"/>
            </a:endParaRPr>
          </a:p>
        </p:txBody>
      </p:sp>
      <p:sp>
        <p:nvSpPr>
          <p:cNvPr id="336" name="Google Shape;336;p31"/>
          <p:cNvSpPr txBox="1"/>
          <p:nvPr/>
        </p:nvSpPr>
        <p:spPr>
          <a:xfrm>
            <a:off x="8338774" y="5671497"/>
            <a:ext cx="112997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Nikita Gryzunov</a:t>
            </a:r>
            <a:endParaRPr sz="1800">
              <a:solidFill>
                <a:schemeClr val="dk1"/>
              </a:solidFill>
              <a:latin typeface="Calibri"/>
              <a:ea typeface="Calibri"/>
              <a:cs typeface="Calibri"/>
              <a:sym typeface="Calibri"/>
            </a:endParaRPr>
          </a:p>
        </p:txBody>
      </p:sp>
      <p:sp>
        <p:nvSpPr>
          <p:cNvPr id="337" name="Google Shape;337;p31"/>
          <p:cNvSpPr txBox="1"/>
          <p:nvPr/>
        </p:nvSpPr>
        <p:spPr>
          <a:xfrm>
            <a:off x="10285276" y="5671496"/>
            <a:ext cx="112997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Arsenii Zinkevich</a:t>
            </a:r>
            <a:endParaRPr sz="1800">
              <a:solidFill>
                <a:schemeClr val="dk1"/>
              </a:solidFill>
              <a:latin typeface="Calibri"/>
              <a:ea typeface="Calibri"/>
              <a:cs typeface="Calibri"/>
              <a:sym typeface="Calibri"/>
            </a:endParaRPr>
          </a:p>
        </p:txBody>
      </p:sp>
      <p:sp>
        <p:nvSpPr>
          <p:cNvPr id="338" name="Google Shape;338;p31"/>
          <p:cNvSpPr txBox="1"/>
          <p:nvPr/>
        </p:nvSpPr>
        <p:spPr>
          <a:xfrm>
            <a:off x="10150298" y="2861595"/>
            <a:ext cx="112997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Eva</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Zubova*</a:t>
            </a:r>
            <a:endParaRPr sz="1800">
              <a:solidFill>
                <a:schemeClr val="dk1"/>
              </a:solidFill>
              <a:latin typeface="Calibri"/>
              <a:ea typeface="Calibri"/>
              <a:cs typeface="Calibri"/>
              <a:sym typeface="Calibri"/>
            </a:endParaRPr>
          </a:p>
        </p:txBody>
      </p:sp>
      <p:pic>
        <p:nvPicPr>
          <p:cNvPr id="339" name="Google Shape;339;p31"/>
          <p:cNvPicPr preferRelativeResize="0"/>
          <p:nvPr/>
        </p:nvPicPr>
        <p:blipFill rotWithShape="1">
          <a:blip r:embed="rId7">
            <a:alphaModFix/>
          </a:blip>
          <a:srcRect b="0" l="0" r="0" t="0"/>
          <a:stretch/>
        </p:blipFill>
        <p:spPr>
          <a:xfrm>
            <a:off x="10098032" y="918393"/>
            <a:ext cx="1240528" cy="185346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Two unregistered participants (they can’t, they have paws)</a:t>
            </a:r>
            <a:endParaRPr/>
          </a:p>
        </p:txBody>
      </p:sp>
      <p:pic>
        <p:nvPicPr>
          <p:cNvPr id="345" name="Google Shape;345;p32"/>
          <p:cNvPicPr preferRelativeResize="0"/>
          <p:nvPr/>
        </p:nvPicPr>
        <p:blipFill rotWithShape="1">
          <a:blip r:embed="rId3">
            <a:alphaModFix/>
          </a:blip>
          <a:srcRect b="0" l="0" r="0" t="0"/>
          <a:stretch/>
        </p:blipFill>
        <p:spPr>
          <a:xfrm>
            <a:off x="2284269" y="1690688"/>
            <a:ext cx="3652404" cy="4869872"/>
          </a:xfrm>
          <a:prstGeom prst="rect">
            <a:avLst/>
          </a:prstGeom>
          <a:noFill/>
          <a:ln>
            <a:noFill/>
          </a:ln>
        </p:spPr>
      </p:pic>
      <p:pic>
        <p:nvPicPr>
          <p:cNvPr id="346" name="Google Shape;346;p32"/>
          <p:cNvPicPr preferRelativeResize="0"/>
          <p:nvPr/>
        </p:nvPicPr>
        <p:blipFill rotWithShape="1">
          <a:blip r:embed="rId4">
            <a:alphaModFix/>
          </a:blip>
          <a:srcRect b="0" l="0" r="0" t="0"/>
          <a:stretch/>
        </p:blipFill>
        <p:spPr>
          <a:xfrm>
            <a:off x="6373091" y="1967779"/>
            <a:ext cx="5439640" cy="407973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Additional slides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DNA-LM are still just a very expansive piece of garbage</a:t>
            </a:r>
            <a:endParaRPr/>
          </a:p>
        </p:txBody>
      </p:sp>
      <p:sp>
        <p:nvSpPr>
          <p:cNvPr id="357" name="Google Shape;357;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Evo-2</a:t>
            </a:r>
            <a:endParaRPr/>
          </a:p>
          <a:p>
            <a:pPr indent="-228600" lvl="0" marL="228600" rtl="0" algn="l">
              <a:lnSpc>
                <a:spcPct val="90000"/>
              </a:lnSpc>
              <a:spcBef>
                <a:spcPts val="1000"/>
              </a:spcBef>
              <a:spcAft>
                <a:spcPts val="0"/>
              </a:spcAft>
              <a:buClr>
                <a:schemeClr val="dk1"/>
              </a:buClr>
              <a:buSzPts val="2800"/>
              <a:buChar char="•"/>
            </a:pPr>
            <a:r>
              <a:rPr lang="en-US"/>
              <a:t>GPN-STAR</a:t>
            </a:r>
            <a:endParaRPr/>
          </a:p>
          <a:p>
            <a:pPr indent="-228600" lvl="0" marL="228600" rtl="0" algn="l">
              <a:lnSpc>
                <a:spcPct val="90000"/>
              </a:lnSpc>
              <a:spcBef>
                <a:spcPts val="1000"/>
              </a:spcBef>
              <a:spcAft>
                <a:spcPts val="0"/>
              </a:spcAft>
              <a:buClr>
                <a:schemeClr val="dk1"/>
              </a:buClr>
              <a:buSzPts val="2800"/>
              <a:buChar char="•"/>
            </a:pPr>
            <a:r>
              <a:rPr lang="en-US"/>
              <a:t>….</a:t>
            </a:r>
            <a:endParaRPr/>
          </a:p>
        </p:txBody>
      </p:sp>
      <p:pic>
        <p:nvPicPr>
          <p:cNvPr id="358" name="Google Shape;358;p34"/>
          <p:cNvPicPr preferRelativeResize="0"/>
          <p:nvPr/>
        </p:nvPicPr>
        <p:blipFill rotWithShape="1">
          <a:blip r:embed="rId3">
            <a:alphaModFix/>
          </a:blip>
          <a:srcRect b="0" l="0" r="0" t="0"/>
          <a:stretch/>
        </p:blipFill>
        <p:spPr>
          <a:xfrm>
            <a:off x="4766107" y="1517074"/>
            <a:ext cx="6860014" cy="488442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2025-11-19T09:27:17Z</dcterms:created>
  <dc:creator>Dmitry Penzar</dc:creator>
</cp:coreProperties>
</file>