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0" roundtripDataSignature="AMtx7mjHsLmUbqtCEsoOAO78+HcXeuLA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C8AACE9-431D-4645-B1E4-6AB8A78096E6}">
  <a:tblStyle styleId="{8C8AACE9-431D-4645-B1E4-6AB8A78096E6}"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CECE6"/>
          </a:solidFill>
        </a:fill>
      </a:tcStyle>
    </a:wholeTbl>
    <a:band1H>
      <a:tcTxStyle/>
      <a:tcStyle>
        <a:fill>
          <a:solidFill>
            <a:srgbClr val="F9D7CA"/>
          </a:solidFill>
        </a:fill>
      </a:tcStyle>
    </a:band1H>
    <a:band2H>
      <a:tcTxStyle/>
    </a:band2H>
    <a:band1V>
      <a:tcTxStyle/>
      <a:tcStyle>
        <a:fill>
          <a:solidFill>
            <a:srgbClr val="F9D7C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86" name="Google Shape;38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5" name="Shape 15"/>
        <p:cNvGrpSpPr/>
        <p:nvPr/>
      </p:nvGrpSpPr>
      <p:grpSpPr>
        <a:xfrm>
          <a:off x="0" y="0"/>
          <a:ext cx="0" cy="0"/>
          <a:chOff x="0" y="0"/>
          <a:chExt cx="0" cy="0"/>
        </a:xfrm>
      </p:grpSpPr>
      <p:sp>
        <p:nvSpPr>
          <p:cNvPr id="16" name="Google Shape;16;p3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1"/>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3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2"/>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32"/>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27" name="Shape 27"/>
        <p:cNvGrpSpPr/>
        <p:nvPr/>
      </p:nvGrpSpPr>
      <p:grpSpPr>
        <a:xfrm>
          <a:off x="0" y="0"/>
          <a:ext cx="0" cy="0"/>
          <a:chOff x="0" y="0"/>
          <a:chExt cx="0" cy="0"/>
        </a:xfrm>
      </p:grpSpPr>
      <p:sp>
        <p:nvSpPr>
          <p:cNvPr id="28" name="Google Shape;28;p33"/>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9" name="Google Shape;29;p33"/>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0" name="Google Shape;30;p33"/>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3" name="Google Shape;33;p33"/>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34" name="Shape 34"/>
        <p:cNvGrpSpPr/>
        <p:nvPr/>
      </p:nvGrpSpPr>
      <p:grpSpPr>
        <a:xfrm>
          <a:off x="0" y="0"/>
          <a:ext cx="0" cy="0"/>
          <a:chOff x="0" y="0"/>
          <a:chExt cx="0" cy="0"/>
        </a:xfrm>
      </p:grpSpPr>
      <p:sp>
        <p:nvSpPr>
          <p:cNvPr id="35" name="Google Shape;35;p3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4"/>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9" name="Google Shape;39;p34"/>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40" name="Shape 40"/>
        <p:cNvGrpSpPr/>
        <p:nvPr/>
      </p:nvGrpSpPr>
      <p:grpSpPr>
        <a:xfrm>
          <a:off x="0" y="0"/>
          <a:ext cx="0" cy="0"/>
          <a:chOff x="0" y="0"/>
          <a:chExt cx="0" cy="0"/>
        </a:xfrm>
      </p:grpSpPr>
      <p:sp>
        <p:nvSpPr>
          <p:cNvPr id="41" name="Google Shape;41;p35"/>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5"/>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45" name="Shape 45"/>
        <p:cNvGrpSpPr/>
        <p:nvPr/>
      </p:nvGrpSpPr>
      <p:grpSpPr>
        <a:xfrm>
          <a:off x="0" y="0"/>
          <a:ext cx="0" cy="0"/>
          <a:chOff x="0" y="0"/>
          <a:chExt cx="0" cy="0"/>
        </a:xfrm>
      </p:grpSpPr>
      <p:sp>
        <p:nvSpPr>
          <p:cNvPr id="46" name="Google Shape;46;p36"/>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6"/>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50" name="Shape 50"/>
        <p:cNvGrpSpPr/>
        <p:nvPr/>
      </p:nvGrpSpPr>
      <p:grpSpPr>
        <a:xfrm>
          <a:off x="0" y="0"/>
          <a:ext cx="0" cy="0"/>
          <a:chOff x="0" y="0"/>
          <a:chExt cx="0" cy="0"/>
        </a:xfrm>
      </p:grpSpPr>
      <p:sp>
        <p:nvSpPr>
          <p:cNvPr id="51" name="Google Shape;51;p37"/>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7"/>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55" name="Shape 55"/>
        <p:cNvGrpSpPr/>
        <p:nvPr/>
      </p:nvGrpSpPr>
      <p:grpSpPr>
        <a:xfrm>
          <a:off x="0" y="0"/>
          <a:ext cx="0" cy="0"/>
          <a:chOff x="0" y="0"/>
          <a:chExt cx="0" cy="0"/>
        </a:xfrm>
      </p:grpSpPr>
      <p:sp>
        <p:nvSpPr>
          <p:cNvPr id="56" name="Google Shape;56;p38"/>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59" name="Shape 59"/>
        <p:cNvGrpSpPr/>
        <p:nvPr/>
      </p:nvGrpSpPr>
      <p:grpSpPr>
        <a:xfrm>
          <a:off x="0" y="0"/>
          <a:ext cx="0" cy="0"/>
          <a:chOff x="0" y="0"/>
          <a:chExt cx="0" cy="0"/>
        </a:xfrm>
      </p:grpSpPr>
      <p:sp>
        <p:nvSpPr>
          <p:cNvPr id="60" name="Google Shape;60;p39"/>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3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39"/>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64" name="Shape 64"/>
        <p:cNvGrpSpPr/>
        <p:nvPr/>
      </p:nvGrpSpPr>
      <p:grpSpPr>
        <a:xfrm>
          <a:off x="0" y="0"/>
          <a:ext cx="0" cy="0"/>
          <a:chOff x="0" y="0"/>
          <a:chExt cx="0" cy="0"/>
        </a:xfrm>
      </p:grpSpPr>
      <p:sp>
        <p:nvSpPr>
          <p:cNvPr id="65" name="Google Shape;65;p40"/>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40"/>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4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9" name="Google Shape;69;p40"/>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70" name="Shape 70"/>
        <p:cNvGrpSpPr/>
        <p:nvPr/>
      </p:nvGrpSpPr>
      <p:grpSpPr>
        <a:xfrm>
          <a:off x="0" y="0"/>
          <a:ext cx="0" cy="0"/>
          <a:chOff x="0" y="0"/>
          <a:chExt cx="0" cy="0"/>
        </a:xfrm>
      </p:grpSpPr>
      <p:sp>
        <p:nvSpPr>
          <p:cNvPr id="71" name="Google Shape;71;p41"/>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2" name="Google Shape;72;p41"/>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3" name="Google Shape;73;p41"/>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41"/>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77" name="Shape 77"/>
        <p:cNvGrpSpPr/>
        <p:nvPr/>
      </p:nvGrpSpPr>
      <p:grpSpPr>
        <a:xfrm>
          <a:off x="0" y="0"/>
          <a:ext cx="0" cy="0"/>
          <a:chOff x="0" y="0"/>
          <a:chExt cx="0" cy="0"/>
        </a:xfrm>
      </p:grpSpPr>
      <p:sp>
        <p:nvSpPr>
          <p:cNvPr id="78" name="Google Shape;78;p42"/>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9" name="Google Shape;79;p42"/>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80" name="Google Shape;80;p42"/>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3" name="Google Shape;83;p42"/>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4" name="Shape 84"/>
        <p:cNvGrpSpPr/>
        <p:nvPr/>
      </p:nvGrpSpPr>
      <p:grpSpPr>
        <a:xfrm>
          <a:off x="0" y="0"/>
          <a:ext cx="0" cy="0"/>
          <a:chOff x="0" y="0"/>
          <a:chExt cx="0" cy="0"/>
        </a:xfrm>
      </p:grpSpPr>
      <p:sp>
        <p:nvSpPr>
          <p:cNvPr id="85" name="Google Shape;85;p4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4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87" name="Google Shape;87;p43"/>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0"/>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30"/>
          <p:cNvSpPr txBox="1"/>
          <p:nvPr>
            <p:ph idx="10" type="dt"/>
          </p:nvPr>
        </p:nvSpPr>
        <p:spPr>
          <a:xfrm>
            <a:off x="457200" y="6356350"/>
            <a:ext cx="2209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r>
              <a:rPr lang="en-US"/>
              <a:t>Michael Beer</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5.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26.png"/><Relationship Id="rId5"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www.encodeproject.org/search/?type=Annotation&amp;searchTerm=beer&amp;annotation_type=gkm-SVM-model" TargetMode="Externa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30.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33.png"/></Relationships>
</file>

<file path=ppt/slides/_rels/slide16.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42.png"/><Relationship Id="rId12"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image" Target="../media/image35.png"/><Relationship Id="rId9"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25.png"/><Relationship Id="rId7" Type="http://schemas.openxmlformats.org/officeDocument/2006/relationships/image" Target="../media/image44.png"/><Relationship Id="rId8"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8.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1.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_______Michael A Beer_______</a:t>
            </a:r>
            <a:endParaRPr/>
          </a:p>
        </p:txBody>
      </p:sp>
      <p:sp>
        <p:nvSpPr>
          <p:cNvPr id="95" name="Google Shape;95;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96" name="Google Shape;96;p1"/>
          <p:cNvGrpSpPr/>
          <p:nvPr/>
        </p:nvGrpSpPr>
        <p:grpSpPr>
          <a:xfrm>
            <a:off x="8610600" y="5029200"/>
            <a:ext cx="439738" cy="439738"/>
            <a:chOff x="5373" y="3933"/>
            <a:chExt cx="387" cy="387"/>
          </a:xfrm>
        </p:grpSpPr>
        <p:sp>
          <p:nvSpPr>
            <p:cNvPr id="97" name="Google Shape;97;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98" name="Google Shape;98;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99" name="Google Shape;99;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cxnSp>
        <p:nvCxnSpPr>
          <p:cNvPr id="105" name="Google Shape;105;p2"/>
          <p:cNvCxnSpPr/>
          <p:nvPr/>
        </p:nvCxnSpPr>
        <p:spPr>
          <a:xfrm flipH="1">
            <a:off x="685800" y="3143228"/>
            <a:ext cx="6992305" cy="1498442"/>
          </a:xfrm>
          <a:prstGeom prst="straightConnector1">
            <a:avLst/>
          </a:prstGeom>
          <a:noFill/>
          <a:ln cap="flat" cmpd="sng" w="9525">
            <a:solidFill>
              <a:srgbClr val="EF7C02"/>
            </a:solidFill>
            <a:prstDash val="solid"/>
            <a:round/>
            <a:headEnd len="sm" w="sm" type="none"/>
            <a:tailEnd len="sm" w="sm" type="none"/>
          </a:ln>
        </p:spPr>
      </p:cxnSp>
      <p:pic>
        <p:nvPicPr>
          <p:cNvPr id="106" name="Google Shape;106;p2"/>
          <p:cNvPicPr preferRelativeResize="0"/>
          <p:nvPr/>
        </p:nvPicPr>
        <p:blipFill rotWithShape="1">
          <a:blip r:embed="rId3">
            <a:alphaModFix/>
          </a:blip>
          <a:srcRect b="0" l="0" r="0" t="0"/>
          <a:stretch/>
        </p:blipFill>
        <p:spPr>
          <a:xfrm rot="-4433069">
            <a:off x="3420289" y="3060689"/>
            <a:ext cx="1926493" cy="2104872"/>
          </a:xfrm>
          <a:prstGeom prst="rect">
            <a:avLst/>
          </a:prstGeom>
          <a:noFill/>
          <a:ln>
            <a:noFill/>
          </a:ln>
        </p:spPr>
      </p:pic>
      <p:sp>
        <p:nvSpPr>
          <p:cNvPr id="107" name="Google Shape;107;p2"/>
          <p:cNvSpPr/>
          <p:nvPr/>
        </p:nvSpPr>
        <p:spPr>
          <a:xfrm>
            <a:off x="0" y="0"/>
            <a:ext cx="9140705"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75" u="none" cap="none" strike="noStrike">
                <a:solidFill>
                  <a:schemeClr val="dk1"/>
                </a:solidFill>
                <a:latin typeface="Arial"/>
                <a:ea typeface="Arial"/>
                <a:cs typeface="Arial"/>
                <a:sym typeface="Arial"/>
              </a:rPr>
              <a:t>Goal:  Predict Variants which Disrupt Enhancer Activity and Change Expression</a:t>
            </a:r>
            <a:endParaRPr/>
          </a:p>
        </p:txBody>
      </p:sp>
      <p:sp>
        <p:nvSpPr>
          <p:cNvPr id="108" name="Google Shape;108;p2"/>
          <p:cNvSpPr txBox="1"/>
          <p:nvPr/>
        </p:nvSpPr>
        <p:spPr>
          <a:xfrm>
            <a:off x="156754" y="917010"/>
            <a:ext cx="8830492" cy="497087"/>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1875"/>
              <a:buFont typeface="Arial"/>
              <a:buNone/>
            </a:pPr>
            <a:r>
              <a:t/>
            </a:r>
            <a:endParaRPr b="0" i="0" sz="1875" u="none" cap="none" strike="noStrike">
              <a:solidFill>
                <a:schemeClr val="dk1"/>
              </a:solidFill>
              <a:latin typeface="Arial"/>
              <a:ea typeface="Arial"/>
              <a:cs typeface="Arial"/>
              <a:sym typeface="Arial"/>
            </a:endParaRPr>
          </a:p>
        </p:txBody>
      </p:sp>
      <p:sp>
        <p:nvSpPr>
          <p:cNvPr id="109" name="Google Shape;109;p2"/>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none" cap="none" strike="noStrike">
                <a:solidFill>
                  <a:schemeClr val="dk1"/>
                </a:solidFill>
                <a:latin typeface="Arial"/>
                <a:ea typeface="Arial"/>
                <a:cs typeface="Arial"/>
                <a:sym typeface="Arial"/>
              </a:rPr>
              <a:t>Created for CAGI</a:t>
            </a:r>
            <a:r>
              <a:rPr b="0" i="0" lang="en-US" sz="1400" u="none" cap="none" strike="noStrike">
                <a:solidFill>
                  <a:srgbClr val="7030A0"/>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10" name="Google Shape;110;p2"/>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111" name="Google Shape;111;p2"/>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
        <p:nvSpPr>
          <p:cNvPr id="112" name="Google Shape;112;p2"/>
          <p:cNvSpPr txBox="1"/>
          <p:nvPr/>
        </p:nvSpPr>
        <p:spPr>
          <a:xfrm>
            <a:off x="672517" y="4617148"/>
            <a:ext cx="7792948" cy="830997"/>
          </a:xfrm>
          <a:prstGeom prst="rect">
            <a:avLst/>
          </a:prstGeom>
          <a:solidFill>
            <a:schemeClr val="lt1">
              <a:alpha val="54902"/>
            </a:schemeClr>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Courier New"/>
                <a:ea typeface="Courier New"/>
                <a:cs typeface="Courier New"/>
                <a:sym typeface="Courier New"/>
              </a:rPr>
              <a:t>…CAGCAAGGAGACAGGAGGCAC</a:t>
            </a:r>
            <a:r>
              <a:rPr lang="en-US" sz="1600">
                <a:solidFill>
                  <a:srgbClr val="00B050"/>
                </a:solidFill>
                <a:latin typeface="Courier New"/>
                <a:ea typeface="Courier New"/>
                <a:cs typeface="Courier New"/>
                <a:sym typeface="Courier New"/>
              </a:rPr>
              <a:t>AGCTCAAA</a:t>
            </a:r>
            <a:r>
              <a:rPr b="1" lang="en-US" sz="1600">
                <a:solidFill>
                  <a:srgbClr val="FF0000"/>
                </a:solidFill>
                <a:latin typeface="Courier New"/>
                <a:ea typeface="Courier New"/>
                <a:cs typeface="Courier New"/>
                <a:sym typeface="Courier New"/>
              </a:rPr>
              <a:t>C</a:t>
            </a:r>
            <a:r>
              <a:rPr lang="en-US" sz="1600">
                <a:solidFill>
                  <a:srgbClr val="00B050"/>
                </a:solidFill>
                <a:latin typeface="Courier New"/>
                <a:ea typeface="Courier New"/>
                <a:cs typeface="Courier New"/>
                <a:sym typeface="Courier New"/>
              </a:rPr>
              <a:t>TTCT</a:t>
            </a:r>
            <a:r>
              <a:rPr lang="en-US" sz="1600">
                <a:solidFill>
                  <a:schemeClr val="dk1"/>
                </a:solidFill>
                <a:latin typeface="Courier New"/>
                <a:ea typeface="Courier New"/>
                <a:cs typeface="Courier New"/>
                <a:sym typeface="Courier New"/>
              </a:rPr>
              <a:t>CTCTCCAATTTGGGGTGTGGG…  Ref</a:t>
            </a:r>
            <a:endParaRPr/>
          </a:p>
          <a:p>
            <a:pPr indent="0" lvl="0" marL="0" marR="0" rtl="0" algn="l">
              <a:spcBef>
                <a:spcPts val="0"/>
              </a:spcBef>
              <a:spcAft>
                <a:spcPts val="0"/>
              </a:spcAft>
              <a:buNone/>
            </a:pPr>
            <a:r>
              <a:rPr lang="en-US" sz="1600">
                <a:solidFill>
                  <a:schemeClr val="dk1"/>
                </a:solidFill>
                <a:latin typeface="Courier New"/>
                <a:ea typeface="Courier New"/>
                <a:cs typeface="Courier New"/>
                <a:sym typeface="Courier New"/>
              </a:rPr>
              <a:t>…CAGCAAGGAGACAGGAGGCAC</a:t>
            </a:r>
            <a:r>
              <a:rPr lang="en-US" sz="1600">
                <a:solidFill>
                  <a:srgbClr val="00B050"/>
                </a:solidFill>
                <a:latin typeface="Courier New"/>
                <a:ea typeface="Courier New"/>
                <a:cs typeface="Courier New"/>
                <a:sym typeface="Courier New"/>
              </a:rPr>
              <a:t>AGCTCAAA</a:t>
            </a:r>
            <a:r>
              <a:rPr b="1" lang="en-US" sz="1600">
                <a:solidFill>
                  <a:srgbClr val="FF0000"/>
                </a:solidFill>
                <a:latin typeface="Courier New"/>
                <a:ea typeface="Courier New"/>
                <a:cs typeface="Courier New"/>
                <a:sym typeface="Courier New"/>
              </a:rPr>
              <a:t>G</a:t>
            </a:r>
            <a:r>
              <a:rPr lang="en-US" sz="1600">
                <a:solidFill>
                  <a:srgbClr val="00B050"/>
                </a:solidFill>
                <a:latin typeface="Courier New"/>
                <a:ea typeface="Courier New"/>
                <a:cs typeface="Courier New"/>
                <a:sym typeface="Courier New"/>
              </a:rPr>
              <a:t>TTCT</a:t>
            </a:r>
            <a:r>
              <a:rPr lang="en-US" sz="1600">
                <a:solidFill>
                  <a:schemeClr val="dk1"/>
                </a:solidFill>
                <a:latin typeface="Courier New"/>
                <a:ea typeface="Courier New"/>
                <a:cs typeface="Courier New"/>
                <a:sym typeface="Courier New"/>
              </a:rPr>
              <a:t>CTCTCCAATTTGGGGTGTGGG…  Alt</a:t>
            </a:r>
            <a:endParaRPr/>
          </a:p>
          <a:p>
            <a:pPr indent="0" lvl="0" marL="0" marR="0" rtl="0" algn="l">
              <a:spcBef>
                <a:spcPts val="0"/>
              </a:spcBef>
              <a:spcAft>
                <a:spcPts val="0"/>
              </a:spcAft>
              <a:buNone/>
            </a:pPr>
            <a:r>
              <a:t/>
            </a:r>
            <a:endParaRPr sz="1600">
              <a:solidFill>
                <a:schemeClr val="dk1"/>
              </a:solidFill>
              <a:latin typeface="Courier New"/>
              <a:ea typeface="Courier New"/>
              <a:cs typeface="Courier New"/>
              <a:sym typeface="Courier New"/>
            </a:endParaRPr>
          </a:p>
        </p:txBody>
      </p:sp>
      <p:sp>
        <p:nvSpPr>
          <p:cNvPr id="113" name="Google Shape;113;p2"/>
          <p:cNvSpPr txBox="1"/>
          <p:nvPr/>
        </p:nvSpPr>
        <p:spPr>
          <a:xfrm>
            <a:off x="2568364" y="3368097"/>
            <a:ext cx="18151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TF: HNF4A</a:t>
            </a:r>
            <a:endParaRPr/>
          </a:p>
        </p:txBody>
      </p:sp>
      <p:pic>
        <p:nvPicPr>
          <p:cNvPr id="114" name="Google Shape;114;p2"/>
          <p:cNvPicPr preferRelativeResize="0"/>
          <p:nvPr/>
        </p:nvPicPr>
        <p:blipFill rotWithShape="1">
          <a:blip r:embed="rId4">
            <a:alphaModFix/>
          </a:blip>
          <a:srcRect b="0" l="0" r="0" t="29593"/>
          <a:stretch/>
        </p:blipFill>
        <p:spPr>
          <a:xfrm>
            <a:off x="94454" y="624171"/>
            <a:ext cx="8985386" cy="2524703"/>
          </a:xfrm>
          <a:prstGeom prst="rect">
            <a:avLst/>
          </a:prstGeom>
          <a:noFill/>
          <a:ln>
            <a:noFill/>
          </a:ln>
        </p:spPr>
      </p:pic>
      <p:sp>
        <p:nvSpPr>
          <p:cNvPr id="115" name="Google Shape;115;p2"/>
          <p:cNvSpPr txBox="1"/>
          <p:nvPr/>
        </p:nvSpPr>
        <p:spPr>
          <a:xfrm>
            <a:off x="685800" y="856838"/>
            <a:ext cx="101114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chr2</a:t>
            </a:r>
            <a:endParaRPr/>
          </a:p>
        </p:txBody>
      </p:sp>
      <p:cxnSp>
        <p:nvCxnSpPr>
          <p:cNvPr id="116" name="Google Shape;116;p2"/>
          <p:cNvCxnSpPr/>
          <p:nvPr/>
        </p:nvCxnSpPr>
        <p:spPr>
          <a:xfrm>
            <a:off x="7678105" y="3148874"/>
            <a:ext cx="0" cy="1468274"/>
          </a:xfrm>
          <a:prstGeom prst="straightConnector1">
            <a:avLst/>
          </a:prstGeom>
          <a:noFill/>
          <a:ln cap="flat" cmpd="sng" w="9525">
            <a:solidFill>
              <a:srgbClr val="EF7C02"/>
            </a:solidFill>
            <a:prstDash val="solid"/>
            <a:round/>
            <a:headEnd len="sm" w="sm" type="none"/>
            <a:tailEnd len="sm" w="sm" type="none"/>
          </a:ln>
        </p:spPr>
      </p:cxnSp>
      <p:pic>
        <p:nvPicPr>
          <p:cNvPr id="117" name="Google Shape;117;p2"/>
          <p:cNvPicPr preferRelativeResize="0"/>
          <p:nvPr/>
        </p:nvPicPr>
        <p:blipFill rotWithShape="1">
          <a:blip r:embed="rId5">
            <a:alphaModFix/>
          </a:blip>
          <a:srcRect b="0" l="0" r="0" t="0"/>
          <a:stretch/>
        </p:blipFill>
        <p:spPr>
          <a:xfrm>
            <a:off x="3081528" y="5149501"/>
            <a:ext cx="2152500" cy="913959"/>
          </a:xfrm>
          <a:prstGeom prst="rect">
            <a:avLst/>
          </a:prstGeom>
          <a:noFill/>
          <a:ln>
            <a:noFill/>
          </a:ln>
        </p:spPr>
      </p:pic>
      <p:sp>
        <p:nvSpPr>
          <p:cNvPr id="118" name="Google Shape;118;p2"/>
          <p:cNvSpPr txBox="1"/>
          <p:nvPr/>
        </p:nvSpPr>
        <p:spPr>
          <a:xfrm>
            <a:off x="6096000" y="5448145"/>
            <a:ext cx="2369465" cy="369332"/>
          </a:xfrm>
          <a:prstGeom prst="rect">
            <a:avLst/>
          </a:prstGeom>
          <a:blipFill rotWithShape="1">
            <a:blip r:embed="rId6">
              <a:alphaModFix/>
            </a:blip>
            <a:stretch>
              <a:fillRect b="-26666" l="0" r="0" t="-1000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119" name="Google Shape;119;p2"/>
          <p:cNvSpPr txBox="1"/>
          <p:nvPr/>
        </p:nvSpPr>
        <p:spPr>
          <a:xfrm>
            <a:off x="820648" y="5309645"/>
            <a:ext cx="17526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P(Ref)=0</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P(Alt)=0.928</a:t>
            </a:r>
            <a:endParaRPr/>
          </a:p>
        </p:txBody>
      </p:sp>
      <p:sp>
        <p:nvSpPr>
          <p:cNvPr id="120" name="Google Shape;120;p2"/>
          <p:cNvSpPr/>
          <p:nvPr/>
        </p:nvSpPr>
        <p:spPr>
          <a:xfrm>
            <a:off x="-60865" y="1409855"/>
            <a:ext cx="1661065" cy="8309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1" name="Google Shape;121;p2"/>
          <p:cNvSpPr/>
          <p:nvPr/>
        </p:nvSpPr>
        <p:spPr>
          <a:xfrm>
            <a:off x="-101560" y="2520584"/>
            <a:ext cx="1661065" cy="8309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2" name="Google Shape;122;p2"/>
          <p:cNvSpPr txBox="1"/>
          <p:nvPr/>
        </p:nvSpPr>
        <p:spPr>
          <a:xfrm>
            <a:off x="5316" y="1450809"/>
            <a:ext cx="190064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HepG2 Dnase-seq</a:t>
            </a:r>
            <a:endParaRPr/>
          </a:p>
        </p:txBody>
      </p:sp>
      <p:sp>
        <p:nvSpPr>
          <p:cNvPr id="123" name="Google Shape;123;p2"/>
          <p:cNvSpPr txBox="1"/>
          <p:nvPr/>
        </p:nvSpPr>
        <p:spPr>
          <a:xfrm>
            <a:off x="10082" y="1902023"/>
            <a:ext cx="190064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HepG2 p300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3"/>
          <p:cNvSpPr/>
          <p:nvPr/>
        </p:nvSpPr>
        <p:spPr>
          <a:xfrm>
            <a:off x="0" y="0"/>
            <a:ext cx="9140705"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chemeClr val="dk1"/>
                </a:solidFill>
                <a:latin typeface="Arial"/>
                <a:ea typeface="Arial"/>
                <a:cs typeface="Arial"/>
                <a:sym typeface="Arial"/>
              </a:rPr>
              <a:t>CAGI7 lentiMPRA Challenge Description and Model Evaluation Metrics Overview</a:t>
            </a:r>
            <a:endParaRPr/>
          </a:p>
        </p:txBody>
      </p:sp>
      <p:sp>
        <p:nvSpPr>
          <p:cNvPr id="130" name="Google Shape;130;p3"/>
          <p:cNvSpPr txBox="1"/>
          <p:nvPr/>
        </p:nvSpPr>
        <p:spPr>
          <a:xfrm>
            <a:off x="156754" y="917010"/>
            <a:ext cx="8830492" cy="497087"/>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1875"/>
              <a:buFont typeface="Arial"/>
              <a:buNone/>
            </a:pPr>
            <a:r>
              <a:t/>
            </a:r>
            <a:endParaRPr sz="1875">
              <a:solidFill>
                <a:schemeClr val="dk1"/>
              </a:solidFill>
              <a:latin typeface="Arial"/>
              <a:ea typeface="Arial"/>
              <a:cs typeface="Arial"/>
              <a:sym typeface="Arial"/>
            </a:endParaRPr>
          </a:p>
        </p:txBody>
      </p:sp>
      <p:sp>
        <p:nvSpPr>
          <p:cNvPr id="131" name="Google Shape;131;p3"/>
          <p:cNvSpPr txBox="1"/>
          <p:nvPr/>
        </p:nvSpPr>
        <p:spPr>
          <a:xfrm>
            <a:off x="167718" y="593006"/>
            <a:ext cx="8830492" cy="56092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Goal: predict the effect of genetic variants as measured using lentiMPRA. 90k SNVs were selected from the 1000 Genomes Project and flanking 200bp were tested in 3 HepG2 replicates. Each group was then given 25% of the data (variants on chromosomes 13,14,15,18,19,20,21,22) to train models on.  Models were evaluated using the remaining 75% of the data.</a:t>
            </a:r>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35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3 predicted labels (</a:t>
            </a:r>
            <a:r>
              <a:rPr b="1" lang="en-US" sz="1500">
                <a:solidFill>
                  <a:schemeClr val="dk1"/>
                </a:solidFill>
                <a:latin typeface="Arial"/>
                <a:ea typeface="Arial"/>
                <a:cs typeface="Arial"/>
                <a:sym typeface="Arial"/>
              </a:rPr>
              <a:t>Value</a:t>
            </a:r>
            <a:r>
              <a:rPr lang="en-US" sz="1500">
                <a:solidFill>
                  <a:schemeClr val="dk1"/>
                </a:solidFill>
                <a:latin typeface="Arial"/>
                <a:ea typeface="Arial"/>
                <a:cs typeface="Arial"/>
                <a:sym typeface="Arial"/>
              </a:rPr>
              <a:t> = change in RNA/DNA induced by the SNV, </a:t>
            </a:r>
            <a:r>
              <a:rPr b="1" lang="en-US" sz="1500">
                <a:solidFill>
                  <a:schemeClr val="dk1"/>
                </a:solidFill>
                <a:latin typeface="Arial"/>
                <a:ea typeface="Arial"/>
                <a:cs typeface="Arial"/>
                <a:sym typeface="Arial"/>
              </a:rPr>
              <a:t>Effect</a:t>
            </a:r>
            <a:r>
              <a:rPr lang="en-US" sz="1500">
                <a:solidFill>
                  <a:schemeClr val="dk1"/>
                </a:solidFill>
                <a:latin typeface="Arial"/>
                <a:ea typeface="Arial"/>
                <a:cs typeface="Arial"/>
                <a:sym typeface="Arial"/>
              </a:rPr>
              <a:t> = binarized label, and </a:t>
            </a:r>
            <a:r>
              <a:rPr b="1" lang="en-US" sz="1500">
                <a:solidFill>
                  <a:schemeClr val="dk1"/>
                </a:solidFill>
                <a:latin typeface="Arial"/>
                <a:ea typeface="Arial"/>
                <a:cs typeface="Arial"/>
                <a:sym typeface="Arial"/>
              </a:rPr>
              <a:t>Direction</a:t>
            </a:r>
            <a:r>
              <a:rPr lang="en-US" sz="15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We used the following metrics to evaluate each group’s models:</a:t>
            </a:r>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Value:    </a:t>
            </a:r>
            <a:r>
              <a:rPr lang="en-US" sz="1500">
                <a:solidFill>
                  <a:schemeClr val="dk1"/>
                </a:solidFill>
                <a:latin typeface="Arial"/>
                <a:ea typeface="Arial"/>
                <a:cs typeface="Arial"/>
                <a:sym typeface="Arial"/>
              </a:rPr>
              <a:t>total Pearson R, total RMSE, Pearson R of top 1k variants by either experiment or prediction, </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               RMSE of top 1k variants by experiment/prediction</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Effect </a:t>
            </a:r>
            <a:r>
              <a:rPr lang="en-US" sz="1500">
                <a:solidFill>
                  <a:schemeClr val="dk1"/>
                </a:solidFill>
                <a:latin typeface="Arial"/>
                <a:ea typeface="Arial"/>
                <a:cs typeface="Arial"/>
                <a:sym typeface="Arial"/>
              </a:rPr>
              <a:t>(binary)</a:t>
            </a:r>
            <a:r>
              <a:rPr b="1" lang="en-US" sz="1500">
                <a:solidFill>
                  <a:schemeClr val="dk1"/>
                </a:solidFill>
                <a:latin typeface="Arial"/>
                <a:ea typeface="Arial"/>
                <a:cs typeface="Arial"/>
                <a:sym typeface="Arial"/>
              </a:rPr>
              <a:t>: </a:t>
            </a:r>
            <a:r>
              <a:rPr lang="en-US" sz="1500">
                <a:solidFill>
                  <a:schemeClr val="dk1"/>
                </a:solidFill>
                <a:latin typeface="Arial"/>
                <a:ea typeface="Arial"/>
                <a:cs typeface="Arial"/>
                <a:sym typeface="Arial"/>
              </a:rPr>
              <a:t>                            Precision and recall</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Effect/Direction from Value:      </a:t>
            </a:r>
            <a:r>
              <a:rPr lang="en-US" sz="1500">
                <a:solidFill>
                  <a:schemeClr val="dk1"/>
                </a:solidFill>
                <a:latin typeface="Arial"/>
                <a:ea typeface="Arial"/>
                <a:cs typeface="Arial"/>
                <a:sym typeface="Arial"/>
              </a:rPr>
              <a:t>auPRC</a:t>
            </a:r>
            <a:endParaRPr sz="1500">
              <a:solidFill>
                <a:schemeClr val="dk1"/>
              </a:solidFill>
              <a:latin typeface="Arial"/>
              <a:ea typeface="Arial"/>
              <a:cs typeface="Arial"/>
              <a:sym typeface="Arial"/>
            </a:endParaRPr>
          </a:p>
        </p:txBody>
      </p:sp>
      <p:pic>
        <p:nvPicPr>
          <p:cNvPr id="132" name="Google Shape;132;p3"/>
          <p:cNvPicPr preferRelativeResize="0"/>
          <p:nvPr/>
        </p:nvPicPr>
        <p:blipFill rotWithShape="1">
          <a:blip r:embed="rId3">
            <a:alphaModFix/>
          </a:blip>
          <a:srcRect b="0" l="0" r="0" t="0"/>
          <a:stretch/>
        </p:blipFill>
        <p:spPr>
          <a:xfrm>
            <a:off x="254735" y="1723143"/>
            <a:ext cx="7609004" cy="2151746"/>
          </a:xfrm>
          <a:prstGeom prst="rect">
            <a:avLst/>
          </a:prstGeom>
          <a:noFill/>
          <a:ln>
            <a:noFill/>
          </a:ln>
        </p:spPr>
      </p:pic>
      <p:sp>
        <p:nvSpPr>
          <p:cNvPr id="133" name="Google Shape;133;p3"/>
          <p:cNvSpPr txBox="1"/>
          <p:nvPr/>
        </p:nvSpPr>
        <p:spPr>
          <a:xfrm>
            <a:off x="7950756" y="2233476"/>
            <a:ext cx="1192696" cy="11310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50">
                <a:solidFill>
                  <a:srgbClr val="7F7F7F"/>
                </a:solidFill>
                <a:latin typeface="Arial"/>
                <a:ea typeface="Arial"/>
                <a:cs typeface="Arial"/>
                <a:sym typeface="Arial"/>
              </a:rPr>
              <a:t>Nat Prot. 2020</a:t>
            </a:r>
            <a:endParaRPr/>
          </a:p>
          <a:p>
            <a:pPr indent="0" lvl="0" marL="0" marR="0" rtl="0" algn="l">
              <a:spcBef>
                <a:spcPts val="0"/>
              </a:spcBef>
              <a:spcAft>
                <a:spcPts val="0"/>
              </a:spcAft>
              <a:buNone/>
            </a:pPr>
            <a:r>
              <a:rPr lang="en-US" sz="1350">
                <a:solidFill>
                  <a:srgbClr val="7F7F7F"/>
                </a:solidFill>
                <a:latin typeface="Arial"/>
                <a:ea typeface="Arial"/>
                <a:cs typeface="Arial"/>
                <a:sym typeface="Arial"/>
              </a:rPr>
              <a:t>Kircher Shendure Ahituv et al</a:t>
            </a:r>
            <a:endParaRPr/>
          </a:p>
        </p:txBody>
      </p:sp>
      <p:sp>
        <p:nvSpPr>
          <p:cNvPr id="134" name="Google Shape;134;p3"/>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35" name="Google Shape;135;p3"/>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136" name="Google Shape;136;p3"/>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4"/>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Challenge Description and Model Evaluation Metrics Overview</a:t>
            </a:r>
            <a:endParaRPr/>
          </a:p>
        </p:txBody>
      </p:sp>
      <p:sp>
        <p:nvSpPr>
          <p:cNvPr id="143" name="Google Shape;143;p4"/>
          <p:cNvSpPr txBox="1"/>
          <p:nvPr/>
        </p:nvSpPr>
        <p:spPr>
          <a:xfrm>
            <a:off x="138125" y="758545"/>
            <a:ext cx="8762199" cy="55553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90,417 variants tested in MPRA on 200bp constructs</a:t>
            </a:r>
            <a:endParaRPr/>
          </a:p>
          <a:p>
            <a:pPr indent="-214313" lvl="0" marL="214313" marR="0" rtl="0" algn="l">
              <a:spcBef>
                <a:spcPts val="600"/>
              </a:spcBef>
              <a:spcAft>
                <a:spcPts val="0"/>
              </a:spcAft>
              <a:buClr>
                <a:schemeClr val="dk1"/>
              </a:buClr>
              <a:buSzPts val="1500"/>
              <a:buFont typeface="Arial"/>
              <a:buChar char="•"/>
            </a:pPr>
            <a:r>
              <a:rPr lang="en-US" sz="1500">
                <a:solidFill>
                  <a:schemeClr val="dk1"/>
                </a:solidFill>
                <a:latin typeface="Arial"/>
                <a:ea typeface="Arial"/>
                <a:cs typeface="Arial"/>
                <a:sym typeface="Arial"/>
              </a:rPr>
              <a:t>Participants given 20,162 training variants on chromosomes 13-15,18-22 </a:t>
            </a:r>
            <a:endParaRPr/>
          </a:p>
          <a:p>
            <a:pPr indent="-214313" lvl="0" marL="214313" marR="0" rtl="0" algn="l">
              <a:spcBef>
                <a:spcPts val="600"/>
              </a:spcBef>
              <a:spcAft>
                <a:spcPts val="0"/>
              </a:spcAft>
              <a:buClr>
                <a:schemeClr val="dk1"/>
              </a:buClr>
              <a:buSzPts val="1500"/>
              <a:buFont typeface="Arial"/>
              <a:buChar char="•"/>
            </a:pPr>
            <a:r>
              <a:rPr lang="en-US" sz="1500">
                <a:solidFill>
                  <a:schemeClr val="dk1"/>
                </a:solidFill>
                <a:latin typeface="Arial"/>
                <a:ea typeface="Arial"/>
                <a:cs typeface="Arial"/>
                <a:sym typeface="Arial"/>
              </a:rPr>
              <a:t>Evaluation on remaining 70,255 variants</a:t>
            </a:r>
            <a:endParaRPr/>
          </a:p>
          <a:p>
            <a:pPr indent="-214313" lvl="0" marL="214313" marR="0" rtl="0" algn="l">
              <a:spcBef>
                <a:spcPts val="600"/>
              </a:spcBef>
              <a:spcAft>
                <a:spcPts val="0"/>
              </a:spcAft>
              <a:buClr>
                <a:schemeClr val="dk1"/>
              </a:buClr>
              <a:buSzPts val="1500"/>
              <a:buFont typeface="Arial"/>
              <a:buChar char="•"/>
            </a:pPr>
            <a:r>
              <a:rPr lang="en-US" sz="1500">
                <a:solidFill>
                  <a:schemeClr val="dk1"/>
                </a:solidFill>
                <a:latin typeface="Arial"/>
                <a:ea typeface="Arial"/>
                <a:cs typeface="Arial"/>
                <a:sym typeface="Arial"/>
              </a:rPr>
              <a:t>Predicted confidence fields (Confidence, P_Effect and P_Direction) were omitted from evaluation due to lack of consistent interpretations and descriptions</a:t>
            </a:r>
            <a:endParaRPr/>
          </a:p>
          <a:p>
            <a:pPr indent="-119063" lvl="0" marL="214313" marR="0" rtl="0" algn="l">
              <a:spcBef>
                <a:spcPts val="60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19063" lvl="0" marL="214313" marR="0" rtl="0" algn="l">
              <a:spcBef>
                <a:spcPts val="60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19063" lvl="0" marL="214313" marR="0" rtl="0" algn="l">
              <a:spcBef>
                <a:spcPts val="60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19063" lvl="0" marL="214313" marR="0" rtl="0" algn="l">
              <a:spcBef>
                <a:spcPts val="60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19063" lvl="0" marL="214313" marR="0" rtl="0" algn="l">
              <a:spcBef>
                <a:spcPts val="60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19063" lvl="0" marL="214313" marR="0" rtl="0" algn="l">
              <a:spcBef>
                <a:spcPts val="60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19063" lvl="0" marL="214313" marR="0" rtl="0" algn="l">
              <a:spcBef>
                <a:spcPts val="60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19063" lvl="0" marL="214313" marR="0" rtl="0" algn="l">
              <a:spcBef>
                <a:spcPts val="60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0" lvl="0" marL="0" marR="0" rtl="0" algn="l">
              <a:spcBef>
                <a:spcPts val="600"/>
              </a:spcBef>
              <a:spcAft>
                <a:spcPts val="0"/>
              </a:spcAft>
              <a:buNone/>
            </a:pPr>
            <a:r>
              <a:rPr b="1" lang="en-US" sz="1500">
                <a:solidFill>
                  <a:schemeClr val="dk1"/>
                </a:solidFill>
                <a:latin typeface="Arial"/>
                <a:ea typeface="Arial"/>
                <a:cs typeface="Arial"/>
                <a:sym typeface="Arial"/>
              </a:rPr>
              <a:t>Evaluation Overview</a:t>
            </a:r>
            <a:endParaRPr/>
          </a:p>
          <a:p>
            <a:pPr indent="0" lvl="0" marL="0" marR="0" rtl="0" algn="l">
              <a:spcBef>
                <a:spcPts val="0"/>
              </a:spcBef>
              <a:spcAft>
                <a:spcPts val="0"/>
              </a:spcAft>
              <a:buNone/>
            </a:pPr>
            <a:r>
              <a:t/>
            </a:r>
            <a:endParaRPr b="1" sz="15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500"/>
              <a:buFont typeface="Arial"/>
              <a:buChar char="•"/>
            </a:pPr>
            <a:r>
              <a:rPr b="1" lang="en-US" sz="1500">
                <a:solidFill>
                  <a:schemeClr val="dk1"/>
                </a:solidFill>
                <a:latin typeface="Arial"/>
                <a:ea typeface="Arial"/>
                <a:cs typeface="Arial"/>
                <a:sym typeface="Arial"/>
              </a:rPr>
              <a:t>Pearson R </a:t>
            </a:r>
            <a:r>
              <a:rPr lang="en-US" sz="1500">
                <a:solidFill>
                  <a:schemeClr val="dk1"/>
                </a:solidFill>
                <a:latin typeface="Arial"/>
                <a:ea typeface="Arial"/>
                <a:cs typeface="Arial"/>
                <a:sym typeface="Arial"/>
              </a:rPr>
              <a:t>on test set variants (all or stratified by Value</a:t>
            </a:r>
            <a:r>
              <a:rPr b="1" lang="en-US" sz="1500">
                <a:solidFill>
                  <a:schemeClr val="dk1"/>
                </a:solidFill>
                <a:latin typeface="Arial"/>
                <a:ea typeface="Arial"/>
                <a:cs typeface="Arial"/>
                <a:sym typeface="Arial"/>
              </a:rPr>
              <a:t> </a:t>
            </a:r>
            <a:r>
              <a:rPr lang="en-US" sz="1500">
                <a:solidFill>
                  <a:schemeClr val="dk1"/>
                </a:solidFill>
                <a:latin typeface="Arial"/>
                <a:ea typeface="Arial"/>
                <a:cs typeface="Arial"/>
                <a:sym typeface="Arial"/>
              </a:rPr>
              <a:t>or predicted value)</a:t>
            </a:r>
            <a:endParaRPr/>
          </a:p>
          <a:p>
            <a:pPr indent="-214313" lvl="0" marL="214313" marR="0" rtl="0" algn="l">
              <a:spcBef>
                <a:spcPts val="600"/>
              </a:spcBef>
              <a:spcAft>
                <a:spcPts val="0"/>
              </a:spcAft>
              <a:buClr>
                <a:schemeClr val="dk1"/>
              </a:buClr>
              <a:buSzPts val="1500"/>
              <a:buFont typeface="Arial"/>
              <a:buChar char="•"/>
            </a:pPr>
            <a:r>
              <a:rPr b="1" lang="en-US" sz="1500">
                <a:solidFill>
                  <a:schemeClr val="dk1"/>
                </a:solidFill>
                <a:latin typeface="Arial"/>
                <a:ea typeface="Arial"/>
                <a:cs typeface="Arial"/>
                <a:sym typeface="Arial"/>
              </a:rPr>
              <a:t>RMSE </a:t>
            </a:r>
            <a:r>
              <a:rPr lang="en-US" sz="1500">
                <a:solidFill>
                  <a:schemeClr val="dk1"/>
                </a:solidFill>
                <a:latin typeface="Arial"/>
                <a:ea typeface="Arial"/>
                <a:cs typeface="Arial"/>
                <a:sym typeface="Arial"/>
              </a:rPr>
              <a:t>on test set variants (all or stratified by Value</a:t>
            </a:r>
            <a:r>
              <a:rPr b="1" lang="en-US" sz="1500">
                <a:solidFill>
                  <a:schemeClr val="dk1"/>
                </a:solidFill>
                <a:latin typeface="Arial"/>
                <a:ea typeface="Arial"/>
                <a:cs typeface="Arial"/>
                <a:sym typeface="Arial"/>
              </a:rPr>
              <a:t> </a:t>
            </a:r>
            <a:r>
              <a:rPr lang="en-US" sz="1500">
                <a:solidFill>
                  <a:schemeClr val="dk1"/>
                </a:solidFill>
                <a:latin typeface="Arial"/>
                <a:ea typeface="Arial"/>
                <a:cs typeface="Arial"/>
                <a:sym typeface="Arial"/>
              </a:rPr>
              <a:t>or predicted value)</a:t>
            </a:r>
            <a:endParaRPr/>
          </a:p>
          <a:p>
            <a:pPr indent="-214313" lvl="0" marL="214313" marR="0" rtl="0" algn="l">
              <a:spcBef>
                <a:spcPts val="600"/>
              </a:spcBef>
              <a:spcAft>
                <a:spcPts val="0"/>
              </a:spcAft>
              <a:buClr>
                <a:schemeClr val="dk1"/>
              </a:buClr>
              <a:buSzPts val="1500"/>
              <a:buFont typeface="Arial"/>
              <a:buChar char="•"/>
            </a:pPr>
            <a:r>
              <a:rPr b="1" lang="en-US" sz="1500">
                <a:solidFill>
                  <a:schemeClr val="dk1"/>
                </a:solidFill>
                <a:latin typeface="Arial"/>
                <a:ea typeface="Arial"/>
                <a:cs typeface="Arial"/>
                <a:sym typeface="Arial"/>
              </a:rPr>
              <a:t>Precision-Recall </a:t>
            </a:r>
            <a:r>
              <a:rPr lang="en-US" sz="1500">
                <a:solidFill>
                  <a:schemeClr val="dk1"/>
                </a:solidFill>
                <a:latin typeface="Arial"/>
                <a:ea typeface="Arial"/>
                <a:cs typeface="Arial"/>
                <a:sym typeface="Arial"/>
              </a:rPr>
              <a:t>auPRC of predicted Effect </a:t>
            </a:r>
            <a:endParaRPr/>
          </a:p>
        </p:txBody>
      </p:sp>
      <p:grpSp>
        <p:nvGrpSpPr>
          <p:cNvPr id="144" name="Google Shape;144;p4"/>
          <p:cNvGrpSpPr/>
          <p:nvPr/>
        </p:nvGrpSpPr>
        <p:grpSpPr>
          <a:xfrm>
            <a:off x="2508552" y="2575595"/>
            <a:ext cx="6483048" cy="2529805"/>
            <a:chOff x="5198923" y="1030016"/>
            <a:chExt cx="3871303" cy="1510654"/>
          </a:xfrm>
        </p:grpSpPr>
        <p:pic>
          <p:nvPicPr>
            <p:cNvPr descr="A table of numbers on a white background&#10;&#10;AI-generated content may be incorrect." id="145" name="Google Shape;145;p4"/>
            <p:cNvPicPr preferRelativeResize="0"/>
            <p:nvPr/>
          </p:nvPicPr>
          <p:blipFill rotWithShape="1">
            <a:blip r:embed="rId3">
              <a:alphaModFix/>
            </a:blip>
            <a:srcRect b="67036" l="0" r="0" t="0"/>
            <a:stretch/>
          </p:blipFill>
          <p:spPr>
            <a:xfrm>
              <a:off x="5198923" y="1048426"/>
              <a:ext cx="3871303" cy="1492243"/>
            </a:xfrm>
            <a:prstGeom prst="rect">
              <a:avLst/>
            </a:prstGeom>
            <a:noFill/>
            <a:ln>
              <a:noFill/>
            </a:ln>
          </p:spPr>
        </p:pic>
        <p:sp>
          <p:nvSpPr>
            <p:cNvPr id="146" name="Google Shape;146;p4"/>
            <p:cNvSpPr/>
            <p:nvPr/>
          </p:nvSpPr>
          <p:spPr>
            <a:xfrm>
              <a:off x="6784357" y="1030016"/>
              <a:ext cx="2285869" cy="1510654"/>
            </a:xfrm>
            <a:prstGeom prst="rect">
              <a:avLst/>
            </a:prstGeom>
            <a:solidFill>
              <a:srgbClr val="FFFF00">
                <a:alpha val="2392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147" name="Google Shape;147;p4"/>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48" name="Google Shape;148;p4"/>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149" name="Google Shape;149;p4"/>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
        <p:nvSpPr>
          <p:cNvPr id="150" name="Google Shape;150;p4"/>
          <p:cNvSpPr txBox="1"/>
          <p:nvPr/>
        </p:nvSpPr>
        <p:spPr>
          <a:xfrm>
            <a:off x="-1219200" y="482025"/>
            <a:ext cx="883920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Arial"/>
                <a:ea typeface="Arial"/>
                <a:cs typeface="Arial"/>
                <a:sym typeface="Arial"/>
              </a:rPr>
              <a:t>Predict effect of variants measured using lentiMPRA in HepG2</a:t>
            </a:r>
            <a:endParaRPr/>
          </a:p>
          <a:p>
            <a:pPr indent="0" lvl="0" marL="0" marR="0" rtl="0" algn="ctr">
              <a:spcBef>
                <a:spcPts val="0"/>
              </a:spcBef>
              <a:spcAft>
                <a:spcPts val="0"/>
              </a:spcAft>
              <a:buNone/>
            </a:pPr>
            <a:r>
              <a:t/>
            </a:r>
            <a:endParaRPr sz="16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5"/>
          <p:cNvSpPr txBox="1"/>
          <p:nvPr/>
        </p:nvSpPr>
        <p:spPr>
          <a:xfrm>
            <a:off x="156754" y="917010"/>
            <a:ext cx="8830492" cy="497087"/>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1875"/>
              <a:buFont typeface="Arial"/>
              <a:buNone/>
            </a:pPr>
            <a:r>
              <a:t/>
            </a:r>
            <a:endParaRPr sz="1875">
              <a:solidFill>
                <a:schemeClr val="dk1"/>
              </a:solidFill>
              <a:latin typeface="Arial"/>
              <a:ea typeface="Arial"/>
              <a:cs typeface="Arial"/>
              <a:sym typeface="Arial"/>
            </a:endParaRPr>
          </a:p>
        </p:txBody>
      </p:sp>
      <p:sp>
        <p:nvSpPr>
          <p:cNvPr id="157" name="Google Shape;157;p5"/>
          <p:cNvSpPr/>
          <p:nvPr/>
        </p:nvSpPr>
        <p:spPr>
          <a:xfrm>
            <a:off x="4457700" y="3314700"/>
            <a:ext cx="228600" cy="228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Arial"/>
              <a:ea typeface="Arial"/>
              <a:cs typeface="Arial"/>
              <a:sym typeface="Arial"/>
            </a:endParaRPr>
          </a:p>
        </p:txBody>
      </p:sp>
      <p:pic>
        <p:nvPicPr>
          <p:cNvPr id="158" name="Google Shape;158;p5"/>
          <p:cNvPicPr preferRelativeResize="0"/>
          <p:nvPr/>
        </p:nvPicPr>
        <p:blipFill rotWithShape="1">
          <a:blip r:embed="rId3">
            <a:alphaModFix/>
          </a:blip>
          <a:srcRect b="0" l="0" r="0" t="0"/>
          <a:stretch/>
        </p:blipFill>
        <p:spPr>
          <a:xfrm>
            <a:off x="78375" y="1165553"/>
            <a:ext cx="8987246" cy="3300509"/>
          </a:xfrm>
          <a:prstGeom prst="rect">
            <a:avLst/>
          </a:prstGeom>
          <a:noFill/>
          <a:ln>
            <a:noFill/>
          </a:ln>
        </p:spPr>
      </p:pic>
      <p:sp>
        <p:nvSpPr>
          <p:cNvPr id="159" name="Google Shape;159;p5"/>
          <p:cNvSpPr txBox="1"/>
          <p:nvPr/>
        </p:nvSpPr>
        <p:spPr>
          <a:xfrm>
            <a:off x="533400" y="4572000"/>
            <a:ext cx="8229600" cy="144655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700"/>
              <a:buFont typeface="Arial"/>
              <a:buChar char="•"/>
            </a:pPr>
            <a:r>
              <a:rPr lang="en-US" sz="1700">
                <a:solidFill>
                  <a:schemeClr val="dk1"/>
                </a:solidFill>
                <a:latin typeface="Arial"/>
                <a:ea typeface="Arial"/>
                <a:cs typeface="Arial"/>
                <a:sym typeface="Arial"/>
              </a:rPr>
              <a:t>70,255 total </a:t>
            </a:r>
            <a:r>
              <a:rPr lang="en-US" sz="1700">
                <a:solidFill>
                  <a:srgbClr val="1D1C1D"/>
                </a:solidFill>
                <a:latin typeface="Arial"/>
                <a:ea typeface="Arial"/>
                <a:cs typeface="Arial"/>
                <a:sym typeface="Arial"/>
              </a:rPr>
              <a:t>test-set variants total </a:t>
            </a:r>
            <a:endParaRPr/>
          </a:p>
          <a:p>
            <a:pPr indent="-285750" lvl="0" marL="285750" marR="0" rtl="0" algn="l">
              <a:spcBef>
                <a:spcPts val="1200"/>
              </a:spcBef>
              <a:spcAft>
                <a:spcPts val="0"/>
              </a:spcAft>
              <a:buClr>
                <a:srgbClr val="1D1C1D"/>
              </a:buClr>
              <a:buSzPts val="1700"/>
              <a:buFont typeface="Arial"/>
              <a:buChar char="•"/>
            </a:pPr>
            <a:r>
              <a:rPr lang="en-US" sz="1700">
                <a:solidFill>
                  <a:srgbClr val="1D1C1D"/>
                </a:solidFill>
                <a:latin typeface="Arial"/>
                <a:ea typeface="Arial"/>
                <a:cs typeface="Arial"/>
                <a:sym typeface="Arial"/>
              </a:rPr>
              <a:t>5904 variants have </a:t>
            </a:r>
            <a:r>
              <a:rPr b="1" lang="en-US" sz="1700">
                <a:solidFill>
                  <a:srgbClr val="1D1C1D"/>
                </a:solidFill>
                <a:latin typeface="Arial"/>
                <a:ea typeface="Arial"/>
                <a:cs typeface="Arial"/>
                <a:sym typeface="Arial"/>
              </a:rPr>
              <a:t>Effect = 1 (</a:t>
            </a:r>
            <a:r>
              <a:rPr lang="en-US" sz="1700">
                <a:solidFill>
                  <a:srgbClr val="1D1C1D"/>
                </a:solidFill>
                <a:latin typeface="Arial"/>
                <a:ea typeface="Arial"/>
                <a:cs typeface="Arial"/>
                <a:sym typeface="Arial"/>
              </a:rPr>
              <a:t>exceed experimental cutoff) </a:t>
            </a:r>
            <a:endParaRPr/>
          </a:p>
          <a:p>
            <a:pPr indent="-285750" lvl="0" marL="285750" marR="0" rtl="0" algn="l">
              <a:spcBef>
                <a:spcPts val="1200"/>
              </a:spcBef>
              <a:spcAft>
                <a:spcPts val="0"/>
              </a:spcAft>
              <a:buClr>
                <a:srgbClr val="1D1C1D"/>
              </a:buClr>
              <a:buSzPts val="1700"/>
              <a:buFont typeface="Arial"/>
              <a:buChar char="•"/>
            </a:pPr>
            <a:r>
              <a:rPr lang="en-US" sz="1700">
                <a:solidFill>
                  <a:srgbClr val="1D1C1D"/>
                </a:solidFill>
                <a:latin typeface="Arial"/>
                <a:ea typeface="Arial"/>
                <a:cs typeface="Arial"/>
                <a:sym typeface="Arial"/>
              </a:rPr>
              <a:t>Most variants fall just above threshold and have very low expression change, but from data provided it is impossible to quantify the expression change</a:t>
            </a:r>
            <a:endParaRPr sz="1700">
              <a:solidFill>
                <a:schemeClr val="dk1"/>
              </a:solidFill>
              <a:latin typeface="Arial"/>
              <a:ea typeface="Arial"/>
              <a:cs typeface="Arial"/>
              <a:sym typeface="Arial"/>
            </a:endParaRPr>
          </a:p>
        </p:txBody>
      </p:sp>
      <p:sp>
        <p:nvSpPr>
          <p:cNvPr id="160" name="Google Shape;160;p5"/>
          <p:cNvSpPr/>
          <p:nvPr/>
        </p:nvSpPr>
        <p:spPr>
          <a:xfrm>
            <a:off x="0"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Reported Significance Cutoff</a:t>
            </a:r>
            <a:endParaRPr/>
          </a:p>
        </p:txBody>
      </p:sp>
      <p:sp>
        <p:nvSpPr>
          <p:cNvPr id="161" name="Google Shape;161;p5"/>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62" name="Google Shape;162;p5"/>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163" name="Google Shape;163;p5"/>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
        <p:nvSpPr>
          <p:cNvPr id="164" name="Google Shape;164;p5"/>
          <p:cNvSpPr txBox="1"/>
          <p:nvPr/>
        </p:nvSpPr>
        <p:spPr>
          <a:xfrm>
            <a:off x="685800" y="685800"/>
            <a:ext cx="6400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Effect Size = change in log2(RNA/DNA)   Alt vs Ref</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6"/>
          <p:cNvSpPr/>
          <p:nvPr/>
        </p:nvSpPr>
        <p:spPr>
          <a:xfrm>
            <a:off x="6579"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Majority of Variants with Effects are in Enhancers</a:t>
            </a:r>
            <a:endParaRPr/>
          </a:p>
        </p:txBody>
      </p:sp>
      <p:sp>
        <p:nvSpPr>
          <p:cNvPr id="170" name="Google Shape;170;p6"/>
          <p:cNvSpPr txBox="1"/>
          <p:nvPr/>
        </p:nvSpPr>
        <p:spPr>
          <a:xfrm>
            <a:off x="152175" y="1143000"/>
            <a:ext cx="2857500" cy="477053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Tested regions from DNase-seq HepG2 peaks</a:t>
            </a:r>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Most of 70,255 test-set SNVs in enhancers.</a:t>
            </a:r>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Some in constitutive peaks (CTCF) and promoters</a:t>
            </a:r>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Variants with measured effects enriched more strongly in enhancers</a:t>
            </a:r>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Depleted in constitutive peaks and promoters </a:t>
            </a:r>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p:txBody>
      </p:sp>
      <p:pic>
        <p:nvPicPr>
          <p:cNvPr descr="A graph of different sizes of different colors&#10;&#10;AI-generated content may be incorrect." id="171" name="Google Shape;171;p6"/>
          <p:cNvPicPr preferRelativeResize="0"/>
          <p:nvPr>
            <p:ph idx="1" type="body"/>
          </p:nvPr>
        </p:nvPicPr>
        <p:blipFill rotWithShape="1">
          <a:blip r:embed="rId3">
            <a:alphaModFix/>
          </a:blip>
          <a:srcRect b="0" l="0" r="0" t="0"/>
          <a:stretch/>
        </p:blipFill>
        <p:spPr>
          <a:xfrm>
            <a:off x="3046889" y="990241"/>
            <a:ext cx="5958522" cy="4877517"/>
          </a:xfrm>
          <a:prstGeom prst="rect">
            <a:avLst/>
          </a:prstGeom>
          <a:noFill/>
          <a:ln>
            <a:noFill/>
          </a:ln>
        </p:spPr>
      </p:pic>
      <p:sp>
        <p:nvSpPr>
          <p:cNvPr id="172" name="Google Shape;172;p6"/>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73" name="Google Shape;173;p6"/>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174" name="Google Shape;174;p6"/>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7"/>
          <p:cNvSpPr/>
          <p:nvPr/>
        </p:nvSpPr>
        <p:spPr>
          <a:xfrm>
            <a:off x="0"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Evaluation on Variant Effect Value Prediction</a:t>
            </a:r>
            <a:endParaRPr/>
          </a:p>
        </p:txBody>
      </p:sp>
      <p:grpSp>
        <p:nvGrpSpPr>
          <p:cNvPr id="181" name="Google Shape;181;p7"/>
          <p:cNvGrpSpPr/>
          <p:nvPr/>
        </p:nvGrpSpPr>
        <p:grpSpPr>
          <a:xfrm>
            <a:off x="152344" y="470715"/>
            <a:ext cx="8575158" cy="5968334"/>
            <a:chOff x="36722" y="1372958"/>
            <a:chExt cx="6563238" cy="4568032"/>
          </a:xfrm>
        </p:grpSpPr>
        <p:pic>
          <p:nvPicPr>
            <p:cNvPr id="182" name="Google Shape;182;p7"/>
            <p:cNvPicPr preferRelativeResize="0"/>
            <p:nvPr/>
          </p:nvPicPr>
          <p:blipFill rotWithShape="1">
            <a:blip r:embed="rId3">
              <a:alphaModFix/>
            </a:blip>
            <a:srcRect b="0" l="0" r="0" t="0"/>
            <a:stretch/>
          </p:blipFill>
          <p:spPr>
            <a:xfrm>
              <a:off x="76220" y="1372958"/>
              <a:ext cx="3534449" cy="2245085"/>
            </a:xfrm>
            <a:prstGeom prst="rect">
              <a:avLst/>
            </a:prstGeom>
            <a:noFill/>
            <a:ln>
              <a:noFill/>
            </a:ln>
          </p:spPr>
        </p:pic>
        <p:pic>
          <p:nvPicPr>
            <p:cNvPr id="183" name="Google Shape;183;p7"/>
            <p:cNvPicPr preferRelativeResize="0"/>
            <p:nvPr/>
          </p:nvPicPr>
          <p:blipFill rotWithShape="1">
            <a:blip r:embed="rId4">
              <a:alphaModFix/>
            </a:blip>
            <a:srcRect b="0" l="0" r="0" t="0"/>
            <a:stretch/>
          </p:blipFill>
          <p:spPr>
            <a:xfrm>
              <a:off x="36722" y="3618043"/>
              <a:ext cx="3573947" cy="2245085"/>
            </a:xfrm>
            <a:prstGeom prst="rect">
              <a:avLst/>
            </a:prstGeom>
            <a:noFill/>
            <a:ln>
              <a:noFill/>
            </a:ln>
          </p:spPr>
        </p:pic>
        <p:pic>
          <p:nvPicPr>
            <p:cNvPr id="184" name="Google Shape;184;p7"/>
            <p:cNvPicPr preferRelativeResize="0"/>
            <p:nvPr/>
          </p:nvPicPr>
          <p:blipFill rotWithShape="1">
            <a:blip r:embed="rId5">
              <a:alphaModFix/>
            </a:blip>
            <a:srcRect b="0" l="0" r="0" t="0"/>
            <a:stretch/>
          </p:blipFill>
          <p:spPr>
            <a:xfrm>
              <a:off x="3650167" y="1414096"/>
              <a:ext cx="2860924" cy="2245085"/>
            </a:xfrm>
            <a:prstGeom prst="rect">
              <a:avLst/>
            </a:prstGeom>
            <a:noFill/>
            <a:ln>
              <a:noFill/>
            </a:ln>
          </p:spPr>
        </p:pic>
        <p:pic>
          <p:nvPicPr>
            <p:cNvPr id="185" name="Google Shape;185;p7"/>
            <p:cNvPicPr preferRelativeResize="0"/>
            <p:nvPr/>
          </p:nvPicPr>
          <p:blipFill rotWithShape="1">
            <a:blip r:embed="rId6">
              <a:alphaModFix/>
            </a:blip>
            <a:srcRect b="0" l="0" r="0" t="0"/>
            <a:stretch/>
          </p:blipFill>
          <p:spPr>
            <a:xfrm>
              <a:off x="3650167" y="3695905"/>
              <a:ext cx="2949793" cy="2245085"/>
            </a:xfrm>
            <a:prstGeom prst="rect">
              <a:avLst/>
            </a:prstGeom>
            <a:noFill/>
            <a:ln>
              <a:noFill/>
            </a:ln>
          </p:spPr>
        </p:pic>
      </p:grpSp>
      <p:sp>
        <p:nvSpPr>
          <p:cNvPr id="186" name="Google Shape;186;p7"/>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87" name="Google Shape;187;p7"/>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188" name="Google Shape;188;p7"/>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8"/>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Evaluation on Variant Boolean Effect Prediction</a:t>
            </a:r>
            <a:endParaRPr/>
          </a:p>
        </p:txBody>
      </p:sp>
      <p:grpSp>
        <p:nvGrpSpPr>
          <p:cNvPr id="195" name="Google Shape;195;p8"/>
          <p:cNvGrpSpPr/>
          <p:nvPr/>
        </p:nvGrpSpPr>
        <p:grpSpPr>
          <a:xfrm>
            <a:off x="28839" y="762000"/>
            <a:ext cx="9115161" cy="3298570"/>
            <a:chOff x="0" y="910164"/>
            <a:chExt cx="9115161" cy="3298570"/>
          </a:xfrm>
        </p:grpSpPr>
        <p:grpSp>
          <p:nvGrpSpPr>
            <p:cNvPr id="196" name="Google Shape;196;p8"/>
            <p:cNvGrpSpPr/>
            <p:nvPr/>
          </p:nvGrpSpPr>
          <p:grpSpPr>
            <a:xfrm>
              <a:off x="5181600" y="990600"/>
              <a:ext cx="3933561" cy="3218134"/>
              <a:chOff x="6924888" y="803889"/>
              <a:chExt cx="4684835" cy="3832768"/>
            </a:xfrm>
          </p:grpSpPr>
          <p:pic>
            <p:nvPicPr>
              <p:cNvPr id="197" name="Google Shape;197;p8"/>
              <p:cNvPicPr preferRelativeResize="0"/>
              <p:nvPr/>
            </p:nvPicPr>
            <p:blipFill rotWithShape="1">
              <a:blip r:embed="rId3">
                <a:alphaModFix/>
              </a:blip>
              <a:srcRect b="0" l="2124" r="0" t="0"/>
              <a:stretch/>
            </p:blipFill>
            <p:spPr>
              <a:xfrm>
                <a:off x="6924888" y="803889"/>
                <a:ext cx="4684835" cy="3832768"/>
              </a:xfrm>
              <a:prstGeom prst="rect">
                <a:avLst/>
              </a:prstGeom>
              <a:noFill/>
              <a:ln>
                <a:noFill/>
              </a:ln>
            </p:spPr>
          </p:pic>
          <p:sp>
            <p:nvSpPr>
              <p:cNvPr id="198" name="Google Shape;198;p8"/>
              <p:cNvSpPr/>
              <p:nvPr/>
            </p:nvSpPr>
            <p:spPr>
              <a:xfrm>
                <a:off x="8637104" y="2067339"/>
                <a:ext cx="1679714" cy="124239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pic>
          <p:nvPicPr>
            <p:cNvPr id="199" name="Google Shape;199;p8"/>
            <p:cNvPicPr preferRelativeResize="0"/>
            <p:nvPr/>
          </p:nvPicPr>
          <p:blipFill rotWithShape="1">
            <a:blip r:embed="rId4">
              <a:alphaModFix/>
            </a:blip>
            <a:srcRect b="0" l="0" r="604" t="0"/>
            <a:stretch/>
          </p:blipFill>
          <p:spPr>
            <a:xfrm>
              <a:off x="0" y="910164"/>
              <a:ext cx="5181600" cy="3218134"/>
            </a:xfrm>
            <a:prstGeom prst="rect">
              <a:avLst/>
            </a:prstGeom>
            <a:noFill/>
            <a:ln>
              <a:noFill/>
            </a:ln>
          </p:spPr>
        </p:pic>
      </p:grpSp>
      <p:sp>
        <p:nvSpPr>
          <p:cNvPr id="200" name="Google Shape;200;p8"/>
          <p:cNvSpPr txBox="1"/>
          <p:nvPr/>
        </p:nvSpPr>
        <p:spPr>
          <a:xfrm>
            <a:off x="366304" y="4210790"/>
            <a:ext cx="8549096" cy="1915909"/>
          </a:xfrm>
          <a:prstGeom prst="rect">
            <a:avLst/>
          </a:prstGeom>
          <a:noFill/>
          <a:ln>
            <a:noFill/>
          </a:ln>
        </p:spPr>
        <p:txBody>
          <a:bodyPr anchorCtr="0" anchor="t" bIns="45700" lIns="91425" spcFirstLastPara="1" rIns="91425" wrap="square" tIns="45700">
            <a:spAutoFit/>
          </a:bodyPr>
          <a:lstStyle/>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Black dashed line is experimental threshold for number of variants with Effect=1</a:t>
            </a:r>
            <a:endParaRPr/>
          </a:p>
          <a:p>
            <a:pPr indent="-214313" lvl="0" marL="214313" marR="0" rtl="0" algn="l">
              <a:spcBef>
                <a:spcPts val="900"/>
              </a:spcBef>
              <a:spcAft>
                <a:spcPts val="0"/>
              </a:spcAft>
              <a:buClr>
                <a:schemeClr val="dk1"/>
              </a:buClr>
              <a:buSzPts val="1600"/>
              <a:buFont typeface="Arial"/>
              <a:buChar char="•"/>
            </a:pPr>
            <a:r>
              <a:rPr lang="en-US" sz="1600">
                <a:solidFill>
                  <a:schemeClr val="dk1"/>
                </a:solidFill>
                <a:latin typeface="Arial"/>
                <a:ea typeface="Arial"/>
                <a:cs typeface="Arial"/>
                <a:sym typeface="Arial"/>
              </a:rPr>
              <a:t>Models predicted varying number of positive binary effect variants (more and less conservative models) </a:t>
            </a:r>
            <a:endParaRPr/>
          </a:p>
          <a:p>
            <a:pPr indent="-214313" lvl="0" marL="214313" marR="0" rtl="0" algn="l">
              <a:spcBef>
                <a:spcPts val="900"/>
              </a:spcBef>
              <a:spcAft>
                <a:spcPts val="0"/>
              </a:spcAft>
              <a:buClr>
                <a:schemeClr val="dk1"/>
              </a:buClr>
              <a:buSzPts val="1600"/>
              <a:buFont typeface="Arial"/>
              <a:buChar char="•"/>
            </a:pPr>
            <a:r>
              <a:rPr lang="en-US" sz="1600">
                <a:solidFill>
                  <a:schemeClr val="dk1"/>
                </a:solidFill>
                <a:latin typeface="Arial"/>
                <a:ea typeface="Arial"/>
                <a:cs typeface="Arial"/>
                <a:sym typeface="Arial"/>
              </a:rPr>
              <a:t>The effect prediction (0 or 1 for each variant) was evaluated for precision and recall</a:t>
            </a:r>
            <a:endParaRPr/>
          </a:p>
          <a:p>
            <a:pPr indent="-214313" lvl="0" marL="214313" marR="0" rtl="0" algn="l">
              <a:spcBef>
                <a:spcPts val="900"/>
              </a:spcBef>
              <a:spcAft>
                <a:spcPts val="0"/>
              </a:spcAft>
              <a:buClr>
                <a:schemeClr val="dk1"/>
              </a:buClr>
              <a:buSzPts val="1600"/>
              <a:buFont typeface="Arial"/>
              <a:buChar char="•"/>
            </a:pPr>
            <a:r>
              <a:rPr lang="en-US" sz="1600">
                <a:solidFill>
                  <a:schemeClr val="dk1"/>
                </a:solidFill>
                <a:latin typeface="Arial"/>
                <a:ea typeface="Arial"/>
                <a:cs typeface="Arial"/>
                <a:sym typeface="Arial"/>
              </a:rPr>
              <a:t>MSU lab models had the best combination of precision and sensitivity, although Lee and MPAC labs were able to identify a small subset of high effect variants with high precision</a:t>
            </a:r>
            <a:endParaRPr/>
          </a:p>
        </p:txBody>
      </p:sp>
      <p:sp>
        <p:nvSpPr>
          <p:cNvPr id="201" name="Google Shape;201;p8"/>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02" name="Google Shape;202;p8"/>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203" name="Google Shape;203;p8"/>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9"/>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Changing Effect=1 Threshold of Measured Signal and Calculating auPRC</a:t>
            </a:r>
            <a:endParaRPr sz="1875">
              <a:solidFill>
                <a:srgbClr val="000000"/>
              </a:solidFill>
              <a:latin typeface="Arial"/>
              <a:ea typeface="Arial"/>
              <a:cs typeface="Arial"/>
              <a:sym typeface="Arial"/>
            </a:endParaRPr>
          </a:p>
        </p:txBody>
      </p:sp>
      <p:sp>
        <p:nvSpPr>
          <p:cNvPr id="210" name="Google Shape;210;p9"/>
          <p:cNvSpPr txBox="1"/>
          <p:nvPr/>
        </p:nvSpPr>
        <p:spPr>
          <a:xfrm>
            <a:off x="574199" y="4033897"/>
            <a:ext cx="7987375" cy="20621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(right) normalized auPRC (auPRC-baseline) / (1-baseline) peaks at around 4500 and decreases as baseline increases</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Peak performance at N=4500  somewhat below experimental choice of N=5891</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Although reported recall for these 3 groups is quite different, auPRC over baseline is much more similar: 0.25-0.38</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grpSp>
        <p:nvGrpSpPr>
          <p:cNvPr id="211" name="Google Shape;211;p9"/>
          <p:cNvGrpSpPr/>
          <p:nvPr/>
        </p:nvGrpSpPr>
        <p:grpSpPr>
          <a:xfrm>
            <a:off x="-4113" y="896336"/>
            <a:ext cx="9146741" cy="2955675"/>
            <a:chOff x="-2741" y="1047039"/>
            <a:chExt cx="9146741" cy="2955675"/>
          </a:xfrm>
        </p:grpSpPr>
        <p:pic>
          <p:nvPicPr>
            <p:cNvPr id="212" name="Google Shape;212;p9"/>
            <p:cNvPicPr preferRelativeResize="0"/>
            <p:nvPr/>
          </p:nvPicPr>
          <p:blipFill rotWithShape="1">
            <a:blip r:embed="rId3">
              <a:alphaModFix/>
            </a:blip>
            <a:srcRect b="0" l="0" r="0" t="0"/>
            <a:stretch/>
          </p:blipFill>
          <p:spPr>
            <a:xfrm>
              <a:off x="-2741" y="1047039"/>
              <a:ext cx="9144000" cy="2955675"/>
            </a:xfrm>
            <a:prstGeom prst="rect">
              <a:avLst/>
            </a:prstGeom>
            <a:noFill/>
            <a:ln>
              <a:noFill/>
            </a:ln>
          </p:spPr>
        </p:pic>
        <p:sp>
          <p:nvSpPr>
            <p:cNvPr id="213" name="Google Shape;213;p9"/>
            <p:cNvSpPr/>
            <p:nvPr/>
          </p:nvSpPr>
          <p:spPr>
            <a:xfrm>
              <a:off x="7670524" y="1828800"/>
              <a:ext cx="1473476" cy="40682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14" name="Google Shape;214;p9"/>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15" name="Google Shape;215;p9"/>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216" name="Google Shape;216;p9"/>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0"/>
          <p:cNvSpPr txBox="1"/>
          <p:nvPr/>
        </p:nvSpPr>
        <p:spPr>
          <a:xfrm>
            <a:off x="6561235" y="4565868"/>
            <a:ext cx="121335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N=4500</a:t>
            </a:r>
            <a:endParaRPr/>
          </a:p>
        </p:txBody>
      </p:sp>
      <p:sp>
        <p:nvSpPr>
          <p:cNvPr id="223" name="Google Shape;223;p10"/>
          <p:cNvSpPr txBox="1"/>
          <p:nvPr/>
        </p:nvSpPr>
        <p:spPr>
          <a:xfrm>
            <a:off x="2096813" y="4565868"/>
            <a:ext cx="1213358"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N=5904</a:t>
            </a:r>
            <a:endParaRPr/>
          </a:p>
        </p:txBody>
      </p:sp>
      <p:pic>
        <p:nvPicPr>
          <p:cNvPr descr="A graph of different colored lines&#10;&#10;AI-generated content may be incorrect." id="224" name="Google Shape;224;p10"/>
          <p:cNvPicPr preferRelativeResize="0"/>
          <p:nvPr/>
        </p:nvPicPr>
        <p:blipFill rotWithShape="1">
          <a:blip r:embed="rId3">
            <a:alphaModFix/>
          </a:blip>
          <a:srcRect b="0" l="0" r="0" t="0"/>
          <a:stretch/>
        </p:blipFill>
        <p:spPr>
          <a:xfrm>
            <a:off x="2193" y="990600"/>
            <a:ext cx="4507476" cy="3602162"/>
          </a:xfrm>
          <a:prstGeom prst="rect">
            <a:avLst/>
          </a:prstGeom>
          <a:noFill/>
          <a:ln>
            <a:noFill/>
          </a:ln>
        </p:spPr>
      </p:pic>
      <p:pic>
        <p:nvPicPr>
          <p:cNvPr descr="A graph of different colored lines&#10;&#10;AI-generated content may be incorrect." id="225" name="Google Shape;225;p10"/>
          <p:cNvPicPr preferRelativeResize="0"/>
          <p:nvPr/>
        </p:nvPicPr>
        <p:blipFill rotWithShape="1">
          <a:blip r:embed="rId4">
            <a:alphaModFix/>
          </a:blip>
          <a:srcRect b="0" l="0" r="0" t="0"/>
          <a:stretch/>
        </p:blipFill>
        <p:spPr>
          <a:xfrm>
            <a:off x="4493734" y="1005883"/>
            <a:ext cx="4600838" cy="3586879"/>
          </a:xfrm>
          <a:prstGeom prst="rect">
            <a:avLst/>
          </a:prstGeom>
          <a:noFill/>
          <a:ln>
            <a:noFill/>
          </a:ln>
        </p:spPr>
      </p:pic>
      <p:sp>
        <p:nvSpPr>
          <p:cNvPr id="226" name="Google Shape;226;p10"/>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27" name="Google Shape;227;p10"/>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228" name="Google Shape;228;p10"/>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
        <p:nvSpPr>
          <p:cNvPr id="229" name="Google Shape;229;p10"/>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Variant Effect Predictions Significantly Outperform Benchmark Methods</a:t>
            </a:r>
            <a:endParaRPr/>
          </a:p>
        </p:txBody>
      </p:sp>
      <p:sp>
        <p:nvSpPr>
          <p:cNvPr id="230" name="Google Shape;230;p10"/>
          <p:cNvSpPr txBox="1"/>
          <p:nvPr/>
        </p:nvSpPr>
        <p:spPr>
          <a:xfrm>
            <a:off x="304800" y="540260"/>
            <a:ext cx="6248400" cy="37414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3 of 5 models outperform best benchmarks</a:t>
            </a:r>
            <a:endParaRPr/>
          </a:p>
        </p:txBody>
      </p:sp>
      <p:sp>
        <p:nvSpPr>
          <p:cNvPr id="231" name="Google Shape;231;p10"/>
          <p:cNvSpPr txBox="1"/>
          <p:nvPr/>
        </p:nvSpPr>
        <p:spPr>
          <a:xfrm>
            <a:off x="113686" y="4964668"/>
            <a:ext cx="9563714" cy="132343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Benchmark ML models (DeepSEA, gkm-SVM) trained on P300, DHS, ATAC outperform CADD</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Performance comparable to CAGI 5, but these are common (much weaker) variants</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Are we learning new biology or learning the assay?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1"/>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Prediction Ranking</a:t>
            </a:r>
            <a:endParaRPr sz="1350">
              <a:solidFill>
                <a:schemeClr val="lt1"/>
              </a:solidFill>
              <a:latin typeface="Arial"/>
              <a:ea typeface="Arial"/>
              <a:cs typeface="Arial"/>
              <a:sym typeface="Arial"/>
            </a:endParaRPr>
          </a:p>
        </p:txBody>
      </p:sp>
      <p:sp>
        <p:nvSpPr>
          <p:cNvPr id="238" name="Google Shape;238;p11"/>
          <p:cNvSpPr txBox="1"/>
          <p:nvPr/>
        </p:nvSpPr>
        <p:spPr>
          <a:xfrm>
            <a:off x="156754" y="917010"/>
            <a:ext cx="8830492" cy="497087"/>
          </a:xfrm>
          <a:prstGeom prst="rect">
            <a:avLst/>
          </a:prstGeom>
          <a:no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chemeClr val="dk1"/>
              </a:buClr>
              <a:buSzPts val="1875"/>
              <a:buFont typeface="Arial"/>
              <a:buNone/>
            </a:pPr>
            <a:r>
              <a:t/>
            </a:r>
            <a:endParaRPr sz="1875">
              <a:solidFill>
                <a:schemeClr val="dk1"/>
              </a:solidFill>
              <a:latin typeface="Arial"/>
              <a:ea typeface="Arial"/>
              <a:cs typeface="Arial"/>
              <a:sym typeface="Arial"/>
            </a:endParaRPr>
          </a:p>
        </p:txBody>
      </p:sp>
      <p:sp>
        <p:nvSpPr>
          <p:cNvPr id="239" name="Google Shape;239;p11"/>
          <p:cNvSpPr txBox="1"/>
          <p:nvPr/>
        </p:nvSpPr>
        <p:spPr>
          <a:xfrm>
            <a:off x="331625" y="914076"/>
            <a:ext cx="8480748" cy="1569660"/>
          </a:xfrm>
          <a:prstGeom prst="rect">
            <a:avLst/>
          </a:prstGeom>
          <a:noFill/>
          <a:ln>
            <a:noFill/>
          </a:ln>
        </p:spPr>
        <p:txBody>
          <a:bodyPr anchorCtr="0" anchor="t" bIns="45700" lIns="91425" spcFirstLastPara="1" rIns="91425" wrap="square" tIns="45700">
            <a:spAutoFit/>
          </a:bodyPr>
          <a:lstStyle/>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Rank groups by each metric (4-best, 0-worst) </a:t>
            </a:r>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Weighted metrics by importance. R_full, RMSE_full, effect_auPRC and direction auPRC (wt 1),  other metrics (wt 0.5)</a:t>
            </a:r>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Calculated weighted score for the best model from each group.  </a:t>
            </a:r>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Rankings don’t change with equal weighting of each metric</a:t>
            </a:r>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Clear gap between top 3 and other 2</a:t>
            </a:r>
            <a:endParaRPr/>
          </a:p>
        </p:txBody>
      </p:sp>
      <p:sp>
        <p:nvSpPr>
          <p:cNvPr id="240" name="Google Shape;240;p11"/>
          <p:cNvSpPr txBox="1"/>
          <p:nvPr/>
        </p:nvSpPr>
        <p:spPr>
          <a:xfrm>
            <a:off x="124410" y="4909414"/>
            <a:ext cx="8830492" cy="3231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rgbClr val="FF0000"/>
                </a:solidFill>
                <a:latin typeface="Arial"/>
                <a:ea typeface="Arial"/>
                <a:cs typeface="Arial"/>
                <a:sym typeface="Arial"/>
              </a:rPr>
              <a:t>Ranking is: 1.</a:t>
            </a:r>
            <a:r>
              <a:rPr lang="en-US" sz="1500">
                <a:solidFill>
                  <a:srgbClr val="FF0000"/>
                </a:solidFill>
                <a:latin typeface="Arial"/>
                <a:ea typeface="Arial"/>
                <a:cs typeface="Arial"/>
                <a:sym typeface="Arial"/>
              </a:rPr>
              <a:t> MLRG_MSU, </a:t>
            </a:r>
            <a:r>
              <a:rPr b="1" lang="en-US" sz="1500">
                <a:solidFill>
                  <a:srgbClr val="FF0000"/>
                </a:solidFill>
                <a:latin typeface="Arial"/>
                <a:ea typeface="Arial"/>
                <a:cs typeface="Arial"/>
                <a:sym typeface="Arial"/>
              </a:rPr>
              <a:t>2.</a:t>
            </a:r>
            <a:r>
              <a:rPr lang="en-US" sz="1500">
                <a:solidFill>
                  <a:srgbClr val="FF0000"/>
                </a:solidFill>
                <a:latin typeface="Arial"/>
                <a:ea typeface="Arial"/>
                <a:cs typeface="Arial"/>
                <a:sym typeface="Arial"/>
              </a:rPr>
              <a:t> Dongwon_Lee_Lab, </a:t>
            </a:r>
            <a:r>
              <a:rPr b="1" lang="en-US" sz="1500">
                <a:solidFill>
                  <a:srgbClr val="FF0000"/>
                </a:solidFill>
                <a:latin typeface="Arial"/>
                <a:ea typeface="Arial"/>
                <a:cs typeface="Arial"/>
                <a:sym typeface="Arial"/>
              </a:rPr>
              <a:t>3.</a:t>
            </a:r>
            <a:r>
              <a:rPr lang="en-US" sz="1500">
                <a:solidFill>
                  <a:srgbClr val="FF0000"/>
                </a:solidFill>
                <a:latin typeface="Arial"/>
                <a:ea typeface="Arial"/>
                <a:cs typeface="Arial"/>
                <a:sym typeface="Arial"/>
              </a:rPr>
              <a:t> MPAC, </a:t>
            </a:r>
            <a:r>
              <a:rPr b="1" lang="en-US" sz="1500">
                <a:solidFill>
                  <a:srgbClr val="FF0000"/>
                </a:solidFill>
                <a:latin typeface="Arial"/>
                <a:ea typeface="Arial"/>
                <a:cs typeface="Arial"/>
                <a:sym typeface="Arial"/>
              </a:rPr>
              <a:t>4. </a:t>
            </a:r>
            <a:r>
              <a:rPr lang="en-US" sz="1500">
                <a:solidFill>
                  <a:srgbClr val="FF0000"/>
                </a:solidFill>
                <a:latin typeface="Arial"/>
                <a:ea typeface="Arial"/>
                <a:cs typeface="Arial"/>
                <a:sym typeface="Arial"/>
              </a:rPr>
              <a:t>echaibub, </a:t>
            </a:r>
            <a:r>
              <a:rPr b="1" lang="en-US" sz="1500">
                <a:solidFill>
                  <a:srgbClr val="FF0000"/>
                </a:solidFill>
                <a:latin typeface="Arial"/>
                <a:ea typeface="Arial"/>
                <a:cs typeface="Arial"/>
                <a:sym typeface="Arial"/>
              </a:rPr>
              <a:t>5.</a:t>
            </a:r>
            <a:r>
              <a:rPr lang="en-US" sz="1500">
                <a:solidFill>
                  <a:srgbClr val="FF0000"/>
                </a:solidFill>
                <a:latin typeface="Arial"/>
                <a:ea typeface="Arial"/>
                <a:cs typeface="Arial"/>
                <a:sym typeface="Arial"/>
              </a:rPr>
              <a:t> azza.althagafi</a:t>
            </a:r>
            <a:endParaRPr sz="1500">
              <a:solidFill>
                <a:srgbClr val="FF0000"/>
              </a:solidFill>
              <a:latin typeface="Arial"/>
              <a:ea typeface="Arial"/>
              <a:cs typeface="Arial"/>
              <a:sym typeface="Arial"/>
            </a:endParaRPr>
          </a:p>
        </p:txBody>
      </p:sp>
      <p:grpSp>
        <p:nvGrpSpPr>
          <p:cNvPr id="241" name="Google Shape;241;p11"/>
          <p:cNvGrpSpPr/>
          <p:nvPr/>
        </p:nvGrpSpPr>
        <p:grpSpPr>
          <a:xfrm>
            <a:off x="90376" y="2816921"/>
            <a:ext cx="9053624" cy="1557344"/>
            <a:chOff x="11202" y="2395807"/>
            <a:chExt cx="12170453" cy="2030916"/>
          </a:xfrm>
        </p:grpSpPr>
        <p:pic>
          <p:nvPicPr>
            <p:cNvPr id="242" name="Google Shape;242;p11"/>
            <p:cNvPicPr preferRelativeResize="0"/>
            <p:nvPr/>
          </p:nvPicPr>
          <p:blipFill rotWithShape="1">
            <a:blip r:embed="rId3">
              <a:alphaModFix/>
            </a:blip>
            <a:srcRect b="0" l="0" r="0" t="0"/>
            <a:stretch/>
          </p:blipFill>
          <p:spPr>
            <a:xfrm>
              <a:off x="11202" y="2395807"/>
              <a:ext cx="12170453" cy="2030916"/>
            </a:xfrm>
            <a:prstGeom prst="rect">
              <a:avLst/>
            </a:prstGeom>
            <a:noFill/>
            <a:ln>
              <a:noFill/>
            </a:ln>
          </p:spPr>
        </p:pic>
        <p:sp>
          <p:nvSpPr>
            <p:cNvPr id="243" name="Google Shape;243;p11"/>
            <p:cNvSpPr/>
            <p:nvPr/>
          </p:nvSpPr>
          <p:spPr>
            <a:xfrm>
              <a:off x="11275371" y="2522988"/>
              <a:ext cx="707622" cy="1793832"/>
            </a:xfrm>
            <a:prstGeom prst="rect">
              <a:avLst/>
            </a:prstGeom>
            <a:solidFill>
              <a:srgbClr val="FFC000">
                <a:alpha val="2117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sp>
          <p:nvSpPr>
            <p:cNvPr id="244" name="Google Shape;244;p11"/>
            <p:cNvSpPr/>
            <p:nvPr/>
          </p:nvSpPr>
          <p:spPr>
            <a:xfrm>
              <a:off x="10280341" y="3186937"/>
              <a:ext cx="995030" cy="692607"/>
            </a:xfrm>
            <a:prstGeom prst="rect">
              <a:avLst/>
            </a:prstGeom>
            <a:solidFill>
              <a:srgbClr val="8CC081">
                <a:alpha val="2117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Arial"/>
                <a:ea typeface="Arial"/>
                <a:cs typeface="Arial"/>
                <a:sym typeface="Arial"/>
              </a:endParaRPr>
            </a:p>
          </p:txBody>
        </p:sp>
      </p:grpSp>
      <p:sp>
        <p:nvSpPr>
          <p:cNvPr id="245" name="Google Shape;245;p11"/>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46" name="Google Shape;246;p11"/>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247" name="Google Shape;247;p11"/>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
        <p:nvSpPr>
          <p:cNvPr id="248" name="Google Shape;248;p11"/>
          <p:cNvSpPr txBox="1"/>
          <p:nvPr/>
        </p:nvSpPr>
        <p:spPr>
          <a:xfrm>
            <a:off x="156754" y="5512415"/>
            <a:ext cx="7120009" cy="584775"/>
          </a:xfrm>
          <a:prstGeom prst="rect">
            <a:avLst/>
          </a:prstGeom>
          <a:blipFill rotWithShape="1">
            <a:blip r:embed="rId4">
              <a:alphaModFix/>
            </a:blip>
            <a:stretch>
              <a:fillRect b="0" l="-514" r="0" t="-312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2"/>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Using Baseline Methods to Evaluate Features Learned by each Model</a:t>
            </a:r>
            <a:endParaRPr/>
          </a:p>
        </p:txBody>
      </p:sp>
      <p:sp>
        <p:nvSpPr>
          <p:cNvPr id="255" name="Google Shape;255;p12"/>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56" name="Google Shape;256;p12"/>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257" name="Google Shape;257;p12"/>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
        <p:nvSpPr>
          <p:cNvPr id="258" name="Google Shape;258;p12"/>
          <p:cNvSpPr txBox="1"/>
          <p:nvPr/>
        </p:nvSpPr>
        <p:spPr>
          <a:xfrm>
            <a:off x="152401" y="566936"/>
            <a:ext cx="89916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DeepSea and gkm-SVM train on cell-type specific chromatin state or TF bound peaks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259" name="Google Shape;259;p12"/>
          <p:cNvPicPr preferRelativeResize="0"/>
          <p:nvPr/>
        </p:nvPicPr>
        <p:blipFill rotWithShape="1">
          <a:blip r:embed="rId3">
            <a:alphaModFix/>
          </a:blip>
          <a:srcRect b="0" l="0" r="0" t="0"/>
          <a:stretch/>
        </p:blipFill>
        <p:spPr>
          <a:xfrm>
            <a:off x="140678" y="990600"/>
            <a:ext cx="4557713" cy="2209800"/>
          </a:xfrm>
          <a:prstGeom prst="rect">
            <a:avLst/>
          </a:prstGeom>
          <a:noFill/>
          <a:ln>
            <a:noFill/>
          </a:ln>
        </p:spPr>
      </p:pic>
      <p:pic>
        <p:nvPicPr>
          <p:cNvPr id="260" name="Google Shape;260;p12"/>
          <p:cNvPicPr preferRelativeResize="0"/>
          <p:nvPr/>
        </p:nvPicPr>
        <p:blipFill rotWithShape="1">
          <a:blip r:embed="rId4">
            <a:alphaModFix/>
          </a:blip>
          <a:srcRect b="0" l="0" r="0" t="0"/>
          <a:stretch/>
        </p:blipFill>
        <p:spPr>
          <a:xfrm>
            <a:off x="4978167" y="990599"/>
            <a:ext cx="3922157" cy="2767213"/>
          </a:xfrm>
          <a:prstGeom prst="rect">
            <a:avLst/>
          </a:prstGeom>
          <a:noFill/>
          <a:ln>
            <a:noFill/>
          </a:ln>
        </p:spPr>
      </p:pic>
      <p:pic>
        <p:nvPicPr>
          <p:cNvPr id="261" name="Google Shape;261;p12"/>
          <p:cNvPicPr preferRelativeResize="0"/>
          <p:nvPr/>
        </p:nvPicPr>
        <p:blipFill rotWithShape="1">
          <a:blip r:embed="rId5">
            <a:alphaModFix/>
          </a:blip>
          <a:srcRect b="0" l="0" r="0" t="0"/>
          <a:stretch/>
        </p:blipFill>
        <p:spPr>
          <a:xfrm>
            <a:off x="990600" y="3874532"/>
            <a:ext cx="3382192" cy="2319396"/>
          </a:xfrm>
          <a:prstGeom prst="rect">
            <a:avLst/>
          </a:prstGeom>
          <a:noFill/>
          <a:ln>
            <a:noFill/>
          </a:ln>
        </p:spPr>
      </p:pic>
      <p:sp>
        <p:nvSpPr>
          <p:cNvPr id="262" name="Google Shape;262;p12"/>
          <p:cNvSpPr txBox="1"/>
          <p:nvPr/>
        </p:nvSpPr>
        <p:spPr>
          <a:xfrm>
            <a:off x="158399" y="3505200"/>
            <a:ext cx="52418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DeepSea: </a:t>
            </a:r>
            <a:endParaRPr/>
          </a:p>
        </p:txBody>
      </p:sp>
      <p:sp>
        <p:nvSpPr>
          <p:cNvPr id="263" name="Google Shape;263;p12"/>
          <p:cNvSpPr txBox="1"/>
          <p:nvPr/>
        </p:nvSpPr>
        <p:spPr>
          <a:xfrm>
            <a:off x="5105400" y="4028989"/>
            <a:ext cx="3544882"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Both train models to predict each cell-specific set of peaks: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DHS  in HepG2</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p300 binding   HepG2</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gkm-SVM 2014, DeepSEA 2015</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3"/>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Beer Lab ENCODE 4 Trained Models</a:t>
            </a:r>
            <a:endParaRPr/>
          </a:p>
        </p:txBody>
      </p:sp>
      <p:sp>
        <p:nvSpPr>
          <p:cNvPr id="270" name="Google Shape;270;p13"/>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71" name="Google Shape;271;p13"/>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272" name="Google Shape;272;p13"/>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
        <p:nvSpPr>
          <p:cNvPr id="273" name="Google Shape;273;p13"/>
          <p:cNvSpPr txBox="1"/>
          <p:nvPr/>
        </p:nvSpPr>
        <p:spPr>
          <a:xfrm>
            <a:off x="101295" y="1066800"/>
            <a:ext cx="8799030"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ATAC/DHS trained models reveal general regulatory principles, making very few assumptions</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Consistently high predictive power  (AUROC&gt;0.9) and consistent regulatory complexity     (5-10 core TFs / cell-tissue)    Similar cell types activate TFs and identify similar TF features</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very few novel TFs (TFBS database coverage pretty good), but refinements of TF models quantitatively important</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3 classes of TF vocabulary:</a:t>
            </a:r>
            <a:endParaRPr/>
          </a:p>
          <a:p>
            <a:pPr indent="-285750" lvl="1" marL="742950" marR="0" rtl="0" algn="l">
              <a:spcBef>
                <a:spcPts val="0"/>
              </a:spcBef>
              <a:spcAft>
                <a:spcPts val="0"/>
              </a:spcAft>
              <a:buClr>
                <a:schemeClr val="dk1"/>
              </a:buClr>
              <a:buSzPts val="1600"/>
              <a:buFont typeface="Courier New"/>
              <a:buChar char="o"/>
            </a:pPr>
            <a:r>
              <a:rPr b="0" i="0" lang="en-US" sz="1600" u="none" cap="none" strike="noStrike">
                <a:solidFill>
                  <a:schemeClr val="dk1"/>
                </a:solidFill>
                <a:latin typeface="Arial"/>
                <a:ea typeface="Arial"/>
                <a:cs typeface="Arial"/>
                <a:sym typeface="Arial"/>
              </a:rPr>
              <a:t>promoter,   CTCF,    distal enhancer (many types ~200)</a:t>
            </a:r>
            <a:endParaRPr/>
          </a:p>
          <a:p>
            <a:pPr indent="-184150" lvl="1" marL="742950" marR="0" rtl="0" algn="l">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Predict binding sites to interpret CRISPR and MPRA </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p:txBody>
      </p:sp>
      <p:sp>
        <p:nvSpPr>
          <p:cNvPr id="274" name="Google Shape;274;p13"/>
          <p:cNvSpPr txBox="1"/>
          <p:nvPr/>
        </p:nvSpPr>
        <p:spPr>
          <a:xfrm>
            <a:off x="76200" y="161472"/>
            <a:ext cx="11115346"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gkm-SVM models identified regulatory programs from ENCODE DHS/ATAC/TF ChIP-seq datasets</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All 4720 models made public on ENCODE portal Sept 2021:    </a:t>
            </a:r>
            <a:r>
              <a:rPr lang="en-US" sz="1600" u="sng">
                <a:solidFill>
                  <a:schemeClr val="dk1"/>
                </a:solidFill>
                <a:latin typeface="Arial"/>
                <a:ea typeface="Arial"/>
                <a:cs typeface="Arial"/>
                <a:sym typeface="Arial"/>
                <a:hlinkClick r:id="rId3">
                  <a:extLst>
                    <a:ext uri="{A12FA001-AC4F-418D-AE19-62706E023703}">
                      <ahyp:hlinkClr val="tx"/>
                    </a:ext>
                  </a:extLst>
                </a:hlinkClick>
              </a:rPr>
              <a:t>www.encodeproject.org</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 </a:t>
            </a:r>
            <a:endParaRPr/>
          </a:p>
        </p:txBody>
      </p:sp>
      <p:pic>
        <p:nvPicPr>
          <p:cNvPr id="275" name="Google Shape;275;p13"/>
          <p:cNvPicPr preferRelativeResize="0"/>
          <p:nvPr/>
        </p:nvPicPr>
        <p:blipFill rotWithShape="1">
          <a:blip r:embed="rId4">
            <a:alphaModFix/>
          </a:blip>
          <a:srcRect b="0" l="0" r="0" t="0"/>
          <a:stretch/>
        </p:blipFill>
        <p:spPr>
          <a:xfrm>
            <a:off x="1524000" y="4267200"/>
            <a:ext cx="6326672" cy="1981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4"/>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Using Baseline Methods to Evaluate Features Learned by each Model</a:t>
            </a:r>
            <a:endParaRPr/>
          </a:p>
        </p:txBody>
      </p:sp>
      <p:sp>
        <p:nvSpPr>
          <p:cNvPr id="282" name="Google Shape;282;p14"/>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83" name="Google Shape;283;p14"/>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284" name="Google Shape;284;p14"/>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pic>
        <p:nvPicPr>
          <p:cNvPr descr="A graph of different colored lines&#10;&#10;AI-generated content may be incorrect." id="285" name="Google Shape;285;p14"/>
          <p:cNvPicPr preferRelativeResize="0"/>
          <p:nvPr/>
        </p:nvPicPr>
        <p:blipFill rotWithShape="1">
          <a:blip r:embed="rId3">
            <a:alphaModFix/>
          </a:blip>
          <a:srcRect b="0" l="0" r="0" t="0"/>
          <a:stretch/>
        </p:blipFill>
        <p:spPr>
          <a:xfrm>
            <a:off x="2192" y="990600"/>
            <a:ext cx="6170007" cy="4930778"/>
          </a:xfrm>
          <a:prstGeom prst="rect">
            <a:avLst/>
          </a:prstGeom>
          <a:noFill/>
          <a:ln>
            <a:noFill/>
          </a:ln>
        </p:spPr>
      </p:pic>
      <p:sp>
        <p:nvSpPr>
          <p:cNvPr id="286" name="Google Shape;286;p14"/>
          <p:cNvSpPr txBox="1"/>
          <p:nvPr/>
        </p:nvSpPr>
        <p:spPr>
          <a:xfrm>
            <a:off x="6441558" y="2133600"/>
            <a:ext cx="2667000"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p300 gkm-SVM</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p300 DeepSEA</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DNase-seq gkm-SVM</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DNase-seq DeepSEA</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7" name="Google Shape;287;p14"/>
          <p:cNvSpPr txBox="1"/>
          <p:nvPr/>
        </p:nvSpPr>
        <p:spPr>
          <a:xfrm>
            <a:off x="6441558" y="3657600"/>
            <a:ext cx="2702442"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Best baseline models trained on different peaks and learn slightly different features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5"/>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gkm-SVM/DeepSEA Weights Encode Co-factor TFs Required to Predict Cell-specific Binding</a:t>
            </a:r>
            <a:endParaRPr/>
          </a:p>
        </p:txBody>
      </p:sp>
      <p:sp>
        <p:nvSpPr>
          <p:cNvPr id="294" name="Google Shape;294;p15"/>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95" name="Google Shape;295;p15"/>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296" name="Google Shape;296;p15"/>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pic>
        <p:nvPicPr>
          <p:cNvPr id="297" name="Google Shape;297;p15"/>
          <p:cNvPicPr preferRelativeResize="0"/>
          <p:nvPr/>
        </p:nvPicPr>
        <p:blipFill rotWithShape="1">
          <a:blip r:embed="rId3">
            <a:alphaModFix/>
          </a:blip>
          <a:srcRect b="16697" l="7288" r="12724" t="10890"/>
          <a:stretch/>
        </p:blipFill>
        <p:spPr>
          <a:xfrm>
            <a:off x="4136144" y="687525"/>
            <a:ext cx="3393458" cy="5362545"/>
          </a:xfrm>
          <a:prstGeom prst="rect">
            <a:avLst/>
          </a:prstGeom>
          <a:noFill/>
          <a:ln>
            <a:noFill/>
          </a:ln>
        </p:spPr>
      </p:pic>
      <p:cxnSp>
        <p:nvCxnSpPr>
          <p:cNvPr id="298" name="Google Shape;298;p15"/>
          <p:cNvCxnSpPr/>
          <p:nvPr/>
        </p:nvCxnSpPr>
        <p:spPr>
          <a:xfrm flipH="1">
            <a:off x="4658861" y="826724"/>
            <a:ext cx="927417" cy="99712"/>
          </a:xfrm>
          <a:prstGeom prst="straightConnector1">
            <a:avLst/>
          </a:prstGeom>
          <a:noFill/>
          <a:ln cap="flat" cmpd="sng" w="9525">
            <a:solidFill>
              <a:srgbClr val="EF7C02"/>
            </a:solidFill>
            <a:prstDash val="solid"/>
            <a:round/>
            <a:headEnd len="sm" w="sm" type="none"/>
            <a:tailEnd len="med" w="med" type="triangle"/>
          </a:ln>
        </p:spPr>
      </p:cxnSp>
      <p:cxnSp>
        <p:nvCxnSpPr>
          <p:cNvPr id="299" name="Google Shape;299;p15"/>
          <p:cNvCxnSpPr/>
          <p:nvPr/>
        </p:nvCxnSpPr>
        <p:spPr>
          <a:xfrm rot="10800000">
            <a:off x="4548033" y="3574354"/>
            <a:ext cx="2246323" cy="450174"/>
          </a:xfrm>
          <a:prstGeom prst="straightConnector1">
            <a:avLst/>
          </a:prstGeom>
          <a:noFill/>
          <a:ln cap="flat" cmpd="sng" w="9525">
            <a:solidFill>
              <a:srgbClr val="EF7C02"/>
            </a:solidFill>
            <a:prstDash val="solid"/>
            <a:round/>
            <a:headEnd len="sm" w="sm" type="none"/>
            <a:tailEnd len="med" w="med" type="triangle"/>
          </a:ln>
        </p:spPr>
      </p:cxnSp>
      <p:cxnSp>
        <p:nvCxnSpPr>
          <p:cNvPr id="300" name="Google Shape;300;p15"/>
          <p:cNvCxnSpPr/>
          <p:nvPr/>
        </p:nvCxnSpPr>
        <p:spPr>
          <a:xfrm>
            <a:off x="6794356" y="4024528"/>
            <a:ext cx="2070843" cy="0"/>
          </a:xfrm>
          <a:prstGeom prst="straightConnector1">
            <a:avLst/>
          </a:prstGeom>
          <a:noFill/>
          <a:ln cap="flat" cmpd="sng" w="9525">
            <a:solidFill>
              <a:srgbClr val="EF7C02"/>
            </a:solidFill>
            <a:prstDash val="solid"/>
            <a:round/>
            <a:headEnd len="sm" w="sm" type="none"/>
            <a:tailEnd len="sm" w="sm" type="none"/>
          </a:ln>
        </p:spPr>
      </p:cxnSp>
      <p:cxnSp>
        <p:nvCxnSpPr>
          <p:cNvPr id="301" name="Google Shape;301;p15"/>
          <p:cNvCxnSpPr/>
          <p:nvPr/>
        </p:nvCxnSpPr>
        <p:spPr>
          <a:xfrm>
            <a:off x="5587882" y="827974"/>
            <a:ext cx="3187916" cy="10226"/>
          </a:xfrm>
          <a:prstGeom prst="straightConnector1">
            <a:avLst/>
          </a:prstGeom>
          <a:noFill/>
          <a:ln cap="flat" cmpd="sng" w="9525">
            <a:solidFill>
              <a:srgbClr val="EF7C02"/>
            </a:solidFill>
            <a:prstDash val="solid"/>
            <a:round/>
            <a:headEnd len="sm" w="sm" type="none"/>
            <a:tailEnd len="sm" w="sm" type="none"/>
          </a:ln>
        </p:spPr>
      </p:cxnSp>
      <p:sp>
        <p:nvSpPr>
          <p:cNvPr id="302" name="Google Shape;302;p15"/>
          <p:cNvSpPr txBox="1"/>
          <p:nvPr/>
        </p:nvSpPr>
        <p:spPr>
          <a:xfrm>
            <a:off x="209268" y="456588"/>
            <a:ext cx="4114435" cy="58785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lymphoblasts:</a:t>
            </a:r>
            <a:endParaRPr/>
          </a:p>
          <a:p>
            <a:pPr indent="0" lvl="0" marL="0" marR="0" rtl="0" algn="l">
              <a:spcBef>
                <a:spcPts val="0"/>
              </a:spcBef>
              <a:spcAft>
                <a:spcPts val="0"/>
              </a:spcAft>
              <a:buNone/>
            </a:pPr>
            <a:r>
              <a:rPr b="1" lang="en-US" sz="1400">
                <a:solidFill>
                  <a:schemeClr val="dk1"/>
                </a:solidFill>
                <a:latin typeface="Arial"/>
                <a:ea typeface="Arial"/>
                <a:cs typeface="Arial"/>
                <a:sym typeface="Arial"/>
              </a:rPr>
              <a:t>positive regulatory activity 	</a:t>
            </a:r>
            <a:endParaRPr/>
          </a:p>
          <a:p>
            <a:pPr indent="0" lvl="0" marL="0" marR="0" rtl="0" algn="l">
              <a:spcBef>
                <a:spcPts val="0"/>
              </a:spcBef>
              <a:spcAft>
                <a:spcPts val="0"/>
              </a:spcAft>
              <a:buNone/>
            </a:pPr>
            <a:r>
              <a:rPr b="1" lang="en-US" sz="1400">
                <a:solidFill>
                  <a:schemeClr val="dk1"/>
                </a:solidFill>
                <a:latin typeface="Arial"/>
                <a:ea typeface="Arial"/>
                <a:cs typeface="Arial"/>
                <a:sym typeface="Arial"/>
              </a:rPr>
              <a:t>gapped kmer  rev comp       weight</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---TGA-TCA  TGA-TCA---   3.9077</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--TGA-TCA-  -TGA-TCA--   3.8894</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CA--AG--GG  CC--CT--TG   3.1542</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C--CT--TGG  CCA--AG--G   3.0112</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CC-C--G-GG  CC-C--G-GG   2.8744</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CC---AG-GG  CC-CT---GG   2.7722</a:t>
            </a:r>
            <a:endParaRPr/>
          </a:p>
          <a:p>
            <a:pPr indent="0" lvl="0" marL="0" marR="0" rtl="0" algn="l">
              <a:spcBef>
                <a:spcPts val="0"/>
              </a:spcBef>
              <a:spcAft>
                <a:spcPts val="0"/>
              </a:spcAft>
              <a:buNone/>
            </a:pPr>
            <a:r>
              <a:rPr b="1" lang="en-US" sz="1200">
                <a:solidFill>
                  <a:srgbClr val="FF0000"/>
                </a:solidFill>
                <a:latin typeface="Courier New"/>
                <a:ea typeface="Courier New"/>
                <a:cs typeface="Courier New"/>
                <a:sym typeface="Courier New"/>
              </a:rPr>
              <a:t>GGG----CCC  </a:t>
            </a:r>
            <a:r>
              <a:rPr lang="en-US" sz="1200">
                <a:solidFill>
                  <a:schemeClr val="dk1"/>
                </a:solidFill>
                <a:latin typeface="Courier New"/>
                <a:ea typeface="Courier New"/>
                <a:cs typeface="Courier New"/>
                <a:sym typeface="Courier New"/>
              </a:rPr>
              <a:t>GGG----CCC   2.6648</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--ATGA-T-A  T-A-TCAT--   2.5223</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-ATGA-T-A-  -T-A-TCAT-   2.4859</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--T-A-TCAT  ATGA-T-A--   2.4789</a:t>
            </a:r>
            <a:endParaRPr/>
          </a:p>
          <a:p>
            <a:pPr indent="0" lvl="0" marL="0" marR="0" rtl="0" algn="l">
              <a:spcBef>
                <a:spcPts val="0"/>
              </a:spcBef>
              <a:spcAft>
                <a:spcPts val="0"/>
              </a:spcAft>
              <a:buNone/>
            </a:pPr>
            <a:r>
              <a:rPr b="1" lang="en-US" sz="1200">
                <a:solidFill>
                  <a:srgbClr val="FF0000"/>
                </a:solidFill>
                <a:latin typeface="Courier New"/>
                <a:ea typeface="Courier New"/>
                <a:cs typeface="Courier New"/>
                <a:sym typeface="Courier New"/>
              </a:rPr>
              <a:t>GG--A--CCC  </a:t>
            </a:r>
            <a:r>
              <a:rPr lang="en-US" sz="1200">
                <a:solidFill>
                  <a:schemeClr val="dk1"/>
                </a:solidFill>
                <a:latin typeface="Courier New"/>
                <a:ea typeface="Courier New"/>
                <a:cs typeface="Courier New"/>
                <a:sym typeface="Courier New"/>
              </a:rPr>
              <a:t>GGG--T--CC   2.4532</a:t>
            </a:r>
            <a:endParaRPr/>
          </a:p>
          <a:p>
            <a:pPr indent="0" lvl="0" marL="0" marR="0" rtl="0" algn="l">
              <a:spcBef>
                <a:spcPts val="0"/>
              </a:spcBef>
              <a:spcAft>
                <a:spcPts val="0"/>
              </a:spcAft>
              <a:buNone/>
            </a:pPr>
            <a:r>
              <a:rPr b="1" lang="en-US" sz="1200">
                <a:solidFill>
                  <a:srgbClr val="FF0000"/>
                </a:solidFill>
                <a:latin typeface="Courier New"/>
                <a:ea typeface="Courier New"/>
                <a:cs typeface="Courier New"/>
                <a:sym typeface="Courier New"/>
              </a:rPr>
              <a:t>GG---TT-CC  </a:t>
            </a:r>
            <a:r>
              <a:rPr lang="en-US" sz="1200">
                <a:solidFill>
                  <a:schemeClr val="dk1"/>
                </a:solidFill>
                <a:latin typeface="Courier New"/>
                <a:ea typeface="Courier New"/>
                <a:cs typeface="Courier New"/>
                <a:sym typeface="Courier New"/>
              </a:rPr>
              <a:t>GG-AA---CC   2.4359</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CAC--G--GG  CC--C--GTG   2.3986</a:t>
            </a:r>
            <a:endParaRPr/>
          </a:p>
          <a:p>
            <a:pPr indent="0" lvl="0" marL="0" marR="0" rtl="0" algn="l">
              <a:spcBef>
                <a:spcPts val="0"/>
              </a:spcBef>
              <a:spcAft>
                <a:spcPts val="0"/>
              </a:spcAft>
              <a:buNone/>
            </a:pPr>
            <a:r>
              <a:rPr b="1" lang="en-US" sz="1200">
                <a:solidFill>
                  <a:srgbClr val="FF0000"/>
                </a:solidFill>
                <a:latin typeface="Courier New"/>
                <a:ea typeface="Courier New"/>
                <a:cs typeface="Courier New"/>
                <a:sym typeface="Courier New"/>
              </a:rPr>
              <a:t>GG-A---CCC  </a:t>
            </a:r>
            <a:r>
              <a:rPr lang="en-US" sz="1200">
                <a:solidFill>
                  <a:schemeClr val="dk1"/>
                </a:solidFill>
                <a:latin typeface="Courier New"/>
                <a:ea typeface="Courier New"/>
                <a:cs typeface="Courier New"/>
                <a:sym typeface="Courier New"/>
              </a:rPr>
              <a:t>GGG---T-CC   2.3864</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 ... </a:t>
            </a:r>
            <a:endParaRPr/>
          </a:p>
          <a:p>
            <a:pPr indent="0" lvl="0" marL="0" marR="0" rtl="0" algn="l">
              <a:spcBef>
                <a:spcPts val="0"/>
              </a:spcBef>
              <a:spcAft>
                <a:spcPts val="0"/>
              </a:spcAft>
              <a:buNone/>
            </a:pPr>
            <a:r>
              <a:t/>
            </a:r>
            <a:endParaRPr sz="1200">
              <a:solidFill>
                <a:schemeClr val="dk1"/>
              </a:solidFill>
              <a:latin typeface="Courier New"/>
              <a:ea typeface="Courier New"/>
              <a:cs typeface="Courier New"/>
              <a:sym typeface="Courier New"/>
            </a:endParaRPr>
          </a:p>
          <a:p>
            <a:pPr indent="0" lvl="0" marL="0" marR="0" rtl="0" algn="l">
              <a:spcBef>
                <a:spcPts val="0"/>
              </a:spcBef>
              <a:spcAft>
                <a:spcPts val="0"/>
              </a:spcAft>
              <a:buNone/>
            </a:pPr>
            <a:r>
              <a:t/>
            </a:r>
            <a:endParaRPr sz="1200">
              <a:solidFill>
                <a:schemeClr val="dk1"/>
              </a:solidFill>
              <a:latin typeface="Courier New"/>
              <a:ea typeface="Courier New"/>
              <a:cs typeface="Courier New"/>
              <a:sym typeface="Courier New"/>
            </a:endParaRPr>
          </a:p>
          <a:p>
            <a:pPr indent="0" lvl="0" marL="0" marR="0" rtl="0" algn="l">
              <a:spcBef>
                <a:spcPts val="0"/>
              </a:spcBef>
              <a:spcAft>
                <a:spcPts val="0"/>
              </a:spcAft>
              <a:buNone/>
            </a:pPr>
            <a:r>
              <a:t/>
            </a:r>
            <a:endParaRPr sz="1200">
              <a:solidFill>
                <a:schemeClr val="dk1"/>
              </a:solidFill>
              <a:latin typeface="Courier New"/>
              <a:ea typeface="Courier New"/>
              <a:cs typeface="Courier New"/>
              <a:sym typeface="Courier New"/>
            </a:endParaRPr>
          </a:p>
          <a:p>
            <a:pPr indent="0" lvl="0" marL="0" marR="0" rtl="0" algn="l">
              <a:spcBef>
                <a:spcPts val="0"/>
              </a:spcBef>
              <a:spcAft>
                <a:spcPts val="0"/>
              </a:spcAft>
              <a:buNone/>
            </a:pPr>
            <a:r>
              <a:t/>
            </a:r>
            <a:endParaRPr sz="1200">
              <a:solidFill>
                <a:schemeClr val="dk1"/>
              </a:solidFill>
              <a:latin typeface="Courier New"/>
              <a:ea typeface="Courier New"/>
              <a:cs typeface="Courier New"/>
              <a:sym typeface="Courier New"/>
            </a:endParaRPr>
          </a:p>
          <a:p>
            <a:pPr indent="0" lvl="0" marL="0" marR="0" rtl="0" algn="l">
              <a:spcBef>
                <a:spcPts val="0"/>
              </a:spcBef>
              <a:spcAft>
                <a:spcPts val="0"/>
              </a:spcAft>
              <a:buNone/>
            </a:pPr>
            <a:r>
              <a:t/>
            </a:r>
            <a:endParaRPr sz="1200">
              <a:solidFill>
                <a:schemeClr val="dk1"/>
              </a:solidFill>
              <a:latin typeface="Courier New"/>
              <a:ea typeface="Courier New"/>
              <a:cs typeface="Courier New"/>
              <a:sym typeface="Courier New"/>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 ...</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CC-C--CC-C  G-GG--G-GG  -1.7710</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CC---GCC-C  G-GGC---GG  -1.8183</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CCC-C--C-C  G-G--G-GGG  -1.8376</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CCCCC----C  G----GGGGG  -1.9243</a:t>
            </a:r>
            <a:endParaRPr/>
          </a:p>
          <a:p>
            <a:pPr indent="0" lvl="0" marL="0" marR="0" rtl="0" algn="l">
              <a:spcBef>
                <a:spcPts val="0"/>
              </a:spcBef>
              <a:spcAft>
                <a:spcPts val="0"/>
              </a:spcAft>
              <a:buNone/>
            </a:pPr>
            <a:r>
              <a:rPr lang="en-US" sz="1200">
                <a:solidFill>
                  <a:schemeClr val="dk1"/>
                </a:solidFill>
                <a:latin typeface="Courier New"/>
                <a:ea typeface="Courier New"/>
                <a:cs typeface="Courier New"/>
                <a:sym typeface="Courier New"/>
              </a:rPr>
              <a:t>CC-C---CCC  GGG---G-GG  -1.9663</a:t>
            </a:r>
            <a:endParaRPr/>
          </a:p>
          <a:p>
            <a:pPr indent="0" lvl="0" marL="0" marR="0" rtl="0" algn="l">
              <a:spcBef>
                <a:spcPts val="0"/>
              </a:spcBef>
              <a:spcAft>
                <a:spcPts val="0"/>
              </a:spcAft>
              <a:buNone/>
            </a:pPr>
            <a:r>
              <a:rPr b="1" lang="en-US" sz="1600">
                <a:solidFill>
                  <a:schemeClr val="dk1"/>
                </a:solidFill>
                <a:latin typeface="Arial"/>
                <a:ea typeface="Arial"/>
                <a:cs typeface="Arial"/>
                <a:sym typeface="Arial"/>
              </a:rPr>
              <a:t>negative regulatory activity</a:t>
            </a:r>
            <a:endParaRPr b="1" sz="1600">
              <a:solidFill>
                <a:schemeClr val="dk1"/>
              </a:solidFill>
              <a:latin typeface="Courier New"/>
              <a:ea typeface="Courier New"/>
              <a:cs typeface="Courier New"/>
              <a:sym typeface="Courier New"/>
            </a:endParaRPr>
          </a:p>
        </p:txBody>
      </p:sp>
      <p:grpSp>
        <p:nvGrpSpPr>
          <p:cNvPr id="303" name="Google Shape;303;p15"/>
          <p:cNvGrpSpPr/>
          <p:nvPr/>
        </p:nvGrpSpPr>
        <p:grpSpPr>
          <a:xfrm>
            <a:off x="6147900" y="895737"/>
            <a:ext cx="2538900" cy="2838063"/>
            <a:chOff x="5334786" y="676128"/>
            <a:chExt cx="2538900" cy="2838063"/>
          </a:xfrm>
        </p:grpSpPr>
        <p:pic>
          <p:nvPicPr>
            <p:cNvPr id="304" name="Google Shape;304;p15"/>
            <p:cNvPicPr preferRelativeResize="0"/>
            <p:nvPr/>
          </p:nvPicPr>
          <p:blipFill rotWithShape="1">
            <a:blip r:embed="rId4">
              <a:alphaModFix/>
            </a:blip>
            <a:srcRect b="0" l="0" r="0" t="0"/>
            <a:stretch/>
          </p:blipFill>
          <p:spPr>
            <a:xfrm>
              <a:off x="5721637" y="3004532"/>
              <a:ext cx="966923" cy="509659"/>
            </a:xfrm>
            <a:prstGeom prst="rect">
              <a:avLst/>
            </a:prstGeom>
            <a:noFill/>
            <a:ln>
              <a:noFill/>
            </a:ln>
          </p:spPr>
        </p:pic>
        <p:pic>
          <p:nvPicPr>
            <p:cNvPr id="305" name="Google Shape;305;p15"/>
            <p:cNvPicPr preferRelativeResize="0"/>
            <p:nvPr/>
          </p:nvPicPr>
          <p:blipFill rotWithShape="1">
            <a:blip r:embed="rId5">
              <a:alphaModFix/>
            </a:blip>
            <a:srcRect b="0" l="0" r="0" t="0"/>
            <a:stretch/>
          </p:blipFill>
          <p:spPr>
            <a:xfrm>
              <a:off x="5334786" y="1967635"/>
              <a:ext cx="1652818" cy="509659"/>
            </a:xfrm>
            <a:prstGeom prst="rect">
              <a:avLst/>
            </a:prstGeom>
            <a:noFill/>
            <a:ln>
              <a:noFill/>
            </a:ln>
          </p:spPr>
        </p:pic>
        <p:pic>
          <p:nvPicPr>
            <p:cNvPr id="306" name="Google Shape;306;p15"/>
            <p:cNvPicPr preferRelativeResize="0"/>
            <p:nvPr/>
          </p:nvPicPr>
          <p:blipFill rotWithShape="1">
            <a:blip r:embed="rId6">
              <a:alphaModFix/>
            </a:blip>
            <a:srcRect b="0" l="0" r="0" t="0"/>
            <a:stretch/>
          </p:blipFill>
          <p:spPr>
            <a:xfrm>
              <a:off x="5647368" y="1399663"/>
              <a:ext cx="1100291" cy="509659"/>
            </a:xfrm>
            <a:prstGeom prst="rect">
              <a:avLst/>
            </a:prstGeom>
            <a:noFill/>
            <a:ln>
              <a:noFill/>
            </a:ln>
          </p:spPr>
        </p:pic>
        <p:pic>
          <p:nvPicPr>
            <p:cNvPr id="307" name="Google Shape;307;p15"/>
            <p:cNvPicPr preferRelativeResize="0"/>
            <p:nvPr/>
          </p:nvPicPr>
          <p:blipFill rotWithShape="1">
            <a:blip r:embed="rId7">
              <a:alphaModFix/>
            </a:blip>
            <a:srcRect b="0" l="0" r="0" t="0"/>
            <a:stretch/>
          </p:blipFill>
          <p:spPr>
            <a:xfrm>
              <a:off x="5540555" y="844367"/>
              <a:ext cx="1309871" cy="509659"/>
            </a:xfrm>
            <a:prstGeom prst="rect">
              <a:avLst/>
            </a:prstGeom>
            <a:noFill/>
            <a:ln>
              <a:noFill/>
            </a:ln>
          </p:spPr>
        </p:pic>
        <p:pic>
          <p:nvPicPr>
            <p:cNvPr id="308" name="Google Shape;308;p15"/>
            <p:cNvPicPr preferRelativeResize="0"/>
            <p:nvPr/>
          </p:nvPicPr>
          <p:blipFill rotWithShape="1">
            <a:blip r:embed="rId8">
              <a:alphaModFix/>
            </a:blip>
            <a:srcRect b="0" l="0" r="0" t="0"/>
            <a:stretch/>
          </p:blipFill>
          <p:spPr>
            <a:xfrm>
              <a:off x="5678866" y="2507130"/>
              <a:ext cx="966923" cy="509659"/>
            </a:xfrm>
            <a:prstGeom prst="rect">
              <a:avLst/>
            </a:prstGeom>
            <a:noFill/>
            <a:ln>
              <a:noFill/>
            </a:ln>
          </p:spPr>
        </p:pic>
        <p:sp>
          <p:nvSpPr>
            <p:cNvPr id="309" name="Google Shape;309;p15"/>
            <p:cNvSpPr txBox="1"/>
            <p:nvPr/>
          </p:nvSpPr>
          <p:spPr>
            <a:xfrm>
              <a:off x="6880629" y="676128"/>
              <a:ext cx="993057" cy="2776401"/>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NRF1  </a:t>
              </a:r>
              <a:endParaRPr/>
            </a:p>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IRF2    </a:t>
              </a:r>
              <a:endParaRPr/>
            </a:p>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CTCF   </a:t>
              </a:r>
              <a:endParaRPr/>
            </a:p>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BATF   </a:t>
              </a:r>
              <a:endParaRPr/>
            </a:p>
            <a:p>
              <a:pPr indent="0" lvl="0" marL="0" marR="0" rtl="0" algn="l">
                <a:lnSpc>
                  <a:spcPct val="200000"/>
                </a:lnSpc>
                <a:spcBef>
                  <a:spcPts val="0"/>
                </a:spcBef>
                <a:spcAft>
                  <a:spcPts val="0"/>
                </a:spcAft>
                <a:buNone/>
              </a:pPr>
              <a:r>
                <a:rPr lang="en-US" sz="1800">
                  <a:solidFill>
                    <a:srgbClr val="FF0000"/>
                  </a:solidFill>
                  <a:latin typeface="Arial"/>
                  <a:ea typeface="Arial"/>
                  <a:cs typeface="Arial"/>
                  <a:sym typeface="Arial"/>
                </a:rPr>
                <a:t>NFκB</a:t>
              </a:r>
              <a:endParaRPr/>
            </a:p>
          </p:txBody>
        </p:sp>
      </p:grpSp>
      <p:sp>
        <p:nvSpPr>
          <p:cNvPr id="310" name="Google Shape;310;p15"/>
          <p:cNvSpPr txBox="1"/>
          <p:nvPr/>
        </p:nvSpPr>
        <p:spPr>
          <a:xfrm rot="-5400000">
            <a:off x="840349" y="3244333"/>
            <a:ext cx="615623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Distribution of ~ 1,000,000 gapped kmer weights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6"/>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gkmPWM Method to Extract TFBS from Weight Distribution</a:t>
            </a:r>
            <a:endParaRPr/>
          </a:p>
        </p:txBody>
      </p:sp>
      <p:sp>
        <p:nvSpPr>
          <p:cNvPr id="317" name="Google Shape;317;p16"/>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18" name="Google Shape;318;p16"/>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319" name="Google Shape;319;p16"/>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pic>
        <p:nvPicPr>
          <p:cNvPr id="320" name="Google Shape;320;p16"/>
          <p:cNvPicPr preferRelativeResize="0"/>
          <p:nvPr/>
        </p:nvPicPr>
        <p:blipFill rotWithShape="1">
          <a:blip r:embed="rId3">
            <a:alphaModFix/>
          </a:blip>
          <a:srcRect b="0" l="0" r="0" t="0"/>
          <a:stretch/>
        </p:blipFill>
        <p:spPr>
          <a:xfrm>
            <a:off x="4551134" y="3249265"/>
            <a:ext cx="4440466" cy="2163171"/>
          </a:xfrm>
          <a:prstGeom prst="rect">
            <a:avLst/>
          </a:prstGeom>
          <a:noFill/>
          <a:ln>
            <a:noFill/>
          </a:ln>
        </p:spPr>
      </p:pic>
      <p:sp>
        <p:nvSpPr>
          <p:cNvPr id="321" name="Google Shape;321;p16"/>
          <p:cNvSpPr/>
          <p:nvPr/>
        </p:nvSpPr>
        <p:spPr>
          <a:xfrm>
            <a:off x="152400" y="4357017"/>
            <a:ext cx="3643177" cy="575350"/>
          </a:xfrm>
          <a:prstGeom prst="rect">
            <a:avLst/>
          </a:prstGeom>
          <a:blipFill rotWithShape="1">
            <a:blip r:embed="rId4">
              <a:alphaModFix/>
            </a:blip>
            <a:stretch>
              <a:fillRect b="-217022" l="-4181" r="0" t="-15319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322" name="Google Shape;322;p16"/>
          <p:cNvSpPr txBox="1"/>
          <p:nvPr/>
        </p:nvSpPr>
        <p:spPr>
          <a:xfrm>
            <a:off x="121690" y="4913089"/>
            <a:ext cx="4222979" cy="868443"/>
          </a:xfrm>
          <a:prstGeom prst="rect">
            <a:avLst/>
          </a:prstGeom>
          <a:blipFill rotWithShape="1">
            <a:blip r:embed="rId5">
              <a:alphaModFix/>
            </a:blip>
            <a:stretch>
              <a:fillRect b="-6338" l="-577"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323" name="Google Shape;323;p16"/>
          <p:cNvSpPr/>
          <p:nvPr/>
        </p:nvSpPr>
        <p:spPr>
          <a:xfrm>
            <a:off x="4206956" y="597082"/>
            <a:ext cx="4475639" cy="1368773"/>
          </a:xfrm>
          <a:prstGeom prst="rect">
            <a:avLst/>
          </a:prstGeom>
          <a:blipFill rotWithShape="1">
            <a:blip r:embed="rId6">
              <a:alphaModFix/>
            </a:blip>
            <a:stretch>
              <a:fillRect b="0" l="0" r="0" t="-178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pic>
        <p:nvPicPr>
          <p:cNvPr id="324" name="Google Shape;324;p16"/>
          <p:cNvPicPr preferRelativeResize="0"/>
          <p:nvPr/>
        </p:nvPicPr>
        <p:blipFill rotWithShape="1">
          <a:blip r:embed="rId7">
            <a:alphaModFix/>
          </a:blip>
          <a:srcRect b="0" l="0" r="0" t="0"/>
          <a:stretch/>
        </p:blipFill>
        <p:spPr>
          <a:xfrm>
            <a:off x="5751174" y="2063762"/>
            <a:ext cx="1854515" cy="859018"/>
          </a:xfrm>
          <a:prstGeom prst="rect">
            <a:avLst/>
          </a:prstGeom>
          <a:noFill/>
          <a:ln>
            <a:noFill/>
          </a:ln>
        </p:spPr>
      </p:pic>
      <p:pic>
        <p:nvPicPr>
          <p:cNvPr id="325" name="Google Shape;325;p16"/>
          <p:cNvPicPr preferRelativeResize="0"/>
          <p:nvPr/>
        </p:nvPicPr>
        <p:blipFill rotWithShape="1">
          <a:blip r:embed="rId8">
            <a:alphaModFix/>
          </a:blip>
          <a:srcRect b="0" l="0" r="0" t="0"/>
          <a:stretch/>
        </p:blipFill>
        <p:spPr>
          <a:xfrm>
            <a:off x="682036" y="689905"/>
            <a:ext cx="3356564" cy="3667112"/>
          </a:xfrm>
          <a:prstGeom prst="rect">
            <a:avLst/>
          </a:prstGeom>
          <a:noFill/>
          <a:ln>
            <a:noFill/>
          </a:ln>
        </p:spPr>
      </p:pic>
      <p:sp>
        <p:nvSpPr>
          <p:cNvPr id="326" name="Google Shape;326;p16"/>
          <p:cNvSpPr txBox="1"/>
          <p:nvPr/>
        </p:nvSpPr>
        <p:spPr>
          <a:xfrm rot="-5400000">
            <a:off x="2729436" y="4177738"/>
            <a:ext cx="2947952" cy="584775"/>
          </a:xfrm>
          <a:prstGeom prst="rect">
            <a:avLst/>
          </a:prstGeom>
          <a:blipFill rotWithShape="1">
            <a:blip r:embed="rId9">
              <a:alphaModFix/>
            </a:blip>
            <a:stretch>
              <a:fillRect b="0" l="-3158" r="-13685"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327" name="Google Shape;327;p16"/>
          <p:cNvSpPr txBox="1"/>
          <p:nvPr/>
        </p:nvSpPr>
        <p:spPr>
          <a:xfrm>
            <a:off x="34237" y="6031468"/>
            <a:ext cx="91101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Use pre-existing PWMs to extract </a:t>
            </a:r>
            <a:r>
              <a:rPr b="1" lang="en-US" sz="1800">
                <a:solidFill>
                  <a:srgbClr val="FF0000"/>
                </a:solidFill>
                <a:latin typeface="Arial"/>
                <a:ea typeface="Arial"/>
                <a:cs typeface="Arial"/>
                <a:sym typeface="Arial"/>
              </a:rPr>
              <a:t>--or-- </a:t>
            </a:r>
            <a:r>
              <a:rPr b="1" lang="en-US" sz="1800">
                <a:solidFill>
                  <a:schemeClr val="dk1"/>
                </a:solidFill>
                <a:latin typeface="Arial"/>
                <a:ea typeface="Arial"/>
                <a:cs typeface="Arial"/>
                <a:sym typeface="Arial"/>
              </a:rPr>
              <a:t>generate </a:t>
            </a:r>
            <a:r>
              <a:rPr b="1" i="1" lang="en-US" sz="1800">
                <a:solidFill>
                  <a:schemeClr val="dk1"/>
                </a:solidFill>
                <a:latin typeface="Arial"/>
                <a:ea typeface="Arial"/>
                <a:cs typeface="Arial"/>
                <a:sym typeface="Arial"/>
              </a:rPr>
              <a:t>de novo </a:t>
            </a:r>
            <a:r>
              <a:rPr b="1" lang="en-US" sz="1800">
                <a:solidFill>
                  <a:schemeClr val="dk1"/>
                </a:solidFill>
                <a:latin typeface="Arial"/>
                <a:ea typeface="Arial"/>
                <a:cs typeface="Arial"/>
                <a:sym typeface="Arial"/>
              </a:rPr>
              <a:t>motifs minimizing error </a:t>
            </a:r>
            <a:endParaRPr/>
          </a:p>
        </p:txBody>
      </p:sp>
      <p:sp>
        <p:nvSpPr>
          <p:cNvPr id="328" name="Google Shape;328;p16"/>
          <p:cNvSpPr txBox="1"/>
          <p:nvPr/>
        </p:nvSpPr>
        <p:spPr>
          <a:xfrm>
            <a:off x="4723272" y="5522725"/>
            <a:ext cx="4222979" cy="369332"/>
          </a:xfrm>
          <a:prstGeom prst="rect">
            <a:avLst/>
          </a:prstGeom>
          <a:blipFill rotWithShape="1">
            <a:blip r:embed="rId10">
              <a:alphaModFix/>
            </a:blip>
            <a:stretch>
              <a:fillRect b="-24591" l="0" r="0" t="-983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329" name="Google Shape;329;p16"/>
          <p:cNvSpPr txBox="1"/>
          <p:nvPr/>
        </p:nvSpPr>
        <p:spPr>
          <a:xfrm>
            <a:off x="7535566" y="1254587"/>
            <a:ext cx="1005840" cy="391646"/>
          </a:xfrm>
          <a:prstGeom prst="rect">
            <a:avLst/>
          </a:prstGeom>
          <a:blipFill rotWithShape="1">
            <a:blip r:embed="rId11">
              <a:alphaModFix/>
            </a:blip>
            <a:stretch>
              <a:fillRect b="-7813"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330" name="Google Shape;330;p16"/>
          <p:cNvSpPr txBox="1"/>
          <p:nvPr/>
        </p:nvSpPr>
        <p:spPr>
          <a:xfrm>
            <a:off x="990600" y="2523930"/>
            <a:ext cx="6094476" cy="369332"/>
          </a:xfrm>
          <a:prstGeom prst="rect">
            <a:avLst/>
          </a:prstGeom>
          <a:blipFill rotWithShape="1">
            <a:blip r:embed="rId12">
              <a:alphaModFix/>
            </a:blip>
            <a:stretch>
              <a:fillRect b="-1639"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331" name="Google Shape;331;p16"/>
          <p:cNvSpPr/>
          <p:nvPr/>
        </p:nvSpPr>
        <p:spPr>
          <a:xfrm>
            <a:off x="4495800" y="3063215"/>
            <a:ext cx="227472" cy="47211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2" name="Google Shape;332;p16"/>
          <p:cNvSpPr/>
          <p:nvPr/>
        </p:nvSpPr>
        <p:spPr>
          <a:xfrm>
            <a:off x="8735965" y="3063214"/>
            <a:ext cx="328719" cy="47211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3" name="Google Shape;333;p16"/>
          <p:cNvSpPr/>
          <p:nvPr/>
        </p:nvSpPr>
        <p:spPr>
          <a:xfrm>
            <a:off x="6604146" y="3044321"/>
            <a:ext cx="328719" cy="257305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4" name="Google Shape;334;p16"/>
          <p:cNvSpPr txBox="1"/>
          <p:nvPr/>
        </p:nvSpPr>
        <p:spPr>
          <a:xfrm rot="-5400000">
            <a:off x="-1348087" y="2268161"/>
            <a:ext cx="341971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~2,000,000 gapped kmers</a:t>
            </a:r>
            <a:endParaRPr/>
          </a:p>
        </p:txBody>
      </p:sp>
      <p:sp>
        <p:nvSpPr>
          <p:cNvPr id="335" name="Google Shape;335;p16"/>
          <p:cNvSpPr txBox="1"/>
          <p:nvPr/>
        </p:nvSpPr>
        <p:spPr>
          <a:xfrm>
            <a:off x="7848599" y="2286000"/>
            <a:ext cx="185451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D. Shigaki</a:t>
            </a:r>
            <a:endParaRPr sz="160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7"/>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Motifs Learned from Models Trained on HepG2 DHS and EP300</a:t>
            </a:r>
            <a:endParaRPr sz="1875">
              <a:solidFill>
                <a:srgbClr val="000000"/>
              </a:solidFill>
              <a:latin typeface="Arial"/>
              <a:ea typeface="Arial"/>
              <a:cs typeface="Arial"/>
              <a:sym typeface="Arial"/>
            </a:endParaRPr>
          </a:p>
        </p:txBody>
      </p:sp>
      <p:sp>
        <p:nvSpPr>
          <p:cNvPr id="342" name="Google Shape;342;p17"/>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43" name="Google Shape;343;p17"/>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344" name="Google Shape;344;p17"/>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pic>
        <p:nvPicPr>
          <p:cNvPr id="345" name="Google Shape;345;p17"/>
          <p:cNvPicPr preferRelativeResize="0"/>
          <p:nvPr/>
        </p:nvPicPr>
        <p:blipFill rotWithShape="1">
          <a:blip r:embed="rId3">
            <a:alphaModFix/>
          </a:blip>
          <a:srcRect b="0" l="0" r="0" t="0"/>
          <a:stretch/>
        </p:blipFill>
        <p:spPr>
          <a:xfrm>
            <a:off x="136029" y="1524000"/>
            <a:ext cx="4359772" cy="3164351"/>
          </a:xfrm>
          <a:prstGeom prst="rect">
            <a:avLst/>
          </a:prstGeom>
          <a:noFill/>
          <a:ln>
            <a:noFill/>
          </a:ln>
        </p:spPr>
      </p:pic>
      <p:pic>
        <p:nvPicPr>
          <p:cNvPr id="346" name="Google Shape;346;p17"/>
          <p:cNvPicPr preferRelativeResize="0"/>
          <p:nvPr/>
        </p:nvPicPr>
        <p:blipFill rotWithShape="1">
          <a:blip r:embed="rId4">
            <a:alphaModFix/>
          </a:blip>
          <a:srcRect b="0" l="0" r="0" t="0"/>
          <a:stretch/>
        </p:blipFill>
        <p:spPr>
          <a:xfrm>
            <a:off x="4648201" y="1524000"/>
            <a:ext cx="4273585" cy="3221796"/>
          </a:xfrm>
          <a:prstGeom prst="rect">
            <a:avLst/>
          </a:prstGeom>
          <a:noFill/>
          <a:ln>
            <a:noFill/>
          </a:ln>
        </p:spPr>
      </p:pic>
      <p:sp>
        <p:nvSpPr>
          <p:cNvPr id="347" name="Google Shape;347;p17"/>
          <p:cNvSpPr txBox="1"/>
          <p:nvPr/>
        </p:nvSpPr>
        <p:spPr>
          <a:xfrm>
            <a:off x="296614" y="914400"/>
            <a:ext cx="403860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Motifs from DNase-seq gkm-SVM</a:t>
            </a:r>
            <a:endParaRPr/>
          </a:p>
        </p:txBody>
      </p:sp>
      <p:sp>
        <p:nvSpPr>
          <p:cNvPr id="348" name="Google Shape;348;p17"/>
          <p:cNvSpPr txBox="1"/>
          <p:nvPr/>
        </p:nvSpPr>
        <p:spPr>
          <a:xfrm>
            <a:off x="4953000" y="964630"/>
            <a:ext cx="403860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Motifs from EP300 ChIP-seq gkm-SVM</a:t>
            </a:r>
            <a:endParaRPr/>
          </a:p>
        </p:txBody>
      </p:sp>
      <p:sp>
        <p:nvSpPr>
          <p:cNvPr id="349" name="Google Shape;349;p17"/>
          <p:cNvSpPr txBox="1"/>
          <p:nvPr/>
        </p:nvSpPr>
        <p:spPr>
          <a:xfrm>
            <a:off x="381000" y="5105400"/>
            <a:ext cx="8305800"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All with known activity in HepG2 (liver)</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CTCF and SP1 most notable differences between DNase and p300</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descr="A graph with text and numbers&#10;&#10;AI-generated content may be incorrect." id="355" name="Google Shape;355;p18"/>
          <p:cNvPicPr preferRelativeResize="0"/>
          <p:nvPr/>
        </p:nvPicPr>
        <p:blipFill rotWithShape="1">
          <a:blip r:embed="rId3">
            <a:alphaModFix/>
          </a:blip>
          <a:srcRect b="0" l="0" r="1787" t="0"/>
          <a:stretch/>
        </p:blipFill>
        <p:spPr>
          <a:xfrm>
            <a:off x="4038600" y="971309"/>
            <a:ext cx="5022618" cy="5048673"/>
          </a:xfrm>
          <a:prstGeom prst="rect">
            <a:avLst/>
          </a:prstGeom>
          <a:noFill/>
          <a:ln>
            <a:noFill/>
          </a:ln>
        </p:spPr>
      </p:pic>
      <p:sp>
        <p:nvSpPr>
          <p:cNvPr id="356" name="Google Shape;356;p18"/>
          <p:cNvSpPr txBox="1"/>
          <p:nvPr/>
        </p:nvSpPr>
        <p:spPr>
          <a:xfrm>
            <a:off x="158399" y="704508"/>
            <a:ext cx="3962983" cy="156966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Most Variants disrupt TFBS motifs learned gkm-SVM</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Change in motif score induced by the variant correlates somewhat with Effect (Corr=0.462)</a:t>
            </a:r>
            <a:endParaRPr/>
          </a:p>
        </p:txBody>
      </p:sp>
      <p:sp>
        <p:nvSpPr>
          <p:cNvPr id="357" name="Google Shape;357;p18"/>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Single Motif Disruption Correlates With Variant Effect</a:t>
            </a:r>
            <a:endParaRPr/>
          </a:p>
        </p:txBody>
      </p:sp>
      <p:pic>
        <p:nvPicPr>
          <p:cNvPr descr="A graph of a graph with a line&#10;&#10;AI-generated content may be incorrect." id="358" name="Google Shape;358;p18"/>
          <p:cNvPicPr preferRelativeResize="0"/>
          <p:nvPr/>
        </p:nvPicPr>
        <p:blipFill rotWithShape="1">
          <a:blip r:embed="rId4">
            <a:alphaModFix/>
          </a:blip>
          <a:srcRect b="0" l="0" r="0" t="0"/>
          <a:stretch/>
        </p:blipFill>
        <p:spPr>
          <a:xfrm>
            <a:off x="151194" y="2716932"/>
            <a:ext cx="3971834" cy="3074267"/>
          </a:xfrm>
          <a:prstGeom prst="rect">
            <a:avLst/>
          </a:prstGeom>
          <a:noFill/>
          <a:ln>
            <a:noFill/>
          </a:ln>
        </p:spPr>
      </p:pic>
      <p:sp>
        <p:nvSpPr>
          <p:cNvPr id="359" name="Google Shape;359;p18"/>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60" name="Google Shape;360;p18"/>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361" name="Google Shape;361;p18"/>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19"/>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Modeling Strategies shared Amongst Different Teams</a:t>
            </a:r>
            <a:endParaRPr/>
          </a:p>
        </p:txBody>
      </p:sp>
      <p:graphicFrame>
        <p:nvGraphicFramePr>
          <p:cNvPr id="368" name="Google Shape;368;p19"/>
          <p:cNvGraphicFramePr/>
          <p:nvPr/>
        </p:nvGraphicFramePr>
        <p:xfrm>
          <a:off x="188639" y="838200"/>
          <a:ext cx="3000000" cy="3000000"/>
        </p:xfrm>
        <a:graphic>
          <a:graphicData uri="http://schemas.openxmlformats.org/drawingml/2006/table">
            <a:tbl>
              <a:tblPr bandRow="1" firstRow="1">
                <a:noFill/>
                <a:tableStyleId>{8C8AACE9-431D-4645-B1E4-6AB8A78096E6}</a:tableStyleId>
              </a:tblPr>
              <a:tblGrid>
                <a:gridCol w="469900"/>
                <a:gridCol w="2084650"/>
                <a:gridCol w="1295400"/>
                <a:gridCol w="1339350"/>
                <a:gridCol w="1192475"/>
                <a:gridCol w="1192475"/>
                <a:gridCol w="1192475"/>
              </a:tblGrid>
              <a:tr h="453475">
                <a:tc>
                  <a:txBody>
                    <a:bodyPr/>
                    <a:lstStyle/>
                    <a:p>
                      <a:pPr indent="0" lvl="0" marL="0" marR="0" rtl="0" algn="l">
                        <a:spcBef>
                          <a:spcPts val="0"/>
                        </a:spcBef>
                        <a:spcAft>
                          <a:spcPts val="0"/>
                        </a:spcAft>
                        <a:buNone/>
                      </a:pPr>
                      <a:r>
                        <a:t/>
                      </a:r>
                      <a:endParaRPr sz="1200"/>
                    </a:p>
                  </a:txBody>
                  <a:tcPr marT="34300" marB="34300" marR="68575" marL="68575">
                    <a:solidFill>
                      <a:srgbClr val="747474"/>
                    </a:solidFill>
                  </a:tcPr>
                </a:tc>
                <a:tc>
                  <a:txBody>
                    <a:bodyPr/>
                    <a:lstStyle/>
                    <a:p>
                      <a:pPr indent="0" lvl="0" marL="0" marR="0" rtl="0" algn="l">
                        <a:spcBef>
                          <a:spcPts val="0"/>
                        </a:spcBef>
                        <a:spcAft>
                          <a:spcPts val="0"/>
                        </a:spcAft>
                        <a:buNone/>
                      </a:pPr>
                      <a:r>
                        <a:t/>
                      </a:r>
                      <a:endParaRPr sz="1200"/>
                    </a:p>
                  </a:txBody>
                  <a:tcPr marT="34300" marB="34300" marR="68575" marL="68575">
                    <a:solidFill>
                      <a:srgbClr val="747474"/>
                    </a:solidFill>
                  </a:tcPr>
                </a:tc>
                <a:tc>
                  <a:txBody>
                    <a:bodyPr/>
                    <a:lstStyle/>
                    <a:p>
                      <a:pPr indent="0" lvl="0" marL="0" marR="0" rtl="0" algn="ctr">
                        <a:spcBef>
                          <a:spcPts val="0"/>
                        </a:spcBef>
                        <a:spcAft>
                          <a:spcPts val="0"/>
                        </a:spcAft>
                        <a:buNone/>
                      </a:pPr>
                      <a:r>
                        <a:rPr lang="en-US" sz="1200"/>
                        <a:t>MLRG_MSU</a:t>
                      </a:r>
                      <a:endParaRPr/>
                    </a:p>
                  </a:txBody>
                  <a:tcPr marT="34300" marB="34300" marR="68575" marL="68575" anchor="ctr">
                    <a:solidFill>
                      <a:srgbClr val="747474"/>
                    </a:solidFill>
                  </a:tcPr>
                </a:tc>
                <a:tc>
                  <a:txBody>
                    <a:bodyPr/>
                    <a:lstStyle/>
                    <a:p>
                      <a:pPr indent="0" lvl="0" marL="0" marR="0" rtl="0" algn="ctr">
                        <a:lnSpc>
                          <a:spcPct val="100000"/>
                        </a:lnSpc>
                        <a:spcBef>
                          <a:spcPts val="0"/>
                        </a:spcBef>
                        <a:spcAft>
                          <a:spcPts val="0"/>
                        </a:spcAft>
                        <a:buClr>
                          <a:schemeClr val="dk1"/>
                        </a:buClr>
                        <a:buSzPts val="1200"/>
                        <a:buFont typeface="Arial"/>
                        <a:buNone/>
                      </a:pPr>
                      <a:r>
                        <a:rPr lang="en-US" sz="1200"/>
                        <a:t>Dongwon_Lee_Lab</a:t>
                      </a:r>
                      <a:endParaRPr sz="1200"/>
                    </a:p>
                  </a:txBody>
                  <a:tcPr marT="34300" marB="34300" marR="68575" marL="68575" anchor="ctr">
                    <a:solidFill>
                      <a:srgbClr val="747474"/>
                    </a:solidFill>
                  </a:tcPr>
                </a:tc>
                <a:tc>
                  <a:txBody>
                    <a:bodyPr/>
                    <a:lstStyle/>
                    <a:p>
                      <a:pPr indent="0" lvl="0" marL="0" marR="0" rtl="0" algn="ctr">
                        <a:lnSpc>
                          <a:spcPct val="100000"/>
                        </a:lnSpc>
                        <a:spcBef>
                          <a:spcPts val="0"/>
                        </a:spcBef>
                        <a:spcAft>
                          <a:spcPts val="0"/>
                        </a:spcAft>
                        <a:buClr>
                          <a:schemeClr val="dk1"/>
                        </a:buClr>
                        <a:buSzPts val="1200"/>
                        <a:buFont typeface="Arial"/>
                        <a:buNone/>
                      </a:pPr>
                      <a:r>
                        <a:rPr lang="en-US" sz="1200"/>
                        <a:t>MPAC</a:t>
                      </a:r>
                      <a:endParaRPr/>
                    </a:p>
                  </a:txBody>
                  <a:tcPr marT="34300" marB="34300" marR="68575" marL="68575" anchor="ctr">
                    <a:solidFill>
                      <a:srgbClr val="747474"/>
                    </a:solidFill>
                  </a:tcPr>
                </a:tc>
                <a:tc>
                  <a:txBody>
                    <a:bodyPr/>
                    <a:lstStyle/>
                    <a:p>
                      <a:pPr indent="0" lvl="0" marL="0" marR="0" rtl="0" algn="ctr">
                        <a:lnSpc>
                          <a:spcPct val="100000"/>
                        </a:lnSpc>
                        <a:spcBef>
                          <a:spcPts val="0"/>
                        </a:spcBef>
                        <a:spcAft>
                          <a:spcPts val="0"/>
                        </a:spcAft>
                        <a:buClr>
                          <a:schemeClr val="dk1"/>
                        </a:buClr>
                        <a:buSzPts val="1200"/>
                        <a:buFont typeface="Arial"/>
                        <a:buNone/>
                      </a:pPr>
                      <a:r>
                        <a:rPr lang="en-US" sz="1200"/>
                        <a:t>echaibub</a:t>
                      </a:r>
                      <a:endParaRPr sz="1200"/>
                    </a:p>
                  </a:txBody>
                  <a:tcPr marT="34300" marB="34300" marR="68575" marL="68575" anchor="ctr">
                    <a:solidFill>
                      <a:srgbClr val="747474"/>
                    </a:solidFill>
                  </a:tcPr>
                </a:tc>
                <a:tc>
                  <a:txBody>
                    <a:bodyPr/>
                    <a:lstStyle/>
                    <a:p>
                      <a:pPr indent="0" lvl="0" marL="0" marR="0" rtl="0" algn="ctr">
                        <a:lnSpc>
                          <a:spcPct val="100000"/>
                        </a:lnSpc>
                        <a:spcBef>
                          <a:spcPts val="0"/>
                        </a:spcBef>
                        <a:spcAft>
                          <a:spcPts val="0"/>
                        </a:spcAft>
                        <a:buClr>
                          <a:schemeClr val="dk1"/>
                        </a:buClr>
                        <a:buSzPts val="1200"/>
                        <a:buFont typeface="Arial"/>
                        <a:buNone/>
                      </a:pPr>
                      <a:r>
                        <a:rPr lang="en-US" sz="1200"/>
                        <a:t>azza.althagafi</a:t>
                      </a:r>
                      <a:endParaRPr sz="1200"/>
                    </a:p>
                  </a:txBody>
                  <a:tcPr marT="34300" marB="34300" marR="68575" marL="68575" anchor="ctr">
                    <a:solidFill>
                      <a:srgbClr val="747474"/>
                    </a:solidFill>
                  </a:tcPr>
                </a:tc>
              </a:tr>
              <a:tr h="349550">
                <a:tc rowSpan="7">
                  <a:txBody>
                    <a:bodyPr/>
                    <a:lstStyle/>
                    <a:p>
                      <a:pPr indent="0" lvl="0" marL="0" marR="0" rtl="0" algn="ctr">
                        <a:spcBef>
                          <a:spcPts val="0"/>
                        </a:spcBef>
                        <a:spcAft>
                          <a:spcPts val="0"/>
                        </a:spcAft>
                        <a:buNone/>
                      </a:pPr>
                      <a:r>
                        <a:rPr lang="en-US" sz="1200"/>
                        <a:t>METHODOLOGIES</a:t>
                      </a:r>
                      <a:endParaRPr/>
                    </a:p>
                  </a:txBody>
                  <a:tcPr marT="34300" marB="34300" marR="68575" marL="68575" anchor="ctr">
                    <a:solidFill>
                      <a:srgbClr val="BFBFBF"/>
                    </a:solidFill>
                  </a:tcPr>
                </a:tc>
                <a:tc>
                  <a:txBody>
                    <a:bodyPr/>
                    <a:lstStyle/>
                    <a:p>
                      <a:pPr indent="0" lvl="0" marL="0" marR="0" rtl="0" algn="r">
                        <a:spcBef>
                          <a:spcPts val="0"/>
                        </a:spcBef>
                        <a:spcAft>
                          <a:spcPts val="0"/>
                        </a:spcAft>
                        <a:buNone/>
                      </a:pPr>
                      <a:r>
                        <a:rPr lang="en-US" sz="1200"/>
                        <a:t>Convolutional Neural Network</a:t>
                      </a:r>
                      <a:endParaRPr/>
                    </a:p>
                  </a:txBody>
                  <a:tcPr marT="34300" marB="34300" marR="68575" marL="68575" anchor="ctr">
                    <a:solidFill>
                      <a:srgbClr val="BFBFBF"/>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r>
              <a:tr h="349550">
                <a:tc vMerge="1"/>
                <a:tc>
                  <a:txBody>
                    <a:bodyPr/>
                    <a:lstStyle/>
                    <a:p>
                      <a:pPr indent="0" lvl="0" marL="0" marR="0" rtl="0" algn="r">
                        <a:spcBef>
                          <a:spcPts val="0"/>
                        </a:spcBef>
                        <a:spcAft>
                          <a:spcPts val="0"/>
                        </a:spcAft>
                        <a:buNone/>
                      </a:pPr>
                      <a:r>
                        <a:rPr lang="en-US" sz="1200"/>
                        <a:t>Random Forest</a:t>
                      </a:r>
                      <a:endParaRPr/>
                    </a:p>
                  </a:txBody>
                  <a:tcPr marT="34300" marB="34300" marR="68575" marL="68575" anchor="ctr">
                    <a:solidFill>
                      <a:srgbClr val="BFBFBF"/>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r>
              <a:tr h="349550">
                <a:tc vMerge="1"/>
                <a:tc>
                  <a:txBody>
                    <a:bodyPr/>
                    <a:lstStyle/>
                    <a:p>
                      <a:pPr indent="0" lvl="0" marL="0" marR="0" rtl="0" algn="r">
                        <a:spcBef>
                          <a:spcPts val="0"/>
                        </a:spcBef>
                        <a:spcAft>
                          <a:spcPts val="0"/>
                        </a:spcAft>
                        <a:buNone/>
                      </a:pPr>
                      <a:r>
                        <a:rPr lang="en-US" sz="1200">
                          <a:solidFill>
                            <a:srgbClr val="0070C0"/>
                          </a:solidFill>
                        </a:rPr>
                        <a:t>1-hot encoded DNA</a:t>
                      </a:r>
                      <a:endParaRPr/>
                    </a:p>
                  </a:txBody>
                  <a:tcPr marT="34300" marB="34300" marR="68575" marL="68575" anchor="ctr">
                    <a:solidFill>
                      <a:srgbClr val="BFBFBF"/>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r>
              <a:tr h="349550">
                <a:tc vMerge="1"/>
                <a:tc>
                  <a:txBody>
                    <a:bodyPr/>
                    <a:lstStyle/>
                    <a:p>
                      <a:pPr indent="0" lvl="0" marL="0" marR="0" rtl="0" algn="r">
                        <a:spcBef>
                          <a:spcPts val="0"/>
                        </a:spcBef>
                        <a:spcAft>
                          <a:spcPts val="0"/>
                        </a:spcAft>
                        <a:buNone/>
                      </a:pPr>
                      <a:r>
                        <a:rPr lang="en-US" sz="1200"/>
                        <a:t>200 bp window</a:t>
                      </a:r>
                      <a:endParaRPr/>
                    </a:p>
                  </a:txBody>
                  <a:tcPr marT="34300" marB="34300" marR="68575" marL="68575" anchor="ctr">
                    <a:solidFill>
                      <a:srgbClr val="BFBFBF"/>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r>
              <a:tr h="349550">
                <a:tc vMerge="1"/>
                <a:tc>
                  <a:txBody>
                    <a:bodyPr/>
                    <a:lstStyle/>
                    <a:p>
                      <a:pPr indent="0" lvl="0" marL="0" marR="0" rtl="0" algn="r">
                        <a:spcBef>
                          <a:spcPts val="0"/>
                        </a:spcBef>
                        <a:spcAft>
                          <a:spcPts val="0"/>
                        </a:spcAft>
                        <a:buNone/>
                      </a:pPr>
                      <a:r>
                        <a:rPr lang="en-US" sz="1200"/>
                        <a:t>Ensembling</a:t>
                      </a:r>
                      <a:endParaRPr/>
                    </a:p>
                  </a:txBody>
                  <a:tcPr marT="34300" marB="34300" marR="68575" marL="68575" anchor="ctr">
                    <a:solidFill>
                      <a:srgbClr val="BFBFBF"/>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r>
              <a:tr h="349550">
                <a:tc vMerge="1"/>
                <a:tc>
                  <a:txBody>
                    <a:bodyPr/>
                    <a:lstStyle/>
                    <a:p>
                      <a:pPr indent="0" lvl="0" marL="0" marR="0" rtl="0" algn="r">
                        <a:spcBef>
                          <a:spcPts val="0"/>
                        </a:spcBef>
                        <a:spcAft>
                          <a:spcPts val="0"/>
                        </a:spcAft>
                        <a:buNone/>
                      </a:pPr>
                      <a:r>
                        <a:rPr lang="en-US" sz="1200"/>
                        <a:t>Data augmentation</a:t>
                      </a:r>
                      <a:endParaRPr/>
                    </a:p>
                  </a:txBody>
                  <a:tcPr marT="34300" marB="34300" marR="68575" marL="68575" anchor="ctr">
                    <a:solidFill>
                      <a:srgbClr val="BFBFBF"/>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r>
              <a:tr h="349550">
                <a:tc vMerge="1"/>
                <a:tc>
                  <a:txBody>
                    <a:bodyPr/>
                    <a:lstStyle/>
                    <a:p>
                      <a:pPr indent="0" lvl="0" marL="0" marR="0" rtl="0" algn="r">
                        <a:spcBef>
                          <a:spcPts val="0"/>
                        </a:spcBef>
                        <a:spcAft>
                          <a:spcPts val="0"/>
                        </a:spcAft>
                        <a:buNone/>
                      </a:pPr>
                      <a:r>
                        <a:rPr lang="en-US" sz="1200"/>
                        <a:t>Transfer learning</a:t>
                      </a:r>
                      <a:endParaRPr/>
                    </a:p>
                  </a:txBody>
                  <a:tcPr marT="34300" marB="34300" marR="68575" marL="68575" anchor="ctr">
                    <a:solidFill>
                      <a:srgbClr val="BFBFBF"/>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215F9A"/>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c>
                  <a:txBody>
                    <a:bodyPr/>
                    <a:lstStyle/>
                    <a:p>
                      <a:pPr indent="0" lvl="0" marL="0" marR="0" rtl="0" algn="l">
                        <a:spcBef>
                          <a:spcPts val="0"/>
                        </a:spcBef>
                        <a:spcAft>
                          <a:spcPts val="0"/>
                        </a:spcAft>
                        <a:buNone/>
                      </a:pPr>
                      <a:r>
                        <a:t/>
                      </a:r>
                      <a:endParaRPr sz="1200"/>
                    </a:p>
                  </a:txBody>
                  <a:tcPr marT="34300" marB="34300" marR="68575" marL="68575">
                    <a:solidFill>
                      <a:srgbClr val="DCEAF7"/>
                    </a:solidFill>
                  </a:tcPr>
                </a:tc>
              </a:tr>
              <a:tr h="349550">
                <a:tc rowSpan="5">
                  <a:txBody>
                    <a:bodyPr/>
                    <a:lstStyle/>
                    <a:p>
                      <a:pPr indent="0" lvl="0" marL="0" marR="0" rtl="0" algn="ctr">
                        <a:spcBef>
                          <a:spcPts val="0"/>
                        </a:spcBef>
                        <a:spcAft>
                          <a:spcPts val="0"/>
                        </a:spcAft>
                        <a:buNone/>
                      </a:pPr>
                      <a:r>
                        <a:rPr lang="en-US" sz="1200"/>
                        <a:t>ADDITIONAL FEATURES</a:t>
                      </a:r>
                      <a:endParaRPr/>
                    </a:p>
                  </a:txBody>
                  <a:tcPr marT="34300" marB="34300" marR="68575" marL="68575" anchor="ctr">
                    <a:solidFill>
                      <a:srgbClr val="D8D8D8"/>
                    </a:solidFill>
                  </a:tcPr>
                </a:tc>
                <a:tc>
                  <a:txBody>
                    <a:bodyPr/>
                    <a:lstStyle/>
                    <a:p>
                      <a:pPr indent="0" lvl="0" marL="0" marR="0" rtl="0" algn="r">
                        <a:spcBef>
                          <a:spcPts val="0"/>
                        </a:spcBef>
                        <a:spcAft>
                          <a:spcPts val="0"/>
                        </a:spcAft>
                        <a:buNone/>
                      </a:pPr>
                      <a:r>
                        <a:rPr lang="en-US" sz="1200"/>
                        <a:t>External MPRA (LegNet)</a:t>
                      </a:r>
                      <a:endParaRPr/>
                    </a:p>
                  </a:txBody>
                  <a:tcPr marT="34300" marB="34300" marR="68575" marL="68575" anchor="ctr">
                    <a:solidFill>
                      <a:srgbClr val="D8D8D8"/>
                    </a:solidFill>
                  </a:tcPr>
                </a:tc>
                <a:tc>
                  <a:txBody>
                    <a:bodyPr/>
                    <a:lstStyle/>
                    <a:p>
                      <a:pPr indent="0" lvl="0" marL="0" marR="0" rtl="0" algn="l">
                        <a:spcBef>
                          <a:spcPts val="0"/>
                        </a:spcBef>
                        <a:spcAft>
                          <a:spcPts val="0"/>
                        </a:spcAft>
                        <a:buNone/>
                      </a:pPr>
                      <a:r>
                        <a:t/>
                      </a:r>
                      <a:endParaRPr sz="1200"/>
                    </a:p>
                  </a:txBody>
                  <a:tcPr marT="34300" marB="34300" marR="68575" marL="68575">
                    <a:solidFill>
                      <a:srgbClr val="3B7D23"/>
                    </a:solidFill>
                  </a:tcPr>
                </a:tc>
                <a:tc>
                  <a:txBody>
                    <a:bodyPr/>
                    <a:lstStyle/>
                    <a:p>
                      <a:pPr indent="0" lvl="0" marL="0" marR="0" rtl="0" algn="l">
                        <a:spcBef>
                          <a:spcPts val="0"/>
                        </a:spcBef>
                        <a:spcAft>
                          <a:spcPts val="0"/>
                        </a:spcAft>
                        <a:buNone/>
                      </a:pPr>
                      <a:r>
                        <a:t/>
                      </a:r>
                      <a:endParaRPr sz="1200"/>
                    </a:p>
                  </a:txBody>
                  <a:tcPr marT="34300" marB="34300" marR="68575" marL="68575">
                    <a:solidFill>
                      <a:srgbClr val="3B7D23"/>
                    </a:solidFill>
                  </a:tcPr>
                </a:tc>
                <a:tc>
                  <a:txBody>
                    <a:bodyPr/>
                    <a:lstStyle/>
                    <a:p>
                      <a:pPr indent="0" lvl="0" marL="0" marR="0" rtl="0" algn="l">
                        <a:spcBef>
                          <a:spcPts val="0"/>
                        </a:spcBef>
                        <a:spcAft>
                          <a:spcPts val="0"/>
                        </a:spcAft>
                        <a:buNone/>
                      </a:pPr>
                      <a:r>
                        <a:t/>
                      </a:r>
                      <a:endParaRPr sz="1200"/>
                    </a:p>
                  </a:txBody>
                  <a:tcPr marT="34300" marB="34300" marR="68575" marL="68575">
                    <a:solidFill>
                      <a:srgbClr val="3B7D23"/>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r>
              <a:tr h="349550">
                <a:tc vMerge="1"/>
                <a:tc>
                  <a:txBody>
                    <a:bodyPr/>
                    <a:lstStyle/>
                    <a:p>
                      <a:pPr indent="0" lvl="0" marL="0" marR="0" rtl="0" algn="r">
                        <a:spcBef>
                          <a:spcPts val="0"/>
                        </a:spcBef>
                        <a:spcAft>
                          <a:spcPts val="0"/>
                        </a:spcAft>
                        <a:buNone/>
                      </a:pPr>
                      <a:r>
                        <a:rPr lang="en-US" sz="1200"/>
                        <a:t>DNase/ATAC-seq</a:t>
                      </a:r>
                      <a:endParaRPr/>
                    </a:p>
                  </a:txBody>
                  <a:tcPr marT="34300" marB="34300" marR="68575" marL="68575" anchor="ctr">
                    <a:solidFill>
                      <a:srgbClr val="D8D8D8"/>
                    </a:solidFill>
                  </a:tcPr>
                </a:tc>
                <a:tc>
                  <a:txBody>
                    <a:bodyPr/>
                    <a:lstStyle/>
                    <a:p>
                      <a:pPr indent="0" lvl="0" marL="0" marR="0" rtl="0" algn="l">
                        <a:spcBef>
                          <a:spcPts val="0"/>
                        </a:spcBef>
                        <a:spcAft>
                          <a:spcPts val="0"/>
                        </a:spcAft>
                        <a:buNone/>
                      </a:pPr>
                      <a:r>
                        <a:t/>
                      </a:r>
                      <a:endParaRPr sz="1200"/>
                    </a:p>
                  </a:txBody>
                  <a:tcPr marT="34300" marB="34300" marR="68575" marL="68575">
                    <a:solidFill>
                      <a:srgbClr val="3B7D23"/>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r>
              <a:tr h="349550">
                <a:tc vMerge="1"/>
                <a:tc>
                  <a:txBody>
                    <a:bodyPr/>
                    <a:lstStyle/>
                    <a:p>
                      <a:pPr indent="0" lvl="0" marL="0" marR="0" rtl="0" algn="r">
                        <a:spcBef>
                          <a:spcPts val="0"/>
                        </a:spcBef>
                        <a:spcAft>
                          <a:spcPts val="0"/>
                        </a:spcAft>
                        <a:buNone/>
                      </a:pPr>
                      <a:r>
                        <a:rPr lang="en-US" sz="1200"/>
                        <a:t>ChIP-seq</a:t>
                      </a:r>
                      <a:endParaRPr/>
                    </a:p>
                  </a:txBody>
                  <a:tcPr marT="34300" marB="34300" marR="68575" marL="68575" anchor="ctr">
                    <a:solidFill>
                      <a:srgbClr val="D8D8D8"/>
                    </a:solidFill>
                  </a:tcPr>
                </a:tc>
                <a:tc>
                  <a:txBody>
                    <a:bodyPr/>
                    <a:lstStyle/>
                    <a:p>
                      <a:pPr indent="0" lvl="0" marL="0" marR="0" rtl="0" algn="l">
                        <a:spcBef>
                          <a:spcPts val="0"/>
                        </a:spcBef>
                        <a:spcAft>
                          <a:spcPts val="0"/>
                        </a:spcAft>
                        <a:buNone/>
                      </a:pPr>
                      <a:r>
                        <a:t/>
                      </a:r>
                      <a:endParaRPr sz="1200"/>
                    </a:p>
                  </a:txBody>
                  <a:tcPr marT="34300" marB="34300" marR="68575" marL="68575">
                    <a:solidFill>
                      <a:srgbClr val="3B7D23"/>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r>
              <a:tr h="349550">
                <a:tc vMerge="1"/>
                <a:tc>
                  <a:txBody>
                    <a:bodyPr/>
                    <a:lstStyle/>
                    <a:p>
                      <a:pPr indent="0" lvl="0" marL="0" marR="0" rtl="0" algn="r">
                        <a:spcBef>
                          <a:spcPts val="0"/>
                        </a:spcBef>
                        <a:spcAft>
                          <a:spcPts val="0"/>
                        </a:spcAft>
                        <a:buNone/>
                      </a:pPr>
                      <a:r>
                        <a:rPr lang="en-US" sz="1200"/>
                        <a:t>Motif scanning</a:t>
                      </a:r>
                      <a:endParaRPr/>
                    </a:p>
                  </a:txBody>
                  <a:tcPr marT="34300" marB="34300" marR="68575" marL="68575" anchor="ctr">
                    <a:solidFill>
                      <a:srgbClr val="D8D8D8"/>
                    </a:solidFill>
                  </a:tcPr>
                </a:tc>
                <a:tc>
                  <a:txBody>
                    <a:bodyPr/>
                    <a:lstStyle/>
                    <a:p>
                      <a:pPr indent="0" lvl="0" marL="0" marR="0" rtl="0" algn="l">
                        <a:spcBef>
                          <a:spcPts val="0"/>
                        </a:spcBef>
                        <a:spcAft>
                          <a:spcPts val="0"/>
                        </a:spcAft>
                        <a:buNone/>
                      </a:pPr>
                      <a:r>
                        <a:t/>
                      </a:r>
                      <a:endParaRPr sz="1200"/>
                    </a:p>
                  </a:txBody>
                  <a:tcPr marT="34300" marB="34300" marR="68575" marL="68575">
                    <a:solidFill>
                      <a:srgbClr val="3B7D23"/>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r>
              <a:tr h="349550">
                <a:tc vMerge="1"/>
                <a:tc>
                  <a:txBody>
                    <a:bodyPr/>
                    <a:lstStyle/>
                    <a:p>
                      <a:pPr indent="0" lvl="0" marL="0" marR="0" rtl="0" algn="r">
                        <a:spcBef>
                          <a:spcPts val="0"/>
                        </a:spcBef>
                        <a:spcAft>
                          <a:spcPts val="0"/>
                        </a:spcAft>
                        <a:buNone/>
                      </a:pPr>
                      <a:r>
                        <a:rPr lang="en-US" sz="1200"/>
                        <a:t>Genomic location</a:t>
                      </a:r>
                      <a:endParaRPr/>
                    </a:p>
                  </a:txBody>
                  <a:tcPr marT="34300" marB="34300" marR="68575" marL="68575" anchor="ctr">
                    <a:solidFill>
                      <a:srgbClr val="D8D8D8"/>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c>
                  <a:txBody>
                    <a:bodyPr/>
                    <a:lstStyle/>
                    <a:p>
                      <a:pPr indent="0" lvl="0" marL="0" marR="0" rtl="0" algn="l">
                        <a:spcBef>
                          <a:spcPts val="0"/>
                        </a:spcBef>
                        <a:spcAft>
                          <a:spcPts val="0"/>
                        </a:spcAft>
                        <a:buNone/>
                      </a:pPr>
                      <a:r>
                        <a:t/>
                      </a:r>
                      <a:endParaRPr sz="1200"/>
                    </a:p>
                  </a:txBody>
                  <a:tcPr marT="34300" marB="34300" marR="68575" marL="68575">
                    <a:solidFill>
                      <a:srgbClr val="3B7D23"/>
                    </a:solidFill>
                  </a:tcPr>
                </a:tc>
                <a:tc>
                  <a:txBody>
                    <a:bodyPr/>
                    <a:lstStyle/>
                    <a:p>
                      <a:pPr indent="0" lvl="0" marL="0" marR="0" rtl="0" algn="l">
                        <a:spcBef>
                          <a:spcPts val="0"/>
                        </a:spcBef>
                        <a:spcAft>
                          <a:spcPts val="0"/>
                        </a:spcAft>
                        <a:buNone/>
                      </a:pPr>
                      <a:r>
                        <a:t/>
                      </a:r>
                      <a:endParaRPr sz="1200"/>
                    </a:p>
                  </a:txBody>
                  <a:tcPr marT="34300" marB="34300" marR="68575" marL="68575">
                    <a:solidFill>
                      <a:srgbClr val="D9F2D0"/>
                    </a:solidFill>
                  </a:tcPr>
                </a:tc>
              </a:tr>
            </a:tbl>
          </a:graphicData>
        </a:graphic>
      </p:graphicFrame>
      <p:sp>
        <p:nvSpPr>
          <p:cNvPr id="369" name="Google Shape;369;p19"/>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70" name="Google Shape;370;p19"/>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371" name="Google Shape;371;p19"/>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20"/>
          <p:cNvSpPr txBox="1"/>
          <p:nvPr/>
        </p:nvSpPr>
        <p:spPr>
          <a:xfrm>
            <a:off x="304800" y="3429000"/>
            <a:ext cx="8991600" cy="2062103"/>
          </a:xfrm>
          <a:prstGeom prst="rect">
            <a:avLst/>
          </a:prstGeom>
          <a:noFill/>
          <a:ln>
            <a:noFill/>
          </a:ln>
        </p:spPr>
        <p:txBody>
          <a:bodyPr anchorCtr="0" anchor="t" bIns="45700" lIns="91425" spcFirstLastPara="1" rIns="91425" wrap="square" tIns="45700">
            <a:spAutoFit/>
          </a:bodyPr>
          <a:lstStyle/>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Trained linear gkmSVM to approximate the measured signals or scores predicted by models</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The positive peak set consists of the allele with the higher MPRA readout. </a:t>
            </a:r>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The models were ensembles of 5-fold chromosomal split, and the shown approximated effect were calculated from when variants fall in test folds</a:t>
            </a:r>
            <a:endParaRPr/>
          </a:p>
          <a:p>
            <a:pPr indent="-112713" lvl="0" marL="214313"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gkmSVM’s predicted score are highly correlated with submitted models’ scores</a:t>
            </a:r>
            <a:endParaRPr/>
          </a:p>
        </p:txBody>
      </p:sp>
      <p:sp>
        <p:nvSpPr>
          <p:cNvPr id="378" name="Google Shape;378;p20"/>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gkmSVM can Well-Approximate Other Models’ Predicted Effects</a:t>
            </a:r>
            <a:endParaRPr/>
          </a:p>
        </p:txBody>
      </p:sp>
      <p:pic>
        <p:nvPicPr>
          <p:cNvPr descr="A group of blue dots&#10;&#10;AI-generated content may be incorrect." id="379" name="Google Shape;379;p20"/>
          <p:cNvPicPr preferRelativeResize="0"/>
          <p:nvPr/>
        </p:nvPicPr>
        <p:blipFill rotWithShape="1">
          <a:blip r:embed="rId3">
            <a:alphaModFix/>
          </a:blip>
          <a:srcRect b="0" l="0" r="0" t="0"/>
          <a:stretch/>
        </p:blipFill>
        <p:spPr>
          <a:xfrm>
            <a:off x="0" y="1068990"/>
            <a:ext cx="9144000" cy="1930473"/>
          </a:xfrm>
          <a:prstGeom prst="rect">
            <a:avLst/>
          </a:prstGeom>
          <a:noFill/>
          <a:ln>
            <a:noFill/>
          </a:ln>
        </p:spPr>
      </p:pic>
      <p:sp>
        <p:nvSpPr>
          <p:cNvPr id="380" name="Google Shape;380;p20"/>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81" name="Google Shape;381;p20"/>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382" name="Google Shape;382;p20"/>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21"/>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Motifs Extracted From Predictors</a:t>
            </a:r>
            <a:endParaRPr/>
          </a:p>
        </p:txBody>
      </p:sp>
      <p:sp>
        <p:nvSpPr>
          <p:cNvPr id="389" name="Google Shape;389;p21"/>
          <p:cNvSpPr txBox="1"/>
          <p:nvPr/>
        </p:nvSpPr>
        <p:spPr>
          <a:xfrm>
            <a:off x="4837786" y="931339"/>
            <a:ext cx="4230014" cy="132343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Motifs extracted from submitted models, MPRA (Effect=1), and HepG2 peaks</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Agreement of motifs extracted from models, effectors, and CREs</a:t>
            </a:r>
            <a:endParaRPr/>
          </a:p>
        </p:txBody>
      </p:sp>
      <p:pic>
        <p:nvPicPr>
          <p:cNvPr id="390" name="Google Shape;390;p21"/>
          <p:cNvPicPr preferRelativeResize="0"/>
          <p:nvPr/>
        </p:nvPicPr>
        <p:blipFill rotWithShape="1">
          <a:blip r:embed="rId3">
            <a:alphaModFix/>
          </a:blip>
          <a:srcRect b="0" l="0" r="0" t="0"/>
          <a:stretch/>
        </p:blipFill>
        <p:spPr>
          <a:xfrm>
            <a:off x="4913986" y="2985260"/>
            <a:ext cx="3925214" cy="2999633"/>
          </a:xfrm>
          <a:prstGeom prst="rect">
            <a:avLst/>
          </a:prstGeom>
          <a:noFill/>
          <a:ln>
            <a:noFill/>
          </a:ln>
        </p:spPr>
      </p:pic>
      <p:pic>
        <p:nvPicPr>
          <p:cNvPr descr="A screenshot of a computer screen&#10;&#10;AI-generated content may be incorrect." id="391" name="Google Shape;391;p21"/>
          <p:cNvPicPr preferRelativeResize="0"/>
          <p:nvPr/>
        </p:nvPicPr>
        <p:blipFill rotWithShape="1">
          <a:blip r:embed="rId4">
            <a:alphaModFix/>
          </a:blip>
          <a:srcRect b="0" l="0" r="0" t="0"/>
          <a:stretch/>
        </p:blipFill>
        <p:spPr>
          <a:xfrm>
            <a:off x="152400" y="839931"/>
            <a:ext cx="4657260" cy="5178137"/>
          </a:xfrm>
          <a:prstGeom prst="rect">
            <a:avLst/>
          </a:prstGeom>
          <a:noFill/>
          <a:ln>
            <a:noFill/>
          </a:ln>
        </p:spPr>
      </p:pic>
      <p:sp>
        <p:nvSpPr>
          <p:cNvPr id="392" name="Google Shape;392;p21"/>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393" name="Google Shape;393;p21"/>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394" name="Google Shape;394;p21"/>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2"/>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75">
                <a:solidFill>
                  <a:srgbClr val="000000"/>
                </a:solidFill>
                <a:latin typeface="Arial"/>
                <a:ea typeface="Arial"/>
                <a:cs typeface="Arial"/>
                <a:sym typeface="Arial"/>
              </a:rPr>
              <a:t>Distribution of Variant Motif Disruption of Prediction Models   </a:t>
            </a:r>
            <a:endParaRPr sz="1875">
              <a:solidFill>
                <a:srgbClr val="000000"/>
              </a:solidFill>
              <a:latin typeface="Arial"/>
              <a:ea typeface="Arial"/>
              <a:cs typeface="Arial"/>
              <a:sym typeface="Arial"/>
            </a:endParaRPr>
          </a:p>
        </p:txBody>
      </p:sp>
      <p:pic>
        <p:nvPicPr>
          <p:cNvPr descr="A graph of different colored lines&#10;&#10;AI-generated content may be incorrect." id="400" name="Google Shape;400;p22"/>
          <p:cNvPicPr preferRelativeResize="0"/>
          <p:nvPr>
            <p:ph idx="1" type="body"/>
          </p:nvPr>
        </p:nvPicPr>
        <p:blipFill rotWithShape="1">
          <a:blip r:embed="rId3">
            <a:alphaModFix/>
          </a:blip>
          <a:srcRect b="0" l="0" r="0" t="5721"/>
          <a:stretch/>
        </p:blipFill>
        <p:spPr>
          <a:xfrm>
            <a:off x="408298" y="2667000"/>
            <a:ext cx="8507102" cy="3611526"/>
          </a:xfrm>
          <a:prstGeom prst="rect">
            <a:avLst/>
          </a:prstGeom>
          <a:noFill/>
          <a:ln>
            <a:noFill/>
          </a:ln>
        </p:spPr>
      </p:pic>
      <p:sp>
        <p:nvSpPr>
          <p:cNvPr id="401" name="Google Shape;401;p22"/>
          <p:cNvSpPr txBox="1"/>
          <p:nvPr/>
        </p:nvSpPr>
        <p:spPr>
          <a:xfrm>
            <a:off x="527370" y="517964"/>
            <a:ext cx="8382000" cy="1579920"/>
          </a:xfrm>
          <a:prstGeom prst="rect">
            <a:avLst/>
          </a:prstGeom>
          <a:noFill/>
          <a:ln>
            <a:noFill/>
          </a:ln>
        </p:spPr>
        <p:txBody>
          <a:bodyPr anchorCtr="0" anchor="t" bIns="45700" lIns="91425" spcFirstLastPara="1" rIns="91425" wrap="square" tIns="45700">
            <a:spAutoFit/>
          </a:bodyPr>
          <a:lstStyle/>
          <a:p>
            <a:pPr indent="-214313" lvl="0" marL="214313"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Each variant assigned to TFBS motif it most strongly disrupts</a:t>
            </a:r>
            <a:endParaRPr/>
          </a:p>
          <a:p>
            <a:pPr indent="-214313" lvl="0" marL="214313" marR="0" rtl="0" algn="l">
              <a:spcBef>
                <a:spcPts val="450"/>
              </a:spcBef>
              <a:spcAft>
                <a:spcPts val="0"/>
              </a:spcAft>
              <a:buClr>
                <a:schemeClr val="dk1"/>
              </a:buClr>
              <a:buSzPts val="1600"/>
              <a:buFont typeface="Arial"/>
              <a:buChar char="•"/>
            </a:pPr>
            <a:r>
              <a:rPr lang="en-US" sz="1600">
                <a:solidFill>
                  <a:schemeClr val="dk1"/>
                </a:solidFill>
                <a:latin typeface="Arial"/>
                <a:ea typeface="Arial"/>
                <a:cs typeface="Arial"/>
                <a:sym typeface="Arial"/>
              </a:rPr>
              <a:t>Compare which TFBS disrupted by variants predicted by each model </a:t>
            </a:r>
            <a:endParaRPr/>
          </a:p>
          <a:p>
            <a:pPr indent="-214313" lvl="0" marL="214313" marR="0" rtl="0" algn="l">
              <a:spcBef>
                <a:spcPts val="450"/>
              </a:spcBef>
              <a:spcAft>
                <a:spcPts val="0"/>
              </a:spcAft>
              <a:buClr>
                <a:schemeClr val="dk1"/>
              </a:buClr>
              <a:buSzPts val="1600"/>
              <a:buFont typeface="Arial"/>
              <a:buChar char="•"/>
            </a:pPr>
            <a:r>
              <a:rPr lang="en-US" sz="1600">
                <a:solidFill>
                  <a:schemeClr val="dk1"/>
                </a:solidFill>
                <a:latin typeface="Arial"/>
                <a:ea typeface="Arial"/>
                <a:cs typeface="Arial"/>
                <a:sym typeface="Arial"/>
              </a:rPr>
              <a:t>Lee_Lab’s model more sensitively detects HepG2 enhancer motifs</a:t>
            </a:r>
            <a:endParaRPr/>
          </a:p>
          <a:p>
            <a:pPr indent="-214313" lvl="0" marL="214313" marR="0" rtl="0" algn="l">
              <a:spcBef>
                <a:spcPts val="450"/>
              </a:spcBef>
              <a:spcAft>
                <a:spcPts val="0"/>
              </a:spcAft>
              <a:buClr>
                <a:schemeClr val="dk1"/>
              </a:buClr>
              <a:buSzPts val="1600"/>
              <a:buFont typeface="Arial"/>
              <a:buChar char="•"/>
            </a:pPr>
            <a:r>
              <a:rPr lang="en-US" sz="1600">
                <a:solidFill>
                  <a:schemeClr val="dk1"/>
                </a:solidFill>
                <a:latin typeface="Arial"/>
                <a:ea typeface="Arial"/>
                <a:cs typeface="Arial"/>
                <a:sym typeface="Arial"/>
              </a:rPr>
              <a:t>MPAC’s model more sensitively detects promoter motifs</a:t>
            </a:r>
            <a:endParaRPr/>
          </a:p>
          <a:p>
            <a:pPr indent="-214313" lvl="0" marL="214313" marR="0" rtl="0" algn="l">
              <a:spcBef>
                <a:spcPts val="450"/>
              </a:spcBef>
              <a:spcAft>
                <a:spcPts val="0"/>
              </a:spcAft>
              <a:buClr>
                <a:schemeClr val="dk1"/>
              </a:buClr>
              <a:buSzPts val="1600"/>
              <a:buFont typeface="Arial"/>
              <a:buChar char="•"/>
            </a:pPr>
            <a:r>
              <a:rPr lang="en-US" sz="1600">
                <a:solidFill>
                  <a:schemeClr val="dk1"/>
                </a:solidFill>
                <a:latin typeface="Arial"/>
                <a:ea typeface="Arial"/>
                <a:cs typeface="Arial"/>
                <a:sym typeface="Arial"/>
              </a:rPr>
              <a:t>All three models detect CTCF and AP1 motifs.</a:t>
            </a:r>
            <a:endParaRPr/>
          </a:p>
        </p:txBody>
      </p:sp>
      <p:sp>
        <p:nvSpPr>
          <p:cNvPr id="402" name="Google Shape;402;p22"/>
          <p:cNvSpPr txBox="1"/>
          <p:nvPr/>
        </p:nvSpPr>
        <p:spPr>
          <a:xfrm>
            <a:off x="158399" y="6412468"/>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403" name="Google Shape;403;p22"/>
          <p:cNvSpPr txBox="1"/>
          <p:nvPr/>
        </p:nvSpPr>
        <p:spPr>
          <a:xfrm>
            <a:off x="7670501" y="6407342"/>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404" name="Google Shape;404;p22"/>
          <p:cNvSpPr txBox="1"/>
          <p:nvPr/>
        </p:nvSpPr>
        <p:spPr>
          <a:xfrm>
            <a:off x="3523294" y="6406032"/>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sp>
        <p:nvSpPr>
          <p:cNvPr id="405" name="Google Shape;405;p22"/>
          <p:cNvSpPr txBox="1"/>
          <p:nvPr/>
        </p:nvSpPr>
        <p:spPr>
          <a:xfrm>
            <a:off x="914400" y="2328446"/>
            <a:ext cx="914399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Percent Differences in Disrupted Motif relative to MPRA Effect variants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23"/>
          <p:cNvSpPr txBox="1"/>
          <p:nvPr/>
        </p:nvSpPr>
        <p:spPr>
          <a:xfrm>
            <a:off x="342900" y="6248400"/>
            <a:ext cx="17171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Created for CAGI</a:t>
            </a:r>
            <a:r>
              <a:rPr lang="en-US" sz="1400">
                <a:solidFill>
                  <a:srgbClr val="7030A0"/>
                </a:solidFill>
                <a:latin typeface="Arial"/>
                <a:ea typeface="Arial"/>
                <a:cs typeface="Arial"/>
                <a:sym typeface="Arial"/>
              </a:rPr>
              <a:t> </a:t>
            </a: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411" name="Google Shape;411;p23"/>
          <p:cNvSpPr txBox="1"/>
          <p:nvPr/>
        </p:nvSpPr>
        <p:spPr>
          <a:xfrm>
            <a:off x="7533176" y="6248400"/>
            <a:ext cx="1229824"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400">
                <a:solidFill>
                  <a:schemeClr val="dk1"/>
                </a:solidFill>
                <a:latin typeface="Arial"/>
                <a:ea typeface="Arial"/>
                <a:cs typeface="Arial"/>
                <a:sym typeface="Arial"/>
              </a:rPr>
              <a:t>Michael Beer</a:t>
            </a:r>
            <a:endParaRPr/>
          </a:p>
        </p:txBody>
      </p:sp>
      <p:sp>
        <p:nvSpPr>
          <p:cNvPr id="412" name="Google Shape;412;p23"/>
          <p:cNvSpPr txBox="1"/>
          <p:nvPr/>
        </p:nvSpPr>
        <p:spPr>
          <a:xfrm>
            <a:off x="3289300" y="6248400"/>
            <a:ext cx="21820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genomeinterpretation.org</a:t>
            </a:r>
            <a:endParaRPr/>
          </a:p>
        </p:txBody>
      </p:sp>
      <p:pic>
        <p:nvPicPr>
          <p:cNvPr descr="A graph of different colored lines&#10;&#10;AI-generated content may be incorrect." id="413" name="Google Shape;413;p23"/>
          <p:cNvPicPr preferRelativeResize="0"/>
          <p:nvPr/>
        </p:nvPicPr>
        <p:blipFill rotWithShape="1">
          <a:blip r:embed="rId3">
            <a:alphaModFix/>
          </a:blip>
          <a:srcRect b="0" l="0" r="0" t="0"/>
          <a:stretch/>
        </p:blipFill>
        <p:spPr>
          <a:xfrm>
            <a:off x="2438400" y="457200"/>
            <a:ext cx="4038600" cy="3227459"/>
          </a:xfrm>
          <a:prstGeom prst="rect">
            <a:avLst/>
          </a:prstGeom>
          <a:noFill/>
          <a:ln>
            <a:noFill/>
          </a:ln>
        </p:spPr>
      </p:pic>
      <p:sp>
        <p:nvSpPr>
          <p:cNvPr id="414" name="Google Shape;414;p23"/>
          <p:cNvSpPr/>
          <p:nvPr/>
        </p:nvSpPr>
        <p:spPr>
          <a:xfrm>
            <a:off x="1" y="0"/>
            <a:ext cx="9143999" cy="404948"/>
          </a:xfrm>
          <a:prstGeom prst="rect">
            <a:avLst/>
          </a:prstGeom>
          <a:solidFill>
            <a:srgbClr val="C2E0F2"/>
          </a:solidFill>
          <a:ln cap="flat" cmpd="sng" w="25400">
            <a:solidFill>
              <a:srgbClr val="C2E0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rgbClr val="000000"/>
                </a:solidFill>
                <a:latin typeface="Arial"/>
                <a:ea typeface="Arial"/>
                <a:cs typeface="Arial"/>
                <a:sym typeface="Arial"/>
              </a:rPr>
              <a:t>Conclusions</a:t>
            </a:r>
            <a:endParaRPr/>
          </a:p>
        </p:txBody>
      </p:sp>
      <p:sp>
        <p:nvSpPr>
          <p:cNvPr id="415" name="Google Shape;415;p23"/>
          <p:cNvSpPr txBox="1"/>
          <p:nvPr/>
        </p:nvSpPr>
        <p:spPr>
          <a:xfrm>
            <a:off x="144425" y="3643673"/>
            <a:ext cx="8618575" cy="2452327"/>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Overall predictive accuracy exceeds baseline models</a:t>
            </a:r>
            <a:endParaRPr/>
          </a:p>
          <a:p>
            <a:pPr indent="-342900" lvl="0" marL="342900" marR="0" rtl="0" algn="l">
              <a:spcBef>
                <a:spcPts val="360"/>
              </a:spcBef>
              <a:spcAft>
                <a:spcPts val="0"/>
              </a:spcAft>
              <a:buClr>
                <a:schemeClr val="dk1"/>
              </a:buClr>
              <a:buSzPts val="1800"/>
              <a:buFont typeface="Arial"/>
              <a:buChar char="•"/>
            </a:pPr>
            <a:r>
              <a:rPr lang="en-US" sz="1800">
                <a:solidFill>
                  <a:schemeClr val="dk1"/>
                </a:solidFill>
                <a:latin typeface="Arial"/>
                <a:ea typeface="Arial"/>
                <a:cs typeface="Arial"/>
                <a:sym typeface="Arial"/>
              </a:rPr>
              <a:t>Top methods seem to be mostly learning known HepG2 TFBS</a:t>
            </a:r>
            <a:endParaRPr/>
          </a:p>
          <a:p>
            <a:pPr indent="-342900" lvl="0" marL="342900" marR="0" rtl="0" algn="l">
              <a:spcBef>
                <a:spcPts val="360"/>
              </a:spcBef>
              <a:spcAft>
                <a:spcPts val="0"/>
              </a:spcAft>
              <a:buClr>
                <a:schemeClr val="dk1"/>
              </a:buClr>
              <a:buSzPts val="1800"/>
              <a:buFont typeface="Arial"/>
              <a:buChar char="•"/>
            </a:pPr>
            <a:r>
              <a:rPr lang="en-US" sz="1800">
                <a:solidFill>
                  <a:schemeClr val="dk1"/>
                </a:solidFill>
                <a:latin typeface="Arial"/>
                <a:ea typeface="Arial"/>
                <a:cs typeface="Arial"/>
                <a:sym typeface="Arial"/>
              </a:rPr>
              <a:t>Unclear what is driving performance improvement over baseline models </a:t>
            </a:r>
            <a:endParaRPr/>
          </a:p>
          <a:p>
            <a:pPr indent="-285750" lvl="1" marL="742950" marR="0" rtl="0" algn="l">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Refinement of known TFBS motifs?</a:t>
            </a:r>
            <a:endParaRPr/>
          </a:p>
          <a:p>
            <a:pPr indent="-285750" lvl="1" marL="742950" marR="0" rtl="0" algn="l">
              <a:spcBef>
                <a:spcPts val="36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Learning other features or features specific to the assay?</a:t>
            </a:r>
            <a:endParaRPr/>
          </a:p>
          <a:p>
            <a:pPr indent="-342900" lvl="0" marL="342900" marR="0" rtl="0" algn="l">
              <a:spcBef>
                <a:spcPts val="360"/>
              </a:spcBef>
              <a:spcAft>
                <a:spcPts val="0"/>
              </a:spcAft>
              <a:buClr>
                <a:schemeClr val="dk1"/>
              </a:buClr>
              <a:buSzPts val="1800"/>
              <a:buFont typeface="Arial"/>
              <a:buChar char="•"/>
            </a:pPr>
            <a:r>
              <a:rPr lang="en-US" sz="1800">
                <a:solidFill>
                  <a:schemeClr val="dk1"/>
                </a:solidFill>
                <a:latin typeface="Arial"/>
                <a:ea typeface="Arial"/>
                <a:cs typeface="Arial"/>
                <a:sym typeface="Arial"/>
              </a:rPr>
              <a:t>Improved data quality and prediction performance relative to CAGI5, even though task got more difficult</a:t>
            </a:r>
            <a:endParaRPr/>
          </a:p>
          <a:p>
            <a:pPr indent="-342900" lvl="0" marL="342900" marR="0" rtl="0" algn="l">
              <a:spcBef>
                <a:spcPts val="360"/>
              </a:spcBef>
              <a:spcAft>
                <a:spcPts val="0"/>
              </a:spcAft>
              <a:buClr>
                <a:schemeClr val="dk1"/>
              </a:buClr>
              <a:buSzPts val="1800"/>
              <a:buFont typeface="Arial"/>
              <a:buChar char="•"/>
            </a:pPr>
            <a:r>
              <a:rPr lang="en-US" sz="1800">
                <a:solidFill>
                  <a:schemeClr val="dk1"/>
                </a:solidFill>
                <a:latin typeface="Arial"/>
                <a:ea typeface="Arial"/>
                <a:cs typeface="Arial"/>
                <a:sym typeface="Arial"/>
              </a:rPr>
              <a:t>Thanks to Gary Yang and Andrew Rojnuckarin</a:t>
            </a: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