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8" roundtripDataSignature="AMtx7mhsixyL5zFIvE3rLERTt7si4j8j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ae4a1fb138_0_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ae4a1fb138_0_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g3ae4a1fb138_0_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ae4a1fb138_0_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3ae4a1fb138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g3ae4a1fb138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5" name="Shape 15"/>
        <p:cNvGrpSpPr/>
        <p:nvPr/>
      </p:nvGrpSpPr>
      <p:grpSpPr>
        <a:xfrm>
          <a:off x="0" y="0"/>
          <a:ext cx="0" cy="0"/>
          <a:chOff x="0" y="0"/>
          <a:chExt cx="0" cy="0"/>
        </a:xfrm>
      </p:grpSpPr>
      <p:sp>
        <p:nvSpPr>
          <p:cNvPr id="16" name="Google Shape;16;p12"/>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12"/>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21" name="Shape 21"/>
        <p:cNvGrpSpPr/>
        <p:nvPr/>
      </p:nvGrpSpPr>
      <p:grpSpPr>
        <a:xfrm>
          <a:off x="0" y="0"/>
          <a:ext cx="0" cy="0"/>
          <a:chOff x="0" y="0"/>
          <a:chExt cx="0" cy="0"/>
        </a:xfrm>
      </p:grpSpPr>
      <p:sp>
        <p:nvSpPr>
          <p:cNvPr id="22" name="Google Shape;22;p13"/>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3" name="Google Shape;23;p13"/>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4" name="Google Shape;24;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13"/>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28" name="Shape 28"/>
        <p:cNvGrpSpPr/>
        <p:nvPr/>
      </p:nvGrpSpPr>
      <p:grpSpPr>
        <a:xfrm>
          <a:off x="0" y="0"/>
          <a:ext cx="0" cy="0"/>
          <a:chOff x="0" y="0"/>
          <a:chExt cx="0" cy="0"/>
        </a:xfrm>
      </p:grpSpPr>
      <p:sp>
        <p:nvSpPr>
          <p:cNvPr id="29" name="Google Shape;29;p1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33" name="Shape 33"/>
        <p:cNvGrpSpPr/>
        <p:nvPr/>
      </p:nvGrpSpPr>
      <p:grpSpPr>
        <a:xfrm>
          <a:off x="0" y="0"/>
          <a:ext cx="0" cy="0"/>
          <a:chOff x="0" y="0"/>
          <a:chExt cx="0" cy="0"/>
        </a:xfrm>
      </p:grpSpPr>
      <p:sp>
        <p:nvSpPr>
          <p:cNvPr id="34" name="Google Shape;34;p15"/>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38" name="Shape 38"/>
        <p:cNvGrpSpPr/>
        <p:nvPr/>
      </p:nvGrpSpPr>
      <p:grpSpPr>
        <a:xfrm>
          <a:off x="0" y="0"/>
          <a:ext cx="0" cy="0"/>
          <a:chOff x="0" y="0"/>
          <a:chExt cx="0" cy="0"/>
        </a:xfrm>
      </p:grpSpPr>
      <p:sp>
        <p:nvSpPr>
          <p:cNvPr id="39" name="Google Shape;39;p16"/>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43" name="Shape 43"/>
        <p:cNvGrpSpPr/>
        <p:nvPr/>
      </p:nvGrpSpPr>
      <p:grpSpPr>
        <a:xfrm>
          <a:off x="0" y="0"/>
          <a:ext cx="0" cy="0"/>
          <a:chOff x="0" y="0"/>
          <a:chExt cx="0" cy="0"/>
        </a:xfrm>
      </p:grpSpPr>
      <p:sp>
        <p:nvSpPr>
          <p:cNvPr id="44" name="Google Shape;44;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47" name="Shape 47"/>
        <p:cNvGrpSpPr/>
        <p:nvPr/>
      </p:nvGrpSpPr>
      <p:grpSpPr>
        <a:xfrm>
          <a:off x="0" y="0"/>
          <a:ext cx="0" cy="0"/>
          <a:chOff x="0" y="0"/>
          <a:chExt cx="0" cy="0"/>
        </a:xfrm>
      </p:grpSpPr>
      <p:sp>
        <p:nvSpPr>
          <p:cNvPr id="48" name="Google Shape;48;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1" name="Google Shape;51;p18"/>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52" name="Shape 52"/>
        <p:cNvGrpSpPr/>
        <p:nvPr/>
      </p:nvGrpSpPr>
      <p:grpSpPr>
        <a:xfrm>
          <a:off x="0" y="0"/>
          <a:ext cx="0" cy="0"/>
          <a:chOff x="0" y="0"/>
          <a:chExt cx="0" cy="0"/>
        </a:xfrm>
      </p:grpSpPr>
      <p:sp>
        <p:nvSpPr>
          <p:cNvPr id="53" name="Google Shape;53;p19"/>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7" name="Google Shape;57;p19"/>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58" name="Shape 58"/>
        <p:cNvGrpSpPr/>
        <p:nvPr/>
      </p:nvGrpSpPr>
      <p:grpSpPr>
        <a:xfrm>
          <a:off x="0" y="0"/>
          <a:ext cx="0" cy="0"/>
          <a:chOff x="0" y="0"/>
          <a:chExt cx="0" cy="0"/>
        </a:xfrm>
      </p:grpSpPr>
      <p:sp>
        <p:nvSpPr>
          <p:cNvPr id="59" name="Google Shape;59;p20"/>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20"/>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64" name="Shape 64"/>
        <p:cNvGrpSpPr/>
        <p:nvPr/>
      </p:nvGrpSpPr>
      <p:grpSpPr>
        <a:xfrm>
          <a:off x="0" y="0"/>
          <a:ext cx="0" cy="0"/>
          <a:chOff x="0" y="0"/>
          <a:chExt cx="0" cy="0"/>
        </a:xfrm>
      </p:grpSpPr>
      <p:sp>
        <p:nvSpPr>
          <p:cNvPr id="65" name="Google Shape;65;p21"/>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6" name="Google Shape;66;p21"/>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7" name="Google Shape;67;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0" name="Google Shape;70;p21"/>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71" name="Shape 71"/>
        <p:cNvGrpSpPr/>
        <p:nvPr/>
      </p:nvGrpSpPr>
      <p:grpSpPr>
        <a:xfrm>
          <a:off x="0" y="0"/>
          <a:ext cx="0" cy="0"/>
          <a:chOff x="0" y="0"/>
          <a:chExt cx="0" cy="0"/>
        </a:xfrm>
      </p:grpSpPr>
      <p:sp>
        <p:nvSpPr>
          <p:cNvPr id="72" name="Google Shape;72;p22"/>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3" name="Google Shape;73;p22"/>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4" name="Google Shape;74;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7" name="Google Shape;77;p22"/>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 name="Shape 78"/>
        <p:cNvGrpSpPr/>
        <p:nvPr/>
      </p:nvGrpSpPr>
      <p:grpSpPr>
        <a:xfrm>
          <a:off x="0" y="0"/>
          <a:ext cx="0" cy="0"/>
          <a:chOff x="0" y="0"/>
          <a:chExt cx="0" cy="0"/>
        </a:xfrm>
      </p:grpSpPr>
      <p:sp>
        <p:nvSpPr>
          <p:cNvPr id="79" name="Google Shape;79;p2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81" name="Google Shape;8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Flavia Chen</a:t>
            </a:r>
            <a:r>
              <a:rPr i="1" lang="en-US" sz="1800"/>
              <a:t>_______</a:t>
            </a:r>
            <a:endParaRPr/>
          </a:p>
        </p:txBody>
      </p:sp>
      <p:sp>
        <p:nvSpPr>
          <p:cNvPr id="89" name="Google Shape;89;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90" name="Google Shape;90;p1"/>
          <p:cNvGrpSpPr/>
          <p:nvPr/>
        </p:nvGrpSpPr>
        <p:grpSpPr>
          <a:xfrm>
            <a:off x="8610600" y="5029200"/>
            <a:ext cx="439738" cy="439738"/>
            <a:chOff x="5373" y="3933"/>
            <a:chExt cx="387" cy="387"/>
          </a:xfrm>
        </p:grpSpPr>
        <p:sp>
          <p:nvSpPr>
            <p:cNvPr id="91" name="Google Shape;91;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92" name="Google Shape;92;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93" name="Google Shape;93;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txBox="1"/>
          <p:nvPr>
            <p:ph type="title"/>
          </p:nvPr>
        </p:nvSpPr>
        <p:spPr>
          <a:xfrm>
            <a:off x="533400" y="3138658"/>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400"/>
              <a:t>The CAGI Ethics Forum</a:t>
            </a:r>
            <a:br>
              <a:rPr lang="en-US"/>
            </a:br>
            <a:br>
              <a:rPr lang="en-US"/>
            </a:br>
            <a:br>
              <a:rPr lang="en-US"/>
            </a:br>
            <a:br>
              <a:rPr lang="en-US"/>
            </a:br>
            <a:br>
              <a:rPr lang="en-US"/>
            </a:br>
            <a:r>
              <a:rPr lang="en-US" sz="2700"/>
              <a:t>Flavia Chen, MPH</a:t>
            </a:r>
            <a:br>
              <a:rPr lang="en-US"/>
            </a:br>
            <a:endParaRPr/>
          </a:p>
        </p:txBody>
      </p:sp>
      <p:sp>
        <p:nvSpPr>
          <p:cNvPr id="99" name="Google Shape;99;p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00" name="Google Shape;100;p2"/>
          <p:cNvSpPr txBox="1"/>
          <p:nvPr/>
        </p:nvSpPr>
        <p:spPr>
          <a:xfrm>
            <a:off x="8026900" y="6248400"/>
            <a:ext cx="73610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a:p>
        </p:txBody>
      </p:sp>
      <p:sp>
        <p:nvSpPr>
          <p:cNvPr id="101" name="Google Shape;101;p2"/>
          <p:cNvSpPr txBox="1"/>
          <p:nvPr/>
        </p:nvSpPr>
        <p:spPr>
          <a:xfrm>
            <a:off x="3289300" y="6248400"/>
            <a:ext cx="2936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
          <p:cNvSpPr txBox="1"/>
          <p:nvPr>
            <p:ph idx="1" type="body"/>
          </p:nvPr>
        </p:nvSpPr>
        <p:spPr>
          <a:xfrm>
            <a:off x="457200" y="1371600"/>
            <a:ext cx="7924800" cy="5791201"/>
          </a:xfrm>
          <a:prstGeom prst="rect">
            <a:avLst/>
          </a:prstGeom>
          <a:noFill/>
          <a:ln>
            <a:noFill/>
          </a:ln>
        </p:spPr>
        <p:txBody>
          <a:bodyPr anchorCtr="0" anchor="t" bIns="45700" lIns="91425" spcFirstLastPara="1" rIns="91425" wrap="square" tIns="45700">
            <a:normAutofit/>
          </a:bodyPr>
          <a:lstStyle/>
          <a:p>
            <a:pPr indent="0" lvl="1" marL="457200" rtl="0" algn="l">
              <a:spcBef>
                <a:spcPts val="0"/>
              </a:spcBef>
              <a:spcAft>
                <a:spcPts val="0"/>
              </a:spcAft>
              <a:buClr>
                <a:schemeClr val="dk1"/>
              </a:buClr>
              <a:buSzPts val="2400"/>
              <a:buNone/>
            </a:pPr>
            <a:r>
              <a:t/>
            </a:r>
            <a:endParaRPr/>
          </a:p>
          <a:p>
            <a:pPr indent="0" lvl="1" marL="457200" rtl="0" algn="l">
              <a:spcBef>
                <a:spcPts val="480"/>
              </a:spcBef>
              <a:spcAft>
                <a:spcPts val="0"/>
              </a:spcAft>
              <a:buClr>
                <a:schemeClr val="dk1"/>
              </a:buClr>
              <a:buSzPts val="2400"/>
              <a:buNone/>
            </a:pPr>
            <a:r>
              <a:t/>
            </a:r>
            <a:endParaRPr/>
          </a:p>
          <a:p>
            <a:pPr indent="0" lvl="1" marL="457200" rtl="0" algn="l">
              <a:spcBef>
                <a:spcPts val="480"/>
              </a:spcBef>
              <a:spcAft>
                <a:spcPts val="0"/>
              </a:spcAft>
              <a:buClr>
                <a:schemeClr val="dk1"/>
              </a:buClr>
              <a:buSzPts val="2400"/>
              <a:buNone/>
            </a:pPr>
            <a:r>
              <a:rPr lang="en-US"/>
              <a:t>Launched in 2015, the CAGI Ethics Forum was created to afford responsive attention to the evolving technical, scientific, regulatory, and policy environment in areas relevant to CAGI, including data sharing, security, privacy, human research protection, and the social and ethical implications of translational genomics. </a:t>
            </a:r>
            <a:endParaRPr/>
          </a:p>
        </p:txBody>
      </p:sp>
      <p:sp>
        <p:nvSpPr>
          <p:cNvPr id="107" name="Google Shape;107;p3"/>
          <p:cNvSpPr txBox="1"/>
          <p:nvPr>
            <p:ph type="title"/>
          </p:nvPr>
        </p:nvSpPr>
        <p:spPr>
          <a:xfrm>
            <a:off x="457200" y="45720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Origins of the CAGI Ethics Forum</a:t>
            </a:r>
            <a:endParaRPr/>
          </a:p>
        </p:txBody>
      </p:sp>
      <p:sp>
        <p:nvSpPr>
          <p:cNvPr id="108" name="Google Shape;108;p3"/>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09" name="Google Shape;109;p3"/>
          <p:cNvSpPr txBox="1"/>
          <p:nvPr/>
        </p:nvSpPr>
        <p:spPr>
          <a:xfrm>
            <a:off x="8026900" y="6248400"/>
            <a:ext cx="73610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sz="1800">
              <a:solidFill>
                <a:schemeClr val="dk1"/>
              </a:solidFill>
              <a:latin typeface="Arial"/>
              <a:ea typeface="Arial"/>
              <a:cs typeface="Arial"/>
              <a:sym typeface="Arial"/>
            </a:endParaRPr>
          </a:p>
        </p:txBody>
      </p:sp>
      <p:sp>
        <p:nvSpPr>
          <p:cNvPr id="110" name="Google Shape;110;p3"/>
          <p:cNvSpPr txBox="1"/>
          <p:nvPr/>
        </p:nvSpPr>
        <p:spPr>
          <a:xfrm>
            <a:off x="3289300" y="6248400"/>
            <a:ext cx="2948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17" name="Google Shape;117;p4"/>
          <p:cNvSpPr txBox="1"/>
          <p:nvPr/>
        </p:nvSpPr>
        <p:spPr>
          <a:xfrm>
            <a:off x="8026900" y="6248400"/>
            <a:ext cx="73610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sz="1800">
              <a:solidFill>
                <a:schemeClr val="dk1"/>
              </a:solidFill>
              <a:latin typeface="Arial"/>
              <a:ea typeface="Arial"/>
              <a:cs typeface="Arial"/>
              <a:sym typeface="Arial"/>
            </a:endParaRPr>
          </a:p>
        </p:txBody>
      </p:sp>
      <p:sp>
        <p:nvSpPr>
          <p:cNvPr id="118" name="Google Shape;118;p4"/>
          <p:cNvSpPr txBox="1"/>
          <p:nvPr/>
        </p:nvSpPr>
        <p:spPr>
          <a:xfrm>
            <a:off x="3289300" y="6248400"/>
            <a:ext cx="30081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19" name="Google Shape;119;p4"/>
          <p:cNvPicPr preferRelativeResize="0"/>
          <p:nvPr/>
        </p:nvPicPr>
        <p:blipFill rotWithShape="1">
          <a:blip r:embed="rId3">
            <a:alphaModFix/>
          </a:blip>
          <a:srcRect b="0" l="0" r="0" t="0"/>
          <a:stretch/>
        </p:blipFill>
        <p:spPr>
          <a:xfrm>
            <a:off x="685800" y="1267039"/>
            <a:ext cx="7772400" cy="432392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5"/>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26" name="Google Shape;126;p5"/>
          <p:cNvSpPr txBox="1"/>
          <p:nvPr/>
        </p:nvSpPr>
        <p:spPr>
          <a:xfrm>
            <a:off x="8026900" y="6248400"/>
            <a:ext cx="73610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sz="1800">
              <a:solidFill>
                <a:schemeClr val="dk1"/>
              </a:solidFill>
              <a:latin typeface="Arial"/>
              <a:ea typeface="Arial"/>
              <a:cs typeface="Arial"/>
              <a:sym typeface="Arial"/>
            </a:endParaRPr>
          </a:p>
        </p:txBody>
      </p:sp>
      <p:sp>
        <p:nvSpPr>
          <p:cNvPr id="127" name="Google Shape;127;p5"/>
          <p:cNvSpPr txBox="1"/>
          <p:nvPr/>
        </p:nvSpPr>
        <p:spPr>
          <a:xfrm>
            <a:off x="3289300" y="6248400"/>
            <a:ext cx="2948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28" name="Google Shape;128;p5"/>
          <p:cNvPicPr preferRelativeResize="0"/>
          <p:nvPr/>
        </p:nvPicPr>
        <p:blipFill rotWithShape="1">
          <a:blip r:embed="rId3">
            <a:alphaModFix/>
          </a:blip>
          <a:srcRect b="0" l="0" r="0" t="0"/>
          <a:stretch/>
        </p:blipFill>
        <p:spPr>
          <a:xfrm>
            <a:off x="685800" y="1813075"/>
            <a:ext cx="7772400" cy="3231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6"/>
          <p:cNvSpPr txBox="1"/>
          <p:nvPr>
            <p:ph idx="1" type="body"/>
          </p:nvPr>
        </p:nvSpPr>
        <p:spPr>
          <a:xfrm>
            <a:off x="838200" y="1142999"/>
            <a:ext cx="7924800" cy="5791201"/>
          </a:xfrm>
          <a:prstGeom prst="rect">
            <a:avLst/>
          </a:prstGeom>
          <a:noFill/>
          <a:ln>
            <a:noFill/>
          </a:ln>
        </p:spPr>
        <p:txBody>
          <a:bodyPr anchorCtr="0" anchor="t" bIns="45700" lIns="91425" spcFirstLastPara="1" rIns="91425" wrap="square" tIns="45700">
            <a:normAutofit/>
          </a:bodyPr>
          <a:lstStyle/>
          <a:p>
            <a:pPr indent="-190500" lvl="0" marL="342900" rtl="0" algn="l">
              <a:spcBef>
                <a:spcPts val="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342900" lvl="0" marL="342900" rtl="0" algn="l">
              <a:spcBef>
                <a:spcPts val="480"/>
              </a:spcBef>
              <a:spcAft>
                <a:spcPts val="0"/>
              </a:spcAft>
              <a:buClr>
                <a:schemeClr val="dk1"/>
              </a:buClr>
              <a:buSzPts val="2400"/>
              <a:buChar char="•"/>
            </a:pPr>
            <a:r>
              <a:rPr lang="en-US" sz="2400"/>
              <a:t>Informing novel governance mechanisms</a:t>
            </a:r>
            <a:endParaRPr/>
          </a:p>
          <a:p>
            <a:pPr indent="-342900" lvl="0" marL="342900" rtl="0" algn="l">
              <a:spcBef>
                <a:spcPts val="480"/>
              </a:spcBef>
              <a:spcAft>
                <a:spcPts val="0"/>
              </a:spcAft>
              <a:buClr>
                <a:schemeClr val="dk1"/>
              </a:buClr>
              <a:buSzPts val="2400"/>
              <a:buChar char="•"/>
            </a:pPr>
            <a:r>
              <a:rPr lang="en-US" sz="2400"/>
              <a:t>Developing specific practices</a:t>
            </a:r>
            <a:endParaRPr/>
          </a:p>
          <a:p>
            <a:pPr indent="-342900" lvl="0" marL="342900" rtl="0" algn="l">
              <a:spcBef>
                <a:spcPts val="480"/>
              </a:spcBef>
              <a:spcAft>
                <a:spcPts val="0"/>
              </a:spcAft>
              <a:buClr>
                <a:schemeClr val="dk1"/>
              </a:buClr>
              <a:buSzPts val="2400"/>
              <a:buChar char="•"/>
            </a:pPr>
            <a:r>
              <a:rPr lang="en-US" sz="2400"/>
              <a:t>Providing structured review of CAGI challenges</a:t>
            </a:r>
            <a:endParaRPr/>
          </a:p>
        </p:txBody>
      </p:sp>
      <p:sp>
        <p:nvSpPr>
          <p:cNvPr id="135" name="Google Shape;135;p6"/>
          <p:cNvSpPr txBox="1"/>
          <p:nvPr>
            <p:ph type="title"/>
          </p:nvPr>
        </p:nvSpPr>
        <p:spPr>
          <a:xfrm>
            <a:off x="457200" y="45720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Core Work of CAGI Ethics Forum</a:t>
            </a:r>
            <a:endParaRPr/>
          </a:p>
        </p:txBody>
      </p:sp>
      <p:sp>
        <p:nvSpPr>
          <p:cNvPr id="136" name="Google Shape;136;p6"/>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37" name="Google Shape;137;p6"/>
          <p:cNvSpPr txBox="1"/>
          <p:nvPr/>
        </p:nvSpPr>
        <p:spPr>
          <a:xfrm>
            <a:off x="8026900" y="6248400"/>
            <a:ext cx="73610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sz="1800">
              <a:solidFill>
                <a:schemeClr val="dk1"/>
              </a:solidFill>
              <a:latin typeface="Arial"/>
              <a:ea typeface="Arial"/>
              <a:cs typeface="Arial"/>
              <a:sym typeface="Arial"/>
            </a:endParaRPr>
          </a:p>
        </p:txBody>
      </p:sp>
      <p:sp>
        <p:nvSpPr>
          <p:cNvPr id="138" name="Google Shape;138;p6"/>
          <p:cNvSpPr txBox="1"/>
          <p:nvPr/>
        </p:nvSpPr>
        <p:spPr>
          <a:xfrm>
            <a:off x="3289300" y="6248400"/>
            <a:ext cx="30321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7"/>
          <p:cNvSpPr txBox="1"/>
          <p:nvPr>
            <p:ph idx="1" type="body"/>
          </p:nvPr>
        </p:nvSpPr>
        <p:spPr>
          <a:xfrm>
            <a:off x="838200" y="1142999"/>
            <a:ext cx="7924800" cy="5791201"/>
          </a:xfrm>
          <a:prstGeom prst="rect">
            <a:avLst/>
          </a:prstGeom>
          <a:noFill/>
          <a:ln>
            <a:noFill/>
          </a:ln>
        </p:spPr>
        <p:txBody>
          <a:bodyPr anchorCtr="0" anchor="t" bIns="45700" lIns="91425" spcFirstLastPara="1" rIns="91425" wrap="square" tIns="45700">
            <a:normAutofit/>
          </a:bodyPr>
          <a:lstStyle/>
          <a:p>
            <a:pPr indent="-190500" lvl="0" marL="342900" rtl="0" algn="l">
              <a:spcBef>
                <a:spcPts val="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342900" lvl="0" marL="342900" rtl="0" algn="l">
              <a:spcBef>
                <a:spcPts val="480"/>
              </a:spcBef>
              <a:spcAft>
                <a:spcPts val="0"/>
              </a:spcAft>
              <a:buClr>
                <a:schemeClr val="dk1"/>
              </a:buClr>
              <a:buSzPts val="2400"/>
              <a:buChar char="•"/>
            </a:pPr>
            <a:r>
              <a:rPr lang="en-US" sz="2400"/>
              <a:t>Addressing the interests of data providers</a:t>
            </a:r>
            <a:endParaRPr/>
          </a:p>
          <a:p>
            <a:pPr indent="-342900" lvl="0" marL="342900" rtl="0" algn="l">
              <a:spcBef>
                <a:spcPts val="480"/>
              </a:spcBef>
              <a:spcAft>
                <a:spcPts val="0"/>
              </a:spcAft>
              <a:buClr>
                <a:schemeClr val="dk1"/>
              </a:buClr>
              <a:buSzPts val="2400"/>
              <a:buChar char="•"/>
            </a:pPr>
            <a:r>
              <a:rPr lang="en-US" sz="2400"/>
              <a:t>Addressing the interests of patient-participants</a:t>
            </a:r>
            <a:endParaRPr/>
          </a:p>
          <a:p>
            <a:pPr indent="-342900" lvl="0" marL="342900" rtl="0" algn="l">
              <a:spcBef>
                <a:spcPts val="480"/>
              </a:spcBef>
              <a:spcAft>
                <a:spcPts val="0"/>
              </a:spcAft>
              <a:buClr>
                <a:schemeClr val="dk1"/>
              </a:buClr>
              <a:buSzPts val="2400"/>
              <a:buChar char="•"/>
            </a:pPr>
            <a:r>
              <a:rPr lang="en-US" sz="2400"/>
              <a:t>Weighing trade-offs in data access models</a:t>
            </a:r>
            <a:endParaRPr/>
          </a:p>
        </p:txBody>
      </p:sp>
      <p:sp>
        <p:nvSpPr>
          <p:cNvPr id="145" name="Google Shape;145;p7"/>
          <p:cNvSpPr txBox="1"/>
          <p:nvPr>
            <p:ph type="title"/>
          </p:nvPr>
        </p:nvSpPr>
        <p:spPr>
          <a:xfrm>
            <a:off x="457200" y="45720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Areas of Reflections</a:t>
            </a:r>
            <a:endParaRPr/>
          </a:p>
        </p:txBody>
      </p:sp>
      <p:sp>
        <p:nvSpPr>
          <p:cNvPr id="146" name="Google Shape;146;p7"/>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47" name="Google Shape;147;p7"/>
          <p:cNvSpPr txBox="1"/>
          <p:nvPr/>
        </p:nvSpPr>
        <p:spPr>
          <a:xfrm>
            <a:off x="8026900" y="6248400"/>
            <a:ext cx="73610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sz="1800">
              <a:solidFill>
                <a:schemeClr val="dk1"/>
              </a:solidFill>
              <a:latin typeface="Arial"/>
              <a:ea typeface="Arial"/>
              <a:cs typeface="Arial"/>
              <a:sym typeface="Arial"/>
            </a:endParaRPr>
          </a:p>
        </p:txBody>
      </p:sp>
      <p:sp>
        <p:nvSpPr>
          <p:cNvPr id="148" name="Google Shape;148;p7"/>
          <p:cNvSpPr txBox="1"/>
          <p:nvPr/>
        </p:nvSpPr>
        <p:spPr>
          <a:xfrm>
            <a:off x="3289300" y="6248400"/>
            <a:ext cx="30438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8"/>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55" name="Google Shape;155;p8"/>
          <p:cNvSpPr txBox="1"/>
          <p:nvPr/>
        </p:nvSpPr>
        <p:spPr>
          <a:xfrm>
            <a:off x="8026900" y="6248400"/>
            <a:ext cx="73610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sz="1800">
              <a:solidFill>
                <a:schemeClr val="dk1"/>
              </a:solidFill>
              <a:latin typeface="Arial"/>
              <a:ea typeface="Arial"/>
              <a:cs typeface="Arial"/>
              <a:sym typeface="Arial"/>
            </a:endParaRPr>
          </a:p>
        </p:txBody>
      </p:sp>
      <p:sp>
        <p:nvSpPr>
          <p:cNvPr id="156" name="Google Shape;156;p8"/>
          <p:cNvSpPr txBox="1"/>
          <p:nvPr/>
        </p:nvSpPr>
        <p:spPr>
          <a:xfrm>
            <a:off x="3289300" y="6248400"/>
            <a:ext cx="30201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57" name="Google Shape;157;p8"/>
          <p:cNvPicPr preferRelativeResize="0"/>
          <p:nvPr/>
        </p:nvPicPr>
        <p:blipFill rotWithShape="1">
          <a:blip r:embed="rId3">
            <a:alphaModFix/>
          </a:blip>
          <a:srcRect b="0" l="0" r="0" t="0"/>
          <a:stretch/>
        </p:blipFill>
        <p:spPr>
          <a:xfrm>
            <a:off x="2312349" y="0"/>
            <a:ext cx="4690751" cy="6248400"/>
          </a:xfrm>
          <a:prstGeom prst="rect">
            <a:avLst/>
          </a:prstGeom>
          <a:noFill/>
          <a:ln>
            <a:noFill/>
          </a:ln>
        </p:spPr>
      </p:pic>
      <p:sp>
        <p:nvSpPr>
          <p:cNvPr id="158" name="Google Shape;158;p8"/>
          <p:cNvSpPr txBox="1"/>
          <p:nvPr/>
        </p:nvSpPr>
        <p:spPr>
          <a:xfrm>
            <a:off x="-58772" y="5602069"/>
            <a:ext cx="29546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DOI: 10.1017/jme.2023.77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ae4a1fb138_0_16"/>
          <p:cNvSpPr txBox="1"/>
          <p:nvPr>
            <p:ph idx="2" type="body"/>
          </p:nvPr>
        </p:nvSpPr>
        <p:spPr>
          <a:xfrm>
            <a:off x="457200" y="1066800"/>
            <a:ext cx="8229600" cy="57912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900"/>
              <a:t>“NSR Policies… are markedly different than policies that have supported the creation of </a:t>
            </a:r>
            <a:r>
              <a:rPr i="1" lang="en-US" sz="1900"/>
              <a:t>the commons </a:t>
            </a:r>
            <a:r>
              <a:rPr lang="en-US" sz="1900"/>
              <a:t>over the past several decades. First, NSR policies primarily serve a strategic purpose rather than a purpose in support of human rights or values. Second, NSR policies serve to protect, acquire, or restrict the use of genomic data as a collective resource rather than as a vested personal privacy or data protection right. That is to say data protection or privacy are not the exclusive objective of these policies even if there may be some benefits to data protection or privacy. Third, NSR policies tend to treat control over genomic data as a competition or zero-sum game rather than a cooperative endeavor based on reciprocity, like </a:t>
            </a:r>
            <a:r>
              <a:rPr i="1" lang="en-US" sz="1900"/>
              <a:t>the commons</a:t>
            </a:r>
            <a:r>
              <a:rPr lang="en-US" sz="1900"/>
              <a:t>. As such NSR policies are those that tend to dispose of the benefits of global cooperative biomedical research and innovation in favor of strategic benefits, the interests of a limited set of countries, or explicitly national interests. States may accomplish this by restricting access or granting preferential access to certain categories of data, specific data sources, or data infrastructure.” -McKibben &amp; Shabani, 2023</a:t>
            </a:r>
            <a:endParaRPr sz="1900"/>
          </a:p>
        </p:txBody>
      </p:sp>
      <p:sp>
        <p:nvSpPr>
          <p:cNvPr id="165" name="Google Shape;165;g3ae4a1fb138_0_16"/>
          <p:cNvSpPr txBox="1"/>
          <p:nvPr>
            <p:ph type="title"/>
          </p:nvPr>
        </p:nvSpPr>
        <p:spPr>
          <a:xfrm>
            <a:off x="457200" y="0"/>
            <a:ext cx="8229600" cy="762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NSR Policies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9"/>
          <p:cNvSpPr txBox="1"/>
          <p:nvPr>
            <p:ph idx="1" type="body"/>
          </p:nvPr>
        </p:nvSpPr>
        <p:spPr>
          <a:xfrm>
            <a:off x="838200" y="1142999"/>
            <a:ext cx="7924800" cy="5791201"/>
          </a:xfrm>
          <a:prstGeom prst="rect">
            <a:avLst/>
          </a:prstGeom>
          <a:noFill/>
          <a:ln>
            <a:noFill/>
          </a:ln>
        </p:spPr>
        <p:txBody>
          <a:bodyPr anchorCtr="0" anchor="t" bIns="45700" lIns="91425" spcFirstLastPara="1" rIns="91425" wrap="square" tIns="45700">
            <a:normAutofit/>
          </a:bodyPr>
          <a:lstStyle/>
          <a:p>
            <a:pPr indent="-190500" lvl="0" marL="342900" rtl="0" algn="l">
              <a:spcBef>
                <a:spcPts val="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342900" lvl="0" marL="342900" rtl="0" algn="l">
              <a:spcBef>
                <a:spcPts val="480"/>
              </a:spcBef>
              <a:spcAft>
                <a:spcPts val="0"/>
              </a:spcAft>
              <a:buClr>
                <a:schemeClr val="dk1"/>
              </a:buClr>
              <a:buSzPts val="2400"/>
              <a:buChar char="•"/>
            </a:pPr>
            <a:r>
              <a:rPr lang="en-US" sz="2400"/>
              <a:t>Addressing the interests of data providers/</a:t>
            </a:r>
            <a:endParaRPr/>
          </a:p>
          <a:p>
            <a:pPr indent="-342900" lvl="0" marL="342900" rtl="0" algn="l">
              <a:spcBef>
                <a:spcPts val="480"/>
              </a:spcBef>
              <a:spcAft>
                <a:spcPts val="0"/>
              </a:spcAft>
              <a:buClr>
                <a:schemeClr val="dk1"/>
              </a:buClr>
              <a:buSzPts val="2400"/>
              <a:buChar char="•"/>
            </a:pPr>
            <a:r>
              <a:rPr lang="en-US" sz="2400"/>
              <a:t>Addressing the interests of patient-participants</a:t>
            </a:r>
            <a:endParaRPr/>
          </a:p>
          <a:p>
            <a:pPr indent="-342900" lvl="0" marL="342900" rtl="0" algn="l">
              <a:spcBef>
                <a:spcPts val="480"/>
              </a:spcBef>
              <a:spcAft>
                <a:spcPts val="0"/>
              </a:spcAft>
              <a:buClr>
                <a:schemeClr val="dk1"/>
              </a:buClr>
              <a:buSzPts val="2400"/>
              <a:buChar char="•"/>
            </a:pPr>
            <a:r>
              <a:rPr lang="en-US" sz="2400"/>
              <a:t>Weighing trade-offs in data access models</a:t>
            </a:r>
            <a:endParaRPr/>
          </a:p>
        </p:txBody>
      </p:sp>
      <p:sp>
        <p:nvSpPr>
          <p:cNvPr id="172" name="Google Shape;172;p9"/>
          <p:cNvSpPr txBox="1"/>
          <p:nvPr>
            <p:ph type="title"/>
          </p:nvPr>
        </p:nvSpPr>
        <p:spPr>
          <a:xfrm>
            <a:off x="457200" y="45720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Areas of Reflections (Revisited)</a:t>
            </a:r>
            <a:endParaRPr/>
          </a:p>
        </p:txBody>
      </p:sp>
      <p:sp>
        <p:nvSpPr>
          <p:cNvPr id="173" name="Google Shape;173;p9"/>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74" name="Google Shape;174;p9"/>
          <p:cNvSpPr txBox="1"/>
          <p:nvPr/>
        </p:nvSpPr>
        <p:spPr>
          <a:xfrm>
            <a:off x="8026900" y="6248400"/>
            <a:ext cx="73610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sz="1800">
              <a:solidFill>
                <a:schemeClr val="dk1"/>
              </a:solidFill>
              <a:latin typeface="Arial"/>
              <a:ea typeface="Arial"/>
              <a:cs typeface="Arial"/>
              <a:sym typeface="Arial"/>
            </a:endParaRPr>
          </a:p>
        </p:txBody>
      </p:sp>
      <p:sp>
        <p:nvSpPr>
          <p:cNvPr id="175" name="Google Shape;175;p9"/>
          <p:cNvSpPr txBox="1"/>
          <p:nvPr/>
        </p:nvSpPr>
        <p:spPr>
          <a:xfrm>
            <a:off x="3289300" y="6248400"/>
            <a:ext cx="31035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3ae4a1fb138_0_7"/>
          <p:cNvSpPr txBox="1"/>
          <p:nvPr>
            <p:ph idx="1" type="body"/>
          </p:nvPr>
        </p:nvSpPr>
        <p:spPr>
          <a:xfrm>
            <a:off x="838200" y="1142999"/>
            <a:ext cx="7924800" cy="5791200"/>
          </a:xfrm>
          <a:prstGeom prst="rect">
            <a:avLst/>
          </a:prstGeom>
          <a:noFill/>
          <a:ln>
            <a:noFill/>
          </a:ln>
        </p:spPr>
        <p:txBody>
          <a:bodyPr anchorCtr="0" anchor="t" bIns="45700" lIns="91425" spcFirstLastPara="1" rIns="91425" wrap="square" tIns="45700">
            <a:normAutofit/>
          </a:bodyPr>
          <a:lstStyle/>
          <a:p>
            <a:pPr indent="-190500" lvl="0" marL="342900" rtl="0" algn="l">
              <a:spcBef>
                <a:spcPts val="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342900" lvl="0" marL="342900" rtl="0" algn="l">
              <a:spcBef>
                <a:spcPts val="480"/>
              </a:spcBef>
              <a:spcAft>
                <a:spcPts val="0"/>
              </a:spcAft>
              <a:buClr>
                <a:schemeClr val="dk1"/>
              </a:buClr>
              <a:buSzPts val="2400"/>
              <a:buChar char="•"/>
            </a:pPr>
            <a:r>
              <a:rPr lang="en-US" sz="2400"/>
              <a:t>Dr. Malia Fullerton, CAGI Ethics Forum Chair</a:t>
            </a:r>
            <a:endParaRPr sz="2400"/>
          </a:p>
          <a:p>
            <a:pPr indent="-342900" lvl="0" marL="342900" rtl="0" algn="l">
              <a:spcBef>
                <a:spcPts val="480"/>
              </a:spcBef>
              <a:spcAft>
                <a:spcPts val="0"/>
              </a:spcAft>
              <a:buSzPts val="2400"/>
              <a:buChar char="•"/>
            </a:pPr>
            <a:r>
              <a:rPr lang="en-US" sz="2400"/>
              <a:t>Current and Former CAGI Ethics Forum Members</a:t>
            </a:r>
            <a:endParaRPr sz="2400"/>
          </a:p>
          <a:p>
            <a:pPr indent="-342900" lvl="0" marL="342900" rtl="0" algn="l">
              <a:spcBef>
                <a:spcPts val="480"/>
              </a:spcBef>
              <a:spcAft>
                <a:spcPts val="0"/>
              </a:spcAft>
              <a:buSzPts val="2400"/>
              <a:buChar char="•"/>
            </a:pPr>
            <a:r>
              <a:rPr lang="en-US" sz="2400"/>
              <a:t>Dr. Steven Brenner, ex officio CAGI Ethics</a:t>
            </a:r>
            <a:endParaRPr sz="2400"/>
          </a:p>
          <a:p>
            <a:pPr indent="-342900" lvl="0" marL="342900" rtl="0" algn="l">
              <a:spcBef>
                <a:spcPts val="480"/>
              </a:spcBef>
              <a:spcAft>
                <a:spcPts val="0"/>
              </a:spcAft>
              <a:buSzPts val="2400"/>
              <a:buChar char="•"/>
            </a:pPr>
            <a:r>
              <a:rPr lang="en-US" sz="2400"/>
              <a:t>Dr. Pedja Radivojac, </a:t>
            </a:r>
            <a:r>
              <a:rPr lang="en-US" sz="2400"/>
              <a:t>ex officio CAGI Ethics</a:t>
            </a:r>
            <a:endParaRPr sz="2400"/>
          </a:p>
          <a:p>
            <a:pPr indent="0" lvl="0" marL="0" rtl="0" algn="l">
              <a:spcBef>
                <a:spcPts val="480"/>
              </a:spcBef>
              <a:spcAft>
                <a:spcPts val="0"/>
              </a:spcAft>
              <a:buNone/>
            </a:pPr>
            <a:r>
              <a:t/>
            </a:r>
            <a:endParaRPr sz="2400"/>
          </a:p>
        </p:txBody>
      </p:sp>
      <p:sp>
        <p:nvSpPr>
          <p:cNvPr id="182" name="Google Shape;182;g3ae4a1fb138_0_7"/>
          <p:cNvSpPr txBox="1"/>
          <p:nvPr>
            <p:ph type="title"/>
          </p:nvPr>
        </p:nvSpPr>
        <p:spPr>
          <a:xfrm>
            <a:off x="457200" y="45720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Acknowledgements</a:t>
            </a:r>
            <a:endParaRPr/>
          </a:p>
        </p:txBody>
      </p:sp>
      <p:sp>
        <p:nvSpPr>
          <p:cNvPr id="183" name="Google Shape;183;g3ae4a1fb138_0_7"/>
          <p:cNvSpPr txBox="1"/>
          <p:nvPr/>
        </p:nvSpPr>
        <p:spPr>
          <a:xfrm>
            <a:off x="342900" y="6248400"/>
            <a:ext cx="2159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84" name="Google Shape;184;g3ae4a1fb138_0_7"/>
          <p:cNvSpPr txBox="1"/>
          <p:nvPr/>
        </p:nvSpPr>
        <p:spPr>
          <a:xfrm>
            <a:off x="8026900" y="6248400"/>
            <a:ext cx="7362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sz="1800">
              <a:solidFill>
                <a:schemeClr val="dk1"/>
              </a:solidFill>
              <a:latin typeface="Arial"/>
              <a:ea typeface="Arial"/>
              <a:cs typeface="Arial"/>
              <a:sym typeface="Arial"/>
            </a:endParaRPr>
          </a:p>
        </p:txBody>
      </p:sp>
      <p:sp>
        <p:nvSpPr>
          <p:cNvPr id="185" name="Google Shape;185;g3ae4a1fb138_0_7"/>
          <p:cNvSpPr txBox="1"/>
          <p:nvPr/>
        </p:nvSpPr>
        <p:spPr>
          <a:xfrm>
            <a:off x="3289300" y="6248400"/>
            <a:ext cx="3210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0"/>
          <p:cNvSpPr txBox="1"/>
          <p:nvPr>
            <p:ph idx="1" type="body"/>
          </p:nvPr>
        </p:nvSpPr>
        <p:spPr>
          <a:xfrm>
            <a:off x="838200" y="1142999"/>
            <a:ext cx="7924800" cy="5791201"/>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2400"/>
              <a:buNone/>
            </a:pPr>
            <a:r>
              <a:t/>
            </a:r>
            <a:endParaRPr sz="2400"/>
          </a:p>
          <a:p>
            <a:pPr indent="0" lvl="0" marL="0" rtl="0" algn="ctr">
              <a:spcBef>
                <a:spcPts val="480"/>
              </a:spcBef>
              <a:spcAft>
                <a:spcPts val="0"/>
              </a:spcAft>
              <a:buClr>
                <a:schemeClr val="dk1"/>
              </a:buClr>
              <a:buSzPts val="2400"/>
              <a:buNone/>
            </a:pPr>
            <a:r>
              <a:t/>
            </a:r>
            <a:endParaRPr sz="2400"/>
          </a:p>
          <a:p>
            <a:pPr indent="0" lvl="0" marL="0" rtl="0" algn="ctr">
              <a:spcBef>
                <a:spcPts val="480"/>
              </a:spcBef>
              <a:spcAft>
                <a:spcPts val="0"/>
              </a:spcAft>
              <a:buClr>
                <a:schemeClr val="dk1"/>
              </a:buClr>
              <a:buSzPts val="2400"/>
              <a:buNone/>
            </a:pPr>
            <a:r>
              <a:t/>
            </a:r>
            <a:endParaRPr sz="2400"/>
          </a:p>
          <a:p>
            <a:pPr indent="0" lvl="0" marL="0" rtl="0" algn="ctr">
              <a:spcBef>
                <a:spcPts val="480"/>
              </a:spcBef>
              <a:spcAft>
                <a:spcPts val="0"/>
              </a:spcAft>
              <a:buClr>
                <a:schemeClr val="dk1"/>
              </a:buClr>
              <a:buSzPts val="2400"/>
              <a:buNone/>
            </a:pPr>
            <a:r>
              <a:t/>
            </a:r>
            <a:endParaRPr sz="2400"/>
          </a:p>
          <a:p>
            <a:pPr indent="0" lvl="0" marL="0" rtl="0" algn="ctr">
              <a:spcBef>
                <a:spcPts val="480"/>
              </a:spcBef>
              <a:spcAft>
                <a:spcPts val="0"/>
              </a:spcAft>
              <a:buClr>
                <a:schemeClr val="dk1"/>
              </a:buClr>
              <a:buSzPts val="2400"/>
              <a:buNone/>
            </a:pPr>
            <a:r>
              <a:rPr lang="en-US" sz="2400"/>
              <a:t>Thank You!</a:t>
            </a:r>
            <a:endParaRPr/>
          </a:p>
        </p:txBody>
      </p:sp>
      <p:sp>
        <p:nvSpPr>
          <p:cNvPr id="192" name="Google Shape;192;p10"/>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93" name="Google Shape;193;p10"/>
          <p:cNvSpPr txBox="1"/>
          <p:nvPr/>
        </p:nvSpPr>
        <p:spPr>
          <a:xfrm>
            <a:off x="8026900" y="6248400"/>
            <a:ext cx="73610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Chen</a:t>
            </a:r>
            <a:endParaRPr sz="1800">
              <a:solidFill>
                <a:schemeClr val="dk1"/>
              </a:solidFill>
              <a:latin typeface="Arial"/>
              <a:ea typeface="Arial"/>
              <a:cs typeface="Arial"/>
              <a:sym typeface="Arial"/>
            </a:endParaRPr>
          </a:p>
        </p:txBody>
      </p:sp>
      <p:sp>
        <p:nvSpPr>
          <p:cNvPr id="194" name="Google Shape;194;p10"/>
          <p:cNvSpPr txBox="1"/>
          <p:nvPr/>
        </p:nvSpPr>
        <p:spPr>
          <a:xfrm>
            <a:off x="3289300" y="6248400"/>
            <a:ext cx="31035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