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22" r:id="rId2"/>
    <p:sldMasterId id="2147483934" r:id="rId3"/>
    <p:sldMasterId id="2147483947" r:id="rId4"/>
    <p:sldMasterId id="2147483960" r:id="rId5"/>
  </p:sldMasterIdLst>
  <p:notesMasterIdLst>
    <p:notesMasterId r:id="rId55"/>
  </p:notesMasterIdLst>
  <p:sldIdLst>
    <p:sldId id="1902" r:id="rId6"/>
    <p:sldId id="1470" r:id="rId7"/>
    <p:sldId id="1339" r:id="rId8"/>
    <p:sldId id="1337" r:id="rId9"/>
    <p:sldId id="1870" r:id="rId10"/>
    <p:sldId id="1893" r:id="rId11"/>
    <p:sldId id="1010" r:id="rId12"/>
    <p:sldId id="1873" r:id="rId13"/>
    <p:sldId id="270" r:id="rId14"/>
    <p:sldId id="271" r:id="rId15"/>
    <p:sldId id="280" r:id="rId16"/>
    <p:sldId id="1444" r:id="rId17"/>
    <p:sldId id="1900" r:id="rId18"/>
    <p:sldId id="1433" r:id="rId19"/>
    <p:sldId id="1434" r:id="rId20"/>
    <p:sldId id="1435" r:id="rId21"/>
    <p:sldId id="1445" r:id="rId22"/>
    <p:sldId id="1477" r:id="rId23"/>
    <p:sldId id="1901" r:id="rId24"/>
    <p:sldId id="1877" r:id="rId25"/>
    <p:sldId id="1878" r:id="rId26"/>
    <p:sldId id="1879" r:id="rId27"/>
    <p:sldId id="297" r:id="rId28"/>
    <p:sldId id="302" r:id="rId29"/>
    <p:sldId id="1458" r:id="rId30"/>
    <p:sldId id="1863" r:id="rId31"/>
    <p:sldId id="1880" r:id="rId32"/>
    <p:sldId id="1480" r:id="rId33"/>
    <p:sldId id="1865" r:id="rId34"/>
    <p:sldId id="1864" r:id="rId35"/>
    <p:sldId id="1866" r:id="rId36"/>
    <p:sldId id="1895" r:id="rId37"/>
    <p:sldId id="1896" r:id="rId38"/>
    <p:sldId id="1898" r:id="rId39"/>
    <p:sldId id="1102" r:id="rId40"/>
    <p:sldId id="349" r:id="rId41"/>
    <p:sldId id="1400" r:id="rId42"/>
    <p:sldId id="1868" r:id="rId43"/>
    <p:sldId id="1892" r:id="rId44"/>
    <p:sldId id="1874" r:id="rId45"/>
    <p:sldId id="1860" r:id="rId46"/>
    <p:sldId id="1858" r:id="rId47"/>
    <p:sldId id="1875" r:id="rId48"/>
    <p:sldId id="1881" r:id="rId49"/>
    <p:sldId id="1882" r:id="rId50"/>
    <p:sldId id="1429" r:id="rId51"/>
    <p:sldId id="259" r:id="rId52"/>
    <p:sldId id="1871" r:id="rId53"/>
    <p:sldId id="1899" r:id="rId54"/>
  </p:sldIdLst>
  <p:sldSz cx="9144000" cy="6858000" type="screen4x3"/>
  <p:notesSz cx="6858000" cy="9144000"/>
  <p:defaultTextStyle>
    <a:lvl1pPr marR="321457" algn="ctr" defTabSz="321457">
      <a:lnSpc>
        <a:spcPct val="150000"/>
      </a:lnSpc>
      <a:defRPr sz="2500">
        <a:latin typeface="Helvetica"/>
        <a:ea typeface="Helvetica"/>
        <a:cs typeface="Helvetica"/>
        <a:sym typeface="Helvetica"/>
      </a:defRPr>
    </a:lvl1pPr>
    <a:lvl2pPr marR="321457" indent="241093" algn="ctr" defTabSz="321457">
      <a:lnSpc>
        <a:spcPct val="150000"/>
      </a:lnSpc>
      <a:defRPr sz="2500">
        <a:latin typeface="Helvetica"/>
        <a:ea typeface="Helvetica"/>
        <a:cs typeface="Helvetica"/>
        <a:sym typeface="Helvetica"/>
      </a:defRPr>
    </a:lvl2pPr>
    <a:lvl3pPr marR="321457" indent="482186" algn="ctr" defTabSz="321457">
      <a:lnSpc>
        <a:spcPct val="150000"/>
      </a:lnSpc>
      <a:defRPr sz="2500">
        <a:latin typeface="Helvetica"/>
        <a:ea typeface="Helvetica"/>
        <a:cs typeface="Helvetica"/>
        <a:sym typeface="Helvetica"/>
      </a:defRPr>
    </a:lvl3pPr>
    <a:lvl4pPr marR="321457" indent="723279" algn="ctr" defTabSz="321457">
      <a:lnSpc>
        <a:spcPct val="150000"/>
      </a:lnSpc>
      <a:defRPr sz="2500">
        <a:latin typeface="Helvetica"/>
        <a:ea typeface="Helvetica"/>
        <a:cs typeface="Helvetica"/>
        <a:sym typeface="Helvetica"/>
      </a:defRPr>
    </a:lvl4pPr>
    <a:lvl5pPr marR="321457" indent="964372" algn="ctr" defTabSz="321457">
      <a:lnSpc>
        <a:spcPct val="150000"/>
      </a:lnSpc>
      <a:defRPr sz="2500">
        <a:latin typeface="Helvetica"/>
        <a:ea typeface="Helvetica"/>
        <a:cs typeface="Helvetica"/>
        <a:sym typeface="Helvetica"/>
      </a:defRPr>
    </a:lvl5pPr>
    <a:lvl6pPr marR="321457" indent="1205465" algn="ctr" defTabSz="321457">
      <a:lnSpc>
        <a:spcPct val="150000"/>
      </a:lnSpc>
      <a:defRPr sz="2500">
        <a:latin typeface="Helvetica"/>
        <a:ea typeface="Helvetica"/>
        <a:cs typeface="Helvetica"/>
        <a:sym typeface="Helvetica"/>
      </a:defRPr>
    </a:lvl6pPr>
    <a:lvl7pPr marR="321457" indent="1446558" algn="ctr" defTabSz="321457">
      <a:lnSpc>
        <a:spcPct val="150000"/>
      </a:lnSpc>
      <a:defRPr sz="2500">
        <a:latin typeface="Helvetica"/>
        <a:ea typeface="Helvetica"/>
        <a:cs typeface="Helvetica"/>
        <a:sym typeface="Helvetica"/>
      </a:defRPr>
    </a:lvl7pPr>
    <a:lvl8pPr marR="321457" indent="1687651" algn="ctr" defTabSz="321457">
      <a:lnSpc>
        <a:spcPct val="150000"/>
      </a:lnSpc>
      <a:defRPr sz="2500">
        <a:latin typeface="Helvetica"/>
        <a:ea typeface="Helvetica"/>
        <a:cs typeface="Helvetica"/>
        <a:sym typeface="Helvetica"/>
      </a:defRPr>
    </a:lvl8pPr>
    <a:lvl9pPr marR="321457" indent="1928744" algn="ctr" defTabSz="321457">
      <a:lnSpc>
        <a:spcPct val="150000"/>
      </a:lnSpc>
      <a:defRPr sz="2500">
        <a:latin typeface="Helvetica"/>
        <a:ea typeface="Helvetica"/>
        <a:cs typeface="Helvetica"/>
        <a:sym typeface="Helvetica"/>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3BAB"/>
    <a:srgbClr val="B152FB"/>
    <a:srgbClr val="FFE6C5"/>
    <a:srgbClr val="FFFFFF"/>
    <a:srgbClr val="D13E97"/>
    <a:srgbClr val="91BAD8"/>
    <a:srgbClr val="6864AD"/>
    <a:srgbClr val="F3B1AF"/>
    <a:srgbClr val="AAEAFD"/>
    <a:srgbClr val="3636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tcStyle>
    </a:firstCol>
    <a:la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tcStyle>
    </a:lastRow>
    <a:fir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87" autoAdjust="0"/>
    <p:restoredTop sz="88772" autoAdjust="0"/>
  </p:normalViewPr>
  <p:slideViewPr>
    <p:cSldViewPr snapToGrid="0" snapToObjects="1">
      <p:cViewPr varScale="1">
        <p:scale>
          <a:sx n="102" d="100"/>
          <a:sy n="102" d="100"/>
        </p:scale>
        <p:origin x="141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viewProps" Target="view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hape 25"/>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26" name="Shape 26"/>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026889306"/>
      </p:ext>
    </p:extLst>
  </p:cSld>
  <p:clrMap bg1="lt1" tx1="dk1" bg2="lt2" tx2="dk2" accent1="accent1" accent2="accent2" accent3="accent3" accent4="accent4" accent5="accent5" accent6="accent6" hlink="hlink" folHlink="folHlink"/>
  <p:notesStyle>
    <a:lvl1pPr defTabSz="321457">
      <a:defRPr sz="1500">
        <a:latin typeface="Lucida Grande"/>
        <a:ea typeface="Lucida Grande"/>
        <a:cs typeface="Lucida Grande"/>
        <a:sym typeface="Lucida Grande"/>
      </a:defRPr>
    </a:lvl1pPr>
    <a:lvl2pPr indent="160729" defTabSz="321457">
      <a:defRPr sz="1500">
        <a:latin typeface="Lucida Grande"/>
        <a:ea typeface="Lucida Grande"/>
        <a:cs typeface="Lucida Grande"/>
        <a:sym typeface="Lucida Grande"/>
      </a:defRPr>
    </a:lvl2pPr>
    <a:lvl3pPr indent="321457" defTabSz="321457">
      <a:defRPr sz="1500">
        <a:latin typeface="Lucida Grande"/>
        <a:ea typeface="Lucida Grande"/>
        <a:cs typeface="Lucida Grande"/>
        <a:sym typeface="Lucida Grande"/>
      </a:defRPr>
    </a:lvl3pPr>
    <a:lvl4pPr indent="482186" defTabSz="321457">
      <a:defRPr sz="1500">
        <a:latin typeface="Lucida Grande"/>
        <a:ea typeface="Lucida Grande"/>
        <a:cs typeface="Lucida Grande"/>
        <a:sym typeface="Lucida Grande"/>
      </a:defRPr>
    </a:lvl4pPr>
    <a:lvl5pPr indent="642915" defTabSz="321457">
      <a:defRPr sz="1500">
        <a:latin typeface="Lucida Grande"/>
        <a:ea typeface="Lucida Grande"/>
        <a:cs typeface="Lucida Grande"/>
        <a:sym typeface="Lucida Grande"/>
      </a:defRPr>
    </a:lvl5pPr>
    <a:lvl6pPr indent="803643" defTabSz="321457">
      <a:defRPr sz="1500">
        <a:latin typeface="Lucida Grande"/>
        <a:ea typeface="Lucida Grande"/>
        <a:cs typeface="Lucida Grande"/>
        <a:sym typeface="Lucida Grande"/>
      </a:defRPr>
    </a:lvl6pPr>
    <a:lvl7pPr indent="964372" defTabSz="321457">
      <a:defRPr sz="1500">
        <a:latin typeface="Lucida Grande"/>
        <a:ea typeface="Lucida Grande"/>
        <a:cs typeface="Lucida Grande"/>
        <a:sym typeface="Lucida Grande"/>
      </a:defRPr>
    </a:lvl7pPr>
    <a:lvl8pPr indent="1125101" defTabSz="321457">
      <a:defRPr sz="1500">
        <a:latin typeface="Lucida Grande"/>
        <a:ea typeface="Lucida Grande"/>
        <a:cs typeface="Lucida Grande"/>
        <a:sym typeface="Lucida Grande"/>
      </a:defRPr>
    </a:lvl8pPr>
    <a:lvl9pPr indent="1285829" defTabSz="321457">
      <a:defRPr sz="15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genomebiology.biomedcentral.com/articles/10.1186/s13059-023-02986-x"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Make</a:t>
            </a:r>
            <a:r>
              <a:rPr lang="en-US" baseline="0" dirty="0"/>
              <a:t> infographic or at least say real numbers not </a:t>
            </a:r>
            <a:r>
              <a:rPr lang="en-US" baseline="0" dirty="0" err="1"/>
              <a:t>scientiic</a:t>
            </a:r>
            <a:r>
              <a:rPr lang="en-US" baseline="0" dirty="0"/>
              <a:t> notation</a:t>
            </a:r>
            <a:endParaRPr lang="en-US" dirty="0"/>
          </a:p>
        </p:txBody>
      </p:sp>
    </p:spTree>
    <p:extLst>
      <p:ext uri="{BB962C8B-B14F-4D97-AF65-F5344CB8AC3E}">
        <p14:creationId xmlns:p14="http://schemas.microsoft.com/office/powerpoint/2010/main" val="1948276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Make</a:t>
            </a:r>
            <a:r>
              <a:rPr lang="en-US" baseline="0" dirty="0"/>
              <a:t> infographic or at least say real numbers not </a:t>
            </a:r>
            <a:r>
              <a:rPr lang="en-US" baseline="0" dirty="0" err="1"/>
              <a:t>scientiic</a:t>
            </a:r>
            <a:r>
              <a:rPr lang="en-US" baseline="0" dirty="0"/>
              <a:t> notation</a:t>
            </a:r>
            <a:endParaRPr lang="en-US" dirty="0"/>
          </a:p>
        </p:txBody>
      </p:sp>
    </p:spTree>
    <p:extLst>
      <p:ext uri="{BB962C8B-B14F-4D97-AF65-F5344CB8AC3E}">
        <p14:creationId xmlns:p14="http://schemas.microsoft.com/office/powerpoint/2010/main" val="3813545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71280-A6F3-4B84-B01D-393D5FB0EB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FC6DF6-33E1-98B5-0DCC-6F59629203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C5AA57-6E8B-B535-70FF-D71696A7B0E8}"/>
              </a:ext>
            </a:extLst>
          </p:cNvPr>
          <p:cNvSpPr>
            <a:spLocks noGrp="1"/>
          </p:cNvSpPr>
          <p:nvPr>
            <p:ph type="body" idx="1"/>
          </p:nvPr>
        </p:nvSpPr>
        <p:spPr/>
        <p:txBody>
          <a:bodyPr/>
          <a:lstStyle/>
          <a:p>
            <a:r>
              <a:rPr lang="en-US" dirty="0"/>
              <a:t>Don’t need to introduce because </a:t>
            </a:r>
            <a:r>
              <a:rPr lang="en-US" dirty="0" err="1"/>
              <a:t>jesse</a:t>
            </a:r>
            <a:r>
              <a:rPr lang="en-US" dirty="0"/>
              <a:t> and </a:t>
            </a:r>
            <a:r>
              <a:rPr lang="en-US" dirty="0" err="1"/>
              <a:t>nicky</a:t>
            </a:r>
            <a:r>
              <a:rPr lang="en-US" dirty="0"/>
              <a:t> both talked about these types of assays</a:t>
            </a:r>
          </a:p>
        </p:txBody>
      </p:sp>
      <p:sp>
        <p:nvSpPr>
          <p:cNvPr id="4" name="Slide Number Placeholder 3">
            <a:extLst>
              <a:ext uri="{FF2B5EF4-FFF2-40B4-BE49-F238E27FC236}">
                <a16:creationId xmlns:a16="http://schemas.microsoft.com/office/drawing/2014/main" id="{2E164F1C-4F14-9200-8D50-185A61B0DD6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28C927-776B-184D-8168-5F1B2231A7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Gill Sans"/>
                <a:sym typeface="Helvetica"/>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Gill Sans"/>
              <a:sym typeface="Helvetica"/>
            </a:endParaRPr>
          </a:p>
        </p:txBody>
      </p:sp>
    </p:spTree>
    <p:extLst>
      <p:ext uri="{BB962C8B-B14F-4D97-AF65-F5344CB8AC3E}">
        <p14:creationId xmlns:p14="http://schemas.microsoft.com/office/powerpoint/2010/main" val="4216381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F899E-A0AC-1637-88F3-39C5E38554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C6DAA4-3BEF-D19C-FC8A-B06BA77C28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336D19-005C-1076-D5CA-EBCF828EBF04}"/>
              </a:ext>
            </a:extLst>
          </p:cNvPr>
          <p:cNvSpPr>
            <a:spLocks noGrp="1"/>
          </p:cNvSpPr>
          <p:nvPr>
            <p:ph type="body" idx="1"/>
          </p:nvPr>
        </p:nvSpPr>
        <p:spPr/>
        <p:txBody>
          <a:bodyPr/>
          <a:lstStyle/>
          <a:p>
            <a:r>
              <a:rPr lang="en-US" dirty="0"/>
              <a:t>Don’t need to introduce because </a:t>
            </a:r>
            <a:r>
              <a:rPr lang="en-US" dirty="0" err="1"/>
              <a:t>jesse</a:t>
            </a:r>
            <a:r>
              <a:rPr lang="en-US" dirty="0"/>
              <a:t> and </a:t>
            </a:r>
            <a:r>
              <a:rPr lang="en-US" dirty="0" err="1"/>
              <a:t>nicky</a:t>
            </a:r>
            <a:r>
              <a:rPr lang="en-US" dirty="0"/>
              <a:t> both talked about these types of assays</a:t>
            </a:r>
          </a:p>
        </p:txBody>
      </p:sp>
      <p:sp>
        <p:nvSpPr>
          <p:cNvPr id="4" name="Slide Number Placeholder 3">
            <a:extLst>
              <a:ext uri="{FF2B5EF4-FFF2-40B4-BE49-F238E27FC236}">
                <a16:creationId xmlns:a16="http://schemas.microsoft.com/office/drawing/2014/main" id="{F2A8DF36-A79A-6FCE-1D02-F9D0779AB27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28C927-776B-184D-8168-5F1B2231A7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Gill Sans"/>
                <a:sym typeface="Helvetica"/>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Gill Sans"/>
              <a:sym typeface="Helvetica"/>
            </a:endParaRPr>
          </a:p>
        </p:txBody>
      </p:sp>
    </p:spTree>
    <p:extLst>
      <p:ext uri="{BB962C8B-B14F-4D97-AF65-F5344CB8AC3E}">
        <p14:creationId xmlns:p14="http://schemas.microsoft.com/office/powerpoint/2010/main" val="4137716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36C9F-D30A-7893-818B-EED1099E16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D855CF-9765-BAAF-9E84-1BAE8B30A5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15B702-604A-BC85-E912-35A88FEB0E41}"/>
              </a:ext>
            </a:extLst>
          </p:cNvPr>
          <p:cNvSpPr>
            <a:spLocks noGrp="1"/>
          </p:cNvSpPr>
          <p:nvPr>
            <p:ph type="body" idx="1"/>
          </p:nvPr>
        </p:nvSpPr>
        <p:spPr/>
        <p:txBody>
          <a:bodyPr/>
          <a:lstStyle/>
          <a:p>
            <a:r>
              <a:rPr lang="en-US" dirty="0"/>
              <a:t>Super blurry -&gt; find a better icon</a:t>
            </a:r>
          </a:p>
          <a:p>
            <a:endParaRPr lang="en-US" dirty="0"/>
          </a:p>
          <a:p>
            <a:r>
              <a:rPr lang="en-US" dirty="0"/>
              <a:t>People on top with labels on bottom</a:t>
            </a:r>
          </a:p>
          <a:p>
            <a:endParaRPr lang="en-US" dirty="0"/>
          </a:p>
          <a:p>
            <a:r>
              <a:rPr lang="en-US" dirty="0"/>
              <a:t>Line width thicker</a:t>
            </a:r>
          </a:p>
          <a:p>
            <a:endParaRPr lang="en-US" dirty="0"/>
          </a:p>
          <a:p>
            <a:r>
              <a:rPr lang="en-US" dirty="0"/>
              <a:t>Heart</a:t>
            </a:r>
          </a:p>
          <a:p>
            <a:r>
              <a:rPr lang="en-US" dirty="0"/>
              <a:t>Muscle</a:t>
            </a:r>
          </a:p>
          <a:p>
            <a:r>
              <a:rPr lang="en-US" dirty="0"/>
              <a:t>Fat</a:t>
            </a:r>
          </a:p>
          <a:p>
            <a:r>
              <a:rPr lang="en-US" dirty="0"/>
              <a:t>Progeria -&gt; icon of an old person</a:t>
            </a:r>
          </a:p>
          <a:p>
            <a:endParaRPr lang="en-US" dirty="0"/>
          </a:p>
          <a:p>
            <a:r>
              <a:rPr lang="en-US" dirty="0"/>
              <a:t>Move this slide to the beginning</a:t>
            </a:r>
          </a:p>
        </p:txBody>
      </p:sp>
      <p:sp>
        <p:nvSpPr>
          <p:cNvPr id="4" name="Slide Number Placeholder 3">
            <a:extLst>
              <a:ext uri="{FF2B5EF4-FFF2-40B4-BE49-F238E27FC236}">
                <a16:creationId xmlns:a16="http://schemas.microsoft.com/office/drawing/2014/main" id="{AA604DEC-18E7-EFA3-754D-8FF7E95EDB84}"/>
              </a:ext>
            </a:extLst>
          </p:cNvPr>
          <p:cNvSpPr>
            <a:spLocks noGrp="1"/>
          </p:cNvSpPr>
          <p:nvPr>
            <p:ph type="sldNum" sz="quarter" idx="5"/>
          </p:nvPr>
        </p:nvSpPr>
        <p:spPr/>
        <p:txBody>
          <a:bodyPr/>
          <a:lstStyle/>
          <a:p>
            <a:pPr marL="0" marR="321457" lvl="0" indent="0" algn="ctr" defTabSz="321457" eaLnBrk="1" fontAlgn="auto" latinLnBrk="0" hangingPunct="1">
              <a:lnSpc>
                <a:spcPct val="150000"/>
              </a:lnSpc>
              <a:spcBef>
                <a:spcPts val="0"/>
              </a:spcBef>
              <a:spcAft>
                <a:spcPts val="0"/>
              </a:spcAft>
              <a:buClrTx/>
              <a:buSzTx/>
              <a:buFontTx/>
              <a:buNone/>
              <a:tabLst/>
              <a:defRPr/>
            </a:pPr>
            <a:fld id="{41714B50-F79F-E544-810E-2EB069156CDC}" type="slidenum">
              <a:rPr kumimoji="0" lang="en-US" sz="2500" b="0" i="0" u="none" strike="noStrike" kern="0" cap="none" spc="0" normalizeH="0" baseline="0" noProof="0" smtClean="0">
                <a:ln>
                  <a:noFill/>
                </a:ln>
                <a:solidFill>
                  <a:sysClr val="windowText" lastClr="000000"/>
                </a:solidFill>
                <a:effectLst/>
                <a:uLnTx/>
                <a:uFillTx/>
                <a:latin typeface="Helvetica"/>
                <a:sym typeface="Helvetica"/>
              </a:rPr>
              <a:pPr marL="0" marR="321457" lvl="0" indent="0" algn="ctr" defTabSz="321457" eaLnBrk="1" fontAlgn="auto" latinLnBrk="0" hangingPunct="1">
                <a:lnSpc>
                  <a:spcPct val="150000"/>
                </a:lnSpc>
                <a:spcBef>
                  <a:spcPts val="0"/>
                </a:spcBef>
                <a:spcAft>
                  <a:spcPts val="0"/>
                </a:spcAft>
                <a:buClrTx/>
                <a:buSzTx/>
                <a:buFontTx/>
                <a:buNone/>
                <a:tabLst/>
                <a:defRPr/>
              </a:pPr>
              <a:t>7</a:t>
            </a:fld>
            <a:endParaRPr kumimoji="0" lang="en-US" sz="2500" b="0" i="0" u="none" strike="noStrike" kern="0" cap="none" spc="0" normalizeH="0" baseline="0" noProof="0">
              <a:ln>
                <a:noFill/>
              </a:ln>
              <a:solidFill>
                <a:sysClr val="windowText" lastClr="000000"/>
              </a:solidFill>
              <a:effectLst/>
              <a:uLnTx/>
              <a:uFillTx/>
              <a:latin typeface="Helvetica"/>
              <a:sym typeface="Helvetica"/>
            </a:endParaRPr>
          </a:p>
        </p:txBody>
      </p:sp>
    </p:spTree>
    <p:extLst>
      <p:ext uri="{BB962C8B-B14F-4D97-AF65-F5344CB8AC3E}">
        <p14:creationId xmlns:p14="http://schemas.microsoft.com/office/powerpoint/2010/main" val="155910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82087-6E28-F5A6-0680-CB0384FA84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9EE4C5-2680-C1B0-F9F6-E9A9A34FCA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B8B9E1-883F-6403-20AB-EF78ACB90C10}"/>
              </a:ext>
            </a:extLst>
          </p:cNvPr>
          <p:cNvSpPr>
            <a:spLocks noGrp="1"/>
          </p:cNvSpPr>
          <p:nvPr>
            <p:ph type="body" idx="1"/>
          </p:nvPr>
        </p:nvSpPr>
        <p:spPr/>
        <p:txBody>
          <a:bodyPr/>
          <a:lstStyle/>
          <a:p>
            <a:r>
              <a:rPr lang="en-US" dirty="0"/>
              <a:t>So, </a:t>
            </a:r>
            <a:r>
              <a:rPr lang="en-US" dirty="0" err="1"/>
              <a:t>lamin</a:t>
            </a:r>
            <a:r>
              <a:rPr lang="en-US" dirty="0"/>
              <a:t> a perfectly encapsulates some of the challenges we face – the phenotype that the field cares about is complex and not easily captured by an existing technology. The gene/disease relationship is complex and poorly understood vis a vis molecular mechanisms.</a:t>
            </a:r>
          </a:p>
        </p:txBody>
      </p:sp>
      <p:sp>
        <p:nvSpPr>
          <p:cNvPr id="4" name="Slide Number Placeholder 3">
            <a:extLst>
              <a:ext uri="{FF2B5EF4-FFF2-40B4-BE49-F238E27FC236}">
                <a16:creationId xmlns:a16="http://schemas.microsoft.com/office/drawing/2014/main" id="{9D7A82B9-BB34-44D8-F947-452B696E7FE1}"/>
              </a:ext>
            </a:extLst>
          </p:cNvPr>
          <p:cNvSpPr>
            <a:spLocks noGrp="1"/>
          </p:cNvSpPr>
          <p:nvPr>
            <p:ph type="sldNum" sz="quarter" idx="5"/>
          </p:nvPr>
        </p:nvSpPr>
        <p:spPr/>
        <p:txBody>
          <a:bodyPr/>
          <a:lstStyle/>
          <a:p>
            <a:pPr marL="0" marR="321457" lvl="0" indent="0" algn="ctr" defTabSz="321457" eaLnBrk="1" fontAlgn="auto" latinLnBrk="0" hangingPunct="1">
              <a:lnSpc>
                <a:spcPct val="150000"/>
              </a:lnSpc>
              <a:spcBef>
                <a:spcPts val="0"/>
              </a:spcBef>
              <a:spcAft>
                <a:spcPts val="0"/>
              </a:spcAft>
              <a:buClrTx/>
              <a:buSzTx/>
              <a:buFontTx/>
              <a:buNone/>
              <a:tabLst/>
              <a:defRPr/>
            </a:pPr>
            <a:fld id="{41714B50-F79F-E544-810E-2EB069156CDC}" type="slidenum">
              <a:rPr kumimoji="0" lang="en-US" sz="2500" b="0" i="0" u="none" strike="noStrike" kern="0" cap="none" spc="0" normalizeH="0" baseline="0" noProof="0" smtClean="0">
                <a:ln>
                  <a:noFill/>
                </a:ln>
                <a:solidFill>
                  <a:sysClr val="windowText" lastClr="000000"/>
                </a:solidFill>
                <a:effectLst/>
                <a:uLnTx/>
                <a:uFillTx/>
                <a:latin typeface="Helvetica"/>
                <a:sym typeface="Helvetica"/>
              </a:rPr>
              <a:pPr marL="0" marR="321457" lvl="0" indent="0" algn="ctr" defTabSz="321457" eaLnBrk="1" fontAlgn="auto" latinLnBrk="0" hangingPunct="1">
                <a:lnSpc>
                  <a:spcPct val="150000"/>
                </a:lnSpc>
                <a:spcBef>
                  <a:spcPts val="0"/>
                </a:spcBef>
                <a:spcAft>
                  <a:spcPts val="0"/>
                </a:spcAft>
                <a:buClrTx/>
                <a:buSzTx/>
                <a:buFontTx/>
                <a:buNone/>
                <a:tabLst/>
                <a:defRPr/>
              </a:pPr>
              <a:t>8</a:t>
            </a:fld>
            <a:endParaRPr kumimoji="0" lang="en-US" sz="2500" b="0" i="0" u="none" strike="noStrike" kern="0" cap="none" spc="0" normalizeH="0" baseline="0" noProof="0">
              <a:ln>
                <a:noFill/>
              </a:ln>
              <a:solidFill>
                <a:sysClr val="windowText" lastClr="000000"/>
              </a:solidFill>
              <a:effectLst/>
              <a:uLnTx/>
              <a:uFillTx/>
              <a:latin typeface="Helvetica"/>
              <a:sym typeface="Helvetica"/>
            </a:endParaRPr>
          </a:p>
        </p:txBody>
      </p:sp>
    </p:spTree>
    <p:extLst>
      <p:ext uri="{BB962C8B-B14F-4D97-AF65-F5344CB8AC3E}">
        <p14:creationId xmlns:p14="http://schemas.microsoft.com/office/powerpoint/2010/main" val="3795128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30ea3f256c2_0_4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30ea3f256c2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Add in dyes + RNA FISH, add this in the phenotype discovery </a:t>
            </a:r>
            <a:endParaRPr/>
          </a:p>
          <a:p>
            <a:pPr marL="0" lvl="0" indent="0" algn="l" rtl="0">
              <a:spcBef>
                <a:spcPts val="0"/>
              </a:spcBef>
              <a:spcAft>
                <a:spcPts val="0"/>
              </a:spcAft>
              <a:buNone/>
            </a:pPr>
            <a:endParaRPr/>
          </a:p>
          <a:p>
            <a:pPr marL="0" lvl="0" indent="0" algn="l" rtl="0">
              <a:spcBef>
                <a:spcPts val="0"/>
              </a:spcBef>
              <a:spcAft>
                <a:spcPts val="0"/>
              </a:spcAft>
              <a:buNone/>
            </a:pPr>
            <a:r>
              <a:rPr lang="en"/>
              <a:t>Basically say that we applied this classifier based on this one clinical phenotype, but recall that there are four different diseases that we’re interested in and this is just one phenotype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30ea3f256c2_0_4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30ea3f256c2_0_4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Add in dyes + RNA FISH, add this in the phenotype discovery </a:t>
            </a:r>
            <a:endParaRPr/>
          </a:p>
          <a:p>
            <a:pPr marL="0" lvl="0" indent="0" algn="l" rtl="0">
              <a:spcBef>
                <a:spcPts val="0"/>
              </a:spcBef>
              <a:spcAft>
                <a:spcPts val="0"/>
              </a:spcAft>
              <a:buNone/>
            </a:pPr>
            <a:endParaRPr/>
          </a:p>
          <a:p>
            <a:pPr marL="0" lvl="0" indent="0" algn="l" rtl="0">
              <a:spcBef>
                <a:spcPts val="0"/>
              </a:spcBef>
              <a:spcAft>
                <a:spcPts val="0"/>
              </a:spcAft>
              <a:buNone/>
            </a:pPr>
            <a:r>
              <a:rPr lang="en"/>
              <a:t>Basically say that we applied this classifier based on this one clinical phenotype, but recall that there are four different diseases that we’re interested in and this is just one phenotype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30f345210bc_0_17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30f345210bc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30ea3f256c2_0_97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30ea3f256c2_0_9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Mistake: we were talking about the image analysis before, but we have to wait until now.</a:t>
            </a:r>
            <a:endParaRPr/>
          </a:p>
          <a:p>
            <a:pPr marL="0" lvl="0" indent="0" algn="l" rtl="0">
              <a:spcBef>
                <a:spcPts val="0"/>
              </a:spcBef>
              <a:spcAft>
                <a:spcPts val="0"/>
              </a:spcAft>
              <a:buNone/>
            </a:pPr>
            <a:r>
              <a:rPr lang="en"/>
              <a:t>Animate it and talk about each of the steps.</a:t>
            </a:r>
            <a:endParaRPr/>
          </a:p>
          <a:p>
            <a:pPr marL="0" lvl="0" indent="0" algn="l" rtl="0">
              <a:spcBef>
                <a:spcPts val="0"/>
              </a:spcBef>
              <a:spcAft>
                <a:spcPts val="0"/>
              </a:spcAft>
              <a:buNone/>
            </a:pPr>
            <a:endParaRPr/>
          </a:p>
          <a:p>
            <a:pPr marL="0" lvl="0" indent="0" algn="l" rtl="0">
              <a:spcBef>
                <a:spcPts val="0"/>
              </a:spcBef>
              <a:spcAft>
                <a:spcPts val="0"/>
              </a:spcAft>
              <a:buNone/>
            </a:pPr>
            <a:r>
              <a:rPr lang="en"/>
              <a:t>Animate in top half = X cells genotyped</a:t>
            </a:r>
            <a:endParaRPr/>
          </a:p>
          <a:p>
            <a:pPr marL="0" lvl="0" indent="0" algn="l" rtl="0">
              <a:spcBef>
                <a:spcPts val="0"/>
              </a:spcBef>
              <a:spcAft>
                <a:spcPts val="0"/>
              </a:spcAft>
              <a:buNone/>
            </a:pPr>
            <a:r>
              <a:rPr lang="en"/>
              <a:t>Animate in bottom half = Y cells phenotype</a:t>
            </a:r>
            <a:endParaRPr/>
          </a:p>
          <a:p>
            <a:pPr marL="0" lvl="0" indent="0" algn="l" rtl="0">
              <a:spcBef>
                <a:spcPts val="0"/>
              </a:spcBef>
              <a:spcAft>
                <a:spcPts val="0"/>
              </a:spcAft>
              <a:buNone/>
            </a:pPr>
            <a:r>
              <a:rPr lang="en"/>
              <a:t>Phenotype analysis: have bullets, bullet 1: aggregation classifier; bullet 2: CellProfiler or ?</a:t>
            </a:r>
            <a:endParaRPr/>
          </a:p>
          <a:p>
            <a:pPr marL="0" lvl="0" indent="0" algn="l" rtl="0">
              <a:spcBef>
                <a:spcPts val="0"/>
              </a:spcBef>
              <a:spcAft>
                <a:spcPts val="0"/>
              </a:spcAft>
              <a:buNone/>
            </a:pPr>
            <a:endParaRPr/>
          </a:p>
          <a:p>
            <a:pPr marL="0" lvl="0" indent="0" algn="l" rtl="0">
              <a:spcBef>
                <a:spcPts val="0"/>
              </a:spcBef>
              <a:spcAft>
                <a:spcPts val="0"/>
              </a:spcAft>
              <a:buNone/>
            </a:pPr>
            <a:r>
              <a:rPr lang="en"/>
              <a:t>Start with a single field of view, we have many cycles of genotyping and one cycle of phenotyping </a:t>
            </a:r>
            <a:endParaRPr/>
          </a:p>
          <a:p>
            <a:pPr marL="0" lvl="0" indent="0" algn="l" rtl="0">
              <a:spcBef>
                <a:spcPts val="0"/>
              </a:spcBef>
              <a:spcAft>
                <a:spcPts val="0"/>
              </a:spcAft>
              <a:buNone/>
            </a:pPr>
            <a:endParaRPr/>
          </a:p>
          <a:p>
            <a:pPr marL="0" lvl="0" indent="0" algn="l" rtl="0">
              <a:spcBef>
                <a:spcPts val="0"/>
              </a:spcBef>
              <a:spcAft>
                <a:spcPts val="0"/>
              </a:spcAft>
              <a:buNone/>
            </a:pPr>
            <a:r>
              <a:rPr lang="en"/>
              <a:t>END SLIDE with calculating score for each variant -&gt; fraction of cells that the classifier classified as punctate</a:t>
            </a:r>
            <a:endParaRPr/>
          </a:p>
          <a:p>
            <a:pPr marL="0" lvl="0" indent="0" algn="l" rtl="0">
              <a:spcBef>
                <a:spcPts val="0"/>
              </a:spcBef>
              <a:spcAft>
                <a:spcPts val="0"/>
              </a:spcAft>
              <a:buNone/>
            </a:pPr>
            <a:r>
              <a:rPr lang="en"/>
              <a:t>Put up a table for Scores </a:t>
            </a:r>
            <a:endParaRPr/>
          </a:p>
        </p:txBody>
      </p:sp>
    </p:spTree>
    <p:extLst>
      <p:ext uri="{BB962C8B-B14F-4D97-AF65-F5344CB8AC3E}">
        <p14:creationId xmlns:p14="http://schemas.microsoft.com/office/powerpoint/2010/main" val="602170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a:extLst>
            <a:ext uri="{FF2B5EF4-FFF2-40B4-BE49-F238E27FC236}">
              <a16:creationId xmlns:a16="http://schemas.microsoft.com/office/drawing/2014/main" id="{3F9BE204-C5C2-DACB-97FC-BD747ADA8CBD}"/>
            </a:ext>
          </a:extLst>
        </p:cNvPr>
        <p:cNvGrpSpPr/>
        <p:nvPr/>
      </p:nvGrpSpPr>
      <p:grpSpPr>
        <a:xfrm>
          <a:off x="0" y="0"/>
          <a:ext cx="0" cy="0"/>
          <a:chOff x="0" y="0"/>
          <a:chExt cx="0" cy="0"/>
        </a:xfrm>
      </p:grpSpPr>
      <p:sp>
        <p:nvSpPr>
          <p:cNvPr id="625" name="Google Shape;625;g30ea3f256c2_0_978:notes">
            <a:extLst>
              <a:ext uri="{FF2B5EF4-FFF2-40B4-BE49-F238E27FC236}">
                <a16:creationId xmlns:a16="http://schemas.microsoft.com/office/drawing/2014/main" id="{66DBC3E4-D8F2-3B44-09B8-D3137F1A2CC4}"/>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30ea3f256c2_0_978:notes">
            <a:extLst>
              <a:ext uri="{FF2B5EF4-FFF2-40B4-BE49-F238E27FC236}">
                <a16:creationId xmlns:a16="http://schemas.microsoft.com/office/drawing/2014/main" id="{68CA5790-A3B5-3442-9821-A95B597F6EE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Mistake: we were talking about the image analysis before, but we have to wait until now.</a:t>
            </a:r>
            <a:endParaRPr/>
          </a:p>
          <a:p>
            <a:pPr marL="0" lvl="0" indent="0" algn="l" rtl="0">
              <a:spcBef>
                <a:spcPts val="0"/>
              </a:spcBef>
              <a:spcAft>
                <a:spcPts val="0"/>
              </a:spcAft>
              <a:buNone/>
            </a:pPr>
            <a:r>
              <a:rPr lang="en"/>
              <a:t>Animate it and talk about each of the steps.</a:t>
            </a:r>
            <a:endParaRPr/>
          </a:p>
          <a:p>
            <a:pPr marL="0" lvl="0" indent="0" algn="l" rtl="0">
              <a:spcBef>
                <a:spcPts val="0"/>
              </a:spcBef>
              <a:spcAft>
                <a:spcPts val="0"/>
              </a:spcAft>
              <a:buNone/>
            </a:pPr>
            <a:endParaRPr/>
          </a:p>
          <a:p>
            <a:pPr marL="0" lvl="0" indent="0" algn="l" rtl="0">
              <a:spcBef>
                <a:spcPts val="0"/>
              </a:spcBef>
              <a:spcAft>
                <a:spcPts val="0"/>
              </a:spcAft>
              <a:buNone/>
            </a:pPr>
            <a:r>
              <a:rPr lang="en"/>
              <a:t>Animate in top half = X cells genotyped</a:t>
            </a:r>
            <a:endParaRPr/>
          </a:p>
          <a:p>
            <a:pPr marL="0" lvl="0" indent="0" algn="l" rtl="0">
              <a:spcBef>
                <a:spcPts val="0"/>
              </a:spcBef>
              <a:spcAft>
                <a:spcPts val="0"/>
              </a:spcAft>
              <a:buNone/>
            </a:pPr>
            <a:r>
              <a:rPr lang="en"/>
              <a:t>Animate in bottom half = Y cells phenotype</a:t>
            </a:r>
            <a:endParaRPr/>
          </a:p>
          <a:p>
            <a:pPr marL="0" lvl="0" indent="0" algn="l" rtl="0">
              <a:spcBef>
                <a:spcPts val="0"/>
              </a:spcBef>
              <a:spcAft>
                <a:spcPts val="0"/>
              </a:spcAft>
              <a:buNone/>
            </a:pPr>
            <a:r>
              <a:rPr lang="en"/>
              <a:t>Phenotype analysis: have bullets, bullet 1: aggregation classifier; bullet 2: CellProfiler or ?</a:t>
            </a:r>
            <a:endParaRPr/>
          </a:p>
          <a:p>
            <a:pPr marL="0" lvl="0" indent="0" algn="l" rtl="0">
              <a:spcBef>
                <a:spcPts val="0"/>
              </a:spcBef>
              <a:spcAft>
                <a:spcPts val="0"/>
              </a:spcAft>
              <a:buNone/>
            </a:pPr>
            <a:endParaRPr/>
          </a:p>
          <a:p>
            <a:pPr marL="0" lvl="0" indent="0" algn="l" rtl="0">
              <a:spcBef>
                <a:spcPts val="0"/>
              </a:spcBef>
              <a:spcAft>
                <a:spcPts val="0"/>
              </a:spcAft>
              <a:buNone/>
            </a:pPr>
            <a:r>
              <a:rPr lang="en"/>
              <a:t>Start with a single field of view, we have many cycles of genotyping and one cycle of phenotyping </a:t>
            </a:r>
            <a:endParaRPr/>
          </a:p>
          <a:p>
            <a:pPr marL="0" lvl="0" indent="0" algn="l" rtl="0">
              <a:spcBef>
                <a:spcPts val="0"/>
              </a:spcBef>
              <a:spcAft>
                <a:spcPts val="0"/>
              </a:spcAft>
              <a:buNone/>
            </a:pPr>
            <a:endParaRPr/>
          </a:p>
          <a:p>
            <a:pPr marL="0" lvl="0" indent="0" algn="l" rtl="0">
              <a:spcBef>
                <a:spcPts val="0"/>
              </a:spcBef>
              <a:spcAft>
                <a:spcPts val="0"/>
              </a:spcAft>
              <a:buNone/>
            </a:pPr>
            <a:r>
              <a:rPr lang="en"/>
              <a:t>END SLIDE with calculating score for each variant -&gt; fraction of cells that the classifier classified as punctate</a:t>
            </a:r>
            <a:endParaRPr/>
          </a:p>
          <a:p>
            <a:pPr marL="0" lvl="0" indent="0" algn="l" rtl="0">
              <a:spcBef>
                <a:spcPts val="0"/>
              </a:spcBef>
              <a:spcAft>
                <a:spcPts val="0"/>
              </a:spcAft>
              <a:buNone/>
            </a:pPr>
            <a:r>
              <a:rPr lang="en"/>
              <a:t>Put up a table for Scores </a:t>
            </a:r>
            <a:endParaRPr/>
          </a:p>
        </p:txBody>
      </p:sp>
    </p:spTree>
    <p:extLst>
      <p:ext uri="{BB962C8B-B14F-4D97-AF65-F5344CB8AC3E}">
        <p14:creationId xmlns:p14="http://schemas.microsoft.com/office/powerpoint/2010/main" val="844684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328b80aa4a3_0_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328b80aa4a3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Initially show as grey points and then animate in synonymous and single variants</a:t>
            </a:r>
            <a:endParaRPr/>
          </a:p>
          <a:p>
            <a:pPr marL="0" lvl="0" indent="0" algn="l" rtl="0">
              <a:spcBef>
                <a:spcPts val="0"/>
              </a:spcBef>
              <a:spcAft>
                <a:spcPts val="0"/>
              </a:spcAft>
              <a:buNone/>
            </a:pPr>
            <a:r>
              <a:rPr lang="en"/>
              <a:t>Get rid of the nonsense variants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g328b80aa4a3_0_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1" name="Google Shape;671;g328b80aa4a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Initially show as grey points and then animate in synonymous and single variants</a:t>
            </a:r>
            <a:endParaRPr/>
          </a:p>
          <a:p>
            <a:pPr marL="0" lvl="0" indent="0" algn="l" rtl="0">
              <a:spcBef>
                <a:spcPts val="0"/>
              </a:spcBef>
              <a:spcAft>
                <a:spcPts val="0"/>
              </a:spcAft>
              <a:buNone/>
            </a:pPr>
            <a:r>
              <a:rPr lang="en"/>
              <a:t>Get rid of the nonsense variants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328b80aa4a3_0_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8" name="Google Shape;678;g328b80aa4a3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Initially show as grey points and then animate in synonymous and single variants</a:t>
            </a:r>
            <a:endParaRPr/>
          </a:p>
          <a:p>
            <a:pPr marL="0" lvl="0" indent="0" algn="l" rtl="0">
              <a:spcBef>
                <a:spcPts val="0"/>
              </a:spcBef>
              <a:spcAft>
                <a:spcPts val="0"/>
              </a:spcAft>
              <a:buNone/>
            </a:pPr>
            <a:r>
              <a:rPr lang="en"/>
              <a:t>Get rid of the nonsense variants</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328b80aa4a3_0_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8" name="Google Shape;678;g328b80aa4a3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Initially show as grey points and then animate in synonymous and single variants</a:t>
            </a:r>
            <a:endParaRPr/>
          </a:p>
          <a:p>
            <a:pPr marL="0" lvl="0" indent="0" algn="l" rtl="0">
              <a:spcBef>
                <a:spcPts val="0"/>
              </a:spcBef>
              <a:spcAft>
                <a:spcPts val="0"/>
              </a:spcAft>
              <a:buNone/>
            </a:pPr>
            <a:r>
              <a:rPr lang="en"/>
              <a:t>Get rid of the nonsense variants</a:t>
            </a:r>
            <a:endParaRPr/>
          </a:p>
        </p:txBody>
      </p:sp>
    </p:spTree>
    <p:extLst>
      <p:ext uri="{BB962C8B-B14F-4D97-AF65-F5344CB8AC3E}">
        <p14:creationId xmlns:p14="http://schemas.microsoft.com/office/powerpoint/2010/main" val="1518227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a:extLst>
            <a:ext uri="{FF2B5EF4-FFF2-40B4-BE49-F238E27FC236}">
              <a16:creationId xmlns:a16="http://schemas.microsoft.com/office/drawing/2014/main" id="{3E18C0F2-3073-75D4-A377-5D4BC75D92A5}"/>
            </a:ext>
          </a:extLst>
        </p:cNvPr>
        <p:cNvGrpSpPr/>
        <p:nvPr/>
      </p:nvGrpSpPr>
      <p:grpSpPr>
        <a:xfrm>
          <a:off x="0" y="0"/>
          <a:ext cx="0" cy="0"/>
          <a:chOff x="0" y="0"/>
          <a:chExt cx="0" cy="0"/>
        </a:xfrm>
      </p:grpSpPr>
      <p:sp>
        <p:nvSpPr>
          <p:cNvPr id="718" name="Google Shape;718;g328b80aa4a3_0_175:notes">
            <a:extLst>
              <a:ext uri="{FF2B5EF4-FFF2-40B4-BE49-F238E27FC236}">
                <a16:creationId xmlns:a16="http://schemas.microsoft.com/office/drawing/2014/main" id="{11F0CF33-A6B6-E4A3-EBB4-82E68D6EC48F}"/>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328b80aa4a3_0_175:notes">
            <a:extLst>
              <a:ext uri="{FF2B5EF4-FFF2-40B4-BE49-F238E27FC236}">
                <a16:creationId xmlns:a16="http://schemas.microsoft.com/office/drawing/2014/main" id="{8FA96F0E-974D-34D7-474F-EF89F1387F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Initially show as grey points and then animate in synonymous and single variants</a:t>
            </a:r>
            <a:endParaRPr/>
          </a:p>
          <a:p>
            <a:pPr marL="0" lvl="0" indent="0" algn="l" rtl="0">
              <a:spcBef>
                <a:spcPts val="0"/>
              </a:spcBef>
              <a:spcAft>
                <a:spcPts val="0"/>
              </a:spcAft>
              <a:buNone/>
            </a:pPr>
            <a:r>
              <a:rPr lang="en"/>
              <a:t>Get rid of the nonsense variants</a:t>
            </a:r>
            <a:endParaRPr/>
          </a:p>
        </p:txBody>
      </p:sp>
    </p:spTree>
    <p:extLst>
      <p:ext uri="{BB962C8B-B14F-4D97-AF65-F5344CB8AC3E}">
        <p14:creationId xmlns:p14="http://schemas.microsoft.com/office/powerpoint/2010/main" val="2331761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a:extLst>
            <a:ext uri="{FF2B5EF4-FFF2-40B4-BE49-F238E27FC236}">
              <a16:creationId xmlns:a16="http://schemas.microsoft.com/office/drawing/2014/main" id="{CD25DCEE-8C9B-42C9-D658-F86687F5950C}"/>
            </a:ext>
          </a:extLst>
        </p:cNvPr>
        <p:cNvGrpSpPr/>
        <p:nvPr/>
      </p:nvGrpSpPr>
      <p:grpSpPr>
        <a:xfrm>
          <a:off x="0" y="0"/>
          <a:ext cx="0" cy="0"/>
          <a:chOff x="0" y="0"/>
          <a:chExt cx="0" cy="0"/>
        </a:xfrm>
      </p:grpSpPr>
      <p:sp>
        <p:nvSpPr>
          <p:cNvPr id="718" name="Google Shape;718;g328b80aa4a3_0_175:notes">
            <a:extLst>
              <a:ext uri="{FF2B5EF4-FFF2-40B4-BE49-F238E27FC236}">
                <a16:creationId xmlns:a16="http://schemas.microsoft.com/office/drawing/2014/main" id="{78A4FCE5-6354-423D-FF30-1AB94566BB1D}"/>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328b80aa4a3_0_175:notes">
            <a:extLst>
              <a:ext uri="{FF2B5EF4-FFF2-40B4-BE49-F238E27FC236}">
                <a16:creationId xmlns:a16="http://schemas.microsoft.com/office/drawing/2014/main" id="{324855A7-D722-2D3C-F4F7-4B38D45C4A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Initially show as grey points and then animate in synonymous and single variants</a:t>
            </a:r>
            <a:endParaRPr/>
          </a:p>
          <a:p>
            <a:pPr marL="0" lvl="0" indent="0" algn="l" rtl="0">
              <a:spcBef>
                <a:spcPts val="0"/>
              </a:spcBef>
              <a:spcAft>
                <a:spcPts val="0"/>
              </a:spcAft>
              <a:buNone/>
            </a:pPr>
            <a:r>
              <a:rPr lang="en"/>
              <a:t>Get rid of the nonsense variants</a:t>
            </a:r>
            <a:endParaRPr/>
          </a:p>
        </p:txBody>
      </p:sp>
    </p:spTree>
    <p:extLst>
      <p:ext uri="{BB962C8B-B14F-4D97-AF65-F5344CB8AC3E}">
        <p14:creationId xmlns:p14="http://schemas.microsoft.com/office/powerpoint/2010/main" val="6756413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a:extLst>
            <a:ext uri="{FF2B5EF4-FFF2-40B4-BE49-F238E27FC236}">
              <a16:creationId xmlns:a16="http://schemas.microsoft.com/office/drawing/2014/main" id="{98BDDE0E-C831-4230-1744-6FCDE0D6BEB9}"/>
            </a:ext>
          </a:extLst>
        </p:cNvPr>
        <p:cNvGrpSpPr/>
        <p:nvPr/>
      </p:nvGrpSpPr>
      <p:grpSpPr>
        <a:xfrm>
          <a:off x="0" y="0"/>
          <a:ext cx="0" cy="0"/>
          <a:chOff x="0" y="0"/>
          <a:chExt cx="0" cy="0"/>
        </a:xfrm>
      </p:grpSpPr>
      <p:sp>
        <p:nvSpPr>
          <p:cNvPr id="718" name="Google Shape;718;g328b80aa4a3_0_175:notes">
            <a:extLst>
              <a:ext uri="{FF2B5EF4-FFF2-40B4-BE49-F238E27FC236}">
                <a16:creationId xmlns:a16="http://schemas.microsoft.com/office/drawing/2014/main" id="{C94A1C95-5C9B-8C15-3DFD-13389CE01C5F}"/>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328b80aa4a3_0_175:notes">
            <a:extLst>
              <a:ext uri="{FF2B5EF4-FFF2-40B4-BE49-F238E27FC236}">
                <a16:creationId xmlns:a16="http://schemas.microsoft.com/office/drawing/2014/main" id="{8880F2E9-E6D3-50F9-C035-03CD51843CF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Initially show as grey points and then animate in synonymous and single variants</a:t>
            </a:r>
            <a:endParaRPr/>
          </a:p>
          <a:p>
            <a:pPr marL="0" lvl="0" indent="0" algn="l" rtl="0">
              <a:spcBef>
                <a:spcPts val="0"/>
              </a:spcBef>
              <a:spcAft>
                <a:spcPts val="0"/>
              </a:spcAft>
              <a:buNone/>
            </a:pPr>
            <a:r>
              <a:rPr lang="en"/>
              <a:t>Get rid of the nonsense variants</a:t>
            </a:r>
            <a:endParaRPr/>
          </a:p>
        </p:txBody>
      </p:sp>
    </p:spTree>
    <p:extLst>
      <p:ext uri="{BB962C8B-B14F-4D97-AF65-F5344CB8AC3E}">
        <p14:creationId xmlns:p14="http://schemas.microsoft.com/office/powerpoint/2010/main" val="101537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a:extLst>
            <a:ext uri="{FF2B5EF4-FFF2-40B4-BE49-F238E27FC236}">
              <a16:creationId xmlns:a16="http://schemas.microsoft.com/office/drawing/2014/main" id="{CCD5D4ED-1620-56F3-F6D4-FCE28CAEAB54}"/>
            </a:ext>
          </a:extLst>
        </p:cNvPr>
        <p:cNvGrpSpPr/>
        <p:nvPr/>
      </p:nvGrpSpPr>
      <p:grpSpPr>
        <a:xfrm>
          <a:off x="0" y="0"/>
          <a:ext cx="0" cy="0"/>
          <a:chOff x="0" y="0"/>
          <a:chExt cx="0" cy="0"/>
        </a:xfrm>
      </p:grpSpPr>
      <p:sp>
        <p:nvSpPr>
          <p:cNvPr id="718" name="Google Shape;718;g328b80aa4a3_0_175:notes">
            <a:extLst>
              <a:ext uri="{FF2B5EF4-FFF2-40B4-BE49-F238E27FC236}">
                <a16:creationId xmlns:a16="http://schemas.microsoft.com/office/drawing/2014/main" id="{F456CC8D-958E-7A30-BCEE-9510A33215CA}"/>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328b80aa4a3_0_175:notes">
            <a:extLst>
              <a:ext uri="{FF2B5EF4-FFF2-40B4-BE49-F238E27FC236}">
                <a16:creationId xmlns:a16="http://schemas.microsoft.com/office/drawing/2014/main" id="{13531273-EE05-B5F7-4E11-7893D9D347A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Initially show as grey points and then animate in synonymous and single variants</a:t>
            </a:r>
            <a:endParaRPr/>
          </a:p>
          <a:p>
            <a:pPr marL="0" lvl="0" indent="0" algn="l" rtl="0">
              <a:spcBef>
                <a:spcPts val="0"/>
              </a:spcBef>
              <a:spcAft>
                <a:spcPts val="0"/>
              </a:spcAft>
              <a:buNone/>
            </a:pPr>
            <a:r>
              <a:rPr lang="en"/>
              <a:t>Get rid of the nonsense variants</a:t>
            </a:r>
            <a:endParaRPr/>
          </a:p>
        </p:txBody>
      </p:sp>
    </p:spTree>
    <p:extLst>
      <p:ext uri="{BB962C8B-B14F-4D97-AF65-F5344CB8AC3E}">
        <p14:creationId xmlns:p14="http://schemas.microsoft.com/office/powerpoint/2010/main" val="17621277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a:extLst>
            <a:ext uri="{FF2B5EF4-FFF2-40B4-BE49-F238E27FC236}">
              <a16:creationId xmlns:a16="http://schemas.microsoft.com/office/drawing/2014/main" id="{02AF8C18-7B05-CBDA-BEBF-72970CA8CD85}"/>
            </a:ext>
          </a:extLst>
        </p:cNvPr>
        <p:cNvGrpSpPr/>
        <p:nvPr/>
      </p:nvGrpSpPr>
      <p:grpSpPr>
        <a:xfrm>
          <a:off x="0" y="0"/>
          <a:ext cx="0" cy="0"/>
          <a:chOff x="0" y="0"/>
          <a:chExt cx="0" cy="0"/>
        </a:xfrm>
      </p:grpSpPr>
      <p:sp>
        <p:nvSpPr>
          <p:cNvPr id="718" name="Google Shape;718;g328b80aa4a3_0_175:notes">
            <a:extLst>
              <a:ext uri="{FF2B5EF4-FFF2-40B4-BE49-F238E27FC236}">
                <a16:creationId xmlns:a16="http://schemas.microsoft.com/office/drawing/2014/main" id="{37C5FC9C-D3AE-FC02-FBB8-26D78FD34D39}"/>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9" name="Google Shape;719;g328b80aa4a3_0_175:notes">
            <a:extLst>
              <a:ext uri="{FF2B5EF4-FFF2-40B4-BE49-F238E27FC236}">
                <a16:creationId xmlns:a16="http://schemas.microsoft.com/office/drawing/2014/main" id="{46CD03B0-175F-6916-C6CA-734C94A35BC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Initially show as grey points and then animate in synonymous and single variants</a:t>
            </a:r>
            <a:endParaRPr/>
          </a:p>
          <a:p>
            <a:pPr marL="0" lvl="0" indent="0" algn="l" rtl="0">
              <a:spcBef>
                <a:spcPts val="0"/>
              </a:spcBef>
              <a:spcAft>
                <a:spcPts val="0"/>
              </a:spcAft>
              <a:buNone/>
            </a:pPr>
            <a:r>
              <a:rPr lang="en"/>
              <a:t>Get rid of the nonsense variants</a:t>
            </a:r>
            <a:endParaRPr/>
          </a:p>
        </p:txBody>
      </p:sp>
    </p:spTree>
    <p:extLst>
      <p:ext uri="{BB962C8B-B14F-4D97-AF65-F5344CB8AC3E}">
        <p14:creationId xmlns:p14="http://schemas.microsoft.com/office/powerpoint/2010/main" val="15362652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30ea3f256c2_0_16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30ea3f256c2_0_1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g30ea3f256c2_0_17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30ea3f256c2_0_17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g30ea3f256c2_0_17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30ea3f256c2_0_17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23971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a:extLst>
            <a:ext uri="{FF2B5EF4-FFF2-40B4-BE49-F238E27FC236}">
              <a16:creationId xmlns:a16="http://schemas.microsoft.com/office/drawing/2014/main" id="{1D4443DF-A76C-DBAF-F90E-6BFF50B741E0}"/>
            </a:ext>
          </a:extLst>
        </p:cNvPr>
        <p:cNvGrpSpPr/>
        <p:nvPr/>
      </p:nvGrpSpPr>
      <p:grpSpPr>
        <a:xfrm>
          <a:off x="0" y="0"/>
          <a:ext cx="0" cy="0"/>
          <a:chOff x="0" y="0"/>
          <a:chExt cx="0" cy="0"/>
        </a:xfrm>
      </p:grpSpPr>
      <p:sp>
        <p:nvSpPr>
          <p:cNvPr id="847" name="Google Shape;847;g30ea3f256c2_0_1763:notes">
            <a:extLst>
              <a:ext uri="{FF2B5EF4-FFF2-40B4-BE49-F238E27FC236}">
                <a16:creationId xmlns:a16="http://schemas.microsoft.com/office/drawing/2014/main" id="{AAF96128-F193-A169-F995-124832AE107C}"/>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30ea3f256c2_0_1763:notes">
            <a:extLst>
              <a:ext uri="{FF2B5EF4-FFF2-40B4-BE49-F238E27FC236}">
                <a16:creationId xmlns:a16="http://schemas.microsoft.com/office/drawing/2014/main" id="{E2DBBCD6-2018-1E56-F06C-16FADC57FED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6265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a:extLst>
            <a:ext uri="{FF2B5EF4-FFF2-40B4-BE49-F238E27FC236}">
              <a16:creationId xmlns:a16="http://schemas.microsoft.com/office/drawing/2014/main" id="{E42C702F-8E2F-585E-25B2-9FE63AE270D5}"/>
            </a:ext>
          </a:extLst>
        </p:cNvPr>
        <p:cNvGrpSpPr/>
        <p:nvPr/>
      </p:nvGrpSpPr>
      <p:grpSpPr>
        <a:xfrm>
          <a:off x="0" y="0"/>
          <a:ext cx="0" cy="0"/>
          <a:chOff x="0" y="0"/>
          <a:chExt cx="0" cy="0"/>
        </a:xfrm>
      </p:grpSpPr>
      <p:sp>
        <p:nvSpPr>
          <p:cNvPr id="847" name="Google Shape;847;g30ea3f256c2_0_1763:notes">
            <a:extLst>
              <a:ext uri="{FF2B5EF4-FFF2-40B4-BE49-F238E27FC236}">
                <a16:creationId xmlns:a16="http://schemas.microsoft.com/office/drawing/2014/main" id="{5662E596-BB68-14BB-5B6A-D316B145726A}"/>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30ea3f256c2_0_1763:notes">
            <a:extLst>
              <a:ext uri="{FF2B5EF4-FFF2-40B4-BE49-F238E27FC236}">
                <a16:creationId xmlns:a16="http://schemas.microsoft.com/office/drawing/2014/main" id="{A732E63B-0B80-DCF0-DDDB-6DE263DE613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02273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a:extLst>
            <a:ext uri="{FF2B5EF4-FFF2-40B4-BE49-F238E27FC236}">
              <a16:creationId xmlns:a16="http://schemas.microsoft.com/office/drawing/2014/main" id="{306A0C67-A91F-70B3-16A2-7D0C81CAA611}"/>
            </a:ext>
          </a:extLst>
        </p:cNvPr>
        <p:cNvGrpSpPr/>
        <p:nvPr/>
      </p:nvGrpSpPr>
      <p:grpSpPr>
        <a:xfrm>
          <a:off x="0" y="0"/>
          <a:ext cx="0" cy="0"/>
          <a:chOff x="0" y="0"/>
          <a:chExt cx="0" cy="0"/>
        </a:xfrm>
      </p:grpSpPr>
      <p:sp>
        <p:nvSpPr>
          <p:cNvPr id="847" name="Google Shape;847;g30ea3f256c2_0_1763:notes">
            <a:extLst>
              <a:ext uri="{FF2B5EF4-FFF2-40B4-BE49-F238E27FC236}">
                <a16:creationId xmlns:a16="http://schemas.microsoft.com/office/drawing/2014/main" id="{0F696C33-9379-51E1-5213-026D82D9FFAD}"/>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30ea3f256c2_0_1763:notes">
            <a:extLst>
              <a:ext uri="{FF2B5EF4-FFF2-40B4-BE49-F238E27FC236}">
                <a16:creationId xmlns:a16="http://schemas.microsoft.com/office/drawing/2014/main" id="{AC88E068-57CE-B82A-5B97-D750203E4A4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30372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a:extLst>
            <a:ext uri="{FF2B5EF4-FFF2-40B4-BE49-F238E27FC236}">
              <a16:creationId xmlns:a16="http://schemas.microsoft.com/office/drawing/2014/main" id="{3D37B9BA-0AB8-2ABE-DF6B-04427CEC270E}"/>
            </a:ext>
          </a:extLst>
        </p:cNvPr>
        <p:cNvGrpSpPr/>
        <p:nvPr/>
      </p:nvGrpSpPr>
      <p:grpSpPr>
        <a:xfrm>
          <a:off x="0" y="0"/>
          <a:ext cx="0" cy="0"/>
          <a:chOff x="0" y="0"/>
          <a:chExt cx="0" cy="0"/>
        </a:xfrm>
      </p:grpSpPr>
      <p:sp>
        <p:nvSpPr>
          <p:cNvPr id="847" name="Google Shape;847;g30ea3f256c2_0_1763:notes">
            <a:extLst>
              <a:ext uri="{FF2B5EF4-FFF2-40B4-BE49-F238E27FC236}">
                <a16:creationId xmlns:a16="http://schemas.microsoft.com/office/drawing/2014/main" id="{FC61A630-3E44-2559-5C4D-783534088164}"/>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30ea3f256c2_0_1763:notes">
            <a:extLst>
              <a:ext uri="{FF2B5EF4-FFF2-40B4-BE49-F238E27FC236}">
                <a16:creationId xmlns:a16="http://schemas.microsoft.com/office/drawing/2014/main" id="{12EDF8AB-5C93-B9AA-7D0E-FC6CB85A205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913121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a:extLst>
            <a:ext uri="{FF2B5EF4-FFF2-40B4-BE49-F238E27FC236}">
              <a16:creationId xmlns:a16="http://schemas.microsoft.com/office/drawing/2014/main" id="{FE1EEEFC-851E-65CF-8D9D-960082299A5D}"/>
            </a:ext>
          </a:extLst>
        </p:cNvPr>
        <p:cNvGrpSpPr/>
        <p:nvPr/>
      </p:nvGrpSpPr>
      <p:grpSpPr>
        <a:xfrm>
          <a:off x="0" y="0"/>
          <a:ext cx="0" cy="0"/>
          <a:chOff x="0" y="0"/>
          <a:chExt cx="0" cy="0"/>
        </a:xfrm>
      </p:grpSpPr>
      <p:sp>
        <p:nvSpPr>
          <p:cNvPr id="847" name="Google Shape;847;g30ea3f256c2_0_1763:notes">
            <a:extLst>
              <a:ext uri="{FF2B5EF4-FFF2-40B4-BE49-F238E27FC236}">
                <a16:creationId xmlns:a16="http://schemas.microsoft.com/office/drawing/2014/main" id="{98E24FDB-3086-3A73-B377-6C98CD11B632}"/>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30ea3f256c2_0_1763:notes">
            <a:extLst>
              <a:ext uri="{FF2B5EF4-FFF2-40B4-BE49-F238E27FC236}">
                <a16:creationId xmlns:a16="http://schemas.microsoft.com/office/drawing/2014/main" id="{84B0CF6E-1A2B-7E15-DACA-E091A2E33EF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778014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a:extLst>
            <a:ext uri="{FF2B5EF4-FFF2-40B4-BE49-F238E27FC236}">
              <a16:creationId xmlns:a16="http://schemas.microsoft.com/office/drawing/2014/main" id="{DFC17C16-9A32-873F-AF1D-E4A511497A6D}"/>
            </a:ext>
          </a:extLst>
        </p:cNvPr>
        <p:cNvGrpSpPr/>
        <p:nvPr/>
      </p:nvGrpSpPr>
      <p:grpSpPr>
        <a:xfrm>
          <a:off x="0" y="0"/>
          <a:ext cx="0" cy="0"/>
          <a:chOff x="0" y="0"/>
          <a:chExt cx="0" cy="0"/>
        </a:xfrm>
      </p:grpSpPr>
      <p:sp>
        <p:nvSpPr>
          <p:cNvPr id="847" name="Google Shape;847;g30ea3f256c2_0_1763:notes">
            <a:extLst>
              <a:ext uri="{FF2B5EF4-FFF2-40B4-BE49-F238E27FC236}">
                <a16:creationId xmlns:a16="http://schemas.microsoft.com/office/drawing/2014/main" id="{3284FD17-ADF9-7425-7F73-D1E39C787E25}"/>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30ea3f256c2_0_1763:notes">
            <a:extLst>
              <a:ext uri="{FF2B5EF4-FFF2-40B4-BE49-F238E27FC236}">
                <a16:creationId xmlns:a16="http://schemas.microsoft.com/office/drawing/2014/main" id="{029FC6B1-3E97-63E0-6822-915AAB2F808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362856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a:extLst>
            <a:ext uri="{FF2B5EF4-FFF2-40B4-BE49-F238E27FC236}">
              <a16:creationId xmlns:a16="http://schemas.microsoft.com/office/drawing/2014/main" id="{E02F8F4F-48C4-E6CA-49F0-DB0A71B377D4}"/>
            </a:ext>
          </a:extLst>
        </p:cNvPr>
        <p:cNvGrpSpPr/>
        <p:nvPr/>
      </p:nvGrpSpPr>
      <p:grpSpPr>
        <a:xfrm>
          <a:off x="0" y="0"/>
          <a:ext cx="0" cy="0"/>
          <a:chOff x="0" y="0"/>
          <a:chExt cx="0" cy="0"/>
        </a:xfrm>
      </p:grpSpPr>
      <p:sp>
        <p:nvSpPr>
          <p:cNvPr id="847" name="Google Shape;847;g30ea3f256c2_0_1763:notes">
            <a:extLst>
              <a:ext uri="{FF2B5EF4-FFF2-40B4-BE49-F238E27FC236}">
                <a16:creationId xmlns:a16="http://schemas.microsoft.com/office/drawing/2014/main" id="{79609DFF-B989-4390-0D64-C60C0F1B49EF}"/>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30ea3f256c2_0_1763:notes">
            <a:extLst>
              <a:ext uri="{FF2B5EF4-FFF2-40B4-BE49-F238E27FC236}">
                <a16:creationId xmlns:a16="http://schemas.microsoft.com/office/drawing/2014/main" id="{35475DC4-0914-0F47-6F5E-970A2D5EB23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60205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a:extLst>
            <a:ext uri="{FF2B5EF4-FFF2-40B4-BE49-F238E27FC236}">
              <a16:creationId xmlns:a16="http://schemas.microsoft.com/office/drawing/2014/main" id="{AB3F0D08-571D-B55B-31E0-DCBD299CB35B}"/>
            </a:ext>
          </a:extLst>
        </p:cNvPr>
        <p:cNvGrpSpPr/>
        <p:nvPr/>
      </p:nvGrpSpPr>
      <p:grpSpPr>
        <a:xfrm>
          <a:off x="0" y="0"/>
          <a:ext cx="0" cy="0"/>
          <a:chOff x="0" y="0"/>
          <a:chExt cx="0" cy="0"/>
        </a:xfrm>
      </p:grpSpPr>
      <p:sp>
        <p:nvSpPr>
          <p:cNvPr id="847" name="Google Shape;847;g30ea3f256c2_0_1763:notes">
            <a:extLst>
              <a:ext uri="{FF2B5EF4-FFF2-40B4-BE49-F238E27FC236}">
                <a16:creationId xmlns:a16="http://schemas.microsoft.com/office/drawing/2014/main" id="{8E39F534-1359-2A09-9785-1C1E6D9CB0FC}"/>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30ea3f256c2_0_1763:notes">
            <a:extLst>
              <a:ext uri="{FF2B5EF4-FFF2-40B4-BE49-F238E27FC236}">
                <a16:creationId xmlns:a16="http://schemas.microsoft.com/office/drawing/2014/main" id="{773BED65-F33C-D919-F0FC-25C81608896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090853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79477-0553-4739-90C7-2B425EB708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DF3C5B-69E8-3195-938F-80BF57A2BF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DC0374-38DE-6F70-8D35-4E5FD364EC23}"/>
              </a:ext>
            </a:extLst>
          </p:cNvPr>
          <p:cNvSpPr>
            <a:spLocks noGrp="1"/>
          </p:cNvSpPr>
          <p:nvPr>
            <p:ph type="body" idx="1"/>
          </p:nvPr>
        </p:nvSpPr>
        <p:spPr/>
        <p:txBody>
          <a:bodyPr/>
          <a:lstStyle/>
          <a:p>
            <a:r>
              <a:rPr lang="en-US" dirty="0"/>
              <a:t>Don’t need to introduce because </a:t>
            </a:r>
            <a:r>
              <a:rPr lang="en-US" dirty="0" err="1"/>
              <a:t>jesse</a:t>
            </a:r>
            <a:r>
              <a:rPr lang="en-US" dirty="0"/>
              <a:t> and </a:t>
            </a:r>
            <a:r>
              <a:rPr lang="en-US" dirty="0" err="1"/>
              <a:t>nicky</a:t>
            </a:r>
            <a:r>
              <a:rPr lang="en-US" dirty="0"/>
              <a:t> both talked about these types of assays</a:t>
            </a:r>
          </a:p>
        </p:txBody>
      </p:sp>
      <p:sp>
        <p:nvSpPr>
          <p:cNvPr id="4" name="Slide Number Placeholder 3">
            <a:extLst>
              <a:ext uri="{FF2B5EF4-FFF2-40B4-BE49-F238E27FC236}">
                <a16:creationId xmlns:a16="http://schemas.microsoft.com/office/drawing/2014/main" id="{8D1D4BCB-41CA-EDBA-F88F-8A18668D2E9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28C927-776B-184D-8168-5F1B2231A7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Gill Sans"/>
                <a:sym typeface="Helvetica"/>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Gill Sans"/>
              <a:sym typeface="Helvetica"/>
            </a:endParaRPr>
          </a:p>
        </p:txBody>
      </p:sp>
    </p:spTree>
    <p:extLst>
      <p:ext uri="{BB962C8B-B14F-4D97-AF65-F5344CB8AC3E}">
        <p14:creationId xmlns:p14="http://schemas.microsoft.com/office/powerpoint/2010/main" val="39015106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 </a:t>
            </a:r>
            <a:r>
              <a:rPr lang="en-US" dirty="0" err="1"/>
              <a:t>shawnogram</a:t>
            </a:r>
            <a:r>
              <a:rPr lang="en-US" dirty="0"/>
              <a:t> if possible</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28C927-776B-184D-8168-5F1B2231A7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Gill Sans"/>
                <a:sym typeface="Helvetica"/>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Gill Sans"/>
              <a:sym typeface="Helvetica"/>
            </a:endParaRPr>
          </a:p>
        </p:txBody>
      </p:sp>
    </p:spTree>
    <p:extLst>
      <p:ext uri="{BB962C8B-B14F-4D97-AF65-F5344CB8AC3E}">
        <p14:creationId xmlns:p14="http://schemas.microsoft.com/office/powerpoint/2010/main" val="27880810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8"/>
        <p:cNvGrpSpPr/>
        <p:nvPr/>
      </p:nvGrpSpPr>
      <p:grpSpPr>
        <a:xfrm>
          <a:off x="0" y="0"/>
          <a:ext cx="0" cy="0"/>
          <a:chOff x="0" y="0"/>
          <a:chExt cx="0" cy="0"/>
        </a:xfrm>
      </p:grpSpPr>
      <p:sp>
        <p:nvSpPr>
          <p:cNvPr id="1449" name="Google Shape;1449;g38932676689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0" name="Google Shape;1450;g38932676689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500" b="0" i="0" dirty="0">
                <a:effectLst/>
                <a:latin typeface="Lucida Grande"/>
                <a:ea typeface="Lucida Grande"/>
                <a:cs typeface="Lucida Grande"/>
                <a:sym typeface="Lucida Grande"/>
              </a:rPr>
              <a:t>brca1/2 carriers for curve</a:t>
            </a:r>
          </a:p>
          <a:p>
            <a:pPr marL="0" lvl="0" indent="0" algn="l" rtl="0">
              <a:spcBef>
                <a:spcPts val="0"/>
              </a:spcBef>
              <a:spcAft>
                <a:spcPts val="0"/>
              </a:spcAft>
              <a:buNone/>
            </a:pPr>
            <a:r>
              <a:rPr lang="en-US" sz="1500" b="0" i="0" dirty="0" err="1">
                <a:effectLst/>
                <a:latin typeface="Lucida Grande"/>
                <a:ea typeface="Lucida Grande"/>
                <a:cs typeface="Lucida Grande"/>
                <a:sym typeface="Lucida Grande"/>
              </a:rPr>
              <a:t>arbamoyl</a:t>
            </a:r>
            <a:r>
              <a:rPr lang="en-US" sz="1500" b="0" i="0" dirty="0">
                <a:effectLst/>
                <a:latin typeface="Lucida Grande"/>
                <a:ea typeface="Lucida Grande"/>
                <a:cs typeface="Lucida Grande"/>
                <a:sym typeface="Lucida Grande"/>
              </a:rPr>
              <a:t> phosphate synthetase 1 (CPS1) deficiency  urea cycle disorder </a:t>
            </a:r>
            <a:r>
              <a:rPr lang="en-US" sz="1500" b="0" i="0" dirty="0" err="1">
                <a:effectLst/>
                <a:latin typeface="Lucida Grande"/>
                <a:ea typeface="Lucida Grande"/>
                <a:cs typeface="Lucida Grande"/>
                <a:sym typeface="Lucida Grande"/>
              </a:rPr>
              <a:t>crispr</a:t>
            </a:r>
            <a:r>
              <a:rPr lang="en-US" sz="1500" b="0" i="0" dirty="0">
                <a:effectLst/>
                <a:latin typeface="Lucida Grande"/>
                <a:ea typeface="Lucida Grande"/>
                <a:cs typeface="Lucida Grande"/>
                <a:sym typeface="Lucida Grande"/>
              </a:rPr>
              <a:t> based gene correction</a:t>
            </a: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about variant reclassification</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28C927-776B-184D-8168-5F1B2231A7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Gill Sans"/>
                <a:sym typeface="Helvetica"/>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Gill Sans"/>
              <a:sym typeface="Helvetica"/>
            </a:endParaRPr>
          </a:p>
        </p:txBody>
      </p:sp>
    </p:spTree>
    <p:extLst>
      <p:ext uri="{BB962C8B-B14F-4D97-AF65-F5344CB8AC3E}">
        <p14:creationId xmlns:p14="http://schemas.microsoft.com/office/powerpoint/2010/main" val="9895591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D6875-A262-3A63-88F8-64ADDAA7330E}"/>
            </a:ext>
          </a:extLst>
        </p:cNvPr>
        <p:cNvGrpSpPr/>
        <p:nvPr/>
      </p:nvGrpSpPr>
      <p:grpSpPr>
        <a:xfrm>
          <a:off x="0" y="0"/>
          <a:ext cx="0" cy="0"/>
          <a:chOff x="0" y="0"/>
          <a:chExt cx="0" cy="0"/>
        </a:xfrm>
      </p:grpSpPr>
      <p:sp>
        <p:nvSpPr>
          <p:cNvPr id="320" name="Shape 320">
            <a:extLst>
              <a:ext uri="{FF2B5EF4-FFF2-40B4-BE49-F238E27FC236}">
                <a16:creationId xmlns:a16="http://schemas.microsoft.com/office/drawing/2014/main" id="{1538272A-33AF-EFFF-8F0F-5A73A027F995}"/>
              </a:ext>
            </a:extLst>
          </p:cNvPr>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21" name="Shape 321">
            <a:extLst>
              <a:ext uri="{FF2B5EF4-FFF2-40B4-BE49-F238E27FC236}">
                <a16:creationId xmlns:a16="http://schemas.microsoft.com/office/drawing/2014/main" id="{1399ECF9-C0BB-56BA-718E-83A6E0A26550}"/>
              </a:ext>
            </a:extLst>
          </p:cNvPr>
          <p:cNvSpPr>
            <a:spLocks noGrp="1"/>
          </p:cNvSpPr>
          <p:nvPr>
            <p:ph type="body" sz="quarter" idx="1"/>
          </p:nvPr>
        </p:nvSpPr>
        <p:spPr>
          <a:prstGeom prst="rect">
            <a:avLst/>
          </a:prstGeom>
        </p:spPr>
        <p:txBody>
          <a:bodyPr/>
          <a:lstStyle>
            <a:lvl1pPr>
              <a:defRPr sz="1200">
                <a:latin typeface="Helvetica"/>
                <a:ea typeface="Helvetica"/>
                <a:cs typeface="Helvetica"/>
                <a:sym typeface="Helvetica"/>
              </a:defRPr>
            </a:lvl1pPr>
          </a:lstStyle>
          <a:p>
            <a:pPr lvl="0">
              <a:defRPr sz="1800"/>
            </a:pPr>
            <a:r>
              <a:rPr lang="en-US" sz="1200" dirty="0"/>
              <a:t>We applied these methods to measure about 60K variant effects across 9 genes. Chosen for clinical utility.</a:t>
            </a:r>
          </a:p>
        </p:txBody>
      </p:sp>
    </p:spTree>
    <p:extLst>
      <p:ext uri="{BB962C8B-B14F-4D97-AF65-F5344CB8AC3E}">
        <p14:creationId xmlns:p14="http://schemas.microsoft.com/office/powerpoint/2010/main" val="5229087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this data set we added deep </a:t>
            </a:r>
            <a:r>
              <a:rPr lang="en-US" dirty="0" err="1"/>
              <a:t>mutatioanls</a:t>
            </a:r>
            <a:r>
              <a:rPr lang="en-US" dirty="0"/>
              <a:t> scanning  data from that the community has generated over the last 10 years or so. Much of this data has been underutilized clinically.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genes in the data sets are linked to many diseases from adult onset cancer syndromes and cardiovascular disease to a broad swath of rare diseases. These data were generating across many experimental systems and models. Much of this data has been underutilized clinically.</a:t>
            </a:r>
          </a:p>
          <a:p>
            <a:endParaRPr lang="en-US" dirty="0"/>
          </a:p>
          <a:p>
            <a:r>
              <a:rPr lang="en-US" dirty="0"/>
              <a:t>And if I must, I’ll tell you that our IGVF center is has generated for 25% of these data over the last 4 years</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AAF5A-BD3A-F142-8F25-E35B7E5A879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49377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DB522-8885-F848-90CB-A87E8256F23A}"/>
            </a:ext>
          </a:extLst>
        </p:cNvPr>
        <p:cNvGrpSpPr/>
        <p:nvPr/>
      </p:nvGrpSpPr>
      <p:grpSpPr>
        <a:xfrm>
          <a:off x="0" y="0"/>
          <a:ext cx="0" cy="0"/>
          <a:chOff x="0" y="0"/>
          <a:chExt cx="0" cy="0"/>
        </a:xfrm>
      </p:grpSpPr>
      <p:sp>
        <p:nvSpPr>
          <p:cNvPr id="320" name="Shape 320">
            <a:extLst>
              <a:ext uri="{FF2B5EF4-FFF2-40B4-BE49-F238E27FC236}">
                <a16:creationId xmlns:a16="http://schemas.microsoft.com/office/drawing/2014/main" id="{148CEFA8-C179-2DC6-F956-78245340B50A}"/>
              </a:ext>
            </a:extLst>
          </p:cNvPr>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21" name="Shape 321">
            <a:extLst>
              <a:ext uri="{FF2B5EF4-FFF2-40B4-BE49-F238E27FC236}">
                <a16:creationId xmlns:a16="http://schemas.microsoft.com/office/drawing/2014/main" id="{044B413B-BCCC-16FB-3A9F-20A5B7293D4F}"/>
              </a:ext>
            </a:extLst>
          </p:cNvPr>
          <p:cNvSpPr>
            <a:spLocks noGrp="1"/>
          </p:cNvSpPr>
          <p:nvPr>
            <p:ph type="body" sz="quarter" idx="1"/>
          </p:nvPr>
        </p:nvSpPr>
        <p:spPr>
          <a:prstGeom prst="rect">
            <a:avLst/>
          </a:prstGeom>
        </p:spPr>
        <p:txBody>
          <a:bodyPr/>
          <a:lstStyle>
            <a:lvl1pPr>
              <a:defRPr sz="1200">
                <a:latin typeface="Helvetica"/>
                <a:ea typeface="Helvetica"/>
                <a:cs typeface="Helvetica"/>
                <a:sym typeface="Helvetica"/>
              </a:defRPr>
            </a:lvl1pPr>
          </a:lstStyle>
          <a:p>
            <a:pPr lvl="0">
              <a:defRPr sz="1800"/>
            </a:pPr>
            <a:r>
              <a:rPr lang="en-US" sz="1200" dirty="0"/>
              <a:t>To realize this vision, we will need a few things.  Money, of course, to do the work.  But also… next slides</a:t>
            </a:r>
          </a:p>
        </p:txBody>
      </p:sp>
    </p:spTree>
    <p:extLst>
      <p:ext uri="{BB962C8B-B14F-4D97-AF65-F5344CB8AC3E}">
        <p14:creationId xmlns:p14="http://schemas.microsoft.com/office/powerpoint/2010/main" val="2466432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92E88B-887C-6043-83FA-B26F4E89CCE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76751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55999-19D1-52FC-5A1F-7171D00B88A4}"/>
            </a:ext>
          </a:extLst>
        </p:cNvPr>
        <p:cNvGrpSpPr/>
        <p:nvPr/>
      </p:nvGrpSpPr>
      <p:grpSpPr>
        <a:xfrm>
          <a:off x="0" y="0"/>
          <a:ext cx="0" cy="0"/>
          <a:chOff x="0" y="0"/>
          <a:chExt cx="0" cy="0"/>
        </a:xfrm>
      </p:grpSpPr>
      <p:sp>
        <p:nvSpPr>
          <p:cNvPr id="320" name="Shape 320">
            <a:extLst>
              <a:ext uri="{FF2B5EF4-FFF2-40B4-BE49-F238E27FC236}">
                <a16:creationId xmlns:a16="http://schemas.microsoft.com/office/drawing/2014/main" id="{33E8FED7-DB49-37B6-9748-4FFB55BADAAE}"/>
              </a:ext>
            </a:extLst>
          </p:cNvPr>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21" name="Shape 321">
            <a:extLst>
              <a:ext uri="{FF2B5EF4-FFF2-40B4-BE49-F238E27FC236}">
                <a16:creationId xmlns:a16="http://schemas.microsoft.com/office/drawing/2014/main" id="{AD45B727-C137-7EA3-988F-BF05B7D637D6}"/>
              </a:ext>
            </a:extLst>
          </p:cNvPr>
          <p:cNvSpPr>
            <a:spLocks noGrp="1"/>
          </p:cNvSpPr>
          <p:nvPr>
            <p:ph type="body" sz="quarter" idx="1"/>
          </p:nvPr>
        </p:nvSpPr>
        <p:spPr>
          <a:prstGeom prst="rect">
            <a:avLst/>
          </a:prstGeom>
        </p:spPr>
        <p:txBody>
          <a:bodyPr/>
          <a:lstStyle>
            <a:lvl1pPr>
              <a:defRPr sz="1200">
                <a:latin typeface="Helvetica"/>
                <a:ea typeface="Helvetica"/>
                <a:cs typeface="Helvetica"/>
                <a:sym typeface="Helvetica"/>
              </a:defRPr>
            </a:lvl1pPr>
          </a:lstStyle>
          <a:p>
            <a:pPr lvl="0">
              <a:defRPr sz="1800"/>
            </a:pPr>
            <a:r>
              <a:rPr lang="en-US" sz="1200" dirty="0"/>
              <a:t>To realize this vision, we will need a few things.  Money, of course, to do the work.  But also… next slides</a:t>
            </a:r>
          </a:p>
        </p:txBody>
      </p:sp>
    </p:spTree>
    <p:extLst>
      <p:ext uri="{BB962C8B-B14F-4D97-AF65-F5344CB8AC3E}">
        <p14:creationId xmlns:p14="http://schemas.microsoft.com/office/powerpoint/2010/main" val="23752962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FC2EE-66D8-3C1B-A35B-2428BFEB2D1B}"/>
            </a:ext>
          </a:extLst>
        </p:cNvPr>
        <p:cNvGrpSpPr/>
        <p:nvPr/>
      </p:nvGrpSpPr>
      <p:grpSpPr>
        <a:xfrm>
          <a:off x="0" y="0"/>
          <a:ext cx="0" cy="0"/>
          <a:chOff x="0" y="0"/>
          <a:chExt cx="0" cy="0"/>
        </a:xfrm>
      </p:grpSpPr>
      <p:sp>
        <p:nvSpPr>
          <p:cNvPr id="320" name="Shape 320">
            <a:extLst>
              <a:ext uri="{FF2B5EF4-FFF2-40B4-BE49-F238E27FC236}">
                <a16:creationId xmlns:a16="http://schemas.microsoft.com/office/drawing/2014/main" id="{7951244E-F9F8-439F-56DA-EAA9EFA9A881}"/>
              </a:ext>
            </a:extLst>
          </p:cNvPr>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21" name="Shape 321">
            <a:extLst>
              <a:ext uri="{FF2B5EF4-FFF2-40B4-BE49-F238E27FC236}">
                <a16:creationId xmlns:a16="http://schemas.microsoft.com/office/drawing/2014/main" id="{89C3453B-F567-F445-4631-D48149AB1579}"/>
              </a:ext>
            </a:extLst>
          </p:cNvPr>
          <p:cNvSpPr>
            <a:spLocks noGrp="1"/>
          </p:cNvSpPr>
          <p:nvPr>
            <p:ph type="body" sz="quarter" idx="1"/>
          </p:nvPr>
        </p:nvSpPr>
        <p:spPr>
          <a:prstGeom prst="rect">
            <a:avLst/>
          </a:prstGeom>
        </p:spPr>
        <p:txBody>
          <a:bodyPr/>
          <a:lstStyle>
            <a:lvl1pPr>
              <a:defRPr sz="1200">
                <a:latin typeface="Helvetica"/>
                <a:ea typeface="Helvetica"/>
                <a:cs typeface="Helvetica"/>
                <a:sym typeface="Helvetica"/>
              </a:defRPr>
            </a:lvl1pPr>
          </a:lstStyle>
          <a:p>
            <a:pPr lvl="0">
              <a:defRPr sz="1800"/>
            </a:pPr>
            <a:r>
              <a:rPr lang="en-US" sz="1200" dirty="0"/>
              <a:t>To realize this vision, we will need a few things.  Money, of course, to do the work.  But also… next slides</a:t>
            </a:r>
          </a:p>
        </p:txBody>
      </p:sp>
    </p:spTree>
    <p:extLst>
      <p:ext uri="{BB962C8B-B14F-4D97-AF65-F5344CB8AC3E}">
        <p14:creationId xmlns:p14="http://schemas.microsoft.com/office/powerpoint/2010/main" val="18540710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Shape 320"/>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21" name="Shape 321"/>
          <p:cNvSpPr>
            <a:spLocks noGrp="1"/>
          </p:cNvSpPr>
          <p:nvPr>
            <p:ph type="body" sz="quarter" idx="1"/>
          </p:nvPr>
        </p:nvSpPr>
        <p:spPr>
          <a:prstGeom prst="rect">
            <a:avLst/>
          </a:prstGeom>
        </p:spPr>
        <p:txBody>
          <a:bodyPr/>
          <a:lstStyle>
            <a:lvl1pPr>
              <a:defRPr sz="1200">
                <a:latin typeface="Helvetica"/>
                <a:ea typeface="Helvetica"/>
                <a:cs typeface="Helvetica"/>
                <a:sym typeface="Helvetica"/>
              </a:defRPr>
            </a:lvl1pPr>
          </a:lstStyle>
          <a:p>
            <a:pPr lvl="0">
              <a:defRPr sz="1800"/>
            </a:pPr>
            <a:r>
              <a:rPr lang="en-US" sz="1200" dirty="0"/>
              <a:t>To realize this vision, we will need a few things.  Money, of course, to do the work.  But also… next slides</a:t>
            </a:r>
          </a:p>
        </p:txBody>
      </p:sp>
    </p:spTree>
    <p:extLst>
      <p:ext uri="{BB962C8B-B14F-4D97-AF65-F5344CB8AC3E}">
        <p14:creationId xmlns:p14="http://schemas.microsoft.com/office/powerpoint/2010/main" val="29745859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413c947e9c_1_1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413c947e9c_1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u="sng">
                <a:solidFill>
                  <a:schemeClr val="hlink"/>
                </a:solidFill>
                <a:hlinkClick r:id="rId3"/>
              </a:rPr>
              <a:t>https://genomebiology.biomedcentral.com/articles/10.1186/s13059-023-02986-x</a:t>
            </a:r>
            <a:endParaRPr/>
          </a:p>
          <a:p>
            <a:pPr marL="0" lvl="0" indent="0" algn="l" rtl="0">
              <a:lnSpc>
                <a:spcPct val="115000"/>
              </a:lnSpc>
              <a:spcBef>
                <a:spcPts val="0"/>
              </a:spcBef>
              <a:spcAft>
                <a:spcPts val="0"/>
              </a:spcAft>
              <a:buClr>
                <a:schemeClr val="dk1"/>
              </a:buClr>
              <a:buSzPts val="1100"/>
              <a:buFont typeface="Arial"/>
              <a:buNone/>
            </a:pPr>
            <a:r>
              <a:rPr lang="en"/>
              <a:t>“Returns’ down stream financial of course… but also “Health” return- which is has societal benefit that might attract impact investors </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THANK NHGRI</a:t>
            </a:r>
          </a:p>
        </p:txBody>
      </p:sp>
    </p:spTree>
    <p:extLst>
      <p:ext uri="{BB962C8B-B14F-4D97-AF65-F5344CB8AC3E}">
        <p14:creationId xmlns:p14="http://schemas.microsoft.com/office/powerpoint/2010/main" val="22038497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a:extLst>
            <a:ext uri="{FF2B5EF4-FFF2-40B4-BE49-F238E27FC236}">
              <a16:creationId xmlns:a16="http://schemas.microsoft.com/office/drawing/2014/main" id="{8F898A0A-0EFE-74AE-C845-AE4D041EF6B6}"/>
            </a:ext>
          </a:extLst>
        </p:cNvPr>
        <p:cNvGrpSpPr/>
        <p:nvPr/>
      </p:nvGrpSpPr>
      <p:grpSpPr>
        <a:xfrm>
          <a:off x="0" y="0"/>
          <a:ext cx="0" cy="0"/>
          <a:chOff x="0" y="0"/>
          <a:chExt cx="0" cy="0"/>
        </a:xfrm>
      </p:grpSpPr>
      <p:sp>
        <p:nvSpPr>
          <p:cNvPr id="847" name="Google Shape;847;g30ea3f256c2_0_1763:notes">
            <a:extLst>
              <a:ext uri="{FF2B5EF4-FFF2-40B4-BE49-F238E27FC236}">
                <a16:creationId xmlns:a16="http://schemas.microsoft.com/office/drawing/2014/main" id="{1684583C-30C4-0458-8952-B1B2DF8C261D}"/>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8" name="Google Shape;848;g30ea3f256c2_0_1763:notes">
            <a:extLst>
              <a:ext uri="{FF2B5EF4-FFF2-40B4-BE49-F238E27FC236}">
                <a16:creationId xmlns:a16="http://schemas.microsoft.com/office/drawing/2014/main" id="{CF721B19-8F28-4136-46B3-14F9692E9D0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877805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xfrm>
            <a:off x="892971" y="178594"/>
            <a:ext cx="7358063" cy="1714500"/>
          </a:xfrm>
          <a:prstGeom prst="rect">
            <a:avLst/>
          </a:prstGeom>
        </p:spPr>
        <p:txBody>
          <a:bodyPr lIns="35717" tIns="35717" rIns="35717" bIns="35717">
            <a:noAutofit/>
          </a:bodyPr>
          <a:lstStyle>
            <a:lvl1pPr defTabSz="410740">
              <a:defRPr sz="5900">
                <a:latin typeface="+mn-lt"/>
                <a:ea typeface="+mn-ea"/>
                <a:cs typeface="+mn-cs"/>
                <a:sym typeface="Gill Sans"/>
              </a:defRPr>
            </a:lvl1pPr>
          </a:lstStyle>
          <a:p>
            <a:pPr lvl="0">
              <a:defRPr sz="1800"/>
            </a:pPr>
            <a:r>
              <a:rPr sz="5900"/>
              <a:t>Title Text</a:t>
            </a:r>
          </a:p>
        </p:txBody>
      </p:sp>
      <p:sp>
        <p:nvSpPr>
          <p:cNvPr id="8" name="Shape 8"/>
          <p:cNvSpPr>
            <a:spLocks noGrp="1"/>
          </p:cNvSpPr>
          <p:nvPr>
            <p:ph type="body" idx="1"/>
          </p:nvPr>
        </p:nvSpPr>
        <p:spPr>
          <a:xfrm>
            <a:off x="892971" y="1946674"/>
            <a:ext cx="7358063" cy="4018359"/>
          </a:xfrm>
          <a:prstGeom prst="rect">
            <a:avLst/>
          </a:prstGeom>
        </p:spPr>
        <p:txBody>
          <a:bodyPr lIns="35717" tIns="35717" rIns="35717" bIns="35717" anchor="ctr">
            <a:noAutofit/>
          </a:bodyPr>
          <a:lstStyle>
            <a:lvl1pPr marL="625040" indent="-401813" defTabSz="410740">
              <a:spcBef>
                <a:spcPts val="1687"/>
              </a:spcBef>
              <a:buSzPct val="171000"/>
              <a:buFontTx/>
              <a:defRPr sz="3000">
                <a:latin typeface="+mn-lt"/>
                <a:ea typeface="+mn-ea"/>
                <a:cs typeface="+mn-cs"/>
                <a:sym typeface="Gill Sans"/>
              </a:defRPr>
            </a:lvl1pPr>
            <a:lvl2pPr marL="937561" indent="-401813" defTabSz="410740">
              <a:spcBef>
                <a:spcPts val="1687"/>
              </a:spcBef>
              <a:buSzPct val="171000"/>
              <a:buFontTx/>
              <a:buChar char="•"/>
              <a:defRPr sz="3000">
                <a:latin typeface="+mn-lt"/>
                <a:ea typeface="+mn-ea"/>
                <a:cs typeface="+mn-cs"/>
                <a:sym typeface="Gill Sans"/>
              </a:defRPr>
            </a:lvl2pPr>
            <a:lvl3pPr marL="1250081" indent="-401813" defTabSz="410740">
              <a:spcBef>
                <a:spcPts val="1687"/>
              </a:spcBef>
              <a:buSzPct val="171000"/>
              <a:buFontTx/>
              <a:defRPr sz="3000">
                <a:latin typeface="+mn-lt"/>
                <a:ea typeface="+mn-ea"/>
                <a:cs typeface="+mn-cs"/>
                <a:sym typeface="Gill Sans"/>
              </a:defRPr>
            </a:lvl3pPr>
            <a:lvl4pPr marL="1562601" indent="-401813" defTabSz="410740">
              <a:spcBef>
                <a:spcPts val="1687"/>
              </a:spcBef>
              <a:buSzPct val="171000"/>
              <a:buFontTx/>
              <a:buChar char="•"/>
              <a:defRPr sz="3000">
                <a:latin typeface="+mn-lt"/>
                <a:ea typeface="+mn-ea"/>
                <a:cs typeface="+mn-cs"/>
                <a:sym typeface="Gill Sans"/>
              </a:defRPr>
            </a:lvl4pPr>
            <a:lvl5pPr marL="1875121" indent="-401813" defTabSz="410740">
              <a:spcBef>
                <a:spcPts val="1687"/>
              </a:spcBef>
              <a:buSzPct val="171000"/>
              <a:buFontTx/>
              <a:buChar char="•"/>
              <a:defRPr sz="3000">
                <a:latin typeface="+mn-lt"/>
                <a:ea typeface="+mn-ea"/>
                <a:cs typeface="+mn-cs"/>
                <a:sym typeface="Gill Sans"/>
              </a:defRPr>
            </a:lvl5pPr>
          </a:lstStyle>
          <a:p>
            <a:pPr lvl="0">
              <a:defRPr sz="1800"/>
            </a:pPr>
            <a:r>
              <a:rPr sz="3000"/>
              <a:t>Body Level One</a:t>
            </a:r>
          </a:p>
          <a:p>
            <a:pPr lvl="1">
              <a:defRPr sz="1800"/>
            </a:pPr>
            <a:r>
              <a:rPr sz="3000"/>
              <a:t>Body Level Two</a:t>
            </a:r>
          </a:p>
          <a:p>
            <a:pPr lvl="2">
              <a:defRPr sz="1800"/>
            </a:pPr>
            <a:r>
              <a:rPr sz="3000"/>
              <a:t>Body Level Three</a:t>
            </a:r>
          </a:p>
          <a:p>
            <a:pPr lvl="3">
              <a:defRPr sz="1800"/>
            </a:pPr>
            <a:r>
              <a:rPr sz="3000"/>
              <a:t>Body Level Four</a:t>
            </a:r>
          </a:p>
          <a:p>
            <a:pPr lvl="4">
              <a:defRPr sz="1800"/>
            </a:pPr>
            <a:r>
              <a:rPr sz="3000"/>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84E80A-5612-E04C-B13E-C24CCE56DC7E}" type="datetimeFigureOut">
              <a:rPr lang="en-US" smtClean="0">
                <a:solidFill>
                  <a:prstClr val="black">
                    <a:tint val="75000"/>
                  </a:prstClr>
                </a:solidFill>
              </a:rPr>
              <a:pPr/>
              <a:t>12/7/25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7859D6-298F-3945-8D90-E0749F5866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5107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1712334"/>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12/7/25</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8809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1"/>
          <p:cNvSpPr txBox="1">
            <a:spLocks noGrp="1"/>
          </p:cNvSpPr>
          <p:nvPr>
            <p:ph type="ctrTitle"/>
          </p:nvPr>
        </p:nvSpPr>
        <p:spPr>
          <a:xfrm>
            <a:off x="311708" y="992767"/>
            <a:ext cx="85206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1"/>
          <p:cNvSpPr txBox="1">
            <a:spLocks noGrp="1"/>
          </p:cNvSpPr>
          <p:nvPr>
            <p:ph type="subTitle" idx="1"/>
          </p:nvPr>
        </p:nvSpPr>
        <p:spPr>
          <a:xfrm>
            <a:off x="311700" y="3778833"/>
            <a:ext cx="85206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55739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4"/>
        <p:cNvGrpSpPr/>
        <p:nvPr/>
      </p:nvGrpSpPr>
      <p:grpSpPr>
        <a:xfrm>
          <a:off x="0" y="0"/>
          <a:ext cx="0" cy="0"/>
          <a:chOff x="0" y="0"/>
          <a:chExt cx="0" cy="0"/>
        </a:xfrm>
      </p:grpSpPr>
      <p:sp>
        <p:nvSpPr>
          <p:cNvPr id="25" name="Google Shape;25;p24"/>
          <p:cNvSpPr txBox="1">
            <a:spLocks noGrp="1"/>
          </p:cNvSpPr>
          <p:nvPr>
            <p:ph type="title"/>
          </p:nvPr>
        </p:nvSpPr>
        <p:spPr>
          <a:xfrm>
            <a:off x="311700" y="2867800"/>
            <a:ext cx="8520600" cy="1122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6" name="Google Shape;26;p24"/>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74893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7"/>
        <p:cNvGrpSpPr/>
        <p:nvPr/>
      </p:nvGrpSpPr>
      <p:grpSpPr>
        <a:xfrm>
          <a:off x="0" y="0"/>
          <a:ext cx="0" cy="0"/>
          <a:chOff x="0" y="0"/>
          <a:chExt cx="0" cy="0"/>
        </a:xfrm>
      </p:grpSpPr>
      <p:sp>
        <p:nvSpPr>
          <p:cNvPr id="28" name="Google Shape;28;p25"/>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p25"/>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30" name="Google Shape;30;p25"/>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8489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1"/>
        <p:cNvGrpSpPr/>
        <p:nvPr/>
      </p:nvGrpSpPr>
      <p:grpSpPr>
        <a:xfrm>
          <a:off x="0" y="0"/>
          <a:ext cx="0" cy="0"/>
          <a:chOff x="0" y="0"/>
          <a:chExt cx="0" cy="0"/>
        </a:xfrm>
      </p:grpSpPr>
      <p:sp>
        <p:nvSpPr>
          <p:cNvPr id="32" name="Google Shape;32;p26"/>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3" name="Google Shape;33;p26"/>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23862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4"/>
        <p:cNvGrpSpPr/>
        <p:nvPr/>
      </p:nvGrpSpPr>
      <p:grpSpPr>
        <a:xfrm>
          <a:off x="0" y="0"/>
          <a:ext cx="0" cy="0"/>
          <a:chOff x="0" y="0"/>
          <a:chExt cx="0" cy="0"/>
        </a:xfrm>
      </p:grpSpPr>
      <p:sp>
        <p:nvSpPr>
          <p:cNvPr id="35" name="Google Shape;35;p27"/>
          <p:cNvSpPr txBox="1">
            <a:spLocks noGrp="1"/>
          </p:cNvSpPr>
          <p:nvPr>
            <p:ph type="title"/>
          </p:nvPr>
        </p:nvSpPr>
        <p:spPr>
          <a:xfrm>
            <a:off x="311700" y="740800"/>
            <a:ext cx="2808000" cy="10076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6" name="Google Shape;36;p27"/>
          <p:cNvSpPr txBox="1">
            <a:spLocks noGrp="1"/>
          </p:cNvSpPr>
          <p:nvPr>
            <p:ph type="body" idx="1"/>
          </p:nvPr>
        </p:nvSpPr>
        <p:spPr>
          <a:xfrm>
            <a:off x="311700" y="1852800"/>
            <a:ext cx="2808000" cy="42392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7" name="Google Shape;37;p27"/>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83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8"/>
        <p:cNvGrpSpPr/>
        <p:nvPr/>
      </p:nvGrpSpPr>
      <p:grpSpPr>
        <a:xfrm>
          <a:off x="0" y="0"/>
          <a:ext cx="0" cy="0"/>
          <a:chOff x="0" y="0"/>
          <a:chExt cx="0" cy="0"/>
        </a:xfrm>
      </p:grpSpPr>
      <p:sp>
        <p:nvSpPr>
          <p:cNvPr id="39" name="Google Shape;39;p28"/>
          <p:cNvSpPr txBox="1">
            <a:spLocks noGrp="1"/>
          </p:cNvSpPr>
          <p:nvPr>
            <p:ph type="title"/>
          </p:nvPr>
        </p:nvSpPr>
        <p:spPr>
          <a:xfrm>
            <a:off x="490250" y="600200"/>
            <a:ext cx="6367800"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0" name="Google Shape;40;p28"/>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8033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1"/>
        <p:cNvGrpSpPr/>
        <p:nvPr/>
      </p:nvGrpSpPr>
      <p:grpSpPr>
        <a:xfrm>
          <a:off x="0" y="0"/>
          <a:ext cx="0" cy="0"/>
          <a:chOff x="0" y="0"/>
          <a:chExt cx="0" cy="0"/>
        </a:xfrm>
      </p:grpSpPr>
      <p:sp>
        <p:nvSpPr>
          <p:cNvPr id="42" name="Google Shape;42;p2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29"/>
          <p:cNvSpPr txBox="1">
            <a:spLocks noGrp="1"/>
          </p:cNvSpPr>
          <p:nvPr>
            <p:ph type="title"/>
          </p:nvPr>
        </p:nvSpPr>
        <p:spPr>
          <a:xfrm>
            <a:off x="265500" y="1644233"/>
            <a:ext cx="40452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4" name="Google Shape;44;p29"/>
          <p:cNvSpPr txBox="1">
            <a:spLocks noGrp="1"/>
          </p:cNvSpPr>
          <p:nvPr>
            <p:ph type="subTitle" idx="1"/>
          </p:nvPr>
        </p:nvSpPr>
        <p:spPr>
          <a:xfrm>
            <a:off x="265500" y="3737433"/>
            <a:ext cx="4045200" cy="164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5" name="Google Shape;45;p29"/>
          <p:cNvSpPr txBox="1">
            <a:spLocks noGrp="1"/>
          </p:cNvSpPr>
          <p:nvPr>
            <p:ph type="body" idx="2"/>
          </p:nvPr>
        </p:nvSpPr>
        <p:spPr>
          <a:xfrm>
            <a:off x="4939500" y="965433"/>
            <a:ext cx="3837000" cy="49268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6" name="Google Shape;46;p29"/>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03122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7"/>
        <p:cNvGrpSpPr/>
        <p:nvPr/>
      </p:nvGrpSpPr>
      <p:grpSpPr>
        <a:xfrm>
          <a:off x="0" y="0"/>
          <a:ext cx="0" cy="0"/>
          <a:chOff x="0" y="0"/>
          <a:chExt cx="0" cy="0"/>
        </a:xfrm>
      </p:grpSpPr>
      <p:sp>
        <p:nvSpPr>
          <p:cNvPr id="48" name="Google Shape;48;p30"/>
          <p:cNvSpPr txBox="1">
            <a:spLocks noGrp="1"/>
          </p:cNvSpPr>
          <p:nvPr>
            <p:ph type="body" idx="1"/>
          </p:nvPr>
        </p:nvSpPr>
        <p:spPr>
          <a:xfrm>
            <a:off x="311700" y="5640767"/>
            <a:ext cx="5998800" cy="8068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9" name="Google Shape;49;p30"/>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4485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0"/>
        <p:cNvGrpSpPr/>
        <p:nvPr/>
      </p:nvGrpSpPr>
      <p:grpSpPr>
        <a:xfrm>
          <a:off x="0" y="0"/>
          <a:ext cx="0" cy="0"/>
          <a:chOff x="0" y="0"/>
          <a:chExt cx="0" cy="0"/>
        </a:xfrm>
      </p:grpSpPr>
      <p:sp>
        <p:nvSpPr>
          <p:cNvPr id="51" name="Google Shape;51;p31"/>
          <p:cNvSpPr txBox="1">
            <a:spLocks noGrp="1"/>
          </p:cNvSpPr>
          <p:nvPr>
            <p:ph type="title" hasCustomPrompt="1"/>
          </p:nvPr>
        </p:nvSpPr>
        <p:spPr>
          <a:xfrm>
            <a:off x="311700" y="1474833"/>
            <a:ext cx="8520600" cy="2618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2" name="Google Shape;52;p31"/>
          <p:cNvSpPr txBox="1">
            <a:spLocks noGrp="1"/>
          </p:cNvSpPr>
          <p:nvPr>
            <p:ph type="body" idx="1"/>
          </p:nvPr>
        </p:nvSpPr>
        <p:spPr>
          <a:xfrm>
            <a:off x="311700" y="4202967"/>
            <a:ext cx="8520600" cy="17344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3" name="Google Shape;53;p3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93620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rtl="0"/>
            <a:fld id="{00000000-1234-1234-1234-123412341234}" type="slidenum">
              <a:rPr lang="en" smtClean="0"/>
              <a:pPr rtl="0"/>
              <a:t>‹#›</a:t>
            </a:fld>
            <a:endParaRPr lang="en"/>
          </a:p>
        </p:txBody>
      </p:sp>
    </p:spTree>
    <p:extLst>
      <p:ext uri="{BB962C8B-B14F-4D97-AF65-F5344CB8AC3E}">
        <p14:creationId xmlns:p14="http://schemas.microsoft.com/office/powerpoint/2010/main" val="1396757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rtl="0"/>
            <a:fld id="{00000000-1234-1234-1234-123412341234}" type="slidenum">
              <a:rPr lang="en" smtClean="0"/>
              <a:pPr rtl="0"/>
              <a:t>‹#›</a:t>
            </a:fld>
            <a:endParaRPr lang="en"/>
          </a:p>
        </p:txBody>
      </p:sp>
    </p:spTree>
    <p:extLst>
      <p:ext uri="{BB962C8B-B14F-4D97-AF65-F5344CB8AC3E}">
        <p14:creationId xmlns:p14="http://schemas.microsoft.com/office/powerpoint/2010/main" val="3784256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rtl="0"/>
            <a:fld id="{00000000-1234-1234-1234-123412341234}" type="slidenum">
              <a:rPr lang="en" smtClean="0"/>
              <a:pPr rtl="0"/>
              <a:t>‹#›</a:t>
            </a:fld>
            <a:endParaRPr lang="en"/>
          </a:p>
        </p:txBody>
      </p:sp>
    </p:spTree>
    <p:extLst>
      <p:ext uri="{BB962C8B-B14F-4D97-AF65-F5344CB8AC3E}">
        <p14:creationId xmlns:p14="http://schemas.microsoft.com/office/powerpoint/2010/main" val="11651910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rtl="0"/>
            <a:fld id="{00000000-1234-1234-1234-123412341234}" type="slidenum">
              <a:rPr lang="en" smtClean="0"/>
              <a:pPr rtl="0"/>
              <a:t>‹#›</a:t>
            </a:fld>
            <a:endParaRPr lang="en"/>
          </a:p>
        </p:txBody>
      </p:sp>
    </p:spTree>
    <p:extLst>
      <p:ext uri="{BB962C8B-B14F-4D97-AF65-F5344CB8AC3E}">
        <p14:creationId xmlns:p14="http://schemas.microsoft.com/office/powerpoint/2010/main" val="2169672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rtl="0"/>
            <a:fld id="{00000000-1234-1234-1234-123412341234}" type="slidenum">
              <a:rPr lang="en" smtClean="0"/>
              <a:pPr rtl="0"/>
              <a:t>‹#›</a:t>
            </a:fld>
            <a:endParaRPr lang="en"/>
          </a:p>
        </p:txBody>
      </p:sp>
    </p:spTree>
    <p:extLst>
      <p:ext uri="{BB962C8B-B14F-4D97-AF65-F5344CB8AC3E}">
        <p14:creationId xmlns:p14="http://schemas.microsoft.com/office/powerpoint/2010/main" val="13448386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rtl="0"/>
            <a:fld id="{00000000-1234-1234-1234-123412341234}" type="slidenum">
              <a:rPr lang="en" smtClean="0"/>
              <a:pPr rtl="0"/>
              <a:t>‹#›</a:t>
            </a:fld>
            <a:endParaRPr lang="en"/>
          </a:p>
        </p:txBody>
      </p:sp>
    </p:spTree>
    <p:extLst>
      <p:ext uri="{BB962C8B-B14F-4D97-AF65-F5344CB8AC3E}">
        <p14:creationId xmlns:p14="http://schemas.microsoft.com/office/powerpoint/2010/main" val="3415357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rtl="0"/>
            <a:fld id="{00000000-1234-1234-1234-123412341234}" type="slidenum">
              <a:rPr lang="en" smtClean="0"/>
              <a:pPr rtl="0"/>
              <a:t>‹#›</a:t>
            </a:fld>
            <a:endParaRPr lang="en"/>
          </a:p>
        </p:txBody>
      </p:sp>
    </p:spTree>
    <p:extLst>
      <p:ext uri="{BB962C8B-B14F-4D97-AF65-F5344CB8AC3E}">
        <p14:creationId xmlns:p14="http://schemas.microsoft.com/office/powerpoint/2010/main" val="1257984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5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rtl="0"/>
            <a:fld id="{00000000-1234-1234-1234-123412341234}" type="slidenum">
              <a:rPr lang="en" smtClean="0"/>
              <a:pPr rtl="0"/>
              <a:t>‹#›</a:t>
            </a:fld>
            <a:endParaRPr lang="en"/>
          </a:p>
        </p:txBody>
      </p:sp>
    </p:spTree>
    <p:extLst>
      <p:ext uri="{BB962C8B-B14F-4D97-AF65-F5344CB8AC3E}">
        <p14:creationId xmlns:p14="http://schemas.microsoft.com/office/powerpoint/2010/main" val="23292728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rtl="0"/>
            <a:fld id="{00000000-1234-1234-1234-123412341234}" type="slidenum">
              <a:rPr lang="en" smtClean="0"/>
              <a:pPr rtl="0"/>
              <a:t>‹#›</a:t>
            </a:fld>
            <a:endParaRPr lang="en"/>
          </a:p>
        </p:txBody>
      </p:sp>
    </p:spTree>
    <p:extLst>
      <p:ext uri="{BB962C8B-B14F-4D97-AF65-F5344CB8AC3E}">
        <p14:creationId xmlns:p14="http://schemas.microsoft.com/office/powerpoint/2010/main" val="3438511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rtl="0"/>
            <a:fld id="{00000000-1234-1234-1234-123412341234}" type="slidenum">
              <a:rPr lang="en" smtClean="0"/>
              <a:pPr rtl="0"/>
              <a:t>‹#›</a:t>
            </a:fld>
            <a:endParaRPr lang="en"/>
          </a:p>
        </p:txBody>
      </p:sp>
    </p:spTree>
    <p:extLst>
      <p:ext uri="{BB962C8B-B14F-4D97-AF65-F5344CB8AC3E}">
        <p14:creationId xmlns:p14="http://schemas.microsoft.com/office/powerpoint/2010/main" val="4902407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rtl="0"/>
            <a:fld id="{00000000-1234-1234-1234-123412341234}" type="slidenum">
              <a:rPr lang="en" smtClean="0"/>
              <a:pPr rtl="0"/>
              <a:t>‹#›</a:t>
            </a:fld>
            <a:endParaRPr lang="en"/>
          </a:p>
        </p:txBody>
      </p:sp>
    </p:spTree>
    <p:extLst>
      <p:ext uri="{BB962C8B-B14F-4D97-AF65-F5344CB8AC3E}">
        <p14:creationId xmlns:p14="http://schemas.microsoft.com/office/powerpoint/2010/main" val="39133552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365125"/>
            <a:ext cx="7886700" cy="1325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628650" y="1825625"/>
            <a:ext cx="7886700" cy="43512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1200"/>
              </a:spcBef>
              <a:spcAft>
                <a:spcPts val="0"/>
              </a:spcAft>
              <a:buClr>
                <a:schemeClr val="dk1"/>
              </a:buClr>
              <a:buSzPts val="1400"/>
              <a:buChar char="○"/>
              <a:defRPr/>
            </a:lvl2pPr>
            <a:lvl3pPr marL="1371600" lvl="2" indent="-317500" algn="l">
              <a:lnSpc>
                <a:spcPct val="90000"/>
              </a:lnSpc>
              <a:spcBef>
                <a:spcPts val="1200"/>
              </a:spcBef>
              <a:spcAft>
                <a:spcPts val="0"/>
              </a:spcAft>
              <a:buClr>
                <a:schemeClr val="dk1"/>
              </a:buClr>
              <a:buSzPts val="1400"/>
              <a:buChar char="■"/>
              <a:defRPr/>
            </a:lvl3pPr>
            <a:lvl4pPr marL="1828800" lvl="3" indent="-317500" algn="l">
              <a:lnSpc>
                <a:spcPct val="90000"/>
              </a:lnSpc>
              <a:spcBef>
                <a:spcPts val="1200"/>
              </a:spcBef>
              <a:spcAft>
                <a:spcPts val="0"/>
              </a:spcAft>
              <a:buClr>
                <a:schemeClr val="dk1"/>
              </a:buClr>
              <a:buSzPts val="1400"/>
              <a:buChar char="●"/>
              <a:defRPr/>
            </a:lvl4pPr>
            <a:lvl5pPr marL="2286000" lvl="4" indent="-317500" algn="l">
              <a:lnSpc>
                <a:spcPct val="90000"/>
              </a:lnSpc>
              <a:spcBef>
                <a:spcPts val="1200"/>
              </a:spcBef>
              <a:spcAft>
                <a:spcPts val="0"/>
              </a:spcAft>
              <a:buClr>
                <a:schemeClr val="dk1"/>
              </a:buClr>
              <a:buSzPts val="1400"/>
              <a:buChar char="○"/>
              <a:defRPr/>
            </a:lvl5pPr>
            <a:lvl6pPr marL="2743200" lvl="5" indent="-317500" algn="l">
              <a:lnSpc>
                <a:spcPct val="90000"/>
              </a:lnSpc>
              <a:spcBef>
                <a:spcPts val="12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53" name="Google Shape;53;p13"/>
          <p:cNvSpPr txBox="1">
            <a:spLocks noGrp="1"/>
          </p:cNvSpPr>
          <p:nvPr>
            <p:ph type="dt" idx="10"/>
          </p:nvPr>
        </p:nvSpPr>
        <p:spPr>
          <a:xfrm>
            <a:off x="628650" y="6356351"/>
            <a:ext cx="2057400" cy="3652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6356351"/>
            <a:ext cx="3086100" cy="3652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6356351"/>
            <a:ext cx="2057400" cy="365200"/>
          </a:xfrm>
          <a:prstGeom prst="rect">
            <a:avLst/>
          </a:prstGeom>
          <a:noFill/>
          <a:ln>
            <a:noFill/>
          </a:ln>
        </p:spPr>
        <p:txBody>
          <a:bodyPr spcFirstLastPara="1" wrap="square" lIns="68575" tIns="34275" rIns="68575" bIns="34275"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rtl="0"/>
            <a:fld id="{00000000-1234-1234-1234-123412341234}" type="slidenum">
              <a:rPr lang="en" smtClean="0"/>
              <a:pPr rtl="0"/>
              <a:t>‹#›</a:t>
            </a:fld>
            <a:endParaRPr lang="en"/>
          </a:p>
        </p:txBody>
      </p:sp>
    </p:spTree>
    <p:extLst>
      <p:ext uri="{BB962C8B-B14F-4D97-AF65-F5344CB8AC3E}">
        <p14:creationId xmlns:p14="http://schemas.microsoft.com/office/powerpoint/2010/main" val="6989607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BD2B4-CD7D-9DF1-1B23-96528935B058}"/>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862D4A09-57FA-B48D-13C1-513A5754746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C4D97494-3F22-2731-C6C2-E952FED5E1F2}"/>
              </a:ext>
            </a:extLst>
          </p:cNvPr>
          <p:cNvSpPr>
            <a:spLocks noGrp="1"/>
          </p:cNvSpPr>
          <p:nvPr>
            <p:ph type="dt" sz="half" idx="10"/>
          </p:nvPr>
        </p:nvSpPr>
        <p:spPr/>
        <p:txBody>
          <a:bodyPr/>
          <a:lstStyle/>
          <a:p>
            <a:fld id="{45F160B9-EA1C-1B43-B651-D32152E1F260}" type="datetimeFigureOut">
              <a:rPr lang="en-US" smtClean="0"/>
              <a:t>12/7/25</a:t>
            </a:fld>
            <a:endParaRPr lang="en-US"/>
          </a:p>
        </p:txBody>
      </p:sp>
      <p:sp>
        <p:nvSpPr>
          <p:cNvPr id="5" name="Footer Placeholder 4">
            <a:extLst>
              <a:ext uri="{FF2B5EF4-FFF2-40B4-BE49-F238E27FC236}">
                <a16:creationId xmlns:a16="http://schemas.microsoft.com/office/drawing/2014/main" id="{92EC690B-BA00-2727-0BB5-317B458AE1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4AA54E-A561-143C-3063-C8A14A2ABC58}"/>
              </a:ext>
            </a:extLst>
          </p:cNvPr>
          <p:cNvSpPr>
            <a:spLocks noGrp="1"/>
          </p:cNvSpPr>
          <p:nvPr>
            <p:ph type="sldNum" sz="quarter" idx="12"/>
          </p:nvPr>
        </p:nvSpPr>
        <p:spPr/>
        <p:txBody>
          <a:bodyPr/>
          <a:lstStyle/>
          <a:p>
            <a:fld id="{366B0CAB-9DE7-6A42-ABA9-4EA1E5A46D0E}" type="slidenum">
              <a:rPr lang="en-US" smtClean="0"/>
              <a:t>‹#›</a:t>
            </a:fld>
            <a:endParaRPr lang="en-US"/>
          </a:p>
        </p:txBody>
      </p:sp>
    </p:spTree>
    <p:extLst>
      <p:ext uri="{BB962C8B-B14F-4D97-AF65-F5344CB8AC3E}">
        <p14:creationId xmlns:p14="http://schemas.microsoft.com/office/powerpoint/2010/main" val="25551135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D6F81-1489-2094-A5C9-4EA4A87341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58DE87-F2EC-87C7-9B5A-860C4ED653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77FE40-44A0-B69B-1930-E6AC799DFDF0}"/>
              </a:ext>
            </a:extLst>
          </p:cNvPr>
          <p:cNvSpPr>
            <a:spLocks noGrp="1"/>
          </p:cNvSpPr>
          <p:nvPr>
            <p:ph type="dt" sz="half" idx="10"/>
          </p:nvPr>
        </p:nvSpPr>
        <p:spPr/>
        <p:txBody>
          <a:bodyPr/>
          <a:lstStyle/>
          <a:p>
            <a:fld id="{45F160B9-EA1C-1B43-B651-D32152E1F260}" type="datetimeFigureOut">
              <a:rPr lang="en-US" smtClean="0"/>
              <a:t>12/7/25</a:t>
            </a:fld>
            <a:endParaRPr lang="en-US"/>
          </a:p>
        </p:txBody>
      </p:sp>
      <p:sp>
        <p:nvSpPr>
          <p:cNvPr id="5" name="Footer Placeholder 4">
            <a:extLst>
              <a:ext uri="{FF2B5EF4-FFF2-40B4-BE49-F238E27FC236}">
                <a16:creationId xmlns:a16="http://schemas.microsoft.com/office/drawing/2014/main" id="{5DE4808D-4447-869E-F046-25D06EE505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014D46-0BDA-CE15-FAF0-C7DA23A141BF}"/>
              </a:ext>
            </a:extLst>
          </p:cNvPr>
          <p:cNvSpPr>
            <a:spLocks noGrp="1"/>
          </p:cNvSpPr>
          <p:nvPr>
            <p:ph type="sldNum" sz="quarter" idx="12"/>
          </p:nvPr>
        </p:nvSpPr>
        <p:spPr/>
        <p:txBody>
          <a:bodyPr/>
          <a:lstStyle/>
          <a:p>
            <a:fld id="{366B0CAB-9DE7-6A42-ABA9-4EA1E5A46D0E}" type="slidenum">
              <a:rPr lang="en-US" smtClean="0"/>
              <a:t>‹#›</a:t>
            </a:fld>
            <a:endParaRPr lang="en-US"/>
          </a:p>
        </p:txBody>
      </p:sp>
    </p:spTree>
    <p:extLst>
      <p:ext uri="{BB962C8B-B14F-4D97-AF65-F5344CB8AC3E}">
        <p14:creationId xmlns:p14="http://schemas.microsoft.com/office/powerpoint/2010/main" val="30924108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224BE-5631-5EC4-624E-B4011528447A}"/>
              </a:ext>
            </a:extLst>
          </p:cNvPr>
          <p:cNvSpPr>
            <a:spLocks noGrp="1"/>
          </p:cNvSpPr>
          <p:nvPr>
            <p:ph type="title"/>
          </p:nvPr>
        </p:nvSpPr>
        <p:spPr>
          <a:xfrm>
            <a:off x="623887" y="1709738"/>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F532250-5252-72C4-B9F5-2E474A3487AB}"/>
              </a:ext>
            </a:extLst>
          </p:cNvPr>
          <p:cNvSpPr>
            <a:spLocks noGrp="1"/>
          </p:cNvSpPr>
          <p:nvPr>
            <p:ph type="body" idx="1"/>
          </p:nvPr>
        </p:nvSpPr>
        <p:spPr>
          <a:xfrm>
            <a:off x="623887"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0AD02D-270B-291B-6422-E82EAFA6BD8C}"/>
              </a:ext>
            </a:extLst>
          </p:cNvPr>
          <p:cNvSpPr>
            <a:spLocks noGrp="1"/>
          </p:cNvSpPr>
          <p:nvPr>
            <p:ph type="dt" sz="half" idx="10"/>
          </p:nvPr>
        </p:nvSpPr>
        <p:spPr/>
        <p:txBody>
          <a:bodyPr/>
          <a:lstStyle/>
          <a:p>
            <a:fld id="{45F160B9-EA1C-1B43-B651-D32152E1F260}" type="datetimeFigureOut">
              <a:rPr lang="en-US" smtClean="0"/>
              <a:t>12/7/25</a:t>
            </a:fld>
            <a:endParaRPr lang="en-US"/>
          </a:p>
        </p:txBody>
      </p:sp>
      <p:sp>
        <p:nvSpPr>
          <p:cNvPr id="5" name="Footer Placeholder 4">
            <a:extLst>
              <a:ext uri="{FF2B5EF4-FFF2-40B4-BE49-F238E27FC236}">
                <a16:creationId xmlns:a16="http://schemas.microsoft.com/office/drawing/2014/main" id="{8C58B6BF-FC3C-A261-EE5C-56BB59D966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FE4BB4-E09A-2284-1FC9-86C55E53A49B}"/>
              </a:ext>
            </a:extLst>
          </p:cNvPr>
          <p:cNvSpPr>
            <a:spLocks noGrp="1"/>
          </p:cNvSpPr>
          <p:nvPr>
            <p:ph type="sldNum" sz="quarter" idx="12"/>
          </p:nvPr>
        </p:nvSpPr>
        <p:spPr/>
        <p:txBody>
          <a:bodyPr/>
          <a:lstStyle/>
          <a:p>
            <a:fld id="{366B0CAB-9DE7-6A42-ABA9-4EA1E5A46D0E}" type="slidenum">
              <a:rPr lang="en-US" smtClean="0"/>
              <a:t>‹#›</a:t>
            </a:fld>
            <a:endParaRPr lang="en-US"/>
          </a:p>
        </p:txBody>
      </p:sp>
    </p:spTree>
    <p:extLst>
      <p:ext uri="{BB962C8B-B14F-4D97-AF65-F5344CB8AC3E}">
        <p14:creationId xmlns:p14="http://schemas.microsoft.com/office/powerpoint/2010/main" val="909317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DE9DE-0614-CF46-9ABC-7653AA7201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6FAC68-D853-BEC4-1347-C8C397A833EC}"/>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FF36D6-662A-F918-A001-79EA654BAB3B}"/>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859E36-0E47-D976-CB47-689D5543AD12}"/>
              </a:ext>
            </a:extLst>
          </p:cNvPr>
          <p:cNvSpPr>
            <a:spLocks noGrp="1"/>
          </p:cNvSpPr>
          <p:nvPr>
            <p:ph type="dt" sz="half" idx="10"/>
          </p:nvPr>
        </p:nvSpPr>
        <p:spPr/>
        <p:txBody>
          <a:bodyPr/>
          <a:lstStyle/>
          <a:p>
            <a:fld id="{45F160B9-EA1C-1B43-B651-D32152E1F260}" type="datetimeFigureOut">
              <a:rPr lang="en-US" smtClean="0"/>
              <a:t>12/7/25</a:t>
            </a:fld>
            <a:endParaRPr lang="en-US"/>
          </a:p>
        </p:txBody>
      </p:sp>
      <p:sp>
        <p:nvSpPr>
          <p:cNvPr id="6" name="Footer Placeholder 5">
            <a:extLst>
              <a:ext uri="{FF2B5EF4-FFF2-40B4-BE49-F238E27FC236}">
                <a16:creationId xmlns:a16="http://schemas.microsoft.com/office/drawing/2014/main" id="{34629BB9-EEF6-EE60-BE59-D16C7DBA5E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42757F-82E2-2FE8-8F23-26BE64FBC344}"/>
              </a:ext>
            </a:extLst>
          </p:cNvPr>
          <p:cNvSpPr>
            <a:spLocks noGrp="1"/>
          </p:cNvSpPr>
          <p:nvPr>
            <p:ph type="sldNum" sz="quarter" idx="12"/>
          </p:nvPr>
        </p:nvSpPr>
        <p:spPr/>
        <p:txBody>
          <a:bodyPr/>
          <a:lstStyle/>
          <a:p>
            <a:fld id="{366B0CAB-9DE7-6A42-ABA9-4EA1E5A46D0E}" type="slidenum">
              <a:rPr lang="en-US" smtClean="0"/>
              <a:t>‹#›</a:t>
            </a:fld>
            <a:endParaRPr lang="en-US"/>
          </a:p>
        </p:txBody>
      </p:sp>
    </p:spTree>
    <p:extLst>
      <p:ext uri="{BB962C8B-B14F-4D97-AF65-F5344CB8AC3E}">
        <p14:creationId xmlns:p14="http://schemas.microsoft.com/office/powerpoint/2010/main" val="2296071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0EE95-DE52-230B-1E83-DD7B392B2E56}"/>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D6E4CF9-757C-0667-0458-9CF9E90CECE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FE063DF9-6EF2-2802-8490-951799D371BD}"/>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5B1AEA-F2C5-C9AE-80A6-D87A5EF9E94F}"/>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FE78718C-722C-3753-5591-5278168E09FE}"/>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32DA3F-3C82-6279-C6B2-EAD749A4E1B5}"/>
              </a:ext>
            </a:extLst>
          </p:cNvPr>
          <p:cNvSpPr>
            <a:spLocks noGrp="1"/>
          </p:cNvSpPr>
          <p:nvPr>
            <p:ph type="dt" sz="half" idx="10"/>
          </p:nvPr>
        </p:nvSpPr>
        <p:spPr/>
        <p:txBody>
          <a:bodyPr/>
          <a:lstStyle/>
          <a:p>
            <a:fld id="{45F160B9-EA1C-1B43-B651-D32152E1F260}" type="datetimeFigureOut">
              <a:rPr lang="en-US" smtClean="0"/>
              <a:t>12/7/25</a:t>
            </a:fld>
            <a:endParaRPr lang="en-US"/>
          </a:p>
        </p:txBody>
      </p:sp>
      <p:sp>
        <p:nvSpPr>
          <p:cNvPr id="8" name="Footer Placeholder 7">
            <a:extLst>
              <a:ext uri="{FF2B5EF4-FFF2-40B4-BE49-F238E27FC236}">
                <a16:creationId xmlns:a16="http://schemas.microsoft.com/office/drawing/2014/main" id="{A4D45CC7-C7C9-975F-0893-D7FEDE5B6EF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023D46-5A6F-232C-EBD8-640D75E39743}"/>
              </a:ext>
            </a:extLst>
          </p:cNvPr>
          <p:cNvSpPr>
            <a:spLocks noGrp="1"/>
          </p:cNvSpPr>
          <p:nvPr>
            <p:ph type="sldNum" sz="quarter" idx="12"/>
          </p:nvPr>
        </p:nvSpPr>
        <p:spPr/>
        <p:txBody>
          <a:bodyPr/>
          <a:lstStyle/>
          <a:p>
            <a:fld id="{366B0CAB-9DE7-6A42-ABA9-4EA1E5A46D0E}" type="slidenum">
              <a:rPr lang="en-US" smtClean="0"/>
              <a:t>‹#›</a:t>
            </a:fld>
            <a:endParaRPr lang="en-US"/>
          </a:p>
        </p:txBody>
      </p:sp>
    </p:spTree>
    <p:extLst>
      <p:ext uri="{BB962C8B-B14F-4D97-AF65-F5344CB8AC3E}">
        <p14:creationId xmlns:p14="http://schemas.microsoft.com/office/powerpoint/2010/main" val="7833220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B7E44-D3F4-7136-3BD5-CDFB71BCA6F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103A210-D8FC-8C47-DB60-3AABF909ED84}"/>
              </a:ext>
            </a:extLst>
          </p:cNvPr>
          <p:cNvSpPr>
            <a:spLocks noGrp="1"/>
          </p:cNvSpPr>
          <p:nvPr>
            <p:ph type="dt" sz="half" idx="10"/>
          </p:nvPr>
        </p:nvSpPr>
        <p:spPr/>
        <p:txBody>
          <a:bodyPr/>
          <a:lstStyle/>
          <a:p>
            <a:fld id="{45F160B9-EA1C-1B43-B651-D32152E1F260}" type="datetimeFigureOut">
              <a:rPr lang="en-US" smtClean="0"/>
              <a:t>12/7/25</a:t>
            </a:fld>
            <a:endParaRPr lang="en-US"/>
          </a:p>
        </p:txBody>
      </p:sp>
      <p:sp>
        <p:nvSpPr>
          <p:cNvPr id="4" name="Footer Placeholder 3">
            <a:extLst>
              <a:ext uri="{FF2B5EF4-FFF2-40B4-BE49-F238E27FC236}">
                <a16:creationId xmlns:a16="http://schemas.microsoft.com/office/drawing/2014/main" id="{FD5D6C09-2BD4-B589-E94B-1861765FE7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965F53-DB56-6139-A8FA-24240BC03ECB}"/>
              </a:ext>
            </a:extLst>
          </p:cNvPr>
          <p:cNvSpPr>
            <a:spLocks noGrp="1"/>
          </p:cNvSpPr>
          <p:nvPr>
            <p:ph type="sldNum" sz="quarter" idx="12"/>
          </p:nvPr>
        </p:nvSpPr>
        <p:spPr/>
        <p:txBody>
          <a:bodyPr/>
          <a:lstStyle/>
          <a:p>
            <a:fld id="{366B0CAB-9DE7-6A42-ABA9-4EA1E5A46D0E}" type="slidenum">
              <a:rPr lang="en-US" smtClean="0"/>
              <a:t>‹#›</a:t>
            </a:fld>
            <a:endParaRPr lang="en-US"/>
          </a:p>
        </p:txBody>
      </p:sp>
    </p:spTree>
    <p:extLst>
      <p:ext uri="{BB962C8B-B14F-4D97-AF65-F5344CB8AC3E}">
        <p14:creationId xmlns:p14="http://schemas.microsoft.com/office/powerpoint/2010/main" val="31430429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F7C8C6-2B73-1E93-D7B7-5F6059A47000}"/>
              </a:ext>
            </a:extLst>
          </p:cNvPr>
          <p:cNvSpPr>
            <a:spLocks noGrp="1"/>
          </p:cNvSpPr>
          <p:nvPr>
            <p:ph type="dt" sz="half" idx="10"/>
          </p:nvPr>
        </p:nvSpPr>
        <p:spPr/>
        <p:txBody>
          <a:bodyPr/>
          <a:lstStyle/>
          <a:p>
            <a:fld id="{45F160B9-EA1C-1B43-B651-D32152E1F260}" type="datetimeFigureOut">
              <a:rPr lang="en-US" smtClean="0"/>
              <a:t>12/7/25</a:t>
            </a:fld>
            <a:endParaRPr lang="en-US"/>
          </a:p>
        </p:txBody>
      </p:sp>
      <p:sp>
        <p:nvSpPr>
          <p:cNvPr id="3" name="Footer Placeholder 2">
            <a:extLst>
              <a:ext uri="{FF2B5EF4-FFF2-40B4-BE49-F238E27FC236}">
                <a16:creationId xmlns:a16="http://schemas.microsoft.com/office/drawing/2014/main" id="{A3CBBB04-D197-F1B9-D882-700AE52252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6D2FB96-F77A-E258-60B3-70CBDAE3F69F}"/>
              </a:ext>
            </a:extLst>
          </p:cNvPr>
          <p:cNvSpPr>
            <a:spLocks noGrp="1"/>
          </p:cNvSpPr>
          <p:nvPr>
            <p:ph type="sldNum" sz="quarter" idx="12"/>
          </p:nvPr>
        </p:nvSpPr>
        <p:spPr/>
        <p:txBody>
          <a:bodyPr/>
          <a:lstStyle/>
          <a:p>
            <a:fld id="{366B0CAB-9DE7-6A42-ABA9-4EA1E5A46D0E}" type="slidenum">
              <a:rPr lang="en-US" smtClean="0"/>
              <a:t>‹#›</a:t>
            </a:fld>
            <a:endParaRPr lang="en-US"/>
          </a:p>
        </p:txBody>
      </p:sp>
    </p:spTree>
    <p:extLst>
      <p:ext uri="{BB962C8B-B14F-4D97-AF65-F5344CB8AC3E}">
        <p14:creationId xmlns:p14="http://schemas.microsoft.com/office/powerpoint/2010/main" val="30022626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AD441-7D8B-BB1C-83EA-0A788468B8EC}"/>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0287D56-EC77-1156-467F-4DF042C4E39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E3FDD24-FC65-6EFE-D7C0-6C85F7B0D84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1FCF25D-C080-6982-D3DA-895F675647D3}"/>
              </a:ext>
            </a:extLst>
          </p:cNvPr>
          <p:cNvSpPr>
            <a:spLocks noGrp="1"/>
          </p:cNvSpPr>
          <p:nvPr>
            <p:ph type="dt" sz="half" idx="10"/>
          </p:nvPr>
        </p:nvSpPr>
        <p:spPr/>
        <p:txBody>
          <a:bodyPr/>
          <a:lstStyle/>
          <a:p>
            <a:fld id="{45F160B9-EA1C-1B43-B651-D32152E1F260}" type="datetimeFigureOut">
              <a:rPr lang="en-US" smtClean="0"/>
              <a:t>12/7/25</a:t>
            </a:fld>
            <a:endParaRPr lang="en-US"/>
          </a:p>
        </p:txBody>
      </p:sp>
      <p:sp>
        <p:nvSpPr>
          <p:cNvPr id="6" name="Footer Placeholder 5">
            <a:extLst>
              <a:ext uri="{FF2B5EF4-FFF2-40B4-BE49-F238E27FC236}">
                <a16:creationId xmlns:a16="http://schemas.microsoft.com/office/drawing/2014/main" id="{C16C080C-1889-604F-EEC1-D586A31B4A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9EE45F-780C-765E-9B31-0A1C5DAC0594}"/>
              </a:ext>
            </a:extLst>
          </p:cNvPr>
          <p:cNvSpPr>
            <a:spLocks noGrp="1"/>
          </p:cNvSpPr>
          <p:nvPr>
            <p:ph type="sldNum" sz="quarter" idx="12"/>
          </p:nvPr>
        </p:nvSpPr>
        <p:spPr/>
        <p:txBody>
          <a:bodyPr/>
          <a:lstStyle/>
          <a:p>
            <a:fld id="{366B0CAB-9DE7-6A42-ABA9-4EA1E5A46D0E}" type="slidenum">
              <a:rPr lang="en-US" smtClean="0"/>
              <a:t>‹#›</a:t>
            </a:fld>
            <a:endParaRPr lang="en-US"/>
          </a:p>
        </p:txBody>
      </p:sp>
    </p:spTree>
    <p:extLst>
      <p:ext uri="{BB962C8B-B14F-4D97-AF65-F5344CB8AC3E}">
        <p14:creationId xmlns:p14="http://schemas.microsoft.com/office/powerpoint/2010/main" val="317850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6D542-EAA5-1380-174B-659AE7B04C5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1EE4902-D7D4-616B-5913-D6FA1C13BB3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4D62C7A5-12E1-F8DF-5EA9-F75C69E10D5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A4ADDA2-464F-10D5-80BD-4962D7028A40}"/>
              </a:ext>
            </a:extLst>
          </p:cNvPr>
          <p:cNvSpPr>
            <a:spLocks noGrp="1"/>
          </p:cNvSpPr>
          <p:nvPr>
            <p:ph type="dt" sz="half" idx="10"/>
          </p:nvPr>
        </p:nvSpPr>
        <p:spPr/>
        <p:txBody>
          <a:bodyPr/>
          <a:lstStyle/>
          <a:p>
            <a:fld id="{45F160B9-EA1C-1B43-B651-D32152E1F260}" type="datetimeFigureOut">
              <a:rPr lang="en-US" smtClean="0"/>
              <a:t>12/7/25</a:t>
            </a:fld>
            <a:endParaRPr lang="en-US"/>
          </a:p>
        </p:txBody>
      </p:sp>
      <p:sp>
        <p:nvSpPr>
          <p:cNvPr id="6" name="Footer Placeholder 5">
            <a:extLst>
              <a:ext uri="{FF2B5EF4-FFF2-40B4-BE49-F238E27FC236}">
                <a16:creationId xmlns:a16="http://schemas.microsoft.com/office/drawing/2014/main" id="{C1F0D984-9A22-B567-CCDE-C1B68ABC9A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11E6CE-0A06-90A6-6842-9BB7EDE87BEA}"/>
              </a:ext>
            </a:extLst>
          </p:cNvPr>
          <p:cNvSpPr>
            <a:spLocks noGrp="1"/>
          </p:cNvSpPr>
          <p:nvPr>
            <p:ph type="sldNum" sz="quarter" idx="12"/>
          </p:nvPr>
        </p:nvSpPr>
        <p:spPr/>
        <p:txBody>
          <a:bodyPr/>
          <a:lstStyle/>
          <a:p>
            <a:fld id="{366B0CAB-9DE7-6A42-ABA9-4EA1E5A46D0E}" type="slidenum">
              <a:rPr lang="en-US" smtClean="0"/>
              <a:t>‹#›</a:t>
            </a:fld>
            <a:endParaRPr lang="en-US"/>
          </a:p>
        </p:txBody>
      </p:sp>
    </p:spTree>
    <p:extLst>
      <p:ext uri="{BB962C8B-B14F-4D97-AF65-F5344CB8AC3E}">
        <p14:creationId xmlns:p14="http://schemas.microsoft.com/office/powerpoint/2010/main" val="23771543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B4DA7-1F8B-395E-F174-1D52B5228A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98665D-5E8E-C426-F8D3-C27C676503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E024E8-E2D1-9814-BD6D-1851C0E3AA6A}"/>
              </a:ext>
            </a:extLst>
          </p:cNvPr>
          <p:cNvSpPr>
            <a:spLocks noGrp="1"/>
          </p:cNvSpPr>
          <p:nvPr>
            <p:ph type="dt" sz="half" idx="10"/>
          </p:nvPr>
        </p:nvSpPr>
        <p:spPr/>
        <p:txBody>
          <a:bodyPr/>
          <a:lstStyle/>
          <a:p>
            <a:fld id="{45F160B9-EA1C-1B43-B651-D32152E1F260}" type="datetimeFigureOut">
              <a:rPr lang="en-US" smtClean="0"/>
              <a:t>12/7/25</a:t>
            </a:fld>
            <a:endParaRPr lang="en-US"/>
          </a:p>
        </p:txBody>
      </p:sp>
      <p:sp>
        <p:nvSpPr>
          <p:cNvPr id="5" name="Footer Placeholder 4">
            <a:extLst>
              <a:ext uri="{FF2B5EF4-FFF2-40B4-BE49-F238E27FC236}">
                <a16:creationId xmlns:a16="http://schemas.microsoft.com/office/drawing/2014/main" id="{A3D8970E-E7BC-F1A1-261A-A98F00EE6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FE3B80-959C-35E9-AC3A-124CFF566D52}"/>
              </a:ext>
            </a:extLst>
          </p:cNvPr>
          <p:cNvSpPr>
            <a:spLocks noGrp="1"/>
          </p:cNvSpPr>
          <p:nvPr>
            <p:ph type="sldNum" sz="quarter" idx="12"/>
          </p:nvPr>
        </p:nvSpPr>
        <p:spPr/>
        <p:txBody>
          <a:bodyPr/>
          <a:lstStyle/>
          <a:p>
            <a:fld id="{366B0CAB-9DE7-6A42-ABA9-4EA1E5A46D0E}" type="slidenum">
              <a:rPr lang="en-US" smtClean="0"/>
              <a:t>‹#›</a:t>
            </a:fld>
            <a:endParaRPr lang="en-US"/>
          </a:p>
        </p:txBody>
      </p:sp>
    </p:spTree>
    <p:extLst>
      <p:ext uri="{BB962C8B-B14F-4D97-AF65-F5344CB8AC3E}">
        <p14:creationId xmlns:p14="http://schemas.microsoft.com/office/powerpoint/2010/main" val="14912043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18F72C-E78D-52E6-824C-BD3F99301F60}"/>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59E255-CA59-92F0-391C-1B5F9718B826}"/>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EB70DB-821F-BE1E-8094-DAF23E5AA654}"/>
              </a:ext>
            </a:extLst>
          </p:cNvPr>
          <p:cNvSpPr>
            <a:spLocks noGrp="1"/>
          </p:cNvSpPr>
          <p:nvPr>
            <p:ph type="dt" sz="half" idx="10"/>
          </p:nvPr>
        </p:nvSpPr>
        <p:spPr/>
        <p:txBody>
          <a:bodyPr/>
          <a:lstStyle/>
          <a:p>
            <a:fld id="{45F160B9-EA1C-1B43-B651-D32152E1F260}" type="datetimeFigureOut">
              <a:rPr lang="en-US" smtClean="0"/>
              <a:t>12/7/25</a:t>
            </a:fld>
            <a:endParaRPr lang="en-US"/>
          </a:p>
        </p:txBody>
      </p:sp>
      <p:sp>
        <p:nvSpPr>
          <p:cNvPr id="5" name="Footer Placeholder 4">
            <a:extLst>
              <a:ext uri="{FF2B5EF4-FFF2-40B4-BE49-F238E27FC236}">
                <a16:creationId xmlns:a16="http://schemas.microsoft.com/office/drawing/2014/main" id="{9FF09C95-8F8B-1132-152E-5B0B206F74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A09865-85E1-EF2B-DE76-71ACB1126F59}"/>
              </a:ext>
            </a:extLst>
          </p:cNvPr>
          <p:cNvSpPr>
            <a:spLocks noGrp="1"/>
          </p:cNvSpPr>
          <p:nvPr>
            <p:ph type="sldNum" sz="quarter" idx="12"/>
          </p:nvPr>
        </p:nvSpPr>
        <p:spPr/>
        <p:txBody>
          <a:bodyPr/>
          <a:lstStyle/>
          <a:p>
            <a:fld id="{366B0CAB-9DE7-6A42-ABA9-4EA1E5A46D0E}" type="slidenum">
              <a:rPr lang="en-US" smtClean="0"/>
              <a:t>‹#›</a:t>
            </a:fld>
            <a:endParaRPr lang="en-US"/>
          </a:p>
        </p:txBody>
      </p:sp>
    </p:spTree>
    <p:extLst>
      <p:ext uri="{BB962C8B-B14F-4D97-AF65-F5344CB8AC3E}">
        <p14:creationId xmlns:p14="http://schemas.microsoft.com/office/powerpoint/2010/main" val="19740682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xfrm>
            <a:off x="892972" y="178594"/>
            <a:ext cx="7358063" cy="1714500"/>
          </a:xfrm>
          <a:prstGeom prst="rect">
            <a:avLst/>
          </a:prstGeom>
        </p:spPr>
        <p:txBody>
          <a:bodyPr lIns="35717" tIns="35717" rIns="35717" bIns="35717">
            <a:noAutofit/>
          </a:bodyPr>
          <a:lstStyle>
            <a:lvl1pPr defTabSz="308055">
              <a:defRPr sz="4425">
                <a:latin typeface="+mn-lt"/>
                <a:ea typeface="+mn-ea"/>
                <a:cs typeface="+mn-cs"/>
                <a:sym typeface="Gill Sans"/>
              </a:defRPr>
            </a:lvl1pPr>
          </a:lstStyle>
          <a:p>
            <a:pPr lvl="0">
              <a:defRPr sz="1800"/>
            </a:pPr>
            <a:r>
              <a:rPr sz="4425"/>
              <a:t>Title Text</a:t>
            </a:r>
          </a:p>
        </p:txBody>
      </p:sp>
      <p:sp>
        <p:nvSpPr>
          <p:cNvPr id="8" name="Shape 8"/>
          <p:cNvSpPr>
            <a:spLocks noGrp="1"/>
          </p:cNvSpPr>
          <p:nvPr>
            <p:ph type="body" idx="1"/>
          </p:nvPr>
        </p:nvSpPr>
        <p:spPr>
          <a:xfrm>
            <a:off x="892972" y="1946674"/>
            <a:ext cx="7358063" cy="4018359"/>
          </a:xfrm>
          <a:prstGeom prst="rect">
            <a:avLst/>
          </a:prstGeom>
        </p:spPr>
        <p:txBody>
          <a:bodyPr lIns="35717" tIns="35717" rIns="35717" bIns="35717" anchor="ctr">
            <a:noAutofit/>
          </a:bodyPr>
          <a:lstStyle>
            <a:lvl1pPr marL="468780" indent="-301360" defTabSz="308055">
              <a:spcBef>
                <a:spcPts val="1265"/>
              </a:spcBef>
              <a:buSzPct val="171000"/>
              <a:buFontTx/>
              <a:defRPr sz="2250">
                <a:latin typeface="+mn-lt"/>
                <a:ea typeface="+mn-ea"/>
                <a:cs typeface="+mn-cs"/>
                <a:sym typeface="Gill Sans"/>
              </a:defRPr>
            </a:lvl1pPr>
            <a:lvl2pPr marL="703171" indent="-301360" defTabSz="308055">
              <a:spcBef>
                <a:spcPts val="1265"/>
              </a:spcBef>
              <a:buSzPct val="171000"/>
              <a:buFontTx/>
              <a:buChar char="•"/>
              <a:defRPr sz="2250">
                <a:latin typeface="+mn-lt"/>
                <a:ea typeface="+mn-ea"/>
                <a:cs typeface="+mn-cs"/>
                <a:sym typeface="Gill Sans"/>
              </a:defRPr>
            </a:lvl2pPr>
            <a:lvl3pPr marL="937561" indent="-301360" defTabSz="308055">
              <a:spcBef>
                <a:spcPts val="1265"/>
              </a:spcBef>
              <a:buSzPct val="171000"/>
              <a:buFontTx/>
              <a:defRPr sz="2250">
                <a:latin typeface="+mn-lt"/>
                <a:ea typeface="+mn-ea"/>
                <a:cs typeface="+mn-cs"/>
                <a:sym typeface="Gill Sans"/>
              </a:defRPr>
            </a:lvl3pPr>
            <a:lvl4pPr marL="1171951" indent="-301360" defTabSz="308055">
              <a:spcBef>
                <a:spcPts val="1265"/>
              </a:spcBef>
              <a:buSzPct val="171000"/>
              <a:buFontTx/>
              <a:buChar char="•"/>
              <a:defRPr sz="2250">
                <a:latin typeface="+mn-lt"/>
                <a:ea typeface="+mn-ea"/>
                <a:cs typeface="+mn-cs"/>
                <a:sym typeface="Gill Sans"/>
              </a:defRPr>
            </a:lvl4pPr>
            <a:lvl5pPr marL="1406341" indent="-301360" defTabSz="308055">
              <a:spcBef>
                <a:spcPts val="1265"/>
              </a:spcBef>
              <a:buSzPct val="171000"/>
              <a:buFontTx/>
              <a:buChar char="•"/>
              <a:defRPr sz="2250">
                <a:latin typeface="+mn-lt"/>
                <a:ea typeface="+mn-ea"/>
                <a:cs typeface="+mn-cs"/>
                <a:sym typeface="Gill Sans"/>
              </a:defRPr>
            </a:lvl5pPr>
          </a:lstStyle>
          <a:p>
            <a:pPr lvl="0">
              <a:defRPr sz="1800"/>
            </a:pPr>
            <a:r>
              <a:rPr sz="2250"/>
              <a:t>Body Level One</a:t>
            </a:r>
          </a:p>
          <a:p>
            <a:pPr lvl="1">
              <a:defRPr sz="1800"/>
            </a:pPr>
            <a:r>
              <a:rPr sz="2250"/>
              <a:t>Body Level Two</a:t>
            </a:r>
          </a:p>
          <a:p>
            <a:pPr lvl="2">
              <a:defRPr sz="1800"/>
            </a:pPr>
            <a:r>
              <a:rPr sz="2250"/>
              <a:t>Body Level Three</a:t>
            </a:r>
          </a:p>
          <a:p>
            <a:pPr lvl="3">
              <a:defRPr sz="1800"/>
            </a:pPr>
            <a:r>
              <a:rPr sz="2250"/>
              <a:t>Body Level Four</a:t>
            </a:r>
          </a:p>
          <a:p>
            <a:pPr lvl="4">
              <a:defRPr sz="1800"/>
            </a:pPr>
            <a:r>
              <a:rPr sz="2250"/>
              <a:t>Body Level Five</a:t>
            </a:r>
          </a:p>
        </p:txBody>
      </p:sp>
    </p:spTree>
    <p:extLst>
      <p:ext uri="{BB962C8B-B14F-4D97-AF65-F5344CB8AC3E}">
        <p14:creationId xmlns:p14="http://schemas.microsoft.com/office/powerpoint/2010/main" val="2998736169"/>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xfrm>
            <a:off x="892972" y="178594"/>
            <a:ext cx="7358063" cy="1714500"/>
          </a:xfrm>
          <a:prstGeom prst="rect">
            <a:avLst/>
          </a:prstGeom>
        </p:spPr>
        <p:txBody>
          <a:bodyPr lIns="35717" tIns="35717" rIns="35717" bIns="35717">
            <a:noAutofit/>
          </a:bodyPr>
          <a:lstStyle>
            <a:lvl1pPr defTabSz="308055">
              <a:defRPr sz="4425">
                <a:latin typeface="+mn-lt"/>
                <a:ea typeface="+mn-ea"/>
                <a:cs typeface="+mn-cs"/>
                <a:sym typeface="Gill Sans"/>
              </a:defRPr>
            </a:lvl1pPr>
          </a:lstStyle>
          <a:p>
            <a:pPr lvl="0">
              <a:defRPr sz="1800"/>
            </a:pPr>
            <a:r>
              <a:rPr sz="4425"/>
              <a:t>Title Text</a:t>
            </a:r>
          </a:p>
        </p:txBody>
      </p:sp>
      <p:sp>
        <p:nvSpPr>
          <p:cNvPr id="8" name="Shape 8"/>
          <p:cNvSpPr>
            <a:spLocks noGrp="1"/>
          </p:cNvSpPr>
          <p:nvPr>
            <p:ph type="body" idx="1"/>
          </p:nvPr>
        </p:nvSpPr>
        <p:spPr>
          <a:xfrm>
            <a:off x="892972" y="1946674"/>
            <a:ext cx="7358063" cy="4018359"/>
          </a:xfrm>
          <a:prstGeom prst="rect">
            <a:avLst/>
          </a:prstGeom>
        </p:spPr>
        <p:txBody>
          <a:bodyPr lIns="35717" tIns="35717" rIns="35717" bIns="35717" anchor="ctr">
            <a:noAutofit/>
          </a:bodyPr>
          <a:lstStyle>
            <a:lvl1pPr marL="468780" indent="-301360" defTabSz="308055">
              <a:spcBef>
                <a:spcPts val="1265"/>
              </a:spcBef>
              <a:buSzPct val="171000"/>
              <a:buFontTx/>
              <a:defRPr sz="2250">
                <a:latin typeface="+mn-lt"/>
                <a:ea typeface="+mn-ea"/>
                <a:cs typeface="+mn-cs"/>
                <a:sym typeface="Gill Sans"/>
              </a:defRPr>
            </a:lvl1pPr>
            <a:lvl2pPr marL="703171" indent="-301360" defTabSz="308055">
              <a:spcBef>
                <a:spcPts val="1265"/>
              </a:spcBef>
              <a:buSzPct val="171000"/>
              <a:buFontTx/>
              <a:buChar char="•"/>
              <a:defRPr sz="2250">
                <a:latin typeface="+mn-lt"/>
                <a:ea typeface="+mn-ea"/>
                <a:cs typeface="+mn-cs"/>
                <a:sym typeface="Gill Sans"/>
              </a:defRPr>
            </a:lvl2pPr>
            <a:lvl3pPr marL="937561" indent="-301360" defTabSz="308055">
              <a:spcBef>
                <a:spcPts val="1265"/>
              </a:spcBef>
              <a:buSzPct val="171000"/>
              <a:buFontTx/>
              <a:defRPr sz="2250">
                <a:latin typeface="+mn-lt"/>
                <a:ea typeface="+mn-ea"/>
                <a:cs typeface="+mn-cs"/>
                <a:sym typeface="Gill Sans"/>
              </a:defRPr>
            </a:lvl3pPr>
            <a:lvl4pPr marL="1171951" indent="-301360" defTabSz="308055">
              <a:spcBef>
                <a:spcPts val="1265"/>
              </a:spcBef>
              <a:buSzPct val="171000"/>
              <a:buFontTx/>
              <a:buChar char="•"/>
              <a:defRPr sz="2250">
                <a:latin typeface="+mn-lt"/>
                <a:ea typeface="+mn-ea"/>
                <a:cs typeface="+mn-cs"/>
                <a:sym typeface="Gill Sans"/>
              </a:defRPr>
            </a:lvl4pPr>
            <a:lvl5pPr marL="1406341" indent="-301360" defTabSz="308055">
              <a:spcBef>
                <a:spcPts val="1265"/>
              </a:spcBef>
              <a:buSzPct val="171000"/>
              <a:buFontTx/>
              <a:buChar char="•"/>
              <a:defRPr sz="2250">
                <a:latin typeface="+mn-lt"/>
                <a:ea typeface="+mn-ea"/>
                <a:cs typeface="+mn-cs"/>
                <a:sym typeface="Gill Sans"/>
              </a:defRPr>
            </a:lvl5pPr>
          </a:lstStyle>
          <a:p>
            <a:pPr lvl="0">
              <a:defRPr sz="1800"/>
            </a:pPr>
            <a:r>
              <a:rPr sz="2250"/>
              <a:t>Body Level One</a:t>
            </a:r>
          </a:p>
          <a:p>
            <a:pPr lvl="1">
              <a:defRPr sz="1800"/>
            </a:pPr>
            <a:r>
              <a:rPr sz="2250"/>
              <a:t>Body Level Two</a:t>
            </a:r>
          </a:p>
          <a:p>
            <a:pPr lvl="2">
              <a:defRPr sz="1800"/>
            </a:pPr>
            <a:r>
              <a:rPr sz="2250"/>
              <a:t>Body Level Three</a:t>
            </a:r>
          </a:p>
          <a:p>
            <a:pPr lvl="3">
              <a:defRPr sz="1800"/>
            </a:pPr>
            <a:r>
              <a:rPr sz="2250"/>
              <a:t>Body Level Four</a:t>
            </a:r>
          </a:p>
          <a:p>
            <a:pPr lvl="4">
              <a:defRPr sz="1800"/>
            </a:pPr>
            <a:r>
              <a:rPr sz="2250"/>
              <a:t>Body Level Five</a:t>
            </a:r>
          </a:p>
        </p:txBody>
      </p:sp>
    </p:spTree>
    <p:extLst>
      <p:ext uri="{BB962C8B-B14F-4D97-AF65-F5344CB8AC3E}">
        <p14:creationId xmlns:p14="http://schemas.microsoft.com/office/powerpoint/2010/main" val="1673145762"/>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84E80A-5612-E04C-B13E-C24CCE56DC7E}" type="datetimeFigureOut">
              <a:rPr lang="en-US" smtClean="0">
                <a:solidFill>
                  <a:prstClr val="black">
                    <a:tint val="75000"/>
                  </a:prstClr>
                </a:solidFill>
              </a:rPr>
              <a:pPr/>
              <a:t>12/7/25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B7859D6-298F-3945-8D90-E0749F5866E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915374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43702766"/>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theme" Target="../theme/theme2.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4.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 y="1"/>
            <a:ext cx="9144001" cy="71166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normAutofit/>
          </a:bodyPr>
          <a:lstStyle/>
          <a:p>
            <a:pPr lvl="0">
              <a:defRPr sz="1800"/>
            </a:pPr>
            <a:r>
              <a:rPr sz="3500"/>
              <a:t>Title Text</a:t>
            </a:r>
          </a:p>
        </p:txBody>
      </p:sp>
      <p:sp>
        <p:nvSpPr>
          <p:cNvPr id="3" name="Shape 3"/>
          <p:cNvSpPr>
            <a:spLocks noGrp="1"/>
          </p:cNvSpPr>
          <p:nvPr>
            <p:ph type="body" idx="1"/>
          </p:nvPr>
        </p:nvSpPr>
        <p:spPr>
          <a:xfrm>
            <a:off x="457202" y="943279"/>
            <a:ext cx="8229601" cy="591472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lvl="0">
              <a:defRPr sz="1800"/>
            </a:pPr>
            <a:r>
              <a:rPr sz="2700"/>
              <a:t>Body Level One</a:t>
            </a:r>
          </a:p>
          <a:p>
            <a:pPr lvl="1">
              <a:defRPr sz="1800"/>
            </a:pPr>
            <a:r>
              <a:rPr sz="2700"/>
              <a:t>Body Level Two</a:t>
            </a:r>
          </a:p>
          <a:p>
            <a:pPr lvl="2">
              <a:defRPr sz="1800"/>
            </a:pPr>
            <a:r>
              <a:rPr sz="2700"/>
              <a:t>Body Level Three</a:t>
            </a:r>
          </a:p>
          <a:p>
            <a:pPr lvl="3">
              <a:defRPr sz="1800"/>
            </a:pPr>
            <a:r>
              <a:rPr sz="2700"/>
              <a:t>Body Level Four</a:t>
            </a:r>
          </a:p>
          <a:p>
            <a:pPr lvl="4">
              <a:defRPr sz="1800"/>
            </a:pPr>
            <a:r>
              <a:rPr sz="2700"/>
              <a:t>Body Level Five</a:t>
            </a:r>
          </a:p>
        </p:txBody>
      </p:sp>
      <p:sp>
        <p:nvSpPr>
          <p:cNvPr id="4" name="Shape 4"/>
          <p:cNvSpPr>
            <a:spLocks noGrp="1"/>
          </p:cNvSpPr>
          <p:nvPr>
            <p:ph type="sldNum" sz="quarter" idx="2"/>
          </p:nvPr>
        </p:nvSpPr>
        <p:spPr>
          <a:xfrm>
            <a:off x="6553200" y="6408113"/>
            <a:ext cx="2133600" cy="261606"/>
          </a:xfrm>
          <a:prstGeom prst="rect">
            <a:avLst/>
          </a:prstGeom>
          <a:ln w="12700">
            <a:miter lim="400000"/>
          </a:ln>
        </p:spPr>
        <p:txBody>
          <a:bodyPr lIns="45718" tIns="45718" rIns="45718" bIns="45718" anchor="ctr">
            <a:spAutoFit/>
          </a:bodyPr>
          <a:lstStyle>
            <a:lvl1pPr marR="0" algn="r">
              <a:lnSpc>
                <a:spcPct val="100000"/>
              </a:lnSpc>
              <a:defRPr sz="1100">
                <a:solidFill>
                  <a:srgbClr val="888888"/>
                </a:solidFill>
                <a:latin typeface="Arial"/>
                <a:ea typeface="Arial"/>
                <a:cs typeface="Arial"/>
                <a:sym typeface="Aria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0" r:id="rId1"/>
    <p:sldLayoutId id="2147483879" r:id="rId2"/>
    <p:sldLayoutId id="2147483881" r:id="rId3"/>
    <p:sldLayoutId id="2147483964" r:id="rId4"/>
  </p:sldLayoutIdLst>
  <p:transition spd="med"/>
  <p:txStyles>
    <p:titleStyle>
      <a:lvl1pPr algn="ctr" defTabSz="321449">
        <a:defRPr sz="3500">
          <a:latin typeface="Helvetica" charset="0"/>
          <a:ea typeface="Helvetica" charset="0"/>
          <a:cs typeface="Helvetica" charset="0"/>
          <a:sym typeface="Arial"/>
        </a:defRPr>
      </a:lvl1pPr>
      <a:lvl2pPr algn="ctr" defTabSz="321449">
        <a:defRPr sz="3500">
          <a:latin typeface="Arial"/>
          <a:ea typeface="Arial"/>
          <a:cs typeface="Arial"/>
          <a:sym typeface="Arial"/>
        </a:defRPr>
      </a:lvl2pPr>
      <a:lvl3pPr algn="ctr" defTabSz="321449">
        <a:defRPr sz="3500">
          <a:latin typeface="Arial"/>
          <a:ea typeface="Arial"/>
          <a:cs typeface="Arial"/>
          <a:sym typeface="Arial"/>
        </a:defRPr>
      </a:lvl3pPr>
      <a:lvl4pPr algn="ctr" defTabSz="321449">
        <a:defRPr sz="3500">
          <a:latin typeface="Arial"/>
          <a:ea typeface="Arial"/>
          <a:cs typeface="Arial"/>
          <a:sym typeface="Arial"/>
        </a:defRPr>
      </a:lvl4pPr>
      <a:lvl5pPr algn="ctr" defTabSz="321449">
        <a:defRPr sz="3500">
          <a:latin typeface="Arial"/>
          <a:ea typeface="Arial"/>
          <a:cs typeface="Arial"/>
          <a:sym typeface="Arial"/>
        </a:defRPr>
      </a:lvl5pPr>
      <a:lvl6pPr algn="ctr" defTabSz="321449">
        <a:defRPr sz="3500">
          <a:latin typeface="Arial"/>
          <a:ea typeface="Arial"/>
          <a:cs typeface="Arial"/>
          <a:sym typeface="Arial"/>
        </a:defRPr>
      </a:lvl6pPr>
      <a:lvl7pPr algn="ctr" defTabSz="321449">
        <a:defRPr sz="3500">
          <a:latin typeface="Arial"/>
          <a:ea typeface="Arial"/>
          <a:cs typeface="Arial"/>
          <a:sym typeface="Arial"/>
        </a:defRPr>
      </a:lvl7pPr>
      <a:lvl8pPr algn="ctr" defTabSz="321449">
        <a:defRPr sz="3500">
          <a:latin typeface="Arial"/>
          <a:ea typeface="Arial"/>
          <a:cs typeface="Arial"/>
          <a:sym typeface="Arial"/>
        </a:defRPr>
      </a:lvl8pPr>
      <a:lvl9pPr algn="ctr" defTabSz="321449">
        <a:defRPr sz="3500">
          <a:latin typeface="Arial"/>
          <a:ea typeface="Arial"/>
          <a:cs typeface="Arial"/>
          <a:sym typeface="Arial"/>
        </a:defRPr>
      </a:lvl9pPr>
    </p:titleStyle>
    <p:bodyStyle>
      <a:lvl1pPr marL="327189" indent="-327189" defTabSz="321449">
        <a:spcBef>
          <a:spcPts val="421"/>
        </a:spcBef>
        <a:buSzPct val="100000"/>
        <a:buFont typeface="Arial"/>
        <a:buChar char="•"/>
        <a:defRPr sz="2700">
          <a:latin typeface="Arial"/>
          <a:ea typeface="Arial"/>
          <a:cs typeface="Arial"/>
          <a:sym typeface="Arial"/>
        </a:defRPr>
      </a:lvl1pPr>
      <a:lvl2pPr marL="639551" indent="-318100" defTabSz="321449">
        <a:spcBef>
          <a:spcPts val="421"/>
        </a:spcBef>
        <a:buSzPct val="100000"/>
        <a:buFont typeface="Arial"/>
        <a:buChar char="–"/>
        <a:defRPr sz="2700">
          <a:latin typeface="Arial"/>
          <a:ea typeface="Arial"/>
          <a:cs typeface="Arial"/>
          <a:sym typeface="Arial"/>
        </a:defRPr>
      </a:lvl2pPr>
      <a:lvl3pPr marL="948275" indent="-305376" defTabSz="321449">
        <a:spcBef>
          <a:spcPts val="421"/>
        </a:spcBef>
        <a:buSzPct val="100000"/>
        <a:buFont typeface="Arial"/>
        <a:buChar char="•"/>
        <a:defRPr sz="2700">
          <a:latin typeface="Arial"/>
          <a:ea typeface="Arial"/>
          <a:cs typeface="Arial"/>
          <a:sym typeface="Arial"/>
        </a:defRPr>
      </a:lvl3pPr>
      <a:lvl4pPr marL="1303655" indent="-339308" defTabSz="321449">
        <a:spcBef>
          <a:spcPts val="421"/>
        </a:spcBef>
        <a:buSzPct val="100000"/>
        <a:buFont typeface="Arial"/>
        <a:buChar char="–"/>
        <a:defRPr sz="2700">
          <a:latin typeface="Arial"/>
          <a:ea typeface="Arial"/>
          <a:cs typeface="Arial"/>
          <a:sym typeface="Arial"/>
        </a:defRPr>
      </a:lvl4pPr>
      <a:lvl5pPr marL="1625105" indent="-339308" defTabSz="321449">
        <a:spcBef>
          <a:spcPts val="421"/>
        </a:spcBef>
        <a:buSzPct val="100000"/>
        <a:buFont typeface="Arial"/>
        <a:buChar char="»"/>
        <a:defRPr sz="2700">
          <a:latin typeface="Arial"/>
          <a:ea typeface="Arial"/>
          <a:cs typeface="Arial"/>
          <a:sym typeface="Arial"/>
        </a:defRPr>
      </a:lvl5pPr>
      <a:lvl6pPr marL="1912623" indent="-305376" defTabSz="321449">
        <a:spcBef>
          <a:spcPts val="421"/>
        </a:spcBef>
        <a:buSzPct val="100000"/>
        <a:buFont typeface="Arial"/>
        <a:buChar char="•"/>
        <a:defRPr sz="2700">
          <a:latin typeface="Arial"/>
          <a:ea typeface="Arial"/>
          <a:cs typeface="Arial"/>
          <a:sym typeface="Arial"/>
        </a:defRPr>
      </a:lvl6pPr>
      <a:lvl7pPr marL="2234072" indent="-305376" defTabSz="321449">
        <a:spcBef>
          <a:spcPts val="421"/>
        </a:spcBef>
        <a:buSzPct val="100000"/>
        <a:buFont typeface="Arial"/>
        <a:buChar char="•"/>
        <a:defRPr sz="2700">
          <a:latin typeface="Arial"/>
          <a:ea typeface="Arial"/>
          <a:cs typeface="Arial"/>
          <a:sym typeface="Arial"/>
        </a:defRPr>
      </a:lvl7pPr>
      <a:lvl8pPr marL="2555523" indent="-305376" defTabSz="321449">
        <a:spcBef>
          <a:spcPts val="421"/>
        </a:spcBef>
        <a:buSzPct val="100000"/>
        <a:buFont typeface="Arial"/>
        <a:buChar char="•"/>
        <a:defRPr sz="2700">
          <a:latin typeface="Arial"/>
          <a:ea typeface="Arial"/>
          <a:cs typeface="Arial"/>
          <a:sym typeface="Arial"/>
        </a:defRPr>
      </a:lvl8pPr>
      <a:lvl9pPr marL="2876971" indent="-305376" defTabSz="321449">
        <a:spcBef>
          <a:spcPts val="421"/>
        </a:spcBef>
        <a:buSzPct val="100000"/>
        <a:buFont typeface="Arial"/>
        <a:buChar char="•"/>
        <a:defRPr sz="2700">
          <a:latin typeface="Arial"/>
          <a:ea typeface="Arial"/>
          <a:cs typeface="Arial"/>
          <a:sym typeface="Arial"/>
        </a:defRPr>
      </a:lvl9pPr>
    </p:bodyStyle>
    <p:otherStyle>
      <a:lvl1pPr algn="r" defTabSz="321449">
        <a:defRPr sz="1100">
          <a:solidFill>
            <a:schemeClr val="tx1"/>
          </a:solidFill>
          <a:latin typeface="+mn-lt"/>
          <a:ea typeface="+mn-ea"/>
          <a:cs typeface="+mn-cs"/>
          <a:sym typeface="Arial"/>
        </a:defRPr>
      </a:lvl1pPr>
      <a:lvl2pPr indent="321449" algn="r" defTabSz="321449">
        <a:defRPr sz="1100">
          <a:solidFill>
            <a:schemeClr val="tx1"/>
          </a:solidFill>
          <a:latin typeface="+mn-lt"/>
          <a:ea typeface="+mn-ea"/>
          <a:cs typeface="+mn-cs"/>
          <a:sym typeface="Arial"/>
        </a:defRPr>
      </a:lvl2pPr>
      <a:lvl3pPr indent="642899" algn="r" defTabSz="321449">
        <a:defRPr sz="1100">
          <a:solidFill>
            <a:schemeClr val="tx1"/>
          </a:solidFill>
          <a:latin typeface="+mn-lt"/>
          <a:ea typeface="+mn-ea"/>
          <a:cs typeface="+mn-cs"/>
          <a:sym typeface="Arial"/>
        </a:defRPr>
      </a:lvl3pPr>
      <a:lvl4pPr indent="964348" algn="r" defTabSz="321449">
        <a:defRPr sz="1100">
          <a:solidFill>
            <a:schemeClr val="tx1"/>
          </a:solidFill>
          <a:latin typeface="+mn-lt"/>
          <a:ea typeface="+mn-ea"/>
          <a:cs typeface="+mn-cs"/>
          <a:sym typeface="Arial"/>
        </a:defRPr>
      </a:lvl4pPr>
      <a:lvl5pPr indent="1285797" algn="r" defTabSz="321449">
        <a:defRPr sz="1100">
          <a:solidFill>
            <a:schemeClr val="tx1"/>
          </a:solidFill>
          <a:latin typeface="+mn-lt"/>
          <a:ea typeface="+mn-ea"/>
          <a:cs typeface="+mn-cs"/>
          <a:sym typeface="Arial"/>
        </a:defRPr>
      </a:lvl5pPr>
      <a:lvl6pPr indent="1607246" algn="r" defTabSz="321449">
        <a:defRPr sz="1100">
          <a:solidFill>
            <a:schemeClr val="tx1"/>
          </a:solidFill>
          <a:latin typeface="+mn-lt"/>
          <a:ea typeface="+mn-ea"/>
          <a:cs typeface="+mn-cs"/>
          <a:sym typeface="Arial"/>
        </a:defRPr>
      </a:lvl6pPr>
      <a:lvl7pPr indent="1928696" algn="r" defTabSz="321449">
        <a:defRPr sz="1100">
          <a:solidFill>
            <a:schemeClr val="tx1"/>
          </a:solidFill>
          <a:latin typeface="+mn-lt"/>
          <a:ea typeface="+mn-ea"/>
          <a:cs typeface="+mn-cs"/>
          <a:sym typeface="Arial"/>
        </a:defRPr>
      </a:lvl7pPr>
      <a:lvl8pPr indent="2250145" algn="r" defTabSz="321449">
        <a:defRPr sz="1100">
          <a:solidFill>
            <a:schemeClr val="tx1"/>
          </a:solidFill>
          <a:latin typeface="+mn-lt"/>
          <a:ea typeface="+mn-ea"/>
          <a:cs typeface="+mn-cs"/>
          <a:sym typeface="Arial"/>
        </a:defRPr>
      </a:lvl8pPr>
      <a:lvl9pPr indent="2571594" algn="r" defTabSz="321449">
        <a:defRPr sz="1100">
          <a:solidFill>
            <a:schemeClr val="tx1"/>
          </a:solidFill>
          <a:latin typeface="+mn-lt"/>
          <a:ea typeface="+mn-ea"/>
          <a:cs typeface="+mn-cs"/>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0"/>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0"/>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0"/>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35145143"/>
      </p:ext>
    </p:extLst>
  </p:cSld>
  <p:clrMap bg1="lt1" tx1="dk1" bg2="dk2" tx2="lt2" accent1="accent1" accent2="accent2" accent3="accent3" accent4="accent4" accent5="accent5" accent6="accent6" hlink="hlink" folHlink="folHlink"/>
  <p:sldLayoutIdLst>
    <p:sldLayoutId id="2147483923"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rtl="0"/>
            <a:fld id="{00000000-1234-1234-1234-123412341234}" type="slidenum">
              <a:rPr lang="en" smtClean="0"/>
              <a:pPr rtl="0"/>
              <a:t>‹#›</a:t>
            </a:fld>
            <a:endParaRPr lang="en"/>
          </a:p>
        </p:txBody>
      </p:sp>
    </p:spTree>
    <p:extLst>
      <p:ext uri="{BB962C8B-B14F-4D97-AF65-F5344CB8AC3E}">
        <p14:creationId xmlns:p14="http://schemas.microsoft.com/office/powerpoint/2010/main" val="4179441309"/>
      </p:ext>
    </p:extLst>
  </p:cSld>
  <p:clrMap bg1="lt1" tx1="dk1" bg2="dk2" tx2="lt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46"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5DCCA7-E5AE-A27F-25D0-4D135E7D7F63}"/>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21DF99-476D-443B-164E-B7D7BED1CF3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FAF314-0C99-4F32-DCAF-3F62292DDE7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45F160B9-EA1C-1B43-B651-D32152E1F260}" type="datetimeFigureOut">
              <a:rPr lang="en-US" smtClean="0"/>
              <a:t>12/7/25</a:t>
            </a:fld>
            <a:endParaRPr lang="en-US"/>
          </a:p>
        </p:txBody>
      </p:sp>
      <p:sp>
        <p:nvSpPr>
          <p:cNvPr id="5" name="Footer Placeholder 4">
            <a:extLst>
              <a:ext uri="{FF2B5EF4-FFF2-40B4-BE49-F238E27FC236}">
                <a16:creationId xmlns:a16="http://schemas.microsoft.com/office/drawing/2014/main" id="{D0CEA1EE-1CEE-0410-34FF-36601F37F23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FF9679E-8B7E-144D-58E4-6AD75EB8C21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366B0CAB-9DE7-6A42-ABA9-4EA1E5A46D0E}" type="slidenum">
              <a:rPr lang="en-US" smtClean="0"/>
              <a:t>‹#›</a:t>
            </a:fld>
            <a:endParaRPr lang="en-US"/>
          </a:p>
        </p:txBody>
      </p:sp>
    </p:spTree>
    <p:extLst>
      <p:ext uri="{BB962C8B-B14F-4D97-AF65-F5344CB8AC3E}">
        <p14:creationId xmlns:p14="http://schemas.microsoft.com/office/powerpoint/2010/main" val="2487934791"/>
      </p:ext>
    </p:extLst>
  </p:cSld>
  <p:clrMap bg1="lt1" tx1="dk1" bg2="lt2" tx2="dk2" accent1="accent1" accent2="accent2" accent3="accent3" accent4="accent4" accent5="accent5" accent6="accent6" hlink="hlink" folHlink="folHlink"/>
  <p:sldLayoutIdLst>
    <p:sldLayoutId id="2147483948"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 id="2147483959"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1" y="1"/>
            <a:ext cx="9144001" cy="71166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ctr">
            <a:normAutofit/>
          </a:bodyPr>
          <a:lstStyle/>
          <a:p>
            <a:pPr lvl="0">
              <a:defRPr sz="1800"/>
            </a:pPr>
            <a:r>
              <a:rPr sz="2625"/>
              <a:t>Title Text</a:t>
            </a:r>
          </a:p>
        </p:txBody>
      </p:sp>
      <p:sp>
        <p:nvSpPr>
          <p:cNvPr id="3" name="Shape 3"/>
          <p:cNvSpPr>
            <a:spLocks noGrp="1"/>
          </p:cNvSpPr>
          <p:nvPr>
            <p:ph type="body" idx="1"/>
          </p:nvPr>
        </p:nvSpPr>
        <p:spPr>
          <a:xfrm>
            <a:off x="457203" y="943281"/>
            <a:ext cx="8229601" cy="5914723"/>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lvl="0">
              <a:defRPr sz="1800"/>
            </a:pPr>
            <a:r>
              <a:rPr sz="2025"/>
              <a:t>Body Level One</a:t>
            </a:r>
          </a:p>
          <a:p>
            <a:pPr lvl="1">
              <a:defRPr sz="1800"/>
            </a:pPr>
            <a:r>
              <a:rPr sz="2025"/>
              <a:t>Body Level Two</a:t>
            </a:r>
          </a:p>
          <a:p>
            <a:pPr lvl="2">
              <a:defRPr sz="1800"/>
            </a:pPr>
            <a:r>
              <a:rPr sz="2025"/>
              <a:t>Body Level Three</a:t>
            </a:r>
          </a:p>
          <a:p>
            <a:pPr lvl="3">
              <a:defRPr sz="1800"/>
            </a:pPr>
            <a:r>
              <a:rPr sz="2025"/>
              <a:t>Body Level Four</a:t>
            </a:r>
          </a:p>
          <a:p>
            <a:pPr lvl="4">
              <a:defRPr sz="1800"/>
            </a:pPr>
            <a:r>
              <a:rPr sz="2025"/>
              <a:t>Body Level Five</a:t>
            </a:r>
          </a:p>
        </p:txBody>
      </p:sp>
      <p:sp>
        <p:nvSpPr>
          <p:cNvPr id="4" name="Shape 4"/>
          <p:cNvSpPr>
            <a:spLocks noGrp="1"/>
          </p:cNvSpPr>
          <p:nvPr>
            <p:ph type="sldNum" sz="quarter" idx="2"/>
          </p:nvPr>
        </p:nvSpPr>
        <p:spPr>
          <a:xfrm>
            <a:off x="6553200" y="6429272"/>
            <a:ext cx="2133600" cy="219287"/>
          </a:xfrm>
          <a:prstGeom prst="rect">
            <a:avLst/>
          </a:prstGeom>
          <a:ln w="12700">
            <a:miter lim="400000"/>
          </a:ln>
        </p:spPr>
        <p:txBody>
          <a:bodyPr lIns="45718" tIns="45718" rIns="45718" bIns="45718" anchor="ctr">
            <a:spAutoFit/>
          </a:bodyPr>
          <a:lstStyle>
            <a:lvl1pPr marR="0" algn="r">
              <a:lnSpc>
                <a:spcPct val="100000"/>
              </a:lnSpc>
              <a:defRPr sz="825">
                <a:solidFill>
                  <a:srgbClr val="888888"/>
                </a:solidFill>
                <a:latin typeface="Arial"/>
                <a:ea typeface="Arial"/>
                <a:cs typeface="Arial"/>
                <a:sym typeface="Arial"/>
              </a:defRPr>
            </a:lvl1pPr>
          </a:lstStyle>
          <a:p>
            <a:pPr lvl="0"/>
            <a:fld id="{86CB4B4D-7CA3-9044-876B-883B54F8677D}" type="slidenum">
              <a:t>‹#›</a:t>
            </a:fld>
            <a:endParaRPr/>
          </a:p>
        </p:txBody>
      </p:sp>
    </p:spTree>
    <p:extLst>
      <p:ext uri="{BB962C8B-B14F-4D97-AF65-F5344CB8AC3E}">
        <p14:creationId xmlns:p14="http://schemas.microsoft.com/office/powerpoint/2010/main" val="1524174904"/>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Lst>
  <p:transition spd="med"/>
  <p:txStyles>
    <p:titleStyle>
      <a:lvl1pPr algn="ctr" defTabSz="241087">
        <a:defRPr sz="2625">
          <a:latin typeface="Helvetica" charset="0"/>
          <a:ea typeface="Helvetica" charset="0"/>
          <a:cs typeface="Helvetica" charset="0"/>
          <a:sym typeface="Arial"/>
        </a:defRPr>
      </a:lvl1pPr>
      <a:lvl2pPr algn="ctr" defTabSz="241087">
        <a:defRPr sz="2625">
          <a:latin typeface="Arial"/>
          <a:ea typeface="Arial"/>
          <a:cs typeface="Arial"/>
          <a:sym typeface="Arial"/>
        </a:defRPr>
      </a:lvl2pPr>
      <a:lvl3pPr algn="ctr" defTabSz="241087">
        <a:defRPr sz="2625">
          <a:latin typeface="Arial"/>
          <a:ea typeface="Arial"/>
          <a:cs typeface="Arial"/>
          <a:sym typeface="Arial"/>
        </a:defRPr>
      </a:lvl3pPr>
      <a:lvl4pPr algn="ctr" defTabSz="241087">
        <a:defRPr sz="2625">
          <a:latin typeface="Arial"/>
          <a:ea typeface="Arial"/>
          <a:cs typeface="Arial"/>
          <a:sym typeface="Arial"/>
        </a:defRPr>
      </a:lvl4pPr>
      <a:lvl5pPr algn="ctr" defTabSz="241087">
        <a:defRPr sz="2625">
          <a:latin typeface="Arial"/>
          <a:ea typeface="Arial"/>
          <a:cs typeface="Arial"/>
          <a:sym typeface="Arial"/>
        </a:defRPr>
      </a:lvl5pPr>
      <a:lvl6pPr algn="ctr" defTabSz="241087">
        <a:defRPr sz="2625">
          <a:latin typeface="Arial"/>
          <a:ea typeface="Arial"/>
          <a:cs typeface="Arial"/>
          <a:sym typeface="Arial"/>
        </a:defRPr>
      </a:lvl6pPr>
      <a:lvl7pPr algn="ctr" defTabSz="241087">
        <a:defRPr sz="2625">
          <a:latin typeface="Arial"/>
          <a:ea typeface="Arial"/>
          <a:cs typeface="Arial"/>
          <a:sym typeface="Arial"/>
        </a:defRPr>
      </a:lvl7pPr>
      <a:lvl8pPr algn="ctr" defTabSz="241087">
        <a:defRPr sz="2625">
          <a:latin typeface="Arial"/>
          <a:ea typeface="Arial"/>
          <a:cs typeface="Arial"/>
          <a:sym typeface="Arial"/>
        </a:defRPr>
      </a:lvl8pPr>
      <a:lvl9pPr algn="ctr" defTabSz="241087">
        <a:defRPr sz="2625">
          <a:latin typeface="Arial"/>
          <a:ea typeface="Arial"/>
          <a:cs typeface="Arial"/>
          <a:sym typeface="Arial"/>
        </a:defRPr>
      </a:lvl9pPr>
    </p:titleStyle>
    <p:bodyStyle>
      <a:lvl1pPr marL="245392" indent="-245392" defTabSz="241087">
        <a:spcBef>
          <a:spcPts val="316"/>
        </a:spcBef>
        <a:buSzPct val="100000"/>
        <a:buFont typeface="Arial"/>
        <a:buChar char="•"/>
        <a:defRPr sz="2025">
          <a:latin typeface="Arial"/>
          <a:ea typeface="Arial"/>
          <a:cs typeface="Arial"/>
          <a:sym typeface="Arial"/>
        </a:defRPr>
      </a:lvl1pPr>
      <a:lvl2pPr marL="479663" indent="-238575" defTabSz="241087">
        <a:spcBef>
          <a:spcPts val="316"/>
        </a:spcBef>
        <a:buSzPct val="100000"/>
        <a:buFont typeface="Arial"/>
        <a:buChar char="–"/>
        <a:defRPr sz="2025">
          <a:latin typeface="Arial"/>
          <a:ea typeface="Arial"/>
          <a:cs typeface="Arial"/>
          <a:sym typeface="Arial"/>
        </a:defRPr>
      </a:lvl2pPr>
      <a:lvl3pPr marL="711206" indent="-229032" defTabSz="241087">
        <a:spcBef>
          <a:spcPts val="316"/>
        </a:spcBef>
        <a:buSzPct val="100000"/>
        <a:buFont typeface="Arial"/>
        <a:buChar char="•"/>
        <a:defRPr sz="2025">
          <a:latin typeface="Arial"/>
          <a:ea typeface="Arial"/>
          <a:cs typeface="Arial"/>
          <a:sym typeface="Arial"/>
        </a:defRPr>
      </a:lvl3pPr>
      <a:lvl4pPr marL="977741" indent="-254481" defTabSz="241087">
        <a:spcBef>
          <a:spcPts val="316"/>
        </a:spcBef>
        <a:buSzPct val="100000"/>
        <a:buFont typeface="Arial"/>
        <a:buChar char="–"/>
        <a:defRPr sz="2025">
          <a:latin typeface="Arial"/>
          <a:ea typeface="Arial"/>
          <a:cs typeface="Arial"/>
          <a:sym typeface="Arial"/>
        </a:defRPr>
      </a:lvl4pPr>
      <a:lvl5pPr marL="1218829" indent="-254481" defTabSz="241087">
        <a:spcBef>
          <a:spcPts val="316"/>
        </a:spcBef>
        <a:buSzPct val="100000"/>
        <a:buFont typeface="Arial"/>
        <a:buChar char="»"/>
        <a:defRPr sz="2025">
          <a:latin typeface="Arial"/>
          <a:ea typeface="Arial"/>
          <a:cs typeface="Arial"/>
          <a:sym typeface="Arial"/>
        </a:defRPr>
      </a:lvl5pPr>
      <a:lvl6pPr marL="1434467" indent="-229032" defTabSz="241087">
        <a:spcBef>
          <a:spcPts val="316"/>
        </a:spcBef>
        <a:buSzPct val="100000"/>
        <a:buFont typeface="Arial"/>
        <a:buChar char="•"/>
        <a:defRPr sz="2025">
          <a:latin typeface="Arial"/>
          <a:ea typeface="Arial"/>
          <a:cs typeface="Arial"/>
          <a:sym typeface="Arial"/>
        </a:defRPr>
      </a:lvl6pPr>
      <a:lvl7pPr marL="1675554" indent="-229032" defTabSz="241087">
        <a:spcBef>
          <a:spcPts val="316"/>
        </a:spcBef>
        <a:buSzPct val="100000"/>
        <a:buFont typeface="Arial"/>
        <a:buChar char="•"/>
        <a:defRPr sz="2025">
          <a:latin typeface="Arial"/>
          <a:ea typeface="Arial"/>
          <a:cs typeface="Arial"/>
          <a:sym typeface="Arial"/>
        </a:defRPr>
      </a:lvl7pPr>
      <a:lvl8pPr marL="1916642" indent="-229032" defTabSz="241087">
        <a:spcBef>
          <a:spcPts val="316"/>
        </a:spcBef>
        <a:buSzPct val="100000"/>
        <a:buFont typeface="Arial"/>
        <a:buChar char="•"/>
        <a:defRPr sz="2025">
          <a:latin typeface="Arial"/>
          <a:ea typeface="Arial"/>
          <a:cs typeface="Arial"/>
          <a:sym typeface="Arial"/>
        </a:defRPr>
      </a:lvl8pPr>
      <a:lvl9pPr marL="2157728" indent="-229032" defTabSz="241087">
        <a:spcBef>
          <a:spcPts val="316"/>
        </a:spcBef>
        <a:buSzPct val="100000"/>
        <a:buFont typeface="Arial"/>
        <a:buChar char="•"/>
        <a:defRPr sz="2025">
          <a:latin typeface="Arial"/>
          <a:ea typeface="Arial"/>
          <a:cs typeface="Arial"/>
          <a:sym typeface="Arial"/>
        </a:defRPr>
      </a:lvl9pPr>
    </p:bodyStyle>
    <p:otherStyle>
      <a:lvl1pPr algn="r" defTabSz="241087">
        <a:defRPr sz="825">
          <a:solidFill>
            <a:schemeClr val="tx1"/>
          </a:solidFill>
          <a:latin typeface="+mn-lt"/>
          <a:ea typeface="+mn-ea"/>
          <a:cs typeface="+mn-cs"/>
          <a:sym typeface="Arial"/>
        </a:defRPr>
      </a:lvl1pPr>
      <a:lvl2pPr indent="241087" algn="r" defTabSz="241087">
        <a:defRPr sz="825">
          <a:solidFill>
            <a:schemeClr val="tx1"/>
          </a:solidFill>
          <a:latin typeface="+mn-lt"/>
          <a:ea typeface="+mn-ea"/>
          <a:cs typeface="+mn-cs"/>
          <a:sym typeface="Arial"/>
        </a:defRPr>
      </a:lvl2pPr>
      <a:lvl3pPr indent="482174" algn="r" defTabSz="241087">
        <a:defRPr sz="825">
          <a:solidFill>
            <a:schemeClr val="tx1"/>
          </a:solidFill>
          <a:latin typeface="+mn-lt"/>
          <a:ea typeface="+mn-ea"/>
          <a:cs typeface="+mn-cs"/>
          <a:sym typeface="Arial"/>
        </a:defRPr>
      </a:lvl3pPr>
      <a:lvl4pPr indent="723261" algn="r" defTabSz="241087">
        <a:defRPr sz="825">
          <a:solidFill>
            <a:schemeClr val="tx1"/>
          </a:solidFill>
          <a:latin typeface="+mn-lt"/>
          <a:ea typeface="+mn-ea"/>
          <a:cs typeface="+mn-cs"/>
          <a:sym typeface="Arial"/>
        </a:defRPr>
      </a:lvl4pPr>
      <a:lvl5pPr indent="964348" algn="r" defTabSz="241087">
        <a:defRPr sz="825">
          <a:solidFill>
            <a:schemeClr val="tx1"/>
          </a:solidFill>
          <a:latin typeface="+mn-lt"/>
          <a:ea typeface="+mn-ea"/>
          <a:cs typeface="+mn-cs"/>
          <a:sym typeface="Arial"/>
        </a:defRPr>
      </a:lvl5pPr>
      <a:lvl6pPr indent="1205435" algn="r" defTabSz="241087">
        <a:defRPr sz="825">
          <a:solidFill>
            <a:schemeClr val="tx1"/>
          </a:solidFill>
          <a:latin typeface="+mn-lt"/>
          <a:ea typeface="+mn-ea"/>
          <a:cs typeface="+mn-cs"/>
          <a:sym typeface="Arial"/>
        </a:defRPr>
      </a:lvl6pPr>
      <a:lvl7pPr indent="1446522" algn="r" defTabSz="241087">
        <a:defRPr sz="825">
          <a:solidFill>
            <a:schemeClr val="tx1"/>
          </a:solidFill>
          <a:latin typeface="+mn-lt"/>
          <a:ea typeface="+mn-ea"/>
          <a:cs typeface="+mn-cs"/>
          <a:sym typeface="Arial"/>
        </a:defRPr>
      </a:lvl7pPr>
      <a:lvl8pPr indent="1687609" algn="r" defTabSz="241087">
        <a:defRPr sz="825">
          <a:solidFill>
            <a:schemeClr val="tx1"/>
          </a:solidFill>
          <a:latin typeface="+mn-lt"/>
          <a:ea typeface="+mn-ea"/>
          <a:cs typeface="+mn-cs"/>
          <a:sym typeface="Arial"/>
        </a:defRPr>
      </a:lvl8pPr>
      <a:lvl9pPr indent="1928696" algn="r" defTabSz="241087">
        <a:defRPr sz="825">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5.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g"/><Relationship Id="rId9"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5.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g"/><Relationship Id="rId9"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5.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5.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5.xml"/><Relationship Id="rId5" Type="http://schemas.openxmlformats.org/officeDocument/2006/relationships/image" Target="../media/image9.png"/><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1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2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9.xml"/><Relationship Id="rId1" Type="http://schemas.openxmlformats.org/officeDocument/2006/relationships/slideLayout" Target="../slideLayouts/slideLayout25.xml"/><Relationship Id="rId4" Type="http://schemas.openxmlformats.org/officeDocument/2006/relationships/image" Target="../media/image58.png"/></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7.png"/><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60.png"/><Relationship Id="rId1" Type="http://schemas.openxmlformats.org/officeDocument/2006/relationships/slideLayout" Target="../slideLayouts/slideLayout25.xml"/><Relationship Id="rId4" Type="http://schemas.openxmlformats.org/officeDocument/2006/relationships/image" Target="../media/image61.png"/></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0.xml"/><Relationship Id="rId1" Type="http://schemas.openxmlformats.org/officeDocument/2006/relationships/slideLayout" Target="../slideLayouts/slideLayout38.xml"/><Relationship Id="rId5" Type="http://schemas.openxmlformats.org/officeDocument/2006/relationships/image" Target="../media/image64.png"/><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1.xml"/><Relationship Id="rId1" Type="http://schemas.openxmlformats.org/officeDocument/2006/relationships/slideLayout" Target="../slideLayouts/slideLayout38.xml"/><Relationship Id="rId4" Type="http://schemas.openxmlformats.org/officeDocument/2006/relationships/image" Target="../media/image66.png"/></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8" Type="http://schemas.openxmlformats.org/officeDocument/2006/relationships/image" Target="../media/image74.jpeg"/><Relationship Id="rId13" Type="http://schemas.openxmlformats.org/officeDocument/2006/relationships/image" Target="../media/image79.png"/><Relationship Id="rId18" Type="http://schemas.openxmlformats.org/officeDocument/2006/relationships/image" Target="../media/image84.jpeg"/><Relationship Id="rId3" Type="http://schemas.openxmlformats.org/officeDocument/2006/relationships/image" Target="../media/image69.png"/><Relationship Id="rId21" Type="http://schemas.openxmlformats.org/officeDocument/2006/relationships/image" Target="../media/image87.png"/><Relationship Id="rId7" Type="http://schemas.openxmlformats.org/officeDocument/2006/relationships/image" Target="../media/image73.jpeg"/><Relationship Id="rId12" Type="http://schemas.openxmlformats.org/officeDocument/2006/relationships/image" Target="../media/image78.jpeg"/><Relationship Id="rId17" Type="http://schemas.openxmlformats.org/officeDocument/2006/relationships/image" Target="../media/image83.jpeg"/><Relationship Id="rId2" Type="http://schemas.openxmlformats.org/officeDocument/2006/relationships/notesSlide" Target="../notesSlides/notesSlide44.xml"/><Relationship Id="rId16" Type="http://schemas.openxmlformats.org/officeDocument/2006/relationships/image" Target="../media/image82.jpeg"/><Relationship Id="rId20" Type="http://schemas.openxmlformats.org/officeDocument/2006/relationships/image" Target="../media/image86.jpeg"/><Relationship Id="rId1" Type="http://schemas.openxmlformats.org/officeDocument/2006/relationships/slideLayout" Target="../slideLayouts/slideLayout1.xml"/><Relationship Id="rId6" Type="http://schemas.openxmlformats.org/officeDocument/2006/relationships/image" Target="../media/image72.jpeg"/><Relationship Id="rId11" Type="http://schemas.openxmlformats.org/officeDocument/2006/relationships/image" Target="../media/image77.jpeg"/><Relationship Id="rId24" Type="http://schemas.openxmlformats.org/officeDocument/2006/relationships/image" Target="../media/image90.png"/><Relationship Id="rId5" Type="http://schemas.openxmlformats.org/officeDocument/2006/relationships/image" Target="../media/image71.jpeg"/><Relationship Id="rId15" Type="http://schemas.openxmlformats.org/officeDocument/2006/relationships/image" Target="../media/image81.jpeg"/><Relationship Id="rId23" Type="http://schemas.openxmlformats.org/officeDocument/2006/relationships/image" Target="../media/image89.png"/><Relationship Id="rId10" Type="http://schemas.openxmlformats.org/officeDocument/2006/relationships/image" Target="../media/image76.jpeg"/><Relationship Id="rId19" Type="http://schemas.openxmlformats.org/officeDocument/2006/relationships/image" Target="../media/image85.jpeg"/><Relationship Id="rId4" Type="http://schemas.openxmlformats.org/officeDocument/2006/relationships/image" Target="../media/image70.jpeg"/><Relationship Id="rId9" Type="http://schemas.openxmlformats.org/officeDocument/2006/relationships/image" Target="../media/image75.png"/><Relationship Id="rId14" Type="http://schemas.openxmlformats.org/officeDocument/2006/relationships/image" Target="../media/image80.jpeg"/><Relationship Id="rId22" Type="http://schemas.openxmlformats.org/officeDocument/2006/relationships/image" Target="../media/image88.png"/></Relationships>
</file>

<file path=ppt/slides/_rels/slide49.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1.png"/><Relationship Id="rId7" Type="http://schemas.openxmlformats.org/officeDocument/2006/relationships/image" Target="../media/image95.sv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 Id="rId9"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a:t>
            </a:r>
            <a:r>
              <a:rPr lang="en-US" sz="4000" kern="1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4000" kern="100" dirty="0">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r>
              <a:rPr lang="en-US" altLang="en-US" sz="4000" dirty="0"/>
              <a:t> slide pack guidelines</a:t>
            </a:r>
            <a:br>
              <a:rPr lang="en-US" altLang="en-US" sz="4000" dirty="0"/>
            </a:br>
            <a:r>
              <a:rPr lang="en-US" altLang="en-US" sz="1800" dirty="0"/>
              <a:t>I agree to my slides being used according to the following terms:</a:t>
            </a:r>
            <a:br>
              <a:rPr lang="en-US" altLang="en-US" sz="1800" dirty="0"/>
            </a:br>
            <a:r>
              <a:rPr lang="en-US" altLang="en-US" sz="1800" i="1" dirty="0">
                <a:solidFill>
                  <a:srgbClr val="FF3300"/>
                </a:solidFill>
              </a:rPr>
              <a:t>Doug Fowler</a:t>
            </a:r>
            <a:endParaRPr lang="en-US" altLang="en-US" sz="1800" i="1" dirty="0"/>
          </a:p>
        </p:txBody>
      </p:sp>
      <p:sp>
        <p:nvSpPr>
          <p:cNvPr id="8197" name="Rectangle 5"/>
          <p:cNvSpPr>
            <a:spLocks noGrp="1" noChangeArrowheads="1"/>
          </p:cNvSpPr>
          <p:nvPr>
            <p:ph idx="1"/>
          </p:nvPr>
        </p:nvSpPr>
        <p:spPr>
          <a:xfrm>
            <a:off x="457200" y="1066800"/>
            <a:ext cx="8229600" cy="5791200"/>
          </a:xfrm>
        </p:spPr>
        <p:txBody>
          <a:bodyPr>
            <a:normAutofit lnSpcReduction="1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i="1" dirty="0">
                <a:solidFill>
                  <a:srgbClr val="0070C0"/>
                </a:solidFill>
              </a:rPr>
              <a:t>At CAGI</a:t>
            </a:r>
            <a:r>
              <a:rPr lang="en-US" sz="1400" kern="1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 </a:t>
            </a:r>
            <a:r>
              <a:rPr lang="en-US" sz="1400" kern="10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r>
              <a:rPr lang="en-US" altLang="en-US" sz="1400" i="1" dirty="0">
                <a:solidFill>
                  <a:srgbClr val="0070C0"/>
                </a:solidFill>
              </a:rPr>
              <a:t> use of this slide pack is only required for CAGI dataset providers, assessors, and predictors, but all are encouraged to use the annotations for materials they do not want shared publicly.</a:t>
            </a:r>
          </a:p>
          <a:p>
            <a:pPr>
              <a:lnSpc>
                <a:spcPct val="80000"/>
              </a:lnSpc>
            </a:pPr>
            <a:endParaRPr lang="en-US" altLang="en-US" sz="1400" i="1"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a:t>
            </a:r>
            <a:r>
              <a:rPr lang="en-US" sz="1400" kern="100" dirty="0">
                <a:solidFill>
                  <a:srgbClr val="7030A0"/>
                </a:solidFill>
                <a:effectLst/>
                <a:latin typeface="Arial" panose="020B0604020202020204" pitchFamily="34" charset="0"/>
                <a:ea typeface="Calibri" panose="020F0502020204030204" pitchFamily="34" charset="0"/>
                <a:cs typeface="Times New Roman" panose="02020603050405020304" pitchFamily="18" charset="0"/>
                <a:sym typeface="Wingdings 2" panose="05020102010507070707" pitchFamily="18" charset="2"/>
              </a:rPr>
              <a:t>7</a:t>
            </a:r>
            <a:r>
              <a:rPr lang="en-US" altLang="en-US" sz="1400" dirty="0"/>
              <a:t>.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tooted, posted, </a:t>
            </a:r>
            <a:r>
              <a:rPr lang="en-US" altLang="en-US" sz="1400" dirty="0" err="1">
                <a:latin typeface="Arial" panose="020B0604020202020204" pitchFamily="34" charset="0"/>
                <a:cs typeface="Arial" panose="020B0604020202020204" pitchFamily="34" charset="0"/>
              </a:rPr>
              <a:t>X’d</a:t>
            </a:r>
            <a:r>
              <a:rPr lang="en-US" altLang="en-US" sz="1400" dirty="0">
                <a:latin typeface="Arial" panose="020B0604020202020204" pitchFamily="34" charset="0"/>
                <a:cs typeface="Arial" panose="020B0604020202020204" pitchFamily="34" charset="0"/>
              </a:rPr>
              <a:t> unless flagged with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0600" y="502920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3EBB6-DA1F-8D6E-A745-8223E4C74C48}"/>
            </a:ext>
          </a:extLst>
        </p:cNvPr>
        <p:cNvGrpSpPr/>
        <p:nvPr/>
      </p:nvGrpSpPr>
      <p:grpSpPr>
        <a:xfrm>
          <a:off x="0" y="0"/>
          <a:ext cx="0" cy="0"/>
          <a:chOff x="0" y="0"/>
          <a:chExt cx="0" cy="0"/>
        </a:xfrm>
      </p:grpSpPr>
      <p:sp>
        <p:nvSpPr>
          <p:cNvPr id="28" name="Shape 28">
            <a:extLst>
              <a:ext uri="{FF2B5EF4-FFF2-40B4-BE49-F238E27FC236}">
                <a16:creationId xmlns:a16="http://schemas.microsoft.com/office/drawing/2014/main" id="{A187196D-DB3E-51E7-D068-E58ED7FFE385}"/>
              </a:ext>
            </a:extLst>
          </p:cNvPr>
          <p:cNvSpPr/>
          <p:nvPr/>
        </p:nvSpPr>
        <p:spPr>
          <a:xfrm>
            <a:off x="311582" y="1924617"/>
            <a:ext cx="8520835" cy="2103457"/>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lvl1pPr marR="0">
              <a:lnSpc>
                <a:spcPct val="100000"/>
              </a:lnSpc>
              <a:defRPr sz="3500"/>
            </a:lvl1pPr>
          </a:lstStyle>
          <a:p>
            <a:pPr lvl="0">
              <a:defRPr sz="1800"/>
            </a:pPr>
            <a:r>
              <a:rPr lang="en-US" sz="3600" dirty="0"/>
              <a:t>The future of variant effect mapping: multimodality, cell type specificity, scale and translation </a:t>
            </a:r>
          </a:p>
          <a:p>
            <a:pPr lvl="0">
              <a:defRPr sz="1800"/>
            </a:pPr>
            <a:r>
              <a:rPr lang="en-US" sz="2400" dirty="0"/>
              <a:t>CAGI, 2025</a:t>
            </a:r>
          </a:p>
        </p:txBody>
      </p:sp>
      <p:sp>
        <p:nvSpPr>
          <p:cNvPr id="29" name="Shape 29">
            <a:extLst>
              <a:ext uri="{FF2B5EF4-FFF2-40B4-BE49-F238E27FC236}">
                <a16:creationId xmlns:a16="http://schemas.microsoft.com/office/drawing/2014/main" id="{1E09F434-2ACA-7B3E-CAA4-0B0068EC8ED4}"/>
              </a:ext>
            </a:extLst>
          </p:cNvPr>
          <p:cNvSpPr/>
          <p:nvPr/>
        </p:nvSpPr>
        <p:spPr>
          <a:xfrm>
            <a:off x="2827463" y="4425891"/>
            <a:ext cx="3729222" cy="995461"/>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lvl="0">
              <a:lnSpc>
                <a:spcPct val="100000"/>
              </a:lnSpc>
              <a:defRPr sz="1800"/>
            </a:pPr>
            <a:r>
              <a:rPr sz="2000" dirty="0"/>
              <a:t>Douglas M. Fowler</a:t>
            </a:r>
            <a:r>
              <a:rPr lang="en-US" sz="2000" dirty="0"/>
              <a:t>, Ph. D.</a:t>
            </a:r>
            <a:endParaRPr sz="2000" dirty="0"/>
          </a:p>
          <a:p>
            <a:pPr lvl="0">
              <a:lnSpc>
                <a:spcPct val="100000"/>
              </a:lnSpc>
              <a:defRPr sz="1800"/>
            </a:pPr>
            <a:r>
              <a:rPr lang="en-US" sz="2000" dirty="0"/>
              <a:t>Professor, </a:t>
            </a:r>
            <a:r>
              <a:rPr sz="2000" dirty="0"/>
              <a:t>Genome Sciences</a:t>
            </a:r>
          </a:p>
          <a:p>
            <a:pPr lvl="0">
              <a:lnSpc>
                <a:spcPct val="100000"/>
              </a:lnSpc>
              <a:defRPr sz="1800"/>
            </a:pPr>
            <a:r>
              <a:rPr sz="2000" dirty="0"/>
              <a:t>University of Washington</a:t>
            </a:r>
            <a:endParaRPr lang="en-US" sz="2000" dirty="0"/>
          </a:p>
        </p:txBody>
      </p:sp>
      <p:pic>
        <p:nvPicPr>
          <p:cNvPr id="4" name="Picture 3">
            <a:extLst>
              <a:ext uri="{FF2B5EF4-FFF2-40B4-BE49-F238E27FC236}">
                <a16:creationId xmlns:a16="http://schemas.microsoft.com/office/drawing/2014/main" id="{A0C11822-1FDE-FD24-7377-3ACE482C5419}"/>
              </a:ext>
            </a:extLst>
          </p:cNvPr>
          <p:cNvPicPr>
            <a:picLocks noChangeAspect="1"/>
          </p:cNvPicPr>
          <p:nvPr/>
        </p:nvPicPr>
        <p:blipFill>
          <a:blip r:embed="rId2"/>
          <a:stretch>
            <a:fillRect/>
          </a:stretch>
        </p:blipFill>
        <p:spPr>
          <a:xfrm>
            <a:off x="7598462" y="5586791"/>
            <a:ext cx="1249010" cy="841000"/>
          </a:xfrm>
          <a:prstGeom prst="rect">
            <a:avLst/>
          </a:prstGeom>
        </p:spPr>
      </p:pic>
    </p:spTree>
    <p:extLst>
      <p:ext uri="{BB962C8B-B14F-4D97-AF65-F5344CB8AC3E}">
        <p14:creationId xmlns:p14="http://schemas.microsoft.com/office/powerpoint/2010/main" val="268551384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hape 31"/>
          <p:cNvSpPr/>
          <p:nvPr/>
        </p:nvSpPr>
        <p:spPr>
          <a:xfrm>
            <a:off x="425004" y="205757"/>
            <a:ext cx="8268236" cy="642939"/>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lstStyle>
            <a:lvl1pPr marR="0" defTabSz="584200">
              <a:lnSpc>
                <a:spcPct val="100000"/>
              </a:lnSpc>
              <a:defRPr sz="3500"/>
            </a:lvl1pPr>
          </a:lstStyle>
          <a:p>
            <a:pPr lvl="0" algn="l">
              <a:defRPr sz="1800"/>
            </a:pPr>
            <a:r>
              <a:rPr lang="en-US" sz="3000" dirty="0"/>
              <a:t>The genetic code dictates the effect of variants on transcript and polypeptide sequence…</a:t>
            </a:r>
            <a:endParaRPr sz="3000" dirty="0"/>
          </a:p>
        </p:txBody>
      </p:sp>
      <p:pic>
        <p:nvPicPr>
          <p:cNvPr id="4" name="Picture 3">
            <a:extLst>
              <a:ext uri="{FF2B5EF4-FFF2-40B4-BE49-F238E27FC236}">
                <a16:creationId xmlns:a16="http://schemas.microsoft.com/office/drawing/2014/main" id="{78E5D014-079A-4495-5CEC-7BFA0EEC17EC}"/>
              </a:ext>
            </a:extLst>
          </p:cNvPr>
          <p:cNvPicPr>
            <a:picLocks noChangeAspect="1"/>
          </p:cNvPicPr>
          <p:nvPr/>
        </p:nvPicPr>
        <p:blipFill rotWithShape="1">
          <a:blip r:embed="rId3">
            <a:extLst>
              <a:ext uri="{28A0092B-C50C-407E-A947-70E740481C1C}">
                <a14:useLocalDpi xmlns:a14="http://schemas.microsoft.com/office/drawing/2010/main" val="0"/>
              </a:ext>
            </a:extLst>
          </a:blip>
          <a:srcRect l="10387" r="21395" b="46583"/>
          <a:stretch/>
        </p:blipFill>
        <p:spPr>
          <a:xfrm>
            <a:off x="1716147" y="961350"/>
            <a:ext cx="5567682" cy="3051793"/>
          </a:xfrm>
          <a:prstGeom prst="rect">
            <a:avLst/>
          </a:prstGeom>
        </p:spPr>
      </p:pic>
      <p:pic>
        <p:nvPicPr>
          <p:cNvPr id="2" name="Picture 1">
            <a:extLst>
              <a:ext uri="{FF2B5EF4-FFF2-40B4-BE49-F238E27FC236}">
                <a16:creationId xmlns:a16="http://schemas.microsoft.com/office/drawing/2014/main" id="{66FB2148-CDBC-FAC9-11EA-DD272E6805DD}"/>
              </a:ext>
            </a:extLst>
          </p:cNvPr>
          <p:cNvPicPr>
            <a:picLocks noChangeAspect="1"/>
          </p:cNvPicPr>
          <p:nvPr/>
        </p:nvPicPr>
        <p:blipFill rotWithShape="1">
          <a:blip r:embed="rId4">
            <a:extLst>
              <a:ext uri="{28A0092B-C50C-407E-A947-70E740481C1C}">
                <a14:useLocalDpi xmlns:a14="http://schemas.microsoft.com/office/drawing/2010/main" val="0"/>
              </a:ext>
            </a:extLst>
          </a:blip>
          <a:srcRect l="9661" t="4015" r="21522" b="46451"/>
          <a:stretch>
            <a:fillRect/>
          </a:stretch>
        </p:blipFill>
        <p:spPr>
          <a:xfrm>
            <a:off x="1663138" y="4035572"/>
            <a:ext cx="5600548" cy="2821802"/>
          </a:xfrm>
          <a:prstGeom prst="rect">
            <a:avLst/>
          </a:prstGeom>
        </p:spPr>
      </p:pic>
    </p:spTree>
    <p:extLst>
      <p:ext uri="{BB962C8B-B14F-4D97-AF65-F5344CB8AC3E}">
        <p14:creationId xmlns:p14="http://schemas.microsoft.com/office/powerpoint/2010/main" val="261706344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hape 31"/>
          <p:cNvSpPr/>
          <p:nvPr/>
        </p:nvSpPr>
        <p:spPr>
          <a:xfrm>
            <a:off x="-8931" y="128483"/>
            <a:ext cx="9152931" cy="642939"/>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lstStyle>
            <a:lvl1pPr marR="0" defTabSz="584200">
              <a:lnSpc>
                <a:spcPct val="100000"/>
              </a:lnSpc>
              <a:defRPr sz="3500"/>
            </a:lvl1pPr>
          </a:lstStyle>
          <a:p>
            <a:pPr lvl="0">
              <a:defRPr sz="1800"/>
            </a:pPr>
            <a:r>
              <a:rPr lang="en-US" sz="3000" dirty="0"/>
              <a:t>…but cannot explain how variants impact phenotype</a:t>
            </a:r>
            <a:endParaRPr sz="3000" dirty="0"/>
          </a:p>
        </p:txBody>
      </p:sp>
      <p:sp>
        <p:nvSpPr>
          <p:cNvPr id="34" name="Shape 34"/>
          <p:cNvSpPr/>
          <p:nvPr/>
        </p:nvSpPr>
        <p:spPr>
          <a:xfrm>
            <a:off x="1230934" y="832560"/>
            <a:ext cx="485212" cy="476200"/>
          </a:xfrm>
          <a:prstGeom prst="rect">
            <a:avLst/>
          </a:prstGeom>
          <a:solidFill>
            <a:srgbClr val="FFFFFF"/>
          </a:solidFill>
          <a:ln w="12700">
            <a:miter lim="400000"/>
          </a:ln>
        </p:spPr>
        <p:txBody>
          <a:bodyPr lIns="0" tIns="0" rIns="0" bIns="0" anchor="ctr"/>
          <a:lstStyle/>
          <a:p>
            <a:pPr marR="0" defTabSz="410740">
              <a:lnSpc>
                <a:spcPct val="100000"/>
              </a:lnSpc>
              <a:defRPr sz="4000">
                <a:solidFill>
                  <a:srgbClr val="FFFFFF"/>
                </a:solidFill>
                <a:effectLst>
                  <a:outerShdw blurRad="38100" dist="12700" dir="5400000" rotWithShape="0">
                    <a:srgbClr val="000000">
                      <a:alpha val="50000"/>
                    </a:srgbClr>
                  </a:outerShdw>
                </a:effectLst>
                <a:latin typeface="+mn-lt"/>
                <a:ea typeface="+mn-ea"/>
                <a:cs typeface="+mn-cs"/>
                <a:sym typeface="Gill Sans"/>
              </a:defRPr>
            </a:pPr>
            <a:endParaRPr sz="4000"/>
          </a:p>
        </p:txBody>
      </p:sp>
      <p:pic>
        <p:nvPicPr>
          <p:cNvPr id="4" name="Picture 3">
            <a:extLst>
              <a:ext uri="{FF2B5EF4-FFF2-40B4-BE49-F238E27FC236}">
                <a16:creationId xmlns:a16="http://schemas.microsoft.com/office/drawing/2014/main" id="{78E5D014-079A-4495-5CEC-7BFA0EEC17EC}"/>
              </a:ext>
            </a:extLst>
          </p:cNvPr>
          <p:cNvPicPr>
            <a:picLocks noChangeAspect="1"/>
          </p:cNvPicPr>
          <p:nvPr/>
        </p:nvPicPr>
        <p:blipFill rotWithShape="1">
          <a:blip r:embed="rId3">
            <a:extLst>
              <a:ext uri="{28A0092B-C50C-407E-A947-70E740481C1C}">
                <a14:useLocalDpi xmlns:a14="http://schemas.microsoft.com/office/drawing/2010/main" val="0"/>
              </a:ext>
            </a:extLst>
          </a:blip>
          <a:srcRect l="10387" t="55477" r="21395" b="6158"/>
          <a:stretch>
            <a:fillRect/>
          </a:stretch>
        </p:blipFill>
        <p:spPr>
          <a:xfrm>
            <a:off x="1021013" y="1009288"/>
            <a:ext cx="6957504" cy="2739000"/>
          </a:xfrm>
          <a:prstGeom prst="rect">
            <a:avLst/>
          </a:prstGeom>
        </p:spPr>
      </p:pic>
      <p:pic>
        <p:nvPicPr>
          <p:cNvPr id="2" name="Picture 1">
            <a:extLst>
              <a:ext uri="{FF2B5EF4-FFF2-40B4-BE49-F238E27FC236}">
                <a16:creationId xmlns:a16="http://schemas.microsoft.com/office/drawing/2014/main" id="{580CA896-F5F5-817E-C391-5BA6A8541829}"/>
              </a:ext>
            </a:extLst>
          </p:cNvPr>
          <p:cNvPicPr>
            <a:picLocks noChangeAspect="1"/>
          </p:cNvPicPr>
          <p:nvPr/>
        </p:nvPicPr>
        <p:blipFill rotWithShape="1">
          <a:blip r:embed="rId4">
            <a:extLst>
              <a:ext uri="{28A0092B-C50C-407E-A947-70E740481C1C}">
                <a14:useLocalDpi xmlns:a14="http://schemas.microsoft.com/office/drawing/2010/main" val="0"/>
              </a:ext>
            </a:extLst>
          </a:blip>
          <a:srcRect l="9661" t="55532" r="21522" b="6798"/>
          <a:stretch>
            <a:fillRect/>
          </a:stretch>
        </p:blipFill>
        <p:spPr>
          <a:xfrm>
            <a:off x="935330" y="3768480"/>
            <a:ext cx="6998574" cy="2681643"/>
          </a:xfrm>
          <a:prstGeom prst="rect">
            <a:avLst/>
          </a:prstGeom>
        </p:spPr>
      </p:pic>
    </p:spTree>
    <p:extLst>
      <p:ext uri="{BB962C8B-B14F-4D97-AF65-F5344CB8AC3E}">
        <p14:creationId xmlns:p14="http://schemas.microsoft.com/office/powerpoint/2010/main" val="163776031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E5046-7F37-2866-A022-5449E50444AD}"/>
            </a:ext>
          </a:extLst>
        </p:cNvPr>
        <p:cNvGrpSpPr/>
        <p:nvPr/>
      </p:nvGrpSpPr>
      <p:grpSpPr>
        <a:xfrm>
          <a:off x="0" y="0"/>
          <a:ext cx="0" cy="0"/>
          <a:chOff x="0" y="0"/>
          <a:chExt cx="0" cy="0"/>
        </a:xfrm>
      </p:grpSpPr>
      <p:sp>
        <p:nvSpPr>
          <p:cNvPr id="3" name="Shape 37">
            <a:extLst>
              <a:ext uri="{FF2B5EF4-FFF2-40B4-BE49-F238E27FC236}">
                <a16:creationId xmlns:a16="http://schemas.microsoft.com/office/drawing/2014/main" id="{C6FCF2B5-AFB3-358D-5609-303A328781AE}"/>
              </a:ext>
            </a:extLst>
          </p:cNvPr>
          <p:cNvSpPr/>
          <p:nvPr/>
        </p:nvSpPr>
        <p:spPr>
          <a:xfrm>
            <a:off x="504645" y="286784"/>
            <a:ext cx="8137079" cy="642939"/>
          </a:xfrm>
          <a:prstGeom prst="rect">
            <a:avLst/>
          </a:prstGeom>
          <a:ln w="12700">
            <a:miter lim="400000"/>
          </a:ln>
          <a:extLst>
            <a:ext uri="{C572A759-6A51-4108-AA02-DFA0A04FC94B}">
              <ma14:wrappingTextBoxFlag xmlns="" xmlns:ma14="http://schemas.microsoft.com/office/mac/drawingml/2011/main" val="1"/>
            </a:ext>
          </a:extLst>
        </p:spPr>
        <p:txBody>
          <a:bodyPr lIns="35717" tIns="35717" rIns="35717" bIns="35717" anchor="ctr"/>
          <a:lstStyle>
            <a:lvl1pPr marR="0" defTabSz="584200">
              <a:lnSpc>
                <a:spcPct val="100000"/>
              </a:lnSpc>
              <a:defRPr sz="35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3000" b="0" i="0" u="none" strike="noStrike" kern="0" cap="none" spc="0" normalizeH="0" baseline="0" noProof="0" dirty="0">
                <a:ln>
                  <a:noFill/>
                </a:ln>
                <a:solidFill>
                  <a:sysClr val="windowText" lastClr="000000"/>
                </a:solidFill>
                <a:effectLst/>
                <a:uLnTx/>
                <a:uFillTx/>
                <a:latin typeface="Helvetica"/>
                <a:sym typeface="Helvetica"/>
              </a:rPr>
              <a:t>Current multiplexed assays can measure variant effects, and have been widely deployed</a:t>
            </a:r>
            <a:endParaRPr kumimoji="0" sz="30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5" name="Picture 4">
            <a:extLst>
              <a:ext uri="{FF2B5EF4-FFF2-40B4-BE49-F238E27FC236}">
                <a16:creationId xmlns:a16="http://schemas.microsoft.com/office/drawing/2014/main" id="{B544CDF2-A333-3F2C-C2E8-D3F712DCE09B}"/>
              </a:ext>
            </a:extLst>
          </p:cNvPr>
          <p:cNvPicPr>
            <a:picLocks noChangeAspect="1"/>
          </p:cNvPicPr>
          <p:nvPr/>
        </p:nvPicPr>
        <p:blipFill rotWithShape="1">
          <a:blip r:embed="rId3"/>
          <a:srcRect t="1256"/>
          <a:stretch/>
        </p:blipFill>
        <p:spPr>
          <a:xfrm>
            <a:off x="504645" y="1644082"/>
            <a:ext cx="8320177" cy="2967013"/>
          </a:xfrm>
          <a:prstGeom prst="rect">
            <a:avLst/>
          </a:prstGeom>
        </p:spPr>
      </p:pic>
      <p:sp>
        <p:nvSpPr>
          <p:cNvPr id="6" name="TextBox 5">
            <a:extLst>
              <a:ext uri="{FF2B5EF4-FFF2-40B4-BE49-F238E27FC236}">
                <a16:creationId xmlns:a16="http://schemas.microsoft.com/office/drawing/2014/main" id="{85FDFC07-4CF0-E150-2591-FE5F13B9909E}"/>
              </a:ext>
            </a:extLst>
          </p:cNvPr>
          <p:cNvSpPr txBox="1"/>
          <p:nvPr/>
        </p:nvSpPr>
        <p:spPr>
          <a:xfrm>
            <a:off x="291515" y="5213918"/>
            <a:ext cx="8746435" cy="124384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R="457200" algn="l" defTabSz="457200" rtl="0" fontAlgn="auto" hangingPunct="0">
              <a:lnSpc>
                <a:spcPct val="100000"/>
              </a:lnSpc>
              <a:spcBef>
                <a:spcPts val="0"/>
              </a:spcBef>
              <a:spcAft>
                <a:spcPts val="0"/>
              </a:spcAft>
              <a:buClrTx/>
              <a:buSzTx/>
              <a:tabLst/>
            </a:pPr>
            <a:r>
              <a:rPr lang="en-US" sz="2600" dirty="0">
                <a:solidFill>
                  <a:srgbClr val="000000"/>
                </a:solidFill>
              </a:rPr>
              <a:t>1000+ experiments across 100+ labs, millions of variants</a:t>
            </a:r>
          </a:p>
        </p:txBody>
      </p:sp>
    </p:spTree>
    <p:extLst>
      <p:ext uri="{BB962C8B-B14F-4D97-AF65-F5344CB8AC3E}">
        <p14:creationId xmlns:p14="http://schemas.microsoft.com/office/powerpoint/2010/main" val="4242274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09B59-3EA3-5899-7BEF-3750FD0B59AA}"/>
            </a:ext>
          </a:extLst>
        </p:cNvPr>
        <p:cNvGrpSpPr/>
        <p:nvPr/>
      </p:nvGrpSpPr>
      <p:grpSpPr>
        <a:xfrm>
          <a:off x="0" y="0"/>
          <a:ext cx="0" cy="0"/>
          <a:chOff x="0" y="0"/>
          <a:chExt cx="0" cy="0"/>
        </a:xfrm>
      </p:grpSpPr>
      <p:sp>
        <p:nvSpPr>
          <p:cNvPr id="16" name="Rounded Rectangle 15">
            <a:extLst>
              <a:ext uri="{FF2B5EF4-FFF2-40B4-BE49-F238E27FC236}">
                <a16:creationId xmlns:a16="http://schemas.microsoft.com/office/drawing/2014/main" id="{9B119D4E-63BE-4481-9E2A-AE8824ABC873}"/>
              </a:ext>
            </a:extLst>
          </p:cNvPr>
          <p:cNvSpPr/>
          <p:nvPr/>
        </p:nvSpPr>
        <p:spPr>
          <a:xfrm>
            <a:off x="214312" y="500059"/>
            <a:ext cx="8701087" cy="3370973"/>
          </a:xfrm>
          <a:prstGeom prst="roundRect">
            <a:avLst/>
          </a:prstGeom>
          <a:solidFill>
            <a:srgbClr val="FFE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D9B48109-58B9-2931-A9E8-9EBA9409C17A}"/>
              </a:ext>
            </a:extLst>
          </p:cNvPr>
          <p:cNvSpPr/>
          <p:nvPr/>
        </p:nvSpPr>
        <p:spPr>
          <a:xfrm>
            <a:off x="185737" y="3972439"/>
            <a:ext cx="8701087" cy="2374928"/>
          </a:xfrm>
          <a:prstGeom prst="roundRect">
            <a:avLst/>
          </a:prstGeom>
          <a:solidFill>
            <a:srgbClr val="7A3BAB">
              <a:alpha val="180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061F7DE-800D-1067-0CC3-174368C4CBDC}"/>
              </a:ext>
            </a:extLst>
          </p:cNvPr>
          <p:cNvSpPr txBox="1"/>
          <p:nvPr/>
        </p:nvSpPr>
        <p:spPr>
          <a:xfrm>
            <a:off x="401613" y="676339"/>
            <a:ext cx="5068390" cy="197249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L="0" marR="457200" lvl="0" indent="0" algn="l" defTabSz="457200" rtl="0" eaLnBrk="1" fontAlgn="auto" latinLnBrk="0" hangingPunct="0">
              <a:lnSpc>
                <a:spcPct val="100000"/>
              </a:lnSpc>
              <a:spcBef>
                <a:spcPts val="0"/>
              </a:spcBef>
              <a:spcAft>
                <a:spcPts val="0"/>
              </a:spcAft>
              <a:buClrTx/>
              <a:buSzTx/>
              <a:buFontTx/>
              <a:buNone/>
              <a:tabLst/>
              <a:defRPr/>
            </a:pPr>
            <a:r>
              <a:rPr lang="en-US" sz="2000" b="1" dirty="0">
                <a:solidFill>
                  <a:srgbClr val="000000"/>
                </a:solidFill>
              </a:rPr>
              <a:t>Simple, single p</a:t>
            </a:r>
            <a:r>
              <a:rPr kumimoji="0" lang="en-US" sz="2000" b="1" i="0" u="none" strike="noStrike" kern="0" cap="none" spc="0" normalizeH="0" baseline="0" noProof="0" dirty="0" err="1">
                <a:ln>
                  <a:noFill/>
                </a:ln>
                <a:solidFill>
                  <a:srgbClr val="000000"/>
                </a:solidFill>
                <a:effectLst/>
                <a:uLnTx/>
                <a:uFillTx/>
                <a:latin typeface="Helvetica"/>
                <a:sym typeface="Helvetica"/>
              </a:rPr>
              <a:t>henotypes</a:t>
            </a:r>
            <a:r>
              <a:rPr kumimoji="0" lang="en-US" sz="2000" b="1" i="0" u="none" strike="noStrike" kern="0" cap="none" spc="0" normalizeH="0" baseline="0" noProof="0" dirty="0">
                <a:ln>
                  <a:noFill/>
                </a:ln>
                <a:solidFill>
                  <a:srgbClr val="000000"/>
                </a:solidFill>
                <a:effectLst/>
                <a:uLnTx/>
                <a:uFillTx/>
                <a:latin typeface="Helvetica"/>
                <a:sym typeface="Helvetica"/>
              </a:rPr>
              <a:t> are measured</a:t>
            </a:r>
          </a:p>
          <a:p>
            <a:pPr marL="342900" marR="457200" lvl="0" indent="-342900" algn="l" defTabSz="457200" rtl="0" eaLnBrk="1" fontAlgn="auto" latinLnBrk="0" hangingPunct="0">
              <a:lnSpc>
                <a:spcPct val="100000"/>
              </a:lnSpc>
              <a:spcBef>
                <a:spcPts val="0"/>
              </a:spcBef>
              <a:spcAft>
                <a:spcPts val="0"/>
              </a:spcAft>
              <a:buClrTx/>
              <a:buSzTx/>
              <a:buFont typeface="Arial"/>
              <a:buChar char="•"/>
              <a:tabLst/>
              <a:defRPr/>
            </a:pPr>
            <a:r>
              <a:rPr kumimoji="0" lang="en-US" sz="2000" b="0" i="0" u="none" strike="noStrike" kern="0" cap="none" spc="0" normalizeH="0" baseline="0" noProof="0" dirty="0">
                <a:ln>
                  <a:noFill/>
                </a:ln>
                <a:solidFill>
                  <a:srgbClr val="000000"/>
                </a:solidFill>
                <a:effectLst/>
                <a:uLnTx/>
                <a:uFillTx/>
                <a:latin typeface="Helvetica"/>
                <a:sym typeface="Helvetica"/>
              </a:rPr>
              <a:t>Cell growth</a:t>
            </a:r>
          </a:p>
          <a:p>
            <a:pPr marL="342900" marR="457200" lvl="0" indent="-342900" algn="l" defTabSz="457200" rtl="0" eaLnBrk="1" fontAlgn="auto" latinLnBrk="0" hangingPunct="0">
              <a:lnSpc>
                <a:spcPct val="100000"/>
              </a:lnSpc>
              <a:spcBef>
                <a:spcPts val="0"/>
              </a:spcBef>
              <a:spcAft>
                <a:spcPts val="0"/>
              </a:spcAft>
              <a:buClrTx/>
              <a:buSzTx/>
              <a:buFont typeface="Arial"/>
              <a:buChar char="•"/>
              <a:tabLst/>
              <a:defRPr/>
            </a:pPr>
            <a:r>
              <a:rPr kumimoji="0" lang="en-US" sz="2000" b="0" i="0" u="none" strike="noStrike" kern="0" cap="none" spc="0" normalizeH="0" baseline="0" noProof="0" dirty="0">
                <a:ln>
                  <a:noFill/>
                </a:ln>
                <a:solidFill>
                  <a:srgbClr val="000000"/>
                </a:solidFill>
                <a:effectLst/>
                <a:uLnTx/>
                <a:uFillTx/>
                <a:latin typeface="Helvetica"/>
                <a:sym typeface="Helvetica"/>
              </a:rPr>
              <a:t>Protein binding or abundance</a:t>
            </a:r>
          </a:p>
          <a:p>
            <a:pPr marL="342900" marR="457200" lvl="0" indent="-342900" algn="l" defTabSz="457200" rtl="0" eaLnBrk="1" fontAlgn="auto" latinLnBrk="0" hangingPunct="0">
              <a:lnSpc>
                <a:spcPct val="100000"/>
              </a:lnSpc>
              <a:spcBef>
                <a:spcPts val="0"/>
              </a:spcBef>
              <a:spcAft>
                <a:spcPts val="0"/>
              </a:spcAft>
              <a:buClrTx/>
              <a:buSzTx/>
              <a:buFont typeface="Arial"/>
              <a:buChar char="•"/>
              <a:tabLst/>
              <a:defRPr/>
            </a:pPr>
            <a:r>
              <a:rPr kumimoji="0" lang="en-US" sz="2000" b="0" i="0" u="none" strike="noStrike" kern="0" cap="none" spc="0" normalizeH="0" baseline="0" noProof="0" dirty="0">
                <a:ln>
                  <a:noFill/>
                </a:ln>
                <a:solidFill>
                  <a:srgbClr val="000000"/>
                </a:solidFill>
                <a:effectLst/>
                <a:uLnTx/>
                <a:uFillTx/>
                <a:latin typeface="Helvetica"/>
                <a:sym typeface="Helvetica"/>
              </a:rPr>
              <a:t>Fluorescent reporters</a:t>
            </a:r>
          </a:p>
        </p:txBody>
      </p:sp>
      <p:sp>
        <p:nvSpPr>
          <p:cNvPr id="4" name="TextBox 3">
            <a:extLst>
              <a:ext uri="{FF2B5EF4-FFF2-40B4-BE49-F238E27FC236}">
                <a16:creationId xmlns:a16="http://schemas.microsoft.com/office/drawing/2014/main" id="{8EB73BD6-79A1-AEAD-8641-5C39BA4DA679}"/>
              </a:ext>
            </a:extLst>
          </p:cNvPr>
          <p:cNvSpPr txBox="1"/>
          <p:nvPr/>
        </p:nvSpPr>
        <p:spPr>
          <a:xfrm>
            <a:off x="401613" y="2410942"/>
            <a:ext cx="8639355" cy="197249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L="0" marR="457200" lvl="0" indent="0" algn="l" defTabSz="45720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Helvetica"/>
                <a:sym typeface="Helvetica"/>
              </a:rPr>
              <a:t>Less complex model systems are used</a:t>
            </a:r>
          </a:p>
          <a:p>
            <a:pPr marL="342900" marR="457200" lvl="0" indent="-342900" algn="l" defTabSz="457200" rtl="0" eaLnBrk="1" fontAlgn="auto" latinLnBrk="0" hangingPunct="0">
              <a:lnSpc>
                <a:spcPct val="100000"/>
              </a:lnSpc>
              <a:spcBef>
                <a:spcPts val="0"/>
              </a:spcBef>
              <a:spcAft>
                <a:spcPts val="0"/>
              </a:spcAft>
              <a:buClrTx/>
              <a:buSzTx/>
              <a:buFont typeface="Arial"/>
              <a:buChar char="•"/>
              <a:tabLst/>
              <a:defRPr/>
            </a:pPr>
            <a:r>
              <a:rPr kumimoji="0" lang="en-US" sz="2000" b="0" i="0" u="none" strike="noStrike" kern="0" cap="none" spc="0" normalizeH="0" baseline="0" noProof="0" dirty="0">
                <a:ln>
                  <a:noFill/>
                </a:ln>
                <a:solidFill>
                  <a:srgbClr val="000000"/>
                </a:solidFill>
                <a:effectLst/>
                <a:uLnTx/>
                <a:uFillTx/>
                <a:latin typeface="Helvetica"/>
                <a:sym typeface="Helvetica"/>
              </a:rPr>
              <a:t>Phage</a:t>
            </a:r>
          </a:p>
          <a:p>
            <a:pPr marL="342900" marR="457200" lvl="0" indent="-342900" algn="l" defTabSz="457200" rtl="0" eaLnBrk="1" fontAlgn="auto" latinLnBrk="0" hangingPunct="0">
              <a:lnSpc>
                <a:spcPct val="100000"/>
              </a:lnSpc>
              <a:spcBef>
                <a:spcPts val="0"/>
              </a:spcBef>
              <a:spcAft>
                <a:spcPts val="0"/>
              </a:spcAft>
              <a:buClrTx/>
              <a:buSzTx/>
              <a:buFont typeface="Arial"/>
              <a:buChar char="•"/>
              <a:tabLst/>
              <a:defRPr/>
            </a:pPr>
            <a:r>
              <a:rPr kumimoji="0" lang="en-US" sz="2000" b="0" i="0" u="none" strike="noStrike" kern="0" cap="none" spc="0" normalizeH="0" baseline="0" noProof="0" dirty="0">
                <a:ln>
                  <a:noFill/>
                </a:ln>
                <a:solidFill>
                  <a:srgbClr val="000000"/>
                </a:solidFill>
                <a:effectLst/>
                <a:uLnTx/>
                <a:uFillTx/>
                <a:latin typeface="Helvetica"/>
                <a:sym typeface="Helvetica"/>
              </a:rPr>
              <a:t>Yeast</a:t>
            </a:r>
          </a:p>
          <a:p>
            <a:pPr marL="342900" marR="457200" lvl="0" indent="-342900" algn="l" defTabSz="457200" rtl="0" eaLnBrk="1" fontAlgn="auto" latinLnBrk="0" hangingPunct="0">
              <a:lnSpc>
                <a:spcPct val="100000"/>
              </a:lnSpc>
              <a:spcBef>
                <a:spcPts val="0"/>
              </a:spcBef>
              <a:spcAft>
                <a:spcPts val="0"/>
              </a:spcAft>
              <a:buClrTx/>
              <a:buSzTx/>
              <a:buFont typeface="Arial"/>
              <a:buChar char="•"/>
              <a:tabLst/>
              <a:defRPr/>
            </a:pPr>
            <a:r>
              <a:rPr kumimoji="0" lang="en-US" sz="2000" b="0" i="0" u="none" strike="noStrike" kern="0" cap="none" spc="0" normalizeH="0" baseline="0" noProof="0" dirty="0">
                <a:ln>
                  <a:noFill/>
                </a:ln>
                <a:solidFill>
                  <a:srgbClr val="000000"/>
                </a:solidFill>
                <a:effectLst/>
                <a:uLnTx/>
                <a:uFillTx/>
                <a:latin typeface="Helvetica"/>
                <a:sym typeface="Helvetica"/>
              </a:rPr>
              <a:t>Human cancer cell lines</a:t>
            </a:r>
          </a:p>
          <a:p>
            <a:pPr marR="457200" lvl="0" algn="l" defTabSz="457200" rtl="0" eaLnBrk="1" fontAlgn="auto" latinLnBrk="0" hangingPunct="0">
              <a:lnSpc>
                <a:spcPct val="100000"/>
              </a:lnSpc>
              <a:spcBef>
                <a:spcPts val="0"/>
              </a:spcBef>
              <a:spcAft>
                <a:spcPts val="0"/>
              </a:spcAft>
              <a:buClrTx/>
              <a:buSzTx/>
              <a:tabLst/>
              <a:defRPr/>
            </a:pPr>
            <a:endParaRPr lang="en-US" sz="2000" dirty="0">
              <a:solidFill>
                <a:srgbClr val="000000"/>
              </a:solidFill>
            </a:endParaRPr>
          </a:p>
          <a:p>
            <a:pPr marR="457200" lvl="0" algn="l" defTabSz="457200" rtl="0" eaLnBrk="1" fontAlgn="auto" latinLnBrk="0" hangingPunct="0">
              <a:lnSpc>
                <a:spcPct val="100000"/>
              </a:lnSpc>
              <a:spcBef>
                <a:spcPts val="0"/>
              </a:spcBef>
              <a:spcAft>
                <a:spcPts val="0"/>
              </a:spcAft>
              <a:buClrTx/>
              <a:buSzTx/>
              <a:tabLst/>
              <a:defRPr/>
            </a:pPr>
            <a:endParaRPr lang="en-US" sz="2000" b="1" dirty="0">
              <a:solidFill>
                <a:srgbClr val="000000"/>
              </a:solidFill>
            </a:endParaRPr>
          </a:p>
          <a:p>
            <a:pPr marR="457200" lvl="0" algn="l" defTabSz="457200" rtl="0" eaLnBrk="1" fontAlgn="auto" latinLnBrk="0" hangingPunct="0">
              <a:lnSpc>
                <a:spcPct val="100000"/>
              </a:lnSpc>
              <a:spcBef>
                <a:spcPts val="0"/>
              </a:spcBef>
              <a:spcAft>
                <a:spcPts val="0"/>
              </a:spcAft>
              <a:buClrTx/>
              <a:buSzTx/>
              <a:tabLst/>
              <a:defRPr/>
            </a:pPr>
            <a:r>
              <a:rPr lang="en-US" sz="2000" b="1" dirty="0">
                <a:solidFill>
                  <a:srgbClr val="000000"/>
                </a:solidFill>
              </a:rPr>
              <a:t>Most datasets focus </a:t>
            </a:r>
          </a:p>
          <a:p>
            <a:pPr marR="457200" lvl="0" algn="l" defTabSz="457200" rtl="0" eaLnBrk="1" fontAlgn="auto" latinLnBrk="0" hangingPunct="0">
              <a:lnSpc>
                <a:spcPct val="100000"/>
              </a:lnSpc>
              <a:spcBef>
                <a:spcPts val="0"/>
              </a:spcBef>
              <a:spcAft>
                <a:spcPts val="0"/>
              </a:spcAft>
              <a:buClrTx/>
              <a:buSzTx/>
              <a:tabLst/>
              <a:defRPr/>
            </a:pPr>
            <a:r>
              <a:rPr lang="en-US" sz="2000" b="1" dirty="0">
                <a:solidFill>
                  <a:srgbClr val="000000"/>
                </a:solidFill>
              </a:rPr>
              <a:t>on a single gene</a:t>
            </a:r>
          </a:p>
          <a:p>
            <a:pPr marR="457200" lvl="0" algn="l" defTabSz="457200" rtl="0" eaLnBrk="1" fontAlgn="auto" latinLnBrk="0" hangingPunct="0">
              <a:lnSpc>
                <a:spcPct val="100000"/>
              </a:lnSpc>
              <a:spcBef>
                <a:spcPts val="0"/>
              </a:spcBef>
              <a:spcAft>
                <a:spcPts val="0"/>
              </a:spcAft>
              <a:buClrTx/>
              <a:buSzTx/>
              <a:tabLst/>
              <a:defRPr/>
            </a:pPr>
            <a:endParaRPr kumimoji="0" lang="en-US" sz="2000" b="1" i="0" u="none" strike="noStrike" kern="0" cap="none" spc="0" normalizeH="0" baseline="0" noProof="0" dirty="0">
              <a:ln>
                <a:noFill/>
              </a:ln>
              <a:solidFill>
                <a:srgbClr val="000000"/>
              </a:solidFill>
              <a:effectLst/>
              <a:uLnTx/>
              <a:uFillTx/>
              <a:latin typeface="Helvetica"/>
              <a:sym typeface="Helvetica"/>
            </a:endParaRPr>
          </a:p>
          <a:p>
            <a:pPr marR="457200" lvl="0" algn="l" defTabSz="457200" rtl="0" eaLnBrk="1" fontAlgn="auto" latinLnBrk="0" hangingPunct="0">
              <a:lnSpc>
                <a:spcPct val="100000"/>
              </a:lnSpc>
              <a:spcBef>
                <a:spcPts val="0"/>
              </a:spcBef>
              <a:spcAft>
                <a:spcPts val="0"/>
              </a:spcAft>
              <a:buClrTx/>
              <a:buSzTx/>
              <a:tabLst/>
              <a:defRPr/>
            </a:pPr>
            <a:r>
              <a:rPr lang="en-US" sz="2000" b="1" dirty="0">
                <a:solidFill>
                  <a:srgbClr val="000000"/>
                </a:solidFill>
              </a:rPr>
              <a:t>Data are not always used to </a:t>
            </a:r>
          </a:p>
          <a:p>
            <a:pPr marR="457200" lvl="0" algn="l" defTabSz="457200" rtl="0" eaLnBrk="1" fontAlgn="auto" latinLnBrk="0" hangingPunct="0">
              <a:lnSpc>
                <a:spcPct val="100000"/>
              </a:lnSpc>
              <a:spcBef>
                <a:spcPts val="0"/>
              </a:spcBef>
              <a:spcAft>
                <a:spcPts val="0"/>
              </a:spcAft>
              <a:buClrTx/>
              <a:buSzTx/>
              <a:tabLst/>
              <a:defRPr/>
            </a:pPr>
            <a:r>
              <a:rPr lang="en-US" sz="2000" b="1" dirty="0">
                <a:solidFill>
                  <a:srgbClr val="000000"/>
                </a:solidFill>
              </a:rPr>
              <a:t>best effect in the clinic</a:t>
            </a:r>
          </a:p>
        </p:txBody>
      </p:sp>
      <p:grpSp>
        <p:nvGrpSpPr>
          <p:cNvPr id="13" name="Group 12">
            <a:extLst>
              <a:ext uri="{FF2B5EF4-FFF2-40B4-BE49-F238E27FC236}">
                <a16:creationId xmlns:a16="http://schemas.microsoft.com/office/drawing/2014/main" id="{8B8E36D7-1732-2275-E176-C702CC44867E}"/>
              </a:ext>
            </a:extLst>
          </p:cNvPr>
          <p:cNvGrpSpPr/>
          <p:nvPr/>
        </p:nvGrpSpPr>
        <p:grpSpPr>
          <a:xfrm>
            <a:off x="5794946" y="607066"/>
            <a:ext cx="2515897" cy="1639016"/>
            <a:chOff x="5687945" y="1038657"/>
            <a:chExt cx="3070220" cy="2000137"/>
          </a:xfrm>
        </p:grpSpPr>
        <p:cxnSp>
          <p:nvCxnSpPr>
            <p:cNvPr id="6" name="Straight Arrow Connector 5">
              <a:extLst>
                <a:ext uri="{FF2B5EF4-FFF2-40B4-BE49-F238E27FC236}">
                  <a16:creationId xmlns:a16="http://schemas.microsoft.com/office/drawing/2014/main" id="{92E0830E-C222-1611-7DAC-AB560E8F8945}"/>
                </a:ext>
              </a:extLst>
            </p:cNvPr>
            <p:cNvCxnSpPr>
              <a:cxnSpLocks/>
            </p:cNvCxnSpPr>
            <p:nvPr/>
          </p:nvCxnSpPr>
          <p:spPr>
            <a:xfrm flipV="1">
              <a:off x="6095175" y="1038657"/>
              <a:ext cx="0" cy="1596385"/>
            </a:xfrm>
            <a:prstGeom prst="straightConnector1">
              <a:avLst/>
            </a:prstGeom>
            <a:noFill/>
            <a:ln w="57150" cap="flat">
              <a:solidFill>
                <a:srgbClr val="000000"/>
              </a:solidFill>
              <a:prstDash val="solid"/>
              <a:miter lim="400000"/>
              <a:tailEnd type="triangle"/>
            </a:ln>
            <a:effectLst/>
          </p:spPr>
          <p:style>
            <a:lnRef idx="0">
              <a:scrgbClr r="0" g="0" b="0"/>
            </a:lnRef>
            <a:fillRef idx="0">
              <a:scrgbClr r="0" g="0" b="0"/>
            </a:fillRef>
            <a:effectRef idx="0">
              <a:scrgbClr r="0" g="0" b="0"/>
            </a:effectRef>
            <a:fontRef idx="none"/>
          </p:style>
        </p:cxnSp>
        <p:cxnSp>
          <p:nvCxnSpPr>
            <p:cNvPr id="7" name="Straight Arrow Connector 6">
              <a:extLst>
                <a:ext uri="{FF2B5EF4-FFF2-40B4-BE49-F238E27FC236}">
                  <a16:creationId xmlns:a16="http://schemas.microsoft.com/office/drawing/2014/main" id="{A1E4B01A-E43A-400E-77D9-FDA246BC59F1}"/>
                </a:ext>
              </a:extLst>
            </p:cNvPr>
            <p:cNvCxnSpPr>
              <a:cxnSpLocks/>
            </p:cNvCxnSpPr>
            <p:nvPr/>
          </p:nvCxnSpPr>
          <p:spPr>
            <a:xfrm>
              <a:off x="6095175" y="2625657"/>
              <a:ext cx="2662990" cy="0"/>
            </a:xfrm>
            <a:prstGeom prst="straightConnector1">
              <a:avLst/>
            </a:prstGeom>
            <a:noFill/>
            <a:ln w="57150" cap="flat">
              <a:solidFill>
                <a:srgbClr val="000000"/>
              </a:solidFill>
              <a:prstDash val="solid"/>
              <a:miter lim="400000"/>
              <a:tailEnd type="triangle"/>
            </a:ln>
            <a:effectLst/>
          </p:spPr>
          <p:style>
            <a:lnRef idx="0">
              <a:scrgbClr r="0" g="0" b="0"/>
            </a:lnRef>
            <a:fillRef idx="0">
              <a:scrgbClr r="0" g="0" b="0"/>
            </a:fillRef>
            <a:effectRef idx="0">
              <a:scrgbClr r="0" g="0" b="0"/>
            </a:effectRef>
            <a:fontRef idx="none"/>
          </p:style>
        </p:cxnSp>
        <p:cxnSp>
          <p:nvCxnSpPr>
            <p:cNvPr id="8" name="Straight Arrow Connector 7">
              <a:extLst>
                <a:ext uri="{FF2B5EF4-FFF2-40B4-BE49-F238E27FC236}">
                  <a16:creationId xmlns:a16="http://schemas.microsoft.com/office/drawing/2014/main" id="{FA3632DD-1CF9-EAE6-1AA6-7B25113F0779}"/>
                </a:ext>
              </a:extLst>
            </p:cNvPr>
            <p:cNvCxnSpPr>
              <a:cxnSpLocks/>
            </p:cNvCxnSpPr>
            <p:nvPr/>
          </p:nvCxnSpPr>
          <p:spPr>
            <a:xfrm flipH="1">
              <a:off x="5687945" y="2635042"/>
              <a:ext cx="407230" cy="403752"/>
            </a:xfrm>
            <a:prstGeom prst="straightConnector1">
              <a:avLst/>
            </a:prstGeom>
            <a:noFill/>
            <a:ln w="57150" cap="flat">
              <a:solidFill>
                <a:srgbClr val="000000"/>
              </a:solidFill>
              <a:prstDash val="solid"/>
              <a:miter lim="400000"/>
              <a:tailEnd type="triangle"/>
            </a:ln>
            <a:effectLst/>
          </p:spPr>
          <p:style>
            <a:lnRef idx="0">
              <a:scrgbClr r="0" g="0" b="0"/>
            </a:lnRef>
            <a:fillRef idx="0">
              <a:scrgbClr r="0" g="0" b="0"/>
            </a:fillRef>
            <a:effectRef idx="0">
              <a:scrgbClr r="0" g="0" b="0"/>
            </a:effectRef>
            <a:fontRef idx="none"/>
          </p:style>
        </p:cxnSp>
        <p:sp>
          <p:nvSpPr>
            <p:cNvPr id="9" name="TextBox 8">
              <a:extLst>
                <a:ext uri="{FF2B5EF4-FFF2-40B4-BE49-F238E27FC236}">
                  <a16:creationId xmlns:a16="http://schemas.microsoft.com/office/drawing/2014/main" id="{6A585009-1A0A-069C-834D-2FAEE3A84E85}"/>
                </a:ext>
              </a:extLst>
            </p:cNvPr>
            <p:cNvSpPr txBox="1"/>
            <p:nvPr/>
          </p:nvSpPr>
          <p:spPr>
            <a:xfrm>
              <a:off x="6296913" y="2221905"/>
              <a:ext cx="2277317" cy="42503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R="457200" algn="l" defTabSz="457200" rtl="0" fontAlgn="auto" hangingPunct="0">
                <a:lnSpc>
                  <a:spcPct val="100000"/>
                </a:lnSpc>
                <a:spcBef>
                  <a:spcPts val="0"/>
                </a:spcBef>
                <a:spcAft>
                  <a:spcPts val="0"/>
                </a:spcAft>
                <a:buClrTx/>
                <a:buSzTx/>
                <a:tabLst/>
              </a:pPr>
              <a:r>
                <a:rPr lang="en-US" sz="1600" dirty="0">
                  <a:solidFill>
                    <a:srgbClr val="000000"/>
                  </a:solidFill>
                </a:rPr>
                <a:t>Molecular features</a:t>
              </a:r>
            </a:p>
          </p:txBody>
        </p:sp>
        <p:sp>
          <p:nvSpPr>
            <p:cNvPr id="10" name="TextBox 9">
              <a:extLst>
                <a:ext uri="{FF2B5EF4-FFF2-40B4-BE49-F238E27FC236}">
                  <a16:creationId xmlns:a16="http://schemas.microsoft.com/office/drawing/2014/main" id="{31A77C7B-AF07-BED4-BB11-1A3BAA2B79F5}"/>
                </a:ext>
              </a:extLst>
            </p:cNvPr>
            <p:cNvSpPr txBox="1"/>
            <p:nvPr/>
          </p:nvSpPr>
          <p:spPr>
            <a:xfrm rot="16200000">
              <a:off x="5258778" y="1783462"/>
              <a:ext cx="1283368" cy="42503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R="457200" algn="l" defTabSz="457200" rtl="0" fontAlgn="auto" hangingPunct="0">
                <a:lnSpc>
                  <a:spcPct val="100000"/>
                </a:lnSpc>
                <a:spcBef>
                  <a:spcPts val="0"/>
                </a:spcBef>
                <a:spcAft>
                  <a:spcPts val="0"/>
                </a:spcAft>
                <a:buClrTx/>
                <a:buSzTx/>
                <a:tabLst/>
              </a:pPr>
              <a:r>
                <a:rPr lang="en-US" sz="1600" dirty="0">
                  <a:solidFill>
                    <a:srgbClr val="000000"/>
                  </a:solidFill>
                </a:rPr>
                <a:t>Cell features</a:t>
              </a:r>
            </a:p>
          </p:txBody>
        </p:sp>
      </p:grpSp>
      <p:pic>
        <p:nvPicPr>
          <p:cNvPr id="12" name="Picture 11" descr="A screenshot of a cell&#10;&#10;AI-generated content may be incorrect.">
            <a:extLst>
              <a:ext uri="{FF2B5EF4-FFF2-40B4-BE49-F238E27FC236}">
                <a16:creationId xmlns:a16="http://schemas.microsoft.com/office/drawing/2014/main" id="{2A03734B-7251-E22D-BA71-6E9278C500AE}"/>
              </a:ext>
            </a:extLst>
          </p:cNvPr>
          <p:cNvPicPr>
            <a:picLocks noChangeAspect="1"/>
          </p:cNvPicPr>
          <p:nvPr/>
        </p:nvPicPr>
        <p:blipFill>
          <a:blip r:embed="rId3">
            <a:extLst>
              <a:ext uri="{28A0092B-C50C-407E-A947-70E740481C1C}">
                <a14:useLocalDpi xmlns:a14="http://schemas.microsoft.com/office/drawing/2010/main" val="0"/>
              </a:ext>
            </a:extLst>
          </a:blip>
          <a:srcRect l="37057" t="27078" r="33948" b="47970"/>
          <a:stretch/>
        </p:blipFill>
        <p:spPr>
          <a:xfrm>
            <a:off x="5794946" y="2387224"/>
            <a:ext cx="2312273" cy="1392933"/>
          </a:xfrm>
          <a:prstGeom prst="rect">
            <a:avLst/>
          </a:prstGeom>
        </p:spPr>
      </p:pic>
      <p:pic>
        <p:nvPicPr>
          <p:cNvPr id="11" name="Picture 10" descr="A group of people and a person&#10;&#10;Description automatically generated with medium confidence">
            <a:extLst>
              <a:ext uri="{FF2B5EF4-FFF2-40B4-BE49-F238E27FC236}">
                <a16:creationId xmlns:a16="http://schemas.microsoft.com/office/drawing/2014/main" id="{FF52608E-E951-9286-12CD-DF720EF6A574}"/>
              </a:ext>
            </a:extLst>
          </p:cNvPr>
          <p:cNvPicPr>
            <a:picLocks noChangeAspect="1"/>
          </p:cNvPicPr>
          <p:nvPr/>
        </p:nvPicPr>
        <p:blipFill>
          <a:blip r:embed="rId4">
            <a:extLst>
              <a:ext uri="{28A0092B-C50C-407E-A947-70E740481C1C}">
                <a14:useLocalDpi xmlns:a14="http://schemas.microsoft.com/office/drawing/2010/main" val="0"/>
              </a:ext>
            </a:extLst>
          </a:blip>
          <a:srcRect l="38878" t="23026" r="41192" b="19723"/>
          <a:stretch>
            <a:fillRect/>
          </a:stretch>
        </p:blipFill>
        <p:spPr>
          <a:xfrm>
            <a:off x="7227041" y="4122734"/>
            <a:ext cx="1135147" cy="2224633"/>
          </a:xfrm>
          <a:prstGeom prst="rect">
            <a:avLst/>
          </a:prstGeom>
        </p:spPr>
      </p:pic>
      <p:pic>
        <p:nvPicPr>
          <p:cNvPr id="19" name="Picture 18" descr="A circular chart with different colored text&#10;&#10;AI-generated content may be incorrect.">
            <a:extLst>
              <a:ext uri="{FF2B5EF4-FFF2-40B4-BE49-F238E27FC236}">
                <a16:creationId xmlns:a16="http://schemas.microsoft.com/office/drawing/2014/main" id="{A4D90C93-A360-8376-3BD9-1AA351B17A9A}"/>
              </a:ext>
            </a:extLst>
          </p:cNvPr>
          <p:cNvPicPr>
            <a:picLocks noChangeAspect="1"/>
          </p:cNvPicPr>
          <p:nvPr/>
        </p:nvPicPr>
        <p:blipFill>
          <a:blip r:embed="rId5">
            <a:extLst>
              <a:ext uri="{28A0092B-C50C-407E-A947-70E740481C1C}">
                <a14:useLocalDpi xmlns:a14="http://schemas.microsoft.com/office/drawing/2010/main" val="0"/>
              </a:ext>
            </a:extLst>
          </a:blip>
          <a:srcRect l="8766" t="7447" b="37046"/>
          <a:stretch>
            <a:fillRect/>
          </a:stretch>
        </p:blipFill>
        <p:spPr>
          <a:xfrm>
            <a:off x="5003986" y="4076765"/>
            <a:ext cx="2579960" cy="2217552"/>
          </a:xfrm>
          <a:prstGeom prst="rect">
            <a:avLst/>
          </a:prstGeom>
        </p:spPr>
      </p:pic>
    </p:spTree>
    <p:extLst>
      <p:ext uri="{BB962C8B-B14F-4D97-AF65-F5344CB8AC3E}">
        <p14:creationId xmlns:p14="http://schemas.microsoft.com/office/powerpoint/2010/main" val="2208870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03BED-6EC8-6272-7BB8-6B8E4DD06A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A00CE0-6005-5834-BB56-B2D3DC241086}"/>
              </a:ext>
            </a:extLst>
          </p:cNvPr>
          <p:cNvSpPr>
            <a:spLocks noGrp="1"/>
          </p:cNvSpPr>
          <p:nvPr>
            <p:ph type="title"/>
          </p:nvPr>
        </p:nvSpPr>
        <p:spPr>
          <a:xfrm>
            <a:off x="329184" y="306071"/>
            <a:ext cx="8473440" cy="994172"/>
          </a:xfrm>
        </p:spPr>
        <p:txBody>
          <a:bodyPr>
            <a:noAutofit/>
          </a:bodyPr>
          <a:lstStyle/>
          <a:p>
            <a:pPr algn="l"/>
            <a:r>
              <a:rPr lang="en-US" sz="3000" dirty="0">
                <a:latin typeface="Helvetica" pitchFamily="2" charset="0"/>
              </a:rPr>
              <a:t>Lamin A is a nuclear protein where variants have complex, poorly understood effects</a:t>
            </a:r>
          </a:p>
        </p:txBody>
      </p:sp>
      <p:pic>
        <p:nvPicPr>
          <p:cNvPr id="16" name="Picture 15">
            <a:extLst>
              <a:ext uri="{FF2B5EF4-FFF2-40B4-BE49-F238E27FC236}">
                <a16:creationId xmlns:a16="http://schemas.microsoft.com/office/drawing/2014/main" id="{B2676D9C-8985-773B-1AF1-026AFDF00F9F}"/>
              </a:ext>
            </a:extLst>
          </p:cNvPr>
          <p:cNvPicPr>
            <a:picLocks noChangeAspect="1"/>
          </p:cNvPicPr>
          <p:nvPr/>
        </p:nvPicPr>
        <p:blipFill rotWithShape="1">
          <a:blip r:embed="rId3"/>
          <a:srcRect l="5879" t="7741" r="63386" b="47070"/>
          <a:stretch/>
        </p:blipFill>
        <p:spPr>
          <a:xfrm>
            <a:off x="2218417" y="1413078"/>
            <a:ext cx="2335557" cy="2374265"/>
          </a:xfrm>
          <a:prstGeom prst="rect">
            <a:avLst/>
          </a:prstGeom>
        </p:spPr>
      </p:pic>
      <p:pic>
        <p:nvPicPr>
          <p:cNvPr id="17" name="Picture 16">
            <a:extLst>
              <a:ext uri="{FF2B5EF4-FFF2-40B4-BE49-F238E27FC236}">
                <a16:creationId xmlns:a16="http://schemas.microsoft.com/office/drawing/2014/main" id="{7C407186-A6F6-72DB-0659-0CC66F8DB5E7}"/>
              </a:ext>
            </a:extLst>
          </p:cNvPr>
          <p:cNvPicPr>
            <a:picLocks noChangeAspect="1"/>
          </p:cNvPicPr>
          <p:nvPr/>
        </p:nvPicPr>
        <p:blipFill rotWithShape="1">
          <a:blip r:embed="rId3"/>
          <a:srcRect l="67904" t="7719" r="828" b="47471"/>
          <a:stretch/>
        </p:blipFill>
        <p:spPr>
          <a:xfrm>
            <a:off x="4733952" y="1415752"/>
            <a:ext cx="2393349" cy="2371591"/>
          </a:xfrm>
          <a:prstGeom prst="rect">
            <a:avLst/>
          </a:prstGeom>
        </p:spPr>
      </p:pic>
      <p:sp>
        <p:nvSpPr>
          <p:cNvPr id="18" name="TextBox 17">
            <a:extLst>
              <a:ext uri="{FF2B5EF4-FFF2-40B4-BE49-F238E27FC236}">
                <a16:creationId xmlns:a16="http://schemas.microsoft.com/office/drawing/2014/main" id="{587310B8-7AA2-03E4-803A-B7AB1DA3D5FF}"/>
              </a:ext>
            </a:extLst>
          </p:cNvPr>
          <p:cNvSpPr txBox="1"/>
          <p:nvPr/>
        </p:nvSpPr>
        <p:spPr>
          <a:xfrm>
            <a:off x="2218618" y="1331490"/>
            <a:ext cx="1987082" cy="676211"/>
          </a:xfrm>
          <a:prstGeom prst="rect">
            <a:avLst/>
          </a:prstGeom>
          <a:noFill/>
        </p:spPr>
        <p:txBody>
          <a:bodyPr wrap="none" rtlCol="0">
            <a:spAutoFit/>
          </a:bodyPr>
          <a:lstStyle/>
          <a:p>
            <a:pPr marL="0" marR="321457" lvl="0" indent="0" algn="ctr" defTabSz="321457" eaLnBrk="1" fontAlgn="auto" latinLnBrk="0" hangingPunct="1">
              <a:lnSpc>
                <a:spcPct val="15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FFFFFF"/>
                </a:solidFill>
                <a:effectLst/>
                <a:uLnTx/>
                <a:uFillTx/>
                <a:latin typeface="Helvetica Regular" pitchFamily="2" charset="0"/>
                <a:sym typeface="Helvetica"/>
              </a:rPr>
              <a:t>Wild type</a:t>
            </a:r>
          </a:p>
        </p:txBody>
      </p:sp>
      <p:sp>
        <p:nvSpPr>
          <p:cNvPr id="19" name="TextBox 18">
            <a:extLst>
              <a:ext uri="{FF2B5EF4-FFF2-40B4-BE49-F238E27FC236}">
                <a16:creationId xmlns:a16="http://schemas.microsoft.com/office/drawing/2014/main" id="{2428A2F2-C574-1520-DE64-CAA7D59AA801}"/>
              </a:ext>
            </a:extLst>
          </p:cNvPr>
          <p:cNvSpPr txBox="1"/>
          <p:nvPr/>
        </p:nvSpPr>
        <p:spPr>
          <a:xfrm>
            <a:off x="4874011" y="1337067"/>
            <a:ext cx="1263487" cy="523220"/>
          </a:xfrm>
          <a:prstGeom prst="rect">
            <a:avLst/>
          </a:prstGeom>
          <a:noFill/>
        </p:spPr>
        <p:txBody>
          <a:bodyPr wrap="none" rtlCol="0">
            <a:spAutoFit/>
          </a:bodyPr>
          <a:lstStyle/>
          <a:p>
            <a:pPr marL="0" marR="321457" lvl="0" indent="0" algn="ctr" defTabSz="321457" eaLnBrk="1" fontAlgn="auto" latinLnBrk="0" hangingPunct="1">
              <a:lnSpc>
                <a:spcPct val="15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FFFFFF"/>
                </a:solidFill>
                <a:effectLst/>
                <a:uLnTx/>
                <a:uFillTx/>
                <a:latin typeface="Helvetica Regular" pitchFamily="2" charset="0"/>
                <a:sym typeface="Helvetica"/>
              </a:rPr>
              <a:t>S143P</a:t>
            </a:r>
          </a:p>
        </p:txBody>
      </p:sp>
    </p:spTree>
    <p:extLst>
      <p:ext uri="{BB962C8B-B14F-4D97-AF65-F5344CB8AC3E}">
        <p14:creationId xmlns:p14="http://schemas.microsoft.com/office/powerpoint/2010/main" val="1933450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807D7-1B2B-6F63-954B-EACB24E487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736EC2-372D-BBAF-7269-5FD6D9FB58C9}"/>
              </a:ext>
            </a:extLst>
          </p:cNvPr>
          <p:cNvSpPr>
            <a:spLocks noGrp="1"/>
          </p:cNvSpPr>
          <p:nvPr>
            <p:ph type="title"/>
          </p:nvPr>
        </p:nvSpPr>
        <p:spPr>
          <a:xfrm>
            <a:off x="329184" y="306071"/>
            <a:ext cx="8473440" cy="994172"/>
          </a:xfrm>
        </p:spPr>
        <p:txBody>
          <a:bodyPr>
            <a:noAutofit/>
          </a:bodyPr>
          <a:lstStyle/>
          <a:p>
            <a:pPr algn="l"/>
            <a:r>
              <a:rPr lang="en-US" sz="3000" i="1" dirty="0">
                <a:latin typeface="Helvetica" pitchFamily="2" charset="0"/>
              </a:rPr>
              <a:t>LMNA</a:t>
            </a:r>
            <a:r>
              <a:rPr lang="en-US" sz="3000" dirty="0">
                <a:latin typeface="Helvetica" pitchFamily="2" charset="0"/>
              </a:rPr>
              <a:t> germline mutations can </a:t>
            </a:r>
            <a:br>
              <a:rPr lang="en-US" sz="3000" dirty="0">
                <a:latin typeface="Helvetica" pitchFamily="2" charset="0"/>
              </a:rPr>
            </a:br>
            <a:r>
              <a:rPr lang="en-US" sz="3000" dirty="0">
                <a:latin typeface="Helvetica" pitchFamily="2" charset="0"/>
              </a:rPr>
              <a:t>cause different diseases</a:t>
            </a:r>
          </a:p>
        </p:txBody>
      </p:sp>
      <p:sp>
        <p:nvSpPr>
          <p:cNvPr id="13" name="Content Placeholder 2">
            <a:extLst>
              <a:ext uri="{FF2B5EF4-FFF2-40B4-BE49-F238E27FC236}">
                <a16:creationId xmlns:a16="http://schemas.microsoft.com/office/drawing/2014/main" id="{BA1366F2-7F8D-543C-7E00-FD2DEF16ECDA}"/>
              </a:ext>
            </a:extLst>
          </p:cNvPr>
          <p:cNvSpPr txBox="1">
            <a:spLocks/>
          </p:cNvSpPr>
          <p:nvPr/>
        </p:nvSpPr>
        <p:spPr>
          <a:xfrm>
            <a:off x="2539899" y="5835517"/>
            <a:ext cx="2926080" cy="140589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321457"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900" b="0" i="0" u="none" strike="noStrike" kern="1200" cap="none" spc="0" normalizeH="0" baseline="0" noProof="0" dirty="0">
                <a:ln>
                  <a:noFill/>
                </a:ln>
                <a:solidFill>
                  <a:srgbClr val="000000"/>
                </a:solidFill>
                <a:effectLst/>
                <a:uLnTx/>
                <a:uFillTx/>
                <a:latin typeface="Helvetica" pitchFamily="2" charset="0"/>
                <a:cs typeface="Gill Sans"/>
                <a:sym typeface="Helvetica"/>
              </a:rPr>
              <a:t>Muscular dystrophy</a:t>
            </a:r>
          </a:p>
        </p:txBody>
      </p:sp>
      <p:sp>
        <p:nvSpPr>
          <p:cNvPr id="14" name="Content Placeholder 2">
            <a:extLst>
              <a:ext uri="{FF2B5EF4-FFF2-40B4-BE49-F238E27FC236}">
                <a16:creationId xmlns:a16="http://schemas.microsoft.com/office/drawing/2014/main" id="{01D4FF03-B38A-C102-41EC-2C2A35B77358}"/>
              </a:ext>
            </a:extLst>
          </p:cNvPr>
          <p:cNvSpPr txBox="1">
            <a:spLocks/>
          </p:cNvSpPr>
          <p:nvPr/>
        </p:nvSpPr>
        <p:spPr>
          <a:xfrm>
            <a:off x="5278642" y="5835517"/>
            <a:ext cx="2090898" cy="92395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321457"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00"/>
                </a:solidFill>
                <a:effectLst/>
                <a:uLnTx/>
                <a:uFillTx/>
                <a:latin typeface="Helvetica" pitchFamily="2" charset="0"/>
                <a:cs typeface="Gill Sans"/>
                <a:sym typeface="Helvetica"/>
              </a:rPr>
              <a:t>Lipodystrophy</a:t>
            </a:r>
          </a:p>
        </p:txBody>
      </p:sp>
      <p:sp>
        <p:nvSpPr>
          <p:cNvPr id="15" name="Content Placeholder 2">
            <a:extLst>
              <a:ext uri="{FF2B5EF4-FFF2-40B4-BE49-F238E27FC236}">
                <a16:creationId xmlns:a16="http://schemas.microsoft.com/office/drawing/2014/main" id="{0423AC8D-2A78-F73E-717B-E08F7126E33F}"/>
              </a:ext>
            </a:extLst>
          </p:cNvPr>
          <p:cNvSpPr txBox="1">
            <a:spLocks/>
          </p:cNvSpPr>
          <p:nvPr/>
        </p:nvSpPr>
        <p:spPr>
          <a:xfrm>
            <a:off x="7563812" y="5835517"/>
            <a:ext cx="2234743" cy="74583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321457"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00"/>
                </a:solidFill>
                <a:effectLst/>
                <a:uLnTx/>
                <a:uFillTx/>
                <a:latin typeface="Helvetica" pitchFamily="2" charset="0"/>
                <a:cs typeface="Gill Sans"/>
                <a:sym typeface="Helvetica"/>
              </a:rPr>
              <a:t>Progeria</a:t>
            </a:r>
          </a:p>
        </p:txBody>
      </p:sp>
      <p:sp>
        <p:nvSpPr>
          <p:cNvPr id="3" name="Content Placeholder 2">
            <a:extLst>
              <a:ext uri="{FF2B5EF4-FFF2-40B4-BE49-F238E27FC236}">
                <a16:creationId xmlns:a16="http://schemas.microsoft.com/office/drawing/2014/main" id="{B5D61F2F-4731-3E2A-231A-DB728F79929E}"/>
              </a:ext>
            </a:extLst>
          </p:cNvPr>
          <p:cNvSpPr>
            <a:spLocks noGrp="1"/>
          </p:cNvSpPr>
          <p:nvPr>
            <p:ph idx="1"/>
          </p:nvPr>
        </p:nvSpPr>
        <p:spPr>
          <a:xfrm>
            <a:off x="329184" y="5780517"/>
            <a:ext cx="2016443" cy="653891"/>
          </a:xfrm>
        </p:spPr>
        <p:txBody>
          <a:bodyPr>
            <a:noAutofit/>
          </a:bodyPr>
          <a:lstStyle/>
          <a:p>
            <a:pPr marL="0" indent="0">
              <a:buNone/>
            </a:pPr>
            <a:r>
              <a:rPr lang="en-US" sz="1900" dirty="0">
                <a:latin typeface="Helvetica" pitchFamily="2" charset="0"/>
              </a:rPr>
              <a:t>Cardiomyopathy</a:t>
            </a:r>
          </a:p>
        </p:txBody>
      </p:sp>
      <p:pic>
        <p:nvPicPr>
          <p:cNvPr id="35" name="Picture 34">
            <a:extLst>
              <a:ext uri="{FF2B5EF4-FFF2-40B4-BE49-F238E27FC236}">
                <a16:creationId xmlns:a16="http://schemas.microsoft.com/office/drawing/2014/main" id="{5B31548D-CE42-D11B-AF0D-BA15D98A9002}"/>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5304014" y="4244476"/>
            <a:ext cx="1710148" cy="1173631"/>
          </a:xfrm>
          <a:prstGeom prst="rect">
            <a:avLst/>
          </a:prstGeom>
        </p:spPr>
      </p:pic>
      <p:pic>
        <p:nvPicPr>
          <p:cNvPr id="5" name="Picture 4">
            <a:extLst>
              <a:ext uri="{FF2B5EF4-FFF2-40B4-BE49-F238E27FC236}">
                <a16:creationId xmlns:a16="http://schemas.microsoft.com/office/drawing/2014/main" id="{1392B348-CC44-9953-13F9-6A61D31B4F3C}"/>
              </a:ext>
            </a:extLst>
          </p:cNvPr>
          <p:cNvPicPr>
            <a:picLocks noChangeAspect="1"/>
          </p:cNvPicPr>
          <p:nvPr/>
        </p:nvPicPr>
        <p:blipFill rotWithShape="1">
          <a:blip r:embed="rId5">
            <a:extLst>
              <a:ext uri="{28A0092B-C50C-407E-A947-70E740481C1C}">
                <a14:useLocalDpi xmlns:a14="http://schemas.microsoft.com/office/drawing/2010/main" val="0"/>
              </a:ext>
            </a:extLst>
          </a:blip>
          <a:srcRect l="23172" t="13655" r="22938" b="12214"/>
          <a:stretch/>
        </p:blipFill>
        <p:spPr>
          <a:xfrm>
            <a:off x="564742" y="3955850"/>
            <a:ext cx="1272791" cy="1750885"/>
          </a:xfrm>
          <a:prstGeom prst="rect">
            <a:avLst/>
          </a:prstGeom>
        </p:spPr>
      </p:pic>
      <p:pic>
        <p:nvPicPr>
          <p:cNvPr id="7" name="Picture 6">
            <a:extLst>
              <a:ext uri="{FF2B5EF4-FFF2-40B4-BE49-F238E27FC236}">
                <a16:creationId xmlns:a16="http://schemas.microsoft.com/office/drawing/2014/main" id="{889E7811-5BA4-591D-FCE1-101FDE8354BA}"/>
              </a:ext>
            </a:extLst>
          </p:cNvPr>
          <p:cNvPicPr>
            <a:picLocks noChangeAspect="1"/>
          </p:cNvPicPr>
          <p:nvPr/>
        </p:nvPicPr>
        <p:blipFill rotWithShape="1">
          <a:blip r:embed="rId6">
            <a:extLst>
              <a:ext uri="{28A0092B-C50C-407E-A947-70E740481C1C}">
                <a14:useLocalDpi xmlns:a14="http://schemas.microsoft.com/office/drawing/2010/main" val="0"/>
              </a:ext>
            </a:extLst>
          </a:blip>
          <a:srcRect l="18822" t="32982" r="19023" b="32331"/>
          <a:stretch/>
        </p:blipFill>
        <p:spPr>
          <a:xfrm>
            <a:off x="2635086" y="4309117"/>
            <a:ext cx="1871374" cy="1044348"/>
          </a:xfrm>
          <a:prstGeom prst="rect">
            <a:avLst/>
          </a:prstGeom>
        </p:spPr>
      </p:pic>
      <p:pic>
        <p:nvPicPr>
          <p:cNvPr id="9" name="Picture 8">
            <a:extLst>
              <a:ext uri="{FF2B5EF4-FFF2-40B4-BE49-F238E27FC236}">
                <a16:creationId xmlns:a16="http://schemas.microsoft.com/office/drawing/2014/main" id="{35DE8259-6E2D-5DE9-AD8B-0ADC5C2DCAE4}"/>
              </a:ext>
            </a:extLst>
          </p:cNvPr>
          <p:cNvPicPr>
            <a:picLocks noChangeAspect="1"/>
          </p:cNvPicPr>
          <p:nvPr/>
        </p:nvPicPr>
        <p:blipFill rotWithShape="1">
          <a:blip r:embed="rId7">
            <a:extLst>
              <a:ext uri="{28A0092B-C50C-407E-A947-70E740481C1C}">
                <a14:useLocalDpi xmlns:a14="http://schemas.microsoft.com/office/drawing/2010/main" val="0"/>
              </a:ext>
            </a:extLst>
          </a:blip>
          <a:srcRect l="27620" t="14279" r="26554" b="10399"/>
          <a:stretch/>
        </p:blipFill>
        <p:spPr>
          <a:xfrm>
            <a:off x="7526153" y="3882068"/>
            <a:ext cx="1155031" cy="1898449"/>
          </a:xfrm>
          <a:prstGeom prst="rect">
            <a:avLst/>
          </a:prstGeom>
        </p:spPr>
      </p:pic>
      <p:pic>
        <p:nvPicPr>
          <p:cNvPr id="16" name="Picture 15">
            <a:extLst>
              <a:ext uri="{FF2B5EF4-FFF2-40B4-BE49-F238E27FC236}">
                <a16:creationId xmlns:a16="http://schemas.microsoft.com/office/drawing/2014/main" id="{1BB287F6-C16D-5147-3909-52DE6443BD0E}"/>
              </a:ext>
            </a:extLst>
          </p:cNvPr>
          <p:cNvPicPr>
            <a:picLocks noChangeAspect="1"/>
          </p:cNvPicPr>
          <p:nvPr/>
        </p:nvPicPr>
        <p:blipFill rotWithShape="1">
          <a:blip r:embed="rId8"/>
          <a:srcRect l="5879" t="7741" r="63386" b="47070"/>
          <a:stretch/>
        </p:blipFill>
        <p:spPr>
          <a:xfrm>
            <a:off x="2218417" y="1413078"/>
            <a:ext cx="2335557" cy="2374265"/>
          </a:xfrm>
          <a:prstGeom prst="rect">
            <a:avLst/>
          </a:prstGeom>
        </p:spPr>
      </p:pic>
      <p:pic>
        <p:nvPicPr>
          <p:cNvPr id="17" name="Picture 16">
            <a:extLst>
              <a:ext uri="{FF2B5EF4-FFF2-40B4-BE49-F238E27FC236}">
                <a16:creationId xmlns:a16="http://schemas.microsoft.com/office/drawing/2014/main" id="{5A907623-C056-253D-6823-0CD252D842E7}"/>
              </a:ext>
            </a:extLst>
          </p:cNvPr>
          <p:cNvPicPr>
            <a:picLocks noChangeAspect="1"/>
          </p:cNvPicPr>
          <p:nvPr/>
        </p:nvPicPr>
        <p:blipFill rotWithShape="1">
          <a:blip r:embed="rId8"/>
          <a:srcRect l="67904" t="7719" r="828" b="47471"/>
          <a:stretch/>
        </p:blipFill>
        <p:spPr>
          <a:xfrm>
            <a:off x="4733952" y="1415752"/>
            <a:ext cx="2393349" cy="2371591"/>
          </a:xfrm>
          <a:prstGeom prst="rect">
            <a:avLst/>
          </a:prstGeom>
        </p:spPr>
      </p:pic>
      <p:sp>
        <p:nvSpPr>
          <p:cNvPr id="18" name="TextBox 17">
            <a:extLst>
              <a:ext uri="{FF2B5EF4-FFF2-40B4-BE49-F238E27FC236}">
                <a16:creationId xmlns:a16="http://schemas.microsoft.com/office/drawing/2014/main" id="{71E8B392-CCA4-A92D-8704-37302050AE44}"/>
              </a:ext>
            </a:extLst>
          </p:cNvPr>
          <p:cNvSpPr txBox="1"/>
          <p:nvPr/>
        </p:nvSpPr>
        <p:spPr>
          <a:xfrm>
            <a:off x="2218618" y="1331490"/>
            <a:ext cx="1987082" cy="676211"/>
          </a:xfrm>
          <a:prstGeom prst="rect">
            <a:avLst/>
          </a:prstGeom>
          <a:noFill/>
        </p:spPr>
        <p:txBody>
          <a:bodyPr wrap="none" rtlCol="0">
            <a:spAutoFit/>
          </a:bodyPr>
          <a:lstStyle/>
          <a:p>
            <a:pPr marL="0" marR="321457" lvl="0" indent="0" algn="ctr" defTabSz="321457" eaLnBrk="1" fontAlgn="auto" latinLnBrk="0" hangingPunct="1">
              <a:lnSpc>
                <a:spcPct val="15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FFFFFF"/>
                </a:solidFill>
                <a:effectLst/>
                <a:uLnTx/>
                <a:uFillTx/>
                <a:latin typeface="Helvetica Regular" pitchFamily="2" charset="0"/>
                <a:sym typeface="Helvetica"/>
              </a:rPr>
              <a:t>Wild type</a:t>
            </a:r>
          </a:p>
        </p:txBody>
      </p:sp>
      <p:sp>
        <p:nvSpPr>
          <p:cNvPr id="19" name="TextBox 18">
            <a:extLst>
              <a:ext uri="{FF2B5EF4-FFF2-40B4-BE49-F238E27FC236}">
                <a16:creationId xmlns:a16="http://schemas.microsoft.com/office/drawing/2014/main" id="{5A070D92-C89B-D8A5-7A67-5DFA9B0E0DA3}"/>
              </a:ext>
            </a:extLst>
          </p:cNvPr>
          <p:cNvSpPr txBox="1"/>
          <p:nvPr/>
        </p:nvSpPr>
        <p:spPr>
          <a:xfrm>
            <a:off x="4874011" y="1337067"/>
            <a:ext cx="1263487" cy="523220"/>
          </a:xfrm>
          <a:prstGeom prst="rect">
            <a:avLst/>
          </a:prstGeom>
          <a:noFill/>
        </p:spPr>
        <p:txBody>
          <a:bodyPr wrap="none" rtlCol="0">
            <a:spAutoFit/>
          </a:bodyPr>
          <a:lstStyle/>
          <a:p>
            <a:pPr marL="0" marR="321457" lvl="0" indent="0" algn="ctr" defTabSz="321457" eaLnBrk="1" fontAlgn="auto" latinLnBrk="0" hangingPunct="1">
              <a:lnSpc>
                <a:spcPct val="15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FFFFFF"/>
                </a:solidFill>
                <a:effectLst/>
                <a:uLnTx/>
                <a:uFillTx/>
                <a:latin typeface="Helvetica Regular" pitchFamily="2" charset="0"/>
                <a:sym typeface="Helvetica"/>
              </a:rPr>
              <a:t>S143P</a:t>
            </a:r>
          </a:p>
        </p:txBody>
      </p:sp>
    </p:spTree>
    <p:extLst>
      <p:ext uri="{BB962C8B-B14F-4D97-AF65-F5344CB8AC3E}">
        <p14:creationId xmlns:p14="http://schemas.microsoft.com/office/powerpoint/2010/main" val="3301651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grpSp>
        <p:nvGrpSpPr>
          <p:cNvPr id="2" name="Group 1">
            <a:extLst>
              <a:ext uri="{FF2B5EF4-FFF2-40B4-BE49-F238E27FC236}">
                <a16:creationId xmlns:a16="http://schemas.microsoft.com/office/drawing/2014/main" id="{B745F8EB-F2D9-E9A3-1D90-C6F042C3ADBE}"/>
              </a:ext>
            </a:extLst>
          </p:cNvPr>
          <p:cNvGrpSpPr/>
          <p:nvPr/>
        </p:nvGrpSpPr>
        <p:grpSpPr>
          <a:xfrm>
            <a:off x="325295" y="1848297"/>
            <a:ext cx="8513905" cy="4161790"/>
            <a:chOff x="760926" y="2277701"/>
            <a:chExt cx="6646224" cy="3248825"/>
          </a:xfrm>
        </p:grpSpPr>
        <p:pic>
          <p:nvPicPr>
            <p:cNvPr id="346" name="Google Shape;346;p28"/>
            <p:cNvPicPr preferRelativeResize="0"/>
            <p:nvPr/>
          </p:nvPicPr>
          <p:blipFill>
            <a:blip r:embed="rId3">
              <a:alphaModFix/>
            </a:blip>
            <a:stretch>
              <a:fillRect/>
            </a:stretch>
          </p:blipFill>
          <p:spPr>
            <a:xfrm>
              <a:off x="760926" y="2277701"/>
              <a:ext cx="3248825" cy="3248825"/>
            </a:xfrm>
            <a:prstGeom prst="rect">
              <a:avLst/>
            </a:prstGeom>
            <a:noFill/>
            <a:ln>
              <a:noFill/>
            </a:ln>
          </p:spPr>
        </p:pic>
        <p:sp>
          <p:nvSpPr>
            <p:cNvPr id="348" name="Google Shape;348;p28"/>
            <p:cNvSpPr/>
            <p:nvPr/>
          </p:nvSpPr>
          <p:spPr>
            <a:xfrm>
              <a:off x="1670825" y="4390975"/>
              <a:ext cx="592800" cy="551100"/>
            </a:xfrm>
            <a:prstGeom prst="rect">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R="0" defTabSz="914400" rtl="0">
                <a:lnSpc>
                  <a:spcPct val="100000"/>
                </a:lnSpc>
                <a:buClr>
                  <a:srgbClr val="000000"/>
                </a:buClr>
              </a:pPr>
              <a:endParaRPr sz="1600">
                <a:solidFill>
                  <a:srgbClr val="000000"/>
                </a:solidFill>
                <a:latin typeface="Arial"/>
                <a:cs typeface="Arial"/>
                <a:sym typeface="Arial"/>
              </a:endParaRPr>
            </a:p>
          </p:txBody>
        </p:sp>
        <p:cxnSp>
          <p:nvCxnSpPr>
            <p:cNvPr id="349" name="Google Shape;349;p28"/>
            <p:cNvCxnSpPr>
              <a:cxnSpLocks/>
            </p:cNvCxnSpPr>
            <p:nvPr/>
          </p:nvCxnSpPr>
          <p:spPr>
            <a:xfrm flipV="1">
              <a:off x="2263625" y="2709802"/>
              <a:ext cx="2906922" cy="1681173"/>
            </a:xfrm>
            <a:prstGeom prst="straightConnector1">
              <a:avLst/>
            </a:prstGeom>
            <a:noFill/>
            <a:ln w="38100" cap="flat" cmpd="sng">
              <a:solidFill>
                <a:schemeClr val="dk2"/>
              </a:solidFill>
              <a:prstDash val="solid"/>
              <a:round/>
              <a:headEnd type="none" w="med" len="med"/>
              <a:tailEnd type="none" w="med" len="med"/>
            </a:ln>
          </p:spPr>
        </p:cxnSp>
        <p:cxnSp>
          <p:nvCxnSpPr>
            <p:cNvPr id="350" name="Google Shape;350;p28"/>
            <p:cNvCxnSpPr>
              <a:cxnSpLocks/>
            </p:cNvCxnSpPr>
            <p:nvPr/>
          </p:nvCxnSpPr>
          <p:spPr>
            <a:xfrm flipV="1">
              <a:off x="2263625" y="4746538"/>
              <a:ext cx="2935474" cy="195537"/>
            </a:xfrm>
            <a:prstGeom prst="straightConnector1">
              <a:avLst/>
            </a:prstGeom>
            <a:noFill/>
            <a:ln w="38100" cap="flat" cmpd="sng">
              <a:solidFill>
                <a:schemeClr val="dk2"/>
              </a:solidFill>
              <a:prstDash val="solid"/>
              <a:round/>
              <a:headEnd type="none" w="med" len="med"/>
              <a:tailEnd type="none" w="med" len="med"/>
            </a:ln>
          </p:spPr>
        </p:cxnSp>
        <p:pic>
          <p:nvPicPr>
            <p:cNvPr id="347" name="Google Shape;347;p28"/>
            <p:cNvPicPr preferRelativeResize="0"/>
            <p:nvPr/>
          </p:nvPicPr>
          <p:blipFill rotWithShape="1">
            <a:blip r:embed="rId3">
              <a:alphaModFix/>
            </a:blip>
            <a:srcRect l="28200" t="64749" r="53133" b="18031"/>
            <a:stretch/>
          </p:blipFill>
          <p:spPr>
            <a:xfrm>
              <a:off x="5144350" y="2687626"/>
              <a:ext cx="2262800" cy="2087425"/>
            </a:xfrm>
            <a:prstGeom prst="rect">
              <a:avLst/>
            </a:prstGeom>
            <a:noFill/>
            <a:ln>
              <a:noFill/>
            </a:ln>
          </p:spPr>
        </p:pic>
      </p:grpSp>
      <p:sp>
        <p:nvSpPr>
          <p:cNvPr id="352" name="Google Shape;352;p28"/>
          <p:cNvSpPr txBox="1">
            <a:spLocks noGrp="1"/>
          </p:cNvSpPr>
          <p:nvPr>
            <p:ph type="title"/>
          </p:nvPr>
        </p:nvSpPr>
        <p:spPr>
          <a:xfrm>
            <a:off x="304800" y="367187"/>
            <a:ext cx="8534400" cy="994200"/>
          </a:xfrm>
          <a:prstGeom prst="rect">
            <a:avLst/>
          </a:prstGeom>
        </p:spPr>
        <p:txBody>
          <a:bodyPr spcFirstLastPara="1" wrap="square" lIns="68575" tIns="34275" rIns="68575" bIns="34275" anchor="ctr" anchorCtr="0">
            <a:noAutofit/>
          </a:bodyPr>
          <a:lstStyle/>
          <a:p>
            <a:pPr>
              <a:buSzPts val="990"/>
            </a:pPr>
            <a:r>
              <a:rPr lang="en" sz="3000" dirty="0">
                <a:solidFill>
                  <a:schemeClr val="tx1"/>
                </a:solidFill>
              </a:rPr>
              <a:t>2,000 </a:t>
            </a:r>
            <a:r>
              <a:rPr lang="en" sz="3000" i="1" dirty="0">
                <a:solidFill>
                  <a:schemeClr val="tx1"/>
                </a:solidFill>
              </a:rPr>
              <a:t>LMNA</a:t>
            </a:r>
            <a:r>
              <a:rPr lang="en" sz="3000" dirty="0">
                <a:solidFill>
                  <a:schemeClr val="tx1"/>
                </a:solidFill>
              </a:rPr>
              <a:t> missense variants in U2 OS cells fixed, stained and imaged</a:t>
            </a:r>
            <a:endParaRPr sz="3000" dirty="0">
              <a:solidFill>
                <a:schemeClr val="tx1"/>
              </a:solidFill>
            </a:endParaRPr>
          </a:p>
        </p:txBody>
      </p:sp>
      <p:sp>
        <p:nvSpPr>
          <p:cNvPr id="9" name="Google Shape;340;p27">
            <a:extLst>
              <a:ext uri="{FF2B5EF4-FFF2-40B4-BE49-F238E27FC236}">
                <a16:creationId xmlns:a16="http://schemas.microsoft.com/office/drawing/2014/main" id="{068051EE-8A7D-810F-54E0-FD425C442565}"/>
              </a:ext>
            </a:extLst>
          </p:cNvPr>
          <p:cNvSpPr txBox="1"/>
          <p:nvPr/>
        </p:nvSpPr>
        <p:spPr>
          <a:xfrm>
            <a:off x="4656917" y="5261397"/>
            <a:ext cx="5069700" cy="994200"/>
          </a:xfrm>
          <a:prstGeom prst="rect">
            <a:avLst/>
          </a:prstGeom>
          <a:noFill/>
          <a:ln>
            <a:noFill/>
          </a:ln>
        </p:spPr>
        <p:txBody>
          <a:bodyPr spcFirstLastPara="1" wrap="square" lIns="91425" tIns="91425" rIns="91425" bIns="91425" anchor="t" anchorCtr="0">
            <a:noAutofit/>
          </a:bodyPr>
          <a:lstStyle/>
          <a:p>
            <a:pPr marR="0" algn="l" defTabSz="914400" rtl="0">
              <a:lnSpc>
                <a:spcPct val="100000"/>
              </a:lnSpc>
              <a:buClr>
                <a:srgbClr val="000000"/>
              </a:buClr>
            </a:pPr>
            <a:r>
              <a:rPr lang="en" sz="2000" dirty="0">
                <a:solidFill>
                  <a:srgbClr val="3465A4"/>
                </a:solidFill>
                <a:latin typeface="Arial"/>
                <a:cs typeface="Arial"/>
                <a:sym typeface="Arial"/>
              </a:rPr>
              <a:t>Blue - DAPI (nucleus)</a:t>
            </a:r>
            <a:endParaRPr sz="2000" dirty="0">
              <a:solidFill>
                <a:srgbClr val="3465A4"/>
              </a:solidFill>
              <a:latin typeface="Arial"/>
              <a:cs typeface="Arial"/>
              <a:sym typeface="Arial"/>
            </a:endParaRPr>
          </a:p>
          <a:p>
            <a:pPr marR="0" algn="l" defTabSz="914400" rtl="0">
              <a:lnSpc>
                <a:spcPct val="100000"/>
              </a:lnSpc>
              <a:buClr>
                <a:srgbClr val="000000"/>
              </a:buClr>
            </a:pPr>
            <a:r>
              <a:rPr lang="en" sz="2000" dirty="0">
                <a:solidFill>
                  <a:srgbClr val="00FF00"/>
                </a:solidFill>
                <a:latin typeface="Arial"/>
                <a:cs typeface="Arial"/>
                <a:sym typeface="Arial"/>
              </a:rPr>
              <a:t>Green - LMNA variant tagged to GFP</a:t>
            </a:r>
            <a:endParaRPr sz="2000" dirty="0">
              <a:solidFill>
                <a:srgbClr val="00FF00"/>
              </a:solidFill>
              <a:latin typeface="Arial"/>
              <a:cs typeface="Arial"/>
              <a:sym typeface="Arial"/>
            </a:endParaRPr>
          </a:p>
          <a:p>
            <a:pPr marR="0" algn="l" defTabSz="914400" rtl="0">
              <a:lnSpc>
                <a:spcPct val="100000"/>
              </a:lnSpc>
              <a:buClr>
                <a:srgbClr val="000000"/>
              </a:buClr>
            </a:pPr>
            <a:r>
              <a:rPr lang="en" sz="2000" dirty="0">
                <a:solidFill>
                  <a:srgbClr val="FF9900"/>
                </a:solidFill>
                <a:latin typeface="Arial"/>
                <a:cs typeface="Arial"/>
                <a:sym typeface="Arial"/>
              </a:rPr>
              <a:t>Orange - phalloidin / WGA</a:t>
            </a:r>
            <a:endParaRPr sz="2000" dirty="0">
              <a:solidFill>
                <a:srgbClr val="FF9900"/>
              </a:solidFill>
              <a:latin typeface="Arial"/>
              <a:cs typeface="Arial"/>
              <a:sym typeface="Arial"/>
            </a:endParaRPr>
          </a:p>
          <a:p>
            <a:pPr marR="0" algn="l" defTabSz="914400" rtl="0">
              <a:lnSpc>
                <a:spcPct val="100000"/>
              </a:lnSpc>
              <a:buClr>
                <a:srgbClr val="000000"/>
              </a:buClr>
            </a:pPr>
            <a:r>
              <a:rPr lang="en" sz="2000" dirty="0">
                <a:solidFill>
                  <a:srgbClr val="FF0000"/>
                </a:solidFill>
                <a:latin typeface="Arial"/>
                <a:cs typeface="Arial"/>
                <a:sym typeface="Arial"/>
              </a:rPr>
              <a:t>Red - mitochondria (RNA FISH probe)</a:t>
            </a:r>
            <a:endParaRPr sz="2000" dirty="0">
              <a:solidFill>
                <a:srgbClr val="FF0000"/>
              </a:solidFill>
              <a:latin typeface="Arial"/>
              <a:cs typeface="Arial"/>
              <a:sym typeface="Arial"/>
            </a:endParaRPr>
          </a:p>
          <a:p>
            <a:pPr marR="0" algn="l" defTabSz="914400" rtl="0">
              <a:lnSpc>
                <a:spcPct val="100000"/>
              </a:lnSpc>
              <a:buClr>
                <a:srgbClr val="000000"/>
              </a:buClr>
            </a:pPr>
            <a:endParaRPr sz="2000" dirty="0">
              <a:solidFill>
                <a:srgbClr val="FF9900"/>
              </a:solidFill>
              <a:latin typeface="Arial"/>
              <a:cs typeface="Arial"/>
              <a:sym typeface="Arial"/>
            </a:endParaRPr>
          </a:p>
          <a:p>
            <a:pPr marR="0" algn="l" defTabSz="914400" rtl="0">
              <a:lnSpc>
                <a:spcPct val="100000"/>
              </a:lnSpc>
              <a:buClr>
                <a:srgbClr val="000000"/>
              </a:buClr>
            </a:pPr>
            <a:endParaRPr sz="2000" dirty="0">
              <a:solidFill>
                <a:srgbClr val="FF9900"/>
              </a:solidFill>
              <a:latin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grpSp>
        <p:nvGrpSpPr>
          <p:cNvPr id="17" name="Group 16">
            <a:extLst>
              <a:ext uri="{FF2B5EF4-FFF2-40B4-BE49-F238E27FC236}">
                <a16:creationId xmlns:a16="http://schemas.microsoft.com/office/drawing/2014/main" id="{F544BF0B-E2F4-909C-DE3C-2D07CDA21E4B}"/>
              </a:ext>
            </a:extLst>
          </p:cNvPr>
          <p:cNvGrpSpPr/>
          <p:nvPr/>
        </p:nvGrpSpPr>
        <p:grpSpPr>
          <a:xfrm>
            <a:off x="325295" y="1848297"/>
            <a:ext cx="8513905" cy="4161790"/>
            <a:chOff x="760926" y="2277701"/>
            <a:chExt cx="6646224" cy="3248825"/>
          </a:xfrm>
        </p:grpSpPr>
        <p:pic>
          <p:nvPicPr>
            <p:cNvPr id="18" name="Google Shape;346;p28">
              <a:extLst>
                <a:ext uri="{FF2B5EF4-FFF2-40B4-BE49-F238E27FC236}">
                  <a16:creationId xmlns:a16="http://schemas.microsoft.com/office/drawing/2014/main" id="{FA2846A3-1345-6ED3-D878-A79C5D312BCD}"/>
                </a:ext>
              </a:extLst>
            </p:cNvPr>
            <p:cNvPicPr preferRelativeResize="0"/>
            <p:nvPr/>
          </p:nvPicPr>
          <p:blipFill>
            <a:blip r:embed="rId3">
              <a:alphaModFix/>
            </a:blip>
            <a:stretch>
              <a:fillRect/>
            </a:stretch>
          </p:blipFill>
          <p:spPr>
            <a:xfrm>
              <a:off x="760926" y="2277701"/>
              <a:ext cx="3248825" cy="3248825"/>
            </a:xfrm>
            <a:prstGeom prst="rect">
              <a:avLst/>
            </a:prstGeom>
            <a:noFill/>
            <a:ln>
              <a:noFill/>
            </a:ln>
          </p:spPr>
        </p:pic>
        <p:sp>
          <p:nvSpPr>
            <p:cNvPr id="19" name="Google Shape;348;p28">
              <a:extLst>
                <a:ext uri="{FF2B5EF4-FFF2-40B4-BE49-F238E27FC236}">
                  <a16:creationId xmlns:a16="http://schemas.microsoft.com/office/drawing/2014/main" id="{3F15D9E7-426C-F7BB-2919-19B1A64326AE}"/>
                </a:ext>
              </a:extLst>
            </p:cNvPr>
            <p:cNvSpPr/>
            <p:nvPr/>
          </p:nvSpPr>
          <p:spPr>
            <a:xfrm>
              <a:off x="1670825" y="4390975"/>
              <a:ext cx="592800" cy="551100"/>
            </a:xfrm>
            <a:prstGeom prst="rect">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R="0" defTabSz="914400" rtl="0">
                <a:lnSpc>
                  <a:spcPct val="100000"/>
                </a:lnSpc>
                <a:buClr>
                  <a:srgbClr val="000000"/>
                </a:buClr>
              </a:pPr>
              <a:endParaRPr sz="1600">
                <a:solidFill>
                  <a:srgbClr val="000000"/>
                </a:solidFill>
                <a:latin typeface="Arial"/>
                <a:cs typeface="Arial"/>
                <a:sym typeface="Arial"/>
              </a:endParaRPr>
            </a:p>
          </p:txBody>
        </p:sp>
        <p:cxnSp>
          <p:nvCxnSpPr>
            <p:cNvPr id="20" name="Google Shape;349;p28">
              <a:extLst>
                <a:ext uri="{FF2B5EF4-FFF2-40B4-BE49-F238E27FC236}">
                  <a16:creationId xmlns:a16="http://schemas.microsoft.com/office/drawing/2014/main" id="{7B9392EC-D98E-3E20-9D1B-A282AAE40D7C}"/>
                </a:ext>
              </a:extLst>
            </p:cNvPr>
            <p:cNvCxnSpPr>
              <a:cxnSpLocks/>
            </p:cNvCxnSpPr>
            <p:nvPr/>
          </p:nvCxnSpPr>
          <p:spPr>
            <a:xfrm flipV="1">
              <a:off x="2263625" y="2709802"/>
              <a:ext cx="2906922" cy="1681173"/>
            </a:xfrm>
            <a:prstGeom prst="straightConnector1">
              <a:avLst/>
            </a:prstGeom>
            <a:noFill/>
            <a:ln w="38100" cap="flat" cmpd="sng">
              <a:solidFill>
                <a:schemeClr val="dk2"/>
              </a:solidFill>
              <a:prstDash val="solid"/>
              <a:round/>
              <a:headEnd type="none" w="med" len="med"/>
              <a:tailEnd type="none" w="med" len="med"/>
            </a:ln>
          </p:spPr>
        </p:cxnSp>
        <p:cxnSp>
          <p:nvCxnSpPr>
            <p:cNvPr id="21" name="Google Shape;350;p28">
              <a:extLst>
                <a:ext uri="{FF2B5EF4-FFF2-40B4-BE49-F238E27FC236}">
                  <a16:creationId xmlns:a16="http://schemas.microsoft.com/office/drawing/2014/main" id="{340BA7F4-AADD-9145-9E77-6328A97C3BE4}"/>
                </a:ext>
              </a:extLst>
            </p:cNvPr>
            <p:cNvCxnSpPr>
              <a:cxnSpLocks/>
            </p:cNvCxnSpPr>
            <p:nvPr/>
          </p:nvCxnSpPr>
          <p:spPr>
            <a:xfrm flipV="1">
              <a:off x="2263625" y="4746538"/>
              <a:ext cx="2935474" cy="195537"/>
            </a:xfrm>
            <a:prstGeom prst="straightConnector1">
              <a:avLst/>
            </a:prstGeom>
            <a:noFill/>
            <a:ln w="38100" cap="flat" cmpd="sng">
              <a:solidFill>
                <a:schemeClr val="dk2"/>
              </a:solidFill>
              <a:prstDash val="solid"/>
              <a:round/>
              <a:headEnd type="none" w="med" len="med"/>
              <a:tailEnd type="none" w="med" len="med"/>
            </a:ln>
          </p:spPr>
        </p:cxnSp>
        <p:pic>
          <p:nvPicPr>
            <p:cNvPr id="22" name="Google Shape;347;p28">
              <a:extLst>
                <a:ext uri="{FF2B5EF4-FFF2-40B4-BE49-F238E27FC236}">
                  <a16:creationId xmlns:a16="http://schemas.microsoft.com/office/drawing/2014/main" id="{ED0D83DD-8EBE-0282-8077-2FE72A0E4E49}"/>
                </a:ext>
              </a:extLst>
            </p:cNvPr>
            <p:cNvPicPr preferRelativeResize="0"/>
            <p:nvPr/>
          </p:nvPicPr>
          <p:blipFill rotWithShape="1">
            <a:blip r:embed="rId3">
              <a:alphaModFix/>
            </a:blip>
            <a:srcRect l="28200" t="64749" r="53133" b="18031"/>
            <a:stretch/>
          </p:blipFill>
          <p:spPr>
            <a:xfrm>
              <a:off x="5144350" y="2687626"/>
              <a:ext cx="2262800" cy="2087425"/>
            </a:xfrm>
            <a:prstGeom prst="rect">
              <a:avLst/>
            </a:prstGeom>
            <a:noFill/>
            <a:ln>
              <a:noFill/>
            </a:ln>
          </p:spPr>
        </p:pic>
      </p:grpSp>
      <p:sp>
        <p:nvSpPr>
          <p:cNvPr id="365" name="Google Shape;365;p29"/>
          <p:cNvSpPr txBox="1"/>
          <p:nvPr/>
        </p:nvSpPr>
        <p:spPr>
          <a:xfrm>
            <a:off x="5606718" y="5808312"/>
            <a:ext cx="1633800" cy="366900"/>
          </a:xfrm>
          <a:prstGeom prst="rect">
            <a:avLst/>
          </a:prstGeom>
          <a:noFill/>
          <a:ln>
            <a:noFill/>
          </a:ln>
        </p:spPr>
        <p:txBody>
          <a:bodyPr spcFirstLastPara="1" wrap="square" lIns="91425" tIns="91425" rIns="91425" bIns="91425" anchor="t" anchorCtr="0">
            <a:noAutofit/>
          </a:bodyPr>
          <a:lstStyle/>
          <a:p>
            <a:pPr marR="0" algn="l" defTabSz="914400" rtl="0">
              <a:lnSpc>
                <a:spcPct val="100000"/>
              </a:lnSpc>
              <a:buClr>
                <a:srgbClr val="000000"/>
              </a:buClr>
            </a:pPr>
            <a:r>
              <a:rPr lang="en" sz="2200">
                <a:solidFill>
                  <a:srgbClr val="000000"/>
                </a:solidFill>
                <a:latin typeface="Arial"/>
                <a:cs typeface="Arial"/>
                <a:sym typeface="Arial"/>
              </a:rPr>
              <a:t>V191L?</a:t>
            </a:r>
            <a:endParaRPr sz="2200">
              <a:solidFill>
                <a:srgbClr val="000000"/>
              </a:solidFill>
              <a:latin typeface="Arial"/>
              <a:cs typeface="Arial"/>
              <a:sym typeface="Arial"/>
            </a:endParaRPr>
          </a:p>
        </p:txBody>
      </p:sp>
      <p:sp>
        <p:nvSpPr>
          <p:cNvPr id="366" name="Google Shape;366;p29"/>
          <p:cNvSpPr txBox="1"/>
          <p:nvPr/>
        </p:nvSpPr>
        <p:spPr>
          <a:xfrm>
            <a:off x="7432200" y="5378539"/>
            <a:ext cx="1633800" cy="366900"/>
          </a:xfrm>
          <a:prstGeom prst="rect">
            <a:avLst/>
          </a:prstGeom>
          <a:noFill/>
          <a:ln>
            <a:noFill/>
          </a:ln>
        </p:spPr>
        <p:txBody>
          <a:bodyPr spcFirstLastPara="1" wrap="square" lIns="91425" tIns="91425" rIns="91425" bIns="91425" anchor="t" anchorCtr="0">
            <a:noAutofit/>
          </a:bodyPr>
          <a:lstStyle/>
          <a:p>
            <a:pPr marR="0" algn="l" defTabSz="914400" rtl="0">
              <a:lnSpc>
                <a:spcPct val="100000"/>
              </a:lnSpc>
              <a:buClr>
                <a:srgbClr val="000000"/>
              </a:buClr>
            </a:pPr>
            <a:r>
              <a:rPr lang="en" sz="2200" dirty="0">
                <a:solidFill>
                  <a:srgbClr val="000000"/>
                </a:solidFill>
                <a:latin typeface="Arial"/>
                <a:cs typeface="Arial"/>
                <a:sym typeface="Arial"/>
              </a:rPr>
              <a:t>D203G?</a:t>
            </a:r>
            <a:endParaRPr sz="2200" dirty="0">
              <a:solidFill>
                <a:srgbClr val="000000"/>
              </a:solidFill>
              <a:latin typeface="Arial"/>
              <a:cs typeface="Arial"/>
              <a:sym typeface="Arial"/>
            </a:endParaRPr>
          </a:p>
        </p:txBody>
      </p:sp>
      <p:sp>
        <p:nvSpPr>
          <p:cNvPr id="369" name="Google Shape;369;p29"/>
          <p:cNvSpPr txBox="1"/>
          <p:nvPr/>
        </p:nvSpPr>
        <p:spPr>
          <a:xfrm>
            <a:off x="7000560" y="1358355"/>
            <a:ext cx="1633800" cy="366900"/>
          </a:xfrm>
          <a:prstGeom prst="rect">
            <a:avLst/>
          </a:prstGeom>
          <a:noFill/>
          <a:ln>
            <a:noFill/>
          </a:ln>
        </p:spPr>
        <p:txBody>
          <a:bodyPr spcFirstLastPara="1" wrap="square" lIns="91425" tIns="91425" rIns="91425" bIns="91425" anchor="t" anchorCtr="0">
            <a:noAutofit/>
          </a:bodyPr>
          <a:lstStyle/>
          <a:p>
            <a:pPr marR="0" algn="l" defTabSz="914400" rtl="0">
              <a:lnSpc>
                <a:spcPct val="100000"/>
              </a:lnSpc>
              <a:buClr>
                <a:srgbClr val="000000"/>
              </a:buClr>
            </a:pPr>
            <a:r>
              <a:rPr lang="en" sz="2200" dirty="0">
                <a:solidFill>
                  <a:srgbClr val="000000"/>
                </a:solidFill>
                <a:latin typeface="Arial"/>
                <a:cs typeface="Arial"/>
                <a:sym typeface="Arial"/>
              </a:rPr>
              <a:t>D203P?</a:t>
            </a:r>
            <a:endParaRPr sz="2200" dirty="0">
              <a:solidFill>
                <a:srgbClr val="000000"/>
              </a:solidFill>
              <a:latin typeface="Arial"/>
              <a:cs typeface="Arial"/>
              <a:sym typeface="Arial"/>
            </a:endParaRPr>
          </a:p>
        </p:txBody>
      </p:sp>
      <p:sp>
        <p:nvSpPr>
          <p:cNvPr id="2" name="Google Shape;352;p28">
            <a:extLst>
              <a:ext uri="{FF2B5EF4-FFF2-40B4-BE49-F238E27FC236}">
                <a16:creationId xmlns:a16="http://schemas.microsoft.com/office/drawing/2014/main" id="{734CB6F5-2CB7-7856-F912-C2992EC0D046}"/>
              </a:ext>
            </a:extLst>
          </p:cNvPr>
          <p:cNvSpPr txBox="1">
            <a:spLocks/>
          </p:cNvSpPr>
          <p:nvPr/>
        </p:nvSpPr>
        <p:spPr>
          <a:xfrm>
            <a:off x="304800" y="367187"/>
            <a:ext cx="8534400" cy="9942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914400">
              <a:buSzPts val="990"/>
            </a:pPr>
            <a:r>
              <a:rPr lang="en-US" sz="3000" dirty="0">
                <a:solidFill>
                  <a:schemeClr val="tx1"/>
                </a:solidFill>
              </a:rPr>
              <a:t>But, how to determine which cell carries which variant?</a:t>
            </a:r>
          </a:p>
        </p:txBody>
      </p:sp>
      <p:cxnSp>
        <p:nvCxnSpPr>
          <p:cNvPr id="364" name="Google Shape;364;p29"/>
          <p:cNvCxnSpPr>
            <a:cxnSpLocks/>
          </p:cNvCxnSpPr>
          <p:nvPr/>
        </p:nvCxnSpPr>
        <p:spPr>
          <a:xfrm flipV="1">
            <a:off x="6279025" y="3859101"/>
            <a:ext cx="144593" cy="2024361"/>
          </a:xfrm>
          <a:prstGeom prst="straightConnector1">
            <a:avLst/>
          </a:prstGeom>
          <a:noFill/>
          <a:ln w="28575" cap="flat" cmpd="sng">
            <a:solidFill>
              <a:schemeClr val="bg2">
                <a:lumMod val="60000"/>
                <a:lumOff val="40000"/>
              </a:schemeClr>
            </a:solidFill>
            <a:prstDash val="solid"/>
            <a:round/>
            <a:headEnd type="none" w="med" len="med"/>
            <a:tailEnd type="triangle" w="med" len="med"/>
          </a:ln>
        </p:spPr>
      </p:cxnSp>
      <p:cxnSp>
        <p:nvCxnSpPr>
          <p:cNvPr id="11" name="Google Shape;364;p29">
            <a:extLst>
              <a:ext uri="{FF2B5EF4-FFF2-40B4-BE49-F238E27FC236}">
                <a16:creationId xmlns:a16="http://schemas.microsoft.com/office/drawing/2014/main" id="{BAC43AF0-A48E-854D-0C99-728E55FC4F1F}"/>
              </a:ext>
            </a:extLst>
          </p:cNvPr>
          <p:cNvCxnSpPr>
            <a:cxnSpLocks/>
          </p:cNvCxnSpPr>
          <p:nvPr/>
        </p:nvCxnSpPr>
        <p:spPr>
          <a:xfrm flipV="1">
            <a:off x="7804700" y="4215825"/>
            <a:ext cx="301664" cy="1162714"/>
          </a:xfrm>
          <a:prstGeom prst="straightConnector1">
            <a:avLst/>
          </a:prstGeom>
          <a:noFill/>
          <a:ln w="28575" cap="flat" cmpd="sng">
            <a:solidFill>
              <a:schemeClr val="bg2">
                <a:lumMod val="60000"/>
                <a:lumOff val="40000"/>
              </a:schemeClr>
            </a:solidFill>
            <a:prstDash val="solid"/>
            <a:round/>
            <a:headEnd type="none" w="med" len="med"/>
            <a:tailEnd type="triangle" w="med" len="med"/>
          </a:ln>
        </p:spPr>
      </p:cxnSp>
      <p:cxnSp>
        <p:nvCxnSpPr>
          <p:cNvPr id="13" name="Google Shape;364;p29">
            <a:extLst>
              <a:ext uri="{FF2B5EF4-FFF2-40B4-BE49-F238E27FC236}">
                <a16:creationId xmlns:a16="http://schemas.microsoft.com/office/drawing/2014/main" id="{8E5C3128-F10D-E320-5B6E-C7579B544593}"/>
              </a:ext>
            </a:extLst>
          </p:cNvPr>
          <p:cNvCxnSpPr>
            <a:cxnSpLocks/>
          </p:cNvCxnSpPr>
          <p:nvPr/>
        </p:nvCxnSpPr>
        <p:spPr>
          <a:xfrm flipH="1">
            <a:off x="7326607" y="1848297"/>
            <a:ext cx="182279" cy="1041207"/>
          </a:xfrm>
          <a:prstGeom prst="straightConnector1">
            <a:avLst/>
          </a:prstGeom>
          <a:noFill/>
          <a:ln w="28575" cap="flat" cmpd="sng">
            <a:solidFill>
              <a:schemeClr val="bg2">
                <a:lumMod val="60000"/>
                <a:lumOff val="40000"/>
              </a:schemeClr>
            </a:solidFill>
            <a:prstDash val="solid"/>
            <a:round/>
            <a:headEnd type="none" w="med" len="med"/>
            <a:tailEnd type="triangl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5" name="Google Shape;485;p38"/>
          <p:cNvSpPr txBox="1">
            <a:spLocks noGrp="1"/>
          </p:cNvSpPr>
          <p:nvPr>
            <p:ph type="title"/>
          </p:nvPr>
        </p:nvSpPr>
        <p:spPr>
          <a:xfrm>
            <a:off x="628650" y="176564"/>
            <a:ext cx="7886700" cy="994200"/>
          </a:xfrm>
          <a:prstGeom prst="rect">
            <a:avLst/>
          </a:prstGeom>
        </p:spPr>
        <p:txBody>
          <a:bodyPr spcFirstLastPara="1" wrap="square" lIns="68575" tIns="34275" rIns="68575" bIns="34275" anchor="ctr" anchorCtr="0">
            <a:normAutofit/>
          </a:bodyPr>
          <a:lstStyle/>
          <a:p>
            <a:pPr>
              <a:buSzPts val="990"/>
            </a:pPr>
            <a:r>
              <a:rPr lang="en" sz="3000" dirty="0">
                <a:solidFill>
                  <a:schemeClr val="tx1"/>
                </a:solidFill>
              </a:rPr>
              <a:t>We developed Variant </a:t>
            </a:r>
            <a:r>
              <a:rPr lang="en" sz="3000" i="1" dirty="0">
                <a:solidFill>
                  <a:schemeClr val="tx1"/>
                </a:solidFill>
              </a:rPr>
              <a:t>In Situ</a:t>
            </a:r>
            <a:r>
              <a:rPr lang="en" sz="3000" dirty="0">
                <a:solidFill>
                  <a:schemeClr val="tx1"/>
                </a:solidFill>
              </a:rPr>
              <a:t> sequencing to genotype each cell in a library</a:t>
            </a:r>
            <a:endParaRPr sz="3000" dirty="0">
              <a:solidFill>
                <a:schemeClr val="tx1"/>
              </a:solidFill>
            </a:endParaRPr>
          </a:p>
        </p:txBody>
      </p:sp>
      <p:grpSp>
        <p:nvGrpSpPr>
          <p:cNvPr id="2" name="Group 1">
            <a:extLst>
              <a:ext uri="{FF2B5EF4-FFF2-40B4-BE49-F238E27FC236}">
                <a16:creationId xmlns:a16="http://schemas.microsoft.com/office/drawing/2014/main" id="{DCB42C22-9B60-E500-37B4-9EC880B495DD}"/>
              </a:ext>
            </a:extLst>
          </p:cNvPr>
          <p:cNvGrpSpPr/>
          <p:nvPr/>
        </p:nvGrpSpPr>
        <p:grpSpPr>
          <a:xfrm>
            <a:off x="379167" y="1300907"/>
            <a:ext cx="4047374" cy="4256186"/>
            <a:chOff x="744927" y="1998225"/>
            <a:chExt cx="3355200" cy="3528301"/>
          </a:xfrm>
        </p:grpSpPr>
        <p:pic>
          <p:nvPicPr>
            <p:cNvPr id="484" name="Google Shape;484;p38"/>
            <p:cNvPicPr preferRelativeResize="0"/>
            <p:nvPr/>
          </p:nvPicPr>
          <p:blipFill>
            <a:blip r:embed="rId3">
              <a:alphaModFix/>
            </a:blip>
            <a:stretch>
              <a:fillRect/>
            </a:stretch>
          </p:blipFill>
          <p:spPr>
            <a:xfrm>
              <a:off x="760926" y="2277701"/>
              <a:ext cx="3248825" cy="3248825"/>
            </a:xfrm>
            <a:prstGeom prst="rect">
              <a:avLst/>
            </a:prstGeom>
            <a:noFill/>
            <a:ln>
              <a:noFill/>
            </a:ln>
          </p:spPr>
        </p:pic>
        <p:sp>
          <p:nvSpPr>
            <p:cNvPr id="487" name="Google Shape;487;p38"/>
            <p:cNvSpPr txBox="1"/>
            <p:nvPr/>
          </p:nvSpPr>
          <p:spPr>
            <a:xfrm>
              <a:off x="744927" y="1998225"/>
              <a:ext cx="3355200" cy="455100"/>
            </a:xfrm>
            <a:prstGeom prst="rect">
              <a:avLst/>
            </a:prstGeom>
            <a:noFill/>
            <a:ln>
              <a:noFill/>
            </a:ln>
          </p:spPr>
          <p:txBody>
            <a:bodyPr spcFirstLastPara="1" wrap="square" lIns="91425" tIns="45700" rIns="91425" bIns="45700" anchor="t" anchorCtr="0">
              <a:noAutofit/>
            </a:bodyPr>
            <a:lstStyle/>
            <a:p>
              <a:pPr marR="0" defTabSz="914400" rtl="0">
                <a:lnSpc>
                  <a:spcPct val="90000"/>
                </a:lnSpc>
                <a:buClr>
                  <a:srgbClr val="000000"/>
                </a:buClr>
                <a:buSzPts val="1000"/>
              </a:pPr>
              <a:r>
                <a:rPr lang="en" sz="2000" dirty="0">
                  <a:solidFill>
                    <a:schemeClr val="tx1"/>
                  </a:solidFill>
                  <a:latin typeface="Arial"/>
                  <a:cs typeface="Arial"/>
                  <a:sym typeface="Arial"/>
                </a:rPr>
                <a:t>LMNA library, &gt;2,000 variants</a:t>
              </a:r>
              <a:endParaRPr sz="2000" dirty="0">
                <a:solidFill>
                  <a:schemeClr val="tx1"/>
                </a:solidFill>
                <a:latin typeface="Arial"/>
                <a:cs typeface="Arial"/>
                <a:sym typeface="Arial"/>
              </a:endParaRPr>
            </a:p>
          </p:txBody>
        </p:sp>
      </p:grpSp>
      <p:grpSp>
        <p:nvGrpSpPr>
          <p:cNvPr id="3" name="Group 2">
            <a:extLst>
              <a:ext uri="{FF2B5EF4-FFF2-40B4-BE49-F238E27FC236}">
                <a16:creationId xmlns:a16="http://schemas.microsoft.com/office/drawing/2014/main" id="{EF468DF3-ED5B-C286-2F13-291DCD00522E}"/>
              </a:ext>
            </a:extLst>
          </p:cNvPr>
          <p:cNvGrpSpPr/>
          <p:nvPr/>
        </p:nvGrpSpPr>
        <p:grpSpPr>
          <a:xfrm>
            <a:off x="4572000" y="1266612"/>
            <a:ext cx="4401727" cy="4661907"/>
            <a:chOff x="4691975" y="1975000"/>
            <a:chExt cx="3648952" cy="3864636"/>
          </a:xfrm>
        </p:grpSpPr>
        <p:pic>
          <p:nvPicPr>
            <p:cNvPr id="486" name="Google Shape;486;p38"/>
            <p:cNvPicPr preferRelativeResize="0"/>
            <p:nvPr/>
          </p:nvPicPr>
          <p:blipFill>
            <a:blip r:embed="rId4">
              <a:alphaModFix/>
            </a:blip>
            <a:stretch>
              <a:fillRect/>
            </a:stretch>
          </p:blipFill>
          <p:spPr>
            <a:xfrm>
              <a:off x="4787302" y="2277700"/>
              <a:ext cx="3248825" cy="3257136"/>
            </a:xfrm>
            <a:prstGeom prst="rect">
              <a:avLst/>
            </a:prstGeom>
            <a:noFill/>
            <a:ln>
              <a:noFill/>
            </a:ln>
          </p:spPr>
        </p:pic>
        <p:sp>
          <p:nvSpPr>
            <p:cNvPr id="488" name="Google Shape;488;p38"/>
            <p:cNvSpPr txBox="1"/>
            <p:nvPr/>
          </p:nvSpPr>
          <p:spPr>
            <a:xfrm>
              <a:off x="4691975" y="1975000"/>
              <a:ext cx="3355200" cy="455100"/>
            </a:xfrm>
            <a:prstGeom prst="rect">
              <a:avLst/>
            </a:prstGeom>
            <a:noFill/>
            <a:ln>
              <a:noFill/>
            </a:ln>
          </p:spPr>
          <p:txBody>
            <a:bodyPr spcFirstLastPara="1" wrap="square" lIns="91425" tIns="45700" rIns="91425" bIns="45700" anchor="t" anchorCtr="0">
              <a:noAutofit/>
            </a:bodyPr>
            <a:lstStyle/>
            <a:p>
              <a:pPr marR="0" algn="r" defTabSz="914400" rtl="0">
                <a:lnSpc>
                  <a:spcPct val="100000"/>
                </a:lnSpc>
                <a:buClr>
                  <a:srgbClr val="000000"/>
                </a:buClr>
                <a:buSzPts val="1100"/>
              </a:pPr>
              <a:r>
                <a:rPr lang="en-US" sz="2000" i="1" dirty="0">
                  <a:solidFill>
                    <a:schemeClr val="tx1"/>
                  </a:solidFill>
                  <a:latin typeface="Arial"/>
                  <a:cs typeface="Arial"/>
                  <a:sym typeface="Arial"/>
                </a:rPr>
                <a:t>In situ </a:t>
              </a:r>
              <a:r>
                <a:rPr lang="en-US" sz="2000" dirty="0">
                  <a:solidFill>
                    <a:schemeClr val="tx1"/>
                  </a:solidFill>
                  <a:latin typeface="Arial"/>
                  <a:cs typeface="Arial"/>
                  <a:sym typeface="Arial"/>
                </a:rPr>
                <a:t>sequencing of barcodes</a:t>
              </a:r>
            </a:p>
          </p:txBody>
        </p:sp>
        <p:pic>
          <p:nvPicPr>
            <p:cNvPr id="489" name="Google Shape;489;p38"/>
            <p:cNvPicPr preferRelativeResize="0"/>
            <p:nvPr/>
          </p:nvPicPr>
          <p:blipFill>
            <a:blip r:embed="rId4">
              <a:alphaModFix/>
            </a:blip>
            <a:stretch>
              <a:fillRect/>
            </a:stretch>
          </p:blipFill>
          <p:spPr>
            <a:xfrm>
              <a:off x="4939702" y="2430100"/>
              <a:ext cx="3248825" cy="3257136"/>
            </a:xfrm>
            <a:prstGeom prst="rect">
              <a:avLst/>
            </a:prstGeom>
            <a:noFill/>
            <a:ln>
              <a:noFill/>
            </a:ln>
          </p:spPr>
        </p:pic>
        <p:pic>
          <p:nvPicPr>
            <p:cNvPr id="490" name="Google Shape;490;p38"/>
            <p:cNvPicPr preferRelativeResize="0"/>
            <p:nvPr/>
          </p:nvPicPr>
          <p:blipFill>
            <a:blip r:embed="rId5">
              <a:alphaModFix/>
            </a:blip>
            <a:stretch>
              <a:fillRect/>
            </a:stretch>
          </p:blipFill>
          <p:spPr>
            <a:xfrm>
              <a:off x="5092102" y="2582500"/>
              <a:ext cx="3248825" cy="3257136"/>
            </a:xfrm>
            <a:prstGeom prst="rect">
              <a:avLst/>
            </a:prstGeom>
            <a:noFill/>
            <a:ln>
              <a:noFill/>
            </a:ln>
          </p:spPr>
        </p:pic>
      </p:grpSp>
      <p:sp>
        <p:nvSpPr>
          <p:cNvPr id="5" name="TextBox 4">
            <a:extLst>
              <a:ext uri="{FF2B5EF4-FFF2-40B4-BE49-F238E27FC236}">
                <a16:creationId xmlns:a16="http://schemas.microsoft.com/office/drawing/2014/main" id="{CB25BEE6-60A9-320B-37FB-2B83DAD31541}"/>
              </a:ext>
            </a:extLst>
          </p:cNvPr>
          <p:cNvSpPr txBox="1"/>
          <p:nvPr/>
        </p:nvSpPr>
        <p:spPr>
          <a:xfrm>
            <a:off x="530106" y="6172129"/>
            <a:ext cx="8572219" cy="509307"/>
          </a:xfrm>
          <a:prstGeom prst="rect">
            <a:avLst/>
          </a:prstGeom>
          <a:noFill/>
        </p:spPr>
        <p:txBody>
          <a:bodyPr wrap="none" rtlCol="0">
            <a:spAutoFit/>
          </a:bodyPr>
          <a:lstStyle/>
          <a:p>
            <a:r>
              <a:rPr lang="en-US" sz="2000" dirty="0"/>
              <a:t>VIS-seq comprises an expression cassette and circular, barcoded RNA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grpSp>
        <p:nvGrpSpPr>
          <p:cNvPr id="628" name="Google Shape;628;p44"/>
          <p:cNvGrpSpPr/>
          <p:nvPr/>
        </p:nvGrpSpPr>
        <p:grpSpPr>
          <a:xfrm>
            <a:off x="176725" y="2628041"/>
            <a:ext cx="1252986" cy="2423474"/>
            <a:chOff x="674225" y="1764600"/>
            <a:chExt cx="1158825" cy="2241351"/>
          </a:xfrm>
        </p:grpSpPr>
        <p:pic>
          <p:nvPicPr>
            <p:cNvPr id="629" name="Google Shape;629;p44"/>
            <p:cNvPicPr preferRelativeResize="0"/>
            <p:nvPr/>
          </p:nvPicPr>
          <p:blipFill>
            <a:blip r:embed="rId3">
              <a:alphaModFix amt="40000"/>
            </a:blip>
            <a:stretch>
              <a:fillRect/>
            </a:stretch>
          </p:blipFill>
          <p:spPr>
            <a:xfrm>
              <a:off x="979025" y="1764600"/>
              <a:ext cx="854025" cy="2241351"/>
            </a:xfrm>
            <a:prstGeom prst="rect">
              <a:avLst/>
            </a:prstGeom>
            <a:noFill/>
            <a:ln>
              <a:noFill/>
            </a:ln>
          </p:spPr>
        </p:pic>
        <p:pic>
          <p:nvPicPr>
            <p:cNvPr id="630" name="Google Shape;630;p44"/>
            <p:cNvPicPr preferRelativeResize="0"/>
            <p:nvPr/>
          </p:nvPicPr>
          <p:blipFill>
            <a:blip r:embed="rId3">
              <a:alphaModFix amt="70000"/>
            </a:blip>
            <a:stretch>
              <a:fillRect/>
            </a:stretch>
          </p:blipFill>
          <p:spPr>
            <a:xfrm>
              <a:off x="826625" y="1764600"/>
              <a:ext cx="854025" cy="2241351"/>
            </a:xfrm>
            <a:prstGeom prst="rect">
              <a:avLst/>
            </a:prstGeom>
            <a:noFill/>
            <a:ln>
              <a:noFill/>
            </a:ln>
          </p:spPr>
        </p:pic>
        <p:pic>
          <p:nvPicPr>
            <p:cNvPr id="631" name="Google Shape;631;p44"/>
            <p:cNvPicPr preferRelativeResize="0"/>
            <p:nvPr/>
          </p:nvPicPr>
          <p:blipFill>
            <a:blip r:embed="rId3">
              <a:alphaModFix/>
            </a:blip>
            <a:stretch>
              <a:fillRect/>
            </a:stretch>
          </p:blipFill>
          <p:spPr>
            <a:xfrm>
              <a:off x="674225" y="1764600"/>
              <a:ext cx="854025" cy="2241351"/>
            </a:xfrm>
            <a:prstGeom prst="rect">
              <a:avLst/>
            </a:prstGeom>
            <a:noFill/>
            <a:ln>
              <a:noFill/>
            </a:ln>
          </p:spPr>
        </p:pic>
      </p:grpSp>
      <p:cxnSp>
        <p:nvCxnSpPr>
          <p:cNvPr id="632" name="Google Shape;632;p44"/>
          <p:cNvCxnSpPr>
            <a:cxnSpLocks/>
          </p:cNvCxnSpPr>
          <p:nvPr/>
        </p:nvCxnSpPr>
        <p:spPr>
          <a:xfrm>
            <a:off x="1462035" y="4197226"/>
            <a:ext cx="392766" cy="0"/>
          </a:xfrm>
          <a:prstGeom prst="straightConnector1">
            <a:avLst/>
          </a:prstGeom>
          <a:noFill/>
          <a:ln w="28575" cap="flat" cmpd="sng">
            <a:solidFill>
              <a:schemeClr val="dk1"/>
            </a:solidFill>
            <a:prstDash val="solid"/>
            <a:round/>
            <a:headEnd type="none" w="med" len="med"/>
            <a:tailEnd type="triangle" w="med" len="med"/>
          </a:ln>
        </p:spPr>
      </p:cxnSp>
      <p:sp>
        <p:nvSpPr>
          <p:cNvPr id="633" name="Google Shape;633;p44"/>
          <p:cNvSpPr txBox="1"/>
          <p:nvPr/>
        </p:nvSpPr>
        <p:spPr>
          <a:xfrm>
            <a:off x="577369" y="2496631"/>
            <a:ext cx="1718872" cy="732118"/>
          </a:xfrm>
          <a:prstGeom prst="rect">
            <a:avLst/>
          </a:prstGeom>
          <a:noFill/>
          <a:ln>
            <a:noFill/>
          </a:ln>
        </p:spPr>
        <p:txBody>
          <a:bodyPr spcFirstLastPara="1" wrap="square" lIns="91425" tIns="91425" rIns="91425" bIns="91425" anchor="t" anchorCtr="0">
            <a:spAutoFit/>
          </a:bodyPr>
          <a:lstStyle/>
          <a:p>
            <a:pPr marR="0" defTabSz="914400" rtl="0">
              <a:lnSpc>
                <a:spcPct val="100000"/>
              </a:lnSpc>
              <a:buClr>
                <a:srgbClr val="000000"/>
              </a:buClr>
            </a:pPr>
            <a:r>
              <a:rPr lang="en" sz="1600" dirty="0">
                <a:solidFill>
                  <a:srgbClr val="000000"/>
                </a:solidFill>
                <a:latin typeface="Arial"/>
                <a:cs typeface="Arial"/>
                <a:sym typeface="Arial"/>
              </a:rPr>
              <a:t>Stitching and alignment</a:t>
            </a:r>
            <a:endParaRPr sz="1600" dirty="0">
              <a:solidFill>
                <a:srgbClr val="000000"/>
              </a:solidFill>
              <a:latin typeface="Arial"/>
              <a:cs typeface="Arial"/>
              <a:sym typeface="Arial"/>
            </a:endParaRPr>
          </a:p>
        </p:txBody>
      </p:sp>
      <p:grpSp>
        <p:nvGrpSpPr>
          <p:cNvPr id="634" name="Google Shape;634;p44"/>
          <p:cNvGrpSpPr/>
          <p:nvPr/>
        </p:nvGrpSpPr>
        <p:grpSpPr>
          <a:xfrm>
            <a:off x="1915846" y="3016244"/>
            <a:ext cx="1890772" cy="1948355"/>
            <a:chOff x="1924075" y="2239714"/>
            <a:chExt cx="1948826" cy="1924735"/>
          </a:xfrm>
        </p:grpSpPr>
        <p:pic>
          <p:nvPicPr>
            <p:cNvPr id="635" name="Google Shape;635;p44"/>
            <p:cNvPicPr preferRelativeResize="0"/>
            <p:nvPr/>
          </p:nvPicPr>
          <p:blipFill>
            <a:blip r:embed="rId4">
              <a:alphaModFix amt="40000"/>
            </a:blip>
            <a:stretch>
              <a:fillRect/>
            </a:stretch>
          </p:blipFill>
          <p:spPr>
            <a:xfrm>
              <a:off x="2228875" y="2239714"/>
              <a:ext cx="1644026" cy="1619935"/>
            </a:xfrm>
            <a:prstGeom prst="rect">
              <a:avLst/>
            </a:prstGeom>
            <a:noFill/>
            <a:ln>
              <a:noFill/>
            </a:ln>
          </p:spPr>
        </p:pic>
        <p:pic>
          <p:nvPicPr>
            <p:cNvPr id="636" name="Google Shape;636;p44"/>
            <p:cNvPicPr preferRelativeResize="0"/>
            <p:nvPr/>
          </p:nvPicPr>
          <p:blipFill>
            <a:blip r:embed="rId4">
              <a:alphaModFix amt="70000"/>
            </a:blip>
            <a:stretch>
              <a:fillRect/>
            </a:stretch>
          </p:blipFill>
          <p:spPr>
            <a:xfrm>
              <a:off x="2076475" y="2392114"/>
              <a:ext cx="1644026" cy="1619935"/>
            </a:xfrm>
            <a:prstGeom prst="rect">
              <a:avLst/>
            </a:prstGeom>
            <a:noFill/>
            <a:ln>
              <a:noFill/>
            </a:ln>
          </p:spPr>
        </p:pic>
        <p:pic>
          <p:nvPicPr>
            <p:cNvPr id="637" name="Google Shape;637;p44"/>
            <p:cNvPicPr preferRelativeResize="0"/>
            <p:nvPr/>
          </p:nvPicPr>
          <p:blipFill>
            <a:blip r:embed="rId4">
              <a:alphaModFix/>
            </a:blip>
            <a:stretch>
              <a:fillRect/>
            </a:stretch>
          </p:blipFill>
          <p:spPr>
            <a:xfrm>
              <a:off x="1924075" y="2544514"/>
              <a:ext cx="1644026" cy="1619935"/>
            </a:xfrm>
            <a:prstGeom prst="rect">
              <a:avLst/>
            </a:prstGeom>
            <a:noFill/>
            <a:ln>
              <a:noFill/>
            </a:ln>
          </p:spPr>
        </p:pic>
      </p:grpSp>
      <p:grpSp>
        <p:nvGrpSpPr>
          <p:cNvPr id="638" name="Google Shape;638;p44"/>
          <p:cNvGrpSpPr/>
          <p:nvPr/>
        </p:nvGrpSpPr>
        <p:grpSpPr>
          <a:xfrm>
            <a:off x="3856216" y="1786695"/>
            <a:ext cx="1986662" cy="1956655"/>
            <a:chOff x="4573488" y="1207700"/>
            <a:chExt cx="1948838" cy="1924711"/>
          </a:xfrm>
        </p:grpSpPr>
        <p:pic>
          <p:nvPicPr>
            <p:cNvPr id="639" name="Google Shape;639;p44"/>
            <p:cNvPicPr preferRelativeResize="0"/>
            <p:nvPr/>
          </p:nvPicPr>
          <p:blipFill>
            <a:blip r:embed="rId5">
              <a:alphaModFix amt="40000"/>
            </a:blip>
            <a:stretch>
              <a:fillRect/>
            </a:stretch>
          </p:blipFill>
          <p:spPr>
            <a:xfrm>
              <a:off x="4878300" y="1207700"/>
              <a:ext cx="1644026" cy="1619946"/>
            </a:xfrm>
            <a:prstGeom prst="rect">
              <a:avLst/>
            </a:prstGeom>
            <a:noFill/>
            <a:ln>
              <a:noFill/>
            </a:ln>
          </p:spPr>
        </p:pic>
        <p:pic>
          <p:nvPicPr>
            <p:cNvPr id="640" name="Google Shape;640;p44"/>
            <p:cNvPicPr preferRelativeResize="0"/>
            <p:nvPr/>
          </p:nvPicPr>
          <p:blipFill>
            <a:blip r:embed="rId6">
              <a:alphaModFix amt="70000"/>
            </a:blip>
            <a:stretch>
              <a:fillRect/>
            </a:stretch>
          </p:blipFill>
          <p:spPr>
            <a:xfrm>
              <a:off x="4725900" y="1360061"/>
              <a:ext cx="1644026" cy="1619966"/>
            </a:xfrm>
            <a:prstGeom prst="rect">
              <a:avLst/>
            </a:prstGeom>
            <a:noFill/>
            <a:ln>
              <a:noFill/>
            </a:ln>
          </p:spPr>
        </p:pic>
        <p:pic>
          <p:nvPicPr>
            <p:cNvPr id="641" name="Google Shape;641;p44"/>
            <p:cNvPicPr preferRelativeResize="0"/>
            <p:nvPr/>
          </p:nvPicPr>
          <p:blipFill>
            <a:blip r:embed="rId7">
              <a:alphaModFix/>
            </a:blip>
            <a:stretch>
              <a:fillRect/>
            </a:stretch>
          </p:blipFill>
          <p:spPr>
            <a:xfrm>
              <a:off x="4573488" y="1512500"/>
              <a:ext cx="1644026" cy="1619911"/>
            </a:xfrm>
            <a:prstGeom prst="rect">
              <a:avLst/>
            </a:prstGeom>
            <a:noFill/>
            <a:ln>
              <a:noFill/>
            </a:ln>
          </p:spPr>
        </p:pic>
      </p:grpSp>
      <p:cxnSp>
        <p:nvCxnSpPr>
          <p:cNvPr id="642" name="Google Shape;642;p44"/>
          <p:cNvCxnSpPr/>
          <p:nvPr/>
        </p:nvCxnSpPr>
        <p:spPr>
          <a:xfrm>
            <a:off x="2893021" y="2387257"/>
            <a:ext cx="0" cy="530032"/>
          </a:xfrm>
          <a:prstGeom prst="straightConnector1">
            <a:avLst/>
          </a:prstGeom>
          <a:noFill/>
          <a:ln w="28575" cap="flat" cmpd="sng">
            <a:solidFill>
              <a:schemeClr val="dk1"/>
            </a:solidFill>
            <a:prstDash val="solid"/>
            <a:round/>
            <a:headEnd type="none" w="med" len="med"/>
            <a:tailEnd type="none" w="med" len="med"/>
          </a:ln>
        </p:spPr>
      </p:cxnSp>
      <p:cxnSp>
        <p:nvCxnSpPr>
          <p:cNvPr id="643" name="Google Shape;643;p44"/>
          <p:cNvCxnSpPr/>
          <p:nvPr/>
        </p:nvCxnSpPr>
        <p:spPr>
          <a:xfrm>
            <a:off x="2896396" y="2391741"/>
            <a:ext cx="863167" cy="0"/>
          </a:xfrm>
          <a:prstGeom prst="straightConnector1">
            <a:avLst/>
          </a:prstGeom>
          <a:noFill/>
          <a:ln w="28575" cap="flat" cmpd="sng">
            <a:solidFill>
              <a:schemeClr val="dk1"/>
            </a:solidFill>
            <a:prstDash val="solid"/>
            <a:round/>
            <a:headEnd type="none" w="med" len="med"/>
            <a:tailEnd type="triangle" w="med" len="med"/>
          </a:ln>
        </p:spPr>
      </p:cxnSp>
      <p:sp>
        <p:nvSpPr>
          <p:cNvPr id="644" name="Google Shape;644;p44"/>
          <p:cNvSpPr txBox="1"/>
          <p:nvPr/>
        </p:nvSpPr>
        <p:spPr>
          <a:xfrm>
            <a:off x="1852693" y="1712251"/>
            <a:ext cx="1998810" cy="732118"/>
          </a:xfrm>
          <a:prstGeom prst="rect">
            <a:avLst/>
          </a:prstGeom>
          <a:noFill/>
          <a:ln>
            <a:noFill/>
          </a:ln>
        </p:spPr>
        <p:txBody>
          <a:bodyPr spcFirstLastPara="1" wrap="square" lIns="91425" tIns="91425" rIns="91425" bIns="91425" anchor="t" anchorCtr="0">
            <a:spAutoFit/>
          </a:bodyPr>
          <a:lstStyle/>
          <a:p>
            <a:pPr marR="0" defTabSz="914400" rtl="0">
              <a:lnSpc>
                <a:spcPct val="100000"/>
              </a:lnSpc>
              <a:buClr>
                <a:srgbClr val="000000"/>
              </a:buClr>
            </a:pPr>
            <a:r>
              <a:rPr lang="en" sz="1600">
                <a:solidFill>
                  <a:srgbClr val="000000"/>
                </a:solidFill>
                <a:latin typeface="Arial"/>
                <a:cs typeface="Arial"/>
                <a:sym typeface="Arial"/>
              </a:rPr>
              <a:t>Dot detection and base calling</a:t>
            </a:r>
            <a:endParaRPr sz="1600">
              <a:solidFill>
                <a:srgbClr val="000000"/>
              </a:solidFill>
              <a:latin typeface="Arial"/>
              <a:cs typeface="Arial"/>
              <a:sym typeface="Arial"/>
            </a:endParaRPr>
          </a:p>
        </p:txBody>
      </p:sp>
      <p:sp>
        <p:nvSpPr>
          <p:cNvPr id="645" name="Google Shape;645;p44"/>
          <p:cNvSpPr txBox="1"/>
          <p:nvPr/>
        </p:nvSpPr>
        <p:spPr>
          <a:xfrm>
            <a:off x="5774723" y="1927967"/>
            <a:ext cx="2611557" cy="430857"/>
          </a:xfrm>
          <a:prstGeom prst="rect">
            <a:avLst/>
          </a:prstGeom>
          <a:noFill/>
          <a:ln>
            <a:noFill/>
          </a:ln>
        </p:spPr>
        <p:txBody>
          <a:bodyPr spcFirstLastPara="1" wrap="square" lIns="91425" tIns="91425" rIns="91425" bIns="91425" anchor="t" anchorCtr="0">
            <a:spAutoFit/>
          </a:bodyPr>
          <a:lstStyle/>
          <a:p>
            <a:pPr marR="0" algn="l" defTabSz="914400" rtl="0">
              <a:lnSpc>
                <a:spcPct val="100000"/>
              </a:lnSpc>
              <a:buClr>
                <a:srgbClr val="000000"/>
              </a:buClr>
            </a:pPr>
            <a:r>
              <a:rPr lang="en" sz="1600" dirty="0">
                <a:solidFill>
                  <a:srgbClr val="000000"/>
                </a:solidFill>
                <a:latin typeface="Arial"/>
                <a:cs typeface="Arial"/>
                <a:sym typeface="Arial"/>
              </a:rPr>
              <a:t>6.6M+ cells </a:t>
            </a:r>
            <a:r>
              <a:rPr lang="en" sz="1600" u="sng" dirty="0">
                <a:solidFill>
                  <a:srgbClr val="000000"/>
                </a:solidFill>
                <a:latin typeface="Arial"/>
                <a:cs typeface="Arial"/>
                <a:sym typeface="Arial"/>
              </a:rPr>
              <a:t>genotyped</a:t>
            </a:r>
            <a:endParaRPr sz="1600" u="sng" dirty="0">
              <a:solidFill>
                <a:srgbClr val="000000"/>
              </a:solidFill>
              <a:latin typeface="Arial"/>
              <a:cs typeface="Arial"/>
              <a:sym typeface="Arial"/>
            </a:endParaRPr>
          </a:p>
        </p:txBody>
      </p:sp>
      <p:cxnSp>
        <p:nvCxnSpPr>
          <p:cNvPr id="646" name="Google Shape;646;p44"/>
          <p:cNvCxnSpPr/>
          <p:nvPr/>
        </p:nvCxnSpPr>
        <p:spPr>
          <a:xfrm rot="10800000" flipH="1">
            <a:off x="5965628" y="2400719"/>
            <a:ext cx="1536897" cy="4217"/>
          </a:xfrm>
          <a:prstGeom prst="straightConnector1">
            <a:avLst/>
          </a:prstGeom>
          <a:noFill/>
          <a:ln w="28575" cap="flat" cmpd="sng">
            <a:solidFill>
              <a:schemeClr val="dk1"/>
            </a:solidFill>
            <a:prstDash val="solid"/>
            <a:round/>
            <a:headEnd type="none" w="med" len="med"/>
            <a:tailEnd type="none" w="med" len="med"/>
          </a:ln>
        </p:spPr>
      </p:cxnSp>
      <p:cxnSp>
        <p:nvCxnSpPr>
          <p:cNvPr id="647" name="Google Shape;647;p44"/>
          <p:cNvCxnSpPr/>
          <p:nvPr/>
        </p:nvCxnSpPr>
        <p:spPr>
          <a:xfrm>
            <a:off x="7488739" y="2400854"/>
            <a:ext cx="13624" cy="631562"/>
          </a:xfrm>
          <a:prstGeom prst="straightConnector1">
            <a:avLst/>
          </a:prstGeom>
          <a:noFill/>
          <a:ln w="28575" cap="flat" cmpd="sng">
            <a:solidFill>
              <a:schemeClr val="dk1"/>
            </a:solidFill>
            <a:prstDash val="solid"/>
            <a:round/>
            <a:headEnd type="none" w="med" len="med"/>
            <a:tailEnd type="triangle" w="med" len="med"/>
          </a:ln>
        </p:spPr>
      </p:cxnSp>
      <p:grpSp>
        <p:nvGrpSpPr>
          <p:cNvPr id="649" name="Google Shape;649;p44"/>
          <p:cNvGrpSpPr/>
          <p:nvPr/>
        </p:nvGrpSpPr>
        <p:grpSpPr>
          <a:xfrm>
            <a:off x="3926053" y="4228476"/>
            <a:ext cx="1890756" cy="1843140"/>
            <a:chOff x="4653575" y="3132024"/>
            <a:chExt cx="1967226" cy="1938401"/>
          </a:xfrm>
        </p:grpSpPr>
        <p:pic>
          <p:nvPicPr>
            <p:cNvPr id="650" name="Google Shape;650;p44"/>
            <p:cNvPicPr preferRelativeResize="0"/>
            <p:nvPr/>
          </p:nvPicPr>
          <p:blipFill>
            <a:blip r:embed="rId4">
              <a:alphaModFix/>
            </a:blip>
            <a:stretch>
              <a:fillRect/>
            </a:stretch>
          </p:blipFill>
          <p:spPr>
            <a:xfrm>
              <a:off x="4653575" y="3132037"/>
              <a:ext cx="1967226" cy="1938388"/>
            </a:xfrm>
            <a:prstGeom prst="rect">
              <a:avLst/>
            </a:prstGeom>
            <a:noFill/>
            <a:ln>
              <a:noFill/>
            </a:ln>
          </p:spPr>
        </p:pic>
        <p:pic>
          <p:nvPicPr>
            <p:cNvPr id="651" name="Google Shape;651;p44"/>
            <p:cNvPicPr preferRelativeResize="0"/>
            <p:nvPr/>
          </p:nvPicPr>
          <p:blipFill>
            <a:blip r:embed="rId8">
              <a:alphaModFix amt="50000"/>
            </a:blip>
            <a:stretch>
              <a:fillRect/>
            </a:stretch>
          </p:blipFill>
          <p:spPr>
            <a:xfrm>
              <a:off x="4653575" y="3132024"/>
              <a:ext cx="1967226" cy="1938382"/>
            </a:xfrm>
            <a:prstGeom prst="rect">
              <a:avLst/>
            </a:prstGeom>
            <a:noFill/>
            <a:ln>
              <a:noFill/>
            </a:ln>
          </p:spPr>
        </p:pic>
      </p:grpSp>
      <p:cxnSp>
        <p:nvCxnSpPr>
          <p:cNvPr id="652" name="Google Shape;652;p44"/>
          <p:cNvCxnSpPr/>
          <p:nvPr/>
        </p:nvCxnSpPr>
        <p:spPr>
          <a:xfrm>
            <a:off x="2904973" y="5630465"/>
            <a:ext cx="863167" cy="0"/>
          </a:xfrm>
          <a:prstGeom prst="straightConnector1">
            <a:avLst/>
          </a:prstGeom>
          <a:noFill/>
          <a:ln w="28575" cap="flat" cmpd="sng">
            <a:solidFill>
              <a:schemeClr val="dk1"/>
            </a:solidFill>
            <a:prstDash val="solid"/>
            <a:round/>
            <a:headEnd type="none" w="med" len="med"/>
            <a:tailEnd type="triangle" w="med" len="med"/>
          </a:ln>
        </p:spPr>
      </p:cxnSp>
      <p:cxnSp>
        <p:nvCxnSpPr>
          <p:cNvPr id="653" name="Google Shape;653;p44"/>
          <p:cNvCxnSpPr/>
          <p:nvPr/>
        </p:nvCxnSpPr>
        <p:spPr>
          <a:xfrm rot="10800000">
            <a:off x="2904809" y="5089343"/>
            <a:ext cx="12326" cy="553387"/>
          </a:xfrm>
          <a:prstGeom prst="straightConnector1">
            <a:avLst/>
          </a:prstGeom>
          <a:noFill/>
          <a:ln w="28575" cap="flat" cmpd="sng">
            <a:solidFill>
              <a:schemeClr val="dk1"/>
            </a:solidFill>
            <a:prstDash val="solid"/>
            <a:round/>
            <a:headEnd type="none" w="med" len="med"/>
            <a:tailEnd type="none" w="med" len="med"/>
          </a:ln>
        </p:spPr>
      </p:cxnSp>
      <p:sp>
        <p:nvSpPr>
          <p:cNvPr id="654" name="Google Shape;654;p44"/>
          <p:cNvSpPr txBox="1"/>
          <p:nvPr/>
        </p:nvSpPr>
        <p:spPr>
          <a:xfrm>
            <a:off x="1462035" y="5560010"/>
            <a:ext cx="2389359" cy="466129"/>
          </a:xfrm>
          <a:prstGeom prst="rect">
            <a:avLst/>
          </a:prstGeom>
          <a:noFill/>
          <a:ln>
            <a:noFill/>
          </a:ln>
        </p:spPr>
        <p:txBody>
          <a:bodyPr spcFirstLastPara="1" wrap="square" lIns="91425" tIns="91425" rIns="91425" bIns="91425" anchor="t" anchorCtr="0">
            <a:spAutoFit/>
          </a:bodyPr>
          <a:lstStyle/>
          <a:p>
            <a:pPr marR="0" defTabSz="914400" rtl="0">
              <a:lnSpc>
                <a:spcPct val="100000"/>
              </a:lnSpc>
              <a:buClr>
                <a:srgbClr val="000000"/>
              </a:buClr>
            </a:pPr>
            <a:r>
              <a:rPr lang="en" sz="1600">
                <a:solidFill>
                  <a:srgbClr val="000000"/>
                </a:solidFill>
                <a:latin typeface="Arial"/>
                <a:cs typeface="Arial"/>
                <a:sym typeface="Arial"/>
              </a:rPr>
              <a:t>Cell segmentation</a:t>
            </a:r>
            <a:endParaRPr sz="1600">
              <a:solidFill>
                <a:srgbClr val="000000"/>
              </a:solidFill>
              <a:latin typeface="Arial"/>
              <a:cs typeface="Arial"/>
              <a:sym typeface="Arial"/>
            </a:endParaRPr>
          </a:p>
        </p:txBody>
      </p:sp>
      <p:cxnSp>
        <p:nvCxnSpPr>
          <p:cNvPr id="655" name="Google Shape;655;p44"/>
          <p:cNvCxnSpPr/>
          <p:nvPr/>
        </p:nvCxnSpPr>
        <p:spPr>
          <a:xfrm rot="10800000" flipH="1">
            <a:off x="5912235" y="5563605"/>
            <a:ext cx="1036384" cy="13948"/>
          </a:xfrm>
          <a:prstGeom prst="straightConnector1">
            <a:avLst/>
          </a:prstGeom>
          <a:noFill/>
          <a:ln w="28575" cap="flat" cmpd="sng">
            <a:solidFill>
              <a:srgbClr val="000000"/>
            </a:solidFill>
            <a:prstDash val="solid"/>
            <a:round/>
            <a:headEnd type="none" w="med" len="med"/>
            <a:tailEnd type="triangle" w="med" len="med"/>
          </a:ln>
        </p:spPr>
      </p:cxnSp>
      <p:cxnSp>
        <p:nvCxnSpPr>
          <p:cNvPr id="656" name="Google Shape;656;p44"/>
          <p:cNvCxnSpPr/>
          <p:nvPr/>
        </p:nvCxnSpPr>
        <p:spPr>
          <a:xfrm rot="10800000" flipH="1">
            <a:off x="7625815" y="4918504"/>
            <a:ext cx="2595" cy="419419"/>
          </a:xfrm>
          <a:prstGeom prst="straightConnector1">
            <a:avLst/>
          </a:prstGeom>
          <a:noFill/>
          <a:ln w="28575" cap="flat" cmpd="sng">
            <a:solidFill>
              <a:srgbClr val="000000"/>
            </a:solidFill>
            <a:prstDash val="solid"/>
            <a:round/>
            <a:headEnd type="none" w="med" len="med"/>
            <a:tailEnd type="triangle" w="med" len="med"/>
          </a:ln>
        </p:spPr>
      </p:cxnSp>
      <p:sp>
        <p:nvSpPr>
          <p:cNvPr id="657" name="Google Shape;657;p44"/>
          <p:cNvSpPr txBox="1"/>
          <p:nvPr/>
        </p:nvSpPr>
        <p:spPr>
          <a:xfrm>
            <a:off x="6876397" y="5238596"/>
            <a:ext cx="2776016" cy="553968"/>
          </a:xfrm>
          <a:prstGeom prst="rect">
            <a:avLst/>
          </a:prstGeom>
          <a:noFill/>
          <a:ln>
            <a:noFill/>
          </a:ln>
        </p:spPr>
        <p:txBody>
          <a:bodyPr spcFirstLastPara="1" wrap="square" lIns="91425" tIns="91425" rIns="91425" bIns="91425" anchor="t" anchorCtr="0">
            <a:spAutoFit/>
          </a:bodyPr>
          <a:lstStyle/>
          <a:p>
            <a:pPr marR="0" algn="l" defTabSz="914400" rtl="0">
              <a:lnSpc>
                <a:spcPct val="100000"/>
              </a:lnSpc>
              <a:buClr>
                <a:srgbClr val="000000"/>
              </a:buClr>
            </a:pPr>
            <a:r>
              <a:rPr lang="en" sz="1200" dirty="0">
                <a:solidFill>
                  <a:srgbClr val="000000"/>
                </a:solidFill>
                <a:latin typeface="Arial"/>
                <a:cs typeface="Arial"/>
                <a:sym typeface="Arial"/>
              </a:rPr>
              <a:t>10M+ cells </a:t>
            </a:r>
            <a:r>
              <a:rPr lang="en" sz="1200" u="sng" dirty="0" err="1">
                <a:solidFill>
                  <a:srgbClr val="000000"/>
                </a:solidFill>
                <a:latin typeface="Arial"/>
                <a:cs typeface="Arial"/>
                <a:sym typeface="Arial"/>
              </a:rPr>
              <a:t>phenotyped</a:t>
            </a:r>
            <a:r>
              <a:rPr lang="en" sz="1200" dirty="0">
                <a:solidFill>
                  <a:srgbClr val="000000"/>
                </a:solidFill>
                <a:latin typeface="Arial"/>
                <a:cs typeface="Arial"/>
                <a:sym typeface="Arial"/>
              </a:rPr>
              <a:t>:</a:t>
            </a:r>
            <a:endParaRPr sz="1200" dirty="0">
              <a:solidFill>
                <a:srgbClr val="000000"/>
              </a:solidFill>
              <a:latin typeface="Arial"/>
              <a:cs typeface="Arial"/>
              <a:sym typeface="Arial"/>
            </a:endParaRPr>
          </a:p>
          <a:p>
            <a:pPr marR="0" algn="l" defTabSz="914400" rtl="0">
              <a:lnSpc>
                <a:spcPct val="100000"/>
              </a:lnSpc>
              <a:buClr>
                <a:srgbClr val="000000"/>
              </a:buClr>
            </a:pPr>
            <a:r>
              <a:rPr lang="en" sz="1200" u="sng" dirty="0" err="1">
                <a:solidFill>
                  <a:srgbClr val="000000"/>
                </a:solidFill>
                <a:latin typeface="Arial"/>
                <a:cs typeface="Arial"/>
                <a:sym typeface="Arial"/>
              </a:rPr>
              <a:t>CellProfiler</a:t>
            </a:r>
            <a:r>
              <a:rPr lang="en" sz="1200" u="sng" dirty="0">
                <a:solidFill>
                  <a:srgbClr val="000000"/>
                </a:solidFill>
                <a:latin typeface="Arial"/>
                <a:cs typeface="Arial"/>
                <a:sym typeface="Arial"/>
              </a:rPr>
              <a:t> features extracted</a:t>
            </a:r>
            <a:endParaRPr sz="1200" u="sng" dirty="0">
              <a:solidFill>
                <a:srgbClr val="000000"/>
              </a:solidFill>
              <a:latin typeface="Arial"/>
              <a:cs typeface="Arial"/>
              <a:sym typeface="Arial"/>
            </a:endParaRPr>
          </a:p>
        </p:txBody>
      </p:sp>
      <p:sp>
        <p:nvSpPr>
          <p:cNvPr id="661" name="Google Shape;661;p44"/>
          <p:cNvSpPr txBox="1"/>
          <p:nvPr/>
        </p:nvSpPr>
        <p:spPr>
          <a:xfrm>
            <a:off x="439133" y="226171"/>
            <a:ext cx="8510100" cy="858600"/>
          </a:xfrm>
          <a:prstGeom prst="rect">
            <a:avLst/>
          </a:prstGeom>
          <a:noFill/>
          <a:ln>
            <a:noFill/>
          </a:ln>
        </p:spPr>
        <p:txBody>
          <a:bodyPr spcFirstLastPara="1" wrap="square" lIns="0" tIns="0" rIns="0" bIns="0" anchor="ctr" anchorCtr="0">
            <a:noAutofit/>
          </a:bodyPr>
          <a:lstStyle/>
          <a:p>
            <a:pPr marR="0" algn="l" defTabSz="914400" rtl="0">
              <a:lnSpc>
                <a:spcPct val="100000"/>
              </a:lnSpc>
              <a:buClr>
                <a:srgbClr val="000000"/>
              </a:buClr>
            </a:pPr>
            <a:r>
              <a:rPr lang="en-US" sz="3000" dirty="0">
                <a:solidFill>
                  <a:schemeClr val="tx1"/>
                </a:solidFill>
                <a:latin typeface="Arial"/>
                <a:cs typeface="Arial"/>
                <a:sym typeface="Arial"/>
              </a:rPr>
              <a:t>We developed a pipeline to stitch and align ~100,000 images, call ~7 million cell genotypes </a:t>
            </a:r>
          </a:p>
        </p:txBody>
      </p:sp>
      <p:pic>
        <p:nvPicPr>
          <p:cNvPr id="2" name="Picture 1">
            <a:extLst>
              <a:ext uri="{FF2B5EF4-FFF2-40B4-BE49-F238E27FC236}">
                <a16:creationId xmlns:a16="http://schemas.microsoft.com/office/drawing/2014/main" id="{EF8A86C7-CE22-13F6-729B-0D6CE6ED8C84}"/>
              </a:ext>
            </a:extLst>
          </p:cNvPr>
          <p:cNvPicPr>
            <a:picLocks noChangeAspect="1"/>
          </p:cNvPicPr>
          <p:nvPr/>
        </p:nvPicPr>
        <p:blipFill>
          <a:blip r:embed="rId9"/>
          <a:stretch>
            <a:fillRect/>
          </a:stretch>
        </p:blipFill>
        <p:spPr>
          <a:xfrm>
            <a:off x="5948496" y="3066008"/>
            <a:ext cx="3094110" cy="1797069"/>
          </a:xfrm>
          <a:prstGeom prst="rect">
            <a:avLst/>
          </a:prstGeom>
        </p:spPr>
      </p:pic>
      <p:sp>
        <p:nvSpPr>
          <p:cNvPr id="3" name="Rectangle 2">
            <a:extLst>
              <a:ext uri="{FF2B5EF4-FFF2-40B4-BE49-F238E27FC236}">
                <a16:creationId xmlns:a16="http://schemas.microsoft.com/office/drawing/2014/main" id="{69A25D29-9AD3-5445-C177-0FD7D3818F6B}"/>
              </a:ext>
            </a:extLst>
          </p:cNvPr>
          <p:cNvSpPr/>
          <p:nvPr/>
        </p:nvSpPr>
        <p:spPr>
          <a:xfrm>
            <a:off x="6354370" y="3445075"/>
            <a:ext cx="1475510" cy="12109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9AB6CB6-5692-C7EB-A81F-92E890E427E9}"/>
              </a:ext>
            </a:extLst>
          </p:cNvPr>
          <p:cNvSpPr/>
          <p:nvPr/>
        </p:nvSpPr>
        <p:spPr>
          <a:xfrm>
            <a:off x="6376824" y="3087997"/>
            <a:ext cx="1452574" cy="30165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B2E53AE-58C6-2824-0015-9B24C955189C}"/>
              </a:ext>
            </a:extLst>
          </p:cNvPr>
          <p:cNvSpPr/>
          <p:nvPr/>
        </p:nvSpPr>
        <p:spPr>
          <a:xfrm>
            <a:off x="3818945" y="4860027"/>
            <a:ext cx="5219326" cy="12109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EAB3D7D-1A93-96CC-CF64-43945FDE3983}"/>
              </a:ext>
            </a:extLst>
          </p:cNvPr>
          <p:cNvSpPr/>
          <p:nvPr/>
        </p:nvSpPr>
        <p:spPr>
          <a:xfrm>
            <a:off x="1750782" y="5052534"/>
            <a:ext cx="5219326" cy="12109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8AEAC01-019C-9BA8-E010-7037444DD9B5}"/>
              </a:ext>
            </a:extLst>
          </p:cNvPr>
          <p:cNvSpPr/>
          <p:nvPr/>
        </p:nvSpPr>
        <p:spPr>
          <a:xfrm>
            <a:off x="3881298" y="4094599"/>
            <a:ext cx="2067198" cy="12109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01542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27">
          <a:extLst>
            <a:ext uri="{FF2B5EF4-FFF2-40B4-BE49-F238E27FC236}">
              <a16:creationId xmlns:a16="http://schemas.microsoft.com/office/drawing/2014/main" id="{88888294-DE8F-A2ED-4E29-880B5BCBF8CC}"/>
            </a:ext>
          </a:extLst>
        </p:cNvPr>
        <p:cNvGrpSpPr/>
        <p:nvPr/>
      </p:nvGrpSpPr>
      <p:grpSpPr>
        <a:xfrm>
          <a:off x="0" y="0"/>
          <a:ext cx="0" cy="0"/>
          <a:chOff x="0" y="0"/>
          <a:chExt cx="0" cy="0"/>
        </a:xfrm>
      </p:grpSpPr>
      <p:grpSp>
        <p:nvGrpSpPr>
          <p:cNvPr id="628" name="Google Shape;628;p44">
            <a:extLst>
              <a:ext uri="{FF2B5EF4-FFF2-40B4-BE49-F238E27FC236}">
                <a16:creationId xmlns:a16="http://schemas.microsoft.com/office/drawing/2014/main" id="{41D952D8-E1D9-8422-ABBE-79C9756741D4}"/>
              </a:ext>
            </a:extLst>
          </p:cNvPr>
          <p:cNvGrpSpPr/>
          <p:nvPr/>
        </p:nvGrpSpPr>
        <p:grpSpPr>
          <a:xfrm>
            <a:off x="176725" y="2628041"/>
            <a:ext cx="1252986" cy="2423474"/>
            <a:chOff x="674225" y="1764600"/>
            <a:chExt cx="1158825" cy="2241351"/>
          </a:xfrm>
        </p:grpSpPr>
        <p:pic>
          <p:nvPicPr>
            <p:cNvPr id="629" name="Google Shape;629;p44">
              <a:extLst>
                <a:ext uri="{FF2B5EF4-FFF2-40B4-BE49-F238E27FC236}">
                  <a16:creationId xmlns:a16="http://schemas.microsoft.com/office/drawing/2014/main" id="{755873FF-75F9-5939-7B1E-6E04C7AEE517}"/>
                </a:ext>
              </a:extLst>
            </p:cNvPr>
            <p:cNvPicPr preferRelativeResize="0"/>
            <p:nvPr/>
          </p:nvPicPr>
          <p:blipFill>
            <a:blip r:embed="rId3">
              <a:alphaModFix amt="40000"/>
            </a:blip>
            <a:stretch>
              <a:fillRect/>
            </a:stretch>
          </p:blipFill>
          <p:spPr>
            <a:xfrm>
              <a:off x="979025" y="1764600"/>
              <a:ext cx="854025" cy="2241351"/>
            </a:xfrm>
            <a:prstGeom prst="rect">
              <a:avLst/>
            </a:prstGeom>
            <a:noFill/>
            <a:ln>
              <a:noFill/>
            </a:ln>
          </p:spPr>
        </p:pic>
        <p:pic>
          <p:nvPicPr>
            <p:cNvPr id="630" name="Google Shape;630;p44">
              <a:extLst>
                <a:ext uri="{FF2B5EF4-FFF2-40B4-BE49-F238E27FC236}">
                  <a16:creationId xmlns:a16="http://schemas.microsoft.com/office/drawing/2014/main" id="{6188C118-BA97-00CC-2AC6-D643F581C78C}"/>
                </a:ext>
              </a:extLst>
            </p:cNvPr>
            <p:cNvPicPr preferRelativeResize="0"/>
            <p:nvPr/>
          </p:nvPicPr>
          <p:blipFill>
            <a:blip r:embed="rId3">
              <a:alphaModFix amt="70000"/>
            </a:blip>
            <a:stretch>
              <a:fillRect/>
            </a:stretch>
          </p:blipFill>
          <p:spPr>
            <a:xfrm>
              <a:off x="826625" y="1764600"/>
              <a:ext cx="854025" cy="2241351"/>
            </a:xfrm>
            <a:prstGeom prst="rect">
              <a:avLst/>
            </a:prstGeom>
            <a:noFill/>
            <a:ln>
              <a:noFill/>
            </a:ln>
          </p:spPr>
        </p:pic>
        <p:pic>
          <p:nvPicPr>
            <p:cNvPr id="631" name="Google Shape;631;p44">
              <a:extLst>
                <a:ext uri="{FF2B5EF4-FFF2-40B4-BE49-F238E27FC236}">
                  <a16:creationId xmlns:a16="http://schemas.microsoft.com/office/drawing/2014/main" id="{ED724EF8-26AF-7F94-4FE5-D56705B7A6A3}"/>
                </a:ext>
              </a:extLst>
            </p:cNvPr>
            <p:cNvPicPr preferRelativeResize="0"/>
            <p:nvPr/>
          </p:nvPicPr>
          <p:blipFill>
            <a:blip r:embed="rId3">
              <a:alphaModFix/>
            </a:blip>
            <a:stretch>
              <a:fillRect/>
            </a:stretch>
          </p:blipFill>
          <p:spPr>
            <a:xfrm>
              <a:off x="674225" y="1764600"/>
              <a:ext cx="854025" cy="2241351"/>
            </a:xfrm>
            <a:prstGeom prst="rect">
              <a:avLst/>
            </a:prstGeom>
            <a:noFill/>
            <a:ln>
              <a:noFill/>
            </a:ln>
          </p:spPr>
        </p:pic>
      </p:grpSp>
      <p:cxnSp>
        <p:nvCxnSpPr>
          <p:cNvPr id="632" name="Google Shape;632;p44">
            <a:extLst>
              <a:ext uri="{FF2B5EF4-FFF2-40B4-BE49-F238E27FC236}">
                <a16:creationId xmlns:a16="http://schemas.microsoft.com/office/drawing/2014/main" id="{047C0CB3-E9CF-9309-E4D4-F8DEBEFE3551}"/>
              </a:ext>
            </a:extLst>
          </p:cNvPr>
          <p:cNvCxnSpPr>
            <a:cxnSpLocks/>
          </p:cNvCxnSpPr>
          <p:nvPr/>
        </p:nvCxnSpPr>
        <p:spPr>
          <a:xfrm>
            <a:off x="1462035" y="4197226"/>
            <a:ext cx="392766" cy="0"/>
          </a:xfrm>
          <a:prstGeom prst="straightConnector1">
            <a:avLst/>
          </a:prstGeom>
          <a:noFill/>
          <a:ln w="28575" cap="flat" cmpd="sng">
            <a:solidFill>
              <a:schemeClr val="dk1"/>
            </a:solidFill>
            <a:prstDash val="solid"/>
            <a:round/>
            <a:headEnd type="none" w="med" len="med"/>
            <a:tailEnd type="triangle" w="med" len="med"/>
          </a:ln>
        </p:spPr>
      </p:cxnSp>
      <p:sp>
        <p:nvSpPr>
          <p:cNvPr id="633" name="Google Shape;633;p44">
            <a:extLst>
              <a:ext uri="{FF2B5EF4-FFF2-40B4-BE49-F238E27FC236}">
                <a16:creationId xmlns:a16="http://schemas.microsoft.com/office/drawing/2014/main" id="{68AC479A-AA83-1D0F-8296-2F930AE19BC2}"/>
              </a:ext>
            </a:extLst>
          </p:cNvPr>
          <p:cNvSpPr txBox="1"/>
          <p:nvPr/>
        </p:nvSpPr>
        <p:spPr>
          <a:xfrm>
            <a:off x="577369" y="2496631"/>
            <a:ext cx="1718872" cy="732118"/>
          </a:xfrm>
          <a:prstGeom prst="rect">
            <a:avLst/>
          </a:prstGeom>
          <a:noFill/>
          <a:ln>
            <a:noFill/>
          </a:ln>
        </p:spPr>
        <p:txBody>
          <a:bodyPr spcFirstLastPara="1" wrap="square" lIns="91425" tIns="91425" rIns="91425" bIns="91425" anchor="t" anchorCtr="0">
            <a:spAutoFit/>
          </a:bodyPr>
          <a:lstStyle/>
          <a:p>
            <a:pPr marR="0" defTabSz="914400" rtl="0">
              <a:lnSpc>
                <a:spcPct val="100000"/>
              </a:lnSpc>
              <a:buClr>
                <a:srgbClr val="000000"/>
              </a:buClr>
            </a:pPr>
            <a:r>
              <a:rPr lang="en" sz="1600" dirty="0">
                <a:solidFill>
                  <a:srgbClr val="000000"/>
                </a:solidFill>
                <a:latin typeface="Arial"/>
                <a:cs typeface="Arial"/>
                <a:sym typeface="Arial"/>
              </a:rPr>
              <a:t>Stitching and alignment</a:t>
            </a:r>
            <a:endParaRPr sz="1600" dirty="0">
              <a:solidFill>
                <a:srgbClr val="000000"/>
              </a:solidFill>
              <a:latin typeface="Arial"/>
              <a:cs typeface="Arial"/>
              <a:sym typeface="Arial"/>
            </a:endParaRPr>
          </a:p>
        </p:txBody>
      </p:sp>
      <p:grpSp>
        <p:nvGrpSpPr>
          <p:cNvPr id="634" name="Google Shape;634;p44">
            <a:extLst>
              <a:ext uri="{FF2B5EF4-FFF2-40B4-BE49-F238E27FC236}">
                <a16:creationId xmlns:a16="http://schemas.microsoft.com/office/drawing/2014/main" id="{9FBA0B86-FCE6-0A1F-AA1C-B91D29B7097E}"/>
              </a:ext>
            </a:extLst>
          </p:cNvPr>
          <p:cNvGrpSpPr/>
          <p:nvPr/>
        </p:nvGrpSpPr>
        <p:grpSpPr>
          <a:xfrm>
            <a:off x="1915846" y="3016244"/>
            <a:ext cx="1890772" cy="1948355"/>
            <a:chOff x="1924075" y="2239714"/>
            <a:chExt cx="1948826" cy="1924735"/>
          </a:xfrm>
        </p:grpSpPr>
        <p:pic>
          <p:nvPicPr>
            <p:cNvPr id="635" name="Google Shape;635;p44">
              <a:extLst>
                <a:ext uri="{FF2B5EF4-FFF2-40B4-BE49-F238E27FC236}">
                  <a16:creationId xmlns:a16="http://schemas.microsoft.com/office/drawing/2014/main" id="{5138C227-4368-D183-4193-55E7EDC19A5A}"/>
                </a:ext>
              </a:extLst>
            </p:cNvPr>
            <p:cNvPicPr preferRelativeResize="0"/>
            <p:nvPr/>
          </p:nvPicPr>
          <p:blipFill>
            <a:blip r:embed="rId4">
              <a:alphaModFix amt="40000"/>
            </a:blip>
            <a:stretch>
              <a:fillRect/>
            </a:stretch>
          </p:blipFill>
          <p:spPr>
            <a:xfrm>
              <a:off x="2228875" y="2239714"/>
              <a:ext cx="1644026" cy="1619935"/>
            </a:xfrm>
            <a:prstGeom prst="rect">
              <a:avLst/>
            </a:prstGeom>
            <a:noFill/>
            <a:ln>
              <a:noFill/>
            </a:ln>
          </p:spPr>
        </p:pic>
        <p:pic>
          <p:nvPicPr>
            <p:cNvPr id="636" name="Google Shape;636;p44">
              <a:extLst>
                <a:ext uri="{FF2B5EF4-FFF2-40B4-BE49-F238E27FC236}">
                  <a16:creationId xmlns:a16="http://schemas.microsoft.com/office/drawing/2014/main" id="{A36E20D4-364E-82BC-4D99-D53A6601C551}"/>
                </a:ext>
              </a:extLst>
            </p:cNvPr>
            <p:cNvPicPr preferRelativeResize="0"/>
            <p:nvPr/>
          </p:nvPicPr>
          <p:blipFill>
            <a:blip r:embed="rId4">
              <a:alphaModFix amt="70000"/>
            </a:blip>
            <a:stretch>
              <a:fillRect/>
            </a:stretch>
          </p:blipFill>
          <p:spPr>
            <a:xfrm>
              <a:off x="2076475" y="2392114"/>
              <a:ext cx="1644026" cy="1619935"/>
            </a:xfrm>
            <a:prstGeom prst="rect">
              <a:avLst/>
            </a:prstGeom>
            <a:noFill/>
            <a:ln>
              <a:noFill/>
            </a:ln>
          </p:spPr>
        </p:pic>
        <p:pic>
          <p:nvPicPr>
            <p:cNvPr id="637" name="Google Shape;637;p44">
              <a:extLst>
                <a:ext uri="{FF2B5EF4-FFF2-40B4-BE49-F238E27FC236}">
                  <a16:creationId xmlns:a16="http://schemas.microsoft.com/office/drawing/2014/main" id="{38E52E36-8EE7-0038-A9F5-4F6F578404B1}"/>
                </a:ext>
              </a:extLst>
            </p:cNvPr>
            <p:cNvPicPr preferRelativeResize="0"/>
            <p:nvPr/>
          </p:nvPicPr>
          <p:blipFill>
            <a:blip r:embed="rId4">
              <a:alphaModFix/>
            </a:blip>
            <a:stretch>
              <a:fillRect/>
            </a:stretch>
          </p:blipFill>
          <p:spPr>
            <a:xfrm>
              <a:off x="1924075" y="2544514"/>
              <a:ext cx="1644026" cy="1619935"/>
            </a:xfrm>
            <a:prstGeom prst="rect">
              <a:avLst/>
            </a:prstGeom>
            <a:noFill/>
            <a:ln>
              <a:noFill/>
            </a:ln>
          </p:spPr>
        </p:pic>
      </p:grpSp>
      <p:grpSp>
        <p:nvGrpSpPr>
          <p:cNvPr id="638" name="Google Shape;638;p44">
            <a:extLst>
              <a:ext uri="{FF2B5EF4-FFF2-40B4-BE49-F238E27FC236}">
                <a16:creationId xmlns:a16="http://schemas.microsoft.com/office/drawing/2014/main" id="{2B8600F8-7150-EF6B-4FC7-F581EFD44493}"/>
              </a:ext>
            </a:extLst>
          </p:cNvPr>
          <p:cNvGrpSpPr/>
          <p:nvPr/>
        </p:nvGrpSpPr>
        <p:grpSpPr>
          <a:xfrm>
            <a:off x="3856216" y="1786695"/>
            <a:ext cx="1986662" cy="1956655"/>
            <a:chOff x="4573488" y="1207700"/>
            <a:chExt cx="1948838" cy="1924711"/>
          </a:xfrm>
        </p:grpSpPr>
        <p:pic>
          <p:nvPicPr>
            <p:cNvPr id="639" name="Google Shape;639;p44">
              <a:extLst>
                <a:ext uri="{FF2B5EF4-FFF2-40B4-BE49-F238E27FC236}">
                  <a16:creationId xmlns:a16="http://schemas.microsoft.com/office/drawing/2014/main" id="{DD7E3712-F05A-5143-AA15-6C7BF5B6D405}"/>
                </a:ext>
              </a:extLst>
            </p:cNvPr>
            <p:cNvPicPr preferRelativeResize="0"/>
            <p:nvPr/>
          </p:nvPicPr>
          <p:blipFill>
            <a:blip r:embed="rId5">
              <a:alphaModFix amt="40000"/>
            </a:blip>
            <a:stretch>
              <a:fillRect/>
            </a:stretch>
          </p:blipFill>
          <p:spPr>
            <a:xfrm>
              <a:off x="4878300" y="1207700"/>
              <a:ext cx="1644026" cy="1619946"/>
            </a:xfrm>
            <a:prstGeom prst="rect">
              <a:avLst/>
            </a:prstGeom>
            <a:noFill/>
            <a:ln>
              <a:noFill/>
            </a:ln>
          </p:spPr>
        </p:pic>
        <p:pic>
          <p:nvPicPr>
            <p:cNvPr id="640" name="Google Shape;640;p44">
              <a:extLst>
                <a:ext uri="{FF2B5EF4-FFF2-40B4-BE49-F238E27FC236}">
                  <a16:creationId xmlns:a16="http://schemas.microsoft.com/office/drawing/2014/main" id="{8E7CC301-AB1A-8C74-517B-B859788727F5}"/>
                </a:ext>
              </a:extLst>
            </p:cNvPr>
            <p:cNvPicPr preferRelativeResize="0"/>
            <p:nvPr/>
          </p:nvPicPr>
          <p:blipFill>
            <a:blip r:embed="rId6">
              <a:alphaModFix amt="70000"/>
            </a:blip>
            <a:stretch>
              <a:fillRect/>
            </a:stretch>
          </p:blipFill>
          <p:spPr>
            <a:xfrm>
              <a:off x="4725900" y="1360061"/>
              <a:ext cx="1644026" cy="1619966"/>
            </a:xfrm>
            <a:prstGeom prst="rect">
              <a:avLst/>
            </a:prstGeom>
            <a:noFill/>
            <a:ln>
              <a:noFill/>
            </a:ln>
          </p:spPr>
        </p:pic>
        <p:pic>
          <p:nvPicPr>
            <p:cNvPr id="641" name="Google Shape;641;p44">
              <a:extLst>
                <a:ext uri="{FF2B5EF4-FFF2-40B4-BE49-F238E27FC236}">
                  <a16:creationId xmlns:a16="http://schemas.microsoft.com/office/drawing/2014/main" id="{5A182963-190F-B165-0ED1-3CA30D873391}"/>
                </a:ext>
              </a:extLst>
            </p:cNvPr>
            <p:cNvPicPr preferRelativeResize="0"/>
            <p:nvPr/>
          </p:nvPicPr>
          <p:blipFill>
            <a:blip r:embed="rId7">
              <a:alphaModFix/>
            </a:blip>
            <a:stretch>
              <a:fillRect/>
            </a:stretch>
          </p:blipFill>
          <p:spPr>
            <a:xfrm>
              <a:off x="4573488" y="1512500"/>
              <a:ext cx="1644026" cy="1619911"/>
            </a:xfrm>
            <a:prstGeom prst="rect">
              <a:avLst/>
            </a:prstGeom>
            <a:noFill/>
            <a:ln>
              <a:noFill/>
            </a:ln>
          </p:spPr>
        </p:pic>
      </p:grpSp>
      <p:cxnSp>
        <p:nvCxnSpPr>
          <p:cNvPr id="642" name="Google Shape;642;p44">
            <a:extLst>
              <a:ext uri="{FF2B5EF4-FFF2-40B4-BE49-F238E27FC236}">
                <a16:creationId xmlns:a16="http://schemas.microsoft.com/office/drawing/2014/main" id="{EE64540E-9700-500D-A981-E1A19E6026DF}"/>
              </a:ext>
            </a:extLst>
          </p:cNvPr>
          <p:cNvCxnSpPr/>
          <p:nvPr/>
        </p:nvCxnSpPr>
        <p:spPr>
          <a:xfrm>
            <a:off x="2893021" y="2387257"/>
            <a:ext cx="0" cy="530032"/>
          </a:xfrm>
          <a:prstGeom prst="straightConnector1">
            <a:avLst/>
          </a:prstGeom>
          <a:noFill/>
          <a:ln w="28575" cap="flat" cmpd="sng">
            <a:solidFill>
              <a:schemeClr val="dk1"/>
            </a:solidFill>
            <a:prstDash val="solid"/>
            <a:round/>
            <a:headEnd type="none" w="med" len="med"/>
            <a:tailEnd type="none" w="med" len="med"/>
          </a:ln>
        </p:spPr>
      </p:cxnSp>
      <p:cxnSp>
        <p:nvCxnSpPr>
          <p:cNvPr id="643" name="Google Shape;643;p44">
            <a:extLst>
              <a:ext uri="{FF2B5EF4-FFF2-40B4-BE49-F238E27FC236}">
                <a16:creationId xmlns:a16="http://schemas.microsoft.com/office/drawing/2014/main" id="{44C98B5E-3776-4E25-1A3F-86F80ACACE5A}"/>
              </a:ext>
            </a:extLst>
          </p:cNvPr>
          <p:cNvCxnSpPr/>
          <p:nvPr/>
        </p:nvCxnSpPr>
        <p:spPr>
          <a:xfrm>
            <a:off x="2896396" y="2391741"/>
            <a:ext cx="863167" cy="0"/>
          </a:xfrm>
          <a:prstGeom prst="straightConnector1">
            <a:avLst/>
          </a:prstGeom>
          <a:noFill/>
          <a:ln w="28575" cap="flat" cmpd="sng">
            <a:solidFill>
              <a:schemeClr val="dk1"/>
            </a:solidFill>
            <a:prstDash val="solid"/>
            <a:round/>
            <a:headEnd type="none" w="med" len="med"/>
            <a:tailEnd type="triangle" w="med" len="med"/>
          </a:ln>
        </p:spPr>
      </p:cxnSp>
      <p:sp>
        <p:nvSpPr>
          <p:cNvPr id="644" name="Google Shape;644;p44">
            <a:extLst>
              <a:ext uri="{FF2B5EF4-FFF2-40B4-BE49-F238E27FC236}">
                <a16:creationId xmlns:a16="http://schemas.microsoft.com/office/drawing/2014/main" id="{CAEAD3A7-26E9-DBC6-B36B-7AC22AA405DB}"/>
              </a:ext>
            </a:extLst>
          </p:cNvPr>
          <p:cNvSpPr txBox="1"/>
          <p:nvPr/>
        </p:nvSpPr>
        <p:spPr>
          <a:xfrm>
            <a:off x="1852693" y="1712251"/>
            <a:ext cx="1998810" cy="732118"/>
          </a:xfrm>
          <a:prstGeom prst="rect">
            <a:avLst/>
          </a:prstGeom>
          <a:noFill/>
          <a:ln>
            <a:noFill/>
          </a:ln>
        </p:spPr>
        <p:txBody>
          <a:bodyPr spcFirstLastPara="1" wrap="square" lIns="91425" tIns="91425" rIns="91425" bIns="91425" anchor="t" anchorCtr="0">
            <a:spAutoFit/>
          </a:bodyPr>
          <a:lstStyle/>
          <a:p>
            <a:pPr marR="0" defTabSz="914400" rtl="0">
              <a:lnSpc>
                <a:spcPct val="100000"/>
              </a:lnSpc>
              <a:buClr>
                <a:srgbClr val="000000"/>
              </a:buClr>
            </a:pPr>
            <a:r>
              <a:rPr lang="en" sz="1600">
                <a:solidFill>
                  <a:srgbClr val="000000"/>
                </a:solidFill>
                <a:latin typeface="Arial"/>
                <a:cs typeface="Arial"/>
                <a:sym typeface="Arial"/>
              </a:rPr>
              <a:t>Dot detection and base calling</a:t>
            </a:r>
            <a:endParaRPr sz="1600">
              <a:solidFill>
                <a:srgbClr val="000000"/>
              </a:solidFill>
              <a:latin typeface="Arial"/>
              <a:cs typeface="Arial"/>
              <a:sym typeface="Arial"/>
            </a:endParaRPr>
          </a:p>
        </p:txBody>
      </p:sp>
      <p:sp>
        <p:nvSpPr>
          <p:cNvPr id="645" name="Google Shape;645;p44">
            <a:extLst>
              <a:ext uri="{FF2B5EF4-FFF2-40B4-BE49-F238E27FC236}">
                <a16:creationId xmlns:a16="http://schemas.microsoft.com/office/drawing/2014/main" id="{16211426-8313-3ECD-9B97-BCCB6A89E4AA}"/>
              </a:ext>
            </a:extLst>
          </p:cNvPr>
          <p:cNvSpPr txBox="1"/>
          <p:nvPr/>
        </p:nvSpPr>
        <p:spPr>
          <a:xfrm>
            <a:off x="5774723" y="1927967"/>
            <a:ext cx="2611557" cy="430857"/>
          </a:xfrm>
          <a:prstGeom prst="rect">
            <a:avLst/>
          </a:prstGeom>
          <a:noFill/>
          <a:ln>
            <a:noFill/>
          </a:ln>
        </p:spPr>
        <p:txBody>
          <a:bodyPr spcFirstLastPara="1" wrap="square" lIns="91425" tIns="91425" rIns="91425" bIns="91425" anchor="t" anchorCtr="0">
            <a:spAutoFit/>
          </a:bodyPr>
          <a:lstStyle/>
          <a:p>
            <a:pPr marR="0" algn="l" defTabSz="914400" rtl="0">
              <a:lnSpc>
                <a:spcPct val="100000"/>
              </a:lnSpc>
              <a:buClr>
                <a:srgbClr val="000000"/>
              </a:buClr>
            </a:pPr>
            <a:r>
              <a:rPr lang="en" sz="1600" dirty="0">
                <a:solidFill>
                  <a:srgbClr val="000000"/>
                </a:solidFill>
                <a:latin typeface="Arial"/>
                <a:cs typeface="Arial"/>
                <a:sym typeface="Arial"/>
              </a:rPr>
              <a:t>6.6M+ cells </a:t>
            </a:r>
            <a:r>
              <a:rPr lang="en" sz="1600" u="sng" dirty="0">
                <a:solidFill>
                  <a:srgbClr val="000000"/>
                </a:solidFill>
                <a:latin typeface="Arial"/>
                <a:cs typeface="Arial"/>
                <a:sym typeface="Arial"/>
              </a:rPr>
              <a:t>genotyped</a:t>
            </a:r>
            <a:endParaRPr sz="1600" u="sng" dirty="0">
              <a:solidFill>
                <a:srgbClr val="000000"/>
              </a:solidFill>
              <a:latin typeface="Arial"/>
              <a:cs typeface="Arial"/>
              <a:sym typeface="Arial"/>
            </a:endParaRPr>
          </a:p>
        </p:txBody>
      </p:sp>
      <p:cxnSp>
        <p:nvCxnSpPr>
          <p:cNvPr id="646" name="Google Shape;646;p44">
            <a:extLst>
              <a:ext uri="{FF2B5EF4-FFF2-40B4-BE49-F238E27FC236}">
                <a16:creationId xmlns:a16="http://schemas.microsoft.com/office/drawing/2014/main" id="{0E86E49B-E1A5-13CE-A603-F226092AF70D}"/>
              </a:ext>
            </a:extLst>
          </p:cNvPr>
          <p:cNvCxnSpPr/>
          <p:nvPr/>
        </p:nvCxnSpPr>
        <p:spPr>
          <a:xfrm rot="10800000" flipH="1">
            <a:off x="5965628" y="2400719"/>
            <a:ext cx="1536897" cy="4217"/>
          </a:xfrm>
          <a:prstGeom prst="straightConnector1">
            <a:avLst/>
          </a:prstGeom>
          <a:noFill/>
          <a:ln w="28575" cap="flat" cmpd="sng">
            <a:solidFill>
              <a:schemeClr val="dk1"/>
            </a:solidFill>
            <a:prstDash val="solid"/>
            <a:round/>
            <a:headEnd type="none" w="med" len="med"/>
            <a:tailEnd type="none" w="med" len="med"/>
          </a:ln>
        </p:spPr>
      </p:cxnSp>
      <p:cxnSp>
        <p:nvCxnSpPr>
          <p:cNvPr id="647" name="Google Shape;647;p44">
            <a:extLst>
              <a:ext uri="{FF2B5EF4-FFF2-40B4-BE49-F238E27FC236}">
                <a16:creationId xmlns:a16="http://schemas.microsoft.com/office/drawing/2014/main" id="{E0016711-000F-7A99-7376-BBEE752E47FF}"/>
              </a:ext>
            </a:extLst>
          </p:cNvPr>
          <p:cNvCxnSpPr/>
          <p:nvPr/>
        </p:nvCxnSpPr>
        <p:spPr>
          <a:xfrm>
            <a:off x="7488739" y="2400854"/>
            <a:ext cx="13624" cy="631562"/>
          </a:xfrm>
          <a:prstGeom prst="straightConnector1">
            <a:avLst/>
          </a:prstGeom>
          <a:noFill/>
          <a:ln w="28575" cap="flat" cmpd="sng">
            <a:solidFill>
              <a:schemeClr val="dk1"/>
            </a:solidFill>
            <a:prstDash val="solid"/>
            <a:round/>
            <a:headEnd type="none" w="med" len="med"/>
            <a:tailEnd type="triangle" w="med" len="med"/>
          </a:ln>
        </p:spPr>
      </p:cxnSp>
      <p:grpSp>
        <p:nvGrpSpPr>
          <p:cNvPr id="649" name="Google Shape;649;p44">
            <a:extLst>
              <a:ext uri="{FF2B5EF4-FFF2-40B4-BE49-F238E27FC236}">
                <a16:creationId xmlns:a16="http://schemas.microsoft.com/office/drawing/2014/main" id="{34F92917-8121-33E2-B6E5-A2E512F32F6D}"/>
              </a:ext>
            </a:extLst>
          </p:cNvPr>
          <p:cNvGrpSpPr/>
          <p:nvPr/>
        </p:nvGrpSpPr>
        <p:grpSpPr>
          <a:xfrm>
            <a:off x="3926053" y="4228476"/>
            <a:ext cx="1890756" cy="1843140"/>
            <a:chOff x="4653575" y="3132024"/>
            <a:chExt cx="1967226" cy="1938401"/>
          </a:xfrm>
        </p:grpSpPr>
        <p:pic>
          <p:nvPicPr>
            <p:cNvPr id="650" name="Google Shape;650;p44">
              <a:extLst>
                <a:ext uri="{FF2B5EF4-FFF2-40B4-BE49-F238E27FC236}">
                  <a16:creationId xmlns:a16="http://schemas.microsoft.com/office/drawing/2014/main" id="{B4A7013E-C381-637C-2EB6-99B321721ADA}"/>
                </a:ext>
              </a:extLst>
            </p:cNvPr>
            <p:cNvPicPr preferRelativeResize="0"/>
            <p:nvPr/>
          </p:nvPicPr>
          <p:blipFill>
            <a:blip r:embed="rId4">
              <a:alphaModFix/>
            </a:blip>
            <a:stretch>
              <a:fillRect/>
            </a:stretch>
          </p:blipFill>
          <p:spPr>
            <a:xfrm>
              <a:off x="4653575" y="3132037"/>
              <a:ext cx="1967226" cy="1938388"/>
            </a:xfrm>
            <a:prstGeom prst="rect">
              <a:avLst/>
            </a:prstGeom>
            <a:noFill/>
            <a:ln>
              <a:noFill/>
            </a:ln>
          </p:spPr>
        </p:pic>
        <p:pic>
          <p:nvPicPr>
            <p:cNvPr id="651" name="Google Shape;651;p44">
              <a:extLst>
                <a:ext uri="{FF2B5EF4-FFF2-40B4-BE49-F238E27FC236}">
                  <a16:creationId xmlns:a16="http://schemas.microsoft.com/office/drawing/2014/main" id="{81A133BD-2197-0B93-3C54-75472F634755}"/>
                </a:ext>
              </a:extLst>
            </p:cNvPr>
            <p:cNvPicPr preferRelativeResize="0"/>
            <p:nvPr/>
          </p:nvPicPr>
          <p:blipFill>
            <a:blip r:embed="rId8">
              <a:alphaModFix amt="50000"/>
            </a:blip>
            <a:stretch>
              <a:fillRect/>
            </a:stretch>
          </p:blipFill>
          <p:spPr>
            <a:xfrm>
              <a:off x="4653575" y="3132024"/>
              <a:ext cx="1967226" cy="1938382"/>
            </a:xfrm>
            <a:prstGeom prst="rect">
              <a:avLst/>
            </a:prstGeom>
            <a:noFill/>
            <a:ln>
              <a:noFill/>
            </a:ln>
          </p:spPr>
        </p:pic>
      </p:grpSp>
      <p:cxnSp>
        <p:nvCxnSpPr>
          <p:cNvPr id="652" name="Google Shape;652;p44">
            <a:extLst>
              <a:ext uri="{FF2B5EF4-FFF2-40B4-BE49-F238E27FC236}">
                <a16:creationId xmlns:a16="http://schemas.microsoft.com/office/drawing/2014/main" id="{C79F5138-E3ED-EDC0-2720-52C7FD7C5571}"/>
              </a:ext>
            </a:extLst>
          </p:cNvPr>
          <p:cNvCxnSpPr/>
          <p:nvPr/>
        </p:nvCxnSpPr>
        <p:spPr>
          <a:xfrm>
            <a:off x="2904973" y="5630465"/>
            <a:ext cx="863167" cy="0"/>
          </a:xfrm>
          <a:prstGeom prst="straightConnector1">
            <a:avLst/>
          </a:prstGeom>
          <a:noFill/>
          <a:ln w="28575" cap="flat" cmpd="sng">
            <a:solidFill>
              <a:schemeClr val="dk1"/>
            </a:solidFill>
            <a:prstDash val="solid"/>
            <a:round/>
            <a:headEnd type="none" w="med" len="med"/>
            <a:tailEnd type="triangle" w="med" len="med"/>
          </a:ln>
        </p:spPr>
      </p:cxnSp>
      <p:cxnSp>
        <p:nvCxnSpPr>
          <p:cNvPr id="653" name="Google Shape;653;p44">
            <a:extLst>
              <a:ext uri="{FF2B5EF4-FFF2-40B4-BE49-F238E27FC236}">
                <a16:creationId xmlns:a16="http://schemas.microsoft.com/office/drawing/2014/main" id="{915FBF86-A2CE-5F27-820E-0AAFF94D0E2F}"/>
              </a:ext>
            </a:extLst>
          </p:cNvPr>
          <p:cNvCxnSpPr/>
          <p:nvPr/>
        </p:nvCxnSpPr>
        <p:spPr>
          <a:xfrm rot="10800000">
            <a:off x="2904809" y="5089343"/>
            <a:ext cx="12326" cy="553387"/>
          </a:xfrm>
          <a:prstGeom prst="straightConnector1">
            <a:avLst/>
          </a:prstGeom>
          <a:noFill/>
          <a:ln w="28575" cap="flat" cmpd="sng">
            <a:solidFill>
              <a:schemeClr val="dk1"/>
            </a:solidFill>
            <a:prstDash val="solid"/>
            <a:round/>
            <a:headEnd type="none" w="med" len="med"/>
            <a:tailEnd type="none" w="med" len="med"/>
          </a:ln>
        </p:spPr>
      </p:cxnSp>
      <p:sp>
        <p:nvSpPr>
          <p:cNvPr id="654" name="Google Shape;654;p44">
            <a:extLst>
              <a:ext uri="{FF2B5EF4-FFF2-40B4-BE49-F238E27FC236}">
                <a16:creationId xmlns:a16="http://schemas.microsoft.com/office/drawing/2014/main" id="{E4B06550-4AAF-2619-E36A-7F5909706B39}"/>
              </a:ext>
            </a:extLst>
          </p:cNvPr>
          <p:cNvSpPr txBox="1"/>
          <p:nvPr/>
        </p:nvSpPr>
        <p:spPr>
          <a:xfrm>
            <a:off x="1462035" y="5560010"/>
            <a:ext cx="2389359" cy="466129"/>
          </a:xfrm>
          <a:prstGeom prst="rect">
            <a:avLst/>
          </a:prstGeom>
          <a:noFill/>
          <a:ln>
            <a:noFill/>
          </a:ln>
        </p:spPr>
        <p:txBody>
          <a:bodyPr spcFirstLastPara="1" wrap="square" lIns="91425" tIns="91425" rIns="91425" bIns="91425" anchor="t" anchorCtr="0">
            <a:spAutoFit/>
          </a:bodyPr>
          <a:lstStyle/>
          <a:p>
            <a:pPr marR="0" defTabSz="914400" rtl="0">
              <a:lnSpc>
                <a:spcPct val="100000"/>
              </a:lnSpc>
              <a:buClr>
                <a:srgbClr val="000000"/>
              </a:buClr>
            </a:pPr>
            <a:r>
              <a:rPr lang="en" sz="1600">
                <a:solidFill>
                  <a:srgbClr val="000000"/>
                </a:solidFill>
                <a:latin typeface="Arial"/>
                <a:cs typeface="Arial"/>
                <a:sym typeface="Arial"/>
              </a:rPr>
              <a:t>Cell segmentation</a:t>
            </a:r>
            <a:endParaRPr sz="1600">
              <a:solidFill>
                <a:srgbClr val="000000"/>
              </a:solidFill>
              <a:latin typeface="Arial"/>
              <a:cs typeface="Arial"/>
              <a:sym typeface="Arial"/>
            </a:endParaRPr>
          </a:p>
        </p:txBody>
      </p:sp>
      <p:cxnSp>
        <p:nvCxnSpPr>
          <p:cNvPr id="655" name="Google Shape;655;p44">
            <a:extLst>
              <a:ext uri="{FF2B5EF4-FFF2-40B4-BE49-F238E27FC236}">
                <a16:creationId xmlns:a16="http://schemas.microsoft.com/office/drawing/2014/main" id="{E96C4162-3E2B-2FCE-82A1-AC124AED69B8}"/>
              </a:ext>
            </a:extLst>
          </p:cNvPr>
          <p:cNvCxnSpPr/>
          <p:nvPr/>
        </p:nvCxnSpPr>
        <p:spPr>
          <a:xfrm rot="10800000" flipH="1">
            <a:off x="5912235" y="5563605"/>
            <a:ext cx="1036384" cy="13948"/>
          </a:xfrm>
          <a:prstGeom prst="straightConnector1">
            <a:avLst/>
          </a:prstGeom>
          <a:noFill/>
          <a:ln w="28575" cap="flat" cmpd="sng">
            <a:solidFill>
              <a:srgbClr val="000000"/>
            </a:solidFill>
            <a:prstDash val="solid"/>
            <a:round/>
            <a:headEnd type="none" w="med" len="med"/>
            <a:tailEnd type="triangle" w="med" len="med"/>
          </a:ln>
        </p:spPr>
      </p:cxnSp>
      <p:cxnSp>
        <p:nvCxnSpPr>
          <p:cNvPr id="656" name="Google Shape;656;p44">
            <a:extLst>
              <a:ext uri="{FF2B5EF4-FFF2-40B4-BE49-F238E27FC236}">
                <a16:creationId xmlns:a16="http://schemas.microsoft.com/office/drawing/2014/main" id="{DF729F59-7A03-1717-2DBE-127616558303}"/>
              </a:ext>
            </a:extLst>
          </p:cNvPr>
          <p:cNvCxnSpPr/>
          <p:nvPr/>
        </p:nvCxnSpPr>
        <p:spPr>
          <a:xfrm rot="10800000" flipH="1">
            <a:off x="7625815" y="4918504"/>
            <a:ext cx="2595" cy="419419"/>
          </a:xfrm>
          <a:prstGeom prst="straightConnector1">
            <a:avLst/>
          </a:prstGeom>
          <a:noFill/>
          <a:ln w="28575" cap="flat" cmpd="sng">
            <a:solidFill>
              <a:srgbClr val="000000"/>
            </a:solidFill>
            <a:prstDash val="solid"/>
            <a:round/>
            <a:headEnd type="none" w="med" len="med"/>
            <a:tailEnd type="triangle" w="med" len="med"/>
          </a:ln>
        </p:spPr>
      </p:cxnSp>
      <p:sp>
        <p:nvSpPr>
          <p:cNvPr id="657" name="Google Shape;657;p44">
            <a:extLst>
              <a:ext uri="{FF2B5EF4-FFF2-40B4-BE49-F238E27FC236}">
                <a16:creationId xmlns:a16="http://schemas.microsoft.com/office/drawing/2014/main" id="{263004D2-4E96-DE50-4E7E-59279AD8E647}"/>
              </a:ext>
            </a:extLst>
          </p:cNvPr>
          <p:cNvSpPr txBox="1"/>
          <p:nvPr/>
        </p:nvSpPr>
        <p:spPr>
          <a:xfrm>
            <a:off x="6876397" y="5238596"/>
            <a:ext cx="2776016" cy="553968"/>
          </a:xfrm>
          <a:prstGeom prst="rect">
            <a:avLst/>
          </a:prstGeom>
          <a:noFill/>
          <a:ln>
            <a:noFill/>
          </a:ln>
        </p:spPr>
        <p:txBody>
          <a:bodyPr spcFirstLastPara="1" wrap="square" lIns="91425" tIns="91425" rIns="91425" bIns="91425" anchor="t" anchorCtr="0">
            <a:spAutoFit/>
          </a:bodyPr>
          <a:lstStyle/>
          <a:p>
            <a:pPr marR="0" algn="l" defTabSz="914400" rtl="0">
              <a:lnSpc>
                <a:spcPct val="100000"/>
              </a:lnSpc>
              <a:buClr>
                <a:srgbClr val="000000"/>
              </a:buClr>
            </a:pPr>
            <a:r>
              <a:rPr lang="en" sz="1200" dirty="0">
                <a:solidFill>
                  <a:srgbClr val="000000"/>
                </a:solidFill>
                <a:latin typeface="Arial"/>
                <a:cs typeface="Arial"/>
                <a:sym typeface="Arial"/>
              </a:rPr>
              <a:t>10M+ cells </a:t>
            </a:r>
            <a:r>
              <a:rPr lang="en" sz="1200" u="sng" dirty="0" err="1">
                <a:solidFill>
                  <a:srgbClr val="000000"/>
                </a:solidFill>
                <a:latin typeface="Arial"/>
                <a:cs typeface="Arial"/>
                <a:sym typeface="Arial"/>
              </a:rPr>
              <a:t>phenotyped</a:t>
            </a:r>
            <a:r>
              <a:rPr lang="en" sz="1200" dirty="0">
                <a:solidFill>
                  <a:srgbClr val="000000"/>
                </a:solidFill>
                <a:latin typeface="Arial"/>
                <a:cs typeface="Arial"/>
                <a:sym typeface="Arial"/>
              </a:rPr>
              <a:t>:</a:t>
            </a:r>
            <a:endParaRPr sz="1200" dirty="0">
              <a:solidFill>
                <a:srgbClr val="000000"/>
              </a:solidFill>
              <a:latin typeface="Arial"/>
              <a:cs typeface="Arial"/>
              <a:sym typeface="Arial"/>
            </a:endParaRPr>
          </a:p>
          <a:p>
            <a:pPr marR="0" algn="l" defTabSz="914400" rtl="0">
              <a:lnSpc>
                <a:spcPct val="100000"/>
              </a:lnSpc>
              <a:buClr>
                <a:srgbClr val="000000"/>
              </a:buClr>
            </a:pPr>
            <a:r>
              <a:rPr lang="en" sz="1200" u="sng" dirty="0" err="1">
                <a:solidFill>
                  <a:srgbClr val="000000"/>
                </a:solidFill>
                <a:latin typeface="Arial"/>
                <a:cs typeface="Arial"/>
                <a:sym typeface="Arial"/>
              </a:rPr>
              <a:t>CellProfiler</a:t>
            </a:r>
            <a:r>
              <a:rPr lang="en" sz="1200" u="sng" dirty="0">
                <a:solidFill>
                  <a:srgbClr val="000000"/>
                </a:solidFill>
                <a:latin typeface="Arial"/>
                <a:cs typeface="Arial"/>
                <a:sym typeface="Arial"/>
              </a:rPr>
              <a:t> features extracted</a:t>
            </a:r>
            <a:endParaRPr sz="1200" u="sng" dirty="0">
              <a:solidFill>
                <a:srgbClr val="000000"/>
              </a:solidFill>
              <a:latin typeface="Arial"/>
              <a:cs typeface="Arial"/>
              <a:sym typeface="Arial"/>
            </a:endParaRPr>
          </a:p>
        </p:txBody>
      </p:sp>
      <p:sp>
        <p:nvSpPr>
          <p:cNvPr id="661" name="Google Shape;661;p44">
            <a:extLst>
              <a:ext uri="{FF2B5EF4-FFF2-40B4-BE49-F238E27FC236}">
                <a16:creationId xmlns:a16="http://schemas.microsoft.com/office/drawing/2014/main" id="{C32105A3-6B04-2B1A-1279-39D199DF2349}"/>
              </a:ext>
            </a:extLst>
          </p:cNvPr>
          <p:cNvSpPr txBox="1"/>
          <p:nvPr/>
        </p:nvSpPr>
        <p:spPr>
          <a:xfrm>
            <a:off x="439133" y="226171"/>
            <a:ext cx="8510100" cy="858600"/>
          </a:xfrm>
          <a:prstGeom prst="rect">
            <a:avLst/>
          </a:prstGeom>
          <a:noFill/>
          <a:ln>
            <a:noFill/>
          </a:ln>
        </p:spPr>
        <p:txBody>
          <a:bodyPr spcFirstLastPara="1" wrap="square" lIns="0" tIns="0" rIns="0" bIns="0" anchor="ctr" anchorCtr="0">
            <a:noAutofit/>
          </a:bodyPr>
          <a:lstStyle/>
          <a:p>
            <a:pPr marR="0" algn="l" defTabSz="914400" rtl="0">
              <a:lnSpc>
                <a:spcPct val="100000"/>
              </a:lnSpc>
              <a:buClr>
                <a:srgbClr val="000000"/>
              </a:buClr>
            </a:pPr>
            <a:r>
              <a:rPr lang="en" sz="3000" dirty="0">
                <a:solidFill>
                  <a:schemeClr val="tx1"/>
                </a:solidFill>
                <a:latin typeface="Arial"/>
                <a:cs typeface="Arial"/>
                <a:sym typeface="Arial"/>
              </a:rPr>
              <a:t>We segmented cells with </a:t>
            </a:r>
            <a:r>
              <a:rPr lang="en" sz="3000" dirty="0" err="1">
                <a:solidFill>
                  <a:schemeClr val="tx1"/>
                </a:solidFill>
                <a:latin typeface="Arial"/>
                <a:cs typeface="Arial"/>
                <a:sym typeface="Arial"/>
              </a:rPr>
              <a:t>CellPose</a:t>
            </a:r>
            <a:r>
              <a:rPr lang="en" sz="3000" dirty="0">
                <a:solidFill>
                  <a:schemeClr val="tx1"/>
                </a:solidFill>
                <a:latin typeface="Arial"/>
                <a:cs typeface="Arial"/>
                <a:sym typeface="Arial"/>
              </a:rPr>
              <a:t> and used </a:t>
            </a:r>
            <a:r>
              <a:rPr lang="en" sz="3000" dirty="0" err="1">
                <a:solidFill>
                  <a:schemeClr val="tx1"/>
                </a:solidFill>
                <a:latin typeface="Arial"/>
                <a:cs typeface="Arial"/>
                <a:sym typeface="Arial"/>
              </a:rPr>
              <a:t>CellProfiler</a:t>
            </a:r>
            <a:r>
              <a:rPr lang="en" sz="3000" dirty="0">
                <a:solidFill>
                  <a:schemeClr val="tx1"/>
                </a:solidFill>
                <a:latin typeface="Arial"/>
                <a:cs typeface="Arial"/>
                <a:sym typeface="Arial"/>
              </a:rPr>
              <a:t> to extract ~2,000 features per cell</a:t>
            </a:r>
            <a:endParaRPr sz="3000" dirty="0">
              <a:solidFill>
                <a:schemeClr val="tx1"/>
              </a:solidFill>
              <a:latin typeface="Arial"/>
              <a:cs typeface="Arial"/>
              <a:sym typeface="Arial"/>
            </a:endParaRPr>
          </a:p>
        </p:txBody>
      </p:sp>
      <p:pic>
        <p:nvPicPr>
          <p:cNvPr id="2" name="Picture 1">
            <a:extLst>
              <a:ext uri="{FF2B5EF4-FFF2-40B4-BE49-F238E27FC236}">
                <a16:creationId xmlns:a16="http://schemas.microsoft.com/office/drawing/2014/main" id="{2C8664F8-ECC0-F6CC-D259-7DB94D1FE9BE}"/>
              </a:ext>
            </a:extLst>
          </p:cNvPr>
          <p:cNvPicPr>
            <a:picLocks noChangeAspect="1"/>
          </p:cNvPicPr>
          <p:nvPr/>
        </p:nvPicPr>
        <p:blipFill>
          <a:blip r:embed="rId9"/>
          <a:stretch>
            <a:fillRect/>
          </a:stretch>
        </p:blipFill>
        <p:spPr>
          <a:xfrm>
            <a:off x="5948496" y="3066008"/>
            <a:ext cx="3094110" cy="1797069"/>
          </a:xfrm>
          <a:prstGeom prst="rect">
            <a:avLst/>
          </a:prstGeom>
        </p:spPr>
      </p:pic>
    </p:spTree>
    <p:extLst>
      <p:ext uri="{BB962C8B-B14F-4D97-AF65-F5344CB8AC3E}">
        <p14:creationId xmlns:p14="http://schemas.microsoft.com/office/powerpoint/2010/main" val="26601357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pic>
        <p:nvPicPr>
          <p:cNvPr id="4" name="Picture 3">
            <a:extLst>
              <a:ext uri="{FF2B5EF4-FFF2-40B4-BE49-F238E27FC236}">
                <a16:creationId xmlns:a16="http://schemas.microsoft.com/office/drawing/2014/main" id="{30E9BC17-5223-2616-A255-683203578C10}"/>
              </a:ext>
            </a:extLst>
          </p:cNvPr>
          <p:cNvPicPr>
            <a:picLocks noChangeAspect="1"/>
          </p:cNvPicPr>
          <p:nvPr/>
        </p:nvPicPr>
        <p:blipFill>
          <a:blip r:embed="rId3"/>
          <a:stretch>
            <a:fillRect/>
          </a:stretch>
        </p:blipFill>
        <p:spPr>
          <a:xfrm>
            <a:off x="78989" y="1651648"/>
            <a:ext cx="8910042" cy="4135091"/>
          </a:xfrm>
          <a:prstGeom prst="rect">
            <a:avLst/>
          </a:prstGeom>
        </p:spPr>
      </p:pic>
      <p:sp>
        <p:nvSpPr>
          <p:cNvPr id="666" name="Google Shape;666;p45"/>
          <p:cNvSpPr txBox="1">
            <a:spLocks noGrp="1"/>
          </p:cNvSpPr>
          <p:nvPr>
            <p:ph type="title"/>
          </p:nvPr>
        </p:nvSpPr>
        <p:spPr>
          <a:xfrm>
            <a:off x="195072" y="276432"/>
            <a:ext cx="8695433" cy="648000"/>
          </a:xfrm>
          <a:prstGeom prst="rect">
            <a:avLst/>
          </a:prstGeom>
        </p:spPr>
        <p:txBody>
          <a:bodyPr spcFirstLastPara="1" wrap="square" lIns="91425" tIns="91425" rIns="91425" bIns="91425" anchor="t" anchorCtr="0">
            <a:noAutofit/>
          </a:bodyPr>
          <a:lstStyle/>
          <a:p>
            <a:r>
              <a:rPr lang="en" sz="2900" dirty="0">
                <a:solidFill>
                  <a:schemeClr val="tx1"/>
                </a:solidFill>
              </a:rPr>
              <a:t>We used dimensionality reduction and embedding to capture the morphological effects of each variant</a:t>
            </a:r>
            <a:endParaRPr sz="2900" dirty="0">
              <a:solidFill>
                <a:schemeClr val="tx1"/>
              </a:solidFill>
            </a:endParaRPr>
          </a:p>
        </p:txBody>
      </p:sp>
      <p:sp>
        <p:nvSpPr>
          <p:cNvPr id="2" name="Rectangle 1">
            <a:extLst>
              <a:ext uri="{FF2B5EF4-FFF2-40B4-BE49-F238E27FC236}">
                <a16:creationId xmlns:a16="http://schemas.microsoft.com/office/drawing/2014/main" id="{64E2E414-221A-B4B8-AF21-ABE7A7CE4326}"/>
              </a:ext>
            </a:extLst>
          </p:cNvPr>
          <p:cNvSpPr/>
          <p:nvPr/>
        </p:nvSpPr>
        <p:spPr>
          <a:xfrm>
            <a:off x="1030310" y="1720923"/>
            <a:ext cx="334851" cy="36545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Rectangle 2">
            <a:extLst>
              <a:ext uri="{FF2B5EF4-FFF2-40B4-BE49-F238E27FC236}">
                <a16:creationId xmlns:a16="http://schemas.microsoft.com/office/drawing/2014/main" id="{51B8D347-5736-CBA8-771B-6414DB4E6017}"/>
              </a:ext>
            </a:extLst>
          </p:cNvPr>
          <p:cNvSpPr/>
          <p:nvPr/>
        </p:nvSpPr>
        <p:spPr>
          <a:xfrm>
            <a:off x="5419860" y="1720923"/>
            <a:ext cx="334851" cy="36545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2B00BE69-E266-B820-CB80-1AE3D0499CBF}"/>
              </a:ext>
            </a:extLst>
          </p:cNvPr>
          <p:cNvSpPr/>
          <p:nvPr/>
        </p:nvSpPr>
        <p:spPr>
          <a:xfrm>
            <a:off x="4376928" y="1651648"/>
            <a:ext cx="4612103" cy="444435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72"/>
        <p:cNvGrpSpPr/>
        <p:nvPr/>
      </p:nvGrpSpPr>
      <p:grpSpPr>
        <a:xfrm>
          <a:off x="0" y="0"/>
          <a:ext cx="0" cy="0"/>
          <a:chOff x="0" y="0"/>
          <a:chExt cx="0" cy="0"/>
        </a:xfrm>
      </p:grpSpPr>
      <p:sp>
        <p:nvSpPr>
          <p:cNvPr id="673" name="Google Shape;673;p46"/>
          <p:cNvSpPr txBox="1">
            <a:spLocks noGrp="1"/>
          </p:cNvSpPr>
          <p:nvPr>
            <p:ph type="title"/>
          </p:nvPr>
        </p:nvSpPr>
        <p:spPr>
          <a:xfrm>
            <a:off x="140700" y="278549"/>
            <a:ext cx="8862600" cy="648000"/>
          </a:xfrm>
          <a:prstGeom prst="rect">
            <a:avLst/>
          </a:prstGeom>
        </p:spPr>
        <p:txBody>
          <a:bodyPr spcFirstLastPara="1" wrap="square" lIns="91425" tIns="91425" rIns="91425" bIns="91425" anchor="t" anchorCtr="0">
            <a:noAutofit/>
          </a:bodyPr>
          <a:lstStyle/>
          <a:p>
            <a:r>
              <a:rPr lang="en" sz="3000" dirty="0">
                <a:solidFill>
                  <a:schemeClr val="tx1"/>
                </a:solidFill>
              </a:rPr>
              <a:t>Morphological profiles separate synonymous, frameshift and missense variants</a:t>
            </a:r>
            <a:endParaRPr sz="3000" dirty="0">
              <a:solidFill>
                <a:schemeClr val="tx1"/>
              </a:solidFill>
            </a:endParaRPr>
          </a:p>
        </p:txBody>
      </p:sp>
      <p:pic>
        <p:nvPicPr>
          <p:cNvPr id="674" name="Google Shape;674;p46"/>
          <p:cNvPicPr preferRelativeResize="0"/>
          <p:nvPr/>
        </p:nvPicPr>
        <p:blipFill>
          <a:blip r:embed="rId3">
            <a:alphaModFix/>
          </a:blip>
          <a:stretch>
            <a:fillRect/>
          </a:stretch>
        </p:blipFill>
        <p:spPr>
          <a:xfrm>
            <a:off x="140700" y="1454394"/>
            <a:ext cx="5474388" cy="540360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5" name="Google Shape;685;p47"/>
          <p:cNvSpPr txBox="1"/>
          <p:nvPr/>
        </p:nvSpPr>
        <p:spPr>
          <a:xfrm>
            <a:off x="5386366" y="6550800"/>
            <a:ext cx="4111201" cy="307200"/>
          </a:xfrm>
          <a:prstGeom prst="rect">
            <a:avLst/>
          </a:prstGeom>
          <a:solidFill>
            <a:schemeClr val="lt1"/>
          </a:solidFill>
          <a:ln>
            <a:noFill/>
          </a:ln>
        </p:spPr>
        <p:txBody>
          <a:bodyPr spcFirstLastPara="1" wrap="square" lIns="91425" tIns="45700" rIns="91425" bIns="45700" anchor="t" anchorCtr="0">
            <a:noAutofit/>
          </a:bodyPr>
          <a:lstStyle/>
          <a:p>
            <a:pPr marR="0" defTabSz="914400" rtl="0">
              <a:lnSpc>
                <a:spcPct val="90000"/>
              </a:lnSpc>
              <a:buClr>
                <a:srgbClr val="000000"/>
              </a:buClr>
              <a:buSzPts val="1000"/>
            </a:pPr>
            <a:r>
              <a:rPr lang="en" sz="1400" dirty="0">
                <a:solidFill>
                  <a:srgbClr val="000000"/>
                </a:solidFill>
                <a:latin typeface="Arial"/>
                <a:cs typeface="Arial"/>
                <a:sym typeface="Arial"/>
              </a:rPr>
              <a:t>Anderson </a:t>
            </a:r>
            <a:r>
              <a:rPr lang="en" sz="1400" i="1" dirty="0">
                <a:solidFill>
                  <a:srgbClr val="000000"/>
                </a:solidFill>
                <a:latin typeface="Arial"/>
                <a:cs typeface="Arial"/>
                <a:sym typeface="Arial"/>
              </a:rPr>
              <a:t>et al. </a:t>
            </a:r>
            <a:r>
              <a:rPr lang="en" sz="1400" i="1" dirty="0" err="1">
                <a:solidFill>
                  <a:srgbClr val="000000"/>
                </a:solidFill>
                <a:latin typeface="Arial"/>
                <a:cs typeface="Arial"/>
                <a:sym typeface="Arial"/>
              </a:rPr>
              <a:t>Npj</a:t>
            </a:r>
            <a:r>
              <a:rPr lang="en" sz="1400" i="1" dirty="0">
                <a:solidFill>
                  <a:srgbClr val="000000"/>
                </a:solidFill>
                <a:latin typeface="Arial"/>
                <a:cs typeface="Arial"/>
                <a:sym typeface="Arial"/>
              </a:rPr>
              <a:t> </a:t>
            </a:r>
            <a:r>
              <a:rPr lang="en" sz="1400" i="1" dirty="0" err="1">
                <a:solidFill>
                  <a:srgbClr val="000000"/>
                </a:solidFill>
                <a:latin typeface="Arial"/>
                <a:cs typeface="Arial"/>
                <a:sym typeface="Arial"/>
              </a:rPr>
              <a:t>Genom</a:t>
            </a:r>
            <a:r>
              <a:rPr lang="en" sz="1400" i="1" dirty="0">
                <a:solidFill>
                  <a:srgbClr val="000000"/>
                </a:solidFill>
                <a:latin typeface="Arial"/>
                <a:cs typeface="Arial"/>
                <a:sym typeface="Arial"/>
              </a:rPr>
              <a:t> Med</a:t>
            </a:r>
            <a:r>
              <a:rPr lang="en" sz="1400" dirty="0">
                <a:solidFill>
                  <a:srgbClr val="000000"/>
                </a:solidFill>
                <a:latin typeface="Arial"/>
                <a:cs typeface="Arial"/>
                <a:sym typeface="Arial"/>
              </a:rPr>
              <a:t> (2021)</a:t>
            </a:r>
            <a:endParaRPr sz="1400" dirty="0">
              <a:solidFill>
                <a:srgbClr val="000000"/>
              </a:solidFill>
              <a:latin typeface="Arial"/>
              <a:cs typeface="Arial"/>
              <a:sym typeface="Arial"/>
            </a:endParaRPr>
          </a:p>
        </p:txBody>
      </p:sp>
      <p:sp>
        <p:nvSpPr>
          <p:cNvPr id="2" name="Google Shape;673;p46">
            <a:extLst>
              <a:ext uri="{FF2B5EF4-FFF2-40B4-BE49-F238E27FC236}">
                <a16:creationId xmlns:a16="http://schemas.microsoft.com/office/drawing/2014/main" id="{8CC775CB-8922-75E9-9622-5A08A6FE833C}"/>
              </a:ext>
            </a:extLst>
          </p:cNvPr>
          <p:cNvSpPr txBox="1">
            <a:spLocks/>
          </p:cNvSpPr>
          <p:nvPr/>
        </p:nvSpPr>
        <p:spPr>
          <a:xfrm>
            <a:off x="140700" y="278549"/>
            <a:ext cx="8862600" cy="648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914400"/>
            <a:r>
              <a:rPr lang="en-US" sz="3000" dirty="0">
                <a:solidFill>
                  <a:schemeClr val="tx1"/>
                </a:solidFill>
              </a:rPr>
              <a:t>Do the feature embeddings capture </a:t>
            </a:r>
            <a:r>
              <a:rPr lang="en-US" sz="3000" dirty="0" err="1">
                <a:solidFill>
                  <a:schemeClr val="tx1"/>
                </a:solidFill>
              </a:rPr>
              <a:t>lamin</a:t>
            </a:r>
            <a:r>
              <a:rPr lang="en-US" sz="3000" dirty="0">
                <a:solidFill>
                  <a:schemeClr val="tx1"/>
                </a:solidFill>
              </a:rPr>
              <a:t> A aggregation?</a:t>
            </a:r>
          </a:p>
        </p:txBody>
      </p:sp>
      <p:pic>
        <p:nvPicPr>
          <p:cNvPr id="5" name="Picture 4">
            <a:extLst>
              <a:ext uri="{FF2B5EF4-FFF2-40B4-BE49-F238E27FC236}">
                <a16:creationId xmlns:a16="http://schemas.microsoft.com/office/drawing/2014/main" id="{2C92544E-7C43-DA6D-562D-1F139640949E}"/>
              </a:ext>
            </a:extLst>
          </p:cNvPr>
          <p:cNvPicPr>
            <a:picLocks noChangeAspect="1"/>
          </p:cNvPicPr>
          <p:nvPr/>
        </p:nvPicPr>
        <p:blipFill rotWithShape="1">
          <a:blip r:embed="rId3"/>
          <a:srcRect l="67904" t="7719" r="828" b="47471"/>
          <a:stretch/>
        </p:blipFill>
        <p:spPr>
          <a:xfrm>
            <a:off x="5961887" y="3429000"/>
            <a:ext cx="2670645" cy="2646366"/>
          </a:xfrm>
          <a:prstGeom prst="rect">
            <a:avLst/>
          </a:prstGeom>
        </p:spPr>
      </p:pic>
      <p:pic>
        <p:nvPicPr>
          <p:cNvPr id="6" name="Google Shape;674;p46">
            <a:extLst>
              <a:ext uri="{FF2B5EF4-FFF2-40B4-BE49-F238E27FC236}">
                <a16:creationId xmlns:a16="http://schemas.microsoft.com/office/drawing/2014/main" id="{C70EE012-B8F1-0C97-5187-4FA02C314376}"/>
              </a:ext>
            </a:extLst>
          </p:cNvPr>
          <p:cNvPicPr preferRelativeResize="0"/>
          <p:nvPr/>
        </p:nvPicPr>
        <p:blipFill>
          <a:blip r:embed="rId4">
            <a:alphaModFix/>
          </a:blip>
          <a:stretch>
            <a:fillRect/>
          </a:stretch>
        </p:blipFill>
        <p:spPr>
          <a:xfrm>
            <a:off x="140700" y="1454394"/>
            <a:ext cx="5474388" cy="5403606"/>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pic>
        <p:nvPicPr>
          <p:cNvPr id="8" name="Picture 7">
            <a:extLst>
              <a:ext uri="{FF2B5EF4-FFF2-40B4-BE49-F238E27FC236}">
                <a16:creationId xmlns:a16="http://schemas.microsoft.com/office/drawing/2014/main" id="{5A84A76D-A122-0064-059F-FEA925824372}"/>
              </a:ext>
            </a:extLst>
          </p:cNvPr>
          <p:cNvPicPr>
            <a:picLocks noChangeAspect="1"/>
          </p:cNvPicPr>
          <p:nvPr/>
        </p:nvPicPr>
        <p:blipFill>
          <a:blip r:embed="rId3"/>
          <a:srcRect l="5362" t="9944" r="14946" b="5271"/>
          <a:stretch>
            <a:fillRect/>
          </a:stretch>
        </p:blipFill>
        <p:spPr>
          <a:xfrm>
            <a:off x="89184" y="1314591"/>
            <a:ext cx="5460291" cy="5454204"/>
          </a:xfrm>
          <a:prstGeom prst="rect">
            <a:avLst/>
          </a:prstGeom>
        </p:spPr>
      </p:pic>
      <p:sp>
        <p:nvSpPr>
          <p:cNvPr id="685" name="Google Shape;685;p47"/>
          <p:cNvSpPr txBox="1"/>
          <p:nvPr/>
        </p:nvSpPr>
        <p:spPr>
          <a:xfrm>
            <a:off x="5386366" y="6550800"/>
            <a:ext cx="4111201" cy="307200"/>
          </a:xfrm>
          <a:prstGeom prst="rect">
            <a:avLst/>
          </a:prstGeom>
          <a:solidFill>
            <a:schemeClr val="lt1"/>
          </a:solidFill>
          <a:ln>
            <a:noFill/>
          </a:ln>
        </p:spPr>
        <p:txBody>
          <a:bodyPr spcFirstLastPara="1" wrap="square" lIns="91425" tIns="45700" rIns="91425" bIns="45700" anchor="t" anchorCtr="0">
            <a:noAutofit/>
          </a:bodyPr>
          <a:lstStyle/>
          <a:p>
            <a:pPr marR="0" defTabSz="914400" rtl="0">
              <a:lnSpc>
                <a:spcPct val="90000"/>
              </a:lnSpc>
              <a:buClr>
                <a:srgbClr val="000000"/>
              </a:buClr>
              <a:buSzPts val="1000"/>
            </a:pPr>
            <a:r>
              <a:rPr lang="en" sz="1400" dirty="0">
                <a:solidFill>
                  <a:srgbClr val="000000"/>
                </a:solidFill>
                <a:latin typeface="Arial"/>
                <a:cs typeface="Arial"/>
                <a:sym typeface="Arial"/>
              </a:rPr>
              <a:t>Anderson </a:t>
            </a:r>
            <a:r>
              <a:rPr lang="en" sz="1400" i="1" dirty="0">
                <a:solidFill>
                  <a:srgbClr val="000000"/>
                </a:solidFill>
                <a:latin typeface="Arial"/>
                <a:cs typeface="Arial"/>
                <a:sym typeface="Arial"/>
              </a:rPr>
              <a:t>et al. </a:t>
            </a:r>
            <a:r>
              <a:rPr lang="en" sz="1400" i="1" dirty="0" err="1">
                <a:solidFill>
                  <a:srgbClr val="000000"/>
                </a:solidFill>
                <a:latin typeface="Arial"/>
                <a:cs typeface="Arial"/>
                <a:sym typeface="Arial"/>
              </a:rPr>
              <a:t>Npj</a:t>
            </a:r>
            <a:r>
              <a:rPr lang="en" sz="1400" i="1" dirty="0">
                <a:solidFill>
                  <a:srgbClr val="000000"/>
                </a:solidFill>
                <a:latin typeface="Arial"/>
                <a:cs typeface="Arial"/>
                <a:sym typeface="Arial"/>
              </a:rPr>
              <a:t> </a:t>
            </a:r>
            <a:r>
              <a:rPr lang="en" sz="1400" i="1" dirty="0" err="1">
                <a:solidFill>
                  <a:srgbClr val="000000"/>
                </a:solidFill>
                <a:latin typeface="Arial"/>
                <a:cs typeface="Arial"/>
                <a:sym typeface="Arial"/>
              </a:rPr>
              <a:t>Genom</a:t>
            </a:r>
            <a:r>
              <a:rPr lang="en" sz="1400" i="1" dirty="0">
                <a:solidFill>
                  <a:srgbClr val="000000"/>
                </a:solidFill>
                <a:latin typeface="Arial"/>
                <a:cs typeface="Arial"/>
                <a:sym typeface="Arial"/>
              </a:rPr>
              <a:t> Med</a:t>
            </a:r>
            <a:r>
              <a:rPr lang="en" sz="1400" dirty="0">
                <a:solidFill>
                  <a:srgbClr val="000000"/>
                </a:solidFill>
                <a:latin typeface="Arial"/>
                <a:cs typeface="Arial"/>
                <a:sym typeface="Arial"/>
              </a:rPr>
              <a:t> (2021)</a:t>
            </a:r>
            <a:endParaRPr sz="1400" dirty="0">
              <a:solidFill>
                <a:srgbClr val="000000"/>
              </a:solidFill>
              <a:latin typeface="Arial"/>
              <a:cs typeface="Arial"/>
              <a:sym typeface="Arial"/>
            </a:endParaRPr>
          </a:p>
        </p:txBody>
      </p:sp>
      <p:sp>
        <p:nvSpPr>
          <p:cNvPr id="2" name="Google Shape;673;p46">
            <a:extLst>
              <a:ext uri="{FF2B5EF4-FFF2-40B4-BE49-F238E27FC236}">
                <a16:creationId xmlns:a16="http://schemas.microsoft.com/office/drawing/2014/main" id="{8CC775CB-8922-75E9-9622-5A08A6FE833C}"/>
              </a:ext>
            </a:extLst>
          </p:cNvPr>
          <p:cNvSpPr txBox="1">
            <a:spLocks/>
          </p:cNvSpPr>
          <p:nvPr/>
        </p:nvSpPr>
        <p:spPr>
          <a:xfrm>
            <a:off x="140700" y="278549"/>
            <a:ext cx="8862600" cy="648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defTabSz="914400"/>
            <a:r>
              <a:rPr lang="en-US" sz="3000" dirty="0">
                <a:solidFill>
                  <a:schemeClr val="tx1"/>
                </a:solidFill>
              </a:rPr>
              <a:t>Do the feature embeddings capture LMNA aggregation? Yes!</a:t>
            </a:r>
          </a:p>
        </p:txBody>
      </p:sp>
      <p:pic>
        <p:nvPicPr>
          <p:cNvPr id="5" name="Picture 4">
            <a:extLst>
              <a:ext uri="{FF2B5EF4-FFF2-40B4-BE49-F238E27FC236}">
                <a16:creationId xmlns:a16="http://schemas.microsoft.com/office/drawing/2014/main" id="{2C92544E-7C43-DA6D-562D-1F139640949E}"/>
              </a:ext>
            </a:extLst>
          </p:cNvPr>
          <p:cNvPicPr>
            <a:picLocks noChangeAspect="1"/>
          </p:cNvPicPr>
          <p:nvPr/>
        </p:nvPicPr>
        <p:blipFill rotWithShape="1">
          <a:blip r:embed="rId4"/>
          <a:srcRect l="67904" t="7719" r="828" b="47471"/>
          <a:stretch/>
        </p:blipFill>
        <p:spPr>
          <a:xfrm>
            <a:off x="5961887" y="3429000"/>
            <a:ext cx="2670645" cy="2646366"/>
          </a:xfrm>
          <a:prstGeom prst="rect">
            <a:avLst/>
          </a:prstGeom>
        </p:spPr>
      </p:pic>
      <p:sp>
        <p:nvSpPr>
          <p:cNvPr id="3" name="Rectangle 2">
            <a:extLst>
              <a:ext uri="{FF2B5EF4-FFF2-40B4-BE49-F238E27FC236}">
                <a16:creationId xmlns:a16="http://schemas.microsoft.com/office/drawing/2014/main" id="{07EE61DE-E517-919E-3F8B-EEC7E99FC0C8}"/>
              </a:ext>
            </a:extLst>
          </p:cNvPr>
          <p:cNvSpPr/>
          <p:nvPr/>
        </p:nvSpPr>
        <p:spPr>
          <a:xfrm>
            <a:off x="5961887" y="2097024"/>
            <a:ext cx="304801" cy="1048512"/>
          </a:xfrm>
          <a:prstGeom prst="rect">
            <a:avLst/>
          </a:prstGeom>
          <a:solidFill>
            <a:schemeClr val="bg1"/>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AF1D12F7-A3AB-01A0-C552-CFC143AD70A8}"/>
              </a:ext>
            </a:extLst>
          </p:cNvPr>
          <p:cNvSpPr/>
          <p:nvPr/>
        </p:nvSpPr>
        <p:spPr>
          <a:xfrm rot="10800000">
            <a:off x="6099548" y="1484970"/>
            <a:ext cx="333890" cy="1837779"/>
          </a:xfrm>
          <a:prstGeom prst="rtTriangl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C11EDB1-4EFA-BCB0-7CFF-0D2703EDCA3E}"/>
              </a:ext>
            </a:extLst>
          </p:cNvPr>
          <p:cNvSpPr txBox="1"/>
          <p:nvPr/>
        </p:nvSpPr>
        <p:spPr>
          <a:xfrm rot="16200000">
            <a:off x="5501611" y="1950437"/>
            <a:ext cx="2137765" cy="592726"/>
          </a:xfrm>
          <a:prstGeom prst="rect">
            <a:avLst/>
          </a:prstGeom>
          <a:noFill/>
        </p:spPr>
        <p:txBody>
          <a:bodyPr wrap="square" rtlCol="0">
            <a:spAutoFit/>
          </a:bodyPr>
          <a:lstStyle/>
          <a:p>
            <a:r>
              <a:rPr lang="en-US" sz="2400" dirty="0"/>
              <a:t>aggregation</a:t>
            </a:r>
          </a:p>
        </p:txBody>
      </p:sp>
      <p:pic>
        <p:nvPicPr>
          <p:cNvPr id="9" name="Picture 8">
            <a:extLst>
              <a:ext uri="{FF2B5EF4-FFF2-40B4-BE49-F238E27FC236}">
                <a16:creationId xmlns:a16="http://schemas.microsoft.com/office/drawing/2014/main" id="{44B4C2EE-A639-C204-2D9C-16E0E3A37DDD}"/>
              </a:ext>
            </a:extLst>
          </p:cNvPr>
          <p:cNvPicPr>
            <a:picLocks noChangeAspect="1"/>
          </p:cNvPicPr>
          <p:nvPr/>
        </p:nvPicPr>
        <p:blipFill>
          <a:blip r:embed="rId3"/>
          <a:srcRect l="85293" t="9944" r="10021" b="5271"/>
          <a:stretch>
            <a:fillRect/>
          </a:stretch>
        </p:blipFill>
        <p:spPr>
          <a:xfrm>
            <a:off x="5535575" y="1401983"/>
            <a:ext cx="485452" cy="2114410"/>
          </a:xfrm>
          <a:prstGeom prst="rect">
            <a:avLst/>
          </a:prstGeom>
        </p:spPr>
      </p:pic>
    </p:spTree>
    <p:extLst>
      <p:ext uri="{BB962C8B-B14F-4D97-AF65-F5344CB8AC3E}">
        <p14:creationId xmlns:p14="http://schemas.microsoft.com/office/powerpoint/2010/main" val="183117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20">
          <a:extLst>
            <a:ext uri="{FF2B5EF4-FFF2-40B4-BE49-F238E27FC236}">
              <a16:creationId xmlns:a16="http://schemas.microsoft.com/office/drawing/2014/main" id="{0BF05267-EBCD-3752-1DAF-916D08FDC79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D7B69B3-67A2-9450-EC0C-F972140F171C}"/>
              </a:ext>
            </a:extLst>
          </p:cNvPr>
          <p:cNvPicPr>
            <a:picLocks noChangeAspect="1"/>
          </p:cNvPicPr>
          <p:nvPr/>
        </p:nvPicPr>
        <p:blipFill>
          <a:blip r:embed="rId3"/>
          <a:stretch>
            <a:fillRect/>
          </a:stretch>
        </p:blipFill>
        <p:spPr>
          <a:xfrm>
            <a:off x="148024" y="1298298"/>
            <a:ext cx="5546193" cy="5469010"/>
          </a:xfrm>
          <a:prstGeom prst="rect">
            <a:avLst/>
          </a:prstGeom>
        </p:spPr>
      </p:pic>
      <p:sp>
        <p:nvSpPr>
          <p:cNvPr id="721" name="Google Shape;721;p52">
            <a:extLst>
              <a:ext uri="{FF2B5EF4-FFF2-40B4-BE49-F238E27FC236}">
                <a16:creationId xmlns:a16="http://schemas.microsoft.com/office/drawing/2014/main" id="{BCB7921B-6027-7DDA-1572-B2EC28FBC91D}"/>
              </a:ext>
            </a:extLst>
          </p:cNvPr>
          <p:cNvSpPr txBox="1">
            <a:spLocks noGrp="1"/>
          </p:cNvSpPr>
          <p:nvPr>
            <p:ph type="title"/>
          </p:nvPr>
        </p:nvSpPr>
        <p:spPr>
          <a:xfrm>
            <a:off x="148025" y="219666"/>
            <a:ext cx="8862600" cy="648000"/>
          </a:xfrm>
          <a:prstGeom prst="rect">
            <a:avLst/>
          </a:prstGeom>
        </p:spPr>
        <p:txBody>
          <a:bodyPr spcFirstLastPara="1" wrap="square" lIns="91425" tIns="91425" rIns="91425" bIns="91425" anchor="t" anchorCtr="0">
            <a:noAutofit/>
          </a:bodyPr>
          <a:lstStyle/>
          <a:p>
            <a:r>
              <a:rPr lang="en-US" sz="3000" dirty="0">
                <a:solidFill>
                  <a:schemeClr val="tx1"/>
                </a:solidFill>
              </a:rPr>
              <a:t>Variants clustered based on morphological profiles have distinct phenotypes</a:t>
            </a:r>
            <a:endParaRPr sz="3000" dirty="0">
              <a:solidFill>
                <a:schemeClr val="tx1"/>
              </a:solidFill>
            </a:endParaRPr>
          </a:p>
        </p:txBody>
      </p:sp>
      <p:pic>
        <p:nvPicPr>
          <p:cNvPr id="3" name="Google Shape;723;p52">
            <a:extLst>
              <a:ext uri="{FF2B5EF4-FFF2-40B4-BE49-F238E27FC236}">
                <a16:creationId xmlns:a16="http://schemas.microsoft.com/office/drawing/2014/main" id="{B076869F-DC4B-9762-30A6-85FC3EE7C84F}"/>
              </a:ext>
            </a:extLst>
          </p:cNvPr>
          <p:cNvPicPr preferRelativeResize="0"/>
          <p:nvPr/>
        </p:nvPicPr>
        <p:blipFill rotWithShape="1">
          <a:blip r:embed="rId4">
            <a:alphaModFix/>
          </a:blip>
          <a:srcRect l="60949" t="11462" b="54562"/>
          <a:stretch/>
        </p:blipFill>
        <p:spPr>
          <a:xfrm>
            <a:off x="6405375" y="849417"/>
            <a:ext cx="1379464" cy="1340326"/>
          </a:xfrm>
          <a:prstGeom prst="rect">
            <a:avLst/>
          </a:prstGeom>
          <a:noFill/>
          <a:ln>
            <a:noFill/>
          </a:ln>
        </p:spPr>
      </p:pic>
      <p:pic>
        <p:nvPicPr>
          <p:cNvPr id="7" name="Google Shape;725;p52">
            <a:extLst>
              <a:ext uri="{FF2B5EF4-FFF2-40B4-BE49-F238E27FC236}">
                <a16:creationId xmlns:a16="http://schemas.microsoft.com/office/drawing/2014/main" id="{043272BD-569B-A736-2C9D-619AE6744EB5}"/>
              </a:ext>
            </a:extLst>
          </p:cNvPr>
          <p:cNvPicPr preferRelativeResize="0"/>
          <p:nvPr/>
        </p:nvPicPr>
        <p:blipFill rotWithShape="1">
          <a:blip r:embed="rId5">
            <a:alphaModFix/>
          </a:blip>
          <a:srcRect l="61343" t="28460" b="37295"/>
          <a:stretch/>
        </p:blipFill>
        <p:spPr>
          <a:xfrm>
            <a:off x="6430039" y="2335128"/>
            <a:ext cx="1354800" cy="1340326"/>
          </a:xfrm>
          <a:prstGeom prst="rect">
            <a:avLst/>
          </a:prstGeom>
          <a:noFill/>
          <a:ln>
            <a:noFill/>
          </a:ln>
        </p:spPr>
      </p:pic>
      <p:pic>
        <p:nvPicPr>
          <p:cNvPr id="18" name="Google Shape;735;p52">
            <a:extLst>
              <a:ext uri="{FF2B5EF4-FFF2-40B4-BE49-F238E27FC236}">
                <a16:creationId xmlns:a16="http://schemas.microsoft.com/office/drawing/2014/main" id="{A90917F3-A322-CC9D-5DCA-8517B91349FF}"/>
              </a:ext>
            </a:extLst>
          </p:cNvPr>
          <p:cNvPicPr preferRelativeResize="0"/>
          <p:nvPr/>
        </p:nvPicPr>
        <p:blipFill rotWithShape="1">
          <a:blip r:embed="rId6">
            <a:alphaModFix/>
          </a:blip>
          <a:srcRect l="23768" t="28190" r="38669" b="37824"/>
          <a:stretch/>
        </p:blipFill>
        <p:spPr>
          <a:xfrm>
            <a:off x="6430039" y="3820839"/>
            <a:ext cx="1372800" cy="1409511"/>
          </a:xfrm>
          <a:prstGeom prst="rect">
            <a:avLst/>
          </a:prstGeom>
          <a:noFill/>
          <a:ln>
            <a:noFill/>
          </a:ln>
        </p:spPr>
      </p:pic>
      <p:pic>
        <p:nvPicPr>
          <p:cNvPr id="19" name="Google Shape;740;p52">
            <a:extLst>
              <a:ext uri="{FF2B5EF4-FFF2-40B4-BE49-F238E27FC236}">
                <a16:creationId xmlns:a16="http://schemas.microsoft.com/office/drawing/2014/main" id="{7F4B729F-87ED-7A26-8DFC-DE8EE238EC3F}"/>
              </a:ext>
            </a:extLst>
          </p:cNvPr>
          <p:cNvPicPr preferRelativeResize="0"/>
          <p:nvPr/>
        </p:nvPicPr>
        <p:blipFill rotWithShape="1">
          <a:blip r:embed="rId7">
            <a:alphaModFix/>
          </a:blip>
          <a:srcRect l="42177" t="62266" r="19145" b="3461"/>
          <a:stretch/>
        </p:blipFill>
        <p:spPr>
          <a:xfrm>
            <a:off x="6448039" y="5375735"/>
            <a:ext cx="1354800" cy="1340748"/>
          </a:xfrm>
          <a:prstGeom prst="rect">
            <a:avLst/>
          </a:prstGeom>
          <a:noFill/>
          <a:ln>
            <a:noFill/>
          </a:ln>
        </p:spPr>
      </p:pic>
      <p:cxnSp>
        <p:nvCxnSpPr>
          <p:cNvPr id="21" name="Straight Arrow Connector 20">
            <a:extLst>
              <a:ext uri="{FF2B5EF4-FFF2-40B4-BE49-F238E27FC236}">
                <a16:creationId xmlns:a16="http://schemas.microsoft.com/office/drawing/2014/main" id="{D391D933-A438-B842-2179-4696AA1FD4B6}"/>
              </a:ext>
            </a:extLst>
          </p:cNvPr>
          <p:cNvCxnSpPr>
            <a:stCxn id="3" idx="1"/>
          </p:cNvCxnSpPr>
          <p:nvPr/>
        </p:nvCxnSpPr>
        <p:spPr>
          <a:xfrm flipH="1">
            <a:off x="1981200" y="1519580"/>
            <a:ext cx="4424175" cy="1485711"/>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B3692AC7-9A6A-CBA6-74E8-728F5CCF50D0}"/>
              </a:ext>
            </a:extLst>
          </p:cNvPr>
          <p:cNvCxnSpPr>
            <a:cxnSpLocks/>
          </p:cNvCxnSpPr>
          <p:nvPr/>
        </p:nvCxnSpPr>
        <p:spPr>
          <a:xfrm flipH="1">
            <a:off x="4470400" y="3005291"/>
            <a:ext cx="1947307" cy="1138153"/>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A7ED65D0-4470-4BA9-2843-64DCC9D29E52}"/>
              </a:ext>
            </a:extLst>
          </p:cNvPr>
          <p:cNvCxnSpPr>
            <a:cxnSpLocks/>
          </p:cNvCxnSpPr>
          <p:nvPr/>
        </p:nvCxnSpPr>
        <p:spPr>
          <a:xfrm flipH="1">
            <a:off x="2695962" y="4530748"/>
            <a:ext cx="3734077" cy="137510"/>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7AEECDEC-9473-43A0-0B1C-B55983B1FBDC}"/>
              </a:ext>
            </a:extLst>
          </p:cNvPr>
          <p:cNvCxnSpPr>
            <a:cxnSpLocks/>
          </p:cNvCxnSpPr>
          <p:nvPr/>
        </p:nvCxnSpPr>
        <p:spPr>
          <a:xfrm flipH="1" flipV="1">
            <a:off x="1168400" y="5230350"/>
            <a:ext cx="5279639" cy="797717"/>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25631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20">
          <a:extLst>
            <a:ext uri="{FF2B5EF4-FFF2-40B4-BE49-F238E27FC236}">
              <a16:creationId xmlns:a16="http://schemas.microsoft.com/office/drawing/2014/main" id="{45B3E549-5D80-A9A0-576E-56189FA6DBA0}"/>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05DEB895-DDFF-D9E3-A9E4-4B94CAFFF842}"/>
              </a:ext>
            </a:extLst>
          </p:cNvPr>
          <p:cNvPicPr>
            <a:picLocks noChangeAspect="1"/>
          </p:cNvPicPr>
          <p:nvPr/>
        </p:nvPicPr>
        <p:blipFill>
          <a:blip r:embed="rId3">
            <a:extLst>
              <a:ext uri="{28A0092B-C50C-407E-A947-70E740481C1C}">
                <a14:useLocalDpi xmlns:a14="http://schemas.microsoft.com/office/drawing/2010/main" val="0"/>
              </a:ext>
            </a:extLst>
          </a:blip>
          <a:srcRect l="6344" t="63322" r="51451" b="28238"/>
          <a:stretch/>
        </p:blipFill>
        <p:spPr>
          <a:xfrm>
            <a:off x="854869" y="3900860"/>
            <a:ext cx="7966401" cy="1961265"/>
          </a:xfrm>
          <a:prstGeom prst="rect">
            <a:avLst/>
          </a:prstGeom>
        </p:spPr>
      </p:pic>
      <p:sp>
        <p:nvSpPr>
          <p:cNvPr id="2" name="Rectangle 1">
            <a:extLst>
              <a:ext uri="{FF2B5EF4-FFF2-40B4-BE49-F238E27FC236}">
                <a16:creationId xmlns:a16="http://schemas.microsoft.com/office/drawing/2014/main" id="{4E3F19F7-A510-251F-0C5D-70548ADB25B3}"/>
              </a:ext>
            </a:extLst>
          </p:cNvPr>
          <p:cNvSpPr/>
          <p:nvPr/>
        </p:nvSpPr>
        <p:spPr>
          <a:xfrm>
            <a:off x="8238886" y="3511820"/>
            <a:ext cx="582384" cy="77808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9" name="Picture 8">
            <a:extLst>
              <a:ext uri="{FF2B5EF4-FFF2-40B4-BE49-F238E27FC236}">
                <a16:creationId xmlns:a16="http://schemas.microsoft.com/office/drawing/2014/main" id="{C60B1815-3CD4-07D5-EBF2-6AA8EB3F5C04}"/>
              </a:ext>
            </a:extLst>
          </p:cNvPr>
          <p:cNvPicPr>
            <a:picLocks noChangeAspect="1"/>
          </p:cNvPicPr>
          <p:nvPr/>
        </p:nvPicPr>
        <p:blipFill>
          <a:blip r:embed="rId4"/>
          <a:stretch>
            <a:fillRect/>
          </a:stretch>
        </p:blipFill>
        <p:spPr>
          <a:xfrm>
            <a:off x="5287037" y="929371"/>
            <a:ext cx="3485524" cy="3437018"/>
          </a:xfrm>
          <a:prstGeom prst="rect">
            <a:avLst/>
          </a:prstGeom>
        </p:spPr>
      </p:pic>
      <p:sp>
        <p:nvSpPr>
          <p:cNvPr id="4" name="Rectangle 3">
            <a:extLst>
              <a:ext uri="{FF2B5EF4-FFF2-40B4-BE49-F238E27FC236}">
                <a16:creationId xmlns:a16="http://schemas.microsoft.com/office/drawing/2014/main" id="{67511F3F-DC81-55C0-D1A4-B918CA54D206}"/>
              </a:ext>
            </a:extLst>
          </p:cNvPr>
          <p:cNvSpPr/>
          <p:nvPr/>
        </p:nvSpPr>
        <p:spPr>
          <a:xfrm>
            <a:off x="-89861" y="1184718"/>
            <a:ext cx="564777" cy="63201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721" name="Google Shape;721;p52">
            <a:extLst>
              <a:ext uri="{FF2B5EF4-FFF2-40B4-BE49-F238E27FC236}">
                <a16:creationId xmlns:a16="http://schemas.microsoft.com/office/drawing/2014/main" id="{B18638A3-9FBE-E76D-7023-B2A536A5D8D4}"/>
              </a:ext>
            </a:extLst>
          </p:cNvPr>
          <p:cNvSpPr txBox="1">
            <a:spLocks noGrp="1"/>
          </p:cNvSpPr>
          <p:nvPr>
            <p:ph type="title"/>
          </p:nvPr>
        </p:nvSpPr>
        <p:spPr>
          <a:xfrm>
            <a:off x="148025" y="219666"/>
            <a:ext cx="8862600" cy="648000"/>
          </a:xfrm>
          <a:prstGeom prst="rect">
            <a:avLst/>
          </a:prstGeom>
        </p:spPr>
        <p:txBody>
          <a:bodyPr spcFirstLastPara="1" wrap="square" lIns="91425" tIns="91425" rIns="91425" bIns="91425" anchor="t" anchorCtr="0">
            <a:noAutofit/>
          </a:bodyPr>
          <a:lstStyle/>
          <a:p>
            <a:r>
              <a:rPr lang="en" sz="3000" dirty="0">
                <a:solidFill>
                  <a:schemeClr val="tx1"/>
                </a:solidFill>
              </a:rPr>
              <a:t>F</a:t>
            </a:r>
            <a:r>
              <a:rPr lang="en-US" sz="3000" dirty="0">
                <a:solidFill>
                  <a:schemeClr val="tx1"/>
                </a:solidFill>
              </a:rPr>
              <a:t>o</a:t>
            </a:r>
            <a:r>
              <a:rPr lang="en" sz="3000" dirty="0" err="1">
                <a:solidFill>
                  <a:schemeClr val="tx1"/>
                </a:solidFill>
              </a:rPr>
              <a:t>ur</a:t>
            </a:r>
            <a:r>
              <a:rPr lang="en" sz="3000" dirty="0">
                <a:solidFill>
                  <a:schemeClr val="tx1"/>
                </a:solidFill>
              </a:rPr>
              <a:t> “landmark” features characterize </a:t>
            </a:r>
            <a:r>
              <a:rPr lang="en" sz="3000" dirty="0" err="1">
                <a:solidFill>
                  <a:schemeClr val="tx1"/>
                </a:solidFill>
              </a:rPr>
              <a:t>lamin</a:t>
            </a:r>
            <a:r>
              <a:rPr lang="en" sz="3000" dirty="0">
                <a:solidFill>
                  <a:schemeClr val="tx1"/>
                </a:solidFill>
              </a:rPr>
              <a:t> A variant effects</a:t>
            </a:r>
            <a:endParaRPr sz="3000" dirty="0">
              <a:solidFill>
                <a:schemeClr val="tx1"/>
              </a:solidFill>
            </a:endParaRPr>
          </a:p>
        </p:txBody>
      </p:sp>
      <p:pic>
        <p:nvPicPr>
          <p:cNvPr id="8" name="Picture 7" descr="A screenshot of a computer&#10;&#10;AI-generated content may be incorrect.">
            <a:extLst>
              <a:ext uri="{FF2B5EF4-FFF2-40B4-BE49-F238E27FC236}">
                <a16:creationId xmlns:a16="http://schemas.microsoft.com/office/drawing/2014/main" id="{A5ADF954-CEB8-B2F0-DCC7-4A94327F3E57}"/>
              </a:ext>
            </a:extLst>
          </p:cNvPr>
          <p:cNvPicPr>
            <a:picLocks noChangeAspect="1"/>
          </p:cNvPicPr>
          <p:nvPr/>
        </p:nvPicPr>
        <p:blipFill>
          <a:blip r:embed="rId3">
            <a:extLst>
              <a:ext uri="{28A0092B-C50C-407E-A947-70E740481C1C}">
                <a14:useLocalDpi xmlns:a14="http://schemas.microsoft.com/office/drawing/2010/main" val="0"/>
              </a:ext>
            </a:extLst>
          </a:blip>
          <a:srcRect l="1291" t="63322" r="94043" b="20916"/>
          <a:stretch/>
        </p:blipFill>
        <p:spPr>
          <a:xfrm>
            <a:off x="86886" y="3035476"/>
            <a:ext cx="840022" cy="3493130"/>
          </a:xfrm>
          <a:prstGeom prst="rect">
            <a:avLst/>
          </a:prstGeom>
        </p:spPr>
      </p:pic>
      <p:cxnSp>
        <p:nvCxnSpPr>
          <p:cNvPr id="23" name="Straight Connector 22">
            <a:extLst>
              <a:ext uri="{FF2B5EF4-FFF2-40B4-BE49-F238E27FC236}">
                <a16:creationId xmlns:a16="http://schemas.microsoft.com/office/drawing/2014/main" id="{90955926-8B29-11C6-ADF2-83097CF98548}"/>
              </a:ext>
            </a:extLst>
          </p:cNvPr>
          <p:cNvCxnSpPr>
            <a:cxnSpLocks/>
          </p:cNvCxnSpPr>
          <p:nvPr/>
        </p:nvCxnSpPr>
        <p:spPr>
          <a:xfrm>
            <a:off x="1131165" y="3709124"/>
            <a:ext cx="0"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F407DC37-CB3D-9C53-B6C3-3DD17BE16959}"/>
              </a:ext>
            </a:extLst>
          </p:cNvPr>
          <p:cNvGrpSpPr/>
          <p:nvPr/>
        </p:nvGrpSpPr>
        <p:grpSpPr>
          <a:xfrm>
            <a:off x="252997" y="1593167"/>
            <a:ext cx="2039981" cy="2120695"/>
            <a:chOff x="252997" y="1593167"/>
            <a:chExt cx="2039981" cy="2120695"/>
          </a:xfrm>
        </p:grpSpPr>
        <p:cxnSp>
          <p:nvCxnSpPr>
            <p:cNvPr id="27" name="Straight Connector 26">
              <a:extLst>
                <a:ext uri="{FF2B5EF4-FFF2-40B4-BE49-F238E27FC236}">
                  <a16:creationId xmlns:a16="http://schemas.microsoft.com/office/drawing/2014/main" id="{DD9B5D3B-A073-0A6D-824C-73E58BC379A1}"/>
                </a:ext>
              </a:extLst>
            </p:cNvPr>
            <p:cNvCxnSpPr>
              <a:cxnSpLocks/>
            </p:cNvCxnSpPr>
            <p:nvPr/>
          </p:nvCxnSpPr>
          <p:spPr>
            <a:xfrm>
              <a:off x="1097240" y="3709124"/>
              <a:ext cx="175748"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71ED3DE-400B-8D91-57DC-2AB9A8376B68}"/>
                </a:ext>
              </a:extLst>
            </p:cNvPr>
            <p:cNvCxnSpPr>
              <a:cxnSpLocks/>
            </p:cNvCxnSpPr>
            <p:nvPr/>
          </p:nvCxnSpPr>
          <p:spPr>
            <a:xfrm flipH="1" flipV="1">
              <a:off x="1006718" y="2474259"/>
              <a:ext cx="178396" cy="1239603"/>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48AB54B6-B286-2DD4-B04A-3098162C2351}"/>
                </a:ext>
              </a:extLst>
            </p:cNvPr>
            <p:cNvSpPr txBox="1"/>
            <p:nvPr/>
          </p:nvSpPr>
          <p:spPr>
            <a:xfrm>
              <a:off x="252997" y="1593167"/>
              <a:ext cx="2039981" cy="861774"/>
            </a:xfrm>
            <a:prstGeom prst="rect">
              <a:avLst/>
            </a:prstGeom>
            <a:noFill/>
          </p:spPr>
          <p:txBody>
            <a:bodyPr wrap="none" rtlCol="0">
              <a:spAutoFit/>
            </a:bodyPr>
            <a:lstStyle/>
            <a:p>
              <a:pPr algn="l">
                <a:lnSpc>
                  <a:spcPct val="100000"/>
                </a:lnSpc>
              </a:pPr>
              <a:r>
                <a:rPr lang="en-US" dirty="0"/>
                <a:t>Enhanced </a:t>
              </a:r>
            </a:p>
            <a:p>
              <a:pPr algn="l">
                <a:lnSpc>
                  <a:spcPct val="100000"/>
                </a:lnSpc>
              </a:pPr>
              <a:r>
                <a:rPr lang="en-US" dirty="0"/>
                <a:t>circularity</a:t>
              </a:r>
            </a:p>
          </p:txBody>
        </p:sp>
      </p:grpSp>
      <p:grpSp>
        <p:nvGrpSpPr>
          <p:cNvPr id="15" name="Group 14">
            <a:extLst>
              <a:ext uri="{FF2B5EF4-FFF2-40B4-BE49-F238E27FC236}">
                <a16:creationId xmlns:a16="http://schemas.microsoft.com/office/drawing/2014/main" id="{63571D5E-C030-B15C-3372-04928BF0C82B}"/>
              </a:ext>
            </a:extLst>
          </p:cNvPr>
          <p:cNvGrpSpPr/>
          <p:nvPr/>
        </p:nvGrpSpPr>
        <p:grpSpPr>
          <a:xfrm>
            <a:off x="1497106" y="1566914"/>
            <a:ext cx="2897719" cy="2146948"/>
            <a:chOff x="1497106" y="1566914"/>
            <a:chExt cx="2897719" cy="2146948"/>
          </a:xfrm>
        </p:grpSpPr>
        <p:cxnSp>
          <p:nvCxnSpPr>
            <p:cNvPr id="17" name="Straight Connector 16">
              <a:extLst>
                <a:ext uri="{FF2B5EF4-FFF2-40B4-BE49-F238E27FC236}">
                  <a16:creationId xmlns:a16="http://schemas.microsoft.com/office/drawing/2014/main" id="{3EB47E00-75A6-61E2-17B0-2ABB5DFCBB2D}"/>
                </a:ext>
              </a:extLst>
            </p:cNvPr>
            <p:cNvCxnSpPr>
              <a:cxnSpLocks/>
            </p:cNvCxnSpPr>
            <p:nvPr/>
          </p:nvCxnSpPr>
          <p:spPr>
            <a:xfrm flipV="1">
              <a:off x="1497106" y="3706340"/>
              <a:ext cx="795872" cy="278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09052C6F-D7CD-E932-A0D3-0BBAFE6CB376}"/>
                </a:ext>
              </a:extLst>
            </p:cNvPr>
            <p:cNvCxnSpPr>
              <a:cxnSpLocks/>
            </p:cNvCxnSpPr>
            <p:nvPr/>
          </p:nvCxnSpPr>
          <p:spPr>
            <a:xfrm flipV="1">
              <a:off x="1891553" y="2482874"/>
              <a:ext cx="997017" cy="12309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BCBDB504-4A6C-DDB1-CFC2-19B95CEF37D9}"/>
                </a:ext>
              </a:extLst>
            </p:cNvPr>
            <p:cNvSpPr txBox="1"/>
            <p:nvPr/>
          </p:nvSpPr>
          <p:spPr>
            <a:xfrm>
              <a:off x="2301944" y="1566914"/>
              <a:ext cx="2092881" cy="861774"/>
            </a:xfrm>
            <a:prstGeom prst="rect">
              <a:avLst/>
            </a:prstGeom>
            <a:noFill/>
          </p:spPr>
          <p:txBody>
            <a:bodyPr wrap="none" rtlCol="0">
              <a:spAutoFit/>
            </a:bodyPr>
            <a:lstStyle/>
            <a:p>
              <a:pPr algn="l">
                <a:lnSpc>
                  <a:spcPct val="100000"/>
                </a:lnSpc>
              </a:pPr>
              <a:r>
                <a:rPr lang="en-US" dirty="0"/>
                <a:t>Reduced</a:t>
              </a:r>
            </a:p>
            <a:p>
              <a:pPr algn="l">
                <a:lnSpc>
                  <a:spcPct val="100000"/>
                </a:lnSpc>
              </a:pPr>
              <a:r>
                <a:rPr lang="en-US" dirty="0"/>
                <a:t>abundance</a:t>
              </a:r>
            </a:p>
          </p:txBody>
        </p:sp>
      </p:grpSp>
      <p:grpSp>
        <p:nvGrpSpPr>
          <p:cNvPr id="13" name="Group 12">
            <a:extLst>
              <a:ext uri="{FF2B5EF4-FFF2-40B4-BE49-F238E27FC236}">
                <a16:creationId xmlns:a16="http://schemas.microsoft.com/office/drawing/2014/main" id="{C96C023E-269B-1342-41C7-66429EBE66B8}"/>
              </a:ext>
            </a:extLst>
          </p:cNvPr>
          <p:cNvGrpSpPr/>
          <p:nvPr/>
        </p:nvGrpSpPr>
        <p:grpSpPr>
          <a:xfrm>
            <a:off x="2535382" y="2546608"/>
            <a:ext cx="2951582" cy="1167254"/>
            <a:chOff x="2535382" y="2546608"/>
            <a:chExt cx="2951582" cy="1167254"/>
          </a:xfrm>
        </p:grpSpPr>
        <p:cxnSp>
          <p:nvCxnSpPr>
            <p:cNvPr id="14" name="Straight Connector 13">
              <a:extLst>
                <a:ext uri="{FF2B5EF4-FFF2-40B4-BE49-F238E27FC236}">
                  <a16:creationId xmlns:a16="http://schemas.microsoft.com/office/drawing/2014/main" id="{18F770B4-602C-5C2E-E963-86D0C7D58A8A}"/>
                </a:ext>
              </a:extLst>
            </p:cNvPr>
            <p:cNvCxnSpPr>
              <a:cxnSpLocks/>
            </p:cNvCxnSpPr>
            <p:nvPr/>
          </p:nvCxnSpPr>
          <p:spPr>
            <a:xfrm flipV="1">
              <a:off x="2535382" y="3709124"/>
              <a:ext cx="656053" cy="473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D8301B1-4B5A-9F45-E6C2-530850887B00}"/>
                </a:ext>
              </a:extLst>
            </p:cNvPr>
            <p:cNvCxnSpPr>
              <a:cxnSpLocks/>
            </p:cNvCxnSpPr>
            <p:nvPr/>
          </p:nvCxnSpPr>
          <p:spPr>
            <a:xfrm flipV="1">
              <a:off x="2888570" y="2957140"/>
              <a:ext cx="1109632" cy="756722"/>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EB802EA7-888E-FBA1-4610-EA3BB9057626}"/>
                </a:ext>
              </a:extLst>
            </p:cNvPr>
            <p:cNvSpPr txBox="1"/>
            <p:nvPr/>
          </p:nvSpPr>
          <p:spPr>
            <a:xfrm>
              <a:off x="3892617" y="2546608"/>
              <a:ext cx="1594347" cy="477054"/>
            </a:xfrm>
            <a:prstGeom prst="rect">
              <a:avLst/>
            </a:prstGeom>
            <a:noFill/>
          </p:spPr>
          <p:txBody>
            <a:bodyPr wrap="none" rtlCol="0">
              <a:spAutoFit/>
            </a:bodyPr>
            <a:lstStyle/>
            <a:p>
              <a:pPr algn="l">
                <a:lnSpc>
                  <a:spcPct val="100000"/>
                </a:lnSpc>
              </a:pPr>
              <a:r>
                <a:rPr lang="en-US" dirty="0"/>
                <a:t>WT-like</a:t>
              </a:r>
            </a:p>
          </p:txBody>
        </p:sp>
      </p:grpSp>
      <p:sp>
        <p:nvSpPr>
          <p:cNvPr id="10" name="Rectangle 9">
            <a:extLst>
              <a:ext uri="{FF2B5EF4-FFF2-40B4-BE49-F238E27FC236}">
                <a16:creationId xmlns:a16="http://schemas.microsoft.com/office/drawing/2014/main" id="{FAA4A3F9-4275-79CA-84C3-EB50C0A35063}"/>
              </a:ext>
            </a:extLst>
          </p:cNvPr>
          <p:cNvSpPr/>
          <p:nvPr/>
        </p:nvSpPr>
        <p:spPr>
          <a:xfrm>
            <a:off x="4653958" y="3304982"/>
            <a:ext cx="1770782" cy="44056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12" name="Group 11">
            <a:extLst>
              <a:ext uri="{FF2B5EF4-FFF2-40B4-BE49-F238E27FC236}">
                <a16:creationId xmlns:a16="http://schemas.microsoft.com/office/drawing/2014/main" id="{F713348B-3D79-D00D-5B5D-963798F8AB67}"/>
              </a:ext>
            </a:extLst>
          </p:cNvPr>
          <p:cNvGrpSpPr/>
          <p:nvPr/>
        </p:nvGrpSpPr>
        <p:grpSpPr>
          <a:xfrm>
            <a:off x="3532094" y="3273293"/>
            <a:ext cx="3342227" cy="477054"/>
            <a:chOff x="3532094" y="3273293"/>
            <a:chExt cx="3342227" cy="477054"/>
          </a:xfrm>
        </p:grpSpPr>
        <p:cxnSp>
          <p:nvCxnSpPr>
            <p:cNvPr id="11" name="Straight Connector 10">
              <a:extLst>
                <a:ext uri="{FF2B5EF4-FFF2-40B4-BE49-F238E27FC236}">
                  <a16:creationId xmlns:a16="http://schemas.microsoft.com/office/drawing/2014/main" id="{5E90186D-E833-594C-08B1-F1332235976B}"/>
                </a:ext>
              </a:extLst>
            </p:cNvPr>
            <p:cNvCxnSpPr>
              <a:cxnSpLocks/>
            </p:cNvCxnSpPr>
            <p:nvPr/>
          </p:nvCxnSpPr>
          <p:spPr>
            <a:xfrm>
              <a:off x="3532094" y="3709124"/>
              <a:ext cx="681318" cy="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3294DCE-962A-A6EC-CA19-C31797CA5BAE}"/>
                </a:ext>
              </a:extLst>
            </p:cNvPr>
            <p:cNvCxnSpPr>
              <a:cxnSpLocks/>
            </p:cNvCxnSpPr>
            <p:nvPr/>
          </p:nvCxnSpPr>
          <p:spPr>
            <a:xfrm flipV="1">
              <a:off x="3892617" y="3429000"/>
              <a:ext cx="679383" cy="277340"/>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C6163E85-C746-9A41-5474-E8F3E3B70F03}"/>
                </a:ext>
              </a:extLst>
            </p:cNvPr>
            <p:cNvSpPr txBox="1"/>
            <p:nvPr/>
          </p:nvSpPr>
          <p:spPr>
            <a:xfrm>
              <a:off x="4593794" y="3273293"/>
              <a:ext cx="2280527" cy="477054"/>
            </a:xfrm>
            <a:prstGeom prst="rect">
              <a:avLst/>
            </a:prstGeom>
            <a:noFill/>
          </p:spPr>
          <p:txBody>
            <a:bodyPr wrap="square" rtlCol="0">
              <a:spAutoFit/>
            </a:bodyPr>
            <a:lstStyle/>
            <a:p>
              <a:pPr algn="l">
                <a:lnSpc>
                  <a:spcPct val="100000"/>
                </a:lnSpc>
              </a:pPr>
              <a:r>
                <a:rPr lang="en-US" dirty="0"/>
                <a:t>Aggregation</a:t>
              </a:r>
            </a:p>
          </p:txBody>
        </p:sp>
      </p:grpSp>
    </p:spTree>
    <p:extLst>
      <p:ext uri="{BB962C8B-B14F-4D97-AF65-F5344CB8AC3E}">
        <p14:creationId xmlns:p14="http://schemas.microsoft.com/office/powerpoint/2010/main" val="424902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20">
          <a:extLst>
            <a:ext uri="{FF2B5EF4-FFF2-40B4-BE49-F238E27FC236}">
              <a16:creationId xmlns:a16="http://schemas.microsoft.com/office/drawing/2014/main" id="{C646B50B-298A-C18F-834B-94DCA68CE4B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E936BCF-BE20-6DB7-7BEC-16AE85D72564}"/>
              </a:ext>
            </a:extLst>
          </p:cNvPr>
          <p:cNvSpPr/>
          <p:nvPr/>
        </p:nvSpPr>
        <p:spPr>
          <a:xfrm>
            <a:off x="8238886" y="2045331"/>
            <a:ext cx="564777" cy="63201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321457" lvl="0" indent="0" algn="ctr" defTabSz="321457" eaLnBrk="1" fontAlgn="auto" latinLnBrk="0" hangingPunct="1">
              <a:lnSpc>
                <a:spcPct val="150000"/>
              </a:lnSpc>
              <a:spcBef>
                <a:spcPts val="0"/>
              </a:spcBef>
              <a:spcAft>
                <a:spcPts val="0"/>
              </a:spcAft>
              <a:buClrTx/>
              <a:buSzTx/>
              <a:buFontTx/>
              <a:buNone/>
              <a:tabLst/>
              <a:defRPr/>
            </a:pPr>
            <a:endParaRPr kumimoji="0" lang="en-US" sz="2500" b="0" i="0" u="none" strike="noStrike" kern="0" cap="none" spc="0" normalizeH="0" baseline="0" noProof="0" dirty="0">
              <a:ln>
                <a:noFill/>
              </a:ln>
              <a:solidFill>
                <a:srgbClr val="000000"/>
              </a:solidFill>
              <a:effectLst/>
              <a:uLnTx/>
              <a:uFillTx/>
              <a:latin typeface="Arial"/>
              <a:ea typeface="+mn-ea"/>
              <a:cs typeface="+mn-cs"/>
              <a:sym typeface="Helvetica"/>
            </a:endParaRPr>
          </a:p>
        </p:txBody>
      </p:sp>
      <p:pic>
        <p:nvPicPr>
          <p:cNvPr id="6" name="Picture 5" descr="A screenshot of a computer&#10;&#10;AI-generated content may be incorrect.">
            <a:extLst>
              <a:ext uri="{FF2B5EF4-FFF2-40B4-BE49-F238E27FC236}">
                <a16:creationId xmlns:a16="http://schemas.microsoft.com/office/drawing/2014/main" id="{939ECE1C-A634-15C1-D332-A4F8DC2ADD2A}"/>
              </a:ext>
            </a:extLst>
          </p:cNvPr>
          <p:cNvPicPr>
            <a:picLocks noChangeAspect="1"/>
          </p:cNvPicPr>
          <p:nvPr/>
        </p:nvPicPr>
        <p:blipFill>
          <a:blip r:embed="rId3">
            <a:extLst>
              <a:ext uri="{28A0092B-C50C-407E-A947-70E740481C1C}">
                <a14:useLocalDpi xmlns:a14="http://schemas.microsoft.com/office/drawing/2010/main" val="0"/>
              </a:ext>
            </a:extLst>
          </a:blip>
          <a:srcRect l="8060" t="79788" r="72530" b="833"/>
          <a:stretch/>
        </p:blipFill>
        <p:spPr>
          <a:xfrm>
            <a:off x="213099" y="1500724"/>
            <a:ext cx="4358901" cy="5357276"/>
          </a:xfrm>
          <a:prstGeom prst="rect">
            <a:avLst/>
          </a:prstGeom>
        </p:spPr>
      </p:pic>
      <p:sp>
        <p:nvSpPr>
          <p:cNvPr id="721" name="Google Shape;721;p52">
            <a:extLst>
              <a:ext uri="{FF2B5EF4-FFF2-40B4-BE49-F238E27FC236}">
                <a16:creationId xmlns:a16="http://schemas.microsoft.com/office/drawing/2014/main" id="{76EDA662-D640-14C8-21A3-46D1D2E40E26}"/>
              </a:ext>
            </a:extLst>
          </p:cNvPr>
          <p:cNvSpPr txBox="1">
            <a:spLocks noGrp="1"/>
          </p:cNvSpPr>
          <p:nvPr>
            <p:ph type="title"/>
          </p:nvPr>
        </p:nvSpPr>
        <p:spPr>
          <a:xfrm>
            <a:off x="148025" y="84693"/>
            <a:ext cx="8862600" cy="648000"/>
          </a:xfrm>
          <a:prstGeom prst="rect">
            <a:avLst/>
          </a:prstGeom>
        </p:spPr>
        <p:txBody>
          <a:bodyPr spcFirstLastPara="1" wrap="square" lIns="91425" tIns="91425" rIns="91425" bIns="91425" anchor="t" anchorCtr="0">
            <a:noAutofit/>
          </a:bodyPr>
          <a:lstStyle/>
          <a:p>
            <a:r>
              <a:rPr lang="en" sz="3000" dirty="0">
                <a:solidFill>
                  <a:schemeClr val="tx1"/>
                </a:solidFill>
              </a:rPr>
              <a:t>Comparatively few variants cause aggregation, most impact nuclear circularity!</a:t>
            </a:r>
            <a:endParaRPr sz="3000" dirty="0">
              <a:solidFill>
                <a:schemeClr val="tx1"/>
              </a:solidFill>
            </a:endParaRPr>
          </a:p>
        </p:txBody>
      </p:sp>
      <p:sp>
        <p:nvSpPr>
          <p:cNvPr id="4" name="Rectangle 3">
            <a:extLst>
              <a:ext uri="{FF2B5EF4-FFF2-40B4-BE49-F238E27FC236}">
                <a16:creationId xmlns:a16="http://schemas.microsoft.com/office/drawing/2014/main" id="{D93A1D18-13A0-7AC4-FC69-DAF0B416081E}"/>
              </a:ext>
            </a:extLst>
          </p:cNvPr>
          <p:cNvSpPr/>
          <p:nvPr/>
        </p:nvSpPr>
        <p:spPr>
          <a:xfrm>
            <a:off x="-66820" y="1957887"/>
            <a:ext cx="564777" cy="63201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321457" lvl="0" indent="0" algn="ctr" defTabSz="321457" eaLnBrk="1" fontAlgn="auto" latinLnBrk="0" hangingPunct="1">
              <a:lnSpc>
                <a:spcPct val="150000"/>
              </a:lnSpc>
              <a:spcBef>
                <a:spcPts val="0"/>
              </a:spcBef>
              <a:spcAft>
                <a:spcPts val="0"/>
              </a:spcAft>
              <a:buClrTx/>
              <a:buSzTx/>
              <a:buFontTx/>
              <a:buNone/>
              <a:tabLst/>
              <a:defRPr/>
            </a:pPr>
            <a:endParaRPr kumimoji="0" lang="en-US" sz="2500" b="0" i="0" u="none" strike="noStrike" kern="0" cap="none" spc="0" normalizeH="0" baseline="0" noProof="0" dirty="0">
              <a:ln>
                <a:noFill/>
              </a:ln>
              <a:solidFill>
                <a:srgbClr val="000000"/>
              </a:solidFill>
              <a:effectLst/>
              <a:uLnTx/>
              <a:uFillTx/>
              <a:latin typeface="Arial"/>
              <a:ea typeface="+mn-ea"/>
              <a:cs typeface="+mn-cs"/>
              <a:sym typeface="Helvetica"/>
            </a:endParaRPr>
          </a:p>
        </p:txBody>
      </p:sp>
    </p:spTree>
    <p:extLst>
      <p:ext uri="{BB962C8B-B14F-4D97-AF65-F5344CB8AC3E}">
        <p14:creationId xmlns:p14="http://schemas.microsoft.com/office/powerpoint/2010/main" val="173730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20">
          <a:extLst>
            <a:ext uri="{FF2B5EF4-FFF2-40B4-BE49-F238E27FC236}">
              <a16:creationId xmlns:a16="http://schemas.microsoft.com/office/drawing/2014/main" id="{F09B55FE-5EB0-B8D9-D7ED-1349B89BFCE5}"/>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D6357F3-84FD-E405-30E8-2C9F471272FC}"/>
              </a:ext>
            </a:extLst>
          </p:cNvPr>
          <p:cNvSpPr/>
          <p:nvPr/>
        </p:nvSpPr>
        <p:spPr>
          <a:xfrm>
            <a:off x="8238886" y="2045331"/>
            <a:ext cx="564777" cy="63201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321457" lvl="0" indent="0" algn="ctr" defTabSz="321457" eaLnBrk="1" fontAlgn="auto" latinLnBrk="0" hangingPunct="1">
              <a:lnSpc>
                <a:spcPct val="150000"/>
              </a:lnSpc>
              <a:spcBef>
                <a:spcPts val="0"/>
              </a:spcBef>
              <a:spcAft>
                <a:spcPts val="0"/>
              </a:spcAft>
              <a:buClrTx/>
              <a:buSzTx/>
              <a:buFontTx/>
              <a:buNone/>
              <a:tabLst/>
              <a:defRPr/>
            </a:pPr>
            <a:endParaRPr kumimoji="0" lang="en-US" sz="2500" b="0" i="0" u="none" strike="noStrike" kern="0" cap="none" spc="0" normalizeH="0" baseline="0" noProof="0" dirty="0">
              <a:ln>
                <a:noFill/>
              </a:ln>
              <a:solidFill>
                <a:srgbClr val="000000"/>
              </a:solidFill>
              <a:effectLst/>
              <a:uLnTx/>
              <a:uFillTx/>
              <a:latin typeface="Arial"/>
              <a:ea typeface="+mn-ea"/>
              <a:cs typeface="+mn-cs"/>
              <a:sym typeface="Helvetica"/>
            </a:endParaRPr>
          </a:p>
        </p:txBody>
      </p:sp>
      <p:pic>
        <p:nvPicPr>
          <p:cNvPr id="6" name="Picture 5" descr="A screenshot of a computer&#10;&#10;AI-generated content may be incorrect.">
            <a:extLst>
              <a:ext uri="{FF2B5EF4-FFF2-40B4-BE49-F238E27FC236}">
                <a16:creationId xmlns:a16="http://schemas.microsoft.com/office/drawing/2014/main" id="{95D0CC14-783A-71B4-3B00-D87EF8B9A384}"/>
              </a:ext>
            </a:extLst>
          </p:cNvPr>
          <p:cNvPicPr>
            <a:picLocks noChangeAspect="1"/>
          </p:cNvPicPr>
          <p:nvPr/>
        </p:nvPicPr>
        <p:blipFill>
          <a:blip r:embed="rId3">
            <a:extLst>
              <a:ext uri="{28A0092B-C50C-407E-A947-70E740481C1C}">
                <a14:useLocalDpi xmlns:a14="http://schemas.microsoft.com/office/drawing/2010/main" val="0"/>
              </a:ext>
            </a:extLst>
          </a:blip>
          <a:srcRect l="8060" t="79788" r="52022" b="833"/>
          <a:stretch/>
        </p:blipFill>
        <p:spPr>
          <a:xfrm>
            <a:off x="213099" y="1500724"/>
            <a:ext cx="8964244" cy="5357276"/>
          </a:xfrm>
          <a:prstGeom prst="rect">
            <a:avLst/>
          </a:prstGeom>
        </p:spPr>
      </p:pic>
      <p:sp>
        <p:nvSpPr>
          <p:cNvPr id="4" name="Rectangle 3">
            <a:extLst>
              <a:ext uri="{FF2B5EF4-FFF2-40B4-BE49-F238E27FC236}">
                <a16:creationId xmlns:a16="http://schemas.microsoft.com/office/drawing/2014/main" id="{35653FD4-F551-8B70-5780-B778945F2360}"/>
              </a:ext>
            </a:extLst>
          </p:cNvPr>
          <p:cNvSpPr/>
          <p:nvPr/>
        </p:nvSpPr>
        <p:spPr>
          <a:xfrm>
            <a:off x="-66820" y="1957887"/>
            <a:ext cx="564777" cy="63201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321457" lvl="0" indent="0" algn="ctr" defTabSz="321457" eaLnBrk="1" fontAlgn="auto" latinLnBrk="0" hangingPunct="1">
              <a:lnSpc>
                <a:spcPct val="150000"/>
              </a:lnSpc>
              <a:spcBef>
                <a:spcPts val="0"/>
              </a:spcBef>
              <a:spcAft>
                <a:spcPts val="0"/>
              </a:spcAft>
              <a:buClrTx/>
              <a:buSzTx/>
              <a:buFontTx/>
              <a:buNone/>
              <a:tabLst/>
              <a:defRPr/>
            </a:pPr>
            <a:endParaRPr kumimoji="0" lang="en-US" sz="2500" b="0" i="0" u="none" strike="noStrike" kern="0" cap="none" spc="0" normalizeH="0" baseline="0" noProof="0" dirty="0">
              <a:ln>
                <a:noFill/>
              </a:ln>
              <a:solidFill>
                <a:srgbClr val="000000"/>
              </a:solidFill>
              <a:effectLst/>
              <a:uLnTx/>
              <a:uFillTx/>
              <a:latin typeface="Arial"/>
              <a:ea typeface="+mn-ea"/>
              <a:cs typeface="+mn-cs"/>
              <a:sym typeface="Helvetica"/>
            </a:endParaRPr>
          </a:p>
        </p:txBody>
      </p:sp>
      <p:sp>
        <p:nvSpPr>
          <p:cNvPr id="5" name="Google Shape;721;p52">
            <a:extLst>
              <a:ext uri="{FF2B5EF4-FFF2-40B4-BE49-F238E27FC236}">
                <a16:creationId xmlns:a16="http://schemas.microsoft.com/office/drawing/2014/main" id="{607CF763-ADF1-7A32-DEAD-CF517F17EC19}"/>
              </a:ext>
            </a:extLst>
          </p:cNvPr>
          <p:cNvSpPr txBox="1">
            <a:spLocks noGrp="1"/>
          </p:cNvSpPr>
          <p:nvPr>
            <p:ph type="title"/>
          </p:nvPr>
        </p:nvSpPr>
        <p:spPr>
          <a:xfrm>
            <a:off x="148025" y="84693"/>
            <a:ext cx="8862600" cy="648000"/>
          </a:xfrm>
          <a:prstGeom prst="rect">
            <a:avLst/>
          </a:prstGeom>
        </p:spPr>
        <p:txBody>
          <a:bodyPr spcFirstLastPara="1" wrap="square" lIns="91425" tIns="91425" rIns="91425" bIns="91425" anchor="t" anchorCtr="0">
            <a:noAutofit/>
          </a:bodyPr>
          <a:lstStyle/>
          <a:p>
            <a:r>
              <a:rPr lang="en" sz="3000" dirty="0">
                <a:solidFill>
                  <a:schemeClr val="tx1"/>
                </a:solidFill>
              </a:rPr>
              <a:t>Comparatively few variants cause aggregation, most impact nuclear circularity!</a:t>
            </a:r>
            <a:endParaRPr sz="3000" dirty="0">
              <a:solidFill>
                <a:schemeClr val="tx1"/>
              </a:solidFill>
            </a:endParaRPr>
          </a:p>
        </p:txBody>
      </p:sp>
    </p:spTree>
    <p:extLst>
      <p:ext uri="{BB962C8B-B14F-4D97-AF65-F5344CB8AC3E}">
        <p14:creationId xmlns:p14="http://schemas.microsoft.com/office/powerpoint/2010/main" val="3242391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20">
          <a:extLst>
            <a:ext uri="{FF2B5EF4-FFF2-40B4-BE49-F238E27FC236}">
              <a16:creationId xmlns:a16="http://schemas.microsoft.com/office/drawing/2014/main" id="{AEE62005-62EA-3568-DA4B-AC6F3A9CE1D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2BA3ABA-26E2-869F-91BF-C10CBDCFFBCD}"/>
              </a:ext>
            </a:extLst>
          </p:cNvPr>
          <p:cNvPicPr>
            <a:picLocks noChangeAspect="1"/>
          </p:cNvPicPr>
          <p:nvPr/>
        </p:nvPicPr>
        <p:blipFill>
          <a:blip r:embed="rId3"/>
          <a:stretch>
            <a:fillRect/>
          </a:stretch>
        </p:blipFill>
        <p:spPr>
          <a:xfrm>
            <a:off x="843108" y="1361151"/>
            <a:ext cx="7708900" cy="5473700"/>
          </a:xfrm>
          <a:prstGeom prst="rect">
            <a:avLst/>
          </a:prstGeom>
        </p:spPr>
      </p:pic>
      <p:sp>
        <p:nvSpPr>
          <p:cNvPr id="7" name="Rectangle 6">
            <a:extLst>
              <a:ext uri="{FF2B5EF4-FFF2-40B4-BE49-F238E27FC236}">
                <a16:creationId xmlns:a16="http://schemas.microsoft.com/office/drawing/2014/main" id="{A24B9A7E-4F2E-8A41-4FCF-BDF10CA9CB1A}"/>
              </a:ext>
            </a:extLst>
          </p:cNvPr>
          <p:cNvSpPr/>
          <p:nvPr/>
        </p:nvSpPr>
        <p:spPr>
          <a:xfrm>
            <a:off x="8238886" y="2045331"/>
            <a:ext cx="564777" cy="63201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0" marR="321457" lvl="0" indent="0" algn="ctr" defTabSz="321457" eaLnBrk="1" fontAlgn="auto" latinLnBrk="0" hangingPunct="1">
              <a:lnSpc>
                <a:spcPct val="150000"/>
              </a:lnSpc>
              <a:spcBef>
                <a:spcPts val="0"/>
              </a:spcBef>
              <a:spcAft>
                <a:spcPts val="0"/>
              </a:spcAft>
              <a:buClrTx/>
              <a:buSzTx/>
              <a:buFontTx/>
              <a:buNone/>
              <a:tabLst/>
              <a:defRPr/>
            </a:pPr>
            <a:endParaRPr kumimoji="0" lang="en-US" sz="2500" b="0" i="0" u="none" strike="noStrike" kern="0" cap="none" spc="0" normalizeH="0" baseline="0" noProof="0" dirty="0">
              <a:ln>
                <a:noFill/>
              </a:ln>
              <a:solidFill>
                <a:srgbClr val="000000"/>
              </a:solidFill>
              <a:effectLst/>
              <a:uLnTx/>
              <a:uFillTx/>
              <a:latin typeface="Arial"/>
              <a:ea typeface="+mn-ea"/>
              <a:cs typeface="+mn-cs"/>
              <a:sym typeface="Helvetica"/>
            </a:endParaRPr>
          </a:p>
        </p:txBody>
      </p:sp>
      <p:sp>
        <p:nvSpPr>
          <p:cNvPr id="721" name="Google Shape;721;p52">
            <a:extLst>
              <a:ext uri="{FF2B5EF4-FFF2-40B4-BE49-F238E27FC236}">
                <a16:creationId xmlns:a16="http://schemas.microsoft.com/office/drawing/2014/main" id="{0F253E7C-97C3-251C-0655-D2381CD16C9D}"/>
              </a:ext>
            </a:extLst>
          </p:cNvPr>
          <p:cNvSpPr txBox="1">
            <a:spLocks noGrp="1"/>
          </p:cNvSpPr>
          <p:nvPr>
            <p:ph type="title"/>
          </p:nvPr>
        </p:nvSpPr>
        <p:spPr>
          <a:xfrm>
            <a:off x="127322" y="123330"/>
            <a:ext cx="9016677" cy="648000"/>
          </a:xfrm>
          <a:prstGeom prst="rect">
            <a:avLst/>
          </a:prstGeom>
        </p:spPr>
        <p:txBody>
          <a:bodyPr spcFirstLastPara="1" wrap="square" lIns="91425" tIns="91425" rIns="91425" bIns="91425" anchor="t" anchorCtr="0">
            <a:noAutofit/>
          </a:bodyPr>
          <a:lstStyle/>
          <a:p>
            <a:r>
              <a:rPr lang="en" sz="3000" dirty="0">
                <a:solidFill>
                  <a:schemeClr val="tx1"/>
                </a:solidFill>
              </a:rPr>
              <a:t>Combining morphological profiles and structural information yields a model of </a:t>
            </a:r>
            <a:r>
              <a:rPr lang="en" sz="3000" dirty="0" err="1">
                <a:solidFill>
                  <a:schemeClr val="tx1"/>
                </a:solidFill>
              </a:rPr>
              <a:t>lamin</a:t>
            </a:r>
            <a:r>
              <a:rPr lang="en" sz="3000" dirty="0">
                <a:solidFill>
                  <a:schemeClr val="tx1"/>
                </a:solidFill>
              </a:rPr>
              <a:t> A variant effects</a:t>
            </a:r>
            <a:endParaRPr sz="3000" dirty="0">
              <a:solidFill>
                <a:schemeClr val="tx1"/>
              </a:solidFill>
            </a:endParaRPr>
          </a:p>
        </p:txBody>
      </p:sp>
      <p:sp>
        <p:nvSpPr>
          <p:cNvPr id="2" name="Google Shape;760;p54">
            <a:extLst>
              <a:ext uri="{FF2B5EF4-FFF2-40B4-BE49-F238E27FC236}">
                <a16:creationId xmlns:a16="http://schemas.microsoft.com/office/drawing/2014/main" id="{54949656-95E4-CC56-50BC-88A5628BC66B}"/>
              </a:ext>
            </a:extLst>
          </p:cNvPr>
          <p:cNvSpPr/>
          <p:nvPr/>
        </p:nvSpPr>
        <p:spPr>
          <a:xfrm>
            <a:off x="374921" y="1762303"/>
            <a:ext cx="8574571" cy="3594973"/>
          </a:xfrm>
          <a:prstGeom prst="rect">
            <a:avLst/>
          </a:prstGeom>
          <a:solidFill>
            <a:schemeClr val="lt1"/>
          </a:solidFill>
          <a:ln w="19050"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Google Shape;761;p54">
            <a:extLst>
              <a:ext uri="{FF2B5EF4-FFF2-40B4-BE49-F238E27FC236}">
                <a16:creationId xmlns:a16="http://schemas.microsoft.com/office/drawing/2014/main" id="{E277D4F2-866C-4703-E999-8079A3D65FFF}"/>
              </a:ext>
            </a:extLst>
          </p:cNvPr>
          <p:cNvSpPr txBox="1"/>
          <p:nvPr/>
        </p:nvSpPr>
        <p:spPr>
          <a:xfrm>
            <a:off x="576890" y="1866724"/>
            <a:ext cx="8192188" cy="28347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22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330200" algn="l" defTabSz="914400" rtl="0" eaLnBrk="1" fontAlgn="auto" latinLnBrk="0" hangingPunct="1">
              <a:lnSpc>
                <a:spcPct val="115000"/>
              </a:lnSpc>
              <a:spcBef>
                <a:spcPts val="0"/>
              </a:spcBef>
              <a:spcAft>
                <a:spcPts val="0"/>
              </a:spcAft>
              <a:buClr>
                <a:srgbClr val="000000"/>
              </a:buClr>
              <a:buSzPts val="1600"/>
              <a:buFont typeface="Arial"/>
              <a:buChar char="●"/>
              <a:tabLst/>
              <a:defRPr/>
            </a:pPr>
            <a:r>
              <a:rPr kumimoji="0" lang="en" sz="2200" b="0" i="0" u="none" strike="noStrike" kern="0" cap="none" spc="0" normalizeH="0" baseline="0" noProof="0" dirty="0">
                <a:ln>
                  <a:noFill/>
                </a:ln>
                <a:solidFill>
                  <a:srgbClr val="000000"/>
                </a:solidFill>
                <a:effectLst/>
                <a:uLnTx/>
                <a:uFillTx/>
                <a:latin typeface="Arial"/>
                <a:cs typeface="Arial"/>
                <a:sym typeface="Arial"/>
              </a:rPr>
              <a:t>Circular RNA improves </a:t>
            </a:r>
            <a:r>
              <a:rPr kumimoji="0" lang="en" sz="2200" b="0" i="1" u="none" strike="noStrike" kern="0" cap="none" spc="0" normalizeH="0" baseline="0" noProof="0" dirty="0">
                <a:ln>
                  <a:noFill/>
                </a:ln>
                <a:solidFill>
                  <a:srgbClr val="000000"/>
                </a:solidFill>
                <a:effectLst/>
                <a:uLnTx/>
                <a:uFillTx/>
                <a:latin typeface="Arial"/>
                <a:cs typeface="Arial"/>
                <a:sym typeface="Arial"/>
              </a:rPr>
              <a:t>in situ</a:t>
            </a:r>
            <a:r>
              <a:rPr kumimoji="0" lang="en" sz="2200" b="0" u="none" strike="noStrike" kern="0" cap="none" spc="0" normalizeH="0" baseline="0" noProof="0" dirty="0">
                <a:ln>
                  <a:noFill/>
                </a:ln>
                <a:solidFill>
                  <a:srgbClr val="000000"/>
                </a:solidFill>
                <a:effectLst/>
                <a:uLnTx/>
                <a:uFillTx/>
                <a:latin typeface="Arial"/>
                <a:cs typeface="Arial"/>
                <a:sym typeface="Arial"/>
              </a:rPr>
              <a:t> sequencing</a:t>
            </a:r>
            <a:endParaRPr kumimoji="0" sz="2200" b="0" i="1"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15000"/>
              </a:lnSpc>
              <a:spcBef>
                <a:spcPts val="0"/>
              </a:spcBef>
              <a:spcAft>
                <a:spcPts val="0"/>
              </a:spcAft>
              <a:buClr>
                <a:srgbClr val="000000"/>
              </a:buClr>
              <a:buSzTx/>
              <a:buFontTx/>
              <a:buNone/>
              <a:tabLst/>
              <a:defRPr/>
            </a:pPr>
            <a:endParaRPr kumimoji="0" sz="22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330200" algn="l" defTabSz="914400" rtl="0" eaLnBrk="1" fontAlgn="auto" latinLnBrk="0" hangingPunct="1">
              <a:lnSpc>
                <a:spcPct val="115000"/>
              </a:lnSpc>
              <a:spcBef>
                <a:spcPts val="0"/>
              </a:spcBef>
              <a:spcAft>
                <a:spcPts val="0"/>
              </a:spcAft>
              <a:buClr>
                <a:srgbClr val="000000"/>
              </a:buClr>
              <a:buSzPts val="1600"/>
              <a:buFont typeface="Arial"/>
              <a:buChar char="●"/>
              <a:tabLst/>
              <a:defRPr/>
            </a:pPr>
            <a:r>
              <a:rPr kumimoji="0" lang="en-US" sz="2200" b="0" i="0" u="none" strike="noStrike" kern="0" cap="none" spc="0" normalizeH="0" baseline="0" noProof="0" dirty="0">
                <a:ln>
                  <a:noFill/>
                </a:ln>
                <a:solidFill>
                  <a:srgbClr val="000000"/>
                </a:solidFill>
                <a:effectLst/>
                <a:uLnTx/>
                <a:uFillTx/>
                <a:latin typeface="Arial"/>
                <a:cs typeface="Arial"/>
                <a:sym typeface="Arial"/>
              </a:rPr>
              <a:t>Unbiased feature generation and selection recovers known and novel phenotypes for </a:t>
            </a:r>
            <a:r>
              <a:rPr kumimoji="0" lang="en-US" sz="2200" b="0" i="1" u="none" strike="noStrike" kern="0" cap="none" spc="0" normalizeH="0" baseline="0" noProof="0" dirty="0">
                <a:ln>
                  <a:noFill/>
                </a:ln>
                <a:solidFill>
                  <a:srgbClr val="000000"/>
                </a:solidFill>
                <a:effectLst/>
                <a:uLnTx/>
                <a:uFillTx/>
                <a:latin typeface="Arial"/>
                <a:cs typeface="Arial"/>
                <a:sym typeface="Arial"/>
              </a:rPr>
              <a:t>LMNA</a:t>
            </a:r>
            <a:r>
              <a:rPr kumimoji="0" lang="en-US" sz="2200" b="0" i="0" u="none" strike="noStrike" kern="0" cap="none" spc="0" normalizeH="0" baseline="0" noProof="0" dirty="0">
                <a:ln>
                  <a:noFill/>
                </a:ln>
                <a:solidFill>
                  <a:srgbClr val="000000"/>
                </a:solidFill>
                <a:effectLst/>
                <a:uLnTx/>
                <a:uFillTx/>
                <a:latin typeface="Arial"/>
                <a:cs typeface="Arial"/>
                <a:sym typeface="Arial"/>
              </a:rPr>
              <a:t> variants</a:t>
            </a:r>
            <a:endParaRPr kumimoji="0" sz="22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0" algn="l" defTabSz="914400" rtl="0" eaLnBrk="1" fontAlgn="auto" latinLnBrk="0" hangingPunct="1">
              <a:lnSpc>
                <a:spcPct val="115000"/>
              </a:lnSpc>
              <a:spcBef>
                <a:spcPts val="0"/>
              </a:spcBef>
              <a:spcAft>
                <a:spcPts val="0"/>
              </a:spcAft>
              <a:buClr>
                <a:srgbClr val="000000"/>
              </a:buClr>
              <a:buSzTx/>
              <a:buFontTx/>
              <a:buNone/>
              <a:tabLst/>
              <a:defRPr/>
            </a:pPr>
            <a:endParaRPr kumimoji="0" sz="2200" b="0" i="0" u="none" strike="noStrike" kern="0" cap="none" spc="0" normalizeH="0" baseline="0" noProof="0" dirty="0">
              <a:ln>
                <a:noFill/>
              </a:ln>
              <a:solidFill>
                <a:srgbClr val="000000"/>
              </a:solidFill>
              <a:effectLst/>
              <a:uLnTx/>
              <a:uFillTx/>
              <a:latin typeface="Arial"/>
              <a:cs typeface="Arial"/>
              <a:sym typeface="Arial"/>
            </a:endParaRPr>
          </a:p>
          <a:p>
            <a:pPr marL="457200" marR="0" lvl="0" indent="-330200" algn="l" defTabSz="914400" rtl="0" eaLnBrk="1" fontAlgn="auto" latinLnBrk="0" hangingPunct="1">
              <a:lnSpc>
                <a:spcPct val="115000"/>
              </a:lnSpc>
              <a:spcBef>
                <a:spcPts val="0"/>
              </a:spcBef>
              <a:spcAft>
                <a:spcPts val="0"/>
              </a:spcAft>
              <a:buClr>
                <a:srgbClr val="000000"/>
              </a:buClr>
              <a:buSzPts val="1600"/>
              <a:buFont typeface="Arial"/>
              <a:buChar char="●"/>
              <a:tabLst/>
              <a:defRPr/>
            </a:pPr>
            <a:r>
              <a:rPr kumimoji="0" lang="en-US" sz="2200" b="0" i="0" u="none" strike="noStrike" kern="0" cap="none" spc="0" normalizeH="0" baseline="0" noProof="0" dirty="0">
                <a:ln>
                  <a:noFill/>
                </a:ln>
                <a:solidFill>
                  <a:sysClr val="windowText" lastClr="000000"/>
                </a:solidFill>
                <a:effectLst/>
                <a:uLnTx/>
                <a:uFillTx/>
                <a:latin typeface="Arial"/>
                <a:cs typeface="Arial"/>
                <a:sym typeface="Helvetica"/>
              </a:rPr>
              <a:t>Characterizes dependencies between molecular and cellular phenotypes</a:t>
            </a:r>
            <a:endParaRPr kumimoji="0" sz="22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3373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82"/>
        <p:cNvGrpSpPr/>
        <p:nvPr/>
      </p:nvGrpSpPr>
      <p:grpSpPr>
        <a:xfrm>
          <a:off x="0" y="0"/>
          <a:ext cx="0" cy="0"/>
          <a:chOff x="0" y="0"/>
          <a:chExt cx="0" cy="0"/>
        </a:xfrm>
      </p:grpSpPr>
      <p:sp>
        <p:nvSpPr>
          <p:cNvPr id="783" name="Google Shape;783;p55"/>
          <p:cNvSpPr txBox="1">
            <a:spLocks noGrp="1"/>
          </p:cNvSpPr>
          <p:nvPr>
            <p:ph type="ctrTitle"/>
          </p:nvPr>
        </p:nvSpPr>
        <p:spPr>
          <a:xfrm>
            <a:off x="372489" y="341399"/>
            <a:ext cx="8500200" cy="994200"/>
          </a:xfrm>
          <a:prstGeom prst="rect">
            <a:avLst/>
          </a:prstGeom>
          <a:noFill/>
          <a:ln>
            <a:noFill/>
          </a:ln>
        </p:spPr>
        <p:txBody>
          <a:bodyPr spcFirstLastPara="1" wrap="square" lIns="68575" tIns="34275" rIns="68575" bIns="34275" anchor="ctr" anchorCtr="0">
            <a:noAutofit/>
          </a:bodyPr>
          <a:lstStyle/>
          <a:p>
            <a:pPr algn="l"/>
            <a:r>
              <a:rPr lang="en-US" sz="3200" dirty="0"/>
              <a:t>Germline variants in </a:t>
            </a:r>
            <a:r>
              <a:rPr lang="en-US" sz="3200" i="1" dirty="0"/>
              <a:t>PTEN, </a:t>
            </a:r>
            <a:r>
              <a:rPr lang="en-US" sz="3200" dirty="0"/>
              <a:t>a phosphatase, are associated with autism and PHTS, a tumor syndrome</a:t>
            </a:r>
          </a:p>
        </p:txBody>
      </p:sp>
      <p:pic>
        <p:nvPicPr>
          <p:cNvPr id="3" name="Picture 2" descr="A cell and nerve cell&#10;&#10;Description automatically generated">
            <a:extLst>
              <a:ext uri="{FF2B5EF4-FFF2-40B4-BE49-F238E27FC236}">
                <a16:creationId xmlns:a16="http://schemas.microsoft.com/office/drawing/2014/main" id="{4A46A48C-5F5D-C70D-C157-E42069525503}"/>
              </a:ext>
            </a:extLst>
          </p:cNvPr>
          <p:cNvPicPr>
            <a:picLocks noChangeAspect="1"/>
          </p:cNvPicPr>
          <p:nvPr/>
        </p:nvPicPr>
        <p:blipFill>
          <a:blip r:embed="rId3">
            <a:extLst>
              <a:ext uri="{28A0092B-C50C-407E-A947-70E740481C1C}">
                <a14:useLocalDpi xmlns:a14="http://schemas.microsoft.com/office/drawing/2010/main" val="0"/>
              </a:ext>
            </a:extLst>
          </a:blip>
          <a:srcRect l="14431" t="21053" r="46893" b="34510"/>
          <a:stretch/>
        </p:blipFill>
        <p:spPr>
          <a:xfrm>
            <a:off x="1479013" y="1754413"/>
            <a:ext cx="6185974" cy="497525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pic>
        <p:nvPicPr>
          <p:cNvPr id="2" name="Picture 1">
            <a:extLst>
              <a:ext uri="{FF2B5EF4-FFF2-40B4-BE49-F238E27FC236}">
                <a16:creationId xmlns:a16="http://schemas.microsoft.com/office/drawing/2014/main" id="{A9EA4330-40AA-EECC-DB55-7E2262E20CF1}"/>
              </a:ext>
            </a:extLst>
          </p:cNvPr>
          <p:cNvPicPr>
            <a:picLocks noChangeAspect="1"/>
          </p:cNvPicPr>
          <p:nvPr/>
        </p:nvPicPr>
        <p:blipFill>
          <a:blip r:embed="rId3"/>
          <a:srcRect t="49480"/>
          <a:stretch>
            <a:fillRect/>
          </a:stretch>
        </p:blipFill>
        <p:spPr>
          <a:xfrm>
            <a:off x="606632" y="4034118"/>
            <a:ext cx="7772400" cy="2823882"/>
          </a:xfrm>
          <a:prstGeom prst="rect">
            <a:avLst/>
          </a:prstGeom>
        </p:spPr>
      </p:pic>
      <p:sp>
        <p:nvSpPr>
          <p:cNvPr id="851" name="Google Shape;851;p60"/>
          <p:cNvSpPr txBox="1">
            <a:spLocks noGrp="1"/>
          </p:cNvSpPr>
          <p:nvPr>
            <p:ph type="title"/>
          </p:nvPr>
        </p:nvSpPr>
        <p:spPr>
          <a:xfrm>
            <a:off x="83924" y="174397"/>
            <a:ext cx="9210900" cy="994200"/>
          </a:xfrm>
          <a:prstGeom prst="rect">
            <a:avLst/>
          </a:prstGeom>
        </p:spPr>
        <p:txBody>
          <a:bodyPr spcFirstLastPara="1" wrap="square" lIns="68575" tIns="34275" rIns="68575" bIns="34275" anchor="ctr" anchorCtr="0">
            <a:normAutofit/>
          </a:bodyPr>
          <a:lstStyle/>
          <a:p>
            <a:pPr>
              <a:lnSpc>
                <a:spcPct val="100000"/>
              </a:lnSpc>
            </a:pPr>
            <a:r>
              <a:rPr lang="en" sz="3000" dirty="0">
                <a:solidFill>
                  <a:schemeClr val="tx1"/>
                </a:solidFill>
              </a:rPr>
              <a:t>We used VIS-seq to capture ~1,300 </a:t>
            </a:r>
            <a:r>
              <a:rPr lang="en" sz="3000" i="1" dirty="0">
                <a:solidFill>
                  <a:schemeClr val="tx1"/>
                </a:solidFill>
              </a:rPr>
              <a:t>PTEN</a:t>
            </a:r>
            <a:r>
              <a:rPr lang="en" sz="3000" dirty="0">
                <a:solidFill>
                  <a:schemeClr val="tx1"/>
                </a:solidFill>
              </a:rPr>
              <a:t> variant morphological profiles in both </a:t>
            </a:r>
            <a:r>
              <a:rPr lang="en" sz="3000" dirty="0" err="1">
                <a:solidFill>
                  <a:schemeClr val="tx1"/>
                </a:solidFill>
              </a:rPr>
              <a:t>iPS</a:t>
            </a:r>
            <a:r>
              <a:rPr lang="en" sz="3000" dirty="0">
                <a:solidFill>
                  <a:schemeClr val="tx1"/>
                </a:solidFill>
              </a:rPr>
              <a:t> cells and neurons</a:t>
            </a:r>
            <a:endParaRPr sz="3000" dirty="0">
              <a:solidFill>
                <a:schemeClr val="tx1"/>
              </a:solidFill>
            </a:endParaRPr>
          </a:p>
        </p:txBody>
      </p:sp>
      <p:pic>
        <p:nvPicPr>
          <p:cNvPr id="7" name="Picture 6" descr="A screenshot of a computer screen&#10;&#10;AI-generated content may be incorrect.">
            <a:extLst>
              <a:ext uri="{FF2B5EF4-FFF2-40B4-BE49-F238E27FC236}">
                <a16:creationId xmlns:a16="http://schemas.microsoft.com/office/drawing/2014/main" id="{B35B5003-C133-6078-C51F-28FEC166BD7C}"/>
              </a:ext>
            </a:extLst>
          </p:cNvPr>
          <p:cNvPicPr>
            <a:picLocks noChangeAspect="1"/>
          </p:cNvPicPr>
          <p:nvPr/>
        </p:nvPicPr>
        <p:blipFill>
          <a:blip r:embed="rId4">
            <a:extLst>
              <a:ext uri="{28A0092B-C50C-407E-A947-70E740481C1C}">
                <a14:useLocalDpi xmlns:a14="http://schemas.microsoft.com/office/drawing/2010/main" val="0"/>
              </a:ext>
            </a:extLst>
          </a:blip>
          <a:srcRect r="61089" b="88981"/>
          <a:stretch>
            <a:fillRect/>
          </a:stretch>
        </p:blipFill>
        <p:spPr>
          <a:xfrm>
            <a:off x="660421" y="1126015"/>
            <a:ext cx="7903841" cy="2921550"/>
          </a:xfrm>
          <a:prstGeom prst="rect">
            <a:avLst/>
          </a:prstGeom>
        </p:spPr>
      </p:pic>
      <p:sp>
        <p:nvSpPr>
          <p:cNvPr id="8" name="Rectangle 7">
            <a:extLst>
              <a:ext uri="{FF2B5EF4-FFF2-40B4-BE49-F238E27FC236}">
                <a16:creationId xmlns:a16="http://schemas.microsoft.com/office/drawing/2014/main" id="{26EB7715-391D-6446-97D5-B9BB58E644D9}"/>
              </a:ext>
            </a:extLst>
          </p:cNvPr>
          <p:cNvSpPr/>
          <p:nvPr/>
        </p:nvSpPr>
        <p:spPr>
          <a:xfrm>
            <a:off x="742829" y="1232992"/>
            <a:ext cx="766308" cy="74018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49"/>
        <p:cNvGrpSpPr/>
        <p:nvPr/>
      </p:nvGrpSpPr>
      <p:grpSpPr>
        <a:xfrm>
          <a:off x="0" y="0"/>
          <a:ext cx="0" cy="0"/>
          <a:chOff x="0" y="0"/>
          <a:chExt cx="0" cy="0"/>
        </a:xfrm>
      </p:grpSpPr>
      <p:pic>
        <p:nvPicPr>
          <p:cNvPr id="3" name="Picture 2">
            <a:extLst>
              <a:ext uri="{FF2B5EF4-FFF2-40B4-BE49-F238E27FC236}">
                <a16:creationId xmlns:a16="http://schemas.microsoft.com/office/drawing/2014/main" id="{077D393A-175A-ECAF-070F-6E49D2FFC440}"/>
              </a:ext>
            </a:extLst>
          </p:cNvPr>
          <p:cNvPicPr>
            <a:picLocks noChangeAspect="1"/>
          </p:cNvPicPr>
          <p:nvPr/>
        </p:nvPicPr>
        <p:blipFill>
          <a:blip r:embed="rId3"/>
          <a:stretch>
            <a:fillRect/>
          </a:stretch>
        </p:blipFill>
        <p:spPr>
          <a:xfrm>
            <a:off x="50015" y="1409400"/>
            <a:ext cx="8877392" cy="4613448"/>
          </a:xfrm>
          <a:prstGeom prst="rect">
            <a:avLst/>
          </a:prstGeom>
        </p:spPr>
      </p:pic>
      <p:sp>
        <p:nvSpPr>
          <p:cNvPr id="851" name="Google Shape;851;p60"/>
          <p:cNvSpPr txBox="1">
            <a:spLocks noGrp="1"/>
          </p:cNvSpPr>
          <p:nvPr>
            <p:ph type="title"/>
          </p:nvPr>
        </p:nvSpPr>
        <p:spPr>
          <a:xfrm>
            <a:off x="83924" y="238792"/>
            <a:ext cx="8938156" cy="994200"/>
          </a:xfrm>
          <a:prstGeom prst="rect">
            <a:avLst/>
          </a:prstGeom>
        </p:spPr>
        <p:txBody>
          <a:bodyPr spcFirstLastPara="1" wrap="square" lIns="68575" tIns="34275" rIns="68575" bIns="34275" anchor="ctr" anchorCtr="0">
            <a:normAutofit/>
          </a:bodyPr>
          <a:lstStyle/>
          <a:p>
            <a:pPr>
              <a:lnSpc>
                <a:spcPct val="100000"/>
              </a:lnSpc>
            </a:pPr>
            <a:r>
              <a:rPr lang="en" sz="3000" i="1" dirty="0">
                <a:solidFill>
                  <a:schemeClr val="tx1"/>
                </a:solidFill>
              </a:rPr>
              <a:t>PTEN</a:t>
            </a:r>
            <a:r>
              <a:rPr lang="en" sz="3000" dirty="0">
                <a:solidFill>
                  <a:schemeClr val="tx1"/>
                </a:solidFill>
              </a:rPr>
              <a:t> variant profiles separate synonymous from nonsense in both </a:t>
            </a:r>
            <a:r>
              <a:rPr lang="en" sz="3000" dirty="0" err="1">
                <a:solidFill>
                  <a:schemeClr val="tx1"/>
                </a:solidFill>
              </a:rPr>
              <a:t>iPS</a:t>
            </a:r>
            <a:r>
              <a:rPr lang="en" sz="3000" dirty="0">
                <a:solidFill>
                  <a:schemeClr val="tx1"/>
                </a:solidFill>
              </a:rPr>
              <a:t> cells and neurons</a:t>
            </a:r>
            <a:endParaRPr sz="3000" dirty="0">
              <a:solidFill>
                <a:schemeClr val="tx1"/>
              </a:solidFill>
            </a:endParaRPr>
          </a:p>
        </p:txBody>
      </p:sp>
      <p:sp>
        <p:nvSpPr>
          <p:cNvPr id="4" name="Rectangle 3">
            <a:extLst>
              <a:ext uri="{FF2B5EF4-FFF2-40B4-BE49-F238E27FC236}">
                <a16:creationId xmlns:a16="http://schemas.microsoft.com/office/drawing/2014/main" id="{6858B5E2-E586-7527-1D73-59173C0DE227}"/>
              </a:ext>
            </a:extLst>
          </p:cNvPr>
          <p:cNvSpPr/>
          <p:nvPr/>
        </p:nvSpPr>
        <p:spPr>
          <a:xfrm>
            <a:off x="-36576" y="1609344"/>
            <a:ext cx="487680" cy="6096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5862465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49">
          <a:extLst>
            <a:ext uri="{FF2B5EF4-FFF2-40B4-BE49-F238E27FC236}">
              <a16:creationId xmlns:a16="http://schemas.microsoft.com/office/drawing/2014/main" id="{DE3D083D-793D-07EA-1B47-2186BEF064CE}"/>
            </a:ext>
          </a:extLst>
        </p:cNvPr>
        <p:cNvGrpSpPr/>
        <p:nvPr/>
      </p:nvGrpSpPr>
      <p:grpSpPr>
        <a:xfrm>
          <a:off x="0" y="0"/>
          <a:ext cx="0" cy="0"/>
          <a:chOff x="0" y="0"/>
          <a:chExt cx="0" cy="0"/>
        </a:xfrm>
      </p:grpSpPr>
      <p:sp>
        <p:nvSpPr>
          <p:cNvPr id="851" name="Google Shape;851;p60">
            <a:extLst>
              <a:ext uri="{FF2B5EF4-FFF2-40B4-BE49-F238E27FC236}">
                <a16:creationId xmlns:a16="http://schemas.microsoft.com/office/drawing/2014/main" id="{C6579196-302A-834D-C10D-4D8CDC3FE002}"/>
              </a:ext>
            </a:extLst>
          </p:cNvPr>
          <p:cNvSpPr txBox="1">
            <a:spLocks noGrp="1"/>
          </p:cNvSpPr>
          <p:nvPr>
            <p:ph type="title"/>
          </p:nvPr>
        </p:nvSpPr>
        <p:spPr>
          <a:xfrm>
            <a:off x="83924" y="238792"/>
            <a:ext cx="8938156" cy="994200"/>
          </a:xfrm>
          <a:prstGeom prst="rect">
            <a:avLst/>
          </a:prstGeom>
        </p:spPr>
        <p:txBody>
          <a:bodyPr spcFirstLastPara="1" wrap="square" lIns="68575" tIns="34275" rIns="68575" bIns="34275" anchor="ctr" anchorCtr="0">
            <a:normAutofit/>
          </a:bodyPr>
          <a:lstStyle/>
          <a:p>
            <a:pPr>
              <a:lnSpc>
                <a:spcPct val="100000"/>
              </a:lnSpc>
            </a:pPr>
            <a:r>
              <a:rPr lang="en" sz="3000" i="1" dirty="0">
                <a:solidFill>
                  <a:schemeClr val="tx1"/>
                </a:solidFill>
              </a:rPr>
              <a:t>PTEN</a:t>
            </a:r>
            <a:r>
              <a:rPr lang="en" sz="3000" dirty="0">
                <a:solidFill>
                  <a:schemeClr val="tx1"/>
                </a:solidFill>
              </a:rPr>
              <a:t> variants have cell type-specific effects on three landmark features</a:t>
            </a:r>
            <a:endParaRPr sz="3000" dirty="0">
              <a:solidFill>
                <a:schemeClr val="tx1"/>
              </a:solidFill>
            </a:endParaRPr>
          </a:p>
        </p:txBody>
      </p:sp>
      <p:pic>
        <p:nvPicPr>
          <p:cNvPr id="3" name="Picture 2">
            <a:extLst>
              <a:ext uri="{FF2B5EF4-FFF2-40B4-BE49-F238E27FC236}">
                <a16:creationId xmlns:a16="http://schemas.microsoft.com/office/drawing/2014/main" id="{3A344178-0F06-422D-B1EF-21BAE0BBE596}"/>
              </a:ext>
            </a:extLst>
          </p:cNvPr>
          <p:cNvPicPr>
            <a:picLocks noChangeAspect="1"/>
          </p:cNvPicPr>
          <p:nvPr/>
        </p:nvPicPr>
        <p:blipFill>
          <a:blip r:embed="rId3"/>
          <a:stretch>
            <a:fillRect/>
          </a:stretch>
        </p:blipFill>
        <p:spPr>
          <a:xfrm>
            <a:off x="50015" y="1409400"/>
            <a:ext cx="8877392" cy="4613448"/>
          </a:xfrm>
          <a:prstGeom prst="rect">
            <a:avLst/>
          </a:prstGeom>
        </p:spPr>
      </p:pic>
      <p:sp>
        <p:nvSpPr>
          <p:cNvPr id="5" name="Rectangle 4">
            <a:extLst>
              <a:ext uri="{FF2B5EF4-FFF2-40B4-BE49-F238E27FC236}">
                <a16:creationId xmlns:a16="http://schemas.microsoft.com/office/drawing/2014/main" id="{A6BF8F25-9F61-BA9A-B984-80D050035B68}"/>
              </a:ext>
            </a:extLst>
          </p:cNvPr>
          <p:cNvSpPr/>
          <p:nvPr/>
        </p:nvSpPr>
        <p:spPr>
          <a:xfrm>
            <a:off x="-36576" y="1609344"/>
            <a:ext cx="487680" cy="6096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7" name="Picture 6">
            <a:extLst>
              <a:ext uri="{FF2B5EF4-FFF2-40B4-BE49-F238E27FC236}">
                <a16:creationId xmlns:a16="http://schemas.microsoft.com/office/drawing/2014/main" id="{A260A77C-BBFC-094C-2F27-1F0E18E1332D}"/>
              </a:ext>
            </a:extLst>
          </p:cNvPr>
          <p:cNvPicPr>
            <a:picLocks noChangeAspect="1"/>
          </p:cNvPicPr>
          <p:nvPr/>
        </p:nvPicPr>
        <p:blipFill>
          <a:blip r:embed="rId4"/>
          <a:stretch>
            <a:fillRect/>
          </a:stretch>
        </p:blipFill>
        <p:spPr>
          <a:xfrm>
            <a:off x="2011101" y="1368691"/>
            <a:ext cx="4955220" cy="5250517"/>
          </a:xfrm>
          <a:prstGeom prst="rect">
            <a:avLst/>
          </a:prstGeom>
        </p:spPr>
      </p:pic>
    </p:spTree>
    <p:extLst>
      <p:ext uri="{BB962C8B-B14F-4D97-AF65-F5344CB8AC3E}">
        <p14:creationId xmlns:p14="http://schemas.microsoft.com/office/powerpoint/2010/main" val="1005570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49">
          <a:extLst>
            <a:ext uri="{FF2B5EF4-FFF2-40B4-BE49-F238E27FC236}">
              <a16:creationId xmlns:a16="http://schemas.microsoft.com/office/drawing/2014/main" id="{9BD917E6-4C01-6171-6C93-D390F05F1850}"/>
            </a:ext>
          </a:extLst>
        </p:cNvPr>
        <p:cNvGrpSpPr/>
        <p:nvPr/>
      </p:nvGrpSpPr>
      <p:grpSpPr>
        <a:xfrm>
          <a:off x="0" y="0"/>
          <a:ext cx="0" cy="0"/>
          <a:chOff x="0" y="0"/>
          <a:chExt cx="0" cy="0"/>
        </a:xfrm>
      </p:grpSpPr>
      <p:sp>
        <p:nvSpPr>
          <p:cNvPr id="851" name="Google Shape;851;p60">
            <a:extLst>
              <a:ext uri="{FF2B5EF4-FFF2-40B4-BE49-F238E27FC236}">
                <a16:creationId xmlns:a16="http://schemas.microsoft.com/office/drawing/2014/main" id="{9311E376-90AB-C114-2611-0B05A119F3E7}"/>
              </a:ext>
            </a:extLst>
          </p:cNvPr>
          <p:cNvSpPr txBox="1">
            <a:spLocks noGrp="1"/>
          </p:cNvSpPr>
          <p:nvPr>
            <p:ph type="title"/>
          </p:nvPr>
        </p:nvSpPr>
        <p:spPr>
          <a:xfrm>
            <a:off x="83924" y="238792"/>
            <a:ext cx="8938156" cy="994200"/>
          </a:xfrm>
          <a:prstGeom prst="rect">
            <a:avLst/>
          </a:prstGeom>
        </p:spPr>
        <p:txBody>
          <a:bodyPr spcFirstLastPara="1" wrap="square" lIns="68575" tIns="34275" rIns="68575" bIns="34275" anchor="ctr" anchorCtr="0">
            <a:normAutofit/>
          </a:bodyPr>
          <a:lstStyle/>
          <a:p>
            <a:pPr>
              <a:lnSpc>
                <a:spcPct val="100000"/>
              </a:lnSpc>
            </a:pPr>
            <a:r>
              <a:rPr lang="en" sz="3000" i="1" dirty="0">
                <a:solidFill>
                  <a:schemeClr val="tx1"/>
                </a:solidFill>
              </a:rPr>
              <a:t>PTEN</a:t>
            </a:r>
            <a:r>
              <a:rPr lang="en" sz="3000" dirty="0">
                <a:solidFill>
                  <a:schemeClr val="tx1"/>
                </a:solidFill>
              </a:rPr>
              <a:t> morphological profiles separate clinical control variants with near-perfect accuracy</a:t>
            </a:r>
            <a:endParaRPr sz="3000" dirty="0">
              <a:solidFill>
                <a:schemeClr val="tx1"/>
              </a:solidFill>
            </a:endParaRPr>
          </a:p>
        </p:txBody>
      </p:sp>
      <p:pic>
        <p:nvPicPr>
          <p:cNvPr id="2" name="Picture 1">
            <a:extLst>
              <a:ext uri="{FF2B5EF4-FFF2-40B4-BE49-F238E27FC236}">
                <a16:creationId xmlns:a16="http://schemas.microsoft.com/office/drawing/2014/main" id="{F993C3B7-4203-E1AD-2F7B-895B75801082}"/>
              </a:ext>
            </a:extLst>
          </p:cNvPr>
          <p:cNvPicPr>
            <a:picLocks noChangeAspect="1"/>
          </p:cNvPicPr>
          <p:nvPr/>
        </p:nvPicPr>
        <p:blipFill>
          <a:blip r:embed="rId3"/>
          <a:stretch>
            <a:fillRect/>
          </a:stretch>
        </p:blipFill>
        <p:spPr>
          <a:xfrm>
            <a:off x="1717632" y="1367420"/>
            <a:ext cx="5282849" cy="5248656"/>
          </a:xfrm>
          <a:prstGeom prst="rect">
            <a:avLst/>
          </a:prstGeom>
        </p:spPr>
      </p:pic>
    </p:spTree>
    <p:extLst>
      <p:ext uri="{BB962C8B-B14F-4D97-AF65-F5344CB8AC3E}">
        <p14:creationId xmlns:p14="http://schemas.microsoft.com/office/powerpoint/2010/main" val="2928883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49">
          <a:extLst>
            <a:ext uri="{FF2B5EF4-FFF2-40B4-BE49-F238E27FC236}">
              <a16:creationId xmlns:a16="http://schemas.microsoft.com/office/drawing/2014/main" id="{970B2102-C55D-CAB1-F2D2-E55C7005D85C}"/>
            </a:ext>
          </a:extLst>
        </p:cNvPr>
        <p:cNvGrpSpPr/>
        <p:nvPr/>
      </p:nvGrpSpPr>
      <p:grpSpPr>
        <a:xfrm>
          <a:off x="0" y="0"/>
          <a:ext cx="0" cy="0"/>
          <a:chOff x="0" y="0"/>
          <a:chExt cx="0" cy="0"/>
        </a:xfrm>
      </p:grpSpPr>
      <p:sp>
        <p:nvSpPr>
          <p:cNvPr id="851" name="Google Shape;851;p60">
            <a:extLst>
              <a:ext uri="{FF2B5EF4-FFF2-40B4-BE49-F238E27FC236}">
                <a16:creationId xmlns:a16="http://schemas.microsoft.com/office/drawing/2014/main" id="{5BB61779-4A09-02D7-193C-803CCCE19B43}"/>
              </a:ext>
            </a:extLst>
          </p:cNvPr>
          <p:cNvSpPr txBox="1">
            <a:spLocks noGrp="1"/>
          </p:cNvSpPr>
          <p:nvPr>
            <p:ph type="title"/>
          </p:nvPr>
        </p:nvSpPr>
        <p:spPr>
          <a:xfrm>
            <a:off x="304800" y="271768"/>
            <a:ext cx="8558784" cy="994200"/>
          </a:xfrm>
          <a:prstGeom prst="rect">
            <a:avLst/>
          </a:prstGeom>
        </p:spPr>
        <p:txBody>
          <a:bodyPr spcFirstLastPara="1" wrap="square" lIns="68575" tIns="34275" rIns="68575" bIns="34275" anchor="ctr" anchorCtr="0">
            <a:noAutofit/>
          </a:bodyPr>
          <a:lstStyle/>
          <a:p>
            <a:pPr rtl="0">
              <a:spcBef>
                <a:spcPts val="0"/>
              </a:spcBef>
              <a:spcAft>
                <a:spcPts val="0"/>
              </a:spcAft>
            </a:pPr>
            <a:r>
              <a:rPr lang="en-US" sz="3000" dirty="0">
                <a:solidFill>
                  <a:schemeClr val="tx1"/>
                </a:solidFill>
              </a:rPr>
              <a:t>We curated clinical phenotypes for 66 ASD and PHTS tumor syndrome germline variants from ~500 probands</a:t>
            </a:r>
            <a:endParaRPr sz="3000" dirty="0">
              <a:solidFill>
                <a:schemeClr val="tx1"/>
              </a:solidFill>
            </a:endParaRPr>
          </a:p>
        </p:txBody>
      </p:sp>
      <p:pic>
        <p:nvPicPr>
          <p:cNvPr id="3" name="Picture 2">
            <a:extLst>
              <a:ext uri="{FF2B5EF4-FFF2-40B4-BE49-F238E27FC236}">
                <a16:creationId xmlns:a16="http://schemas.microsoft.com/office/drawing/2014/main" id="{53D838AB-FB23-4691-9962-8DF8946CDA1A}"/>
              </a:ext>
            </a:extLst>
          </p:cNvPr>
          <p:cNvPicPr>
            <a:picLocks noChangeAspect="1"/>
          </p:cNvPicPr>
          <p:nvPr/>
        </p:nvPicPr>
        <p:blipFill>
          <a:blip r:embed="rId3"/>
          <a:stretch>
            <a:fillRect/>
          </a:stretch>
        </p:blipFill>
        <p:spPr>
          <a:xfrm>
            <a:off x="2206751" y="1471171"/>
            <a:ext cx="5132451" cy="5386829"/>
          </a:xfrm>
          <a:prstGeom prst="rect">
            <a:avLst/>
          </a:prstGeom>
        </p:spPr>
      </p:pic>
    </p:spTree>
    <p:extLst>
      <p:ext uri="{BB962C8B-B14F-4D97-AF65-F5344CB8AC3E}">
        <p14:creationId xmlns:p14="http://schemas.microsoft.com/office/powerpoint/2010/main" val="39890306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49">
          <a:extLst>
            <a:ext uri="{FF2B5EF4-FFF2-40B4-BE49-F238E27FC236}">
              <a16:creationId xmlns:a16="http://schemas.microsoft.com/office/drawing/2014/main" id="{35FE5423-4255-1236-F6EB-7BA7B0D1640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275D50B-105D-35A8-2C11-FFF3BD4025CA}"/>
              </a:ext>
            </a:extLst>
          </p:cNvPr>
          <p:cNvPicPr>
            <a:picLocks noChangeAspect="1"/>
          </p:cNvPicPr>
          <p:nvPr/>
        </p:nvPicPr>
        <p:blipFill>
          <a:blip r:embed="rId3"/>
          <a:stretch>
            <a:fillRect/>
          </a:stretch>
        </p:blipFill>
        <p:spPr>
          <a:xfrm>
            <a:off x="1596437" y="1367800"/>
            <a:ext cx="5499822" cy="5436967"/>
          </a:xfrm>
          <a:prstGeom prst="rect">
            <a:avLst/>
          </a:prstGeom>
        </p:spPr>
      </p:pic>
      <p:sp>
        <p:nvSpPr>
          <p:cNvPr id="851" name="Google Shape;851;p60">
            <a:extLst>
              <a:ext uri="{FF2B5EF4-FFF2-40B4-BE49-F238E27FC236}">
                <a16:creationId xmlns:a16="http://schemas.microsoft.com/office/drawing/2014/main" id="{BA256246-9F14-A453-50AC-4930401EF658}"/>
              </a:ext>
            </a:extLst>
          </p:cNvPr>
          <p:cNvSpPr txBox="1">
            <a:spLocks noGrp="1"/>
          </p:cNvSpPr>
          <p:nvPr>
            <p:ph type="title"/>
          </p:nvPr>
        </p:nvSpPr>
        <p:spPr>
          <a:xfrm>
            <a:off x="304800" y="271768"/>
            <a:ext cx="8558784" cy="994200"/>
          </a:xfrm>
          <a:prstGeom prst="rect">
            <a:avLst/>
          </a:prstGeom>
        </p:spPr>
        <p:txBody>
          <a:bodyPr spcFirstLastPara="1" wrap="square" lIns="68575" tIns="34275" rIns="68575" bIns="34275" anchor="ctr" anchorCtr="0">
            <a:noAutofit/>
          </a:bodyPr>
          <a:lstStyle/>
          <a:p>
            <a:pPr rtl="0">
              <a:spcBef>
                <a:spcPts val="0"/>
              </a:spcBef>
              <a:spcAft>
                <a:spcPts val="0"/>
              </a:spcAft>
            </a:pPr>
            <a:r>
              <a:rPr lang="en-US" sz="3000" dirty="0">
                <a:solidFill>
                  <a:schemeClr val="tx1"/>
                </a:solidFill>
              </a:rPr>
              <a:t>Disease-associated variants have distinct morphological impacts</a:t>
            </a:r>
            <a:endParaRPr sz="3000" dirty="0">
              <a:solidFill>
                <a:schemeClr val="tx1"/>
              </a:solidFill>
            </a:endParaRPr>
          </a:p>
        </p:txBody>
      </p:sp>
      <p:sp>
        <p:nvSpPr>
          <p:cNvPr id="5" name="Rectangle 4">
            <a:extLst>
              <a:ext uri="{FF2B5EF4-FFF2-40B4-BE49-F238E27FC236}">
                <a16:creationId xmlns:a16="http://schemas.microsoft.com/office/drawing/2014/main" id="{2776937C-9036-5F61-30E1-8C8076E9D309}"/>
              </a:ext>
            </a:extLst>
          </p:cNvPr>
          <p:cNvSpPr/>
          <p:nvPr/>
        </p:nvSpPr>
        <p:spPr>
          <a:xfrm>
            <a:off x="1485950" y="1367800"/>
            <a:ext cx="220973" cy="48768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8538145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49">
          <a:extLst>
            <a:ext uri="{FF2B5EF4-FFF2-40B4-BE49-F238E27FC236}">
              <a16:creationId xmlns:a16="http://schemas.microsoft.com/office/drawing/2014/main" id="{AE8A4F20-8967-9546-EF10-96BE31623B3D}"/>
            </a:ext>
          </a:extLst>
        </p:cNvPr>
        <p:cNvGrpSpPr/>
        <p:nvPr/>
      </p:nvGrpSpPr>
      <p:grpSpPr>
        <a:xfrm>
          <a:off x="0" y="0"/>
          <a:ext cx="0" cy="0"/>
          <a:chOff x="0" y="0"/>
          <a:chExt cx="0" cy="0"/>
        </a:xfrm>
      </p:grpSpPr>
      <p:sp>
        <p:nvSpPr>
          <p:cNvPr id="851" name="Google Shape;851;p60">
            <a:extLst>
              <a:ext uri="{FF2B5EF4-FFF2-40B4-BE49-F238E27FC236}">
                <a16:creationId xmlns:a16="http://schemas.microsoft.com/office/drawing/2014/main" id="{1FF1E9E0-1827-202B-1D30-73E1EAC16177}"/>
              </a:ext>
            </a:extLst>
          </p:cNvPr>
          <p:cNvSpPr txBox="1">
            <a:spLocks noGrp="1"/>
          </p:cNvSpPr>
          <p:nvPr>
            <p:ph type="title"/>
          </p:nvPr>
        </p:nvSpPr>
        <p:spPr>
          <a:xfrm>
            <a:off x="532016" y="271768"/>
            <a:ext cx="8524706" cy="994200"/>
          </a:xfrm>
          <a:prstGeom prst="rect">
            <a:avLst/>
          </a:prstGeom>
        </p:spPr>
        <p:txBody>
          <a:bodyPr spcFirstLastPara="1" wrap="square" lIns="68575" tIns="34275" rIns="68575" bIns="34275" anchor="ctr" anchorCtr="0">
            <a:noAutofit/>
          </a:bodyPr>
          <a:lstStyle/>
          <a:p>
            <a:pPr rtl="0">
              <a:spcBef>
                <a:spcPts val="0"/>
              </a:spcBef>
              <a:spcAft>
                <a:spcPts val="0"/>
              </a:spcAft>
            </a:pPr>
            <a:r>
              <a:rPr lang="en-US" sz="3000" dirty="0">
                <a:solidFill>
                  <a:schemeClr val="tx1"/>
                </a:solidFill>
              </a:rPr>
              <a:t>Autism-associated variants have reduced phosphatase activity but gain a nuclear </a:t>
            </a:r>
            <a:r>
              <a:rPr lang="en-US" sz="3000" dirty="0" err="1">
                <a:solidFill>
                  <a:schemeClr val="tx1"/>
                </a:solidFill>
              </a:rPr>
              <a:t>mislocalization</a:t>
            </a:r>
            <a:r>
              <a:rPr lang="en-US" sz="3000" dirty="0">
                <a:solidFill>
                  <a:schemeClr val="tx1"/>
                </a:solidFill>
              </a:rPr>
              <a:t> phenotype!</a:t>
            </a:r>
            <a:endParaRPr sz="3000" dirty="0">
              <a:solidFill>
                <a:schemeClr val="tx1"/>
              </a:solidFill>
            </a:endParaRPr>
          </a:p>
        </p:txBody>
      </p:sp>
      <p:sp>
        <p:nvSpPr>
          <p:cNvPr id="7" name="TextBox 6">
            <a:extLst>
              <a:ext uri="{FF2B5EF4-FFF2-40B4-BE49-F238E27FC236}">
                <a16:creationId xmlns:a16="http://schemas.microsoft.com/office/drawing/2014/main" id="{1D369D45-FD03-D03D-B136-91EE14C544CF}"/>
              </a:ext>
            </a:extLst>
          </p:cNvPr>
          <p:cNvSpPr txBox="1"/>
          <p:nvPr/>
        </p:nvSpPr>
        <p:spPr>
          <a:xfrm>
            <a:off x="626616" y="5441688"/>
            <a:ext cx="8139432" cy="769441"/>
          </a:xfrm>
          <a:prstGeom prst="rect">
            <a:avLst/>
          </a:prstGeom>
          <a:noFill/>
        </p:spPr>
        <p:txBody>
          <a:bodyPr wrap="square" rtlCol="0">
            <a:spAutoFit/>
          </a:bodyPr>
          <a:lstStyle/>
          <a:p>
            <a:pPr>
              <a:lnSpc>
                <a:spcPct val="100000"/>
              </a:lnSpc>
            </a:pPr>
            <a:r>
              <a:rPr lang="en-US" sz="2200" dirty="0"/>
              <a:t>~60% of ASD-associated variants are </a:t>
            </a:r>
            <a:r>
              <a:rPr lang="en-US" sz="2200" dirty="0" err="1"/>
              <a:t>mislocalized</a:t>
            </a:r>
            <a:r>
              <a:rPr lang="en-US" sz="2200" dirty="0"/>
              <a:t>, as compared to ~30% of PHTS variants </a:t>
            </a:r>
          </a:p>
        </p:txBody>
      </p:sp>
      <p:pic>
        <p:nvPicPr>
          <p:cNvPr id="3" name="Picture 2">
            <a:extLst>
              <a:ext uri="{FF2B5EF4-FFF2-40B4-BE49-F238E27FC236}">
                <a16:creationId xmlns:a16="http://schemas.microsoft.com/office/drawing/2014/main" id="{C039B49E-A46C-B4A6-0DBA-EAD79071030A}"/>
              </a:ext>
            </a:extLst>
          </p:cNvPr>
          <p:cNvPicPr>
            <a:picLocks noChangeAspect="1"/>
          </p:cNvPicPr>
          <p:nvPr/>
        </p:nvPicPr>
        <p:blipFill>
          <a:blip r:embed="rId3"/>
          <a:stretch>
            <a:fillRect/>
          </a:stretch>
        </p:blipFill>
        <p:spPr>
          <a:xfrm>
            <a:off x="56837" y="1658112"/>
            <a:ext cx="8999781" cy="3425952"/>
          </a:xfrm>
          <a:prstGeom prst="rect">
            <a:avLst/>
          </a:prstGeom>
        </p:spPr>
      </p:pic>
      <p:pic>
        <p:nvPicPr>
          <p:cNvPr id="4" name="Picture 3">
            <a:extLst>
              <a:ext uri="{FF2B5EF4-FFF2-40B4-BE49-F238E27FC236}">
                <a16:creationId xmlns:a16="http://schemas.microsoft.com/office/drawing/2014/main" id="{6B01C24A-26DD-C7DC-5FD6-5772883B8E71}"/>
              </a:ext>
            </a:extLst>
          </p:cNvPr>
          <p:cNvPicPr>
            <a:picLocks noChangeAspect="1"/>
          </p:cNvPicPr>
          <p:nvPr/>
        </p:nvPicPr>
        <p:blipFill>
          <a:blip r:embed="rId3"/>
          <a:srcRect r="50914"/>
          <a:stretch>
            <a:fillRect/>
          </a:stretch>
        </p:blipFill>
        <p:spPr>
          <a:xfrm>
            <a:off x="56837" y="1658112"/>
            <a:ext cx="4417628" cy="3425952"/>
          </a:xfrm>
          <a:prstGeom prst="rect">
            <a:avLst/>
          </a:prstGeom>
        </p:spPr>
      </p:pic>
    </p:spTree>
    <p:extLst>
      <p:ext uri="{BB962C8B-B14F-4D97-AF65-F5344CB8AC3E}">
        <p14:creationId xmlns:p14="http://schemas.microsoft.com/office/powerpoint/2010/main" val="3849414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49">
          <a:extLst>
            <a:ext uri="{FF2B5EF4-FFF2-40B4-BE49-F238E27FC236}">
              <a16:creationId xmlns:a16="http://schemas.microsoft.com/office/drawing/2014/main" id="{036BE1AD-03EF-6217-3BB7-389CE40C4A34}"/>
            </a:ext>
          </a:extLst>
        </p:cNvPr>
        <p:cNvGrpSpPr/>
        <p:nvPr/>
      </p:nvGrpSpPr>
      <p:grpSpPr>
        <a:xfrm>
          <a:off x="0" y="0"/>
          <a:ext cx="0" cy="0"/>
          <a:chOff x="0" y="0"/>
          <a:chExt cx="0" cy="0"/>
        </a:xfrm>
      </p:grpSpPr>
      <p:sp>
        <p:nvSpPr>
          <p:cNvPr id="851" name="Google Shape;851;p60">
            <a:extLst>
              <a:ext uri="{FF2B5EF4-FFF2-40B4-BE49-F238E27FC236}">
                <a16:creationId xmlns:a16="http://schemas.microsoft.com/office/drawing/2014/main" id="{BFF8DEA9-6743-5980-7FF0-1E5F29290EC6}"/>
              </a:ext>
            </a:extLst>
          </p:cNvPr>
          <p:cNvSpPr txBox="1">
            <a:spLocks noGrp="1"/>
          </p:cNvSpPr>
          <p:nvPr>
            <p:ph type="title"/>
          </p:nvPr>
        </p:nvSpPr>
        <p:spPr>
          <a:xfrm>
            <a:off x="532016" y="271768"/>
            <a:ext cx="8524706" cy="994200"/>
          </a:xfrm>
          <a:prstGeom prst="rect">
            <a:avLst/>
          </a:prstGeom>
        </p:spPr>
        <p:txBody>
          <a:bodyPr spcFirstLastPara="1" wrap="square" lIns="68575" tIns="34275" rIns="68575" bIns="34275" anchor="ctr" anchorCtr="0">
            <a:noAutofit/>
          </a:bodyPr>
          <a:lstStyle/>
          <a:p>
            <a:pPr rtl="0">
              <a:spcBef>
                <a:spcPts val="0"/>
              </a:spcBef>
              <a:spcAft>
                <a:spcPts val="0"/>
              </a:spcAft>
            </a:pPr>
            <a:r>
              <a:rPr lang="en-US" sz="3000" i="1" dirty="0">
                <a:solidFill>
                  <a:schemeClr val="tx1"/>
                </a:solidFill>
              </a:rPr>
              <a:t>PTEN </a:t>
            </a:r>
            <a:r>
              <a:rPr lang="en-US" sz="3000" dirty="0">
                <a:solidFill>
                  <a:schemeClr val="tx1"/>
                </a:solidFill>
              </a:rPr>
              <a:t>landmark features outperform single phenotype and predictor data for disease-specific variant classification </a:t>
            </a:r>
            <a:endParaRPr sz="3000" i="1" dirty="0">
              <a:solidFill>
                <a:schemeClr val="tx1"/>
              </a:solidFill>
            </a:endParaRPr>
          </a:p>
        </p:txBody>
      </p:sp>
      <p:pic>
        <p:nvPicPr>
          <p:cNvPr id="3" name="Picture 2">
            <a:extLst>
              <a:ext uri="{FF2B5EF4-FFF2-40B4-BE49-F238E27FC236}">
                <a16:creationId xmlns:a16="http://schemas.microsoft.com/office/drawing/2014/main" id="{5B5E945F-8D70-7121-B2CC-EA014DCFBE25}"/>
              </a:ext>
            </a:extLst>
          </p:cNvPr>
          <p:cNvPicPr>
            <a:picLocks noChangeAspect="1"/>
          </p:cNvPicPr>
          <p:nvPr/>
        </p:nvPicPr>
        <p:blipFill>
          <a:blip r:embed="rId3"/>
          <a:stretch>
            <a:fillRect/>
          </a:stretch>
        </p:blipFill>
        <p:spPr>
          <a:xfrm>
            <a:off x="532016" y="1549966"/>
            <a:ext cx="7544772" cy="4594802"/>
          </a:xfrm>
          <a:prstGeom prst="rect">
            <a:avLst/>
          </a:prstGeom>
        </p:spPr>
      </p:pic>
    </p:spTree>
    <p:extLst>
      <p:ext uri="{BB962C8B-B14F-4D97-AF65-F5344CB8AC3E}">
        <p14:creationId xmlns:p14="http://schemas.microsoft.com/office/powerpoint/2010/main" val="1956774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49">
          <a:extLst>
            <a:ext uri="{FF2B5EF4-FFF2-40B4-BE49-F238E27FC236}">
              <a16:creationId xmlns:a16="http://schemas.microsoft.com/office/drawing/2014/main" id="{60E23331-9B2F-E302-77E6-6E22D40A227D}"/>
            </a:ext>
          </a:extLst>
        </p:cNvPr>
        <p:cNvGrpSpPr/>
        <p:nvPr/>
      </p:nvGrpSpPr>
      <p:grpSpPr>
        <a:xfrm>
          <a:off x="0" y="0"/>
          <a:ext cx="0" cy="0"/>
          <a:chOff x="0" y="0"/>
          <a:chExt cx="0" cy="0"/>
        </a:xfrm>
      </p:grpSpPr>
      <p:sp>
        <p:nvSpPr>
          <p:cNvPr id="851" name="Google Shape;851;p60">
            <a:extLst>
              <a:ext uri="{FF2B5EF4-FFF2-40B4-BE49-F238E27FC236}">
                <a16:creationId xmlns:a16="http://schemas.microsoft.com/office/drawing/2014/main" id="{D5B75492-52BE-1FC9-0A25-6A14CBFA4A51}"/>
              </a:ext>
            </a:extLst>
          </p:cNvPr>
          <p:cNvSpPr txBox="1">
            <a:spLocks noGrp="1"/>
          </p:cNvSpPr>
          <p:nvPr>
            <p:ph type="title"/>
          </p:nvPr>
        </p:nvSpPr>
        <p:spPr>
          <a:xfrm>
            <a:off x="532016" y="271768"/>
            <a:ext cx="8524706" cy="994200"/>
          </a:xfrm>
          <a:prstGeom prst="rect">
            <a:avLst/>
          </a:prstGeom>
        </p:spPr>
        <p:txBody>
          <a:bodyPr spcFirstLastPara="1" wrap="square" lIns="68575" tIns="34275" rIns="68575" bIns="34275" anchor="ctr" anchorCtr="0">
            <a:noAutofit/>
          </a:bodyPr>
          <a:lstStyle/>
          <a:p>
            <a:pPr rtl="0">
              <a:spcBef>
                <a:spcPts val="0"/>
              </a:spcBef>
              <a:spcAft>
                <a:spcPts val="0"/>
              </a:spcAft>
            </a:pPr>
            <a:r>
              <a:rPr lang="en-US" sz="3000" dirty="0">
                <a:solidFill>
                  <a:schemeClr val="tx1"/>
                </a:solidFill>
              </a:rPr>
              <a:t>Predictors perform well on </a:t>
            </a:r>
            <a:r>
              <a:rPr lang="en-US" sz="3000" i="1" dirty="0">
                <a:solidFill>
                  <a:schemeClr val="tx1"/>
                </a:solidFill>
              </a:rPr>
              <a:t>PTEN </a:t>
            </a:r>
            <a:r>
              <a:rPr lang="en-US" sz="3000" dirty="0">
                <a:solidFill>
                  <a:schemeClr val="tx1"/>
                </a:solidFill>
              </a:rPr>
              <a:t>variant overall</a:t>
            </a:r>
            <a:br>
              <a:rPr lang="en-US" sz="3000" dirty="0">
                <a:solidFill>
                  <a:schemeClr val="tx1"/>
                </a:solidFill>
              </a:rPr>
            </a:br>
            <a:r>
              <a:rPr lang="en-US" sz="3000" dirty="0">
                <a:solidFill>
                  <a:schemeClr val="tx1"/>
                </a:solidFill>
              </a:rPr>
              <a:t>morphological impact</a:t>
            </a:r>
            <a:endParaRPr sz="3000" dirty="0">
              <a:solidFill>
                <a:schemeClr val="tx1"/>
              </a:solidFill>
            </a:endParaRPr>
          </a:p>
        </p:txBody>
      </p:sp>
      <p:grpSp>
        <p:nvGrpSpPr>
          <p:cNvPr id="11" name="Group 10">
            <a:extLst>
              <a:ext uri="{FF2B5EF4-FFF2-40B4-BE49-F238E27FC236}">
                <a16:creationId xmlns:a16="http://schemas.microsoft.com/office/drawing/2014/main" id="{93A26068-F217-7A5C-433E-CF9AF66E1962}"/>
              </a:ext>
            </a:extLst>
          </p:cNvPr>
          <p:cNvGrpSpPr/>
          <p:nvPr/>
        </p:nvGrpSpPr>
        <p:grpSpPr>
          <a:xfrm>
            <a:off x="-93776" y="1328851"/>
            <a:ext cx="9163329" cy="1969082"/>
            <a:chOff x="683215" y="1216557"/>
            <a:chExt cx="8373506" cy="1799359"/>
          </a:xfrm>
        </p:grpSpPr>
        <p:pic>
          <p:nvPicPr>
            <p:cNvPr id="8" name="Picture 7">
              <a:extLst>
                <a:ext uri="{FF2B5EF4-FFF2-40B4-BE49-F238E27FC236}">
                  <a16:creationId xmlns:a16="http://schemas.microsoft.com/office/drawing/2014/main" id="{4138215A-191C-1212-12E1-ACBFF372508D}"/>
                </a:ext>
              </a:extLst>
            </p:cNvPr>
            <p:cNvPicPr>
              <a:picLocks noChangeAspect="1"/>
            </p:cNvPicPr>
            <p:nvPr/>
          </p:nvPicPr>
          <p:blipFill>
            <a:blip r:embed="rId3"/>
            <a:srcRect l="45023" b="69611"/>
            <a:stretch>
              <a:fillRect/>
            </a:stretch>
          </p:blipFill>
          <p:spPr>
            <a:xfrm>
              <a:off x="3144252" y="1265968"/>
              <a:ext cx="5912469" cy="1749948"/>
            </a:xfrm>
            <a:prstGeom prst="rect">
              <a:avLst/>
            </a:prstGeom>
          </p:spPr>
        </p:pic>
        <p:pic>
          <p:nvPicPr>
            <p:cNvPr id="9" name="Picture 8">
              <a:extLst>
                <a:ext uri="{FF2B5EF4-FFF2-40B4-BE49-F238E27FC236}">
                  <a16:creationId xmlns:a16="http://schemas.microsoft.com/office/drawing/2014/main" id="{12672455-37C1-8F2B-835E-53B744A8F2D6}"/>
                </a:ext>
              </a:extLst>
            </p:cNvPr>
            <p:cNvPicPr>
              <a:picLocks noChangeAspect="1"/>
            </p:cNvPicPr>
            <p:nvPr/>
          </p:nvPicPr>
          <p:blipFill>
            <a:blip r:embed="rId3"/>
            <a:srcRect l="8006" r="74243" b="69611"/>
            <a:stretch>
              <a:fillRect/>
            </a:stretch>
          </p:blipFill>
          <p:spPr>
            <a:xfrm>
              <a:off x="1235240" y="1265968"/>
              <a:ext cx="1909011" cy="1749948"/>
            </a:xfrm>
            <a:prstGeom prst="rect">
              <a:avLst/>
            </a:prstGeom>
          </p:spPr>
        </p:pic>
        <p:pic>
          <p:nvPicPr>
            <p:cNvPr id="10" name="Picture 9">
              <a:extLst>
                <a:ext uri="{FF2B5EF4-FFF2-40B4-BE49-F238E27FC236}">
                  <a16:creationId xmlns:a16="http://schemas.microsoft.com/office/drawing/2014/main" id="{558490F7-4DFE-A7B8-9C62-2C47374829B1}"/>
                </a:ext>
              </a:extLst>
            </p:cNvPr>
            <p:cNvPicPr>
              <a:picLocks noChangeAspect="1"/>
            </p:cNvPicPr>
            <p:nvPr/>
          </p:nvPicPr>
          <p:blipFill>
            <a:blip r:embed="rId3"/>
            <a:srcRect l="-2361" r="97289" b="69611"/>
            <a:stretch>
              <a:fillRect/>
            </a:stretch>
          </p:blipFill>
          <p:spPr>
            <a:xfrm>
              <a:off x="683215" y="1216557"/>
              <a:ext cx="545431" cy="1749948"/>
            </a:xfrm>
            <a:prstGeom prst="rect">
              <a:avLst/>
            </a:prstGeom>
          </p:spPr>
        </p:pic>
      </p:grpSp>
      <p:grpSp>
        <p:nvGrpSpPr>
          <p:cNvPr id="16" name="Group 15">
            <a:extLst>
              <a:ext uri="{FF2B5EF4-FFF2-40B4-BE49-F238E27FC236}">
                <a16:creationId xmlns:a16="http://schemas.microsoft.com/office/drawing/2014/main" id="{26CB1061-E1CF-D1BA-C985-A7950D0EC02A}"/>
              </a:ext>
            </a:extLst>
          </p:cNvPr>
          <p:cNvGrpSpPr/>
          <p:nvPr/>
        </p:nvGrpSpPr>
        <p:grpSpPr>
          <a:xfrm>
            <a:off x="130966" y="3466529"/>
            <a:ext cx="8961996" cy="2440179"/>
            <a:chOff x="538838" y="3306110"/>
            <a:chExt cx="8189527" cy="2229851"/>
          </a:xfrm>
        </p:grpSpPr>
        <p:pic>
          <p:nvPicPr>
            <p:cNvPr id="13" name="Picture 12">
              <a:extLst>
                <a:ext uri="{FF2B5EF4-FFF2-40B4-BE49-F238E27FC236}">
                  <a16:creationId xmlns:a16="http://schemas.microsoft.com/office/drawing/2014/main" id="{7790B710-49FF-AEBC-0F69-C0EAA91C4A63}"/>
                </a:ext>
              </a:extLst>
            </p:cNvPr>
            <p:cNvPicPr>
              <a:picLocks noChangeAspect="1"/>
            </p:cNvPicPr>
            <p:nvPr/>
          </p:nvPicPr>
          <p:blipFill>
            <a:blip r:embed="rId3"/>
            <a:srcRect l="45023" t="61138" b="2646"/>
            <a:stretch>
              <a:fillRect/>
            </a:stretch>
          </p:blipFill>
          <p:spPr>
            <a:xfrm>
              <a:off x="2815896" y="3306110"/>
              <a:ext cx="5912469" cy="2085473"/>
            </a:xfrm>
            <a:prstGeom prst="rect">
              <a:avLst/>
            </a:prstGeom>
          </p:spPr>
        </p:pic>
        <p:pic>
          <p:nvPicPr>
            <p:cNvPr id="14" name="Picture 13">
              <a:extLst>
                <a:ext uri="{FF2B5EF4-FFF2-40B4-BE49-F238E27FC236}">
                  <a16:creationId xmlns:a16="http://schemas.microsoft.com/office/drawing/2014/main" id="{35C7A89B-286A-77D9-5C56-5298418D3FE6}"/>
                </a:ext>
              </a:extLst>
            </p:cNvPr>
            <p:cNvPicPr>
              <a:picLocks noChangeAspect="1"/>
            </p:cNvPicPr>
            <p:nvPr/>
          </p:nvPicPr>
          <p:blipFill>
            <a:blip r:embed="rId3"/>
            <a:srcRect l="8006" t="61136" r="74243" b="140"/>
            <a:stretch>
              <a:fillRect/>
            </a:stretch>
          </p:blipFill>
          <p:spPr>
            <a:xfrm>
              <a:off x="883282" y="3306110"/>
              <a:ext cx="1909011" cy="2229851"/>
            </a:xfrm>
            <a:prstGeom prst="rect">
              <a:avLst/>
            </a:prstGeom>
          </p:spPr>
        </p:pic>
        <p:pic>
          <p:nvPicPr>
            <p:cNvPr id="15" name="Picture 14">
              <a:extLst>
                <a:ext uri="{FF2B5EF4-FFF2-40B4-BE49-F238E27FC236}">
                  <a16:creationId xmlns:a16="http://schemas.microsoft.com/office/drawing/2014/main" id="{9593A07C-377D-247C-36EA-EFBEF984156E}"/>
                </a:ext>
              </a:extLst>
            </p:cNvPr>
            <p:cNvPicPr>
              <a:picLocks noChangeAspect="1"/>
            </p:cNvPicPr>
            <p:nvPr/>
          </p:nvPicPr>
          <p:blipFill>
            <a:blip r:embed="rId3"/>
            <a:srcRect l="-336" t="62972" r="97289" b="4294"/>
            <a:stretch>
              <a:fillRect/>
            </a:stretch>
          </p:blipFill>
          <p:spPr>
            <a:xfrm>
              <a:off x="538838" y="3306110"/>
              <a:ext cx="327664" cy="1884947"/>
            </a:xfrm>
            <a:prstGeom prst="rect">
              <a:avLst/>
            </a:prstGeom>
          </p:spPr>
        </p:pic>
      </p:grpSp>
      <p:sp>
        <p:nvSpPr>
          <p:cNvPr id="2" name="Rectangle 1">
            <a:extLst>
              <a:ext uri="{FF2B5EF4-FFF2-40B4-BE49-F238E27FC236}">
                <a16:creationId xmlns:a16="http://schemas.microsoft.com/office/drawing/2014/main" id="{21F8BED8-E1BC-EAB0-BE95-99A9E47C7CD0}"/>
              </a:ext>
            </a:extLst>
          </p:cNvPr>
          <p:cNvSpPr/>
          <p:nvPr/>
        </p:nvSpPr>
        <p:spPr>
          <a:xfrm>
            <a:off x="2596976" y="1328851"/>
            <a:ext cx="6459746" cy="47029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73293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49">
          <a:extLst>
            <a:ext uri="{FF2B5EF4-FFF2-40B4-BE49-F238E27FC236}">
              <a16:creationId xmlns:a16="http://schemas.microsoft.com/office/drawing/2014/main" id="{F4A479A8-20B2-F398-C30C-908B531995DC}"/>
            </a:ext>
          </a:extLst>
        </p:cNvPr>
        <p:cNvGrpSpPr/>
        <p:nvPr/>
      </p:nvGrpSpPr>
      <p:grpSpPr>
        <a:xfrm>
          <a:off x="0" y="0"/>
          <a:ext cx="0" cy="0"/>
          <a:chOff x="0" y="0"/>
          <a:chExt cx="0" cy="0"/>
        </a:xfrm>
      </p:grpSpPr>
      <p:sp>
        <p:nvSpPr>
          <p:cNvPr id="851" name="Google Shape;851;p60">
            <a:extLst>
              <a:ext uri="{FF2B5EF4-FFF2-40B4-BE49-F238E27FC236}">
                <a16:creationId xmlns:a16="http://schemas.microsoft.com/office/drawing/2014/main" id="{F102BAFA-36D3-E019-5168-AA341788D234}"/>
              </a:ext>
            </a:extLst>
          </p:cNvPr>
          <p:cNvSpPr txBox="1">
            <a:spLocks noGrp="1"/>
          </p:cNvSpPr>
          <p:nvPr>
            <p:ph type="title"/>
          </p:nvPr>
        </p:nvSpPr>
        <p:spPr>
          <a:xfrm>
            <a:off x="532016" y="271768"/>
            <a:ext cx="8524706" cy="994200"/>
          </a:xfrm>
          <a:prstGeom prst="rect">
            <a:avLst/>
          </a:prstGeom>
        </p:spPr>
        <p:txBody>
          <a:bodyPr spcFirstLastPara="1" wrap="square" lIns="68575" tIns="34275" rIns="68575" bIns="34275" anchor="ctr" anchorCtr="0">
            <a:noAutofit/>
          </a:bodyPr>
          <a:lstStyle/>
          <a:p>
            <a:pPr rtl="0">
              <a:spcBef>
                <a:spcPts val="0"/>
              </a:spcBef>
              <a:spcAft>
                <a:spcPts val="0"/>
              </a:spcAft>
            </a:pPr>
            <a:r>
              <a:rPr lang="en-US" sz="3000" dirty="0">
                <a:solidFill>
                  <a:schemeClr val="tx1"/>
                </a:solidFill>
              </a:rPr>
              <a:t>Predictors perform variably on individual features</a:t>
            </a:r>
            <a:endParaRPr sz="3000" dirty="0">
              <a:solidFill>
                <a:schemeClr val="tx1"/>
              </a:solidFill>
            </a:endParaRPr>
          </a:p>
        </p:txBody>
      </p:sp>
      <p:grpSp>
        <p:nvGrpSpPr>
          <p:cNvPr id="11" name="Group 10">
            <a:extLst>
              <a:ext uri="{FF2B5EF4-FFF2-40B4-BE49-F238E27FC236}">
                <a16:creationId xmlns:a16="http://schemas.microsoft.com/office/drawing/2014/main" id="{CAE5D675-C394-135D-85DC-E61448C63A13}"/>
              </a:ext>
            </a:extLst>
          </p:cNvPr>
          <p:cNvGrpSpPr/>
          <p:nvPr/>
        </p:nvGrpSpPr>
        <p:grpSpPr>
          <a:xfrm>
            <a:off x="-93776" y="1328851"/>
            <a:ext cx="9163329" cy="1969082"/>
            <a:chOff x="683215" y="1216557"/>
            <a:chExt cx="8373506" cy="1799359"/>
          </a:xfrm>
        </p:grpSpPr>
        <p:pic>
          <p:nvPicPr>
            <p:cNvPr id="8" name="Picture 7">
              <a:extLst>
                <a:ext uri="{FF2B5EF4-FFF2-40B4-BE49-F238E27FC236}">
                  <a16:creationId xmlns:a16="http://schemas.microsoft.com/office/drawing/2014/main" id="{64071236-1CB1-95E3-F991-86CB84581772}"/>
                </a:ext>
              </a:extLst>
            </p:cNvPr>
            <p:cNvPicPr>
              <a:picLocks noChangeAspect="1"/>
            </p:cNvPicPr>
            <p:nvPr/>
          </p:nvPicPr>
          <p:blipFill>
            <a:blip r:embed="rId3"/>
            <a:srcRect l="45023" b="69611"/>
            <a:stretch>
              <a:fillRect/>
            </a:stretch>
          </p:blipFill>
          <p:spPr>
            <a:xfrm>
              <a:off x="3144252" y="1265968"/>
              <a:ext cx="5912469" cy="1749948"/>
            </a:xfrm>
            <a:prstGeom prst="rect">
              <a:avLst/>
            </a:prstGeom>
          </p:spPr>
        </p:pic>
        <p:pic>
          <p:nvPicPr>
            <p:cNvPr id="9" name="Picture 8">
              <a:extLst>
                <a:ext uri="{FF2B5EF4-FFF2-40B4-BE49-F238E27FC236}">
                  <a16:creationId xmlns:a16="http://schemas.microsoft.com/office/drawing/2014/main" id="{205753C8-CD3F-B6DF-77C4-0CBD40F6B693}"/>
                </a:ext>
              </a:extLst>
            </p:cNvPr>
            <p:cNvPicPr>
              <a:picLocks noChangeAspect="1"/>
            </p:cNvPicPr>
            <p:nvPr/>
          </p:nvPicPr>
          <p:blipFill>
            <a:blip r:embed="rId3"/>
            <a:srcRect l="8006" r="74243" b="69611"/>
            <a:stretch>
              <a:fillRect/>
            </a:stretch>
          </p:blipFill>
          <p:spPr>
            <a:xfrm>
              <a:off x="1235240" y="1265968"/>
              <a:ext cx="1909011" cy="1749948"/>
            </a:xfrm>
            <a:prstGeom prst="rect">
              <a:avLst/>
            </a:prstGeom>
          </p:spPr>
        </p:pic>
        <p:pic>
          <p:nvPicPr>
            <p:cNvPr id="10" name="Picture 9">
              <a:extLst>
                <a:ext uri="{FF2B5EF4-FFF2-40B4-BE49-F238E27FC236}">
                  <a16:creationId xmlns:a16="http://schemas.microsoft.com/office/drawing/2014/main" id="{B231E107-0C31-7B11-67A9-666FB7CAA6A5}"/>
                </a:ext>
              </a:extLst>
            </p:cNvPr>
            <p:cNvPicPr>
              <a:picLocks noChangeAspect="1"/>
            </p:cNvPicPr>
            <p:nvPr/>
          </p:nvPicPr>
          <p:blipFill>
            <a:blip r:embed="rId3"/>
            <a:srcRect l="-2361" r="97289" b="69611"/>
            <a:stretch>
              <a:fillRect/>
            </a:stretch>
          </p:blipFill>
          <p:spPr>
            <a:xfrm>
              <a:off x="683215" y="1216557"/>
              <a:ext cx="545431" cy="1749948"/>
            </a:xfrm>
            <a:prstGeom prst="rect">
              <a:avLst/>
            </a:prstGeom>
          </p:spPr>
        </p:pic>
      </p:grpSp>
      <p:grpSp>
        <p:nvGrpSpPr>
          <p:cNvPr id="16" name="Group 15">
            <a:extLst>
              <a:ext uri="{FF2B5EF4-FFF2-40B4-BE49-F238E27FC236}">
                <a16:creationId xmlns:a16="http://schemas.microsoft.com/office/drawing/2014/main" id="{43167EC9-588D-7239-7F1A-0AB2A5C78F78}"/>
              </a:ext>
            </a:extLst>
          </p:cNvPr>
          <p:cNvGrpSpPr/>
          <p:nvPr/>
        </p:nvGrpSpPr>
        <p:grpSpPr>
          <a:xfrm>
            <a:off x="130966" y="3466529"/>
            <a:ext cx="8961996" cy="2440179"/>
            <a:chOff x="538838" y="3306110"/>
            <a:chExt cx="8189527" cy="2229851"/>
          </a:xfrm>
        </p:grpSpPr>
        <p:pic>
          <p:nvPicPr>
            <p:cNvPr id="13" name="Picture 12">
              <a:extLst>
                <a:ext uri="{FF2B5EF4-FFF2-40B4-BE49-F238E27FC236}">
                  <a16:creationId xmlns:a16="http://schemas.microsoft.com/office/drawing/2014/main" id="{6482588F-D582-8D93-CB20-F5052BE7E4DE}"/>
                </a:ext>
              </a:extLst>
            </p:cNvPr>
            <p:cNvPicPr>
              <a:picLocks noChangeAspect="1"/>
            </p:cNvPicPr>
            <p:nvPr/>
          </p:nvPicPr>
          <p:blipFill>
            <a:blip r:embed="rId3"/>
            <a:srcRect l="45023" t="61138" b="2646"/>
            <a:stretch>
              <a:fillRect/>
            </a:stretch>
          </p:blipFill>
          <p:spPr>
            <a:xfrm>
              <a:off x="2815896" y="3306110"/>
              <a:ext cx="5912469" cy="2085473"/>
            </a:xfrm>
            <a:prstGeom prst="rect">
              <a:avLst/>
            </a:prstGeom>
          </p:spPr>
        </p:pic>
        <p:pic>
          <p:nvPicPr>
            <p:cNvPr id="14" name="Picture 13">
              <a:extLst>
                <a:ext uri="{FF2B5EF4-FFF2-40B4-BE49-F238E27FC236}">
                  <a16:creationId xmlns:a16="http://schemas.microsoft.com/office/drawing/2014/main" id="{E1485553-8442-0AB2-77AD-BF71E1E0C097}"/>
                </a:ext>
              </a:extLst>
            </p:cNvPr>
            <p:cNvPicPr>
              <a:picLocks noChangeAspect="1"/>
            </p:cNvPicPr>
            <p:nvPr/>
          </p:nvPicPr>
          <p:blipFill>
            <a:blip r:embed="rId3"/>
            <a:srcRect l="8006" t="61136" r="74243" b="140"/>
            <a:stretch>
              <a:fillRect/>
            </a:stretch>
          </p:blipFill>
          <p:spPr>
            <a:xfrm>
              <a:off x="883282" y="3306110"/>
              <a:ext cx="1909011" cy="2229851"/>
            </a:xfrm>
            <a:prstGeom prst="rect">
              <a:avLst/>
            </a:prstGeom>
          </p:spPr>
        </p:pic>
        <p:pic>
          <p:nvPicPr>
            <p:cNvPr id="15" name="Picture 14">
              <a:extLst>
                <a:ext uri="{FF2B5EF4-FFF2-40B4-BE49-F238E27FC236}">
                  <a16:creationId xmlns:a16="http://schemas.microsoft.com/office/drawing/2014/main" id="{FDB15D7B-C242-FF7E-3E3B-452EFBDFF6AF}"/>
                </a:ext>
              </a:extLst>
            </p:cNvPr>
            <p:cNvPicPr>
              <a:picLocks noChangeAspect="1"/>
            </p:cNvPicPr>
            <p:nvPr/>
          </p:nvPicPr>
          <p:blipFill>
            <a:blip r:embed="rId3"/>
            <a:srcRect l="-336" t="62972" r="97289" b="4294"/>
            <a:stretch>
              <a:fillRect/>
            </a:stretch>
          </p:blipFill>
          <p:spPr>
            <a:xfrm>
              <a:off x="538838" y="3306110"/>
              <a:ext cx="327664" cy="1884947"/>
            </a:xfrm>
            <a:prstGeom prst="rect">
              <a:avLst/>
            </a:prstGeom>
          </p:spPr>
        </p:pic>
      </p:grpSp>
      <p:sp>
        <p:nvSpPr>
          <p:cNvPr id="12" name="Google Shape;892;p64">
            <a:extLst>
              <a:ext uri="{FF2B5EF4-FFF2-40B4-BE49-F238E27FC236}">
                <a16:creationId xmlns:a16="http://schemas.microsoft.com/office/drawing/2014/main" id="{108FF4EB-C82F-A81E-16D2-1486A07E193D}"/>
              </a:ext>
            </a:extLst>
          </p:cNvPr>
          <p:cNvSpPr/>
          <p:nvPr/>
        </p:nvSpPr>
        <p:spPr>
          <a:xfrm>
            <a:off x="652178" y="1434564"/>
            <a:ext cx="8196349" cy="4304836"/>
          </a:xfrm>
          <a:prstGeom prst="rect">
            <a:avLst/>
          </a:prstGeom>
          <a:solidFill>
            <a:schemeClr val="lt1"/>
          </a:solidFill>
          <a:ln w="19050" cap="flat" cmpd="sng">
            <a:noFill/>
            <a:prstDash val="solid"/>
            <a:round/>
            <a:headEnd type="none" w="sm" len="sm"/>
            <a:tailEnd type="none" w="sm" len="sm"/>
          </a:ln>
        </p:spPr>
        <p:txBody>
          <a:bodyPr spcFirstLastPara="1" wrap="square" lIns="91425" tIns="91425" rIns="91425" bIns="91425" anchor="ctr" anchorCtr="0">
            <a:noAutofit/>
          </a:bodyPr>
          <a:lstStyle/>
          <a:p>
            <a:pPr marR="0" defTabSz="914400" rtl="0">
              <a:lnSpc>
                <a:spcPct val="100000"/>
              </a:lnSpc>
              <a:buClr>
                <a:srgbClr val="000000"/>
              </a:buClr>
            </a:pPr>
            <a:endParaRPr sz="1400">
              <a:solidFill>
                <a:srgbClr val="000000"/>
              </a:solidFill>
              <a:latin typeface="Arial"/>
              <a:cs typeface="Arial"/>
              <a:sym typeface="Arial"/>
            </a:endParaRPr>
          </a:p>
        </p:txBody>
      </p:sp>
      <p:sp>
        <p:nvSpPr>
          <p:cNvPr id="17" name="Google Shape;893;p64">
            <a:extLst>
              <a:ext uri="{FF2B5EF4-FFF2-40B4-BE49-F238E27FC236}">
                <a16:creationId xmlns:a16="http://schemas.microsoft.com/office/drawing/2014/main" id="{8FB4B81A-B3B5-D972-6E0B-0313ED6673AA}"/>
              </a:ext>
            </a:extLst>
          </p:cNvPr>
          <p:cNvSpPr txBox="1"/>
          <p:nvPr/>
        </p:nvSpPr>
        <p:spPr>
          <a:xfrm>
            <a:off x="768559" y="1144598"/>
            <a:ext cx="8196349" cy="3228240"/>
          </a:xfrm>
          <a:prstGeom prst="rect">
            <a:avLst/>
          </a:prstGeom>
          <a:noFill/>
          <a:ln>
            <a:noFill/>
          </a:ln>
        </p:spPr>
        <p:txBody>
          <a:bodyPr spcFirstLastPara="1" wrap="square" lIns="91425" tIns="91425" rIns="91425" bIns="91425" anchor="t" anchorCtr="0">
            <a:noAutofit/>
          </a:bodyPr>
          <a:lstStyle/>
          <a:p>
            <a:pPr marR="0" algn="l" defTabSz="914400" rtl="0">
              <a:lnSpc>
                <a:spcPct val="100000"/>
              </a:lnSpc>
              <a:buClr>
                <a:srgbClr val="000000"/>
              </a:buClr>
            </a:pPr>
            <a:endParaRPr sz="2400" dirty="0">
              <a:solidFill>
                <a:srgbClr val="000000"/>
              </a:solidFill>
              <a:latin typeface="Arial" panose="020B0604020202020204" pitchFamily="34" charset="0"/>
              <a:cs typeface="Arial" panose="020B0604020202020204" pitchFamily="34" charset="0"/>
              <a:sym typeface="Arial"/>
            </a:endParaRPr>
          </a:p>
          <a:p>
            <a:pPr marL="457200" marR="0" indent="-330200" algn="l" defTabSz="914400" rtl="0">
              <a:lnSpc>
                <a:spcPct val="115000"/>
              </a:lnSpc>
              <a:buClr>
                <a:srgbClr val="000000"/>
              </a:buClr>
              <a:buSzPts val="1600"/>
              <a:buFont typeface="Arial"/>
              <a:buChar char="●"/>
            </a:pPr>
            <a:r>
              <a:rPr lang="en-US" sz="2400" dirty="0">
                <a:latin typeface="Arial" panose="020B0604020202020204" pitchFamily="34" charset="0"/>
                <a:cs typeface="Arial" panose="020B0604020202020204" pitchFamily="34" charset="0"/>
              </a:rPr>
              <a:t>VIS-seq enables pooled, image-based variant phenotyping in specialized cell types </a:t>
            </a:r>
          </a:p>
          <a:p>
            <a:pPr marL="457200" marR="0" indent="-330200" algn="l" defTabSz="914400" rtl="0">
              <a:lnSpc>
                <a:spcPct val="115000"/>
              </a:lnSpc>
              <a:buClr>
                <a:srgbClr val="000000"/>
              </a:buClr>
              <a:buSzPts val="1600"/>
              <a:buFont typeface="Arial"/>
              <a:buChar char="●"/>
            </a:pPr>
            <a:endParaRPr sz="2400" dirty="0">
              <a:solidFill>
                <a:srgbClr val="000000"/>
              </a:solidFill>
              <a:latin typeface="Arial" panose="020B0604020202020204" pitchFamily="34" charset="0"/>
              <a:cs typeface="Arial" panose="020B0604020202020204" pitchFamily="34" charset="0"/>
              <a:sym typeface="Arial"/>
            </a:endParaRPr>
          </a:p>
          <a:p>
            <a:pPr marL="457200" marR="0" indent="-330200" algn="l" defTabSz="914400" rtl="0">
              <a:lnSpc>
                <a:spcPct val="115000"/>
              </a:lnSpc>
              <a:buClr>
                <a:srgbClr val="000000"/>
              </a:buClr>
              <a:buSzPts val="1600"/>
              <a:buFont typeface="Arial"/>
              <a:buChar char="●"/>
            </a:pPr>
            <a:r>
              <a:rPr lang="en-US" sz="2400" dirty="0">
                <a:latin typeface="Arial" panose="020B0604020202020204" pitchFamily="34" charset="0"/>
                <a:cs typeface="Arial" panose="020B0604020202020204" pitchFamily="34" charset="0"/>
              </a:rPr>
              <a:t>Illuminates how variant effects cascade from molecules to cells</a:t>
            </a:r>
          </a:p>
          <a:p>
            <a:pPr marL="127000" marR="0" algn="l" defTabSz="914400" rtl="0">
              <a:lnSpc>
                <a:spcPct val="115000"/>
              </a:lnSpc>
              <a:buClr>
                <a:srgbClr val="000000"/>
              </a:buClr>
              <a:buSzPts val="1600"/>
            </a:pPr>
            <a:endParaRPr sz="2400" u="sng" dirty="0">
              <a:solidFill>
                <a:srgbClr val="000000"/>
              </a:solidFill>
              <a:latin typeface="Arial" panose="020B0604020202020204" pitchFamily="34" charset="0"/>
              <a:cs typeface="Arial" panose="020B0604020202020204" pitchFamily="34" charset="0"/>
              <a:sym typeface="Arial"/>
            </a:endParaRPr>
          </a:p>
          <a:p>
            <a:pPr marL="457200" marR="0" indent="-330200" algn="l" defTabSz="914400" rtl="0">
              <a:lnSpc>
                <a:spcPct val="115000"/>
              </a:lnSpc>
              <a:buClr>
                <a:srgbClr val="000000"/>
              </a:buClr>
              <a:buSzPts val="1600"/>
              <a:buFont typeface="Arial"/>
              <a:buChar char="●"/>
            </a:pPr>
            <a:r>
              <a:rPr lang="en-US" sz="2400" dirty="0"/>
              <a:t>Goes beyond the pathogenic/benign binary, revealing to variant </a:t>
            </a:r>
            <a:r>
              <a:rPr lang="en-US" sz="2400" dirty="0" err="1"/>
              <a:t>pathomechanism</a:t>
            </a:r>
            <a:r>
              <a:rPr lang="en-US" sz="2400" dirty="0"/>
              <a:t> and enabling disease-specific classification </a:t>
            </a:r>
            <a:endParaRPr sz="2400" dirty="0">
              <a:solidFill>
                <a:srgbClr val="000000"/>
              </a:solidFill>
              <a:latin typeface="Arial"/>
              <a:cs typeface="Arial"/>
              <a:sym typeface="Arial"/>
            </a:endParaRPr>
          </a:p>
        </p:txBody>
      </p:sp>
    </p:spTree>
    <p:extLst>
      <p:ext uri="{BB962C8B-B14F-4D97-AF65-F5344CB8AC3E}">
        <p14:creationId xmlns:p14="http://schemas.microsoft.com/office/powerpoint/2010/main" val="1605948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7FC32-E974-1F0D-3DE9-44ECD2E86753}"/>
            </a:ext>
          </a:extLst>
        </p:cNvPr>
        <p:cNvGrpSpPr/>
        <p:nvPr/>
      </p:nvGrpSpPr>
      <p:grpSpPr>
        <a:xfrm>
          <a:off x="0" y="0"/>
          <a:ext cx="0" cy="0"/>
          <a:chOff x="0" y="0"/>
          <a:chExt cx="0" cy="0"/>
        </a:xfrm>
      </p:grpSpPr>
      <p:sp>
        <p:nvSpPr>
          <p:cNvPr id="16" name="Rounded Rectangle 15">
            <a:extLst>
              <a:ext uri="{FF2B5EF4-FFF2-40B4-BE49-F238E27FC236}">
                <a16:creationId xmlns:a16="http://schemas.microsoft.com/office/drawing/2014/main" id="{1E5C685C-F52C-1C16-6CD3-21258D254346}"/>
              </a:ext>
            </a:extLst>
          </p:cNvPr>
          <p:cNvSpPr/>
          <p:nvPr/>
        </p:nvSpPr>
        <p:spPr>
          <a:xfrm>
            <a:off x="214312" y="500059"/>
            <a:ext cx="8701087" cy="3370973"/>
          </a:xfrm>
          <a:prstGeom prst="roundRect">
            <a:avLst/>
          </a:prstGeom>
          <a:solidFill>
            <a:srgbClr val="FFE6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F7DAAECF-5EE4-FD94-6D25-0E88BCC2372D}"/>
              </a:ext>
            </a:extLst>
          </p:cNvPr>
          <p:cNvSpPr/>
          <p:nvPr/>
        </p:nvSpPr>
        <p:spPr>
          <a:xfrm>
            <a:off x="185737" y="3972439"/>
            <a:ext cx="8701087" cy="2374928"/>
          </a:xfrm>
          <a:prstGeom prst="roundRect">
            <a:avLst/>
          </a:prstGeom>
          <a:solidFill>
            <a:srgbClr val="7A3BAB">
              <a:alpha val="180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DBE84F7-7858-F223-D715-64CF8ED9787F}"/>
              </a:ext>
            </a:extLst>
          </p:cNvPr>
          <p:cNvSpPr txBox="1"/>
          <p:nvPr/>
        </p:nvSpPr>
        <p:spPr>
          <a:xfrm>
            <a:off x="401613" y="676339"/>
            <a:ext cx="5068390" cy="197249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L="0" marR="457200" lvl="0" indent="0" algn="l" defTabSz="457200" rtl="0" eaLnBrk="1" fontAlgn="auto" latinLnBrk="0" hangingPunct="0">
              <a:lnSpc>
                <a:spcPct val="100000"/>
              </a:lnSpc>
              <a:spcBef>
                <a:spcPts val="0"/>
              </a:spcBef>
              <a:spcAft>
                <a:spcPts val="0"/>
              </a:spcAft>
              <a:buClrTx/>
              <a:buSzTx/>
              <a:buFontTx/>
              <a:buNone/>
              <a:tabLst/>
              <a:defRPr/>
            </a:pPr>
            <a:r>
              <a:rPr lang="en-US" sz="2000" b="1" dirty="0">
                <a:solidFill>
                  <a:srgbClr val="000000"/>
                </a:solidFill>
              </a:rPr>
              <a:t>Simple, single p</a:t>
            </a:r>
            <a:r>
              <a:rPr kumimoji="0" lang="en-US" sz="2000" b="1" i="0" u="none" strike="noStrike" kern="0" cap="none" spc="0" normalizeH="0" baseline="0" noProof="0" dirty="0" err="1">
                <a:ln>
                  <a:noFill/>
                </a:ln>
                <a:solidFill>
                  <a:srgbClr val="000000"/>
                </a:solidFill>
                <a:effectLst/>
                <a:uLnTx/>
                <a:uFillTx/>
                <a:latin typeface="Helvetica"/>
                <a:sym typeface="Helvetica"/>
              </a:rPr>
              <a:t>henotypes</a:t>
            </a:r>
            <a:r>
              <a:rPr kumimoji="0" lang="en-US" sz="2000" b="1" i="0" u="none" strike="noStrike" kern="0" cap="none" spc="0" normalizeH="0" baseline="0" noProof="0" dirty="0">
                <a:ln>
                  <a:noFill/>
                </a:ln>
                <a:solidFill>
                  <a:srgbClr val="000000"/>
                </a:solidFill>
                <a:effectLst/>
                <a:uLnTx/>
                <a:uFillTx/>
                <a:latin typeface="Helvetica"/>
                <a:sym typeface="Helvetica"/>
              </a:rPr>
              <a:t> are measured</a:t>
            </a:r>
          </a:p>
          <a:p>
            <a:pPr marL="342900" marR="457200" lvl="0" indent="-342900" algn="l" defTabSz="457200" rtl="0" eaLnBrk="1" fontAlgn="auto" latinLnBrk="0" hangingPunct="0">
              <a:lnSpc>
                <a:spcPct val="100000"/>
              </a:lnSpc>
              <a:spcBef>
                <a:spcPts val="0"/>
              </a:spcBef>
              <a:spcAft>
                <a:spcPts val="0"/>
              </a:spcAft>
              <a:buClrTx/>
              <a:buSzTx/>
              <a:buFont typeface="Arial"/>
              <a:buChar char="•"/>
              <a:tabLst/>
              <a:defRPr/>
            </a:pPr>
            <a:r>
              <a:rPr kumimoji="0" lang="en-US" sz="2000" b="0" i="0" u="none" strike="noStrike" kern="0" cap="none" spc="0" normalizeH="0" baseline="0" noProof="0" dirty="0">
                <a:ln>
                  <a:noFill/>
                </a:ln>
                <a:solidFill>
                  <a:srgbClr val="000000"/>
                </a:solidFill>
                <a:effectLst/>
                <a:uLnTx/>
                <a:uFillTx/>
                <a:latin typeface="Helvetica"/>
                <a:sym typeface="Helvetica"/>
              </a:rPr>
              <a:t>Cell growth</a:t>
            </a:r>
          </a:p>
          <a:p>
            <a:pPr marL="342900" marR="457200" lvl="0" indent="-342900" algn="l" defTabSz="457200" rtl="0" eaLnBrk="1" fontAlgn="auto" latinLnBrk="0" hangingPunct="0">
              <a:lnSpc>
                <a:spcPct val="100000"/>
              </a:lnSpc>
              <a:spcBef>
                <a:spcPts val="0"/>
              </a:spcBef>
              <a:spcAft>
                <a:spcPts val="0"/>
              </a:spcAft>
              <a:buClrTx/>
              <a:buSzTx/>
              <a:buFont typeface="Arial"/>
              <a:buChar char="•"/>
              <a:tabLst/>
              <a:defRPr/>
            </a:pPr>
            <a:r>
              <a:rPr kumimoji="0" lang="en-US" sz="2000" b="0" i="0" u="none" strike="noStrike" kern="0" cap="none" spc="0" normalizeH="0" baseline="0" noProof="0" dirty="0">
                <a:ln>
                  <a:noFill/>
                </a:ln>
                <a:solidFill>
                  <a:srgbClr val="000000"/>
                </a:solidFill>
                <a:effectLst/>
                <a:uLnTx/>
                <a:uFillTx/>
                <a:latin typeface="Helvetica"/>
                <a:sym typeface="Helvetica"/>
              </a:rPr>
              <a:t>Protein binding or abundance</a:t>
            </a:r>
          </a:p>
          <a:p>
            <a:pPr marL="342900" marR="457200" lvl="0" indent="-342900" algn="l" defTabSz="457200" rtl="0" eaLnBrk="1" fontAlgn="auto" latinLnBrk="0" hangingPunct="0">
              <a:lnSpc>
                <a:spcPct val="100000"/>
              </a:lnSpc>
              <a:spcBef>
                <a:spcPts val="0"/>
              </a:spcBef>
              <a:spcAft>
                <a:spcPts val="0"/>
              </a:spcAft>
              <a:buClrTx/>
              <a:buSzTx/>
              <a:buFont typeface="Arial"/>
              <a:buChar char="•"/>
              <a:tabLst/>
              <a:defRPr/>
            </a:pPr>
            <a:r>
              <a:rPr kumimoji="0" lang="en-US" sz="2000" b="0" i="0" u="none" strike="noStrike" kern="0" cap="none" spc="0" normalizeH="0" baseline="0" noProof="0" dirty="0">
                <a:ln>
                  <a:noFill/>
                </a:ln>
                <a:solidFill>
                  <a:srgbClr val="000000"/>
                </a:solidFill>
                <a:effectLst/>
                <a:uLnTx/>
                <a:uFillTx/>
                <a:latin typeface="Helvetica"/>
                <a:sym typeface="Helvetica"/>
              </a:rPr>
              <a:t>Fluorescent reporters</a:t>
            </a:r>
          </a:p>
        </p:txBody>
      </p:sp>
      <p:sp>
        <p:nvSpPr>
          <p:cNvPr id="4" name="TextBox 3">
            <a:extLst>
              <a:ext uri="{FF2B5EF4-FFF2-40B4-BE49-F238E27FC236}">
                <a16:creationId xmlns:a16="http://schemas.microsoft.com/office/drawing/2014/main" id="{C59E014B-78C9-8916-940E-FD34C5973DA3}"/>
              </a:ext>
            </a:extLst>
          </p:cNvPr>
          <p:cNvSpPr txBox="1"/>
          <p:nvPr/>
        </p:nvSpPr>
        <p:spPr>
          <a:xfrm>
            <a:off x="401613" y="2410942"/>
            <a:ext cx="8639355" cy="197249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L="0" marR="457200" lvl="0" indent="0" algn="l" defTabSz="457200" rtl="0" eaLnBrk="1"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Helvetica"/>
                <a:sym typeface="Helvetica"/>
              </a:rPr>
              <a:t>Less complex model systems are used</a:t>
            </a:r>
          </a:p>
          <a:p>
            <a:pPr marL="342900" marR="457200" lvl="0" indent="-342900" algn="l" defTabSz="457200" rtl="0" eaLnBrk="1" fontAlgn="auto" latinLnBrk="0" hangingPunct="0">
              <a:lnSpc>
                <a:spcPct val="100000"/>
              </a:lnSpc>
              <a:spcBef>
                <a:spcPts val="0"/>
              </a:spcBef>
              <a:spcAft>
                <a:spcPts val="0"/>
              </a:spcAft>
              <a:buClrTx/>
              <a:buSzTx/>
              <a:buFont typeface="Arial"/>
              <a:buChar char="•"/>
              <a:tabLst/>
              <a:defRPr/>
            </a:pPr>
            <a:r>
              <a:rPr kumimoji="0" lang="en-US" sz="2000" b="0" i="0" u="none" strike="noStrike" kern="0" cap="none" spc="0" normalizeH="0" baseline="0" noProof="0" dirty="0">
                <a:ln>
                  <a:noFill/>
                </a:ln>
                <a:solidFill>
                  <a:srgbClr val="000000"/>
                </a:solidFill>
                <a:effectLst/>
                <a:uLnTx/>
                <a:uFillTx/>
                <a:latin typeface="Helvetica"/>
                <a:sym typeface="Helvetica"/>
              </a:rPr>
              <a:t>Phage</a:t>
            </a:r>
          </a:p>
          <a:p>
            <a:pPr marL="342900" marR="457200" lvl="0" indent="-342900" algn="l" defTabSz="457200" rtl="0" eaLnBrk="1" fontAlgn="auto" latinLnBrk="0" hangingPunct="0">
              <a:lnSpc>
                <a:spcPct val="100000"/>
              </a:lnSpc>
              <a:spcBef>
                <a:spcPts val="0"/>
              </a:spcBef>
              <a:spcAft>
                <a:spcPts val="0"/>
              </a:spcAft>
              <a:buClrTx/>
              <a:buSzTx/>
              <a:buFont typeface="Arial"/>
              <a:buChar char="•"/>
              <a:tabLst/>
              <a:defRPr/>
            </a:pPr>
            <a:r>
              <a:rPr kumimoji="0" lang="en-US" sz="2000" b="0" i="0" u="none" strike="noStrike" kern="0" cap="none" spc="0" normalizeH="0" baseline="0" noProof="0" dirty="0">
                <a:ln>
                  <a:noFill/>
                </a:ln>
                <a:solidFill>
                  <a:srgbClr val="000000"/>
                </a:solidFill>
                <a:effectLst/>
                <a:uLnTx/>
                <a:uFillTx/>
                <a:latin typeface="Helvetica"/>
                <a:sym typeface="Helvetica"/>
              </a:rPr>
              <a:t>Yeast</a:t>
            </a:r>
          </a:p>
          <a:p>
            <a:pPr marL="342900" marR="457200" lvl="0" indent="-342900" algn="l" defTabSz="457200" rtl="0" eaLnBrk="1" fontAlgn="auto" latinLnBrk="0" hangingPunct="0">
              <a:lnSpc>
                <a:spcPct val="100000"/>
              </a:lnSpc>
              <a:spcBef>
                <a:spcPts val="0"/>
              </a:spcBef>
              <a:spcAft>
                <a:spcPts val="0"/>
              </a:spcAft>
              <a:buClrTx/>
              <a:buSzTx/>
              <a:buFont typeface="Arial"/>
              <a:buChar char="•"/>
              <a:tabLst/>
              <a:defRPr/>
            </a:pPr>
            <a:r>
              <a:rPr kumimoji="0" lang="en-US" sz="2000" b="0" i="0" u="none" strike="noStrike" kern="0" cap="none" spc="0" normalizeH="0" baseline="0" noProof="0" dirty="0">
                <a:ln>
                  <a:noFill/>
                </a:ln>
                <a:solidFill>
                  <a:srgbClr val="000000"/>
                </a:solidFill>
                <a:effectLst/>
                <a:uLnTx/>
                <a:uFillTx/>
                <a:latin typeface="Helvetica"/>
                <a:sym typeface="Helvetica"/>
              </a:rPr>
              <a:t>Human cancer cell lines</a:t>
            </a:r>
          </a:p>
          <a:p>
            <a:pPr marR="457200" lvl="0" algn="l" defTabSz="457200" rtl="0" eaLnBrk="1" fontAlgn="auto" latinLnBrk="0" hangingPunct="0">
              <a:lnSpc>
                <a:spcPct val="100000"/>
              </a:lnSpc>
              <a:spcBef>
                <a:spcPts val="0"/>
              </a:spcBef>
              <a:spcAft>
                <a:spcPts val="0"/>
              </a:spcAft>
              <a:buClrTx/>
              <a:buSzTx/>
              <a:tabLst/>
              <a:defRPr/>
            </a:pPr>
            <a:endParaRPr lang="en-US" sz="2000" dirty="0">
              <a:solidFill>
                <a:srgbClr val="000000"/>
              </a:solidFill>
            </a:endParaRPr>
          </a:p>
          <a:p>
            <a:pPr marR="457200" lvl="0" algn="l" defTabSz="457200" rtl="0" eaLnBrk="1" fontAlgn="auto" latinLnBrk="0" hangingPunct="0">
              <a:lnSpc>
                <a:spcPct val="100000"/>
              </a:lnSpc>
              <a:spcBef>
                <a:spcPts val="0"/>
              </a:spcBef>
              <a:spcAft>
                <a:spcPts val="0"/>
              </a:spcAft>
              <a:buClrTx/>
              <a:buSzTx/>
              <a:tabLst/>
              <a:defRPr/>
            </a:pPr>
            <a:endParaRPr lang="en-US" sz="2000" b="1" dirty="0">
              <a:solidFill>
                <a:srgbClr val="000000"/>
              </a:solidFill>
            </a:endParaRPr>
          </a:p>
          <a:p>
            <a:pPr marR="457200" lvl="0" algn="l" defTabSz="457200" rtl="0" eaLnBrk="1" fontAlgn="auto" latinLnBrk="0" hangingPunct="0">
              <a:lnSpc>
                <a:spcPct val="100000"/>
              </a:lnSpc>
              <a:spcBef>
                <a:spcPts val="0"/>
              </a:spcBef>
              <a:spcAft>
                <a:spcPts val="0"/>
              </a:spcAft>
              <a:buClrTx/>
              <a:buSzTx/>
              <a:tabLst/>
              <a:defRPr/>
            </a:pPr>
            <a:r>
              <a:rPr lang="en-US" sz="2000" b="1" dirty="0">
                <a:solidFill>
                  <a:srgbClr val="000000"/>
                </a:solidFill>
              </a:rPr>
              <a:t>Most datasets focus </a:t>
            </a:r>
          </a:p>
          <a:p>
            <a:pPr marR="457200" lvl="0" algn="l" defTabSz="457200" rtl="0" eaLnBrk="1" fontAlgn="auto" latinLnBrk="0" hangingPunct="0">
              <a:lnSpc>
                <a:spcPct val="100000"/>
              </a:lnSpc>
              <a:spcBef>
                <a:spcPts val="0"/>
              </a:spcBef>
              <a:spcAft>
                <a:spcPts val="0"/>
              </a:spcAft>
              <a:buClrTx/>
              <a:buSzTx/>
              <a:tabLst/>
              <a:defRPr/>
            </a:pPr>
            <a:r>
              <a:rPr lang="en-US" sz="2000" b="1" dirty="0">
                <a:solidFill>
                  <a:srgbClr val="000000"/>
                </a:solidFill>
              </a:rPr>
              <a:t>on a single gene</a:t>
            </a:r>
          </a:p>
          <a:p>
            <a:pPr marR="457200" lvl="0" algn="l" defTabSz="457200" rtl="0" eaLnBrk="1" fontAlgn="auto" latinLnBrk="0" hangingPunct="0">
              <a:lnSpc>
                <a:spcPct val="100000"/>
              </a:lnSpc>
              <a:spcBef>
                <a:spcPts val="0"/>
              </a:spcBef>
              <a:spcAft>
                <a:spcPts val="0"/>
              </a:spcAft>
              <a:buClrTx/>
              <a:buSzTx/>
              <a:tabLst/>
              <a:defRPr/>
            </a:pPr>
            <a:endParaRPr kumimoji="0" lang="en-US" sz="2000" b="1" i="0" u="none" strike="noStrike" kern="0" cap="none" spc="0" normalizeH="0" baseline="0" noProof="0" dirty="0">
              <a:ln>
                <a:noFill/>
              </a:ln>
              <a:solidFill>
                <a:srgbClr val="000000"/>
              </a:solidFill>
              <a:effectLst/>
              <a:uLnTx/>
              <a:uFillTx/>
              <a:latin typeface="Helvetica"/>
              <a:sym typeface="Helvetica"/>
            </a:endParaRPr>
          </a:p>
          <a:p>
            <a:pPr marR="457200" lvl="0" algn="l" defTabSz="457200" rtl="0" eaLnBrk="1" fontAlgn="auto" latinLnBrk="0" hangingPunct="0">
              <a:lnSpc>
                <a:spcPct val="100000"/>
              </a:lnSpc>
              <a:spcBef>
                <a:spcPts val="0"/>
              </a:spcBef>
              <a:spcAft>
                <a:spcPts val="0"/>
              </a:spcAft>
              <a:buClrTx/>
              <a:buSzTx/>
              <a:tabLst/>
              <a:defRPr/>
            </a:pPr>
            <a:r>
              <a:rPr lang="en-US" sz="2000" b="1" dirty="0">
                <a:solidFill>
                  <a:srgbClr val="000000"/>
                </a:solidFill>
              </a:rPr>
              <a:t>Data are not always used to best</a:t>
            </a:r>
          </a:p>
          <a:p>
            <a:pPr marR="457200" lvl="0" algn="l" defTabSz="457200" rtl="0" eaLnBrk="1" fontAlgn="auto" latinLnBrk="0" hangingPunct="0">
              <a:lnSpc>
                <a:spcPct val="100000"/>
              </a:lnSpc>
              <a:spcBef>
                <a:spcPts val="0"/>
              </a:spcBef>
              <a:spcAft>
                <a:spcPts val="0"/>
              </a:spcAft>
              <a:buClrTx/>
              <a:buSzTx/>
              <a:tabLst/>
              <a:defRPr/>
            </a:pPr>
            <a:r>
              <a:rPr lang="en-US" sz="2000" b="1" dirty="0">
                <a:solidFill>
                  <a:srgbClr val="000000"/>
                </a:solidFill>
              </a:rPr>
              <a:t>effect in the clinic</a:t>
            </a:r>
          </a:p>
        </p:txBody>
      </p:sp>
      <p:grpSp>
        <p:nvGrpSpPr>
          <p:cNvPr id="13" name="Group 12">
            <a:extLst>
              <a:ext uri="{FF2B5EF4-FFF2-40B4-BE49-F238E27FC236}">
                <a16:creationId xmlns:a16="http://schemas.microsoft.com/office/drawing/2014/main" id="{5E893EA3-9B6B-A13B-4140-7711D7183F5C}"/>
              </a:ext>
            </a:extLst>
          </p:cNvPr>
          <p:cNvGrpSpPr/>
          <p:nvPr/>
        </p:nvGrpSpPr>
        <p:grpSpPr>
          <a:xfrm>
            <a:off x="5794946" y="607066"/>
            <a:ext cx="2515897" cy="1639016"/>
            <a:chOff x="5687945" y="1038657"/>
            <a:chExt cx="3070220" cy="2000137"/>
          </a:xfrm>
        </p:grpSpPr>
        <p:cxnSp>
          <p:nvCxnSpPr>
            <p:cNvPr id="6" name="Straight Arrow Connector 5">
              <a:extLst>
                <a:ext uri="{FF2B5EF4-FFF2-40B4-BE49-F238E27FC236}">
                  <a16:creationId xmlns:a16="http://schemas.microsoft.com/office/drawing/2014/main" id="{74CB3D9A-8393-A32F-C7D2-4906DB6ECC24}"/>
                </a:ext>
              </a:extLst>
            </p:cNvPr>
            <p:cNvCxnSpPr>
              <a:cxnSpLocks/>
            </p:cNvCxnSpPr>
            <p:nvPr/>
          </p:nvCxnSpPr>
          <p:spPr>
            <a:xfrm flipV="1">
              <a:off x="6095175" y="1038657"/>
              <a:ext cx="0" cy="1596385"/>
            </a:xfrm>
            <a:prstGeom prst="straightConnector1">
              <a:avLst/>
            </a:prstGeom>
            <a:noFill/>
            <a:ln w="57150" cap="flat">
              <a:solidFill>
                <a:srgbClr val="000000"/>
              </a:solidFill>
              <a:prstDash val="solid"/>
              <a:miter lim="400000"/>
              <a:tailEnd type="triangle"/>
            </a:ln>
            <a:effectLst/>
          </p:spPr>
          <p:style>
            <a:lnRef idx="0">
              <a:scrgbClr r="0" g="0" b="0"/>
            </a:lnRef>
            <a:fillRef idx="0">
              <a:scrgbClr r="0" g="0" b="0"/>
            </a:fillRef>
            <a:effectRef idx="0">
              <a:scrgbClr r="0" g="0" b="0"/>
            </a:effectRef>
            <a:fontRef idx="none"/>
          </p:style>
        </p:cxnSp>
        <p:cxnSp>
          <p:nvCxnSpPr>
            <p:cNvPr id="7" name="Straight Arrow Connector 6">
              <a:extLst>
                <a:ext uri="{FF2B5EF4-FFF2-40B4-BE49-F238E27FC236}">
                  <a16:creationId xmlns:a16="http://schemas.microsoft.com/office/drawing/2014/main" id="{C6C0D61E-7295-4E09-FBAE-2ECD18305473}"/>
                </a:ext>
              </a:extLst>
            </p:cNvPr>
            <p:cNvCxnSpPr>
              <a:cxnSpLocks/>
            </p:cNvCxnSpPr>
            <p:nvPr/>
          </p:nvCxnSpPr>
          <p:spPr>
            <a:xfrm>
              <a:off x="6095175" y="2625657"/>
              <a:ext cx="2662990" cy="0"/>
            </a:xfrm>
            <a:prstGeom prst="straightConnector1">
              <a:avLst/>
            </a:prstGeom>
            <a:noFill/>
            <a:ln w="57150" cap="flat">
              <a:solidFill>
                <a:srgbClr val="000000"/>
              </a:solidFill>
              <a:prstDash val="solid"/>
              <a:miter lim="400000"/>
              <a:tailEnd type="triangle"/>
            </a:ln>
            <a:effectLst/>
          </p:spPr>
          <p:style>
            <a:lnRef idx="0">
              <a:scrgbClr r="0" g="0" b="0"/>
            </a:lnRef>
            <a:fillRef idx="0">
              <a:scrgbClr r="0" g="0" b="0"/>
            </a:fillRef>
            <a:effectRef idx="0">
              <a:scrgbClr r="0" g="0" b="0"/>
            </a:effectRef>
            <a:fontRef idx="none"/>
          </p:style>
        </p:cxnSp>
        <p:cxnSp>
          <p:nvCxnSpPr>
            <p:cNvPr id="8" name="Straight Arrow Connector 7">
              <a:extLst>
                <a:ext uri="{FF2B5EF4-FFF2-40B4-BE49-F238E27FC236}">
                  <a16:creationId xmlns:a16="http://schemas.microsoft.com/office/drawing/2014/main" id="{B3AE79F0-200B-89B1-4A8F-05C075F4F7A0}"/>
                </a:ext>
              </a:extLst>
            </p:cNvPr>
            <p:cNvCxnSpPr>
              <a:cxnSpLocks/>
            </p:cNvCxnSpPr>
            <p:nvPr/>
          </p:nvCxnSpPr>
          <p:spPr>
            <a:xfrm flipH="1">
              <a:off x="5687945" y="2635042"/>
              <a:ext cx="407230" cy="403752"/>
            </a:xfrm>
            <a:prstGeom prst="straightConnector1">
              <a:avLst/>
            </a:prstGeom>
            <a:noFill/>
            <a:ln w="57150" cap="flat">
              <a:solidFill>
                <a:srgbClr val="000000"/>
              </a:solidFill>
              <a:prstDash val="solid"/>
              <a:miter lim="400000"/>
              <a:tailEnd type="triangle"/>
            </a:ln>
            <a:effectLst/>
          </p:spPr>
          <p:style>
            <a:lnRef idx="0">
              <a:scrgbClr r="0" g="0" b="0"/>
            </a:lnRef>
            <a:fillRef idx="0">
              <a:scrgbClr r="0" g="0" b="0"/>
            </a:fillRef>
            <a:effectRef idx="0">
              <a:scrgbClr r="0" g="0" b="0"/>
            </a:effectRef>
            <a:fontRef idx="none"/>
          </p:style>
        </p:cxnSp>
        <p:sp>
          <p:nvSpPr>
            <p:cNvPr id="9" name="TextBox 8">
              <a:extLst>
                <a:ext uri="{FF2B5EF4-FFF2-40B4-BE49-F238E27FC236}">
                  <a16:creationId xmlns:a16="http://schemas.microsoft.com/office/drawing/2014/main" id="{ADA3D3C2-7F84-6580-2866-1CFD532ED5A1}"/>
                </a:ext>
              </a:extLst>
            </p:cNvPr>
            <p:cNvSpPr txBox="1"/>
            <p:nvPr/>
          </p:nvSpPr>
          <p:spPr>
            <a:xfrm>
              <a:off x="6296913" y="2221905"/>
              <a:ext cx="2277317" cy="42503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R="457200" algn="l" defTabSz="457200" rtl="0" fontAlgn="auto" hangingPunct="0">
                <a:lnSpc>
                  <a:spcPct val="100000"/>
                </a:lnSpc>
                <a:spcBef>
                  <a:spcPts val="0"/>
                </a:spcBef>
                <a:spcAft>
                  <a:spcPts val="0"/>
                </a:spcAft>
                <a:buClrTx/>
                <a:buSzTx/>
                <a:tabLst/>
              </a:pPr>
              <a:r>
                <a:rPr lang="en-US" sz="1600" dirty="0">
                  <a:solidFill>
                    <a:srgbClr val="000000"/>
                  </a:solidFill>
                </a:rPr>
                <a:t>Molecular features</a:t>
              </a:r>
            </a:p>
          </p:txBody>
        </p:sp>
        <p:sp>
          <p:nvSpPr>
            <p:cNvPr id="10" name="TextBox 9">
              <a:extLst>
                <a:ext uri="{FF2B5EF4-FFF2-40B4-BE49-F238E27FC236}">
                  <a16:creationId xmlns:a16="http://schemas.microsoft.com/office/drawing/2014/main" id="{568B9908-5C45-2A6C-B1E1-CFF217DAA228}"/>
                </a:ext>
              </a:extLst>
            </p:cNvPr>
            <p:cNvSpPr txBox="1"/>
            <p:nvPr/>
          </p:nvSpPr>
          <p:spPr>
            <a:xfrm rot="16200000">
              <a:off x="5258778" y="1783462"/>
              <a:ext cx="1283368" cy="42503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R="457200" algn="l" defTabSz="457200" rtl="0" fontAlgn="auto" hangingPunct="0">
                <a:lnSpc>
                  <a:spcPct val="100000"/>
                </a:lnSpc>
                <a:spcBef>
                  <a:spcPts val="0"/>
                </a:spcBef>
                <a:spcAft>
                  <a:spcPts val="0"/>
                </a:spcAft>
                <a:buClrTx/>
                <a:buSzTx/>
                <a:tabLst/>
              </a:pPr>
              <a:r>
                <a:rPr lang="en-US" sz="1600" dirty="0">
                  <a:solidFill>
                    <a:srgbClr val="000000"/>
                  </a:solidFill>
                </a:rPr>
                <a:t>Cell features</a:t>
              </a:r>
            </a:p>
          </p:txBody>
        </p:sp>
      </p:grpSp>
      <p:pic>
        <p:nvPicPr>
          <p:cNvPr id="12" name="Picture 11" descr="A screenshot of a cell&#10;&#10;AI-generated content may be incorrect.">
            <a:extLst>
              <a:ext uri="{FF2B5EF4-FFF2-40B4-BE49-F238E27FC236}">
                <a16:creationId xmlns:a16="http://schemas.microsoft.com/office/drawing/2014/main" id="{6406596F-D60F-7166-E879-7691F8B8DDBD}"/>
              </a:ext>
            </a:extLst>
          </p:cNvPr>
          <p:cNvPicPr>
            <a:picLocks noChangeAspect="1"/>
          </p:cNvPicPr>
          <p:nvPr/>
        </p:nvPicPr>
        <p:blipFill>
          <a:blip r:embed="rId3">
            <a:extLst>
              <a:ext uri="{28A0092B-C50C-407E-A947-70E740481C1C}">
                <a14:useLocalDpi xmlns:a14="http://schemas.microsoft.com/office/drawing/2010/main" val="0"/>
              </a:ext>
            </a:extLst>
          </a:blip>
          <a:srcRect l="37057" t="27078" r="33948" b="47970"/>
          <a:stretch/>
        </p:blipFill>
        <p:spPr>
          <a:xfrm>
            <a:off x="5794946" y="2387224"/>
            <a:ext cx="2312273" cy="1392933"/>
          </a:xfrm>
          <a:prstGeom prst="rect">
            <a:avLst/>
          </a:prstGeom>
        </p:spPr>
      </p:pic>
      <p:pic>
        <p:nvPicPr>
          <p:cNvPr id="11" name="Picture 10" descr="A group of people and a person&#10;&#10;Description automatically generated with medium confidence">
            <a:extLst>
              <a:ext uri="{FF2B5EF4-FFF2-40B4-BE49-F238E27FC236}">
                <a16:creationId xmlns:a16="http://schemas.microsoft.com/office/drawing/2014/main" id="{F2114E9C-AB5D-82F6-96D9-F604DFDAF15C}"/>
              </a:ext>
            </a:extLst>
          </p:cNvPr>
          <p:cNvPicPr>
            <a:picLocks noChangeAspect="1"/>
          </p:cNvPicPr>
          <p:nvPr/>
        </p:nvPicPr>
        <p:blipFill>
          <a:blip r:embed="rId4">
            <a:extLst>
              <a:ext uri="{28A0092B-C50C-407E-A947-70E740481C1C}">
                <a14:useLocalDpi xmlns:a14="http://schemas.microsoft.com/office/drawing/2010/main" val="0"/>
              </a:ext>
            </a:extLst>
          </a:blip>
          <a:srcRect l="38878" t="23026" r="41192" b="19723"/>
          <a:stretch>
            <a:fillRect/>
          </a:stretch>
        </p:blipFill>
        <p:spPr>
          <a:xfrm>
            <a:off x="7227041" y="4122734"/>
            <a:ext cx="1135147" cy="2224633"/>
          </a:xfrm>
          <a:prstGeom prst="rect">
            <a:avLst/>
          </a:prstGeom>
        </p:spPr>
      </p:pic>
      <p:pic>
        <p:nvPicPr>
          <p:cNvPr id="19" name="Picture 18" descr="A circular chart with different colored text&#10;&#10;AI-generated content may be incorrect.">
            <a:extLst>
              <a:ext uri="{FF2B5EF4-FFF2-40B4-BE49-F238E27FC236}">
                <a16:creationId xmlns:a16="http://schemas.microsoft.com/office/drawing/2014/main" id="{1E8435EC-BD1C-9FDB-05D3-2AA9150A26A1}"/>
              </a:ext>
            </a:extLst>
          </p:cNvPr>
          <p:cNvPicPr>
            <a:picLocks noChangeAspect="1"/>
          </p:cNvPicPr>
          <p:nvPr/>
        </p:nvPicPr>
        <p:blipFill>
          <a:blip r:embed="rId5">
            <a:extLst>
              <a:ext uri="{28A0092B-C50C-407E-A947-70E740481C1C}">
                <a14:useLocalDpi xmlns:a14="http://schemas.microsoft.com/office/drawing/2010/main" val="0"/>
              </a:ext>
            </a:extLst>
          </a:blip>
          <a:srcRect l="8766" t="7447" b="37046"/>
          <a:stretch>
            <a:fillRect/>
          </a:stretch>
        </p:blipFill>
        <p:spPr>
          <a:xfrm>
            <a:off x="5003986" y="4076765"/>
            <a:ext cx="2579960" cy="2217552"/>
          </a:xfrm>
          <a:prstGeom prst="rect">
            <a:avLst/>
          </a:prstGeom>
        </p:spPr>
      </p:pic>
    </p:spTree>
    <p:extLst>
      <p:ext uri="{BB962C8B-B14F-4D97-AF65-F5344CB8AC3E}">
        <p14:creationId xmlns:p14="http://schemas.microsoft.com/office/powerpoint/2010/main" val="40238408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06630-2DF8-9B4A-9B38-947601AD76AC}"/>
              </a:ext>
            </a:extLst>
          </p:cNvPr>
          <p:cNvSpPr>
            <a:spLocks noGrp="1"/>
          </p:cNvSpPr>
          <p:nvPr>
            <p:ph type="title"/>
          </p:nvPr>
        </p:nvSpPr>
        <p:spPr>
          <a:xfrm>
            <a:off x="316992" y="218821"/>
            <a:ext cx="8436864" cy="711667"/>
          </a:xfrm>
        </p:spPr>
        <p:txBody>
          <a:bodyPr>
            <a:noAutofit/>
          </a:bodyPr>
          <a:lstStyle/>
          <a:p>
            <a:pPr algn="l"/>
            <a:r>
              <a:rPr lang="en-US" sz="3000" dirty="0"/>
              <a:t>In the clinic, variants of uncertain significance</a:t>
            </a:r>
            <a:br>
              <a:rPr lang="en-US" sz="3000" dirty="0"/>
            </a:br>
            <a:r>
              <a:rPr lang="en-US" sz="3000" dirty="0"/>
              <a:t>are a large and growing problem</a:t>
            </a:r>
          </a:p>
        </p:txBody>
      </p:sp>
      <p:sp>
        <p:nvSpPr>
          <p:cNvPr id="3" name="Rectangle 2">
            <a:extLst>
              <a:ext uri="{FF2B5EF4-FFF2-40B4-BE49-F238E27FC236}">
                <a16:creationId xmlns:a16="http://schemas.microsoft.com/office/drawing/2014/main" id="{64DB8A06-1C68-C14D-B21F-ADFFFDFD1677}"/>
              </a:ext>
            </a:extLst>
          </p:cNvPr>
          <p:cNvSpPr/>
          <p:nvPr/>
        </p:nvSpPr>
        <p:spPr>
          <a:xfrm>
            <a:off x="92963" y="1213171"/>
            <a:ext cx="224029" cy="225485"/>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mn-ea"/>
              <a:cs typeface="Gill Sans"/>
              <a:sym typeface="Gill Sans"/>
            </a:endParaRPr>
          </a:p>
        </p:txBody>
      </p:sp>
      <p:sp>
        <p:nvSpPr>
          <p:cNvPr id="11" name="Rectangle 10">
            <a:extLst>
              <a:ext uri="{FF2B5EF4-FFF2-40B4-BE49-F238E27FC236}">
                <a16:creationId xmlns:a16="http://schemas.microsoft.com/office/drawing/2014/main" id="{0EEB74A2-114A-694A-87BB-6C51DC301DE7}"/>
              </a:ext>
            </a:extLst>
          </p:cNvPr>
          <p:cNvSpPr/>
          <p:nvPr/>
        </p:nvSpPr>
        <p:spPr>
          <a:xfrm>
            <a:off x="4459984" y="1213170"/>
            <a:ext cx="224029" cy="225485"/>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mn-ea"/>
              <a:cs typeface="Gill Sans"/>
              <a:sym typeface="Gill Sans"/>
            </a:endParaRPr>
          </a:p>
        </p:txBody>
      </p:sp>
      <p:sp>
        <p:nvSpPr>
          <p:cNvPr id="5" name="Rectangle 4">
            <a:extLst>
              <a:ext uri="{FF2B5EF4-FFF2-40B4-BE49-F238E27FC236}">
                <a16:creationId xmlns:a16="http://schemas.microsoft.com/office/drawing/2014/main" id="{4BBEE844-6B69-E3D5-D6D5-8C937A71992C}"/>
              </a:ext>
            </a:extLst>
          </p:cNvPr>
          <p:cNvSpPr/>
          <p:nvPr/>
        </p:nvSpPr>
        <p:spPr>
          <a:xfrm>
            <a:off x="92963" y="1213170"/>
            <a:ext cx="914400" cy="91440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6" name="Rectangle 5">
            <a:extLst>
              <a:ext uri="{FF2B5EF4-FFF2-40B4-BE49-F238E27FC236}">
                <a16:creationId xmlns:a16="http://schemas.microsoft.com/office/drawing/2014/main" id="{3238C68F-5186-AE94-EFBB-8705AC01C5EC}"/>
              </a:ext>
            </a:extLst>
          </p:cNvPr>
          <p:cNvSpPr/>
          <p:nvPr/>
        </p:nvSpPr>
        <p:spPr>
          <a:xfrm>
            <a:off x="4002784" y="1086578"/>
            <a:ext cx="914400" cy="91440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7" name="Shape 66">
            <a:extLst>
              <a:ext uri="{FF2B5EF4-FFF2-40B4-BE49-F238E27FC236}">
                <a16:creationId xmlns:a16="http://schemas.microsoft.com/office/drawing/2014/main" id="{E012183D-ED8E-50F5-8700-87EC1EF60CAD}"/>
              </a:ext>
            </a:extLst>
          </p:cNvPr>
          <p:cNvSpPr/>
          <p:nvPr/>
        </p:nvSpPr>
        <p:spPr>
          <a:xfrm>
            <a:off x="752916" y="5886714"/>
            <a:ext cx="7862193" cy="810795"/>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lvl1pPr>
              <a:defRPr sz="2900"/>
            </a:lvl1pPr>
          </a:lstStyle>
          <a:p>
            <a:pPr lvl="0" algn="l">
              <a:lnSpc>
                <a:spcPct val="100000"/>
              </a:lnSpc>
              <a:defRPr sz="1800"/>
            </a:pPr>
            <a:r>
              <a:rPr lang="en-US" sz="2400" dirty="0"/>
              <a:t>Every SNV is present in ~50 individuals alive today, so we will eventually encounter nearly all possible variants </a:t>
            </a:r>
          </a:p>
        </p:txBody>
      </p:sp>
      <p:pic>
        <p:nvPicPr>
          <p:cNvPr id="4" name="Picture 3">
            <a:extLst>
              <a:ext uri="{FF2B5EF4-FFF2-40B4-BE49-F238E27FC236}">
                <a16:creationId xmlns:a16="http://schemas.microsoft.com/office/drawing/2014/main" id="{34859BA0-7638-256B-1809-B4F73B124C63}"/>
              </a:ext>
            </a:extLst>
          </p:cNvPr>
          <p:cNvPicPr>
            <a:picLocks noChangeAspect="1"/>
          </p:cNvPicPr>
          <p:nvPr/>
        </p:nvPicPr>
        <p:blipFill>
          <a:blip r:embed="rId3"/>
          <a:stretch>
            <a:fillRect/>
          </a:stretch>
        </p:blipFill>
        <p:spPr>
          <a:xfrm>
            <a:off x="121516" y="1231266"/>
            <a:ext cx="8827816" cy="4704766"/>
          </a:xfrm>
          <a:prstGeom prst="rect">
            <a:avLst/>
          </a:prstGeom>
        </p:spPr>
      </p:pic>
      <p:sp>
        <p:nvSpPr>
          <p:cNvPr id="9" name="Rectangle 8">
            <a:extLst>
              <a:ext uri="{FF2B5EF4-FFF2-40B4-BE49-F238E27FC236}">
                <a16:creationId xmlns:a16="http://schemas.microsoft.com/office/drawing/2014/main" id="{38E00630-ABA7-070F-047F-34A7D33FF8A2}"/>
              </a:ext>
            </a:extLst>
          </p:cNvPr>
          <p:cNvSpPr/>
          <p:nvPr/>
        </p:nvSpPr>
        <p:spPr>
          <a:xfrm>
            <a:off x="91612" y="1231266"/>
            <a:ext cx="450760" cy="685903"/>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10" name="Rectangle 9">
            <a:extLst>
              <a:ext uri="{FF2B5EF4-FFF2-40B4-BE49-F238E27FC236}">
                <a16:creationId xmlns:a16="http://schemas.microsoft.com/office/drawing/2014/main" id="{713B8AEB-7F96-BF9C-D503-574EC933F61E}"/>
              </a:ext>
            </a:extLst>
          </p:cNvPr>
          <p:cNvSpPr/>
          <p:nvPr/>
        </p:nvSpPr>
        <p:spPr>
          <a:xfrm>
            <a:off x="4220328" y="1213170"/>
            <a:ext cx="450760" cy="685903"/>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Tree>
    <p:extLst>
      <p:ext uri="{BB962C8B-B14F-4D97-AF65-F5344CB8AC3E}">
        <p14:creationId xmlns:p14="http://schemas.microsoft.com/office/powerpoint/2010/main" val="4114093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451"/>
        <p:cNvGrpSpPr/>
        <p:nvPr/>
      </p:nvGrpSpPr>
      <p:grpSpPr>
        <a:xfrm>
          <a:off x="0" y="0"/>
          <a:ext cx="0" cy="0"/>
          <a:chOff x="0" y="0"/>
          <a:chExt cx="0" cy="0"/>
        </a:xfrm>
      </p:grpSpPr>
      <p:pic>
        <p:nvPicPr>
          <p:cNvPr id="1453" name="Google Shape;1453;p115"/>
          <p:cNvPicPr preferRelativeResize="0"/>
          <p:nvPr/>
        </p:nvPicPr>
        <p:blipFill>
          <a:blip r:embed="rId3">
            <a:alphaModFix/>
          </a:blip>
          <a:stretch>
            <a:fillRect/>
          </a:stretch>
        </p:blipFill>
        <p:spPr>
          <a:xfrm>
            <a:off x="582097" y="1357824"/>
            <a:ext cx="5323989" cy="4115696"/>
          </a:xfrm>
          <a:prstGeom prst="rect">
            <a:avLst/>
          </a:prstGeom>
          <a:noFill/>
          <a:ln>
            <a:noFill/>
          </a:ln>
        </p:spPr>
      </p:pic>
      <p:sp>
        <p:nvSpPr>
          <p:cNvPr id="1457" name="Google Shape;1457;p115"/>
          <p:cNvSpPr txBox="1">
            <a:spLocks noGrp="1"/>
          </p:cNvSpPr>
          <p:nvPr>
            <p:ph type="title" idx="4294967295"/>
          </p:nvPr>
        </p:nvSpPr>
        <p:spPr>
          <a:xfrm>
            <a:off x="2776615" y="6114946"/>
            <a:ext cx="3269700" cy="572700"/>
          </a:xfrm>
          <a:prstGeom prst="rect">
            <a:avLst/>
          </a:prstGeom>
          <a:noFill/>
          <a:ln>
            <a:noFill/>
          </a:ln>
        </p:spPr>
        <p:txBody>
          <a:bodyPr spcFirstLastPara="1" wrap="square" lIns="91425" tIns="91425" rIns="91425" bIns="91425" anchor="t" anchorCtr="0">
            <a:noAutofit/>
          </a:bodyPr>
          <a:lstStyle/>
          <a:p>
            <a:pPr>
              <a:buSzPts val="990"/>
            </a:pPr>
            <a:r>
              <a:rPr lang="en" sz="1800" b="1" dirty="0">
                <a:solidFill>
                  <a:srgbClr val="0B5394"/>
                </a:solidFill>
              </a:rPr>
              <a:t>Life-extending intervention</a:t>
            </a:r>
            <a:endParaRPr sz="1800" dirty="0">
              <a:solidFill>
                <a:srgbClr val="0B5394"/>
              </a:solidFill>
            </a:endParaRPr>
          </a:p>
        </p:txBody>
      </p:sp>
      <p:sp>
        <p:nvSpPr>
          <p:cNvPr id="1458" name="Google Shape;1458;p115"/>
          <p:cNvSpPr txBox="1">
            <a:spLocks noGrp="1"/>
          </p:cNvSpPr>
          <p:nvPr>
            <p:ph type="title" idx="4294967295"/>
          </p:nvPr>
        </p:nvSpPr>
        <p:spPr>
          <a:xfrm>
            <a:off x="1630314" y="5473520"/>
            <a:ext cx="3822600" cy="572700"/>
          </a:xfrm>
          <a:prstGeom prst="rect">
            <a:avLst/>
          </a:prstGeom>
          <a:noFill/>
          <a:ln>
            <a:noFill/>
          </a:ln>
        </p:spPr>
        <p:txBody>
          <a:bodyPr spcFirstLastPara="1" wrap="square" lIns="91425" tIns="91425" rIns="91425" bIns="91425" anchor="t" anchorCtr="0">
            <a:noAutofit/>
          </a:bodyPr>
          <a:lstStyle/>
          <a:p>
            <a:pPr>
              <a:buSzPts val="990"/>
            </a:pPr>
            <a:r>
              <a:rPr lang="en" sz="1800" b="1" dirty="0">
                <a:solidFill>
                  <a:srgbClr val="0B5394"/>
                </a:solidFill>
              </a:rPr>
              <a:t>Ending a diagnostic odyssey</a:t>
            </a:r>
            <a:endParaRPr sz="1800" dirty="0">
              <a:solidFill>
                <a:srgbClr val="0B5394"/>
              </a:solidFill>
            </a:endParaRPr>
          </a:p>
        </p:txBody>
      </p:sp>
      <p:sp>
        <p:nvSpPr>
          <p:cNvPr id="2" name="Title 1">
            <a:extLst>
              <a:ext uri="{FF2B5EF4-FFF2-40B4-BE49-F238E27FC236}">
                <a16:creationId xmlns:a16="http://schemas.microsoft.com/office/drawing/2014/main" id="{AB4607D9-DADF-5B44-7E68-493AF95882A5}"/>
              </a:ext>
            </a:extLst>
          </p:cNvPr>
          <p:cNvSpPr txBox="1">
            <a:spLocks/>
          </p:cNvSpPr>
          <p:nvPr/>
        </p:nvSpPr>
        <p:spPr>
          <a:xfrm>
            <a:off x="353568" y="534707"/>
            <a:ext cx="8436864" cy="711667"/>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5200" b="0" i="0" u="none" strike="noStrike" cap="none">
                <a:solidFill>
                  <a:schemeClr val="dk1"/>
                </a:solidFill>
                <a:latin typeface="Arial"/>
                <a:ea typeface="Arial"/>
                <a:cs typeface="Arial"/>
                <a:sym typeface="Arial"/>
              </a:defRPr>
            </a:lvl9pPr>
          </a:lstStyle>
          <a:p>
            <a:pPr algn="l" defTabSz="914400"/>
            <a:r>
              <a:rPr lang="en-US" sz="3000" dirty="0"/>
              <a:t>Precise genetic diagnosis can dramatically improve the lives of patients</a:t>
            </a:r>
          </a:p>
        </p:txBody>
      </p:sp>
      <p:pic>
        <p:nvPicPr>
          <p:cNvPr id="1452" name="Google Shape;1452;p115"/>
          <p:cNvPicPr preferRelativeResize="0"/>
          <p:nvPr/>
        </p:nvPicPr>
        <p:blipFill>
          <a:blip r:embed="rId4">
            <a:alphaModFix/>
          </a:blip>
          <a:stretch>
            <a:fillRect/>
          </a:stretch>
        </p:blipFill>
        <p:spPr>
          <a:xfrm>
            <a:off x="1116024" y="1684229"/>
            <a:ext cx="5928720" cy="4572386"/>
          </a:xfrm>
          <a:prstGeom prst="rect">
            <a:avLst/>
          </a:prstGeom>
          <a:noFill/>
          <a:ln>
            <a:noFill/>
          </a:ln>
        </p:spPr>
      </p:pic>
      <p:grpSp>
        <p:nvGrpSpPr>
          <p:cNvPr id="3" name="Group 2">
            <a:extLst>
              <a:ext uri="{FF2B5EF4-FFF2-40B4-BE49-F238E27FC236}">
                <a16:creationId xmlns:a16="http://schemas.microsoft.com/office/drawing/2014/main" id="{2BEB5219-582D-4CF4-BA5D-F3827625BB77}"/>
              </a:ext>
            </a:extLst>
          </p:cNvPr>
          <p:cNvGrpSpPr/>
          <p:nvPr/>
        </p:nvGrpSpPr>
        <p:grpSpPr>
          <a:xfrm>
            <a:off x="2805703" y="1246374"/>
            <a:ext cx="4901203" cy="5334719"/>
            <a:chOff x="7914500" y="2442113"/>
            <a:chExt cx="2133699" cy="2322427"/>
          </a:xfrm>
        </p:grpSpPr>
        <p:pic>
          <p:nvPicPr>
            <p:cNvPr id="1454" name="Google Shape;1454;p115" title="Screenshot 2025-10-05 at 3.47.28 PM.png"/>
            <p:cNvPicPr preferRelativeResize="0"/>
            <p:nvPr/>
          </p:nvPicPr>
          <p:blipFill>
            <a:blip r:embed="rId5">
              <a:alphaModFix/>
            </a:blip>
            <a:stretch>
              <a:fillRect/>
            </a:stretch>
          </p:blipFill>
          <p:spPr>
            <a:xfrm>
              <a:off x="7914503" y="2442113"/>
              <a:ext cx="2017549" cy="1973774"/>
            </a:xfrm>
            <a:prstGeom prst="rect">
              <a:avLst/>
            </a:prstGeom>
            <a:noFill/>
            <a:ln>
              <a:noFill/>
            </a:ln>
          </p:spPr>
        </p:pic>
        <p:pic>
          <p:nvPicPr>
            <p:cNvPr id="1455" name="Google Shape;1455;p115" title="Screenshot 2025-10-05 at 3.48.19 PM.png"/>
            <p:cNvPicPr preferRelativeResize="0"/>
            <p:nvPr/>
          </p:nvPicPr>
          <p:blipFill>
            <a:blip r:embed="rId6">
              <a:alphaModFix/>
            </a:blip>
            <a:stretch>
              <a:fillRect/>
            </a:stretch>
          </p:blipFill>
          <p:spPr>
            <a:xfrm>
              <a:off x="7914500" y="3854465"/>
              <a:ext cx="2133699" cy="910075"/>
            </a:xfrm>
            <a:prstGeom prst="rect">
              <a:avLst/>
            </a:prstGeom>
            <a:noFill/>
            <a:ln>
              <a:noFill/>
            </a:ln>
          </p:spPr>
        </p:pic>
      </p:grpSp>
      <p:sp>
        <p:nvSpPr>
          <p:cNvPr id="1459" name="Google Shape;1459;p115"/>
          <p:cNvSpPr txBox="1">
            <a:spLocks noGrp="1"/>
          </p:cNvSpPr>
          <p:nvPr>
            <p:ph type="title" idx="4294967295"/>
          </p:nvPr>
        </p:nvSpPr>
        <p:spPr>
          <a:xfrm>
            <a:off x="3835141" y="6380945"/>
            <a:ext cx="2842326" cy="572700"/>
          </a:xfrm>
          <a:prstGeom prst="rect">
            <a:avLst/>
          </a:prstGeom>
          <a:noFill/>
          <a:ln>
            <a:noFill/>
          </a:ln>
        </p:spPr>
        <p:txBody>
          <a:bodyPr spcFirstLastPara="1" wrap="square" lIns="91425" tIns="91425" rIns="91425" bIns="91425" anchor="t" anchorCtr="0">
            <a:noAutofit/>
          </a:bodyPr>
          <a:lstStyle/>
          <a:p>
            <a:pPr>
              <a:buSzPts val="990"/>
            </a:pPr>
            <a:r>
              <a:rPr lang="en" sz="1800" b="1" dirty="0">
                <a:solidFill>
                  <a:srgbClr val="0B5394"/>
                </a:solidFill>
              </a:rPr>
              <a:t>Cures for rare disease</a:t>
            </a:r>
            <a:endParaRPr sz="1800" dirty="0">
              <a:solidFill>
                <a:srgbClr val="0B5394"/>
              </a:solidFill>
            </a:endParaRPr>
          </a:p>
        </p:txBody>
      </p:sp>
      <p:sp>
        <p:nvSpPr>
          <p:cNvPr id="4" name="TextBox 3">
            <a:extLst>
              <a:ext uri="{FF2B5EF4-FFF2-40B4-BE49-F238E27FC236}">
                <a16:creationId xmlns:a16="http://schemas.microsoft.com/office/drawing/2014/main" id="{0A6C3661-DA62-2A0F-113B-8BFAC9F69CB1}"/>
              </a:ext>
            </a:extLst>
          </p:cNvPr>
          <p:cNvSpPr txBox="1"/>
          <p:nvPr/>
        </p:nvSpPr>
        <p:spPr>
          <a:xfrm>
            <a:off x="7130580" y="6380945"/>
            <a:ext cx="2266005" cy="467629"/>
          </a:xfrm>
          <a:prstGeom prst="rect">
            <a:avLst/>
          </a:prstGeom>
          <a:noFill/>
        </p:spPr>
        <p:txBody>
          <a:bodyPr wrap="none" rtlCol="0">
            <a:spAutoFit/>
          </a:bodyPr>
          <a:lstStyle/>
          <a:p>
            <a:r>
              <a:rPr lang="en-US" sz="1800" dirty="0"/>
              <a:t>Slide: Lea Starita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5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5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7" grpId="0"/>
      <p:bldP spid="145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and a person&#10;&#10;Description automatically generated with medium confidence">
            <a:extLst>
              <a:ext uri="{FF2B5EF4-FFF2-40B4-BE49-F238E27FC236}">
                <a16:creationId xmlns:a16="http://schemas.microsoft.com/office/drawing/2014/main" id="{772DC57E-841E-9703-B541-30A0512EEC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163" y="1086578"/>
            <a:ext cx="7772400" cy="5302806"/>
          </a:xfrm>
          <a:prstGeom prst="rect">
            <a:avLst/>
          </a:prstGeom>
        </p:spPr>
      </p:pic>
      <p:sp>
        <p:nvSpPr>
          <p:cNvPr id="2" name="Title 1">
            <a:extLst>
              <a:ext uri="{FF2B5EF4-FFF2-40B4-BE49-F238E27FC236}">
                <a16:creationId xmlns:a16="http://schemas.microsoft.com/office/drawing/2014/main" id="{72B06630-2DF8-9B4A-9B38-947601AD76AC}"/>
              </a:ext>
            </a:extLst>
          </p:cNvPr>
          <p:cNvSpPr>
            <a:spLocks noGrp="1"/>
          </p:cNvSpPr>
          <p:nvPr>
            <p:ph type="title"/>
          </p:nvPr>
        </p:nvSpPr>
        <p:spPr>
          <a:xfrm>
            <a:off x="316992" y="234049"/>
            <a:ext cx="8542195" cy="711667"/>
          </a:xfrm>
        </p:spPr>
        <p:txBody>
          <a:bodyPr>
            <a:noAutofit/>
          </a:bodyPr>
          <a:lstStyle/>
          <a:p>
            <a:pPr algn="l"/>
            <a:r>
              <a:rPr lang="en-US" sz="3000" dirty="0"/>
              <a:t>Can scalable experimental and predictive evidence solve the VUS problem?</a:t>
            </a:r>
          </a:p>
        </p:txBody>
      </p:sp>
      <p:sp>
        <p:nvSpPr>
          <p:cNvPr id="3" name="Rectangle 2">
            <a:extLst>
              <a:ext uri="{FF2B5EF4-FFF2-40B4-BE49-F238E27FC236}">
                <a16:creationId xmlns:a16="http://schemas.microsoft.com/office/drawing/2014/main" id="{64DB8A06-1C68-C14D-B21F-ADFFFDFD1677}"/>
              </a:ext>
            </a:extLst>
          </p:cNvPr>
          <p:cNvSpPr/>
          <p:nvPr/>
        </p:nvSpPr>
        <p:spPr>
          <a:xfrm>
            <a:off x="92963" y="1213171"/>
            <a:ext cx="224029" cy="225485"/>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mn-ea"/>
              <a:cs typeface="Gill Sans"/>
              <a:sym typeface="Gill Sans"/>
            </a:endParaRPr>
          </a:p>
        </p:txBody>
      </p:sp>
      <p:sp>
        <p:nvSpPr>
          <p:cNvPr id="11" name="Rectangle 10">
            <a:extLst>
              <a:ext uri="{FF2B5EF4-FFF2-40B4-BE49-F238E27FC236}">
                <a16:creationId xmlns:a16="http://schemas.microsoft.com/office/drawing/2014/main" id="{0EEB74A2-114A-694A-87BB-6C51DC301DE7}"/>
              </a:ext>
            </a:extLst>
          </p:cNvPr>
          <p:cNvSpPr/>
          <p:nvPr/>
        </p:nvSpPr>
        <p:spPr>
          <a:xfrm>
            <a:off x="4459984" y="1213170"/>
            <a:ext cx="224029" cy="225485"/>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mn-ea"/>
              <a:cs typeface="Gill Sans"/>
              <a:sym typeface="Gill Sans"/>
            </a:endParaRPr>
          </a:p>
        </p:txBody>
      </p:sp>
      <p:sp>
        <p:nvSpPr>
          <p:cNvPr id="5" name="Rectangle 4">
            <a:extLst>
              <a:ext uri="{FF2B5EF4-FFF2-40B4-BE49-F238E27FC236}">
                <a16:creationId xmlns:a16="http://schemas.microsoft.com/office/drawing/2014/main" id="{4BBEE844-6B69-E3D5-D6D5-8C937A71992C}"/>
              </a:ext>
            </a:extLst>
          </p:cNvPr>
          <p:cNvSpPr/>
          <p:nvPr/>
        </p:nvSpPr>
        <p:spPr>
          <a:xfrm>
            <a:off x="92963" y="1213170"/>
            <a:ext cx="914400" cy="91440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mn-ea"/>
              <a:cs typeface="Gill Sans"/>
              <a:sym typeface="Gill Sans"/>
            </a:endParaRPr>
          </a:p>
        </p:txBody>
      </p:sp>
      <p:sp>
        <p:nvSpPr>
          <p:cNvPr id="6" name="Rectangle 5">
            <a:extLst>
              <a:ext uri="{FF2B5EF4-FFF2-40B4-BE49-F238E27FC236}">
                <a16:creationId xmlns:a16="http://schemas.microsoft.com/office/drawing/2014/main" id="{3238C68F-5186-AE94-EFBB-8705AC01C5EC}"/>
              </a:ext>
            </a:extLst>
          </p:cNvPr>
          <p:cNvSpPr/>
          <p:nvPr/>
        </p:nvSpPr>
        <p:spPr>
          <a:xfrm>
            <a:off x="4002784" y="1086578"/>
            <a:ext cx="914400" cy="914400"/>
          </a:xfrm>
          <a:prstGeom prst="rect">
            <a:avLst/>
          </a:prstGeom>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lvl="0" indent="0" algn="ctr" defTabSz="584200" rtl="0" eaLnBrk="1" fontAlgn="auto" latinLnBrk="1" hangingPunct="0">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mn-ea"/>
              <a:cs typeface="Gill Sans"/>
              <a:sym typeface="Gill Sans"/>
            </a:endParaRPr>
          </a:p>
        </p:txBody>
      </p:sp>
      <p:sp>
        <p:nvSpPr>
          <p:cNvPr id="10" name="TextBox 9">
            <a:extLst>
              <a:ext uri="{FF2B5EF4-FFF2-40B4-BE49-F238E27FC236}">
                <a16:creationId xmlns:a16="http://schemas.microsoft.com/office/drawing/2014/main" id="{7E6082E9-D2A2-64AF-348B-AFB6192C858A}"/>
              </a:ext>
            </a:extLst>
          </p:cNvPr>
          <p:cNvSpPr txBox="1"/>
          <p:nvPr/>
        </p:nvSpPr>
        <p:spPr>
          <a:xfrm>
            <a:off x="1426464" y="3271637"/>
            <a:ext cx="1719072" cy="46634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L="0" marR="457200" lvl="0" indent="0" algn="l" defTabSz="457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Helvetica"/>
                <a:sym typeface="Helvetica"/>
              </a:rPr>
              <a:t>Segregation</a:t>
            </a:r>
          </a:p>
        </p:txBody>
      </p:sp>
      <p:sp>
        <p:nvSpPr>
          <p:cNvPr id="12" name="TextBox 11">
            <a:extLst>
              <a:ext uri="{FF2B5EF4-FFF2-40B4-BE49-F238E27FC236}">
                <a16:creationId xmlns:a16="http://schemas.microsoft.com/office/drawing/2014/main" id="{E50A7C87-872A-B009-469F-1ABE31463E7C}"/>
              </a:ext>
            </a:extLst>
          </p:cNvPr>
          <p:cNvSpPr txBox="1"/>
          <p:nvPr/>
        </p:nvSpPr>
        <p:spPr>
          <a:xfrm>
            <a:off x="5996175" y="3269722"/>
            <a:ext cx="1719072" cy="46634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L="0" marR="457200" lvl="0" indent="0" algn="ctr" defTabSz="457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Helvetica"/>
                <a:sym typeface="Helvetica"/>
              </a:rPr>
              <a:t>Variant effect </a:t>
            </a:r>
          </a:p>
          <a:p>
            <a:pPr marL="0" marR="457200" lvl="0" indent="0" algn="ctr" defTabSz="457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Helvetica"/>
                <a:sym typeface="Helvetica"/>
              </a:rPr>
              <a:t>predictions</a:t>
            </a:r>
          </a:p>
        </p:txBody>
      </p:sp>
      <p:sp>
        <p:nvSpPr>
          <p:cNvPr id="13" name="TextBox 12">
            <a:extLst>
              <a:ext uri="{FF2B5EF4-FFF2-40B4-BE49-F238E27FC236}">
                <a16:creationId xmlns:a16="http://schemas.microsoft.com/office/drawing/2014/main" id="{31D99EB9-02CF-2A38-8D6D-EDD166A080E4}"/>
              </a:ext>
            </a:extLst>
          </p:cNvPr>
          <p:cNvSpPr txBox="1"/>
          <p:nvPr/>
        </p:nvSpPr>
        <p:spPr>
          <a:xfrm>
            <a:off x="706951" y="6258702"/>
            <a:ext cx="3033520" cy="46634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L="0" marR="457200" lvl="0" indent="0" algn="l" defTabSz="457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Helvetica"/>
                <a:sym typeface="Helvetica"/>
              </a:rPr>
              <a:t>Population frequency</a:t>
            </a:r>
          </a:p>
        </p:txBody>
      </p:sp>
      <p:sp>
        <p:nvSpPr>
          <p:cNvPr id="14" name="TextBox 13">
            <a:extLst>
              <a:ext uri="{FF2B5EF4-FFF2-40B4-BE49-F238E27FC236}">
                <a16:creationId xmlns:a16="http://schemas.microsoft.com/office/drawing/2014/main" id="{EA5FFE1F-E509-F3C2-72E3-031016787F7C}"/>
              </a:ext>
            </a:extLst>
          </p:cNvPr>
          <p:cNvSpPr txBox="1"/>
          <p:nvPr/>
        </p:nvSpPr>
        <p:spPr>
          <a:xfrm>
            <a:off x="5666232" y="6265743"/>
            <a:ext cx="1719072" cy="46634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L="0" marR="457200" lvl="0" indent="0" algn="l" defTabSz="457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Helvetica"/>
                <a:sym typeface="Helvetica"/>
              </a:rPr>
              <a:t>Experiments</a:t>
            </a:r>
          </a:p>
        </p:txBody>
      </p:sp>
      <p:sp>
        <p:nvSpPr>
          <p:cNvPr id="8" name="TextBox 7">
            <a:extLst>
              <a:ext uri="{FF2B5EF4-FFF2-40B4-BE49-F238E27FC236}">
                <a16:creationId xmlns:a16="http://schemas.microsoft.com/office/drawing/2014/main" id="{F5831568-E16E-8409-5DEF-011C7BA3AC1E}"/>
              </a:ext>
            </a:extLst>
          </p:cNvPr>
          <p:cNvSpPr txBox="1"/>
          <p:nvPr/>
        </p:nvSpPr>
        <p:spPr>
          <a:xfrm>
            <a:off x="3521014" y="5103443"/>
            <a:ext cx="2475161" cy="46634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L="0" marR="457200" lvl="0" indent="0" algn="ctr" defTabSz="457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Helvetica"/>
                <a:sym typeface="Helvetica"/>
              </a:rPr>
              <a:t>Patient</a:t>
            </a:r>
          </a:p>
          <a:p>
            <a:pPr marL="0" marR="457200" lvl="0" indent="0" algn="ctr" defTabSz="457200"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Helvetica"/>
                <a:sym typeface="Helvetica"/>
              </a:rPr>
              <a:t>phenotype</a:t>
            </a:r>
          </a:p>
        </p:txBody>
      </p:sp>
      <p:sp>
        <p:nvSpPr>
          <p:cNvPr id="4" name="Rectangle 3">
            <a:extLst>
              <a:ext uri="{FF2B5EF4-FFF2-40B4-BE49-F238E27FC236}">
                <a16:creationId xmlns:a16="http://schemas.microsoft.com/office/drawing/2014/main" id="{32ED87A9-CDD1-A7B6-09A3-BAE39093A9F9}"/>
              </a:ext>
            </a:extLst>
          </p:cNvPr>
          <p:cNvSpPr/>
          <p:nvPr/>
        </p:nvSpPr>
        <p:spPr>
          <a:xfrm>
            <a:off x="706951" y="4058619"/>
            <a:ext cx="3129439" cy="2686599"/>
          </a:xfrm>
          <a:prstGeom prst="rect">
            <a:avLst/>
          </a:prstGeom>
          <a:solidFill>
            <a:srgbClr val="FFFFFF">
              <a:alpha val="50196"/>
            </a:srgbClr>
          </a:solidFill>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9" name="Rectangle 8">
            <a:extLst>
              <a:ext uri="{FF2B5EF4-FFF2-40B4-BE49-F238E27FC236}">
                <a16:creationId xmlns:a16="http://schemas.microsoft.com/office/drawing/2014/main" id="{0FF4BBA7-241B-D048-C9E3-540AC54E9DB7}"/>
              </a:ext>
            </a:extLst>
          </p:cNvPr>
          <p:cNvSpPr/>
          <p:nvPr/>
        </p:nvSpPr>
        <p:spPr>
          <a:xfrm>
            <a:off x="924309" y="983927"/>
            <a:ext cx="2560628" cy="2845449"/>
          </a:xfrm>
          <a:prstGeom prst="rect">
            <a:avLst/>
          </a:prstGeom>
          <a:solidFill>
            <a:srgbClr val="FFFFFF">
              <a:alpha val="50196"/>
            </a:srgbClr>
          </a:solidFill>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
        <p:nvSpPr>
          <p:cNvPr id="15" name="Rectangle 14">
            <a:extLst>
              <a:ext uri="{FF2B5EF4-FFF2-40B4-BE49-F238E27FC236}">
                <a16:creationId xmlns:a16="http://schemas.microsoft.com/office/drawing/2014/main" id="{451ACEFC-F299-2222-A293-4C3D921607C2}"/>
              </a:ext>
            </a:extLst>
          </p:cNvPr>
          <p:cNvSpPr/>
          <p:nvPr/>
        </p:nvSpPr>
        <p:spPr>
          <a:xfrm>
            <a:off x="3616934" y="2141840"/>
            <a:ext cx="1771925" cy="3990269"/>
          </a:xfrm>
          <a:prstGeom prst="rect">
            <a:avLst/>
          </a:prstGeom>
          <a:solidFill>
            <a:srgbClr val="FFFFFF">
              <a:alpha val="50196"/>
            </a:srgbClr>
          </a:solidFill>
          <a:ln>
            <a:noFill/>
          </a:ln>
        </p:spPr>
        <p:style>
          <a:lnRef idx="2">
            <a:schemeClr val="dk1"/>
          </a:lnRef>
          <a:fillRef idx="1">
            <a:schemeClr val="lt1"/>
          </a:fillRef>
          <a:effectRef idx="0">
            <a:schemeClr val="dk1"/>
          </a:effectRef>
          <a:fontRef idx="minor">
            <a:schemeClr val="dk1"/>
          </a:fontRef>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endParaRPr>
          </a:p>
        </p:txBody>
      </p:sp>
    </p:spTree>
    <p:extLst>
      <p:ext uri="{BB962C8B-B14F-4D97-AF65-F5344CB8AC3E}">
        <p14:creationId xmlns:p14="http://schemas.microsoft.com/office/powerpoint/2010/main" val="34089325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EAB77-146F-7F96-7E05-FF8E52606298}"/>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24A71C88-D449-2F58-CC66-DEAAA55E9FAC}"/>
              </a:ext>
            </a:extLst>
          </p:cNvPr>
          <p:cNvGrpSpPr/>
          <p:nvPr/>
        </p:nvGrpSpPr>
        <p:grpSpPr>
          <a:xfrm>
            <a:off x="13646" y="1679662"/>
            <a:ext cx="4864203" cy="4557046"/>
            <a:chOff x="246399" y="1363899"/>
            <a:chExt cx="5299636" cy="4964983"/>
          </a:xfrm>
        </p:grpSpPr>
        <p:pic>
          <p:nvPicPr>
            <p:cNvPr id="3" name="Picture 2">
              <a:extLst>
                <a:ext uri="{FF2B5EF4-FFF2-40B4-BE49-F238E27FC236}">
                  <a16:creationId xmlns:a16="http://schemas.microsoft.com/office/drawing/2014/main" id="{F39A77D4-7353-EC14-7F39-D1FA581FE2DB}"/>
                </a:ext>
              </a:extLst>
            </p:cNvPr>
            <p:cNvPicPr>
              <a:picLocks noChangeAspect="1"/>
            </p:cNvPicPr>
            <p:nvPr/>
          </p:nvPicPr>
          <p:blipFill>
            <a:blip r:embed="rId3"/>
            <a:srcRect l="48047" t="2497"/>
            <a:stretch>
              <a:fillRect/>
            </a:stretch>
          </p:blipFill>
          <p:spPr>
            <a:xfrm>
              <a:off x="246399" y="1363899"/>
              <a:ext cx="5059446" cy="4964983"/>
            </a:xfrm>
            <a:prstGeom prst="rect">
              <a:avLst/>
            </a:prstGeom>
          </p:spPr>
        </p:pic>
        <p:sp>
          <p:nvSpPr>
            <p:cNvPr id="6" name="Rectangle 5">
              <a:extLst>
                <a:ext uri="{FF2B5EF4-FFF2-40B4-BE49-F238E27FC236}">
                  <a16:creationId xmlns:a16="http://schemas.microsoft.com/office/drawing/2014/main" id="{52C22FFC-4AD1-CD78-85D8-86007E58F1B8}"/>
                </a:ext>
              </a:extLst>
            </p:cNvPr>
            <p:cNvSpPr/>
            <p:nvPr/>
          </p:nvSpPr>
          <p:spPr>
            <a:xfrm>
              <a:off x="4870174" y="3001617"/>
              <a:ext cx="675861" cy="19679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defTabSz="685800" rtl="0">
                <a:lnSpc>
                  <a:spcPct val="100000"/>
                </a:lnSpc>
              </a:pPr>
              <a:endParaRPr lang="en-US" sz="1350" kern="1200">
                <a:solidFill>
                  <a:prstClr val="white"/>
                </a:solidFill>
                <a:latin typeface="Aptos" panose="02110004020202020204"/>
              </a:endParaRPr>
            </a:p>
          </p:txBody>
        </p:sp>
      </p:grpSp>
      <p:sp>
        <p:nvSpPr>
          <p:cNvPr id="319" name="Shape 319">
            <a:extLst>
              <a:ext uri="{FF2B5EF4-FFF2-40B4-BE49-F238E27FC236}">
                <a16:creationId xmlns:a16="http://schemas.microsoft.com/office/drawing/2014/main" id="{582BE787-DD81-BFE4-E6BC-D5A2C100910F}"/>
              </a:ext>
            </a:extLst>
          </p:cNvPr>
          <p:cNvSpPr/>
          <p:nvPr/>
        </p:nvSpPr>
        <p:spPr>
          <a:xfrm>
            <a:off x="1169792" y="1028671"/>
            <a:ext cx="6831211" cy="482204"/>
          </a:xfrm>
          <a:prstGeom prst="rect">
            <a:avLst/>
          </a:prstGeom>
          <a:ln w="12700">
            <a:miter lim="400000"/>
          </a:ln>
          <a:extLst>
            <a:ext uri="{C572A759-6A51-4108-AA02-DFA0A04FC94B}">
              <ma14:wrappingTextBoxFlag xmlns:ma14="http://schemas.microsoft.com/office/mac/drawingml/2011/main" xmlns="" val="1"/>
            </a:ext>
          </a:extLst>
        </p:spPr>
        <p:txBody>
          <a:bodyPr lIns="26788" tIns="26788" rIns="26788" bIns="26788" anchor="ctr"/>
          <a:lstStyle>
            <a:lvl1pPr marR="0">
              <a:lnSpc>
                <a:spcPct val="100000"/>
              </a:lnSpc>
              <a:defRPr sz="3000"/>
            </a:lvl1pPr>
          </a:lstStyle>
          <a:p>
            <a:pPr defTabSz="241093" rtl="0">
              <a:defRPr sz="1800"/>
            </a:pPr>
            <a:endParaRPr lang="en-US" sz="2400" dirty="0">
              <a:ea typeface="+mn-ea"/>
              <a:cs typeface="+mn-cs"/>
            </a:endParaRPr>
          </a:p>
        </p:txBody>
      </p:sp>
      <p:sp>
        <p:nvSpPr>
          <p:cNvPr id="4" name="Shape 314">
            <a:extLst>
              <a:ext uri="{FF2B5EF4-FFF2-40B4-BE49-F238E27FC236}">
                <a16:creationId xmlns:a16="http://schemas.microsoft.com/office/drawing/2014/main" id="{375C8A9E-F8FE-CDA9-D239-FA79F531221E}"/>
              </a:ext>
            </a:extLst>
          </p:cNvPr>
          <p:cNvSpPr/>
          <p:nvPr/>
        </p:nvSpPr>
        <p:spPr>
          <a:xfrm>
            <a:off x="1641975" y="4994490"/>
            <a:ext cx="6288733" cy="250307"/>
          </a:xfrm>
          <a:prstGeom prst="rect">
            <a:avLst/>
          </a:prstGeom>
          <a:ln w="12700">
            <a:miter lim="400000"/>
          </a:ln>
          <a:extLst>
            <a:ext uri="{C572A759-6A51-4108-AA02-DFA0A04FC94B}">
              <ma14:wrappingTextBoxFlag xmlns:ma14="http://schemas.microsoft.com/office/mac/drawingml/2011/main" xmlns="" val="1"/>
            </a:ext>
          </a:extLst>
        </p:spPr>
        <p:txBody>
          <a:bodyPr lIns="26788" tIns="26788" rIns="26788" bIns="26788" anchor="ctr">
            <a:spAutoFit/>
          </a:bodyPr>
          <a:lstStyle/>
          <a:p>
            <a:pPr marL="180815" marR="0" indent="-180815" algn="l" defTabSz="308055" rtl="0">
              <a:lnSpc>
                <a:spcPct val="100000"/>
              </a:lnSpc>
              <a:buSzPct val="80000"/>
              <a:buFont typeface="Wingdings" charset="2"/>
              <a:buChar char="l"/>
              <a:defRPr sz="1800"/>
            </a:pPr>
            <a:endParaRPr lang="en-US" sz="1275" dirty="0">
              <a:ea typeface="+mn-ea"/>
              <a:cs typeface="+mn-cs"/>
            </a:endParaRPr>
          </a:p>
        </p:txBody>
      </p:sp>
      <p:sp>
        <p:nvSpPr>
          <p:cNvPr id="2" name="TextBox 1">
            <a:extLst>
              <a:ext uri="{FF2B5EF4-FFF2-40B4-BE49-F238E27FC236}">
                <a16:creationId xmlns:a16="http://schemas.microsoft.com/office/drawing/2014/main" id="{FDC11E92-4063-AE48-963A-728CC939EFB3}"/>
              </a:ext>
            </a:extLst>
          </p:cNvPr>
          <p:cNvSpPr txBox="1"/>
          <p:nvPr/>
        </p:nvSpPr>
        <p:spPr>
          <a:xfrm>
            <a:off x="409127" y="285470"/>
            <a:ext cx="9203081" cy="47890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t">
            <a:noAutofit/>
          </a:bodyPr>
          <a:lstStyle/>
          <a:p>
            <a:pPr marR="342900" algn="l" defTabSz="342900" rtl="0" hangingPunct="0">
              <a:lnSpc>
                <a:spcPct val="100000"/>
              </a:lnSpc>
            </a:pPr>
            <a:r>
              <a:rPr lang="en-US" sz="3000" dirty="0">
                <a:latin typeface="Arial" panose="020B0604020202020204" pitchFamily="34" charset="0"/>
                <a:ea typeface="+mn-ea"/>
                <a:cs typeface="Arial" panose="020B0604020202020204" pitchFamily="34" charset="0"/>
              </a:rPr>
              <a:t>At UW, we measured the effect of ~60,000 </a:t>
            </a:r>
          </a:p>
          <a:p>
            <a:pPr marR="342900" algn="l" defTabSz="342900" rtl="0" hangingPunct="0">
              <a:lnSpc>
                <a:spcPct val="100000"/>
              </a:lnSpc>
            </a:pPr>
            <a:r>
              <a:rPr lang="en-US" sz="3000" dirty="0">
                <a:latin typeface="Arial" panose="020B0604020202020204" pitchFamily="34" charset="0"/>
                <a:ea typeface="+mn-ea"/>
                <a:cs typeface="Arial" panose="020B0604020202020204" pitchFamily="34" charset="0"/>
              </a:rPr>
              <a:t>variants in 9 genes…</a:t>
            </a:r>
          </a:p>
          <a:p>
            <a:pPr marL="257175" marR="342900" indent="-257175" algn="l" defTabSz="342900" rtl="0" hangingPunct="0">
              <a:lnSpc>
                <a:spcPct val="100000"/>
              </a:lnSpc>
              <a:buFont typeface="Arial"/>
              <a:buChar char="•"/>
            </a:pPr>
            <a:endParaRPr lang="en-US" sz="2250" b="1" dirty="0">
              <a:solidFill>
                <a:srgbClr val="000000"/>
              </a:solidFill>
              <a:ea typeface="+mn-ea"/>
              <a:cs typeface="+mn-cs"/>
            </a:endParaRPr>
          </a:p>
        </p:txBody>
      </p:sp>
      <p:pic>
        <p:nvPicPr>
          <p:cNvPr id="14" name="Picture 13">
            <a:extLst>
              <a:ext uri="{FF2B5EF4-FFF2-40B4-BE49-F238E27FC236}">
                <a16:creationId xmlns:a16="http://schemas.microsoft.com/office/drawing/2014/main" id="{37CFE208-CF54-C7A5-23EC-BC2110FF3ACA}"/>
              </a:ext>
            </a:extLst>
          </p:cNvPr>
          <p:cNvPicPr>
            <a:picLocks noChangeAspect="1"/>
          </p:cNvPicPr>
          <p:nvPr/>
        </p:nvPicPr>
        <p:blipFill>
          <a:blip r:embed="rId3"/>
          <a:srcRect t="2497" r="51438"/>
          <a:stretch>
            <a:fillRect/>
          </a:stretch>
        </p:blipFill>
        <p:spPr>
          <a:xfrm>
            <a:off x="4726440" y="1863510"/>
            <a:ext cx="4087638" cy="4291490"/>
          </a:xfrm>
          <a:prstGeom prst="rect">
            <a:avLst/>
          </a:prstGeom>
        </p:spPr>
      </p:pic>
      <p:sp>
        <p:nvSpPr>
          <p:cNvPr id="16" name="TextBox 15">
            <a:extLst>
              <a:ext uri="{FF2B5EF4-FFF2-40B4-BE49-F238E27FC236}">
                <a16:creationId xmlns:a16="http://schemas.microsoft.com/office/drawing/2014/main" id="{770F168A-FA9F-4ED1-43B7-DBC417D537A5}"/>
              </a:ext>
            </a:extLst>
          </p:cNvPr>
          <p:cNvSpPr txBox="1"/>
          <p:nvPr/>
        </p:nvSpPr>
        <p:spPr>
          <a:xfrm>
            <a:off x="5570860" y="1447741"/>
            <a:ext cx="2982686" cy="47890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8100" tIns="38100" rIns="38100" bIns="38100" numCol="1" spcCol="38100" rtlCol="0" anchor="t">
            <a:noAutofit/>
          </a:bodyPr>
          <a:lstStyle/>
          <a:p>
            <a:pPr marR="342900" algn="l" defTabSz="342900" rtl="0" hangingPunct="0">
              <a:lnSpc>
                <a:spcPct val="100000"/>
              </a:lnSpc>
            </a:pPr>
            <a:r>
              <a:rPr lang="en-US" sz="1800" kern="1200" dirty="0">
                <a:solidFill>
                  <a:srgbClr val="000000"/>
                </a:solidFill>
                <a:latin typeface="Helvetica" pitchFamily="2" charset="0"/>
                <a:ea typeface="+mn-ea"/>
                <a:cs typeface="+mn-cs"/>
              </a:rPr>
              <a:t>Saturation genome editing</a:t>
            </a:r>
          </a:p>
        </p:txBody>
      </p:sp>
      <p:sp>
        <p:nvSpPr>
          <p:cNvPr id="20" name="TextBox 19">
            <a:extLst>
              <a:ext uri="{FF2B5EF4-FFF2-40B4-BE49-F238E27FC236}">
                <a16:creationId xmlns:a16="http://schemas.microsoft.com/office/drawing/2014/main" id="{2C2F2ECD-E474-55D6-25A9-6A66AE156CC2}"/>
              </a:ext>
            </a:extLst>
          </p:cNvPr>
          <p:cNvSpPr txBox="1"/>
          <p:nvPr/>
        </p:nvSpPr>
        <p:spPr>
          <a:xfrm>
            <a:off x="1709231" y="1447741"/>
            <a:ext cx="2982686" cy="47890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38100" tIns="38100" rIns="38100" bIns="38100" numCol="1" spcCol="38100" rtlCol="0" anchor="t">
            <a:noAutofit/>
          </a:bodyPr>
          <a:lstStyle/>
          <a:p>
            <a:pPr marR="342900" algn="l" defTabSz="342900" rtl="0" hangingPunct="0">
              <a:lnSpc>
                <a:spcPct val="100000"/>
              </a:lnSpc>
            </a:pPr>
            <a:r>
              <a:rPr lang="en-US" sz="1800" kern="1200" dirty="0">
                <a:solidFill>
                  <a:srgbClr val="000000"/>
                </a:solidFill>
                <a:latin typeface="Helvetica" pitchFamily="2" charset="0"/>
                <a:ea typeface="+mn-ea"/>
                <a:cs typeface="+mn-cs"/>
              </a:rPr>
              <a:t>VAMP-seq</a:t>
            </a:r>
          </a:p>
        </p:txBody>
      </p:sp>
      <p:sp>
        <p:nvSpPr>
          <p:cNvPr id="5" name="TextBox 4">
            <a:extLst>
              <a:ext uri="{FF2B5EF4-FFF2-40B4-BE49-F238E27FC236}">
                <a16:creationId xmlns:a16="http://schemas.microsoft.com/office/drawing/2014/main" id="{8CD633B5-ACB7-C9B1-8EFE-22387341172A}"/>
              </a:ext>
            </a:extLst>
          </p:cNvPr>
          <p:cNvSpPr txBox="1"/>
          <p:nvPr/>
        </p:nvSpPr>
        <p:spPr>
          <a:xfrm>
            <a:off x="1161159" y="6109132"/>
            <a:ext cx="3096360" cy="592726"/>
          </a:xfrm>
          <a:prstGeom prst="rect">
            <a:avLst/>
          </a:prstGeom>
          <a:noFill/>
        </p:spPr>
        <p:txBody>
          <a:bodyPr wrap="none" rtlCol="0">
            <a:spAutoFit/>
          </a:bodyPr>
          <a:lstStyle/>
          <a:p>
            <a:r>
              <a:rPr lang="en-US" sz="2400" dirty="0"/>
              <a:t>Protein abundance</a:t>
            </a:r>
          </a:p>
        </p:txBody>
      </p:sp>
      <p:sp>
        <p:nvSpPr>
          <p:cNvPr id="8" name="TextBox 7">
            <a:extLst>
              <a:ext uri="{FF2B5EF4-FFF2-40B4-BE49-F238E27FC236}">
                <a16:creationId xmlns:a16="http://schemas.microsoft.com/office/drawing/2014/main" id="{24A546AE-E64F-996E-7447-5BDAB9D5CB44}"/>
              </a:ext>
            </a:extLst>
          </p:cNvPr>
          <p:cNvSpPr txBox="1"/>
          <p:nvPr/>
        </p:nvSpPr>
        <p:spPr>
          <a:xfrm>
            <a:off x="5437078" y="6109132"/>
            <a:ext cx="3250250" cy="592726"/>
          </a:xfrm>
          <a:prstGeom prst="rect">
            <a:avLst/>
          </a:prstGeom>
          <a:noFill/>
        </p:spPr>
        <p:txBody>
          <a:bodyPr wrap="none" rtlCol="0">
            <a:spAutoFit/>
          </a:bodyPr>
          <a:lstStyle/>
          <a:p>
            <a:r>
              <a:rPr lang="en-US" sz="2400" dirty="0"/>
              <a:t>Cell growth, splicing</a:t>
            </a:r>
          </a:p>
        </p:txBody>
      </p:sp>
    </p:spTree>
    <p:extLst>
      <p:ext uri="{BB962C8B-B14F-4D97-AF65-F5344CB8AC3E}">
        <p14:creationId xmlns:p14="http://schemas.microsoft.com/office/powerpoint/2010/main" val="208050817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B7D03-5148-4F81-1DD8-B0D1D2A4A8EC}"/>
            </a:ext>
          </a:extLst>
        </p:cNvPr>
        <p:cNvGrpSpPr/>
        <p:nvPr/>
      </p:nvGrpSpPr>
      <p:grpSpPr>
        <a:xfrm>
          <a:off x="0" y="0"/>
          <a:ext cx="0" cy="0"/>
          <a:chOff x="0" y="0"/>
          <a:chExt cx="0" cy="0"/>
        </a:xfrm>
      </p:grpSpPr>
      <p:pic>
        <p:nvPicPr>
          <p:cNvPr id="6" name="Picture 2" descr="Impact of Genomic Variation on Function (IGVF) Consortium">
            <a:extLst>
              <a:ext uri="{FF2B5EF4-FFF2-40B4-BE49-F238E27FC236}">
                <a16:creationId xmlns:a16="http://schemas.microsoft.com/office/drawing/2014/main" id="{3555586C-19CC-F125-C634-92AB6E2B228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660604" y="1854713"/>
            <a:ext cx="3483396" cy="141077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s://lh3.googleusercontent.com/jj9OVJbmiqh0htwNyEh2hBEwwq8hoaDbjln8_gA-Sn9PXH4cHWkE7AD4BUFFY6Yjxxyh1Zk2mLHXfvzvQ0yg7-fzOID66SBMG2NdLYGUSg3wGqe32QSkzC8uJtkrFKphOI4I4GfD52o-zW7wp-j0VGK3Vs-iSbInCxwc98SgLS1DBQ1cEFI-Y1wdbLxH">
            <a:extLst>
              <a:ext uri="{FF2B5EF4-FFF2-40B4-BE49-F238E27FC236}">
                <a16:creationId xmlns:a16="http://schemas.microsoft.com/office/drawing/2014/main" id="{524A6AC7-AAC5-6F41-37F1-86DD501FC4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1835" y="3490877"/>
            <a:ext cx="6248336" cy="117244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89C465E-8138-845F-9453-14E8E2D2F196}"/>
              </a:ext>
            </a:extLst>
          </p:cNvPr>
          <p:cNvSpPr txBox="1"/>
          <p:nvPr/>
        </p:nvSpPr>
        <p:spPr>
          <a:xfrm>
            <a:off x="6355024" y="2942323"/>
            <a:ext cx="431528" cy="646331"/>
          </a:xfrm>
          <a:prstGeom prst="rect">
            <a:avLst/>
          </a:prstGeom>
          <a:noFill/>
        </p:spPr>
        <p:txBody>
          <a:bodyPr wrap="none" rtlCol="0">
            <a:spAutoFit/>
          </a:bodyPr>
          <a:lstStyle/>
          <a:p>
            <a:pPr marR="0" algn="l" defTabSz="685800" rtl="0">
              <a:lnSpc>
                <a:spcPct val="100000"/>
              </a:lnSpc>
            </a:pPr>
            <a:r>
              <a:rPr lang="en-US" sz="3600" kern="1200" dirty="0">
                <a:solidFill>
                  <a:prstClr val="black"/>
                </a:solidFill>
                <a:latin typeface="Aptos" panose="02110004020202020204"/>
                <a:ea typeface="+mn-ea"/>
                <a:cs typeface="+mn-cs"/>
              </a:rPr>
              <a:t>+</a:t>
            </a:r>
          </a:p>
        </p:txBody>
      </p:sp>
      <p:pic>
        <p:nvPicPr>
          <p:cNvPr id="15" name="Picture 14" descr="A circular chart with different colored text&#10;&#10;AI-generated content may be incorrect.">
            <a:extLst>
              <a:ext uri="{FF2B5EF4-FFF2-40B4-BE49-F238E27FC236}">
                <a16:creationId xmlns:a16="http://schemas.microsoft.com/office/drawing/2014/main" id="{B0A0C4B1-16B0-2AA2-714D-ABC8B6D144E1}"/>
              </a:ext>
            </a:extLst>
          </p:cNvPr>
          <p:cNvPicPr>
            <a:picLocks noChangeAspect="1"/>
          </p:cNvPicPr>
          <p:nvPr/>
        </p:nvPicPr>
        <p:blipFill>
          <a:blip r:embed="rId5"/>
          <a:stretch>
            <a:fillRect/>
          </a:stretch>
        </p:blipFill>
        <p:spPr>
          <a:xfrm>
            <a:off x="40295" y="1155525"/>
            <a:ext cx="5696500" cy="5654349"/>
          </a:xfrm>
          <a:prstGeom prst="rect">
            <a:avLst/>
          </a:prstGeom>
        </p:spPr>
      </p:pic>
      <p:sp>
        <p:nvSpPr>
          <p:cNvPr id="16" name="Rectangle 15">
            <a:extLst>
              <a:ext uri="{FF2B5EF4-FFF2-40B4-BE49-F238E27FC236}">
                <a16:creationId xmlns:a16="http://schemas.microsoft.com/office/drawing/2014/main" id="{34B67692-60E6-8E72-D47F-BA7FB9EC1454}"/>
              </a:ext>
            </a:extLst>
          </p:cNvPr>
          <p:cNvSpPr/>
          <p:nvPr/>
        </p:nvSpPr>
        <p:spPr>
          <a:xfrm>
            <a:off x="16042" y="1244952"/>
            <a:ext cx="408617" cy="4666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defTabSz="685800" rtl="0">
              <a:lnSpc>
                <a:spcPct val="100000"/>
              </a:lnSpc>
            </a:pPr>
            <a:endParaRPr lang="en-US" sz="1350" kern="1200">
              <a:solidFill>
                <a:prstClr val="white"/>
              </a:solidFill>
              <a:latin typeface="Aptos" panose="02110004020202020204"/>
            </a:endParaRPr>
          </a:p>
        </p:txBody>
      </p:sp>
      <p:sp>
        <p:nvSpPr>
          <p:cNvPr id="17" name="Title 1">
            <a:extLst>
              <a:ext uri="{FF2B5EF4-FFF2-40B4-BE49-F238E27FC236}">
                <a16:creationId xmlns:a16="http://schemas.microsoft.com/office/drawing/2014/main" id="{549867D6-18F4-352B-4048-78B4665C317B}"/>
              </a:ext>
            </a:extLst>
          </p:cNvPr>
          <p:cNvSpPr txBox="1">
            <a:spLocks/>
          </p:cNvSpPr>
          <p:nvPr/>
        </p:nvSpPr>
        <p:spPr>
          <a:xfrm>
            <a:off x="422391" y="449232"/>
            <a:ext cx="8535761" cy="53375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R="0" defTabSz="685800"/>
            <a:r>
              <a:rPr lang="en-US" sz="3000" dirty="0">
                <a:solidFill>
                  <a:prstClr val="black"/>
                </a:solidFill>
                <a:latin typeface="Arial" panose="020B0604020202020204" pitchFamily="34" charset="0"/>
                <a:cs typeface="Arial" panose="020B0604020202020204" pitchFamily="34" charset="0"/>
              </a:rPr>
              <a:t>…and curated 200,000 variant effect scores in 31 additional clinically relevant genes</a:t>
            </a:r>
          </a:p>
        </p:txBody>
      </p:sp>
      <p:grpSp>
        <p:nvGrpSpPr>
          <p:cNvPr id="38" name="Group 37">
            <a:extLst>
              <a:ext uri="{FF2B5EF4-FFF2-40B4-BE49-F238E27FC236}">
                <a16:creationId xmlns:a16="http://schemas.microsoft.com/office/drawing/2014/main" id="{D7E7AC24-4110-CB8F-4C63-6747B0BB3418}"/>
              </a:ext>
            </a:extLst>
          </p:cNvPr>
          <p:cNvGrpSpPr/>
          <p:nvPr/>
        </p:nvGrpSpPr>
        <p:grpSpPr>
          <a:xfrm>
            <a:off x="5921835" y="4892601"/>
            <a:ext cx="3438234" cy="921865"/>
            <a:chOff x="980464" y="5336159"/>
            <a:chExt cx="4584311" cy="1229152"/>
          </a:xfrm>
        </p:grpSpPr>
        <p:grpSp>
          <p:nvGrpSpPr>
            <p:cNvPr id="36" name="Group 35">
              <a:extLst>
                <a:ext uri="{FF2B5EF4-FFF2-40B4-BE49-F238E27FC236}">
                  <a16:creationId xmlns:a16="http://schemas.microsoft.com/office/drawing/2014/main" id="{19CD34F9-CC2F-C85C-E377-5A973D3F7FD5}"/>
                </a:ext>
              </a:extLst>
            </p:cNvPr>
            <p:cNvGrpSpPr/>
            <p:nvPr/>
          </p:nvGrpSpPr>
          <p:grpSpPr>
            <a:xfrm>
              <a:off x="980464" y="5336159"/>
              <a:ext cx="4584311" cy="1229152"/>
              <a:chOff x="980464" y="5336159"/>
              <a:chExt cx="4584311" cy="1229152"/>
            </a:xfrm>
          </p:grpSpPr>
          <p:pic>
            <p:nvPicPr>
              <p:cNvPr id="19" name="Picture 18" descr="A purple rectangular object with text&#10;&#10;AI-generated content may be incorrect.">
                <a:extLst>
                  <a:ext uri="{FF2B5EF4-FFF2-40B4-BE49-F238E27FC236}">
                    <a16:creationId xmlns:a16="http://schemas.microsoft.com/office/drawing/2014/main" id="{09B51CDC-10F3-B2C3-3AAE-EE6E85A7409A}"/>
                  </a:ext>
                </a:extLst>
              </p:cNvPr>
              <p:cNvPicPr>
                <a:picLocks noChangeAspect="1"/>
              </p:cNvPicPr>
              <p:nvPr/>
            </p:nvPicPr>
            <p:blipFill>
              <a:blip r:embed="rId6"/>
              <a:srcRect l="3860" r="12613" b="14569"/>
              <a:stretch>
                <a:fillRect/>
              </a:stretch>
            </p:blipFill>
            <p:spPr>
              <a:xfrm>
                <a:off x="980464" y="5336159"/>
                <a:ext cx="4038025" cy="842017"/>
              </a:xfrm>
              <a:prstGeom prst="rect">
                <a:avLst/>
              </a:prstGeom>
            </p:spPr>
          </p:pic>
          <p:sp>
            <p:nvSpPr>
              <p:cNvPr id="20" name="TextBox 19">
                <a:extLst>
                  <a:ext uri="{FF2B5EF4-FFF2-40B4-BE49-F238E27FC236}">
                    <a16:creationId xmlns:a16="http://schemas.microsoft.com/office/drawing/2014/main" id="{613DB28E-9285-6736-1C03-EB4B21DA6716}"/>
                  </a:ext>
                </a:extLst>
              </p:cNvPr>
              <p:cNvSpPr txBox="1"/>
              <p:nvPr/>
            </p:nvSpPr>
            <p:spPr>
              <a:xfrm>
                <a:off x="4756434" y="6165201"/>
                <a:ext cx="808341" cy="400109"/>
              </a:xfrm>
              <a:prstGeom prst="rect">
                <a:avLst/>
              </a:prstGeom>
              <a:noFill/>
            </p:spPr>
            <p:txBody>
              <a:bodyPr wrap="none" rtlCol="0">
                <a:spAutoFit/>
              </a:bodyPr>
              <a:lstStyle/>
              <a:p>
                <a:pPr marR="0" algn="l" defTabSz="685800" rtl="0">
                  <a:lnSpc>
                    <a:spcPct val="100000"/>
                  </a:lnSpc>
                </a:pPr>
                <a:r>
                  <a:rPr lang="en-US" sz="1350" kern="1200" dirty="0">
                    <a:solidFill>
                      <a:prstClr val="black"/>
                    </a:solidFill>
                    <a:latin typeface="Aptos" panose="02110004020202020204"/>
                    <a:ea typeface="+mn-ea"/>
                    <a:cs typeface="+mn-cs"/>
                  </a:rPr>
                  <a:t>100%</a:t>
                </a:r>
              </a:p>
            </p:txBody>
          </p:sp>
          <p:sp>
            <p:nvSpPr>
              <p:cNvPr id="21" name="TextBox 20">
                <a:extLst>
                  <a:ext uri="{FF2B5EF4-FFF2-40B4-BE49-F238E27FC236}">
                    <a16:creationId xmlns:a16="http://schemas.microsoft.com/office/drawing/2014/main" id="{9D11097C-4EC1-3D37-B0C9-7F12C519E1E4}"/>
                  </a:ext>
                </a:extLst>
              </p:cNvPr>
              <p:cNvSpPr txBox="1"/>
              <p:nvPr/>
            </p:nvSpPr>
            <p:spPr>
              <a:xfrm>
                <a:off x="2742836" y="6165202"/>
                <a:ext cx="684376" cy="400109"/>
              </a:xfrm>
              <a:prstGeom prst="rect">
                <a:avLst/>
              </a:prstGeom>
              <a:noFill/>
            </p:spPr>
            <p:txBody>
              <a:bodyPr wrap="none" rtlCol="0">
                <a:spAutoFit/>
              </a:bodyPr>
              <a:lstStyle/>
              <a:p>
                <a:pPr marR="0" algn="l" defTabSz="685800" rtl="0">
                  <a:lnSpc>
                    <a:spcPct val="100000"/>
                  </a:lnSpc>
                </a:pPr>
                <a:r>
                  <a:rPr lang="en-US" sz="1350" kern="1200" dirty="0">
                    <a:solidFill>
                      <a:prstClr val="black"/>
                    </a:solidFill>
                    <a:latin typeface="Aptos" panose="02110004020202020204"/>
                    <a:ea typeface="+mn-ea"/>
                    <a:cs typeface="+mn-cs"/>
                  </a:rPr>
                  <a:t>50%</a:t>
                </a:r>
              </a:p>
            </p:txBody>
          </p:sp>
          <p:sp>
            <p:nvSpPr>
              <p:cNvPr id="22" name="TextBox 21">
                <a:extLst>
                  <a:ext uri="{FF2B5EF4-FFF2-40B4-BE49-F238E27FC236}">
                    <a16:creationId xmlns:a16="http://schemas.microsoft.com/office/drawing/2014/main" id="{86AF6DA3-B993-67CD-7B09-6AAB9698B812}"/>
                  </a:ext>
                </a:extLst>
              </p:cNvPr>
              <p:cNvSpPr txBox="1"/>
              <p:nvPr/>
            </p:nvSpPr>
            <p:spPr>
              <a:xfrm>
                <a:off x="1736037" y="6165202"/>
                <a:ext cx="684376" cy="400109"/>
              </a:xfrm>
              <a:prstGeom prst="rect">
                <a:avLst/>
              </a:prstGeom>
              <a:noFill/>
            </p:spPr>
            <p:txBody>
              <a:bodyPr wrap="none" rtlCol="0">
                <a:spAutoFit/>
              </a:bodyPr>
              <a:lstStyle/>
              <a:p>
                <a:pPr marR="0" algn="l" defTabSz="685800" rtl="0">
                  <a:lnSpc>
                    <a:spcPct val="100000"/>
                  </a:lnSpc>
                </a:pPr>
                <a:r>
                  <a:rPr lang="en-US" sz="1350" kern="1200" dirty="0">
                    <a:solidFill>
                      <a:prstClr val="black"/>
                    </a:solidFill>
                    <a:latin typeface="Aptos" panose="02110004020202020204"/>
                    <a:ea typeface="+mn-ea"/>
                    <a:cs typeface="+mn-cs"/>
                  </a:rPr>
                  <a:t>25%</a:t>
                </a:r>
              </a:p>
            </p:txBody>
          </p:sp>
          <p:sp>
            <p:nvSpPr>
              <p:cNvPr id="23" name="TextBox 22">
                <a:extLst>
                  <a:ext uri="{FF2B5EF4-FFF2-40B4-BE49-F238E27FC236}">
                    <a16:creationId xmlns:a16="http://schemas.microsoft.com/office/drawing/2014/main" id="{1E77D3F2-50AD-29A5-5B64-B3C562FDFAA5}"/>
                  </a:ext>
                </a:extLst>
              </p:cNvPr>
              <p:cNvSpPr txBox="1"/>
              <p:nvPr/>
            </p:nvSpPr>
            <p:spPr>
              <a:xfrm>
                <a:off x="3749635" y="6165202"/>
                <a:ext cx="684376" cy="400109"/>
              </a:xfrm>
              <a:prstGeom prst="rect">
                <a:avLst/>
              </a:prstGeom>
              <a:noFill/>
            </p:spPr>
            <p:txBody>
              <a:bodyPr wrap="none" rtlCol="0">
                <a:spAutoFit/>
              </a:bodyPr>
              <a:lstStyle/>
              <a:p>
                <a:pPr marR="0" algn="l" defTabSz="685800" rtl="0">
                  <a:lnSpc>
                    <a:spcPct val="100000"/>
                  </a:lnSpc>
                </a:pPr>
                <a:r>
                  <a:rPr lang="en-US" sz="1350" kern="1200" dirty="0">
                    <a:solidFill>
                      <a:prstClr val="black"/>
                    </a:solidFill>
                    <a:latin typeface="Aptos" panose="02110004020202020204"/>
                    <a:ea typeface="+mn-ea"/>
                    <a:cs typeface="+mn-cs"/>
                  </a:rPr>
                  <a:t>75%</a:t>
                </a:r>
              </a:p>
            </p:txBody>
          </p:sp>
          <p:sp>
            <p:nvSpPr>
              <p:cNvPr id="24" name="TextBox 23">
                <a:extLst>
                  <a:ext uri="{FF2B5EF4-FFF2-40B4-BE49-F238E27FC236}">
                    <a16:creationId xmlns:a16="http://schemas.microsoft.com/office/drawing/2014/main" id="{5D3EFD7A-7E71-CFD6-5B81-5A378C2A27EA}"/>
                  </a:ext>
                </a:extLst>
              </p:cNvPr>
              <p:cNvSpPr txBox="1"/>
              <p:nvPr/>
            </p:nvSpPr>
            <p:spPr>
              <a:xfrm>
                <a:off x="1157137" y="5619933"/>
                <a:ext cx="745589" cy="400109"/>
              </a:xfrm>
              <a:prstGeom prst="rect">
                <a:avLst/>
              </a:prstGeom>
              <a:noFill/>
            </p:spPr>
            <p:txBody>
              <a:bodyPr wrap="none" rtlCol="0">
                <a:spAutoFit/>
              </a:bodyPr>
              <a:lstStyle/>
              <a:p>
                <a:pPr marR="0" algn="l" defTabSz="685800" rtl="0">
                  <a:lnSpc>
                    <a:spcPct val="100000"/>
                  </a:lnSpc>
                </a:pPr>
                <a:r>
                  <a:rPr lang="en-US" sz="1350" b="1" kern="1200" dirty="0">
                    <a:solidFill>
                      <a:prstClr val="white"/>
                    </a:solidFill>
                    <a:latin typeface="Aptos" panose="02110004020202020204"/>
                    <a:ea typeface="+mn-ea"/>
                    <a:cs typeface="+mn-cs"/>
                  </a:rPr>
                  <a:t>IGVF</a:t>
                </a:r>
              </a:p>
            </p:txBody>
          </p:sp>
          <p:cxnSp>
            <p:nvCxnSpPr>
              <p:cNvPr id="26" name="Straight Connector 25">
                <a:extLst>
                  <a:ext uri="{FF2B5EF4-FFF2-40B4-BE49-F238E27FC236}">
                    <a16:creationId xmlns:a16="http://schemas.microsoft.com/office/drawing/2014/main" id="{4EF90862-903F-BF15-2E3C-AFBFF27762C3}"/>
                  </a:ext>
                </a:extLst>
              </p:cNvPr>
              <p:cNvCxnSpPr>
                <a:cxnSpLocks/>
              </p:cNvCxnSpPr>
              <p:nvPr/>
            </p:nvCxnSpPr>
            <p:spPr>
              <a:xfrm>
                <a:off x="1947673" y="6099729"/>
                <a:ext cx="0" cy="87444"/>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CF17A254-1E4F-3DFA-D75A-B4F90A864220}"/>
                  </a:ext>
                </a:extLst>
              </p:cNvPr>
              <p:cNvCxnSpPr>
                <a:cxnSpLocks/>
              </p:cNvCxnSpPr>
              <p:nvPr/>
            </p:nvCxnSpPr>
            <p:spPr>
              <a:xfrm>
                <a:off x="2982427" y="6099729"/>
                <a:ext cx="0" cy="874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DD4E49CE-F711-14C9-2382-14DE81099ADD}"/>
                  </a:ext>
                </a:extLst>
              </p:cNvPr>
              <p:cNvCxnSpPr>
                <a:cxnSpLocks/>
              </p:cNvCxnSpPr>
              <p:nvPr/>
            </p:nvCxnSpPr>
            <p:spPr>
              <a:xfrm>
                <a:off x="4017181" y="6099729"/>
                <a:ext cx="0" cy="87444"/>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8C18826-9984-5933-2C47-473B3ACAE805}"/>
                  </a:ext>
                </a:extLst>
              </p:cNvPr>
              <p:cNvCxnSpPr>
                <a:cxnSpLocks/>
              </p:cNvCxnSpPr>
              <p:nvPr/>
            </p:nvCxnSpPr>
            <p:spPr>
              <a:xfrm>
                <a:off x="4944088" y="6099729"/>
                <a:ext cx="0" cy="87444"/>
              </a:xfrm>
              <a:prstGeom prst="line">
                <a:avLst/>
              </a:prstGeom>
            </p:spPr>
            <p:style>
              <a:lnRef idx="2">
                <a:schemeClr val="accent1"/>
              </a:lnRef>
              <a:fillRef idx="0">
                <a:schemeClr val="accent1"/>
              </a:fillRef>
              <a:effectRef idx="1">
                <a:schemeClr val="accent1"/>
              </a:effectRef>
              <a:fontRef idx="minor">
                <a:schemeClr val="tx1"/>
              </a:fontRef>
            </p:style>
          </p:cxnSp>
        </p:grpSp>
        <p:sp>
          <p:nvSpPr>
            <p:cNvPr id="37" name="Rectangle 36">
              <a:extLst>
                <a:ext uri="{FF2B5EF4-FFF2-40B4-BE49-F238E27FC236}">
                  <a16:creationId xmlns:a16="http://schemas.microsoft.com/office/drawing/2014/main" id="{4E432115-FFEE-EDA3-8413-156EB33E50B7}"/>
                </a:ext>
              </a:extLst>
            </p:cNvPr>
            <p:cNvSpPr/>
            <p:nvPr/>
          </p:nvSpPr>
          <p:spPr>
            <a:xfrm>
              <a:off x="1899314" y="5473523"/>
              <a:ext cx="3044771" cy="626206"/>
            </a:xfrm>
            <a:prstGeom prst="rect">
              <a:avLst/>
            </a:prstGeom>
            <a:solidFill>
              <a:schemeClr val="bg1"/>
            </a:solidFill>
            <a:ln>
              <a:solidFill>
                <a:srgbClr val="526A8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defTabSz="685800" rtl="0">
                <a:lnSpc>
                  <a:spcPct val="100000"/>
                </a:lnSpc>
              </a:pPr>
              <a:endParaRPr lang="en-US" sz="1350" kern="1200" dirty="0">
                <a:solidFill>
                  <a:prstClr val="white"/>
                </a:solidFill>
                <a:latin typeface="Aptos" panose="02110004020202020204"/>
              </a:endParaRPr>
            </a:p>
          </p:txBody>
        </p:sp>
      </p:grpSp>
    </p:spTree>
    <p:extLst>
      <p:ext uri="{BB962C8B-B14F-4D97-AF65-F5344CB8AC3E}">
        <p14:creationId xmlns:p14="http://schemas.microsoft.com/office/powerpoint/2010/main" val="322966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99C89-F187-3A25-F006-F8A774FDC5FD}"/>
            </a:ext>
          </a:extLst>
        </p:cNvPr>
        <p:cNvGrpSpPr/>
        <p:nvPr/>
      </p:nvGrpSpPr>
      <p:grpSpPr>
        <a:xfrm>
          <a:off x="0" y="0"/>
          <a:ext cx="0" cy="0"/>
          <a:chOff x="0" y="0"/>
          <a:chExt cx="0" cy="0"/>
        </a:xfrm>
      </p:grpSpPr>
      <p:sp>
        <p:nvSpPr>
          <p:cNvPr id="319" name="Shape 319">
            <a:extLst>
              <a:ext uri="{FF2B5EF4-FFF2-40B4-BE49-F238E27FC236}">
                <a16:creationId xmlns:a16="http://schemas.microsoft.com/office/drawing/2014/main" id="{0B38B5E9-599A-E81F-0770-55CC8997C68C}"/>
              </a:ext>
            </a:extLst>
          </p:cNvPr>
          <p:cNvSpPr/>
          <p:nvPr/>
        </p:nvSpPr>
        <p:spPr>
          <a:xfrm>
            <a:off x="35721" y="228559"/>
            <a:ext cx="9108281" cy="642939"/>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lstStyle>
            <a:lvl1pPr marR="0">
              <a:lnSpc>
                <a:spcPct val="100000"/>
              </a:lnSpc>
              <a:defRPr sz="3000"/>
            </a:lvl1pPr>
          </a:lstStyle>
          <a:p>
            <a:pPr lvl="0">
              <a:defRPr sz="1800"/>
            </a:pPr>
            <a:endParaRPr lang="en-US" sz="3200" dirty="0"/>
          </a:p>
        </p:txBody>
      </p:sp>
      <p:sp>
        <p:nvSpPr>
          <p:cNvPr id="4" name="Shape 314">
            <a:extLst>
              <a:ext uri="{FF2B5EF4-FFF2-40B4-BE49-F238E27FC236}">
                <a16:creationId xmlns:a16="http://schemas.microsoft.com/office/drawing/2014/main" id="{8501CE0C-BD98-B4AE-3D1E-0DDDB2B5B02C}"/>
              </a:ext>
            </a:extLst>
          </p:cNvPr>
          <p:cNvSpPr/>
          <p:nvPr/>
        </p:nvSpPr>
        <p:spPr>
          <a:xfrm>
            <a:off x="665298" y="5516320"/>
            <a:ext cx="8384977" cy="333742"/>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spAutoFit/>
          </a:bodyPr>
          <a:lstStyle/>
          <a:p>
            <a:pPr marL="241087" marR="0" indent="-241087" algn="l" defTabSz="410740">
              <a:lnSpc>
                <a:spcPct val="100000"/>
              </a:lnSpc>
              <a:buSzPct val="80000"/>
              <a:buFont typeface="Wingdings" charset="2"/>
              <a:buChar char="l"/>
              <a:defRPr sz="1800"/>
            </a:pPr>
            <a:endParaRPr lang="en-US" sz="1700" dirty="0"/>
          </a:p>
        </p:txBody>
      </p:sp>
      <p:sp>
        <p:nvSpPr>
          <p:cNvPr id="2" name="TextBox 1">
            <a:extLst>
              <a:ext uri="{FF2B5EF4-FFF2-40B4-BE49-F238E27FC236}">
                <a16:creationId xmlns:a16="http://schemas.microsoft.com/office/drawing/2014/main" id="{E45F7DD2-9909-A4F8-7413-1C99C169A86A}"/>
              </a:ext>
            </a:extLst>
          </p:cNvPr>
          <p:cNvSpPr txBox="1"/>
          <p:nvPr/>
        </p:nvSpPr>
        <p:spPr>
          <a:xfrm>
            <a:off x="281320" y="170915"/>
            <a:ext cx="8939226" cy="63853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oAutofit/>
          </a:bodyPr>
          <a:lstStyle/>
          <a:p>
            <a:pPr marR="457200" algn="l" defTabSz="457200" rtl="0" hangingPunct="0">
              <a:lnSpc>
                <a:spcPct val="100000"/>
              </a:lnSpc>
            </a:pPr>
            <a:r>
              <a:rPr lang="en-US" sz="3000" dirty="0"/>
              <a:t>Most previously observed variants in these genes are VUS</a:t>
            </a:r>
          </a:p>
          <a:p>
            <a:pPr marL="342900" marR="457200" indent="-342900" algn="l" defTabSz="457200" rtl="0" fontAlgn="auto" hangingPunct="0">
              <a:lnSpc>
                <a:spcPct val="100000"/>
              </a:lnSpc>
              <a:spcBef>
                <a:spcPts val="0"/>
              </a:spcBef>
              <a:spcAft>
                <a:spcPts val="0"/>
              </a:spcAft>
              <a:buClrTx/>
              <a:buSzTx/>
              <a:buFont typeface="Arial"/>
              <a:buChar char="•"/>
              <a:tabLst/>
            </a:pPr>
            <a:endParaRPr lang="en-US" sz="3000" dirty="0">
              <a:solidFill>
                <a:srgbClr val="000000"/>
              </a:solidFill>
            </a:endParaRPr>
          </a:p>
        </p:txBody>
      </p:sp>
      <p:pic>
        <p:nvPicPr>
          <p:cNvPr id="6" name="Picture 5" descr="A screenshot of a computer&#10;&#10;AI-generated content may be incorrect.">
            <a:extLst>
              <a:ext uri="{FF2B5EF4-FFF2-40B4-BE49-F238E27FC236}">
                <a16:creationId xmlns:a16="http://schemas.microsoft.com/office/drawing/2014/main" id="{5F1A43EF-2484-6CB8-1B8C-4FF96E247A6C}"/>
              </a:ext>
            </a:extLst>
          </p:cNvPr>
          <p:cNvPicPr>
            <a:picLocks noChangeAspect="1"/>
          </p:cNvPicPr>
          <p:nvPr/>
        </p:nvPicPr>
        <p:blipFill>
          <a:blip r:embed="rId3"/>
          <a:srcRect l="30769" t="54517" r="40789"/>
          <a:stretch>
            <a:fillRect/>
          </a:stretch>
        </p:blipFill>
        <p:spPr>
          <a:xfrm>
            <a:off x="808974" y="946772"/>
            <a:ext cx="7526051" cy="6573013"/>
          </a:xfrm>
          <a:prstGeom prst="rect">
            <a:avLst/>
          </a:prstGeom>
        </p:spPr>
      </p:pic>
    </p:spTree>
    <p:extLst>
      <p:ext uri="{BB962C8B-B14F-4D97-AF65-F5344CB8AC3E}">
        <p14:creationId xmlns:p14="http://schemas.microsoft.com/office/powerpoint/2010/main" val="3228297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F4FAF-FCEF-BDA9-A6D2-20E28B1B5550}"/>
            </a:ext>
          </a:extLst>
        </p:cNvPr>
        <p:cNvGrpSpPr/>
        <p:nvPr/>
      </p:nvGrpSpPr>
      <p:grpSpPr>
        <a:xfrm>
          <a:off x="0" y="0"/>
          <a:ext cx="0" cy="0"/>
          <a:chOff x="0" y="0"/>
          <a:chExt cx="0" cy="0"/>
        </a:xfrm>
      </p:grpSpPr>
      <p:sp>
        <p:nvSpPr>
          <p:cNvPr id="6" name="Oval 5">
            <a:extLst>
              <a:ext uri="{FF2B5EF4-FFF2-40B4-BE49-F238E27FC236}">
                <a16:creationId xmlns:a16="http://schemas.microsoft.com/office/drawing/2014/main" id="{A260DA80-EBD2-214E-6AD5-0FDFB0FD6ACB}"/>
              </a:ext>
            </a:extLst>
          </p:cNvPr>
          <p:cNvSpPr/>
          <p:nvPr/>
        </p:nvSpPr>
        <p:spPr>
          <a:xfrm>
            <a:off x="241433" y="2426115"/>
            <a:ext cx="2934959" cy="2934959"/>
          </a:xfrm>
          <a:prstGeom prst="ellipse">
            <a:avLst/>
          </a:prstGeom>
          <a:solidFill>
            <a:srgbClr val="D1D1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FFF1796B-70DD-BD1C-5F79-8BA07C8C51A2}"/>
              </a:ext>
            </a:extLst>
          </p:cNvPr>
          <p:cNvSpPr txBox="1"/>
          <p:nvPr/>
        </p:nvSpPr>
        <p:spPr>
          <a:xfrm>
            <a:off x="839033" y="3642778"/>
            <a:ext cx="1695681" cy="861774"/>
          </a:xfrm>
          <a:prstGeom prst="rect">
            <a:avLst/>
          </a:prstGeom>
          <a:noFill/>
        </p:spPr>
        <p:txBody>
          <a:bodyPr wrap="square" rtlCol="0">
            <a:spAutoFit/>
          </a:bodyPr>
          <a:lstStyle/>
          <a:p>
            <a:pPr>
              <a:lnSpc>
                <a:spcPct val="100000"/>
              </a:lnSpc>
            </a:pPr>
            <a:r>
              <a:rPr lang="en-US" dirty="0">
                <a:latin typeface="Arial" panose="020B0604020202020204" pitchFamily="34" charset="0"/>
                <a:cs typeface="Arial" panose="020B0604020202020204" pitchFamily="34" charset="0"/>
              </a:rPr>
              <a:t>17,189 VUS</a:t>
            </a:r>
          </a:p>
        </p:txBody>
      </p:sp>
      <p:sp>
        <p:nvSpPr>
          <p:cNvPr id="8" name="Shape 31">
            <a:extLst>
              <a:ext uri="{FF2B5EF4-FFF2-40B4-BE49-F238E27FC236}">
                <a16:creationId xmlns:a16="http://schemas.microsoft.com/office/drawing/2014/main" id="{B73D4954-3FEB-321C-0C89-97D14C35B782}"/>
              </a:ext>
            </a:extLst>
          </p:cNvPr>
          <p:cNvSpPr/>
          <p:nvPr/>
        </p:nvSpPr>
        <p:spPr>
          <a:xfrm>
            <a:off x="328829" y="325486"/>
            <a:ext cx="4363141" cy="1519670"/>
          </a:xfrm>
          <a:prstGeom prst="rect">
            <a:avLst/>
          </a:prstGeom>
          <a:ln w="12700">
            <a:miter lim="400000"/>
          </a:ln>
          <a:extLst>
            <a:ext uri="{C572A759-6A51-4108-AA02-DFA0A04FC94B}">
              <ma14:wrappingTextBoxFlag xmlns="" xmlns:ma14="http://schemas.microsoft.com/office/mac/drawingml/2011/main" val="1"/>
            </a:ext>
          </a:extLst>
        </p:spPr>
        <p:txBody>
          <a:bodyPr lIns="26788" tIns="26788" rIns="26788" bIns="26788" anchor="ctr"/>
          <a:lstStyle>
            <a:lvl1pPr marR="0" defTabSz="584200">
              <a:lnSpc>
                <a:spcPct val="100000"/>
              </a:lnSpc>
              <a:defRPr sz="3500"/>
            </a:lvl1pPr>
          </a:lstStyle>
          <a:p>
            <a:pPr algn="l" defTabSz="438150" rtl="0">
              <a:defRPr sz="1800"/>
            </a:pPr>
            <a:r>
              <a:rPr lang="en-US" sz="3000" kern="1200" dirty="0">
                <a:solidFill>
                  <a:prstClr val="black"/>
                </a:solidFill>
                <a:latin typeface="Helvetica" pitchFamily="2" charset="0"/>
                <a:ea typeface="+mn-ea"/>
                <a:cs typeface="+mn-cs"/>
              </a:rPr>
              <a:t>Using experimental and computation data ALONE </a:t>
            </a:r>
          </a:p>
          <a:p>
            <a:pPr algn="l" defTabSz="438150" rtl="0">
              <a:defRPr sz="1800"/>
            </a:pPr>
            <a:r>
              <a:rPr lang="en-US" sz="3000" kern="1200" dirty="0">
                <a:solidFill>
                  <a:prstClr val="black"/>
                </a:solidFill>
                <a:latin typeface="Helvetica" pitchFamily="2" charset="0"/>
                <a:ea typeface="+mn-ea"/>
                <a:cs typeface="+mn-cs"/>
              </a:rPr>
              <a:t>eliminates ~55% of VUS!</a:t>
            </a:r>
            <a:endParaRPr sz="3000" kern="1200" dirty="0">
              <a:solidFill>
                <a:prstClr val="black"/>
              </a:solidFill>
              <a:latin typeface="Helvetica" pitchFamily="2" charset="0"/>
              <a:ea typeface="+mn-ea"/>
              <a:cs typeface="+mn-cs"/>
            </a:endParaRPr>
          </a:p>
        </p:txBody>
      </p:sp>
      <p:sp>
        <p:nvSpPr>
          <p:cNvPr id="3" name="TextBox 2">
            <a:extLst>
              <a:ext uri="{FF2B5EF4-FFF2-40B4-BE49-F238E27FC236}">
                <a16:creationId xmlns:a16="http://schemas.microsoft.com/office/drawing/2014/main" id="{5E1321E6-3F04-C033-8C35-084641D1EDB5}"/>
              </a:ext>
            </a:extLst>
          </p:cNvPr>
          <p:cNvSpPr txBox="1"/>
          <p:nvPr/>
        </p:nvSpPr>
        <p:spPr>
          <a:xfrm>
            <a:off x="5032540" y="1635353"/>
            <a:ext cx="1218280" cy="507831"/>
          </a:xfrm>
          <a:prstGeom prst="rect">
            <a:avLst/>
          </a:prstGeom>
          <a:noFill/>
        </p:spPr>
        <p:txBody>
          <a:bodyPr wrap="square" rtlCol="0">
            <a:spAutoFit/>
          </a:bodyPr>
          <a:lstStyle/>
          <a:p>
            <a:pPr marR="0" algn="l" defTabSz="685800" rtl="0">
              <a:lnSpc>
                <a:spcPct val="100000"/>
              </a:lnSpc>
            </a:pPr>
            <a:r>
              <a:rPr lang="en-US" sz="2700" kern="1200" dirty="0">
                <a:solidFill>
                  <a:prstClr val="black"/>
                </a:solidFill>
                <a:latin typeface="Arial" panose="020B0604020202020204" pitchFamily="34" charset="0"/>
                <a:ea typeface="+mn-ea"/>
                <a:cs typeface="Arial" panose="020B0604020202020204" pitchFamily="34" charset="0"/>
              </a:rPr>
              <a:t>VUS</a:t>
            </a:r>
          </a:p>
        </p:txBody>
      </p:sp>
      <p:sp>
        <p:nvSpPr>
          <p:cNvPr id="9" name="TextBox 8">
            <a:extLst>
              <a:ext uri="{FF2B5EF4-FFF2-40B4-BE49-F238E27FC236}">
                <a16:creationId xmlns:a16="http://schemas.microsoft.com/office/drawing/2014/main" id="{740C3F1B-66FF-49F4-9F70-D00CD4E3F8BE}"/>
              </a:ext>
            </a:extLst>
          </p:cNvPr>
          <p:cNvSpPr txBox="1"/>
          <p:nvPr/>
        </p:nvSpPr>
        <p:spPr>
          <a:xfrm>
            <a:off x="6645638" y="121632"/>
            <a:ext cx="2786881" cy="507831"/>
          </a:xfrm>
          <a:prstGeom prst="rect">
            <a:avLst/>
          </a:prstGeom>
          <a:noFill/>
        </p:spPr>
        <p:txBody>
          <a:bodyPr wrap="square" rtlCol="0">
            <a:spAutoFit/>
          </a:bodyPr>
          <a:lstStyle/>
          <a:p>
            <a:pPr marR="0" algn="l" defTabSz="685800" rtl="0">
              <a:lnSpc>
                <a:spcPct val="100000"/>
              </a:lnSpc>
            </a:pPr>
            <a:r>
              <a:rPr lang="en-US" sz="2700" kern="1200" dirty="0" err="1">
                <a:solidFill>
                  <a:prstClr val="black"/>
                </a:solidFill>
                <a:latin typeface="Arial" panose="020B0604020202020204" pitchFamily="34" charset="0"/>
                <a:ea typeface="+mn-ea"/>
                <a:cs typeface="Arial" panose="020B0604020202020204" pitchFamily="34" charset="0"/>
              </a:rPr>
              <a:t>Exptl</a:t>
            </a:r>
            <a:r>
              <a:rPr lang="en-US" sz="2700" kern="1200" dirty="0">
                <a:solidFill>
                  <a:prstClr val="black"/>
                </a:solidFill>
                <a:latin typeface="Arial" panose="020B0604020202020204" pitchFamily="34" charset="0"/>
                <a:ea typeface="+mn-ea"/>
                <a:cs typeface="Arial" panose="020B0604020202020204" pitchFamily="34" charset="0"/>
              </a:rPr>
              <a:t> + </a:t>
            </a:r>
            <a:r>
              <a:rPr lang="en-US" sz="2700" kern="1200" dirty="0" err="1">
                <a:solidFill>
                  <a:prstClr val="black"/>
                </a:solidFill>
                <a:latin typeface="Arial" panose="020B0604020202020204" pitchFamily="34" charset="0"/>
                <a:ea typeface="+mn-ea"/>
                <a:cs typeface="Arial" panose="020B0604020202020204" pitchFamily="34" charset="0"/>
              </a:rPr>
              <a:t>Comptl</a:t>
            </a:r>
            <a:endParaRPr lang="en-US" sz="2700" kern="1200" dirty="0">
              <a:solidFill>
                <a:prstClr val="black"/>
              </a:solidFill>
              <a:latin typeface="Arial" panose="020B0604020202020204" pitchFamily="34" charset="0"/>
              <a:ea typeface="+mn-ea"/>
              <a:cs typeface="Arial" panose="020B0604020202020204" pitchFamily="34" charset="0"/>
            </a:endParaRPr>
          </a:p>
        </p:txBody>
      </p:sp>
      <p:sp>
        <p:nvSpPr>
          <p:cNvPr id="13" name="Right Arrow 12">
            <a:extLst>
              <a:ext uri="{FF2B5EF4-FFF2-40B4-BE49-F238E27FC236}">
                <a16:creationId xmlns:a16="http://schemas.microsoft.com/office/drawing/2014/main" id="{D3969C99-F42D-07E6-7E32-6973281ECCF4}"/>
              </a:ext>
            </a:extLst>
          </p:cNvPr>
          <p:cNvSpPr/>
          <p:nvPr/>
        </p:nvSpPr>
        <p:spPr>
          <a:xfrm>
            <a:off x="2510068" y="3945786"/>
            <a:ext cx="1865350" cy="255759"/>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defTabSz="685800" rtl="0">
              <a:lnSpc>
                <a:spcPct val="100000"/>
              </a:lnSpc>
            </a:pPr>
            <a:endParaRPr lang="en-US" sz="1350" kern="1200">
              <a:solidFill>
                <a:prstClr val="white"/>
              </a:solidFill>
              <a:latin typeface="Aptos" panose="02110004020202020204"/>
            </a:endParaRPr>
          </a:p>
        </p:txBody>
      </p:sp>
      <p:pic>
        <p:nvPicPr>
          <p:cNvPr id="14" name="Picture 13" descr="A group of people and a computer&#10;&#10;Description automatically generated">
            <a:extLst>
              <a:ext uri="{FF2B5EF4-FFF2-40B4-BE49-F238E27FC236}">
                <a16:creationId xmlns:a16="http://schemas.microsoft.com/office/drawing/2014/main" id="{A53E3647-0E1E-5EEE-A9DA-C4B4778DD378}"/>
              </a:ext>
            </a:extLst>
          </p:cNvPr>
          <p:cNvPicPr>
            <a:picLocks noChangeAspect="1"/>
          </p:cNvPicPr>
          <p:nvPr/>
        </p:nvPicPr>
        <p:blipFill>
          <a:blip r:embed="rId3">
            <a:extLst>
              <a:ext uri="{28A0092B-C50C-407E-A947-70E740481C1C}">
                <a14:useLocalDpi xmlns:a14="http://schemas.microsoft.com/office/drawing/2010/main" val="0"/>
              </a:ext>
            </a:extLst>
          </a:blip>
          <a:srcRect l="50837" r="11430" b="55934"/>
          <a:stretch>
            <a:fillRect/>
          </a:stretch>
        </p:blipFill>
        <p:spPr>
          <a:xfrm>
            <a:off x="3516962" y="3165934"/>
            <a:ext cx="858455" cy="683986"/>
          </a:xfrm>
          <a:prstGeom prst="rect">
            <a:avLst/>
          </a:prstGeom>
        </p:spPr>
      </p:pic>
      <p:pic>
        <p:nvPicPr>
          <p:cNvPr id="15" name="Picture 14" descr="A group of people and a computer&#10;&#10;Description automatically generated">
            <a:extLst>
              <a:ext uri="{FF2B5EF4-FFF2-40B4-BE49-F238E27FC236}">
                <a16:creationId xmlns:a16="http://schemas.microsoft.com/office/drawing/2014/main" id="{711DC092-AEBB-A9C9-2054-084EC8A84965}"/>
              </a:ext>
            </a:extLst>
          </p:cNvPr>
          <p:cNvPicPr>
            <a:picLocks noChangeAspect="1"/>
          </p:cNvPicPr>
          <p:nvPr/>
        </p:nvPicPr>
        <p:blipFill>
          <a:blip r:embed="rId3">
            <a:extLst>
              <a:ext uri="{28A0092B-C50C-407E-A947-70E740481C1C}">
                <a14:useLocalDpi xmlns:a14="http://schemas.microsoft.com/office/drawing/2010/main" val="0"/>
              </a:ext>
            </a:extLst>
          </a:blip>
          <a:srcRect l="50837" t="50000" r="11430"/>
          <a:stretch>
            <a:fillRect/>
          </a:stretch>
        </p:blipFill>
        <p:spPr>
          <a:xfrm>
            <a:off x="2319717" y="3070066"/>
            <a:ext cx="968646" cy="875720"/>
          </a:xfrm>
          <a:prstGeom prst="rect">
            <a:avLst/>
          </a:prstGeom>
        </p:spPr>
      </p:pic>
      <p:sp>
        <p:nvSpPr>
          <p:cNvPr id="16" name="Cross 15">
            <a:extLst>
              <a:ext uri="{FF2B5EF4-FFF2-40B4-BE49-F238E27FC236}">
                <a16:creationId xmlns:a16="http://schemas.microsoft.com/office/drawing/2014/main" id="{ED3040AB-DBDA-D5F9-725D-EAD310D939F0}"/>
              </a:ext>
            </a:extLst>
          </p:cNvPr>
          <p:cNvSpPr/>
          <p:nvPr/>
        </p:nvSpPr>
        <p:spPr>
          <a:xfrm>
            <a:off x="3288363" y="3452320"/>
            <a:ext cx="207157" cy="227679"/>
          </a:xfrm>
          <a:prstGeom prst="plus">
            <a:avLst>
              <a:gd name="adj" fmla="val 3995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defTabSz="685800" rtl="0">
              <a:lnSpc>
                <a:spcPct val="100000"/>
              </a:lnSpc>
            </a:pPr>
            <a:endParaRPr lang="en-US" sz="1350" b="1" kern="1200" dirty="0">
              <a:solidFill>
                <a:prstClr val="white"/>
              </a:solidFill>
              <a:latin typeface="Aptos" panose="02110004020202020204"/>
            </a:endParaRPr>
          </a:p>
        </p:txBody>
      </p:sp>
      <p:sp>
        <p:nvSpPr>
          <p:cNvPr id="17" name="TextBox 16">
            <a:extLst>
              <a:ext uri="{FF2B5EF4-FFF2-40B4-BE49-F238E27FC236}">
                <a16:creationId xmlns:a16="http://schemas.microsoft.com/office/drawing/2014/main" id="{8F12DAE1-5FBA-4AD3-B05C-41A8C8AD3448}"/>
              </a:ext>
            </a:extLst>
          </p:cNvPr>
          <p:cNvSpPr txBox="1"/>
          <p:nvPr/>
        </p:nvSpPr>
        <p:spPr>
          <a:xfrm>
            <a:off x="3540619" y="2951895"/>
            <a:ext cx="851358" cy="300082"/>
          </a:xfrm>
          <a:prstGeom prst="rect">
            <a:avLst/>
          </a:prstGeom>
          <a:noFill/>
        </p:spPr>
        <p:txBody>
          <a:bodyPr wrap="square" rtlCol="0">
            <a:spAutoFit/>
          </a:bodyPr>
          <a:lstStyle/>
          <a:p>
            <a:pPr marR="0" defTabSz="685800" rtl="0">
              <a:lnSpc>
                <a:spcPct val="100000"/>
              </a:lnSpc>
            </a:pPr>
            <a:r>
              <a:rPr lang="en-US" sz="1350" b="1" kern="1200" dirty="0">
                <a:solidFill>
                  <a:prstClr val="black"/>
                </a:solidFill>
                <a:latin typeface="Arial" panose="020B0604020202020204" pitchFamily="34" charset="0"/>
                <a:ea typeface="+mn-ea"/>
                <a:cs typeface="Arial" panose="020B0604020202020204" pitchFamily="34" charset="0"/>
              </a:rPr>
              <a:t>REVEL</a:t>
            </a:r>
          </a:p>
        </p:txBody>
      </p:sp>
      <p:pic>
        <p:nvPicPr>
          <p:cNvPr id="4" name="Picture 3">
            <a:extLst>
              <a:ext uri="{FF2B5EF4-FFF2-40B4-BE49-F238E27FC236}">
                <a16:creationId xmlns:a16="http://schemas.microsoft.com/office/drawing/2014/main" id="{492726FD-A347-C0AB-B106-8A54DF84B6CB}"/>
              </a:ext>
            </a:extLst>
          </p:cNvPr>
          <p:cNvPicPr>
            <a:picLocks noChangeAspect="1"/>
          </p:cNvPicPr>
          <p:nvPr/>
        </p:nvPicPr>
        <p:blipFill>
          <a:blip r:embed="rId4"/>
          <a:srcRect t="5350"/>
          <a:stretch>
            <a:fillRect/>
          </a:stretch>
        </p:blipFill>
        <p:spPr>
          <a:xfrm>
            <a:off x="4644232" y="629463"/>
            <a:ext cx="4447717" cy="6145781"/>
          </a:xfrm>
          <a:prstGeom prst="rect">
            <a:avLst/>
          </a:prstGeom>
        </p:spPr>
      </p:pic>
      <p:sp>
        <p:nvSpPr>
          <p:cNvPr id="5" name="Rectangle 4">
            <a:extLst>
              <a:ext uri="{FF2B5EF4-FFF2-40B4-BE49-F238E27FC236}">
                <a16:creationId xmlns:a16="http://schemas.microsoft.com/office/drawing/2014/main" id="{6AB0B442-E77E-7FC2-3CA2-627578C8A020}"/>
              </a:ext>
            </a:extLst>
          </p:cNvPr>
          <p:cNvSpPr/>
          <p:nvPr/>
        </p:nvSpPr>
        <p:spPr>
          <a:xfrm>
            <a:off x="5032540" y="590587"/>
            <a:ext cx="2218266" cy="27229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1061510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a:extLst>
              <a:ext uri="{FF2B5EF4-FFF2-40B4-BE49-F238E27FC236}">
                <a16:creationId xmlns:a16="http://schemas.microsoft.com/office/drawing/2014/main" id="{FFFDE4BF-A81F-7502-07E9-54BBB1E98D3E}"/>
              </a:ext>
            </a:extLst>
          </p:cNvPr>
          <p:cNvSpPr/>
          <p:nvPr/>
        </p:nvSpPr>
        <p:spPr>
          <a:xfrm>
            <a:off x="2573517" y="3808626"/>
            <a:ext cx="1865350" cy="255759"/>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defTabSz="685800" rtl="0">
              <a:lnSpc>
                <a:spcPct val="100000"/>
              </a:lnSpc>
            </a:pPr>
            <a:endParaRPr lang="en-US" sz="1350" kern="1200">
              <a:solidFill>
                <a:prstClr val="white"/>
              </a:solidFill>
              <a:latin typeface="Aptos" panose="02110004020202020204"/>
            </a:endParaRPr>
          </a:p>
        </p:txBody>
      </p:sp>
      <p:pic>
        <p:nvPicPr>
          <p:cNvPr id="5" name="Picture 4" descr="A group of people and a computer&#10;&#10;Description automatically generated">
            <a:extLst>
              <a:ext uri="{FF2B5EF4-FFF2-40B4-BE49-F238E27FC236}">
                <a16:creationId xmlns:a16="http://schemas.microsoft.com/office/drawing/2014/main" id="{542ED38E-BD5A-89AE-AE0C-3B1319EFBB4A}"/>
              </a:ext>
            </a:extLst>
          </p:cNvPr>
          <p:cNvPicPr>
            <a:picLocks noChangeAspect="1"/>
          </p:cNvPicPr>
          <p:nvPr/>
        </p:nvPicPr>
        <p:blipFill>
          <a:blip r:embed="rId2">
            <a:extLst>
              <a:ext uri="{28A0092B-C50C-407E-A947-70E740481C1C}">
                <a14:useLocalDpi xmlns:a14="http://schemas.microsoft.com/office/drawing/2010/main" val="0"/>
              </a:ext>
            </a:extLst>
          </a:blip>
          <a:srcRect l="50837" r="11430" b="55934"/>
          <a:stretch>
            <a:fillRect/>
          </a:stretch>
        </p:blipFill>
        <p:spPr>
          <a:xfrm>
            <a:off x="3580411" y="3028774"/>
            <a:ext cx="858455" cy="683986"/>
          </a:xfrm>
          <a:prstGeom prst="rect">
            <a:avLst/>
          </a:prstGeom>
        </p:spPr>
      </p:pic>
      <p:pic>
        <p:nvPicPr>
          <p:cNvPr id="6" name="Picture 5" descr="A group of people and a computer&#10;&#10;Description automatically generated">
            <a:extLst>
              <a:ext uri="{FF2B5EF4-FFF2-40B4-BE49-F238E27FC236}">
                <a16:creationId xmlns:a16="http://schemas.microsoft.com/office/drawing/2014/main" id="{3FD00330-BF93-92D9-6F5D-9C162CDA03B9}"/>
              </a:ext>
            </a:extLst>
          </p:cNvPr>
          <p:cNvPicPr>
            <a:picLocks noChangeAspect="1"/>
          </p:cNvPicPr>
          <p:nvPr/>
        </p:nvPicPr>
        <p:blipFill>
          <a:blip r:embed="rId2">
            <a:extLst>
              <a:ext uri="{28A0092B-C50C-407E-A947-70E740481C1C}">
                <a14:useLocalDpi xmlns:a14="http://schemas.microsoft.com/office/drawing/2010/main" val="0"/>
              </a:ext>
            </a:extLst>
          </a:blip>
          <a:srcRect l="50837" t="50000" r="11430"/>
          <a:stretch>
            <a:fillRect/>
          </a:stretch>
        </p:blipFill>
        <p:spPr>
          <a:xfrm>
            <a:off x="2383166" y="2932906"/>
            <a:ext cx="968646" cy="875720"/>
          </a:xfrm>
          <a:prstGeom prst="rect">
            <a:avLst/>
          </a:prstGeom>
        </p:spPr>
      </p:pic>
      <p:sp>
        <p:nvSpPr>
          <p:cNvPr id="7" name="Cross 6">
            <a:extLst>
              <a:ext uri="{FF2B5EF4-FFF2-40B4-BE49-F238E27FC236}">
                <a16:creationId xmlns:a16="http://schemas.microsoft.com/office/drawing/2014/main" id="{F5370BC6-6FF6-8F26-31FA-756A21F2E3C0}"/>
              </a:ext>
            </a:extLst>
          </p:cNvPr>
          <p:cNvSpPr/>
          <p:nvPr/>
        </p:nvSpPr>
        <p:spPr>
          <a:xfrm>
            <a:off x="3351812" y="3315160"/>
            <a:ext cx="207157" cy="227679"/>
          </a:xfrm>
          <a:prstGeom prst="plus">
            <a:avLst>
              <a:gd name="adj" fmla="val 3995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defTabSz="685800" rtl="0">
              <a:lnSpc>
                <a:spcPct val="100000"/>
              </a:lnSpc>
            </a:pPr>
            <a:endParaRPr lang="en-US" sz="1350" b="1" kern="1200" dirty="0">
              <a:solidFill>
                <a:prstClr val="white"/>
              </a:solidFill>
              <a:latin typeface="Aptos" panose="02110004020202020204"/>
            </a:endParaRPr>
          </a:p>
        </p:txBody>
      </p:sp>
      <p:sp>
        <p:nvSpPr>
          <p:cNvPr id="8" name="Shape 31">
            <a:extLst>
              <a:ext uri="{FF2B5EF4-FFF2-40B4-BE49-F238E27FC236}">
                <a16:creationId xmlns:a16="http://schemas.microsoft.com/office/drawing/2014/main" id="{5F50E6E8-3F40-42BE-D404-1046B0B4A0A1}"/>
              </a:ext>
            </a:extLst>
          </p:cNvPr>
          <p:cNvSpPr/>
          <p:nvPr/>
        </p:nvSpPr>
        <p:spPr>
          <a:xfrm>
            <a:off x="200599" y="456369"/>
            <a:ext cx="4371401" cy="1519670"/>
          </a:xfrm>
          <a:prstGeom prst="rect">
            <a:avLst/>
          </a:prstGeom>
          <a:ln w="12700">
            <a:miter lim="400000"/>
          </a:ln>
          <a:extLst>
            <a:ext uri="{C572A759-6A51-4108-AA02-DFA0A04FC94B}">
              <ma14:wrappingTextBoxFlag xmlns:ma14="http://schemas.microsoft.com/office/mac/drawingml/2011/main" xmlns="" val="1"/>
            </a:ext>
          </a:extLst>
        </p:spPr>
        <p:txBody>
          <a:bodyPr lIns="26788" tIns="26788" rIns="26788" bIns="26788" anchor="ctr"/>
          <a:lstStyle>
            <a:lvl1pPr marR="0" defTabSz="584200">
              <a:lnSpc>
                <a:spcPct val="100000"/>
              </a:lnSpc>
              <a:defRPr sz="3500"/>
            </a:lvl1pPr>
          </a:lstStyle>
          <a:p>
            <a:pPr algn="l" defTabSz="438150" rtl="0">
              <a:defRPr sz="1800"/>
            </a:pPr>
            <a:r>
              <a:rPr lang="en-US" sz="3000" kern="1200" dirty="0">
                <a:solidFill>
                  <a:prstClr val="black"/>
                </a:solidFill>
                <a:latin typeface="Helvetica" pitchFamily="2" charset="0"/>
                <a:ea typeface="+mn-ea"/>
                <a:cs typeface="+mn-cs"/>
              </a:rPr>
              <a:t>Experimental and computation data ALONE correctly classify</a:t>
            </a:r>
          </a:p>
          <a:p>
            <a:pPr algn="l" defTabSz="438150" rtl="0">
              <a:defRPr sz="1800"/>
            </a:pPr>
            <a:r>
              <a:rPr lang="en-US" sz="3000" kern="1200" dirty="0">
                <a:solidFill>
                  <a:prstClr val="black"/>
                </a:solidFill>
                <a:latin typeface="Helvetica" pitchFamily="2" charset="0"/>
                <a:ea typeface="+mn-ea"/>
                <a:cs typeface="+mn-cs"/>
              </a:rPr>
              <a:t>99.2% of control variants</a:t>
            </a:r>
            <a:endParaRPr sz="3000" kern="1200" dirty="0">
              <a:solidFill>
                <a:prstClr val="black"/>
              </a:solidFill>
              <a:latin typeface="Helvetica" pitchFamily="2" charset="0"/>
              <a:ea typeface="+mn-ea"/>
              <a:cs typeface="+mn-cs"/>
            </a:endParaRPr>
          </a:p>
        </p:txBody>
      </p:sp>
      <p:sp>
        <p:nvSpPr>
          <p:cNvPr id="11" name="TextBox 10">
            <a:extLst>
              <a:ext uri="{FF2B5EF4-FFF2-40B4-BE49-F238E27FC236}">
                <a16:creationId xmlns:a16="http://schemas.microsoft.com/office/drawing/2014/main" id="{68ED0216-A907-6E76-09C6-F7564594EB4A}"/>
              </a:ext>
            </a:extLst>
          </p:cNvPr>
          <p:cNvSpPr txBox="1"/>
          <p:nvPr/>
        </p:nvSpPr>
        <p:spPr>
          <a:xfrm>
            <a:off x="3604068" y="2814735"/>
            <a:ext cx="851358" cy="300082"/>
          </a:xfrm>
          <a:prstGeom prst="rect">
            <a:avLst/>
          </a:prstGeom>
          <a:noFill/>
        </p:spPr>
        <p:txBody>
          <a:bodyPr wrap="square" rtlCol="0">
            <a:spAutoFit/>
          </a:bodyPr>
          <a:lstStyle/>
          <a:p>
            <a:pPr marR="0" defTabSz="685800" rtl="0">
              <a:lnSpc>
                <a:spcPct val="100000"/>
              </a:lnSpc>
            </a:pPr>
            <a:r>
              <a:rPr lang="en-US" sz="1350" b="1" kern="1200" dirty="0">
                <a:solidFill>
                  <a:prstClr val="black"/>
                </a:solidFill>
                <a:latin typeface="Arial" panose="020B0604020202020204" pitchFamily="34" charset="0"/>
                <a:ea typeface="+mn-ea"/>
                <a:cs typeface="Arial" panose="020B0604020202020204" pitchFamily="34" charset="0"/>
              </a:rPr>
              <a:t>REVEL</a:t>
            </a:r>
          </a:p>
        </p:txBody>
      </p:sp>
      <p:sp>
        <p:nvSpPr>
          <p:cNvPr id="2" name="TextBox 1">
            <a:extLst>
              <a:ext uri="{FF2B5EF4-FFF2-40B4-BE49-F238E27FC236}">
                <a16:creationId xmlns:a16="http://schemas.microsoft.com/office/drawing/2014/main" id="{0B6533BD-3C5E-CC07-5001-B42F683F3828}"/>
              </a:ext>
            </a:extLst>
          </p:cNvPr>
          <p:cNvSpPr txBox="1"/>
          <p:nvPr/>
        </p:nvSpPr>
        <p:spPr>
          <a:xfrm>
            <a:off x="4746748" y="117954"/>
            <a:ext cx="1557478" cy="613566"/>
          </a:xfrm>
          <a:prstGeom prst="rect">
            <a:avLst/>
          </a:prstGeom>
          <a:noFill/>
        </p:spPr>
        <p:txBody>
          <a:bodyPr wrap="none" rtlCol="0">
            <a:spAutoFit/>
          </a:bodyPr>
          <a:lstStyle/>
          <a:p>
            <a:r>
              <a:rPr lang="en-US" dirty="0" err="1"/>
              <a:t>ClinVar</a:t>
            </a:r>
            <a:endParaRPr lang="en-US" dirty="0"/>
          </a:p>
        </p:txBody>
      </p:sp>
      <p:sp>
        <p:nvSpPr>
          <p:cNvPr id="3" name="TextBox 2">
            <a:extLst>
              <a:ext uri="{FF2B5EF4-FFF2-40B4-BE49-F238E27FC236}">
                <a16:creationId xmlns:a16="http://schemas.microsoft.com/office/drawing/2014/main" id="{77AFBD1E-A5BD-3479-D3FE-52E33C00E9A9}"/>
              </a:ext>
            </a:extLst>
          </p:cNvPr>
          <p:cNvSpPr txBox="1"/>
          <p:nvPr/>
        </p:nvSpPr>
        <p:spPr>
          <a:xfrm>
            <a:off x="6778893" y="117954"/>
            <a:ext cx="2602637" cy="613566"/>
          </a:xfrm>
          <a:prstGeom prst="rect">
            <a:avLst/>
          </a:prstGeom>
          <a:noFill/>
        </p:spPr>
        <p:txBody>
          <a:bodyPr wrap="none" rtlCol="0">
            <a:spAutoFit/>
          </a:bodyPr>
          <a:lstStyle/>
          <a:p>
            <a:r>
              <a:rPr lang="en-US" dirty="0" err="1"/>
              <a:t>Exptl</a:t>
            </a:r>
            <a:r>
              <a:rPr lang="en-US" dirty="0"/>
              <a:t> + </a:t>
            </a:r>
            <a:r>
              <a:rPr lang="en-US" dirty="0" err="1"/>
              <a:t>Comptl</a:t>
            </a:r>
            <a:endParaRPr lang="en-US" dirty="0"/>
          </a:p>
        </p:txBody>
      </p:sp>
      <p:pic>
        <p:nvPicPr>
          <p:cNvPr id="9" name="Content Placeholder 7" descr="A screenshot of a computer&#10;&#10;AI-generated content may be incorrect.">
            <a:extLst>
              <a:ext uri="{FF2B5EF4-FFF2-40B4-BE49-F238E27FC236}">
                <a16:creationId xmlns:a16="http://schemas.microsoft.com/office/drawing/2014/main" id="{8B53D78E-9321-4EF5-EAA1-FE22EE7BDBEB}"/>
              </a:ext>
            </a:extLst>
          </p:cNvPr>
          <p:cNvPicPr>
            <a:picLocks noChangeAspect="1"/>
          </p:cNvPicPr>
          <p:nvPr/>
        </p:nvPicPr>
        <p:blipFill>
          <a:blip r:embed="rId3"/>
          <a:srcRect t="15546" r="80554" b="29620"/>
          <a:stretch>
            <a:fillRect/>
          </a:stretch>
        </p:blipFill>
        <p:spPr>
          <a:xfrm>
            <a:off x="4283774" y="799561"/>
            <a:ext cx="5097756" cy="6058439"/>
          </a:xfrm>
          <a:prstGeom prst="rect">
            <a:avLst/>
          </a:prstGeom>
        </p:spPr>
      </p:pic>
      <p:grpSp>
        <p:nvGrpSpPr>
          <p:cNvPr id="15" name="Group 14">
            <a:extLst>
              <a:ext uri="{FF2B5EF4-FFF2-40B4-BE49-F238E27FC236}">
                <a16:creationId xmlns:a16="http://schemas.microsoft.com/office/drawing/2014/main" id="{5F2D80DB-E4EE-B49B-A366-033439B8A7FE}"/>
              </a:ext>
            </a:extLst>
          </p:cNvPr>
          <p:cNvGrpSpPr/>
          <p:nvPr/>
        </p:nvGrpSpPr>
        <p:grpSpPr>
          <a:xfrm>
            <a:off x="178610" y="2671897"/>
            <a:ext cx="3337571" cy="2784975"/>
            <a:chOff x="204909" y="1944835"/>
            <a:chExt cx="4771931" cy="3981848"/>
          </a:xfrm>
        </p:grpSpPr>
        <p:sp>
          <p:nvSpPr>
            <p:cNvPr id="10" name="Oval 9">
              <a:extLst>
                <a:ext uri="{FF2B5EF4-FFF2-40B4-BE49-F238E27FC236}">
                  <a16:creationId xmlns:a16="http://schemas.microsoft.com/office/drawing/2014/main" id="{7B0D5076-4A8A-9F9F-AF47-CAEC4D48099B}"/>
                </a:ext>
              </a:extLst>
            </p:cNvPr>
            <p:cNvSpPr/>
            <p:nvPr/>
          </p:nvSpPr>
          <p:spPr>
            <a:xfrm>
              <a:off x="2573633" y="4097883"/>
              <a:ext cx="1828799" cy="1828800"/>
            </a:xfrm>
            <a:prstGeom prst="ellipse">
              <a:avLst/>
            </a:prstGeom>
            <a:solidFill>
              <a:srgbClr val="E4BC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AF3DD297-2108-2D08-46CE-87F996A2DBF0}"/>
                </a:ext>
              </a:extLst>
            </p:cNvPr>
            <p:cNvSpPr txBox="1"/>
            <p:nvPr/>
          </p:nvSpPr>
          <p:spPr>
            <a:xfrm>
              <a:off x="2413106" y="4496811"/>
              <a:ext cx="2563734" cy="1012108"/>
            </a:xfrm>
            <a:prstGeom prst="rect">
              <a:avLst/>
            </a:prstGeom>
            <a:noFill/>
          </p:spPr>
          <p:txBody>
            <a:bodyPr wrap="none" rtlCol="0">
              <a:spAutoFit/>
            </a:bodyPr>
            <a:lstStyle/>
            <a:p>
              <a:pPr algn="ctr">
                <a:lnSpc>
                  <a:spcPct val="100000"/>
                </a:lnSpc>
              </a:pPr>
              <a:r>
                <a:rPr lang="en-US" sz="2000" dirty="0">
                  <a:latin typeface="Arial" panose="020B0604020202020204" pitchFamily="34" charset="0"/>
                  <a:cs typeface="Arial" panose="020B0604020202020204" pitchFamily="34" charset="0"/>
                </a:rPr>
                <a:t>4,841 </a:t>
              </a:r>
            </a:p>
            <a:p>
              <a:pPr algn="ctr">
                <a:lnSpc>
                  <a:spcPct val="100000"/>
                </a:lnSpc>
              </a:pPr>
              <a:r>
                <a:rPr lang="en-US" sz="2000" dirty="0">
                  <a:latin typeface="Arial" panose="020B0604020202020204" pitchFamily="34" charset="0"/>
                  <a:cs typeface="Arial" panose="020B0604020202020204" pitchFamily="34" charset="0"/>
                </a:rPr>
                <a:t>Pathogenic</a:t>
              </a:r>
            </a:p>
          </p:txBody>
        </p:sp>
        <p:sp>
          <p:nvSpPr>
            <p:cNvPr id="13" name="Oval 12">
              <a:extLst>
                <a:ext uri="{FF2B5EF4-FFF2-40B4-BE49-F238E27FC236}">
                  <a16:creationId xmlns:a16="http://schemas.microsoft.com/office/drawing/2014/main" id="{2B550879-5637-BE3A-6794-40F930003D2D}"/>
                </a:ext>
              </a:extLst>
            </p:cNvPr>
            <p:cNvSpPr/>
            <p:nvPr/>
          </p:nvSpPr>
          <p:spPr>
            <a:xfrm>
              <a:off x="204909" y="1944835"/>
              <a:ext cx="2926080" cy="2926080"/>
            </a:xfrm>
            <a:prstGeom prst="ellipse">
              <a:avLst/>
            </a:prstGeom>
            <a:solidFill>
              <a:srgbClr val="55ABD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A2185F56-95A3-14CE-B084-BB0424AFB60F}"/>
                </a:ext>
              </a:extLst>
            </p:cNvPr>
            <p:cNvSpPr txBox="1"/>
            <p:nvPr/>
          </p:nvSpPr>
          <p:spPr>
            <a:xfrm>
              <a:off x="864501" y="2901821"/>
              <a:ext cx="2098312" cy="1012108"/>
            </a:xfrm>
            <a:prstGeom prst="rect">
              <a:avLst/>
            </a:prstGeom>
            <a:noFill/>
          </p:spPr>
          <p:txBody>
            <a:bodyPr wrap="square" rtlCol="0">
              <a:spAutoFit/>
            </a:bodyPr>
            <a:lstStyle/>
            <a:p>
              <a:pPr algn="ctr">
                <a:lnSpc>
                  <a:spcPct val="100000"/>
                </a:lnSpc>
              </a:pPr>
              <a:r>
                <a:rPr lang="en-US" sz="2000" dirty="0">
                  <a:latin typeface="Arial" panose="020B0604020202020204" pitchFamily="34" charset="0"/>
                  <a:cs typeface="Arial" panose="020B0604020202020204" pitchFamily="34" charset="0"/>
                </a:rPr>
                <a:t>7,768 </a:t>
              </a:r>
            </a:p>
            <a:p>
              <a:pPr algn="ctr">
                <a:lnSpc>
                  <a:spcPct val="100000"/>
                </a:lnSpc>
              </a:pPr>
              <a:r>
                <a:rPr lang="en-US" sz="2000" dirty="0">
                  <a:latin typeface="Arial" panose="020B0604020202020204" pitchFamily="34" charset="0"/>
                  <a:cs typeface="Arial" panose="020B0604020202020204" pitchFamily="34" charset="0"/>
                </a:rPr>
                <a:t>Benign</a:t>
              </a:r>
            </a:p>
          </p:txBody>
        </p:sp>
      </p:grpSp>
    </p:spTree>
    <p:extLst>
      <p:ext uri="{BB962C8B-B14F-4D97-AF65-F5344CB8AC3E}">
        <p14:creationId xmlns:p14="http://schemas.microsoft.com/office/powerpoint/2010/main" val="34890980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8718F-5DDB-941A-D038-174E398EFF18}"/>
            </a:ext>
          </a:extLst>
        </p:cNvPr>
        <p:cNvGrpSpPr/>
        <p:nvPr/>
      </p:nvGrpSpPr>
      <p:grpSpPr>
        <a:xfrm>
          <a:off x="0" y="0"/>
          <a:ext cx="0" cy="0"/>
          <a:chOff x="0" y="0"/>
          <a:chExt cx="0" cy="0"/>
        </a:xfrm>
      </p:grpSpPr>
      <p:pic>
        <p:nvPicPr>
          <p:cNvPr id="12" name="Picture 11" descr="A diagram of numbers and circles&#10;&#10;AI-generated content may be incorrect.">
            <a:extLst>
              <a:ext uri="{FF2B5EF4-FFF2-40B4-BE49-F238E27FC236}">
                <a16:creationId xmlns:a16="http://schemas.microsoft.com/office/drawing/2014/main" id="{2EEEFEBA-F908-F937-1236-7AEB5F5AD92E}"/>
              </a:ext>
            </a:extLst>
          </p:cNvPr>
          <p:cNvPicPr>
            <a:picLocks noChangeAspect="1"/>
          </p:cNvPicPr>
          <p:nvPr/>
        </p:nvPicPr>
        <p:blipFill>
          <a:blip r:embed="rId2"/>
          <a:srcRect l="32106" b="21053"/>
          <a:stretch>
            <a:fillRect/>
          </a:stretch>
        </p:blipFill>
        <p:spPr>
          <a:xfrm>
            <a:off x="-988113" y="2547401"/>
            <a:ext cx="5706699" cy="4875625"/>
          </a:xfrm>
          <a:prstGeom prst="rect">
            <a:avLst/>
          </a:prstGeom>
        </p:spPr>
      </p:pic>
      <p:sp>
        <p:nvSpPr>
          <p:cNvPr id="15" name="TextBox 14">
            <a:extLst>
              <a:ext uri="{FF2B5EF4-FFF2-40B4-BE49-F238E27FC236}">
                <a16:creationId xmlns:a16="http://schemas.microsoft.com/office/drawing/2014/main" id="{23F68CA4-D2E7-90D1-07C6-801515019E00}"/>
              </a:ext>
            </a:extLst>
          </p:cNvPr>
          <p:cNvSpPr txBox="1"/>
          <p:nvPr/>
        </p:nvSpPr>
        <p:spPr>
          <a:xfrm>
            <a:off x="290721" y="3633498"/>
            <a:ext cx="2770950" cy="861774"/>
          </a:xfrm>
          <a:prstGeom prst="rect">
            <a:avLst/>
          </a:prstGeom>
          <a:noFill/>
        </p:spPr>
        <p:txBody>
          <a:bodyPr wrap="none" rtlCol="0">
            <a:spAutoFit/>
          </a:bodyPr>
          <a:lstStyle/>
          <a:p>
            <a:pPr>
              <a:lnSpc>
                <a:spcPct val="100000"/>
              </a:lnSpc>
            </a:pPr>
            <a:r>
              <a:rPr lang="en-US" dirty="0">
                <a:latin typeface="Arial" panose="020B0604020202020204" pitchFamily="34" charset="0"/>
                <a:cs typeface="Arial" panose="020B0604020202020204" pitchFamily="34" charset="0"/>
              </a:rPr>
              <a:t>99,19 </a:t>
            </a:r>
          </a:p>
          <a:p>
            <a:pPr>
              <a:lnSpc>
                <a:spcPct val="100000"/>
              </a:lnSpc>
            </a:pPr>
            <a:r>
              <a:rPr lang="en-US" dirty="0">
                <a:latin typeface="Arial" panose="020B0604020202020204" pitchFamily="34" charset="0"/>
                <a:cs typeface="Arial" panose="020B0604020202020204" pitchFamily="34" charset="0"/>
              </a:rPr>
              <a:t>unseen variants</a:t>
            </a:r>
          </a:p>
        </p:txBody>
      </p:sp>
      <p:sp>
        <p:nvSpPr>
          <p:cNvPr id="4" name="Right Arrow 3">
            <a:extLst>
              <a:ext uri="{FF2B5EF4-FFF2-40B4-BE49-F238E27FC236}">
                <a16:creationId xmlns:a16="http://schemas.microsoft.com/office/drawing/2014/main" id="{AC1B2CCD-A013-AF54-0492-FC0A80207F29}"/>
              </a:ext>
            </a:extLst>
          </p:cNvPr>
          <p:cNvSpPr/>
          <p:nvPr/>
        </p:nvSpPr>
        <p:spPr>
          <a:xfrm>
            <a:off x="2573517" y="3808626"/>
            <a:ext cx="1865350" cy="255759"/>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defTabSz="685800" rtl="0">
              <a:lnSpc>
                <a:spcPct val="100000"/>
              </a:lnSpc>
            </a:pPr>
            <a:endParaRPr lang="en-US" sz="1350" kern="1200">
              <a:solidFill>
                <a:prstClr val="white"/>
              </a:solidFill>
              <a:latin typeface="Aptos" panose="02110004020202020204"/>
            </a:endParaRPr>
          </a:p>
        </p:txBody>
      </p:sp>
      <p:pic>
        <p:nvPicPr>
          <p:cNvPr id="5" name="Picture 4" descr="A group of people and a computer&#10;&#10;Description automatically generated">
            <a:extLst>
              <a:ext uri="{FF2B5EF4-FFF2-40B4-BE49-F238E27FC236}">
                <a16:creationId xmlns:a16="http://schemas.microsoft.com/office/drawing/2014/main" id="{E1F196CE-1699-E94E-B163-2D883C92E32F}"/>
              </a:ext>
            </a:extLst>
          </p:cNvPr>
          <p:cNvPicPr>
            <a:picLocks noChangeAspect="1"/>
          </p:cNvPicPr>
          <p:nvPr/>
        </p:nvPicPr>
        <p:blipFill>
          <a:blip r:embed="rId3">
            <a:extLst>
              <a:ext uri="{28A0092B-C50C-407E-A947-70E740481C1C}">
                <a14:useLocalDpi xmlns:a14="http://schemas.microsoft.com/office/drawing/2010/main" val="0"/>
              </a:ext>
            </a:extLst>
          </a:blip>
          <a:srcRect l="50837" r="11430" b="55934"/>
          <a:stretch>
            <a:fillRect/>
          </a:stretch>
        </p:blipFill>
        <p:spPr>
          <a:xfrm>
            <a:off x="3580411" y="3028774"/>
            <a:ext cx="858455" cy="683986"/>
          </a:xfrm>
          <a:prstGeom prst="rect">
            <a:avLst/>
          </a:prstGeom>
        </p:spPr>
      </p:pic>
      <p:pic>
        <p:nvPicPr>
          <p:cNvPr id="6" name="Picture 5" descr="A group of people and a computer&#10;&#10;Description automatically generated">
            <a:extLst>
              <a:ext uri="{FF2B5EF4-FFF2-40B4-BE49-F238E27FC236}">
                <a16:creationId xmlns:a16="http://schemas.microsoft.com/office/drawing/2014/main" id="{8DF17AE6-2854-C1D6-A75F-A4823C57A2E4}"/>
              </a:ext>
            </a:extLst>
          </p:cNvPr>
          <p:cNvPicPr>
            <a:picLocks noChangeAspect="1"/>
          </p:cNvPicPr>
          <p:nvPr/>
        </p:nvPicPr>
        <p:blipFill>
          <a:blip r:embed="rId3">
            <a:extLst>
              <a:ext uri="{28A0092B-C50C-407E-A947-70E740481C1C}">
                <a14:useLocalDpi xmlns:a14="http://schemas.microsoft.com/office/drawing/2010/main" val="0"/>
              </a:ext>
            </a:extLst>
          </a:blip>
          <a:srcRect l="50837" t="50000" r="11430"/>
          <a:stretch>
            <a:fillRect/>
          </a:stretch>
        </p:blipFill>
        <p:spPr>
          <a:xfrm>
            <a:off x="2383166" y="2932906"/>
            <a:ext cx="968646" cy="875720"/>
          </a:xfrm>
          <a:prstGeom prst="rect">
            <a:avLst/>
          </a:prstGeom>
        </p:spPr>
      </p:pic>
      <p:sp>
        <p:nvSpPr>
          <p:cNvPr id="7" name="Cross 6">
            <a:extLst>
              <a:ext uri="{FF2B5EF4-FFF2-40B4-BE49-F238E27FC236}">
                <a16:creationId xmlns:a16="http://schemas.microsoft.com/office/drawing/2014/main" id="{6CB90AA6-AC74-D503-7A86-43131DE4F529}"/>
              </a:ext>
            </a:extLst>
          </p:cNvPr>
          <p:cNvSpPr/>
          <p:nvPr/>
        </p:nvSpPr>
        <p:spPr>
          <a:xfrm>
            <a:off x="3351812" y="3315160"/>
            <a:ext cx="207157" cy="227679"/>
          </a:xfrm>
          <a:prstGeom prst="plus">
            <a:avLst>
              <a:gd name="adj" fmla="val 3995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defTabSz="685800" rtl="0">
              <a:lnSpc>
                <a:spcPct val="100000"/>
              </a:lnSpc>
            </a:pPr>
            <a:endParaRPr lang="en-US" sz="1350" b="1" kern="1200" dirty="0">
              <a:solidFill>
                <a:prstClr val="white"/>
              </a:solidFill>
              <a:latin typeface="Aptos" panose="02110004020202020204"/>
            </a:endParaRPr>
          </a:p>
        </p:txBody>
      </p:sp>
      <p:sp>
        <p:nvSpPr>
          <p:cNvPr id="11" name="TextBox 10">
            <a:extLst>
              <a:ext uri="{FF2B5EF4-FFF2-40B4-BE49-F238E27FC236}">
                <a16:creationId xmlns:a16="http://schemas.microsoft.com/office/drawing/2014/main" id="{9A402746-A53E-8369-8908-AE0ACF880CA3}"/>
              </a:ext>
            </a:extLst>
          </p:cNvPr>
          <p:cNvSpPr txBox="1"/>
          <p:nvPr/>
        </p:nvSpPr>
        <p:spPr>
          <a:xfrm>
            <a:off x="3604068" y="2814735"/>
            <a:ext cx="851358" cy="300082"/>
          </a:xfrm>
          <a:prstGeom prst="rect">
            <a:avLst/>
          </a:prstGeom>
          <a:noFill/>
        </p:spPr>
        <p:txBody>
          <a:bodyPr wrap="square" rtlCol="0">
            <a:spAutoFit/>
          </a:bodyPr>
          <a:lstStyle/>
          <a:p>
            <a:pPr marR="0" defTabSz="685800" rtl="0">
              <a:lnSpc>
                <a:spcPct val="100000"/>
              </a:lnSpc>
            </a:pPr>
            <a:r>
              <a:rPr lang="en-US" sz="1350" b="1" kern="1200" dirty="0">
                <a:solidFill>
                  <a:prstClr val="black"/>
                </a:solidFill>
                <a:latin typeface="Arial" panose="020B0604020202020204" pitchFamily="34" charset="0"/>
                <a:ea typeface="+mn-ea"/>
                <a:cs typeface="Arial" panose="020B0604020202020204" pitchFamily="34" charset="0"/>
              </a:rPr>
              <a:t>REVEL</a:t>
            </a:r>
          </a:p>
        </p:txBody>
      </p:sp>
      <p:sp>
        <p:nvSpPr>
          <p:cNvPr id="2" name="TextBox 1">
            <a:extLst>
              <a:ext uri="{FF2B5EF4-FFF2-40B4-BE49-F238E27FC236}">
                <a16:creationId xmlns:a16="http://schemas.microsoft.com/office/drawing/2014/main" id="{225342AF-35DC-47A7-2931-8FBD1E956831}"/>
              </a:ext>
            </a:extLst>
          </p:cNvPr>
          <p:cNvSpPr txBox="1"/>
          <p:nvPr/>
        </p:nvSpPr>
        <p:spPr>
          <a:xfrm>
            <a:off x="4692604" y="117954"/>
            <a:ext cx="1611980" cy="613566"/>
          </a:xfrm>
          <a:prstGeom prst="rect">
            <a:avLst/>
          </a:prstGeom>
          <a:noFill/>
        </p:spPr>
        <p:txBody>
          <a:bodyPr wrap="none" rtlCol="0">
            <a:spAutoFit/>
          </a:bodyPr>
          <a:lstStyle/>
          <a:p>
            <a:r>
              <a:rPr lang="en-US" dirty="0"/>
              <a:t>Unseen</a:t>
            </a:r>
          </a:p>
        </p:txBody>
      </p:sp>
      <p:sp>
        <p:nvSpPr>
          <p:cNvPr id="3" name="TextBox 2">
            <a:extLst>
              <a:ext uri="{FF2B5EF4-FFF2-40B4-BE49-F238E27FC236}">
                <a16:creationId xmlns:a16="http://schemas.microsoft.com/office/drawing/2014/main" id="{58174D5F-741A-B31E-DFB9-4C576C1C6F93}"/>
              </a:ext>
            </a:extLst>
          </p:cNvPr>
          <p:cNvSpPr txBox="1"/>
          <p:nvPr/>
        </p:nvSpPr>
        <p:spPr>
          <a:xfrm>
            <a:off x="6778893" y="117954"/>
            <a:ext cx="2602637" cy="613566"/>
          </a:xfrm>
          <a:prstGeom prst="rect">
            <a:avLst/>
          </a:prstGeom>
          <a:noFill/>
        </p:spPr>
        <p:txBody>
          <a:bodyPr wrap="none" rtlCol="0">
            <a:spAutoFit/>
          </a:bodyPr>
          <a:lstStyle/>
          <a:p>
            <a:r>
              <a:rPr lang="en-US" dirty="0" err="1"/>
              <a:t>Exptl</a:t>
            </a:r>
            <a:r>
              <a:rPr lang="en-US" dirty="0"/>
              <a:t> + </a:t>
            </a:r>
            <a:r>
              <a:rPr lang="en-US" dirty="0" err="1"/>
              <a:t>Comptl</a:t>
            </a:r>
            <a:endParaRPr lang="en-US" dirty="0"/>
          </a:p>
        </p:txBody>
      </p:sp>
      <p:pic>
        <p:nvPicPr>
          <p:cNvPr id="10" name="Picture 9" descr="A screenshot of a computer&#10;&#10;AI-generated content may be incorrect.">
            <a:extLst>
              <a:ext uri="{FF2B5EF4-FFF2-40B4-BE49-F238E27FC236}">
                <a16:creationId xmlns:a16="http://schemas.microsoft.com/office/drawing/2014/main" id="{987CBDB1-C3CC-5968-8656-857844E13AD4}"/>
              </a:ext>
            </a:extLst>
          </p:cNvPr>
          <p:cNvPicPr>
            <a:picLocks noChangeAspect="1"/>
          </p:cNvPicPr>
          <p:nvPr/>
        </p:nvPicPr>
        <p:blipFill>
          <a:blip r:embed="rId4"/>
          <a:srcRect l="10327" t="4527" r="74641"/>
          <a:stretch>
            <a:fillRect/>
          </a:stretch>
        </p:blipFill>
        <p:spPr>
          <a:xfrm>
            <a:off x="4392401" y="1156182"/>
            <a:ext cx="4772983" cy="5442124"/>
          </a:xfrm>
          <a:prstGeom prst="rect">
            <a:avLst/>
          </a:prstGeom>
        </p:spPr>
      </p:pic>
      <p:sp>
        <p:nvSpPr>
          <p:cNvPr id="8" name="Shape 31">
            <a:extLst>
              <a:ext uri="{FF2B5EF4-FFF2-40B4-BE49-F238E27FC236}">
                <a16:creationId xmlns:a16="http://schemas.microsoft.com/office/drawing/2014/main" id="{8F8368E3-A781-2FFD-3CCE-643B2BEC7248}"/>
              </a:ext>
            </a:extLst>
          </p:cNvPr>
          <p:cNvSpPr/>
          <p:nvPr/>
        </p:nvSpPr>
        <p:spPr>
          <a:xfrm>
            <a:off x="200599" y="456369"/>
            <a:ext cx="4371401" cy="1519670"/>
          </a:xfrm>
          <a:prstGeom prst="rect">
            <a:avLst/>
          </a:prstGeom>
          <a:ln w="12700">
            <a:miter lim="400000"/>
          </a:ln>
          <a:extLst>
            <a:ext uri="{C572A759-6A51-4108-AA02-DFA0A04FC94B}">
              <ma14:wrappingTextBoxFlag xmlns:ma14="http://schemas.microsoft.com/office/mac/drawingml/2011/main" xmlns="" val="1"/>
            </a:ext>
          </a:extLst>
        </p:spPr>
        <p:txBody>
          <a:bodyPr lIns="26788" tIns="26788" rIns="26788" bIns="26788" anchor="ctr"/>
          <a:lstStyle>
            <a:lvl1pPr marR="0" defTabSz="584200">
              <a:lnSpc>
                <a:spcPct val="100000"/>
              </a:lnSpc>
              <a:defRPr sz="3500"/>
            </a:lvl1pPr>
          </a:lstStyle>
          <a:p>
            <a:pPr algn="l" defTabSz="438150" rtl="0">
              <a:defRPr sz="1800"/>
            </a:pPr>
            <a:r>
              <a:rPr lang="en-US" sz="3000" kern="1200" dirty="0">
                <a:solidFill>
                  <a:prstClr val="black"/>
                </a:solidFill>
                <a:latin typeface="Helvetica" pitchFamily="2" charset="0"/>
                <a:ea typeface="+mn-ea"/>
                <a:cs typeface="+mn-cs"/>
              </a:rPr>
              <a:t>Experimental and computation data ALONE correctly classify</a:t>
            </a:r>
          </a:p>
          <a:p>
            <a:pPr algn="l" defTabSz="438150" rtl="0">
              <a:defRPr sz="1800"/>
            </a:pPr>
            <a:r>
              <a:rPr lang="en-US" sz="3000" kern="1200" dirty="0">
                <a:solidFill>
                  <a:prstClr val="black"/>
                </a:solidFill>
                <a:latin typeface="Helvetica" pitchFamily="2" charset="0"/>
                <a:ea typeface="+mn-ea"/>
                <a:cs typeface="+mn-cs"/>
              </a:rPr>
              <a:t>~50% of unseen variants</a:t>
            </a:r>
            <a:endParaRPr sz="3000" kern="1200" dirty="0">
              <a:solidFill>
                <a:prstClr val="black"/>
              </a:solidFill>
              <a:latin typeface="Helvetica" pitchFamily="2" charset="0"/>
              <a:ea typeface="+mn-ea"/>
              <a:cs typeface="+mn-cs"/>
            </a:endParaRPr>
          </a:p>
        </p:txBody>
      </p:sp>
      <p:sp>
        <p:nvSpPr>
          <p:cNvPr id="16" name="Rectangle 15">
            <a:extLst>
              <a:ext uri="{FF2B5EF4-FFF2-40B4-BE49-F238E27FC236}">
                <a16:creationId xmlns:a16="http://schemas.microsoft.com/office/drawing/2014/main" id="{411C8871-87F3-0C04-51DC-8FB4262BA897}"/>
              </a:ext>
            </a:extLst>
          </p:cNvPr>
          <p:cNvSpPr/>
          <p:nvPr/>
        </p:nvSpPr>
        <p:spPr>
          <a:xfrm>
            <a:off x="1184073" y="4894723"/>
            <a:ext cx="1876108" cy="805070"/>
          </a:xfrm>
          <a:prstGeom prst="rect">
            <a:avLst/>
          </a:prstGeom>
          <a:solidFill>
            <a:srgbClr val="B7B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62502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6D094-0D31-1EE8-2271-788F6E5436E8}"/>
            </a:ext>
          </a:extLst>
        </p:cNvPr>
        <p:cNvGrpSpPr/>
        <p:nvPr/>
      </p:nvGrpSpPr>
      <p:grpSpPr>
        <a:xfrm>
          <a:off x="0" y="0"/>
          <a:ext cx="0" cy="0"/>
          <a:chOff x="0" y="0"/>
          <a:chExt cx="0" cy="0"/>
        </a:xfrm>
      </p:grpSpPr>
      <p:sp>
        <p:nvSpPr>
          <p:cNvPr id="319" name="Shape 319">
            <a:extLst>
              <a:ext uri="{FF2B5EF4-FFF2-40B4-BE49-F238E27FC236}">
                <a16:creationId xmlns:a16="http://schemas.microsoft.com/office/drawing/2014/main" id="{98C5D40A-B401-DE24-D055-174C72D8A7B0}"/>
              </a:ext>
            </a:extLst>
          </p:cNvPr>
          <p:cNvSpPr/>
          <p:nvPr/>
        </p:nvSpPr>
        <p:spPr>
          <a:xfrm>
            <a:off x="1169792" y="1028671"/>
            <a:ext cx="6831211" cy="482204"/>
          </a:xfrm>
          <a:prstGeom prst="rect">
            <a:avLst/>
          </a:prstGeom>
          <a:ln w="12700">
            <a:miter lim="400000"/>
          </a:ln>
          <a:extLst>
            <a:ext uri="{C572A759-6A51-4108-AA02-DFA0A04FC94B}">
              <ma14:wrappingTextBoxFlag xmlns:ma14="http://schemas.microsoft.com/office/mac/drawingml/2011/main" xmlns="" val="1"/>
            </a:ext>
          </a:extLst>
        </p:spPr>
        <p:txBody>
          <a:bodyPr lIns="26788" tIns="26788" rIns="26788" bIns="26788" anchor="ctr"/>
          <a:lstStyle>
            <a:lvl1pPr marR="0">
              <a:lnSpc>
                <a:spcPct val="100000"/>
              </a:lnSpc>
              <a:defRPr sz="3000"/>
            </a:lvl1pPr>
          </a:lstStyle>
          <a:p>
            <a:pPr marL="0" marR="0" lvl="0" indent="0" algn="ctr" defTabSz="241093" rtl="0" eaLnBrk="1" fontAlgn="auto" latinLnBrk="0" hangingPunct="1">
              <a:lnSpc>
                <a:spcPct val="100000"/>
              </a:lnSpc>
              <a:spcBef>
                <a:spcPts val="0"/>
              </a:spcBef>
              <a:spcAft>
                <a:spcPts val="0"/>
              </a:spcAft>
              <a:buClrTx/>
              <a:buSzTx/>
              <a:buFontTx/>
              <a:buNone/>
              <a:tabLst/>
              <a:defRPr sz="1800"/>
            </a:pPr>
            <a:endParaRPr kumimoji="0" lang="en-US" sz="2400" b="0" i="0" u="none" strike="noStrike" kern="0" cap="none" spc="0" normalizeH="0" baseline="0" noProof="0" dirty="0">
              <a:ln>
                <a:noFill/>
              </a:ln>
              <a:solidFill>
                <a:sysClr val="windowText" lastClr="000000"/>
              </a:solidFill>
              <a:effectLst/>
              <a:uLnTx/>
              <a:uFillTx/>
              <a:latin typeface="Helvetica"/>
              <a:cs typeface="Gill Sans"/>
              <a:sym typeface="Helvetica"/>
            </a:endParaRPr>
          </a:p>
        </p:txBody>
      </p:sp>
      <p:sp>
        <p:nvSpPr>
          <p:cNvPr id="4" name="Shape 314">
            <a:extLst>
              <a:ext uri="{FF2B5EF4-FFF2-40B4-BE49-F238E27FC236}">
                <a16:creationId xmlns:a16="http://schemas.microsoft.com/office/drawing/2014/main" id="{A45C49AA-1F8B-DC9C-2C55-6F889863001D}"/>
              </a:ext>
            </a:extLst>
          </p:cNvPr>
          <p:cNvSpPr/>
          <p:nvPr/>
        </p:nvSpPr>
        <p:spPr>
          <a:xfrm>
            <a:off x="1641975" y="4994490"/>
            <a:ext cx="6288733" cy="250307"/>
          </a:xfrm>
          <a:prstGeom prst="rect">
            <a:avLst/>
          </a:prstGeom>
          <a:ln w="12700">
            <a:miter lim="400000"/>
          </a:ln>
          <a:extLst>
            <a:ext uri="{C572A759-6A51-4108-AA02-DFA0A04FC94B}">
              <ma14:wrappingTextBoxFlag xmlns:ma14="http://schemas.microsoft.com/office/mac/drawingml/2011/main" xmlns="" val="1"/>
            </a:ext>
          </a:extLst>
        </p:spPr>
        <p:txBody>
          <a:bodyPr lIns="26788" tIns="26788" rIns="26788" bIns="26788" anchor="ctr">
            <a:spAutoFit/>
          </a:bodyPr>
          <a:lstStyle/>
          <a:p>
            <a:pPr marL="180815" marR="0" lvl="0" indent="-180815" algn="l" defTabSz="308055" rtl="0" eaLnBrk="1" fontAlgn="auto" latinLnBrk="0" hangingPunct="1">
              <a:lnSpc>
                <a:spcPct val="100000"/>
              </a:lnSpc>
              <a:spcBef>
                <a:spcPts val="0"/>
              </a:spcBef>
              <a:spcAft>
                <a:spcPts val="0"/>
              </a:spcAft>
              <a:buClrTx/>
              <a:buSzPct val="80000"/>
              <a:buFont typeface="Wingdings" charset="2"/>
              <a:buChar char="l"/>
              <a:tabLst/>
              <a:defRPr sz="1800"/>
            </a:pPr>
            <a:endParaRPr kumimoji="0" lang="en-US" sz="1275" b="0" i="0" u="none" strike="noStrike" kern="0" cap="none" spc="0" normalizeH="0" baseline="0" noProof="0" dirty="0">
              <a:ln>
                <a:noFill/>
              </a:ln>
              <a:solidFill>
                <a:sysClr val="windowText" lastClr="000000"/>
              </a:solidFill>
              <a:effectLst/>
              <a:uLnTx/>
              <a:uFillTx/>
              <a:latin typeface="Helvetica"/>
              <a:cs typeface="Gill Sans"/>
              <a:sym typeface="Helvetica"/>
            </a:endParaRPr>
          </a:p>
        </p:txBody>
      </p:sp>
      <p:sp>
        <p:nvSpPr>
          <p:cNvPr id="2" name="TextBox 1">
            <a:extLst>
              <a:ext uri="{FF2B5EF4-FFF2-40B4-BE49-F238E27FC236}">
                <a16:creationId xmlns:a16="http://schemas.microsoft.com/office/drawing/2014/main" id="{AF80894C-0223-11ED-0EE4-E408654AB262}"/>
              </a:ext>
            </a:extLst>
          </p:cNvPr>
          <p:cNvSpPr txBox="1"/>
          <p:nvPr/>
        </p:nvSpPr>
        <p:spPr>
          <a:xfrm>
            <a:off x="299651" y="279433"/>
            <a:ext cx="8544697" cy="47890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t">
            <a:noAutofit/>
          </a:bodyPr>
          <a:lstStyle/>
          <a:p>
            <a:pPr marL="0" marR="342900" lvl="0" indent="0" algn="l" defTabSz="342900" rtl="0" eaLnBrk="1" fontAlgn="auto" latinLnBrk="0" hangingPunct="0">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ysClr val="windowText" lastClr="000000"/>
                </a:solidFill>
                <a:effectLst/>
                <a:uLnTx/>
                <a:uFillTx/>
                <a:latin typeface="Helvetica"/>
                <a:cs typeface="Gill Sans"/>
                <a:sym typeface="Helvetica"/>
              </a:rPr>
              <a:t>We developed </a:t>
            </a:r>
            <a:r>
              <a:rPr kumimoji="0" lang="en-US" sz="3000" b="0" i="0" u="none" strike="noStrike" kern="0" cap="none" spc="0" normalizeH="0" baseline="0" noProof="0" dirty="0" err="1">
                <a:ln>
                  <a:noFill/>
                </a:ln>
                <a:solidFill>
                  <a:sysClr val="windowText" lastClr="000000"/>
                </a:solidFill>
                <a:effectLst/>
                <a:uLnTx/>
                <a:uFillTx/>
                <a:latin typeface="Helvetica"/>
                <a:cs typeface="Gill Sans"/>
                <a:sym typeface="Helvetica"/>
              </a:rPr>
              <a:t>MaveMD</a:t>
            </a:r>
            <a:r>
              <a:rPr kumimoji="0" lang="en-US" sz="3000" b="0" i="0" u="none" strike="noStrike" kern="0" cap="none" spc="0" normalizeH="0" baseline="0" noProof="0" dirty="0">
                <a:ln>
                  <a:noFill/>
                </a:ln>
                <a:solidFill>
                  <a:sysClr val="windowText" lastClr="000000"/>
                </a:solidFill>
                <a:effectLst/>
                <a:uLnTx/>
                <a:uFillTx/>
                <a:latin typeface="Helvetica"/>
                <a:cs typeface="Gill Sans"/>
                <a:sym typeface="Helvetica"/>
              </a:rPr>
              <a:t>, a web tool for clinicians to discover and use variant effect data</a:t>
            </a:r>
          </a:p>
          <a:p>
            <a:pPr marL="257175" marR="342900" lvl="0" indent="-257175" algn="l" defTabSz="342900" rtl="0" eaLnBrk="1" fontAlgn="auto" latinLnBrk="0" hangingPunct="0">
              <a:lnSpc>
                <a:spcPct val="100000"/>
              </a:lnSpc>
              <a:spcBef>
                <a:spcPts val="0"/>
              </a:spcBef>
              <a:spcAft>
                <a:spcPts val="0"/>
              </a:spcAft>
              <a:buClrTx/>
              <a:buSzTx/>
              <a:buFont typeface="Arial"/>
              <a:buChar char="•"/>
              <a:tabLst/>
              <a:defRPr/>
            </a:pPr>
            <a:endParaRPr kumimoji="0" lang="en-US" sz="3000" b="0" i="0" u="none" strike="noStrike" kern="0" cap="none" spc="0" normalizeH="0" baseline="0" noProof="0" dirty="0">
              <a:ln>
                <a:noFill/>
              </a:ln>
              <a:solidFill>
                <a:srgbClr val="000000"/>
              </a:solidFill>
              <a:effectLst/>
              <a:uLnTx/>
              <a:uFillTx/>
              <a:latin typeface="Helvetica"/>
              <a:cs typeface="Gill Sans"/>
              <a:sym typeface="Helvetica"/>
            </a:endParaRPr>
          </a:p>
        </p:txBody>
      </p:sp>
      <p:pic>
        <p:nvPicPr>
          <p:cNvPr id="6" name="Picture 5">
            <a:extLst>
              <a:ext uri="{FF2B5EF4-FFF2-40B4-BE49-F238E27FC236}">
                <a16:creationId xmlns:a16="http://schemas.microsoft.com/office/drawing/2014/main" id="{2E55C75F-1D00-6380-3AB1-082B9ABABB59}"/>
              </a:ext>
            </a:extLst>
          </p:cNvPr>
          <p:cNvPicPr>
            <a:picLocks noChangeAspect="1"/>
          </p:cNvPicPr>
          <p:nvPr/>
        </p:nvPicPr>
        <p:blipFill>
          <a:blip r:embed="rId3"/>
          <a:stretch>
            <a:fillRect/>
          </a:stretch>
        </p:blipFill>
        <p:spPr>
          <a:xfrm>
            <a:off x="149825" y="1281739"/>
            <a:ext cx="8844349" cy="2618047"/>
          </a:xfrm>
          <a:prstGeom prst="rect">
            <a:avLst/>
          </a:prstGeom>
        </p:spPr>
      </p:pic>
      <p:pic>
        <p:nvPicPr>
          <p:cNvPr id="16" name="Picture 15">
            <a:extLst>
              <a:ext uri="{FF2B5EF4-FFF2-40B4-BE49-F238E27FC236}">
                <a16:creationId xmlns:a16="http://schemas.microsoft.com/office/drawing/2014/main" id="{1A7C4DD0-83C9-D7DD-2D0B-276FB76D6B3A}"/>
              </a:ext>
            </a:extLst>
          </p:cNvPr>
          <p:cNvPicPr>
            <a:picLocks noChangeAspect="1"/>
          </p:cNvPicPr>
          <p:nvPr/>
        </p:nvPicPr>
        <p:blipFill>
          <a:blip r:embed="rId4"/>
          <a:stretch>
            <a:fillRect/>
          </a:stretch>
        </p:blipFill>
        <p:spPr>
          <a:xfrm>
            <a:off x="269846" y="3922093"/>
            <a:ext cx="8637087" cy="2591868"/>
          </a:xfrm>
          <a:prstGeom prst="rect">
            <a:avLst/>
          </a:prstGeom>
        </p:spPr>
      </p:pic>
      <p:pic>
        <p:nvPicPr>
          <p:cNvPr id="17" name="Picture 16">
            <a:extLst>
              <a:ext uri="{FF2B5EF4-FFF2-40B4-BE49-F238E27FC236}">
                <a16:creationId xmlns:a16="http://schemas.microsoft.com/office/drawing/2014/main" id="{46E25B7A-1E65-F6F1-8DE7-BAEB15C9D2E5}"/>
              </a:ext>
            </a:extLst>
          </p:cNvPr>
          <p:cNvPicPr>
            <a:picLocks noChangeAspect="1"/>
          </p:cNvPicPr>
          <p:nvPr/>
        </p:nvPicPr>
        <p:blipFill>
          <a:blip r:embed="rId5"/>
          <a:stretch>
            <a:fillRect/>
          </a:stretch>
        </p:blipFill>
        <p:spPr>
          <a:xfrm>
            <a:off x="1759258" y="1966923"/>
            <a:ext cx="6054165" cy="3837006"/>
          </a:xfrm>
          <a:prstGeom prst="rect">
            <a:avLst/>
          </a:prstGeom>
        </p:spPr>
      </p:pic>
      <p:sp>
        <p:nvSpPr>
          <p:cNvPr id="5" name="TextBox 4">
            <a:extLst>
              <a:ext uri="{FF2B5EF4-FFF2-40B4-BE49-F238E27FC236}">
                <a16:creationId xmlns:a16="http://schemas.microsoft.com/office/drawing/2014/main" id="{B2D341FA-238A-3E80-BE5B-37EC053376B1}"/>
              </a:ext>
            </a:extLst>
          </p:cNvPr>
          <p:cNvSpPr txBox="1"/>
          <p:nvPr/>
        </p:nvSpPr>
        <p:spPr>
          <a:xfrm>
            <a:off x="1355629" y="3176694"/>
            <a:ext cx="6760916" cy="1246495"/>
          </a:xfrm>
          <a:prstGeom prst="rect">
            <a:avLst/>
          </a:prstGeom>
          <a:solidFill>
            <a:schemeClr val="bg1"/>
          </a:solid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pPr>
              <a:lnSpc>
                <a:spcPct val="100000"/>
              </a:lnSpc>
            </a:pPr>
            <a:r>
              <a:rPr lang="en-US" dirty="0"/>
              <a:t>438,318 variant effect measurements from 74 MAVE datasets spanning 32 disease-associated genes!</a:t>
            </a:r>
          </a:p>
        </p:txBody>
      </p:sp>
    </p:spTree>
    <p:extLst>
      <p:ext uri="{BB962C8B-B14F-4D97-AF65-F5344CB8AC3E}">
        <p14:creationId xmlns:p14="http://schemas.microsoft.com/office/powerpoint/2010/main" val="41075891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2EB2D-B19E-F11A-DBBA-FD85B978FF40}"/>
            </a:ext>
          </a:extLst>
        </p:cNvPr>
        <p:cNvGrpSpPr/>
        <p:nvPr/>
      </p:nvGrpSpPr>
      <p:grpSpPr>
        <a:xfrm>
          <a:off x="0" y="0"/>
          <a:ext cx="0" cy="0"/>
          <a:chOff x="0" y="0"/>
          <a:chExt cx="0" cy="0"/>
        </a:xfrm>
      </p:grpSpPr>
      <p:pic>
        <p:nvPicPr>
          <p:cNvPr id="10" name="Picture 9" descr="A structure of a protein&#10;&#10;AI-generated content may be incorrect.">
            <a:extLst>
              <a:ext uri="{FF2B5EF4-FFF2-40B4-BE49-F238E27FC236}">
                <a16:creationId xmlns:a16="http://schemas.microsoft.com/office/drawing/2014/main" id="{878A2721-E353-A299-4C36-1FAD800C7539}"/>
              </a:ext>
            </a:extLst>
          </p:cNvPr>
          <p:cNvPicPr>
            <a:picLocks noChangeAspect="1"/>
          </p:cNvPicPr>
          <p:nvPr/>
        </p:nvPicPr>
        <p:blipFill>
          <a:blip r:embed="rId3"/>
          <a:srcRect l="9145" t="6562" r="8049" b="3332"/>
          <a:stretch>
            <a:fillRect/>
          </a:stretch>
        </p:blipFill>
        <p:spPr>
          <a:xfrm>
            <a:off x="5271911" y="1147677"/>
            <a:ext cx="3872089" cy="5458784"/>
          </a:xfrm>
          <a:prstGeom prst="rect">
            <a:avLst/>
          </a:prstGeom>
        </p:spPr>
      </p:pic>
      <p:sp>
        <p:nvSpPr>
          <p:cNvPr id="319" name="Shape 319">
            <a:extLst>
              <a:ext uri="{FF2B5EF4-FFF2-40B4-BE49-F238E27FC236}">
                <a16:creationId xmlns:a16="http://schemas.microsoft.com/office/drawing/2014/main" id="{A5B24862-C8AA-AE15-C747-DDAC13CC9E60}"/>
              </a:ext>
            </a:extLst>
          </p:cNvPr>
          <p:cNvSpPr/>
          <p:nvPr/>
        </p:nvSpPr>
        <p:spPr>
          <a:xfrm>
            <a:off x="1169792" y="1028671"/>
            <a:ext cx="6831211" cy="482204"/>
          </a:xfrm>
          <a:prstGeom prst="rect">
            <a:avLst/>
          </a:prstGeom>
          <a:ln w="12700">
            <a:miter lim="400000"/>
          </a:ln>
          <a:extLst>
            <a:ext uri="{C572A759-6A51-4108-AA02-DFA0A04FC94B}">
              <ma14:wrappingTextBoxFlag xmlns:ma14="http://schemas.microsoft.com/office/mac/drawingml/2011/main" xmlns="" val="1"/>
            </a:ext>
          </a:extLst>
        </p:spPr>
        <p:txBody>
          <a:bodyPr lIns="26788" tIns="26788" rIns="26788" bIns="26788" anchor="ctr"/>
          <a:lstStyle>
            <a:lvl1pPr marR="0">
              <a:lnSpc>
                <a:spcPct val="100000"/>
              </a:lnSpc>
              <a:defRPr sz="3000"/>
            </a:lvl1pPr>
          </a:lstStyle>
          <a:p>
            <a:pPr marL="0" marR="0" lvl="0" indent="0" algn="ctr" defTabSz="241093" rtl="0" eaLnBrk="1" fontAlgn="auto" latinLnBrk="0" hangingPunct="1">
              <a:lnSpc>
                <a:spcPct val="100000"/>
              </a:lnSpc>
              <a:spcBef>
                <a:spcPts val="0"/>
              </a:spcBef>
              <a:spcAft>
                <a:spcPts val="0"/>
              </a:spcAft>
              <a:buClrTx/>
              <a:buSzTx/>
              <a:buFontTx/>
              <a:buNone/>
              <a:tabLst/>
              <a:defRPr sz="1800"/>
            </a:pPr>
            <a:endParaRPr kumimoji="0" lang="en-US" sz="2400" b="0" i="0" u="none" strike="noStrike" kern="0" cap="none" spc="0" normalizeH="0" baseline="0" noProof="0" dirty="0">
              <a:ln>
                <a:noFill/>
              </a:ln>
              <a:solidFill>
                <a:sysClr val="windowText" lastClr="000000"/>
              </a:solidFill>
              <a:effectLst/>
              <a:uLnTx/>
              <a:uFillTx/>
              <a:latin typeface="Helvetica"/>
              <a:cs typeface="Gill Sans"/>
              <a:sym typeface="Helvetica"/>
            </a:endParaRPr>
          </a:p>
        </p:txBody>
      </p:sp>
      <p:sp>
        <p:nvSpPr>
          <p:cNvPr id="4" name="Shape 314">
            <a:extLst>
              <a:ext uri="{FF2B5EF4-FFF2-40B4-BE49-F238E27FC236}">
                <a16:creationId xmlns:a16="http://schemas.microsoft.com/office/drawing/2014/main" id="{5C864CD3-6071-C74A-71CC-0BFF0D408C44}"/>
              </a:ext>
            </a:extLst>
          </p:cNvPr>
          <p:cNvSpPr/>
          <p:nvPr/>
        </p:nvSpPr>
        <p:spPr>
          <a:xfrm>
            <a:off x="1641975" y="4994490"/>
            <a:ext cx="6288733" cy="250307"/>
          </a:xfrm>
          <a:prstGeom prst="rect">
            <a:avLst/>
          </a:prstGeom>
          <a:ln w="12700">
            <a:miter lim="400000"/>
          </a:ln>
          <a:extLst>
            <a:ext uri="{C572A759-6A51-4108-AA02-DFA0A04FC94B}">
              <ma14:wrappingTextBoxFlag xmlns:ma14="http://schemas.microsoft.com/office/mac/drawingml/2011/main" xmlns="" val="1"/>
            </a:ext>
          </a:extLst>
        </p:spPr>
        <p:txBody>
          <a:bodyPr lIns="26788" tIns="26788" rIns="26788" bIns="26788" anchor="ctr">
            <a:spAutoFit/>
          </a:bodyPr>
          <a:lstStyle/>
          <a:p>
            <a:pPr marL="180815" marR="0" lvl="0" indent="-180815" algn="l" defTabSz="308055" rtl="0" eaLnBrk="1" fontAlgn="auto" latinLnBrk="0" hangingPunct="1">
              <a:lnSpc>
                <a:spcPct val="100000"/>
              </a:lnSpc>
              <a:spcBef>
                <a:spcPts val="0"/>
              </a:spcBef>
              <a:spcAft>
                <a:spcPts val="0"/>
              </a:spcAft>
              <a:buClrTx/>
              <a:buSzPct val="80000"/>
              <a:buFont typeface="Wingdings" charset="2"/>
              <a:buChar char="l"/>
              <a:tabLst/>
              <a:defRPr sz="1800"/>
            </a:pPr>
            <a:endParaRPr kumimoji="0" lang="en-US" sz="1275" b="0" i="0" u="none" strike="noStrike" kern="0" cap="none" spc="0" normalizeH="0" baseline="0" noProof="0" dirty="0">
              <a:ln>
                <a:noFill/>
              </a:ln>
              <a:solidFill>
                <a:sysClr val="windowText" lastClr="000000"/>
              </a:solidFill>
              <a:effectLst/>
              <a:uLnTx/>
              <a:uFillTx/>
              <a:latin typeface="Helvetica"/>
              <a:cs typeface="Gill Sans"/>
              <a:sym typeface="Helvetica"/>
            </a:endParaRPr>
          </a:p>
        </p:txBody>
      </p:sp>
      <p:sp>
        <p:nvSpPr>
          <p:cNvPr id="2" name="TextBox 1">
            <a:extLst>
              <a:ext uri="{FF2B5EF4-FFF2-40B4-BE49-F238E27FC236}">
                <a16:creationId xmlns:a16="http://schemas.microsoft.com/office/drawing/2014/main" id="{1C43579E-8F50-EFD1-5D6A-1B3AAB121C2C}"/>
              </a:ext>
            </a:extLst>
          </p:cNvPr>
          <p:cNvSpPr txBox="1"/>
          <p:nvPr/>
        </p:nvSpPr>
        <p:spPr>
          <a:xfrm>
            <a:off x="299651" y="227299"/>
            <a:ext cx="8544697" cy="47890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t">
            <a:noAutofit/>
          </a:bodyPr>
          <a:lstStyle/>
          <a:p>
            <a:pPr marL="0" marR="342900" lvl="0" indent="0" algn="l" defTabSz="342900" rtl="0" eaLnBrk="1" fontAlgn="auto" latinLnBrk="0" hangingPunct="0">
              <a:lnSpc>
                <a:spcPct val="100000"/>
              </a:lnSpc>
              <a:spcBef>
                <a:spcPts val="0"/>
              </a:spcBef>
              <a:spcAft>
                <a:spcPts val="0"/>
              </a:spcAft>
              <a:buClrTx/>
              <a:buSzTx/>
              <a:buFontTx/>
              <a:buNone/>
              <a:tabLst/>
              <a:defRPr/>
            </a:pPr>
            <a:r>
              <a:rPr kumimoji="0" lang="en-US" sz="3000" b="0" i="0" u="none" strike="noStrike" kern="0" cap="none" spc="0" normalizeH="0" baseline="0" noProof="0" dirty="0" err="1">
                <a:ln>
                  <a:noFill/>
                </a:ln>
                <a:solidFill>
                  <a:sysClr val="windowText" lastClr="000000"/>
                </a:solidFill>
                <a:effectLst/>
                <a:uLnTx/>
                <a:uFillTx/>
                <a:latin typeface="Helvetica"/>
                <a:cs typeface="Gill Sans"/>
                <a:sym typeface="Helvetica"/>
              </a:rPr>
              <a:t>MaveDB</a:t>
            </a:r>
            <a:r>
              <a:rPr kumimoji="0" lang="en-US" sz="3000" b="0" i="0" u="none" strike="noStrike" kern="0" cap="none" spc="0" normalizeH="0" baseline="0" noProof="0" dirty="0">
                <a:ln>
                  <a:noFill/>
                </a:ln>
                <a:solidFill>
                  <a:sysClr val="windowText" lastClr="000000"/>
                </a:solidFill>
                <a:effectLst/>
                <a:uLnTx/>
                <a:uFillTx/>
                <a:latin typeface="Helvetica"/>
                <a:cs typeface="Gill Sans"/>
                <a:sym typeface="Helvetica"/>
              </a:rPr>
              <a:t> now incorporates an interactive heatmap and protein structure viewer</a:t>
            </a:r>
          </a:p>
          <a:p>
            <a:pPr marL="257175" marR="342900" lvl="0" indent="-257175" algn="l" defTabSz="342900" rtl="0" eaLnBrk="1" fontAlgn="auto" latinLnBrk="0" hangingPunct="0">
              <a:lnSpc>
                <a:spcPct val="100000"/>
              </a:lnSpc>
              <a:spcBef>
                <a:spcPts val="0"/>
              </a:spcBef>
              <a:spcAft>
                <a:spcPts val="0"/>
              </a:spcAft>
              <a:buClrTx/>
              <a:buSzTx/>
              <a:buFont typeface="Arial"/>
              <a:buChar char="•"/>
              <a:tabLst/>
              <a:defRPr/>
            </a:pPr>
            <a:endParaRPr kumimoji="0" lang="en-US" sz="3000" b="0" i="0" u="none" strike="noStrike" kern="0" cap="none" spc="0" normalizeH="0" baseline="0" noProof="0" dirty="0">
              <a:ln>
                <a:noFill/>
              </a:ln>
              <a:solidFill>
                <a:srgbClr val="000000"/>
              </a:solidFill>
              <a:effectLst/>
              <a:uLnTx/>
              <a:uFillTx/>
              <a:latin typeface="Helvetica"/>
              <a:cs typeface="Gill Sans"/>
              <a:sym typeface="Helvetica"/>
            </a:endParaRPr>
          </a:p>
        </p:txBody>
      </p:sp>
      <p:pic>
        <p:nvPicPr>
          <p:cNvPr id="8" name="Picture 7">
            <a:extLst>
              <a:ext uri="{FF2B5EF4-FFF2-40B4-BE49-F238E27FC236}">
                <a16:creationId xmlns:a16="http://schemas.microsoft.com/office/drawing/2014/main" id="{6BE5A3C1-D37E-10B3-39AF-EE5B1D6A880B}"/>
              </a:ext>
            </a:extLst>
          </p:cNvPr>
          <p:cNvPicPr>
            <a:picLocks noChangeAspect="1"/>
          </p:cNvPicPr>
          <p:nvPr/>
        </p:nvPicPr>
        <p:blipFill>
          <a:blip r:embed="rId4"/>
          <a:srcRect t="6772" r="16116"/>
          <a:stretch>
            <a:fillRect/>
          </a:stretch>
        </p:blipFill>
        <p:spPr>
          <a:xfrm>
            <a:off x="191162" y="1318254"/>
            <a:ext cx="4929585" cy="5312447"/>
          </a:xfrm>
          <a:prstGeom prst="rect">
            <a:avLst/>
          </a:prstGeom>
        </p:spPr>
      </p:pic>
    </p:spTree>
    <p:extLst>
      <p:ext uri="{BB962C8B-B14F-4D97-AF65-F5344CB8AC3E}">
        <p14:creationId xmlns:p14="http://schemas.microsoft.com/office/powerpoint/2010/main" val="2356729955"/>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Shape 319"/>
          <p:cNvSpPr/>
          <p:nvPr/>
        </p:nvSpPr>
        <p:spPr>
          <a:xfrm>
            <a:off x="35721" y="228559"/>
            <a:ext cx="9108281" cy="642939"/>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lstStyle>
            <a:lvl1pPr marR="0">
              <a:lnSpc>
                <a:spcPct val="100000"/>
              </a:lnSpc>
              <a:defRPr sz="3000"/>
            </a:lvl1pPr>
          </a:lstStyle>
          <a:p>
            <a:pPr lvl="0">
              <a:defRPr sz="1800"/>
            </a:pPr>
            <a:endParaRPr lang="en-US" sz="3200" dirty="0"/>
          </a:p>
        </p:txBody>
      </p:sp>
      <p:sp>
        <p:nvSpPr>
          <p:cNvPr id="4" name="Shape 314"/>
          <p:cNvSpPr/>
          <p:nvPr/>
        </p:nvSpPr>
        <p:spPr>
          <a:xfrm>
            <a:off x="665298" y="5516320"/>
            <a:ext cx="8384977" cy="333742"/>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spAutoFit/>
          </a:bodyPr>
          <a:lstStyle/>
          <a:p>
            <a:pPr marL="241087" marR="0" indent="-241087" algn="l" defTabSz="410740">
              <a:lnSpc>
                <a:spcPct val="100000"/>
              </a:lnSpc>
              <a:buSzPct val="80000"/>
              <a:buFont typeface="Wingdings" charset="2"/>
              <a:buChar char="l"/>
              <a:defRPr sz="1800"/>
            </a:pPr>
            <a:endParaRPr lang="en-US" sz="1700" dirty="0"/>
          </a:p>
        </p:txBody>
      </p:sp>
      <p:pic>
        <p:nvPicPr>
          <p:cNvPr id="9" name="Picture 8" descr="A screenshot of a computer&#10;&#10;Description automatically generated">
            <a:extLst>
              <a:ext uri="{FF2B5EF4-FFF2-40B4-BE49-F238E27FC236}">
                <a16:creationId xmlns:a16="http://schemas.microsoft.com/office/drawing/2014/main" id="{42C3ADAB-B0B3-6D67-00AD-C23878A3C625}"/>
              </a:ext>
            </a:extLst>
          </p:cNvPr>
          <p:cNvPicPr>
            <a:picLocks noChangeAspect="1"/>
          </p:cNvPicPr>
          <p:nvPr/>
        </p:nvPicPr>
        <p:blipFill>
          <a:blip r:embed="rId3">
            <a:extLst>
              <a:ext uri="{28A0092B-C50C-407E-A947-70E740481C1C}">
                <a14:useLocalDpi xmlns:a14="http://schemas.microsoft.com/office/drawing/2010/main" val="0"/>
              </a:ext>
            </a:extLst>
          </a:blip>
          <a:srcRect b="54534"/>
          <a:stretch/>
        </p:blipFill>
        <p:spPr>
          <a:xfrm>
            <a:off x="111049" y="1345035"/>
            <a:ext cx="9032951" cy="3331135"/>
          </a:xfrm>
          <a:prstGeom prst="rect">
            <a:avLst/>
          </a:prstGeom>
        </p:spPr>
      </p:pic>
      <p:sp>
        <p:nvSpPr>
          <p:cNvPr id="10" name="Shape 319">
            <a:extLst>
              <a:ext uri="{FF2B5EF4-FFF2-40B4-BE49-F238E27FC236}">
                <a16:creationId xmlns:a16="http://schemas.microsoft.com/office/drawing/2014/main" id="{00B50E7C-5D08-0F42-FE43-16160203E645}"/>
              </a:ext>
            </a:extLst>
          </p:cNvPr>
          <p:cNvSpPr/>
          <p:nvPr/>
        </p:nvSpPr>
        <p:spPr>
          <a:xfrm>
            <a:off x="197085" y="364999"/>
            <a:ext cx="9108281" cy="642939"/>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lstStyle>
            <a:lvl1pPr marR="0">
              <a:lnSpc>
                <a:spcPct val="100000"/>
              </a:lnSpc>
              <a:defRPr sz="3000"/>
            </a:lvl1pPr>
          </a:lstStyle>
          <a:p>
            <a:pPr marR="457200" algn="l" defTabSz="457200" rtl="0" hangingPunct="0"/>
            <a:r>
              <a:rPr lang="en-US" dirty="0"/>
              <a:t>A comprehensive atlas of variant effects to reveal variant biology and empower clinical genetics</a:t>
            </a:r>
          </a:p>
        </p:txBody>
      </p:sp>
      <p:sp>
        <p:nvSpPr>
          <p:cNvPr id="11" name="TextBox 10">
            <a:extLst>
              <a:ext uri="{FF2B5EF4-FFF2-40B4-BE49-F238E27FC236}">
                <a16:creationId xmlns:a16="http://schemas.microsoft.com/office/drawing/2014/main" id="{E5670B3A-0793-3B1B-9895-EEBAD0B8D764}"/>
              </a:ext>
            </a:extLst>
          </p:cNvPr>
          <p:cNvSpPr txBox="1"/>
          <p:nvPr/>
        </p:nvSpPr>
        <p:spPr>
          <a:xfrm>
            <a:off x="281320" y="4706648"/>
            <a:ext cx="9152931" cy="365732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t">
            <a:noAutofit/>
          </a:bodyPr>
          <a:lstStyle/>
          <a:p>
            <a:pPr marL="342900" marR="457200" lvl="0" indent="-342900" algn="l" defTabSz="4572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2200" dirty="0">
                <a:solidFill>
                  <a:srgbClr val="000000"/>
                </a:solidFill>
              </a:rPr>
              <a:t>Measurements for most variants in most clinically related genes</a:t>
            </a:r>
          </a:p>
          <a:p>
            <a:pPr marL="342900" marR="457200" lvl="0" indent="-342900" algn="l" defTabSz="4572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2200" dirty="0">
                <a:solidFill>
                  <a:srgbClr val="000000"/>
                </a:solidFill>
              </a:rPr>
              <a:t>Empowers genetic diagnosis, development of variant-guided therapies </a:t>
            </a:r>
          </a:p>
          <a:p>
            <a:pPr marL="342900" marR="457200" lvl="0" indent="-342900" algn="l" defTabSz="4572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2200" dirty="0">
                <a:solidFill>
                  <a:srgbClr val="000000"/>
                </a:solidFill>
              </a:rPr>
              <a:t>Reveals gene/protein biology and gene&lt;&gt;disease relationships</a:t>
            </a:r>
          </a:p>
          <a:p>
            <a:pPr marL="342900" marR="457200" lvl="0" indent="-342900" algn="l" defTabSz="457200" rtl="0" eaLnBrk="1" fontAlgn="auto" latinLnBrk="0" hangingPunct="0">
              <a:lnSpc>
                <a:spcPct val="100000"/>
              </a:lnSpc>
              <a:spcBef>
                <a:spcPts val="0"/>
              </a:spcBef>
              <a:spcAft>
                <a:spcPts val="0"/>
              </a:spcAft>
              <a:buClrTx/>
              <a:buSzTx/>
              <a:buFont typeface="Arial" panose="020B0604020202020204" pitchFamily="34" charset="0"/>
              <a:buChar char="•"/>
              <a:tabLst/>
              <a:defRPr/>
            </a:pPr>
            <a:r>
              <a:rPr lang="en-US" sz="2200" dirty="0">
                <a:solidFill>
                  <a:srgbClr val="000000"/>
                </a:solidFill>
              </a:rPr>
              <a:t>~50 more genes in 1-2 years, new tech increases phenotypic complexity and scale!</a:t>
            </a:r>
          </a:p>
        </p:txBody>
      </p:sp>
      <p:pic>
        <p:nvPicPr>
          <p:cNvPr id="2" name="Picture 1">
            <a:extLst>
              <a:ext uri="{FF2B5EF4-FFF2-40B4-BE49-F238E27FC236}">
                <a16:creationId xmlns:a16="http://schemas.microsoft.com/office/drawing/2014/main" id="{9353704F-6596-BFB7-D983-AB8A5D376DB6}"/>
              </a:ext>
            </a:extLst>
          </p:cNvPr>
          <p:cNvPicPr>
            <a:picLocks noChangeAspect="1"/>
          </p:cNvPicPr>
          <p:nvPr/>
        </p:nvPicPr>
        <p:blipFill>
          <a:blip r:embed="rId4"/>
          <a:stretch>
            <a:fillRect/>
          </a:stretch>
        </p:blipFill>
        <p:spPr>
          <a:xfrm>
            <a:off x="1243357" y="87015"/>
            <a:ext cx="6657286" cy="6683969"/>
          </a:xfrm>
          <a:prstGeom prst="rect">
            <a:avLst/>
          </a:prstGeom>
        </p:spPr>
      </p:pic>
      <p:sp>
        <p:nvSpPr>
          <p:cNvPr id="6" name="TextBox 5">
            <a:extLst>
              <a:ext uri="{FF2B5EF4-FFF2-40B4-BE49-F238E27FC236}">
                <a16:creationId xmlns:a16="http://schemas.microsoft.com/office/drawing/2014/main" id="{4460D596-98DE-B230-5529-3BBB2DC622C5}"/>
              </a:ext>
            </a:extLst>
          </p:cNvPr>
          <p:cNvSpPr txBox="1"/>
          <p:nvPr/>
        </p:nvSpPr>
        <p:spPr>
          <a:xfrm>
            <a:off x="3801236" y="4526173"/>
            <a:ext cx="4721086" cy="2103268"/>
          </a:xfrm>
          <a:prstGeom prst="rect">
            <a:avLst/>
          </a:prstGeom>
          <a:noFill/>
        </p:spPr>
        <p:txBody>
          <a:bodyPr wrap="square">
            <a:spAutoFit/>
          </a:bodyPr>
          <a:lstStyle/>
          <a:p>
            <a:r>
              <a:rPr lang="en-US" sz="9600" dirty="0"/>
              <a:t>😱</a:t>
            </a:r>
          </a:p>
        </p:txBody>
      </p:sp>
    </p:spTree>
    <p:extLst>
      <p:ext uri="{BB962C8B-B14F-4D97-AF65-F5344CB8AC3E}">
        <p14:creationId xmlns:p14="http://schemas.microsoft.com/office/powerpoint/2010/main" val="2050024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 name="Shape 319">
            <a:extLst>
              <a:ext uri="{FF2B5EF4-FFF2-40B4-BE49-F238E27FC236}">
                <a16:creationId xmlns:a16="http://schemas.microsoft.com/office/drawing/2014/main" id="{E8CD9E19-1984-3DC9-A01C-38A700DE4112}"/>
              </a:ext>
            </a:extLst>
          </p:cNvPr>
          <p:cNvSpPr/>
          <p:nvPr/>
        </p:nvSpPr>
        <p:spPr>
          <a:xfrm>
            <a:off x="467330" y="1202907"/>
            <a:ext cx="8388570" cy="3975652"/>
          </a:xfrm>
          <a:prstGeom prst="rect">
            <a:avLst/>
          </a:prstGeom>
          <a:ln w="12700">
            <a:miter lim="400000"/>
          </a:ln>
          <a:extLst>
            <a:ext uri="{C572A759-6A51-4108-AA02-DFA0A04FC94B}">
              <ma14:wrappingTextBoxFlag xmlns:ma14="http://schemas.microsoft.com/office/mac/drawingml/2011/main" xmlns="" val="1"/>
            </a:ext>
          </a:extLst>
        </p:spPr>
        <p:txBody>
          <a:bodyPr lIns="35717" tIns="35717" rIns="35717" bIns="35717" anchor="ctr"/>
          <a:lstStyle>
            <a:lvl1pPr marR="0">
              <a:lnSpc>
                <a:spcPct val="100000"/>
              </a:lnSpc>
              <a:defRPr sz="3000"/>
            </a:lvl1pPr>
          </a:lstStyle>
          <a:p>
            <a:pPr algn="l" rtl="0">
              <a:buClr>
                <a:schemeClr val="dk1"/>
              </a:buClr>
              <a:buSzPts val="1100"/>
            </a:pPr>
            <a:endParaRPr lang="en-US" sz="3200" dirty="0">
              <a:solidFill>
                <a:schemeClr val="tx1"/>
              </a:solidFill>
              <a:latin typeface="Arial" panose="020B0604020202020204" pitchFamily="34" charset="0"/>
              <a:ea typeface="Lato"/>
              <a:cs typeface="Arial" panose="020B0604020202020204" pitchFamily="34" charset="0"/>
              <a:sym typeface="Lato"/>
            </a:endParaRPr>
          </a:p>
          <a:p>
            <a:pPr algn="l" rtl="0">
              <a:buClr>
                <a:schemeClr val="dk1"/>
              </a:buClr>
              <a:buSzPts val="1100"/>
            </a:pPr>
            <a:r>
              <a:rPr lang="en-US" sz="3200" i="1" dirty="0">
                <a:solidFill>
                  <a:schemeClr val="tx1"/>
                </a:solidFill>
                <a:latin typeface="Arial" panose="020B0604020202020204" pitchFamily="34" charset="0"/>
                <a:ea typeface="Lato"/>
                <a:cs typeface="Arial" panose="020B0604020202020204" pitchFamily="34" charset="0"/>
                <a:sym typeface="Lato"/>
              </a:rPr>
              <a:t>A number line is not sufficient</a:t>
            </a:r>
            <a:r>
              <a:rPr lang="en-US" sz="3200" dirty="0">
                <a:solidFill>
                  <a:schemeClr val="tx1"/>
                </a:solidFill>
                <a:latin typeface="Arial" panose="020B0604020202020204" pitchFamily="34" charset="0"/>
                <a:ea typeface="Lato"/>
                <a:cs typeface="Arial" panose="020B0604020202020204" pitchFamily="34" charset="0"/>
                <a:sym typeface="Lato"/>
              </a:rPr>
              <a:t>: we need to consider many molecular, cellular and organismal phenotypes</a:t>
            </a:r>
          </a:p>
          <a:p>
            <a:pPr algn="l" rtl="0">
              <a:buClr>
                <a:schemeClr val="dk1"/>
              </a:buClr>
              <a:buSzPts val="1100"/>
            </a:pPr>
            <a:endParaRPr lang="en-US" sz="3200" dirty="0">
              <a:solidFill>
                <a:schemeClr val="tx1"/>
              </a:solidFill>
              <a:latin typeface="Arial" panose="020B0604020202020204" pitchFamily="34" charset="0"/>
              <a:ea typeface="Lato"/>
              <a:cs typeface="Arial" panose="020B0604020202020204" pitchFamily="34" charset="0"/>
              <a:sym typeface="Lato"/>
            </a:endParaRPr>
          </a:p>
          <a:p>
            <a:pPr algn="l" rtl="0">
              <a:buClr>
                <a:schemeClr val="dk1"/>
              </a:buClr>
              <a:buSzPts val="1100"/>
            </a:pPr>
            <a:r>
              <a:rPr lang="en-US" sz="3200" dirty="0">
                <a:solidFill>
                  <a:schemeClr val="tx1"/>
                </a:solidFill>
                <a:latin typeface="Arial" panose="020B0604020202020204" pitchFamily="34" charset="0"/>
                <a:ea typeface="Lato"/>
                <a:cs typeface="Arial" panose="020B0604020202020204" pitchFamily="34" charset="0"/>
                <a:sym typeface="Lato"/>
              </a:rPr>
              <a:t>We need a determined, integrated effort to </a:t>
            </a:r>
            <a:r>
              <a:rPr lang="en-US" sz="3200" i="1" dirty="0">
                <a:solidFill>
                  <a:schemeClr val="tx1"/>
                </a:solidFill>
                <a:latin typeface="Arial" panose="020B0604020202020204" pitchFamily="34" charset="0"/>
                <a:ea typeface="Lato"/>
                <a:cs typeface="Arial" panose="020B0604020202020204" pitchFamily="34" charset="0"/>
                <a:sym typeface="Lato"/>
              </a:rPr>
              <a:t>measure the right phenotypes</a:t>
            </a:r>
            <a:r>
              <a:rPr lang="en-US" sz="3200" dirty="0">
                <a:solidFill>
                  <a:schemeClr val="tx1"/>
                </a:solidFill>
                <a:latin typeface="Arial" panose="020B0604020202020204" pitchFamily="34" charset="0"/>
                <a:ea typeface="Lato"/>
                <a:cs typeface="Arial" panose="020B0604020202020204" pitchFamily="34" charset="0"/>
                <a:sym typeface="Lato"/>
              </a:rPr>
              <a:t> </a:t>
            </a:r>
            <a:r>
              <a:rPr lang="en-US" sz="3200" i="1" dirty="0">
                <a:solidFill>
                  <a:schemeClr val="tx1"/>
                </a:solidFill>
                <a:latin typeface="Arial" panose="020B0604020202020204" pitchFamily="34" charset="0"/>
                <a:ea typeface="Lato"/>
                <a:cs typeface="Arial" panose="020B0604020202020204" pitchFamily="34" charset="0"/>
                <a:sym typeface="Lato"/>
              </a:rPr>
              <a:t>in the right cell types for the right variants </a:t>
            </a:r>
            <a:r>
              <a:rPr lang="en-US" sz="3200" dirty="0">
                <a:solidFill>
                  <a:schemeClr val="tx1"/>
                </a:solidFill>
                <a:latin typeface="Arial" panose="020B0604020202020204" pitchFamily="34" charset="0"/>
                <a:ea typeface="Lato"/>
                <a:cs typeface="Arial" panose="020B0604020202020204" pitchFamily="34" charset="0"/>
                <a:sym typeface="Lato"/>
              </a:rPr>
              <a:t>so that we can predict </a:t>
            </a:r>
            <a:r>
              <a:rPr lang="en-US" sz="3200" dirty="0" err="1">
                <a:solidFill>
                  <a:schemeClr val="tx1"/>
                </a:solidFill>
                <a:latin typeface="Arial" panose="020B0604020202020204" pitchFamily="34" charset="0"/>
                <a:ea typeface="Lato"/>
                <a:cs typeface="Arial" panose="020B0604020202020204" pitchFamily="34" charset="0"/>
                <a:sym typeface="Lato"/>
              </a:rPr>
              <a:t>pathomechanism</a:t>
            </a:r>
            <a:endParaRPr lang="en-US" sz="3200" i="1" dirty="0">
              <a:solidFill>
                <a:schemeClr val="tx1"/>
              </a:solidFill>
              <a:latin typeface="Arial" panose="020B0604020202020204" pitchFamily="34" charset="0"/>
              <a:ea typeface="Lato"/>
              <a:cs typeface="Arial" panose="020B0604020202020204" pitchFamily="34" charset="0"/>
              <a:sym typeface="Lato"/>
            </a:endParaRPr>
          </a:p>
          <a:p>
            <a:pPr algn="l" rtl="0">
              <a:buClr>
                <a:schemeClr val="dk1"/>
              </a:buClr>
              <a:buSzPts val="1100"/>
            </a:pPr>
            <a:endParaRPr lang="en-US" sz="3200" i="1" dirty="0">
              <a:solidFill>
                <a:schemeClr val="tx1"/>
              </a:solidFill>
              <a:latin typeface="Arial" panose="020B0604020202020204" pitchFamily="34" charset="0"/>
              <a:ea typeface="Lato"/>
              <a:cs typeface="Arial" panose="020B0604020202020204" pitchFamily="34" charset="0"/>
              <a:sym typeface="Lato"/>
            </a:endParaRPr>
          </a:p>
          <a:p>
            <a:pPr algn="l" rtl="0">
              <a:buClr>
                <a:schemeClr val="dk1"/>
              </a:buClr>
              <a:buSzPts val="1100"/>
            </a:pPr>
            <a:r>
              <a:rPr lang="en-US" sz="3200" dirty="0">
                <a:solidFill>
                  <a:schemeClr val="tx1"/>
                </a:solidFill>
                <a:latin typeface="Arial" panose="020B0604020202020204" pitchFamily="34" charset="0"/>
                <a:ea typeface="Lato"/>
                <a:cs typeface="Arial" panose="020B0604020202020204" pitchFamily="34" charset="0"/>
                <a:sym typeface="Lato"/>
              </a:rPr>
              <a:t>To make variant effect data and predictions useful in the clinic </a:t>
            </a:r>
            <a:r>
              <a:rPr lang="en-US" sz="3200" i="1" dirty="0">
                <a:solidFill>
                  <a:schemeClr val="tx1"/>
                </a:solidFill>
                <a:latin typeface="Arial" panose="020B0604020202020204" pitchFamily="34" charset="0"/>
                <a:ea typeface="Lato"/>
                <a:cs typeface="Arial" panose="020B0604020202020204" pitchFamily="34" charset="0"/>
                <a:sym typeface="Lato"/>
              </a:rPr>
              <a:t>data generators, computational biologists and clinicians need to work together from the start</a:t>
            </a:r>
            <a:endParaRPr lang="en-US" sz="3200" dirty="0">
              <a:solidFill>
                <a:schemeClr val="tx1"/>
              </a:solidFill>
              <a:latin typeface="Arial" panose="020B0604020202020204" pitchFamily="34" charset="0"/>
              <a:ea typeface="Lato"/>
              <a:cs typeface="Arial" panose="020B0604020202020204" pitchFamily="34" charset="0"/>
              <a:sym typeface="Lato"/>
            </a:endParaRPr>
          </a:p>
        </p:txBody>
      </p:sp>
      <p:sp>
        <p:nvSpPr>
          <p:cNvPr id="3" name="Rectangle 2">
            <a:extLst>
              <a:ext uri="{FF2B5EF4-FFF2-40B4-BE49-F238E27FC236}">
                <a16:creationId xmlns:a16="http://schemas.microsoft.com/office/drawing/2014/main" id="{55F66B57-C24A-1424-2C81-F645D61D0E59}"/>
              </a:ext>
            </a:extLst>
          </p:cNvPr>
          <p:cNvSpPr/>
          <p:nvPr/>
        </p:nvSpPr>
        <p:spPr>
          <a:xfrm>
            <a:off x="89615" y="2038611"/>
            <a:ext cx="9144000" cy="25642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274FE8FC-5C28-DD31-0E29-7D772C8A154C}"/>
              </a:ext>
            </a:extLst>
          </p:cNvPr>
          <p:cNvSpPr/>
          <p:nvPr/>
        </p:nvSpPr>
        <p:spPr>
          <a:xfrm>
            <a:off x="89615" y="4602907"/>
            <a:ext cx="9144000" cy="20233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hape 324"/>
          <p:cNvSpPr/>
          <p:nvPr/>
        </p:nvSpPr>
        <p:spPr>
          <a:xfrm>
            <a:off x="262566" y="57267"/>
            <a:ext cx="8581431" cy="642939"/>
          </a:xfrm>
          <a:prstGeom prst="rect">
            <a:avLst/>
          </a:prstGeom>
          <a:ln w="12700">
            <a:miter lim="400000"/>
          </a:ln>
          <a:extLst>
            <a:ext uri="{C572A759-6A51-4108-AA02-DFA0A04FC94B}">
              <ma14:wrappingTextBoxFlag xmlns="" xmlns:ma14="http://schemas.microsoft.com/office/mac/drawingml/2011/main" val="1"/>
            </a:ext>
          </a:extLst>
        </p:spPr>
        <p:txBody>
          <a:bodyPr lIns="35713" tIns="35713" rIns="35713" bIns="35713" anchor="ctr"/>
          <a:lstStyle>
            <a:lvl1pPr marR="0" defTabSz="584200">
              <a:lnSpc>
                <a:spcPct val="100000"/>
              </a:lnSpc>
              <a:defRPr sz="3500"/>
            </a:lvl1pPr>
          </a:lstStyle>
          <a:p>
            <a:pPr marL="0" marR="0" lvl="0" indent="0" algn="ctr" defTabSz="584200" eaLnBrk="1" fontAlgn="auto" latinLnBrk="0" hangingPunct="1">
              <a:lnSpc>
                <a:spcPct val="100000"/>
              </a:lnSpc>
              <a:spcBef>
                <a:spcPts val="0"/>
              </a:spcBef>
              <a:spcAft>
                <a:spcPts val="0"/>
              </a:spcAft>
              <a:buClrTx/>
              <a:buSzTx/>
              <a:buFontTx/>
              <a:buNone/>
              <a:tabLst/>
              <a:defRPr sz="1800"/>
            </a:pPr>
            <a:r>
              <a:rPr kumimoji="0" lang="en-US" sz="2500" b="0" i="0" u="none" strike="noStrike" kern="0" cap="none" spc="0" normalizeH="0" baseline="0" noProof="0" dirty="0">
                <a:ln>
                  <a:noFill/>
                </a:ln>
                <a:solidFill>
                  <a:sysClr val="windowText" lastClr="000000"/>
                </a:solidFill>
                <a:effectLst/>
                <a:uLnTx/>
                <a:uFillTx/>
                <a:latin typeface="Helvetica"/>
                <a:sym typeface="Helvetica"/>
              </a:rPr>
              <a:t>Fowler lab</a:t>
            </a:r>
            <a:endParaRPr kumimoji="0" sz="25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326" name="droppedImage.png"/>
          <p:cNvPicPr/>
          <p:nvPr/>
        </p:nvPicPr>
        <p:blipFill>
          <a:blip r:embed="rId3"/>
          <a:srcRect l="20098" t="4968" r="8333" b="3105"/>
          <a:stretch>
            <a:fillRect/>
          </a:stretch>
        </p:blipFill>
        <p:spPr>
          <a:xfrm>
            <a:off x="-3488625" y="-2206481"/>
            <a:ext cx="138688" cy="140587"/>
          </a:xfrm>
          <a:prstGeom prst="rect">
            <a:avLst/>
          </a:prstGeom>
          <a:ln w="12700">
            <a:miter lim="400000"/>
          </a:ln>
        </p:spPr>
      </p:pic>
      <p:pic>
        <p:nvPicPr>
          <p:cNvPr id="33" name="droppedImage.png">
            <a:extLst>
              <a:ext uri="{FF2B5EF4-FFF2-40B4-BE49-F238E27FC236}">
                <a16:creationId xmlns:a16="http://schemas.microsoft.com/office/drawing/2014/main" id="{325AD97F-8AA9-3D47-AEF7-B35888E27D63}"/>
              </a:ext>
            </a:extLst>
          </p:cNvPr>
          <p:cNvPicPr/>
          <p:nvPr/>
        </p:nvPicPr>
        <p:blipFill>
          <a:blip r:embed="rId3"/>
          <a:srcRect l="20098" t="4968" r="8333" b="3105"/>
          <a:stretch>
            <a:fillRect/>
          </a:stretch>
        </p:blipFill>
        <p:spPr>
          <a:xfrm>
            <a:off x="-3336225" y="-2054081"/>
            <a:ext cx="138688" cy="140587"/>
          </a:xfrm>
          <a:prstGeom prst="rect">
            <a:avLst/>
          </a:prstGeom>
          <a:ln w="12700">
            <a:miter lim="400000"/>
          </a:ln>
        </p:spPr>
      </p:pic>
      <p:pic>
        <p:nvPicPr>
          <p:cNvPr id="1050" name="Picture 26" descr="Nhgri logo vertical.jpg">
            <a:extLst>
              <a:ext uri="{FF2B5EF4-FFF2-40B4-BE49-F238E27FC236}">
                <a16:creationId xmlns:a16="http://schemas.microsoft.com/office/drawing/2014/main" id="{D7F89DF7-8815-A14D-8F7A-88838FE035F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 b="1012"/>
          <a:stretch/>
        </p:blipFill>
        <p:spPr bwMode="auto">
          <a:xfrm>
            <a:off x="233146" y="5647966"/>
            <a:ext cx="658661" cy="622109"/>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Image result for nigms">
            <a:extLst>
              <a:ext uri="{FF2B5EF4-FFF2-40B4-BE49-F238E27FC236}">
                <a16:creationId xmlns:a16="http://schemas.microsoft.com/office/drawing/2014/main" id="{DA06CAA9-12C6-BA41-B8DB-DAFA589BD15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227" t="13634" r="3316" b="13013"/>
          <a:stretch/>
        </p:blipFill>
        <p:spPr bwMode="auto">
          <a:xfrm>
            <a:off x="1397827" y="5634927"/>
            <a:ext cx="673878" cy="622108"/>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a:extLst>
              <a:ext uri="{FF2B5EF4-FFF2-40B4-BE49-F238E27FC236}">
                <a16:creationId xmlns:a16="http://schemas.microsoft.com/office/drawing/2014/main" id="{AE8510B0-8506-7C4E-B43C-B87E3E0C655D}"/>
              </a:ext>
            </a:extLst>
          </p:cNvPr>
          <p:cNvSpPr txBox="1"/>
          <p:nvPr/>
        </p:nvSpPr>
        <p:spPr>
          <a:xfrm>
            <a:off x="1140214" y="6416556"/>
            <a:ext cx="2940318" cy="39285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L="0" marR="457200" lvl="0" indent="0" algn="l" defTabSz="457200" rtl="0" eaLnBrk="1" fontAlgn="auto" latinLnBrk="0" hangingPunct="0">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srgbClr val="000000"/>
                </a:solidFill>
                <a:effectLst/>
                <a:uLnTx/>
                <a:uFillTx/>
                <a:latin typeface="Helvetica" pitchFamily="2" charset="0"/>
                <a:cs typeface="Arial" panose="020B0604020202020204" pitchFamily="34" charset="0"/>
                <a:sym typeface="Helvetica"/>
              </a:rPr>
              <a:t>http://</a:t>
            </a:r>
            <a:r>
              <a:rPr kumimoji="0" lang="en-US" sz="1500" b="0" i="0" u="none" strike="noStrike" kern="0" cap="none" spc="0" normalizeH="0" baseline="0" noProof="0" dirty="0" err="1">
                <a:ln>
                  <a:noFill/>
                </a:ln>
                <a:solidFill>
                  <a:srgbClr val="000000"/>
                </a:solidFill>
                <a:effectLst/>
                <a:uLnTx/>
                <a:uFillTx/>
                <a:latin typeface="Helvetica" pitchFamily="2" charset="0"/>
                <a:cs typeface="Arial" panose="020B0604020202020204" pitchFamily="34" charset="0"/>
                <a:sym typeface="Helvetica"/>
              </a:rPr>
              <a:t>gs.fowlerlab.washington.edu</a:t>
            </a:r>
            <a:endParaRPr kumimoji="0" lang="en-US" sz="1500" b="0" i="0" u="none" strike="noStrike" kern="0" cap="none" spc="0" normalizeH="0" baseline="0" noProof="0" dirty="0">
              <a:ln>
                <a:noFill/>
              </a:ln>
              <a:solidFill>
                <a:srgbClr val="000000"/>
              </a:solidFill>
              <a:effectLst/>
              <a:uLnTx/>
              <a:uFillTx/>
              <a:latin typeface="Helvetica" pitchFamily="2" charset="0"/>
              <a:cs typeface="Arial" panose="020B0604020202020204" pitchFamily="34" charset="0"/>
              <a:sym typeface="Helvetica"/>
            </a:endParaRPr>
          </a:p>
        </p:txBody>
      </p:sp>
      <p:sp>
        <p:nvSpPr>
          <p:cNvPr id="14" name="Rectangle 13">
            <a:extLst>
              <a:ext uri="{FF2B5EF4-FFF2-40B4-BE49-F238E27FC236}">
                <a16:creationId xmlns:a16="http://schemas.microsoft.com/office/drawing/2014/main" id="{64B22AA5-EA33-834D-A367-E662640A5C44}"/>
              </a:ext>
            </a:extLst>
          </p:cNvPr>
          <p:cNvSpPr/>
          <p:nvPr/>
        </p:nvSpPr>
        <p:spPr>
          <a:xfrm>
            <a:off x="4622469" y="6362558"/>
            <a:ext cx="3381317" cy="405047"/>
          </a:xfrm>
          <a:prstGeom prst="rect">
            <a:avLst/>
          </a:prstGeom>
        </p:spPr>
        <p:txBody>
          <a:bodyPr wrap="square">
            <a:spAutoFit/>
          </a:bodyPr>
          <a:lstStyle/>
          <a:p>
            <a:pPr marL="0" marR="321457" lvl="0" indent="0" algn="ctr" defTabSz="321457" eaLnBrk="1" fontAlgn="auto" latinLnBrk="0" hangingPunct="1">
              <a:lnSpc>
                <a:spcPct val="150000"/>
              </a:lnSpc>
              <a:spcBef>
                <a:spcPts val="0"/>
              </a:spcBef>
              <a:spcAft>
                <a:spcPts val="0"/>
              </a:spcAft>
              <a:buClrTx/>
              <a:buSzTx/>
              <a:buFontTx/>
              <a:buNone/>
              <a:tabLst/>
              <a:defRPr/>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https://</a:t>
            </a:r>
            <a:r>
              <a:rPr kumimoji="0" lang="en-US" sz="1500" b="0" i="0" u="none" strike="noStrike" kern="0" cap="none" spc="0" normalizeH="0" baseline="0" noProof="0" dirty="0" err="1">
                <a:ln>
                  <a:noFill/>
                </a:ln>
                <a:solidFill>
                  <a:sysClr val="windowText" lastClr="000000"/>
                </a:solidFill>
                <a:effectLst/>
                <a:uLnTx/>
                <a:uFillTx/>
                <a:latin typeface="Helvetica"/>
                <a:sym typeface="Helvetica"/>
              </a:rPr>
              <a:t>github.com</a:t>
            </a:r>
            <a:r>
              <a:rPr kumimoji="0" lang="en-US" sz="1500" b="0" i="0" u="none" strike="noStrike" kern="0" cap="none" spc="0" normalizeH="0" baseline="0" noProof="0" dirty="0">
                <a:ln>
                  <a:noFill/>
                </a:ln>
                <a:solidFill>
                  <a:sysClr val="windowText" lastClr="000000"/>
                </a:solidFill>
                <a:effectLst/>
                <a:uLnTx/>
                <a:uFillTx/>
                <a:latin typeface="Helvetica"/>
                <a:sym typeface="Helvetica"/>
              </a:rPr>
              <a:t>/</a:t>
            </a:r>
            <a:r>
              <a:rPr kumimoji="0" lang="en-US" sz="1500" b="0" i="0" u="none" strike="noStrike" kern="0" cap="none" spc="0" normalizeH="0" baseline="0" noProof="0" dirty="0" err="1">
                <a:ln>
                  <a:noFill/>
                </a:ln>
                <a:solidFill>
                  <a:sysClr val="windowText" lastClr="000000"/>
                </a:solidFill>
                <a:effectLst/>
                <a:uLnTx/>
                <a:uFillTx/>
                <a:latin typeface="Helvetica"/>
                <a:sym typeface="Helvetica"/>
              </a:rPr>
              <a:t>FowlerLab</a:t>
            </a:r>
            <a:endParaRPr kumimoji="0" lang="en-US" sz="1500" b="0" i="0" u="none" strike="noStrike" kern="0" cap="none" spc="0" normalizeH="0" baseline="0" noProof="0" dirty="0">
              <a:ln>
                <a:noFill/>
              </a:ln>
              <a:solidFill>
                <a:sysClr val="windowText" lastClr="000000"/>
              </a:solidFill>
              <a:effectLst/>
              <a:uLnTx/>
              <a:uFillTx/>
              <a:latin typeface="Helvetica"/>
              <a:sym typeface="Helvetica"/>
            </a:endParaRPr>
          </a:p>
        </p:txBody>
      </p:sp>
      <p:sp>
        <p:nvSpPr>
          <p:cNvPr id="36" name="Shape 331">
            <a:extLst>
              <a:ext uri="{FF2B5EF4-FFF2-40B4-BE49-F238E27FC236}">
                <a16:creationId xmlns:a16="http://schemas.microsoft.com/office/drawing/2014/main" id="{6095A908-5A53-EE4D-8BD4-84911FEC65FA}"/>
              </a:ext>
            </a:extLst>
          </p:cNvPr>
          <p:cNvSpPr/>
          <p:nvPr/>
        </p:nvSpPr>
        <p:spPr>
          <a:xfrm>
            <a:off x="224986" y="1829410"/>
            <a:ext cx="1131709"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Lara </a:t>
            </a:r>
            <a:r>
              <a:rPr kumimoji="0" lang="en-US" sz="1500" b="0" i="0" u="none" strike="noStrike" kern="0" cap="none" spc="0" normalizeH="0" baseline="0" noProof="0" dirty="0" err="1">
                <a:ln>
                  <a:noFill/>
                </a:ln>
                <a:solidFill>
                  <a:sysClr val="windowText" lastClr="000000"/>
                </a:solidFill>
                <a:effectLst/>
                <a:uLnTx/>
                <a:uFillTx/>
                <a:latin typeface="Helvetica"/>
                <a:sym typeface="Helvetica"/>
              </a:rPr>
              <a:t>Muffley</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sp>
        <p:nvSpPr>
          <p:cNvPr id="39" name="Shape 338">
            <a:extLst>
              <a:ext uri="{FF2B5EF4-FFF2-40B4-BE49-F238E27FC236}">
                <a16:creationId xmlns:a16="http://schemas.microsoft.com/office/drawing/2014/main" id="{1F7E0D8D-580F-824C-8768-0BD2143ADD46}"/>
              </a:ext>
            </a:extLst>
          </p:cNvPr>
          <p:cNvSpPr/>
          <p:nvPr/>
        </p:nvSpPr>
        <p:spPr>
          <a:xfrm>
            <a:off x="5264731" y="1829410"/>
            <a:ext cx="1265307"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1" i="0" u="none" strike="noStrike" kern="0" cap="none" spc="0" normalizeH="0" baseline="0" noProof="0" dirty="0">
                <a:ln>
                  <a:noFill/>
                </a:ln>
                <a:solidFill>
                  <a:sysClr val="windowText" lastClr="000000"/>
                </a:solidFill>
                <a:effectLst/>
                <a:uLnTx/>
                <a:uFillTx/>
                <a:latin typeface="Helvetica"/>
                <a:sym typeface="Helvetica"/>
              </a:rPr>
              <a:t>Shawn </a:t>
            </a:r>
            <a:r>
              <a:rPr kumimoji="0" lang="en-US" sz="1500" b="1" i="0" u="none" strike="noStrike" kern="0" cap="none" spc="0" normalizeH="0" baseline="0" noProof="0" dirty="0" err="1">
                <a:ln>
                  <a:noFill/>
                </a:ln>
                <a:solidFill>
                  <a:sysClr val="windowText" lastClr="000000"/>
                </a:solidFill>
                <a:effectLst/>
                <a:uLnTx/>
                <a:uFillTx/>
                <a:latin typeface="Helvetica"/>
                <a:sym typeface="Helvetica"/>
              </a:rPr>
              <a:t>Fayer</a:t>
            </a:r>
            <a:endParaRPr kumimoji="0" sz="1500" b="1" i="0" u="none" strike="noStrike" kern="0" cap="none" spc="0" normalizeH="0" baseline="0" noProof="0" dirty="0">
              <a:ln>
                <a:noFill/>
              </a:ln>
              <a:solidFill>
                <a:sysClr val="windowText" lastClr="000000"/>
              </a:solidFill>
              <a:effectLst/>
              <a:uLnTx/>
              <a:uFillTx/>
              <a:latin typeface="Helvetica"/>
              <a:sym typeface="Helvetica"/>
            </a:endParaRPr>
          </a:p>
        </p:txBody>
      </p:sp>
      <p:sp>
        <p:nvSpPr>
          <p:cNvPr id="40" name="Shape 331">
            <a:extLst>
              <a:ext uri="{FF2B5EF4-FFF2-40B4-BE49-F238E27FC236}">
                <a16:creationId xmlns:a16="http://schemas.microsoft.com/office/drawing/2014/main" id="{1879321A-7326-EC4F-A90F-7A7F29C78CCD}"/>
              </a:ext>
            </a:extLst>
          </p:cNvPr>
          <p:cNvSpPr>
            <a:spLocks noChangeAspect="1"/>
          </p:cNvSpPr>
          <p:nvPr/>
        </p:nvSpPr>
        <p:spPr>
          <a:xfrm>
            <a:off x="271921" y="3475260"/>
            <a:ext cx="1283994"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Dan Holmes</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46" name="Picture 14" descr="Shawn Fayer   Shawn is a certified genetic counselor and is interested in developing new technologies to understand the functional significance of genetic variation.   @ShawnFayerGC  sfayer [at] uw.edu">
            <a:extLst>
              <a:ext uri="{FF2B5EF4-FFF2-40B4-BE49-F238E27FC236}">
                <a16:creationId xmlns:a16="http://schemas.microsoft.com/office/drawing/2014/main" id="{7B0EE560-79DA-BB44-A5F0-F81F5DC5D7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0696" y="948298"/>
            <a:ext cx="905933" cy="914400"/>
          </a:xfrm>
          <a:prstGeom prst="rect">
            <a:avLst/>
          </a:prstGeom>
          <a:noFill/>
          <a:extLst>
            <a:ext uri="{909E8E84-426E-40DD-AFC4-6F175D3DCCD1}">
              <a14:hiddenFill xmlns:a14="http://schemas.microsoft.com/office/drawing/2010/main">
                <a:solidFill>
                  <a:srgbClr val="FFFFFF"/>
                </a:solidFill>
              </a14:hiddenFill>
            </a:ext>
          </a:extLst>
        </p:spPr>
      </p:pic>
      <p:sp>
        <p:nvSpPr>
          <p:cNvPr id="61" name="Shape 338">
            <a:extLst>
              <a:ext uri="{FF2B5EF4-FFF2-40B4-BE49-F238E27FC236}">
                <a16:creationId xmlns:a16="http://schemas.microsoft.com/office/drawing/2014/main" id="{010DD3D0-33FA-5443-BB39-48AD80BD55A0}"/>
              </a:ext>
            </a:extLst>
          </p:cNvPr>
          <p:cNvSpPr/>
          <p:nvPr/>
        </p:nvSpPr>
        <p:spPr>
          <a:xfrm>
            <a:off x="4002151" y="642622"/>
            <a:ext cx="1325672" cy="302956"/>
          </a:xfrm>
          <a:prstGeom prst="rect">
            <a:avLst/>
          </a:prstGeom>
          <a:ln w="12700">
            <a:miter lim="400000"/>
          </a:ln>
          <a:extLst>
            <a:ext uri="{C572A759-6A51-4108-AA02-DFA0A04FC94B}">
              <ma14:wrappingTextBoxFlag xmlns="" xmlns:ma14="http://schemas.microsoft.com/office/mac/drawingml/2011/main" val="1"/>
            </a:ext>
          </a:extLst>
        </p:spPr>
        <p:txBody>
          <a:bodyPr wrap="non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Jordan Opsahl</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62" name="Picture 2" descr="Novo Nordisk Foundation (@novonordiskfond) | Twitter">
            <a:extLst>
              <a:ext uri="{FF2B5EF4-FFF2-40B4-BE49-F238E27FC236}">
                <a16:creationId xmlns:a16="http://schemas.microsoft.com/office/drawing/2014/main" id="{7FAA1068-4D9D-5C43-99DB-42177469F8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7606" y="5616636"/>
            <a:ext cx="634848" cy="63484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aniel Holmes (he/him)  Dan’s research interests are focused on understanding the breadth of phenotypic diversity in eukaryotic cells. His work focuses on developing genomic tools to couple with visual cell sorting.  dlholmes [at] uw.edu">
            <a:extLst>
              <a:ext uri="{FF2B5EF4-FFF2-40B4-BE49-F238E27FC236}">
                <a16:creationId xmlns:a16="http://schemas.microsoft.com/office/drawing/2014/main" id="{1A63F908-C094-5E47-8384-0F466686C2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0366" y="2569514"/>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07B741A-96FB-204D-8D02-0E4BE00326AB}"/>
              </a:ext>
            </a:extLst>
          </p:cNvPr>
          <p:cNvPicPr>
            <a:picLocks noChangeAspect="1"/>
          </p:cNvPicPr>
          <p:nvPr/>
        </p:nvPicPr>
        <p:blipFill>
          <a:blip r:embed="rId9"/>
          <a:stretch>
            <a:fillRect/>
          </a:stretch>
        </p:blipFill>
        <p:spPr>
          <a:xfrm>
            <a:off x="2577725" y="5616636"/>
            <a:ext cx="693861" cy="658429"/>
          </a:xfrm>
          <a:prstGeom prst="rect">
            <a:avLst/>
          </a:prstGeom>
        </p:spPr>
      </p:pic>
      <p:sp>
        <p:nvSpPr>
          <p:cNvPr id="49" name="Shape 339">
            <a:extLst>
              <a:ext uri="{FF2B5EF4-FFF2-40B4-BE49-F238E27FC236}">
                <a16:creationId xmlns:a16="http://schemas.microsoft.com/office/drawing/2014/main" id="{5A5C02EF-707B-0047-A22E-3427766C3BE9}"/>
              </a:ext>
            </a:extLst>
          </p:cNvPr>
          <p:cNvSpPr/>
          <p:nvPr/>
        </p:nvSpPr>
        <p:spPr>
          <a:xfrm>
            <a:off x="6618704" y="650699"/>
            <a:ext cx="2780343" cy="4519495"/>
          </a:xfrm>
          <a:prstGeom prst="rect">
            <a:avLst/>
          </a:prstGeom>
          <a:ln w="12700">
            <a:miter lim="400000"/>
          </a:ln>
          <a:extLst>
            <a:ext uri="{C572A759-6A51-4108-AA02-DFA0A04FC94B}">
              <ma14:wrappingTextBoxFlag xmlns="" xmlns:ma14="http://schemas.microsoft.com/office/mac/drawingml/2011/main" val="1"/>
            </a:ext>
          </a:extLst>
        </p:spPr>
        <p:txBody>
          <a:bodyPr lIns="35713" tIns="35713" rIns="35713" bIns="35713" anchor="ctr">
            <a:spAutoFit/>
          </a:bodyPr>
          <a:lstStyle/>
          <a:p>
            <a:pPr marL="0" marR="0" lvl="0" indent="0" algn="l" defTabSz="410699" eaLnBrk="1" fontAlgn="auto" latinLnBrk="0" hangingPunct="1">
              <a:lnSpc>
                <a:spcPct val="100000"/>
              </a:lnSpc>
              <a:spcBef>
                <a:spcPts val="0"/>
              </a:spcBef>
              <a:spcAft>
                <a:spcPts val="0"/>
              </a:spcAft>
              <a:buClrTx/>
              <a:buSzTx/>
              <a:buFontTx/>
              <a:buNone/>
              <a:tabLst/>
              <a:defRPr sz="1800"/>
            </a:pPr>
            <a:r>
              <a:rPr kumimoji="0" lang="en-US" sz="1700" b="1" i="0" u="none" strike="noStrike" kern="0" cap="none" spc="0" normalizeH="0" baseline="0" noProof="0" dirty="0">
                <a:ln>
                  <a:noFill/>
                </a:ln>
                <a:solidFill>
                  <a:sysClr val="windowText" lastClr="000000"/>
                </a:solidFill>
                <a:effectLst/>
                <a:uLnTx/>
                <a:uFillTx/>
                <a:latin typeface="Helvetica"/>
                <a:sym typeface="Helvetica"/>
              </a:rPr>
              <a:t>Former members</a:t>
            </a:r>
          </a:p>
          <a:p>
            <a:pPr marL="0" marR="0" lvl="0" indent="0" algn="l" defTabSz="410699" eaLnBrk="1" fontAlgn="auto" latinLnBrk="0" hangingPunct="1">
              <a:lnSpc>
                <a:spcPct val="100000"/>
              </a:lnSpc>
              <a:spcBef>
                <a:spcPts val="0"/>
              </a:spcBef>
              <a:spcAft>
                <a:spcPts val="0"/>
              </a:spcAft>
              <a:buClrTx/>
              <a:buSzTx/>
              <a:buFontTx/>
              <a:buNone/>
              <a:tabLst/>
              <a:defRPr sz="1800"/>
            </a:pPr>
            <a:r>
              <a:rPr kumimoji="0" lang="en-US" sz="1700" i="0" u="none" strike="noStrike" kern="0" cap="none" spc="0" normalizeH="0" baseline="0" noProof="0" dirty="0">
                <a:ln>
                  <a:noFill/>
                </a:ln>
                <a:solidFill>
                  <a:sysClr val="windowText" lastClr="000000"/>
                </a:solidFill>
                <a:effectLst/>
                <a:uLnTx/>
                <a:uFillTx/>
                <a:latin typeface="Helvetica"/>
                <a:sym typeface="Helvetica"/>
              </a:rPr>
              <a:t>Sriram Pendyala</a:t>
            </a:r>
          </a:p>
          <a:p>
            <a:pPr marL="0" marR="0" lvl="0" indent="0" algn="l" defTabSz="410699" eaLnBrk="1" fontAlgn="auto" latinLnBrk="0" hangingPunct="1">
              <a:lnSpc>
                <a:spcPct val="100000"/>
              </a:lnSpc>
              <a:spcBef>
                <a:spcPts val="0"/>
              </a:spcBef>
              <a:spcAft>
                <a:spcPts val="0"/>
              </a:spcAft>
              <a:buClrTx/>
              <a:buSzTx/>
              <a:buFontTx/>
              <a:buNone/>
              <a:tabLst/>
              <a:defRPr sz="1800"/>
            </a:pPr>
            <a:endParaRPr lang="en-US" sz="1700" dirty="0"/>
          </a:p>
          <a:p>
            <a:pPr marR="0" algn="l" defTabSz="410699">
              <a:lnSpc>
                <a:spcPct val="100000"/>
              </a:lnSpc>
              <a:defRPr sz="1800"/>
            </a:pPr>
            <a:r>
              <a:rPr lang="en-US" sz="1700" b="1" dirty="0"/>
              <a:t>IGVF Coding Variant</a:t>
            </a:r>
          </a:p>
          <a:p>
            <a:pPr marR="0" algn="l" defTabSz="410699">
              <a:lnSpc>
                <a:spcPct val="100000"/>
              </a:lnSpc>
              <a:defRPr sz="1800"/>
            </a:pPr>
            <a:r>
              <a:rPr lang="en-US" sz="1700" b="1" dirty="0"/>
              <a:t>Focus Group</a:t>
            </a:r>
          </a:p>
          <a:p>
            <a:pPr marR="0" algn="l" defTabSz="410699">
              <a:lnSpc>
                <a:spcPct val="100000"/>
              </a:lnSpc>
              <a:defRPr sz="1800"/>
            </a:pPr>
            <a:endParaRPr lang="en-US" sz="1700" b="1" dirty="0"/>
          </a:p>
          <a:p>
            <a:pPr marR="0" algn="l" defTabSz="410699">
              <a:lnSpc>
                <a:spcPct val="100000"/>
              </a:lnSpc>
              <a:defRPr sz="1800"/>
            </a:pPr>
            <a:r>
              <a:rPr lang="en-US" sz="1700" b="1" dirty="0"/>
              <a:t>UWVEP production </a:t>
            </a:r>
          </a:p>
          <a:p>
            <a:pPr marR="0" algn="l" defTabSz="410699">
              <a:lnSpc>
                <a:spcPct val="100000"/>
              </a:lnSpc>
              <a:defRPr sz="1800"/>
            </a:pPr>
            <a:r>
              <a:rPr lang="en-US" sz="1700" b="1" dirty="0"/>
              <a:t>and data teams</a:t>
            </a:r>
          </a:p>
          <a:p>
            <a:pPr marL="0" marR="0" lvl="0" indent="0" algn="l" defTabSz="410699" eaLnBrk="1" fontAlgn="auto" latinLnBrk="0" hangingPunct="1">
              <a:lnSpc>
                <a:spcPct val="100000"/>
              </a:lnSpc>
              <a:spcBef>
                <a:spcPts val="0"/>
              </a:spcBef>
              <a:spcAft>
                <a:spcPts val="0"/>
              </a:spcAft>
              <a:buClrTx/>
              <a:buSzTx/>
              <a:buFontTx/>
              <a:buNone/>
              <a:tabLst/>
              <a:defRPr sz="1800"/>
            </a:pPr>
            <a:endParaRPr lang="en-US" sz="1700" dirty="0"/>
          </a:p>
          <a:p>
            <a:pPr marL="0" marR="0" lvl="0" indent="0" algn="l" defTabSz="410699" eaLnBrk="1" fontAlgn="auto" latinLnBrk="0" hangingPunct="1">
              <a:lnSpc>
                <a:spcPct val="100000"/>
              </a:lnSpc>
              <a:spcBef>
                <a:spcPts val="0"/>
              </a:spcBef>
              <a:spcAft>
                <a:spcPts val="0"/>
              </a:spcAft>
              <a:buClrTx/>
              <a:buSzTx/>
              <a:buFontTx/>
              <a:buNone/>
              <a:tabLst/>
              <a:defRPr sz="1800"/>
            </a:pPr>
            <a:r>
              <a:rPr kumimoji="0" lang="en-US" sz="1700" b="1" i="0" u="none" strike="noStrike" kern="0" cap="none" spc="0" normalizeH="0" baseline="0" noProof="0" dirty="0">
                <a:ln>
                  <a:noFill/>
                </a:ln>
                <a:solidFill>
                  <a:sysClr val="windowText" lastClr="000000"/>
                </a:solidFill>
                <a:effectLst/>
                <a:uLnTx/>
                <a:uFillTx/>
                <a:latin typeface="Helvetica"/>
                <a:sym typeface="Helvetica"/>
              </a:rPr>
              <a:t>Collaborators</a:t>
            </a:r>
          </a:p>
          <a:p>
            <a:pPr marL="0" marR="0" lvl="0" indent="0" algn="l" defTabSz="410699" eaLnBrk="1" fontAlgn="auto" latinLnBrk="0" hangingPunct="1">
              <a:lnSpc>
                <a:spcPct val="100000"/>
              </a:lnSpc>
              <a:spcBef>
                <a:spcPts val="0"/>
              </a:spcBef>
              <a:spcAft>
                <a:spcPts val="0"/>
              </a:spcAft>
              <a:buClrTx/>
              <a:buSzTx/>
              <a:buFontTx/>
              <a:buNone/>
              <a:tabLst/>
              <a:defRPr sz="1800"/>
            </a:pPr>
            <a:r>
              <a:rPr lang="en-US" sz="1700" dirty="0"/>
              <a:t>Lea Starita</a:t>
            </a:r>
          </a:p>
          <a:p>
            <a:pPr marL="0" marR="0" lvl="0" indent="0" algn="l" defTabSz="410699" eaLnBrk="1" fontAlgn="auto" latinLnBrk="0" hangingPunct="1">
              <a:lnSpc>
                <a:spcPct val="100000"/>
              </a:lnSpc>
              <a:spcBef>
                <a:spcPts val="0"/>
              </a:spcBef>
              <a:spcAft>
                <a:spcPts val="0"/>
              </a:spcAft>
              <a:buClrTx/>
              <a:buSzTx/>
              <a:buFontTx/>
              <a:buNone/>
              <a:tabLst/>
              <a:defRPr sz="1800"/>
            </a:pPr>
            <a:r>
              <a:rPr lang="en-US" sz="1700" dirty="0"/>
              <a:t>Pedja </a:t>
            </a:r>
            <a:r>
              <a:rPr lang="en-US" sz="1700" dirty="0" err="1"/>
              <a:t>Radivojac</a:t>
            </a:r>
            <a:endParaRPr lang="en-US" sz="1700" dirty="0"/>
          </a:p>
          <a:p>
            <a:pPr marL="0" marR="0" lvl="0" indent="0" algn="l" defTabSz="410699" eaLnBrk="1" fontAlgn="auto" latinLnBrk="0" hangingPunct="1">
              <a:lnSpc>
                <a:spcPct val="100000"/>
              </a:lnSpc>
              <a:spcBef>
                <a:spcPts val="0"/>
              </a:spcBef>
              <a:spcAft>
                <a:spcPts val="0"/>
              </a:spcAft>
              <a:buClrTx/>
              <a:buSzTx/>
              <a:buFontTx/>
              <a:buNone/>
              <a:tabLst/>
              <a:defRPr sz="1800"/>
            </a:pPr>
            <a:r>
              <a:rPr kumimoji="0" lang="en-US" sz="1700" i="0" u="none" strike="noStrike" kern="0" cap="none" spc="0" normalizeH="0" baseline="0" noProof="0" dirty="0">
                <a:ln>
                  <a:noFill/>
                </a:ln>
                <a:solidFill>
                  <a:sysClr val="windowText" lastClr="000000"/>
                </a:solidFill>
                <a:effectLst/>
                <a:uLnTx/>
                <a:uFillTx/>
                <a:latin typeface="Helvetica"/>
                <a:sym typeface="Helvetica"/>
              </a:rPr>
              <a:t>Vikas </a:t>
            </a:r>
            <a:r>
              <a:rPr kumimoji="0" lang="en-US" sz="1700" i="0" u="none" strike="noStrike" kern="0" cap="none" spc="0" normalizeH="0" baseline="0" noProof="0" dirty="0" err="1">
                <a:ln>
                  <a:noFill/>
                </a:ln>
                <a:solidFill>
                  <a:sysClr val="windowText" lastClr="000000"/>
                </a:solidFill>
                <a:effectLst/>
                <a:uLnTx/>
                <a:uFillTx/>
                <a:latin typeface="Helvetica"/>
                <a:sym typeface="Helvetica"/>
              </a:rPr>
              <a:t>Pejaver</a:t>
            </a:r>
            <a:endParaRPr kumimoji="0" lang="en-US" sz="1700" i="0" u="none" strike="noStrike" kern="0" cap="none" spc="0" normalizeH="0" baseline="0" noProof="0" dirty="0">
              <a:ln>
                <a:noFill/>
              </a:ln>
              <a:solidFill>
                <a:sysClr val="windowText" lastClr="000000"/>
              </a:solidFill>
              <a:effectLst/>
              <a:uLnTx/>
              <a:uFillTx/>
              <a:latin typeface="Helvetica"/>
              <a:sym typeface="Helvetica"/>
            </a:endParaRPr>
          </a:p>
          <a:p>
            <a:pPr marL="0" marR="0" lvl="0" indent="0" algn="l" defTabSz="410699" eaLnBrk="1" fontAlgn="auto" latinLnBrk="0" hangingPunct="1">
              <a:lnSpc>
                <a:spcPct val="100000"/>
              </a:lnSpc>
              <a:spcBef>
                <a:spcPts val="0"/>
              </a:spcBef>
              <a:spcAft>
                <a:spcPts val="0"/>
              </a:spcAft>
              <a:buClrTx/>
              <a:buSzTx/>
              <a:buFontTx/>
              <a:buNone/>
              <a:tabLst/>
              <a:defRPr sz="1800"/>
            </a:pPr>
            <a:r>
              <a:rPr lang="en-US" sz="1700" dirty="0"/>
              <a:t>Dan </a:t>
            </a:r>
            <a:r>
              <a:rPr lang="en-US" sz="1700" dirty="0" err="1"/>
              <a:t>Zieberg</a:t>
            </a:r>
            <a:endParaRPr lang="en-US" sz="1700" dirty="0"/>
          </a:p>
          <a:p>
            <a:pPr marL="0" marR="0" lvl="0" indent="0" algn="l" defTabSz="410699" eaLnBrk="1" fontAlgn="auto" latinLnBrk="0" hangingPunct="1">
              <a:lnSpc>
                <a:spcPct val="100000"/>
              </a:lnSpc>
              <a:spcBef>
                <a:spcPts val="0"/>
              </a:spcBef>
              <a:spcAft>
                <a:spcPts val="0"/>
              </a:spcAft>
              <a:buClrTx/>
              <a:buSzTx/>
              <a:buFontTx/>
              <a:buNone/>
              <a:tabLst/>
              <a:defRPr sz="1800"/>
            </a:pPr>
            <a:r>
              <a:rPr kumimoji="0" lang="en-US" sz="1700" i="0" u="none" strike="noStrike" kern="0" cap="none" spc="0" normalizeH="0" baseline="0" noProof="0" dirty="0" err="1">
                <a:ln>
                  <a:noFill/>
                </a:ln>
                <a:solidFill>
                  <a:sysClr val="windowText" lastClr="000000"/>
                </a:solidFill>
                <a:effectLst/>
                <a:uLnTx/>
                <a:uFillTx/>
                <a:latin typeface="Helvetica"/>
                <a:sym typeface="Helvetica"/>
              </a:rPr>
              <a:t>Yile</a:t>
            </a:r>
            <a:r>
              <a:rPr kumimoji="0" lang="en-US" sz="1700" i="0" u="none" strike="noStrike" kern="0" cap="none" spc="0" normalizeH="0" baseline="0" noProof="0" dirty="0">
                <a:ln>
                  <a:noFill/>
                </a:ln>
                <a:solidFill>
                  <a:sysClr val="windowText" lastClr="000000"/>
                </a:solidFill>
                <a:effectLst/>
                <a:uLnTx/>
                <a:uFillTx/>
                <a:latin typeface="Helvetica"/>
                <a:sym typeface="Helvetica"/>
              </a:rPr>
              <a:t> Chen</a:t>
            </a:r>
          </a:p>
          <a:p>
            <a:pPr marL="0" marR="0" lvl="0" indent="0" algn="l" defTabSz="410699" eaLnBrk="1" fontAlgn="auto" latinLnBrk="0" hangingPunct="1">
              <a:lnSpc>
                <a:spcPct val="100000"/>
              </a:lnSpc>
              <a:spcBef>
                <a:spcPts val="0"/>
              </a:spcBef>
              <a:spcAft>
                <a:spcPts val="0"/>
              </a:spcAft>
              <a:buClrTx/>
              <a:buSzTx/>
              <a:buFontTx/>
              <a:buNone/>
              <a:tabLst/>
              <a:defRPr sz="1800"/>
            </a:pPr>
            <a:r>
              <a:rPr lang="en-US" sz="1700" dirty="0"/>
              <a:t>Alan Rubin</a:t>
            </a:r>
            <a:endParaRPr kumimoji="0" lang="en-US" sz="1700" i="0" u="none" strike="noStrike" kern="0" cap="none" spc="0" normalizeH="0" baseline="0" noProof="0" dirty="0">
              <a:ln>
                <a:noFill/>
              </a:ln>
              <a:solidFill>
                <a:sysClr val="windowText" lastClr="000000"/>
              </a:solidFill>
              <a:effectLst/>
              <a:uLnTx/>
              <a:uFillTx/>
              <a:latin typeface="Helvetica"/>
              <a:sym typeface="Helvetica"/>
            </a:endParaRPr>
          </a:p>
          <a:p>
            <a:pPr marL="0" marR="0" lvl="0" indent="0" algn="l" defTabSz="410699" eaLnBrk="1" fontAlgn="auto" latinLnBrk="0" hangingPunct="1">
              <a:lnSpc>
                <a:spcPct val="100000"/>
              </a:lnSpc>
              <a:spcBef>
                <a:spcPts val="0"/>
              </a:spcBef>
              <a:spcAft>
                <a:spcPts val="0"/>
              </a:spcAft>
              <a:buClrTx/>
              <a:buSzTx/>
              <a:buFontTx/>
              <a:buNone/>
              <a:tabLst/>
              <a:defRPr sz="1800"/>
            </a:pPr>
            <a:endParaRPr lang="en-US" sz="1700" b="1" dirty="0"/>
          </a:p>
        </p:txBody>
      </p:sp>
      <p:sp>
        <p:nvSpPr>
          <p:cNvPr id="47" name="Shape 333">
            <a:extLst>
              <a:ext uri="{FF2B5EF4-FFF2-40B4-BE49-F238E27FC236}">
                <a16:creationId xmlns:a16="http://schemas.microsoft.com/office/drawing/2014/main" id="{49B541BB-D43E-9E4C-A2B8-AF156B56E916}"/>
              </a:ext>
            </a:extLst>
          </p:cNvPr>
          <p:cNvSpPr/>
          <p:nvPr/>
        </p:nvSpPr>
        <p:spPr>
          <a:xfrm>
            <a:off x="3872664" y="2255704"/>
            <a:ext cx="1482767" cy="302956"/>
          </a:xfrm>
          <a:prstGeom prst="rect">
            <a:avLst/>
          </a:prstGeom>
          <a:ln w="12700">
            <a:miter lim="400000"/>
          </a:ln>
          <a:extLst>
            <a:ext uri="{C572A759-6A51-4108-AA02-DFA0A04FC94B}">
              <ma14:wrappingTextBoxFlag xmlns="" xmlns:ma14="http://schemas.microsoft.com/office/mac/drawingml/2011/main" val="1"/>
            </a:ext>
          </a:extLst>
        </p:spPr>
        <p:txBody>
          <a:bodyPr wrap="none" lIns="35713" tIns="35713" rIns="35713" bIns="35713" anchor="ctr">
            <a:spAutoFit/>
          </a:bodyPr>
          <a:lstStyle>
            <a:lvl1pPr marR="0" algn="r" defTabSz="584200">
              <a:lnSpc>
                <a:spcPct val="100000"/>
              </a:lnSpc>
              <a:defRPr sz="2600"/>
            </a:lvl1pPr>
          </a:lstStyle>
          <a:p>
            <a:pPr marL="0" marR="0" lvl="0" indent="0" algn="r" defTabSz="584200" eaLnBrk="1" fontAlgn="auto" latinLnBrk="0" hangingPunct="1">
              <a:lnSpc>
                <a:spcPct val="100000"/>
              </a:lnSpc>
              <a:spcBef>
                <a:spcPts val="0"/>
              </a:spcBef>
              <a:spcAft>
                <a:spcPts val="0"/>
              </a:spcAft>
              <a:buClrTx/>
              <a:buSzTx/>
              <a:buFontTx/>
              <a:buNone/>
              <a:tabLst/>
              <a:defRPr sz="1800"/>
            </a:pPr>
            <a:r>
              <a:rPr kumimoji="0" lang="en-US" sz="1500" b="1" i="0" u="none" strike="noStrike" kern="0" cap="none" spc="0" normalizeH="0" baseline="0" noProof="0" dirty="0" err="1">
                <a:ln>
                  <a:noFill/>
                </a:ln>
                <a:solidFill>
                  <a:sysClr val="windowText" lastClr="000000"/>
                </a:solidFill>
                <a:effectLst/>
                <a:uLnTx/>
                <a:uFillTx/>
                <a:latin typeface="Helvetica"/>
                <a:sym typeface="Helvetica"/>
              </a:rPr>
              <a:t>Abbye</a:t>
            </a:r>
            <a:r>
              <a:rPr kumimoji="0" lang="en-US" sz="1500" b="1" i="0" u="none" strike="noStrike" kern="0" cap="none" spc="0" normalizeH="0" baseline="0" noProof="0" dirty="0">
                <a:ln>
                  <a:noFill/>
                </a:ln>
                <a:solidFill>
                  <a:sysClr val="windowText" lastClr="000000"/>
                </a:solidFill>
                <a:effectLst/>
                <a:uLnTx/>
                <a:uFillTx/>
                <a:latin typeface="Helvetica"/>
                <a:sym typeface="Helvetica"/>
              </a:rPr>
              <a:t> McEwen</a:t>
            </a:r>
            <a:endParaRPr kumimoji="0" sz="1500" b="1"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63" name="Picture 2" descr="Abbye McEwen, M.D./Ph. D. (She/her/hers)Abbye is a cell biologist by training. During her doctoral work, she studied the basic science of cell-cell adhesion in the cadherin-catenin system. She is currently a resident physician interested in using deep mutational scanning to aid in the interpretation of clinical genetics results.@AbbyeNormalMD amcewen [at] uw.edu">
            <a:extLst>
              <a:ext uri="{FF2B5EF4-FFF2-40B4-BE49-F238E27FC236}">
                <a16:creationId xmlns:a16="http://schemas.microsoft.com/office/drawing/2014/main" id="{7863A05F-4ACA-D945-B043-2C5463FB70D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92916" y="2569514"/>
            <a:ext cx="914401" cy="914401"/>
          </a:xfrm>
          <a:prstGeom prst="rect">
            <a:avLst/>
          </a:prstGeom>
          <a:noFill/>
          <a:extLst>
            <a:ext uri="{909E8E84-426E-40DD-AFC4-6F175D3DCCD1}">
              <a14:hiddenFill xmlns:a14="http://schemas.microsoft.com/office/drawing/2010/main">
                <a:solidFill>
                  <a:srgbClr val="FFFFFF"/>
                </a:solidFill>
              </a14:hiddenFill>
            </a:ext>
          </a:extLst>
        </p:spPr>
      </p:pic>
      <p:sp>
        <p:nvSpPr>
          <p:cNvPr id="65" name="Shape 333">
            <a:extLst>
              <a:ext uri="{FF2B5EF4-FFF2-40B4-BE49-F238E27FC236}">
                <a16:creationId xmlns:a16="http://schemas.microsoft.com/office/drawing/2014/main" id="{C98EC3DE-7BD5-FC4A-B6ED-46C19DA4F34E}"/>
              </a:ext>
            </a:extLst>
          </p:cNvPr>
          <p:cNvSpPr/>
          <p:nvPr/>
        </p:nvSpPr>
        <p:spPr>
          <a:xfrm>
            <a:off x="5248181" y="3475260"/>
            <a:ext cx="1283994" cy="302956"/>
          </a:xfrm>
          <a:prstGeom prst="rect">
            <a:avLst/>
          </a:prstGeom>
          <a:ln w="12700">
            <a:miter lim="400000"/>
          </a:ln>
          <a:extLst>
            <a:ext uri="{C572A759-6A51-4108-AA02-DFA0A04FC94B}">
              <ma14:wrappingTextBoxFlag xmlns="" xmlns:ma14="http://schemas.microsoft.com/office/mac/drawingml/2011/main" val="1"/>
            </a:ext>
          </a:extLst>
        </p:spPr>
        <p:txBody>
          <a:bodyPr wrap="none" lIns="35713" tIns="35713" rIns="35713" bIns="35713" anchor="ctr">
            <a:spAutoFit/>
          </a:bodyPr>
          <a:lstStyle>
            <a:lvl1pPr marR="0" algn="r" defTabSz="584200">
              <a:lnSpc>
                <a:spcPct val="100000"/>
              </a:lnSpc>
              <a:defRPr sz="2600"/>
            </a:lvl1pPr>
          </a:lstStyle>
          <a:p>
            <a:pPr marL="0" marR="0" lvl="0" indent="0" algn="r"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Raining Wang</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3" name="Picture 2" descr="Raining Wang, Ph. D.RSE2/Lab Manager">
            <a:extLst>
              <a:ext uri="{FF2B5EF4-FFF2-40B4-BE49-F238E27FC236}">
                <a16:creationId xmlns:a16="http://schemas.microsoft.com/office/drawing/2014/main" id="{BB2D68FF-EF67-1B2E-C7B9-31A57B5E77B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50000" t="31556" r="10649" b="29093"/>
          <a:stretch/>
        </p:blipFill>
        <p:spPr bwMode="auto">
          <a:xfrm>
            <a:off x="5451062" y="2569514"/>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50" name="Shape 331">
            <a:extLst>
              <a:ext uri="{FF2B5EF4-FFF2-40B4-BE49-F238E27FC236}">
                <a16:creationId xmlns:a16="http://schemas.microsoft.com/office/drawing/2014/main" id="{95798AC5-A144-A939-43B0-3F8FF9F3E95D}"/>
              </a:ext>
            </a:extLst>
          </p:cNvPr>
          <p:cNvSpPr>
            <a:spLocks noChangeAspect="1"/>
          </p:cNvSpPr>
          <p:nvPr/>
        </p:nvSpPr>
        <p:spPr>
          <a:xfrm>
            <a:off x="237218" y="5120000"/>
            <a:ext cx="1283994"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Alex Hopkins</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1030" name="Picture 6">
            <a:extLst>
              <a:ext uri="{FF2B5EF4-FFF2-40B4-BE49-F238E27FC236}">
                <a16:creationId xmlns:a16="http://schemas.microsoft.com/office/drawing/2014/main" id="{9F8A1753-6B27-5D61-D070-19C44847F9F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0398" y="4223385"/>
            <a:ext cx="869172" cy="904995"/>
          </a:xfrm>
          <a:prstGeom prst="rect">
            <a:avLst/>
          </a:prstGeom>
          <a:noFill/>
          <a:extLst>
            <a:ext uri="{909E8E84-426E-40DD-AFC4-6F175D3DCCD1}">
              <a14:hiddenFill xmlns:a14="http://schemas.microsoft.com/office/drawing/2010/main">
                <a:solidFill>
                  <a:srgbClr val="FFFFFF"/>
                </a:solidFill>
              </a14:hiddenFill>
            </a:ext>
          </a:extLst>
        </p:spPr>
      </p:pic>
      <p:sp>
        <p:nvSpPr>
          <p:cNvPr id="66" name="Shape 331">
            <a:extLst>
              <a:ext uri="{FF2B5EF4-FFF2-40B4-BE49-F238E27FC236}">
                <a16:creationId xmlns:a16="http://schemas.microsoft.com/office/drawing/2014/main" id="{7D7D460E-14B8-CE4B-E3DE-0F652AC17C67}"/>
              </a:ext>
            </a:extLst>
          </p:cNvPr>
          <p:cNvSpPr>
            <a:spLocks noChangeAspect="1"/>
          </p:cNvSpPr>
          <p:nvPr/>
        </p:nvSpPr>
        <p:spPr>
          <a:xfrm>
            <a:off x="2552366" y="5137157"/>
            <a:ext cx="1655421"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Melinda Wheelock</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5" name="Picture 4">
            <a:extLst>
              <a:ext uri="{FF2B5EF4-FFF2-40B4-BE49-F238E27FC236}">
                <a16:creationId xmlns:a16="http://schemas.microsoft.com/office/drawing/2014/main" id="{061BBE1A-ABE4-68E4-62A4-811FB21BD8C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918474" y="5682611"/>
            <a:ext cx="1467980" cy="479955"/>
          </a:xfrm>
          <a:prstGeom prst="rect">
            <a:avLst/>
          </a:prstGeom>
        </p:spPr>
      </p:pic>
      <p:pic>
        <p:nvPicPr>
          <p:cNvPr id="3074" name="Picture 2">
            <a:extLst>
              <a:ext uri="{FF2B5EF4-FFF2-40B4-BE49-F238E27FC236}">
                <a16:creationId xmlns:a16="http://schemas.microsoft.com/office/drawing/2014/main" id="{1E4C3ECB-FBCB-C89D-442B-7BD4566821F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87886" y="4225971"/>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7" name="Shape 331">
            <a:extLst>
              <a:ext uri="{FF2B5EF4-FFF2-40B4-BE49-F238E27FC236}">
                <a16:creationId xmlns:a16="http://schemas.microsoft.com/office/drawing/2014/main" id="{8EDF5918-4621-F913-8AC5-19037BFE55D0}"/>
              </a:ext>
            </a:extLst>
          </p:cNvPr>
          <p:cNvSpPr>
            <a:spLocks noChangeAspect="1"/>
          </p:cNvSpPr>
          <p:nvPr/>
        </p:nvSpPr>
        <p:spPr>
          <a:xfrm>
            <a:off x="5192056" y="5128380"/>
            <a:ext cx="1655422"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1" i="0" u="none" strike="noStrike" kern="0" cap="none" spc="0" normalizeH="0" baseline="0" noProof="0" dirty="0">
                <a:ln>
                  <a:noFill/>
                </a:ln>
                <a:solidFill>
                  <a:sysClr val="windowText" lastClr="000000"/>
                </a:solidFill>
                <a:effectLst/>
                <a:uLnTx/>
                <a:uFillTx/>
                <a:latin typeface="Helvetica"/>
                <a:sym typeface="Helvetica"/>
              </a:rPr>
              <a:t>Malvika </a:t>
            </a:r>
            <a:r>
              <a:rPr kumimoji="0" lang="en-US" sz="1500" b="1" i="0" u="none" strike="noStrike" kern="0" cap="none" spc="0" normalizeH="0" baseline="0" noProof="0" dirty="0" err="1">
                <a:ln>
                  <a:noFill/>
                </a:ln>
                <a:solidFill>
                  <a:sysClr val="windowText" lastClr="000000"/>
                </a:solidFill>
                <a:effectLst/>
                <a:uLnTx/>
                <a:uFillTx/>
                <a:latin typeface="Helvetica"/>
                <a:sym typeface="Helvetica"/>
              </a:rPr>
              <a:t>Tejura</a:t>
            </a:r>
            <a:endParaRPr kumimoji="0" sz="1500" b="1"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3076" name="Picture 4">
            <a:extLst>
              <a:ext uri="{FF2B5EF4-FFF2-40B4-BE49-F238E27FC236}">
                <a16:creationId xmlns:a16="http://schemas.microsoft.com/office/drawing/2014/main" id="{974F1393-926F-CC2A-4758-F67A8BB23A9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39502" y="4211877"/>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45D51948-30FF-95C1-0CA6-3FAE6C772D7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5331" y="913898"/>
            <a:ext cx="951018"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751946D-94BC-7327-7452-B0791DBB3C7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07787" y="4210177"/>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8" name="Shape 331">
            <a:extLst>
              <a:ext uri="{FF2B5EF4-FFF2-40B4-BE49-F238E27FC236}">
                <a16:creationId xmlns:a16="http://schemas.microsoft.com/office/drawing/2014/main" id="{992F1D8F-81BB-3373-4B1E-E5E7B499D970}"/>
              </a:ext>
            </a:extLst>
          </p:cNvPr>
          <p:cNvSpPr>
            <a:spLocks noChangeAspect="1"/>
          </p:cNvSpPr>
          <p:nvPr/>
        </p:nvSpPr>
        <p:spPr>
          <a:xfrm>
            <a:off x="4073352" y="3868737"/>
            <a:ext cx="1655421"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Allyssa Vandi</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9" name="Picture 6">
            <a:extLst>
              <a:ext uri="{FF2B5EF4-FFF2-40B4-BE49-F238E27FC236}">
                <a16:creationId xmlns:a16="http://schemas.microsoft.com/office/drawing/2014/main" id="{3696F056-0FD8-C972-CB3A-FDE50EB0F872}"/>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637966" y="913898"/>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1" name="Shape 338">
            <a:extLst>
              <a:ext uri="{FF2B5EF4-FFF2-40B4-BE49-F238E27FC236}">
                <a16:creationId xmlns:a16="http://schemas.microsoft.com/office/drawing/2014/main" id="{C17423A7-B433-1DFF-DD28-50B38A8D7DBE}"/>
              </a:ext>
            </a:extLst>
          </p:cNvPr>
          <p:cNvSpPr/>
          <p:nvPr/>
        </p:nvSpPr>
        <p:spPr>
          <a:xfrm>
            <a:off x="1373198" y="642622"/>
            <a:ext cx="1556504" cy="302956"/>
          </a:xfrm>
          <a:prstGeom prst="rect">
            <a:avLst/>
          </a:prstGeom>
          <a:ln w="12700">
            <a:miter lim="400000"/>
          </a:ln>
          <a:extLst>
            <a:ext uri="{C572A759-6A51-4108-AA02-DFA0A04FC94B}">
              <ma14:wrappingTextBoxFlag xmlns="" xmlns:ma14="http://schemas.microsoft.com/office/mac/drawingml/2011/main" val="1"/>
            </a:ext>
          </a:extLst>
        </p:spPr>
        <p:txBody>
          <a:bodyPr wrap="non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1" i="0" u="none" strike="noStrike" kern="0" cap="none" spc="0" normalizeH="0" baseline="0" noProof="0" dirty="0">
                <a:ln>
                  <a:noFill/>
                </a:ln>
                <a:solidFill>
                  <a:sysClr val="windowText" lastClr="000000"/>
                </a:solidFill>
                <a:effectLst/>
                <a:uLnTx/>
                <a:uFillTx/>
                <a:latin typeface="Helvetica"/>
                <a:sym typeface="Helvetica"/>
              </a:rPr>
              <a:t>Katie Partington</a:t>
            </a:r>
            <a:endParaRPr kumimoji="0" sz="1500" b="1"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12" name="Picture 8">
            <a:extLst>
              <a:ext uri="{FF2B5EF4-FFF2-40B4-BE49-F238E27FC236}">
                <a16:creationId xmlns:a16="http://schemas.microsoft.com/office/drawing/2014/main" id="{1C37267F-87CA-CE7A-B2C4-19AF56ECFDF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37550" y="960687"/>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3" name="Shape 338">
            <a:extLst>
              <a:ext uri="{FF2B5EF4-FFF2-40B4-BE49-F238E27FC236}">
                <a16:creationId xmlns:a16="http://schemas.microsoft.com/office/drawing/2014/main" id="{98FC85E2-4FBF-02CC-03E4-6F6E5EC8158D}"/>
              </a:ext>
            </a:extLst>
          </p:cNvPr>
          <p:cNvSpPr/>
          <p:nvPr/>
        </p:nvSpPr>
        <p:spPr>
          <a:xfrm>
            <a:off x="2713993" y="1846947"/>
            <a:ext cx="1316054" cy="302956"/>
          </a:xfrm>
          <a:prstGeom prst="rect">
            <a:avLst/>
          </a:prstGeom>
          <a:ln w="12700">
            <a:miter lim="400000"/>
          </a:ln>
          <a:extLst>
            <a:ext uri="{C572A759-6A51-4108-AA02-DFA0A04FC94B}">
              <ma14:wrappingTextBoxFlag xmlns="" xmlns:ma14="http://schemas.microsoft.com/office/mac/drawingml/2011/main" val="1"/>
            </a:ext>
          </a:extLst>
        </p:spPr>
        <p:txBody>
          <a:bodyPr wrap="non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Arielle </a:t>
            </a:r>
            <a:r>
              <a:rPr kumimoji="0" lang="en-US" sz="1500" b="0" i="0" u="none" strike="noStrike" kern="0" cap="none" spc="0" normalizeH="0" baseline="0" noProof="0" dirty="0" err="1">
                <a:ln>
                  <a:noFill/>
                </a:ln>
                <a:solidFill>
                  <a:sysClr val="windowText" lastClr="000000"/>
                </a:solidFill>
                <a:effectLst/>
                <a:uLnTx/>
                <a:uFillTx/>
                <a:latin typeface="Helvetica"/>
                <a:sym typeface="Helvetica"/>
              </a:rPr>
              <a:t>Hancko</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1034" name="Picture 10">
            <a:extLst>
              <a:ext uri="{FF2B5EF4-FFF2-40B4-BE49-F238E27FC236}">
                <a16:creationId xmlns:a16="http://schemas.microsoft.com/office/drawing/2014/main" id="{1D6517D2-C2FA-776E-0188-58A9BCF3B7F7}"/>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937550" y="2556339"/>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5" name="Shape 338">
            <a:extLst>
              <a:ext uri="{FF2B5EF4-FFF2-40B4-BE49-F238E27FC236}">
                <a16:creationId xmlns:a16="http://schemas.microsoft.com/office/drawing/2014/main" id="{2751FE67-56FD-D450-72AF-C5D44E803EE2}"/>
              </a:ext>
            </a:extLst>
          </p:cNvPr>
          <p:cNvSpPr/>
          <p:nvPr/>
        </p:nvSpPr>
        <p:spPr>
          <a:xfrm>
            <a:off x="2634932" y="3484333"/>
            <a:ext cx="1633448" cy="302956"/>
          </a:xfrm>
          <a:prstGeom prst="rect">
            <a:avLst/>
          </a:prstGeom>
          <a:ln w="12700">
            <a:miter lim="400000"/>
          </a:ln>
          <a:extLst>
            <a:ext uri="{C572A759-6A51-4108-AA02-DFA0A04FC94B}">
              <ma14:wrappingTextBoxFlag xmlns="" xmlns:ma14="http://schemas.microsoft.com/office/mac/drawingml/2011/main" val="1"/>
            </a:ext>
          </a:extLst>
        </p:spPr>
        <p:txBody>
          <a:bodyPr wrap="non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1" i="0" u="none" strike="noStrike" kern="0" cap="none" spc="0" normalizeH="0" baseline="0" noProof="0" dirty="0">
                <a:ln>
                  <a:noFill/>
                </a:ln>
                <a:solidFill>
                  <a:sysClr val="windowText" lastClr="000000"/>
                </a:solidFill>
                <a:effectLst/>
                <a:uLnTx/>
                <a:uFillTx/>
                <a:latin typeface="Helvetica"/>
                <a:sym typeface="Helvetica"/>
              </a:rPr>
              <a:t>Nicholas Bradley</a:t>
            </a:r>
            <a:endParaRPr kumimoji="0" sz="1500" b="1" i="0" u="none" strike="noStrike" kern="0" cap="none" spc="0" normalizeH="0" baseline="0" noProof="0" dirty="0">
              <a:ln>
                <a:noFill/>
              </a:ln>
              <a:solidFill>
                <a:sysClr val="windowText" lastClr="000000"/>
              </a:solidFill>
              <a:effectLst/>
              <a:uLnTx/>
              <a:uFillTx/>
              <a:latin typeface="Helvetica"/>
              <a:sym typeface="Helvetica"/>
            </a:endParaRPr>
          </a:p>
        </p:txBody>
      </p:sp>
      <p:sp>
        <p:nvSpPr>
          <p:cNvPr id="17" name="Shape 331">
            <a:extLst>
              <a:ext uri="{FF2B5EF4-FFF2-40B4-BE49-F238E27FC236}">
                <a16:creationId xmlns:a16="http://schemas.microsoft.com/office/drawing/2014/main" id="{4956D898-C722-9E43-E8B8-3E33641E6DF4}"/>
              </a:ext>
            </a:extLst>
          </p:cNvPr>
          <p:cNvSpPr>
            <a:spLocks noChangeAspect="1"/>
          </p:cNvSpPr>
          <p:nvPr/>
        </p:nvSpPr>
        <p:spPr>
          <a:xfrm>
            <a:off x="1499846" y="3874622"/>
            <a:ext cx="1655421"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Manali Sawant</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1044" name="Picture 20" descr="CLOVES Syndrome Community Receives $450,000 Award from Chan Zuckerberg  Initiative - Cloves Syndrome Community">
            <a:extLst>
              <a:ext uri="{FF2B5EF4-FFF2-40B4-BE49-F238E27FC236}">
                <a16:creationId xmlns:a16="http://schemas.microsoft.com/office/drawing/2014/main" id="{AFFBA9A6-E4BC-5EA6-052E-CF2A48D1D5CB}"/>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765018" y="5532225"/>
            <a:ext cx="1655422" cy="7531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1DD5A65-9E13-361A-4E36-13A6DF73E5D4}"/>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635173" y="4223727"/>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8D6DB9C6-DE1A-FB8E-D4AD-572853BD75EC}"/>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156544" y="931767"/>
            <a:ext cx="950773" cy="9507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000C389-8C93-874E-CB3A-6AACDD52D440}"/>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600612" y="2556339"/>
            <a:ext cx="932879" cy="932879"/>
          </a:xfrm>
          <a:prstGeom prst="rect">
            <a:avLst/>
          </a:prstGeom>
          <a:noFill/>
          <a:extLst>
            <a:ext uri="{909E8E84-426E-40DD-AFC4-6F175D3DCCD1}">
              <a14:hiddenFill xmlns:a14="http://schemas.microsoft.com/office/drawing/2010/main">
                <a:solidFill>
                  <a:srgbClr val="FFFFFF"/>
                </a:solidFill>
              </a14:hiddenFill>
            </a:ext>
          </a:extLst>
        </p:spPr>
      </p:pic>
      <p:sp>
        <p:nvSpPr>
          <p:cNvPr id="18" name="Shape 338">
            <a:extLst>
              <a:ext uri="{FF2B5EF4-FFF2-40B4-BE49-F238E27FC236}">
                <a16:creationId xmlns:a16="http://schemas.microsoft.com/office/drawing/2014/main" id="{6FB3FDC3-ECD5-2A1A-B1D1-B4AA0F2FA860}"/>
              </a:ext>
            </a:extLst>
          </p:cNvPr>
          <p:cNvSpPr/>
          <p:nvPr/>
        </p:nvSpPr>
        <p:spPr>
          <a:xfrm>
            <a:off x="1337592" y="2287362"/>
            <a:ext cx="1527090"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Melissa Hopkins</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spTree>
    <p:extLst>
      <p:ext uri="{BB962C8B-B14F-4D97-AF65-F5344CB8AC3E}">
        <p14:creationId xmlns:p14="http://schemas.microsoft.com/office/powerpoint/2010/main" val="383534007"/>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49">
          <a:extLst>
            <a:ext uri="{FF2B5EF4-FFF2-40B4-BE49-F238E27FC236}">
              <a16:creationId xmlns:a16="http://schemas.microsoft.com/office/drawing/2014/main" id="{34D991C8-6EF9-72C8-7074-1C9132D3286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4798F5A-31B2-EEEC-394E-4C5A609F9F09}"/>
              </a:ext>
            </a:extLst>
          </p:cNvPr>
          <p:cNvPicPr>
            <a:picLocks noChangeAspect="1"/>
          </p:cNvPicPr>
          <p:nvPr/>
        </p:nvPicPr>
        <p:blipFill>
          <a:blip r:embed="rId3"/>
          <a:stretch>
            <a:fillRect/>
          </a:stretch>
        </p:blipFill>
        <p:spPr>
          <a:xfrm>
            <a:off x="465222" y="222468"/>
            <a:ext cx="1620858" cy="2123168"/>
          </a:xfrm>
          <a:prstGeom prst="rect">
            <a:avLst/>
          </a:prstGeom>
        </p:spPr>
      </p:pic>
      <p:sp>
        <p:nvSpPr>
          <p:cNvPr id="3" name="TextBox 2">
            <a:extLst>
              <a:ext uri="{FF2B5EF4-FFF2-40B4-BE49-F238E27FC236}">
                <a16:creationId xmlns:a16="http://schemas.microsoft.com/office/drawing/2014/main" id="{3C63727D-2BAE-9A45-23CC-CE7D5BC42615}"/>
              </a:ext>
            </a:extLst>
          </p:cNvPr>
          <p:cNvSpPr txBox="1"/>
          <p:nvPr/>
        </p:nvSpPr>
        <p:spPr>
          <a:xfrm>
            <a:off x="338686" y="2395297"/>
            <a:ext cx="2780569" cy="892552"/>
          </a:xfrm>
          <a:prstGeom prst="rect">
            <a:avLst/>
          </a:prstGeom>
          <a:noFill/>
        </p:spPr>
        <p:txBody>
          <a:bodyPr wrap="none" rtlCol="0">
            <a:spAutoFit/>
          </a:bodyPr>
          <a:lstStyle/>
          <a:p>
            <a:pPr algn="l">
              <a:lnSpc>
                <a:spcPct val="100000"/>
              </a:lnSpc>
            </a:pPr>
            <a:r>
              <a:rPr lang="en-US" sz="2000" b="1" dirty="0"/>
              <a:t>VIS-seq</a:t>
            </a:r>
          </a:p>
          <a:p>
            <a:pPr marL="342900" indent="-342900" algn="l">
              <a:lnSpc>
                <a:spcPct val="100000"/>
              </a:lnSpc>
              <a:buFont typeface="Arial" panose="020B0604020202020204" pitchFamily="34" charset="0"/>
              <a:buChar char="•"/>
            </a:pPr>
            <a:r>
              <a:rPr lang="en-US" sz="1600" dirty="0"/>
              <a:t>Complex phenotypes</a:t>
            </a:r>
          </a:p>
          <a:p>
            <a:pPr marL="342900" indent="-342900" algn="l">
              <a:lnSpc>
                <a:spcPct val="100000"/>
              </a:lnSpc>
              <a:buFont typeface="Arial" panose="020B0604020202020204" pitchFamily="34" charset="0"/>
              <a:buChar char="•"/>
            </a:pPr>
            <a:r>
              <a:rPr lang="en-US" sz="1600" dirty="0"/>
              <a:t>Specialized cells</a:t>
            </a:r>
          </a:p>
        </p:txBody>
      </p:sp>
      <p:pic>
        <p:nvPicPr>
          <p:cNvPr id="2050" name="Picture 2">
            <a:extLst>
              <a:ext uri="{FF2B5EF4-FFF2-40B4-BE49-F238E27FC236}">
                <a16:creationId xmlns:a16="http://schemas.microsoft.com/office/drawing/2014/main" id="{541E3973-9B2F-6B15-F46E-1801C3EF9E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1994" y="222468"/>
            <a:ext cx="1625141" cy="212316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DF35FA87-259F-EC83-D5C2-7C15ED5741FD}"/>
              </a:ext>
            </a:extLst>
          </p:cNvPr>
          <p:cNvSpPr txBox="1"/>
          <p:nvPr/>
        </p:nvSpPr>
        <p:spPr>
          <a:xfrm>
            <a:off x="3444662" y="2395297"/>
            <a:ext cx="2665153" cy="1138773"/>
          </a:xfrm>
          <a:prstGeom prst="rect">
            <a:avLst/>
          </a:prstGeom>
          <a:noFill/>
        </p:spPr>
        <p:txBody>
          <a:bodyPr wrap="none" rtlCol="0">
            <a:spAutoFit/>
          </a:bodyPr>
          <a:lstStyle/>
          <a:p>
            <a:pPr algn="l">
              <a:lnSpc>
                <a:spcPct val="100000"/>
              </a:lnSpc>
            </a:pPr>
            <a:r>
              <a:rPr lang="en-US" sz="2000" b="1" dirty="0"/>
              <a:t>iPSC-SGE</a:t>
            </a:r>
          </a:p>
          <a:p>
            <a:pPr marL="342900" indent="-342900" algn="l">
              <a:lnSpc>
                <a:spcPct val="100000"/>
              </a:lnSpc>
              <a:buFont typeface="Arial" panose="020B0604020202020204" pitchFamily="34" charset="0"/>
              <a:buChar char="•"/>
            </a:pPr>
            <a:r>
              <a:rPr lang="en-US" sz="1600" dirty="0"/>
              <a:t>Endogenous editing</a:t>
            </a:r>
          </a:p>
          <a:p>
            <a:pPr marL="342900" indent="-342900" algn="l">
              <a:lnSpc>
                <a:spcPct val="100000"/>
              </a:lnSpc>
              <a:buFont typeface="Arial" panose="020B0604020202020204" pitchFamily="34" charset="0"/>
              <a:buChar char="•"/>
            </a:pPr>
            <a:r>
              <a:rPr lang="en-US" sz="1600" dirty="0"/>
              <a:t>Specialized cells</a:t>
            </a:r>
          </a:p>
          <a:p>
            <a:pPr marL="342900" indent="-342900" algn="l">
              <a:lnSpc>
                <a:spcPct val="100000"/>
              </a:lnSpc>
              <a:buFont typeface="Arial" panose="020B0604020202020204" pitchFamily="34" charset="0"/>
              <a:buChar char="•"/>
            </a:pPr>
            <a:r>
              <a:rPr lang="en-US" sz="1600" dirty="0"/>
              <a:t>w/Lea Starita</a:t>
            </a:r>
          </a:p>
        </p:txBody>
      </p:sp>
      <p:sp>
        <p:nvSpPr>
          <p:cNvPr id="21" name="TextBox 20">
            <a:extLst>
              <a:ext uri="{FF2B5EF4-FFF2-40B4-BE49-F238E27FC236}">
                <a16:creationId xmlns:a16="http://schemas.microsoft.com/office/drawing/2014/main" id="{32886C78-15F3-08EC-FE62-4B23347E8E77}"/>
              </a:ext>
            </a:extLst>
          </p:cNvPr>
          <p:cNvSpPr txBox="1"/>
          <p:nvPr/>
        </p:nvSpPr>
        <p:spPr>
          <a:xfrm>
            <a:off x="6464967" y="2395297"/>
            <a:ext cx="2623475" cy="1107996"/>
          </a:xfrm>
          <a:prstGeom prst="rect">
            <a:avLst/>
          </a:prstGeom>
          <a:noFill/>
        </p:spPr>
        <p:txBody>
          <a:bodyPr wrap="none" rtlCol="0">
            <a:spAutoFit/>
          </a:bodyPr>
          <a:lstStyle/>
          <a:p>
            <a:pPr algn="l">
              <a:lnSpc>
                <a:spcPct val="100000"/>
              </a:lnSpc>
            </a:pPr>
            <a:r>
              <a:rPr lang="en-US" sz="1800" b="1" dirty="0"/>
              <a:t>LABEL-seq</a:t>
            </a:r>
          </a:p>
          <a:p>
            <a:pPr marL="342900" indent="-342900" algn="l">
              <a:lnSpc>
                <a:spcPct val="100000"/>
              </a:lnSpc>
              <a:buFont typeface="Arial" panose="020B0604020202020204" pitchFamily="34" charset="0"/>
              <a:buChar char="•"/>
            </a:pPr>
            <a:r>
              <a:rPr lang="en-US" sz="1600" dirty="0"/>
              <a:t>Pathway scale</a:t>
            </a:r>
          </a:p>
          <a:p>
            <a:pPr marL="342900" indent="-342900" algn="l">
              <a:lnSpc>
                <a:spcPct val="100000"/>
              </a:lnSpc>
              <a:buFont typeface="Arial" panose="020B0604020202020204" pitchFamily="34" charset="0"/>
              <a:buChar char="•"/>
            </a:pPr>
            <a:r>
              <a:rPr lang="en-US" sz="1600" dirty="0"/>
              <a:t>Standardized </a:t>
            </a:r>
            <a:r>
              <a:rPr lang="en-US" sz="1600" dirty="0" err="1"/>
              <a:t>mmts</a:t>
            </a:r>
            <a:endParaRPr lang="en-US" sz="1600" dirty="0"/>
          </a:p>
          <a:p>
            <a:pPr marL="342900" indent="-342900" algn="l">
              <a:lnSpc>
                <a:spcPct val="100000"/>
              </a:lnSpc>
              <a:buFont typeface="Arial" panose="020B0604020202020204" pitchFamily="34" charset="0"/>
              <a:buChar char="•"/>
            </a:pPr>
            <a:r>
              <a:rPr lang="en-US" sz="1600" dirty="0"/>
              <a:t>w/Dusty Maly</a:t>
            </a:r>
          </a:p>
        </p:txBody>
      </p:sp>
      <p:grpSp>
        <p:nvGrpSpPr>
          <p:cNvPr id="7" name="Group 6">
            <a:extLst>
              <a:ext uri="{FF2B5EF4-FFF2-40B4-BE49-F238E27FC236}">
                <a16:creationId xmlns:a16="http://schemas.microsoft.com/office/drawing/2014/main" id="{D7BE765B-542D-7AD3-30FF-43F3DA644257}"/>
              </a:ext>
            </a:extLst>
          </p:cNvPr>
          <p:cNvGrpSpPr/>
          <p:nvPr/>
        </p:nvGrpSpPr>
        <p:grpSpPr>
          <a:xfrm>
            <a:off x="6577260" y="222468"/>
            <a:ext cx="1625141" cy="2123168"/>
            <a:chOff x="6577260" y="222467"/>
            <a:chExt cx="2007928" cy="2623261"/>
          </a:xfrm>
        </p:grpSpPr>
        <p:pic>
          <p:nvPicPr>
            <p:cNvPr id="5" name="Picture 4" descr="A qr code with a white background&#10;&#10;AI-generated content may be incorrect.">
              <a:extLst>
                <a:ext uri="{FF2B5EF4-FFF2-40B4-BE49-F238E27FC236}">
                  <a16:creationId xmlns:a16="http://schemas.microsoft.com/office/drawing/2014/main" id="{2244E913-4545-CA95-6639-7F4247F8C838}"/>
                </a:ext>
              </a:extLst>
            </p:cNvPr>
            <p:cNvPicPr>
              <a:picLocks noChangeAspect="1"/>
            </p:cNvPicPr>
            <p:nvPr/>
          </p:nvPicPr>
          <p:blipFill>
            <a:blip r:embed="rId5">
              <a:extLst>
                <a:ext uri="{28A0092B-C50C-407E-A947-70E740481C1C}">
                  <a14:useLocalDpi xmlns:a14="http://schemas.microsoft.com/office/drawing/2010/main" val="0"/>
                </a:ext>
              </a:extLst>
            </a:blip>
            <a:srcRect l="9143" t="7660" r="9475" b="8938"/>
            <a:stretch>
              <a:fillRect/>
            </a:stretch>
          </p:blipFill>
          <p:spPr>
            <a:xfrm>
              <a:off x="6625386" y="222467"/>
              <a:ext cx="1908743" cy="2078710"/>
            </a:xfrm>
            <a:prstGeom prst="rect">
              <a:avLst/>
            </a:prstGeom>
          </p:spPr>
        </p:pic>
        <p:pic>
          <p:nvPicPr>
            <p:cNvPr id="19" name="Graphic 18">
              <a:extLst>
                <a:ext uri="{FF2B5EF4-FFF2-40B4-BE49-F238E27FC236}">
                  <a16:creationId xmlns:a16="http://schemas.microsoft.com/office/drawing/2014/main" id="{1CED87D6-E591-A38E-60D2-83EC059CEA4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25386" y="2455991"/>
              <a:ext cx="1908743" cy="234922"/>
            </a:xfrm>
            <a:prstGeom prst="rect">
              <a:avLst/>
            </a:prstGeom>
          </p:spPr>
        </p:pic>
        <p:sp>
          <p:nvSpPr>
            <p:cNvPr id="23" name="Rectangle 22">
              <a:extLst>
                <a:ext uri="{FF2B5EF4-FFF2-40B4-BE49-F238E27FC236}">
                  <a16:creationId xmlns:a16="http://schemas.microsoft.com/office/drawing/2014/main" id="{D7568A8D-166B-A597-3195-9B9C2E2B0708}"/>
                </a:ext>
              </a:extLst>
            </p:cNvPr>
            <p:cNvSpPr/>
            <p:nvPr/>
          </p:nvSpPr>
          <p:spPr>
            <a:xfrm>
              <a:off x="6577260" y="222468"/>
              <a:ext cx="2007928" cy="2623260"/>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74" name="Picture 2">
            <a:extLst>
              <a:ext uri="{FF2B5EF4-FFF2-40B4-BE49-F238E27FC236}">
                <a16:creationId xmlns:a16="http://schemas.microsoft.com/office/drawing/2014/main" id="{384AE630-5B50-4491-1174-42E545654A2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55653" y="3760798"/>
            <a:ext cx="1600809" cy="209137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A330439-8AB0-9FEE-ECE8-7DECD216676A}"/>
              </a:ext>
            </a:extLst>
          </p:cNvPr>
          <p:cNvSpPr txBox="1"/>
          <p:nvPr/>
        </p:nvSpPr>
        <p:spPr>
          <a:xfrm>
            <a:off x="1909067" y="5878850"/>
            <a:ext cx="3282309" cy="892552"/>
          </a:xfrm>
          <a:prstGeom prst="rect">
            <a:avLst/>
          </a:prstGeom>
          <a:noFill/>
        </p:spPr>
        <p:txBody>
          <a:bodyPr wrap="none" rtlCol="0">
            <a:spAutoFit/>
          </a:bodyPr>
          <a:lstStyle/>
          <a:p>
            <a:pPr algn="l">
              <a:lnSpc>
                <a:spcPct val="100000"/>
              </a:lnSpc>
            </a:pPr>
            <a:r>
              <a:rPr lang="en-US" sz="2000" b="1" dirty="0" err="1"/>
              <a:t>STARCall</a:t>
            </a:r>
            <a:endParaRPr lang="en-US" sz="2000" b="1" dirty="0"/>
          </a:p>
          <a:p>
            <a:pPr marL="342900" indent="-342900" algn="l">
              <a:lnSpc>
                <a:spcPct val="100000"/>
              </a:lnSpc>
              <a:buFont typeface="Arial" panose="020B0604020202020204" pitchFamily="34" charset="0"/>
              <a:buChar char="•"/>
            </a:pPr>
            <a:r>
              <a:rPr lang="en-US" sz="1600" dirty="0"/>
              <a:t>Aligns and stitches images</a:t>
            </a:r>
          </a:p>
          <a:p>
            <a:pPr marL="342900" indent="-342900" algn="l">
              <a:lnSpc>
                <a:spcPct val="100000"/>
              </a:lnSpc>
              <a:buFont typeface="Arial" panose="020B0604020202020204" pitchFamily="34" charset="0"/>
              <a:buChar char="•"/>
            </a:pPr>
            <a:r>
              <a:rPr lang="en-US" sz="1600" dirty="0"/>
              <a:t>Analyzes VIS-seq data</a:t>
            </a:r>
          </a:p>
        </p:txBody>
      </p:sp>
      <p:pic>
        <p:nvPicPr>
          <p:cNvPr id="3076" name="Picture 4">
            <a:extLst>
              <a:ext uri="{FF2B5EF4-FFF2-40B4-BE49-F238E27FC236}">
                <a16:creationId xmlns:a16="http://schemas.microsoft.com/office/drawing/2014/main" id="{C6FAF37D-07F7-3E60-7620-D87B4C6D04D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22376" y="3760798"/>
            <a:ext cx="1614686" cy="2109509"/>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E878BD3-8B8A-ADFC-8C01-4540BD8F5368}"/>
              </a:ext>
            </a:extLst>
          </p:cNvPr>
          <p:cNvSpPr txBox="1"/>
          <p:nvPr/>
        </p:nvSpPr>
        <p:spPr>
          <a:xfrm>
            <a:off x="4904284" y="5870307"/>
            <a:ext cx="3842150" cy="892552"/>
          </a:xfrm>
          <a:prstGeom prst="rect">
            <a:avLst/>
          </a:prstGeom>
          <a:noFill/>
        </p:spPr>
        <p:txBody>
          <a:bodyPr wrap="square" rtlCol="0">
            <a:spAutoFit/>
          </a:bodyPr>
          <a:lstStyle/>
          <a:p>
            <a:pPr algn="l">
              <a:lnSpc>
                <a:spcPct val="100000"/>
              </a:lnSpc>
            </a:pPr>
            <a:r>
              <a:rPr lang="en-US" sz="2000" b="1" dirty="0" err="1"/>
              <a:t>MaveMD</a:t>
            </a:r>
            <a:endParaRPr lang="en-US" sz="2000" b="1" dirty="0"/>
          </a:p>
          <a:p>
            <a:pPr marL="342900" indent="-342900" algn="l">
              <a:lnSpc>
                <a:spcPct val="100000"/>
              </a:lnSpc>
              <a:buFont typeface="Arial" panose="020B0604020202020204" pitchFamily="34" charset="0"/>
              <a:buChar char="•"/>
            </a:pPr>
            <a:r>
              <a:rPr lang="en-US" sz="1600" dirty="0"/>
              <a:t>Enables discovery, use of variant effect data (w/Alan Rubin)</a:t>
            </a:r>
          </a:p>
        </p:txBody>
      </p:sp>
    </p:spTree>
    <p:extLst>
      <p:ext uri="{BB962C8B-B14F-4D97-AF65-F5344CB8AC3E}">
        <p14:creationId xmlns:p14="http://schemas.microsoft.com/office/powerpoint/2010/main" val="53740159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5.xml.rels><?xml version="1.0" encoding="UTF-8" standalone="yes"?>
<Relationships xmlns="http://schemas.openxmlformats.org/package/2006/relationships"><Relationship Id="rId1" Type="http://schemas.openxmlformats.org/officeDocument/2006/relationships/image" Target="../media/image1.png"/></Relationships>
</file>

<file path=ppt/theme/_rels/theme6.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t">
        <a:noAutofit/>
      </a:bodyPr>
      <a:lstStyle>
        <a:defPPr marL="342900" marR="457200" indent="-342900" algn="l" defTabSz="457200" rtl="0" fontAlgn="auto" hangingPunct="0">
          <a:lnSpc>
            <a:spcPct val="100000"/>
          </a:lnSpc>
          <a:spcBef>
            <a:spcPts val="0"/>
          </a:spcBef>
          <a:spcAft>
            <a:spcPts val="0"/>
          </a:spcAft>
          <a:buClrTx/>
          <a:buSzTx/>
          <a:buFont typeface="Arial"/>
          <a:buChar char="•"/>
          <a:tabLst/>
          <a:defRPr sz="2400" dirty="0" smtClean="0">
            <a:solidFill>
              <a:srgbClr val="000000"/>
            </a:solidFill>
          </a:defRPr>
        </a:def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t">
        <a:noAutofit/>
      </a:bodyPr>
      <a:lstStyle>
        <a:defPPr marL="342900" marR="457200" indent="-342900" algn="l" defTabSz="457200" rtl="0" fontAlgn="auto" hangingPunct="0">
          <a:lnSpc>
            <a:spcPct val="100000"/>
          </a:lnSpc>
          <a:spcBef>
            <a:spcPts val="0"/>
          </a:spcBef>
          <a:spcAft>
            <a:spcPts val="0"/>
          </a:spcAft>
          <a:buClrTx/>
          <a:buSzTx/>
          <a:buFont typeface="Arial"/>
          <a:buChar char="•"/>
          <a:tabLst/>
          <a:defRPr sz="2400" dirty="0" smtClean="0">
            <a:solidFill>
              <a:srgbClr val="000000"/>
            </a:solidFill>
          </a:defRPr>
        </a:def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457200" indent="0" algn="ctr" defTabSz="457200" rtl="0" fontAlgn="auto" latinLnBrk="1" hangingPunct="0">
          <a:lnSpc>
            <a:spcPct val="15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198539</TotalTime>
  <Words>2518</Words>
  <Application>Microsoft Macintosh PowerPoint</Application>
  <PresentationFormat>On-screen Show (4:3)</PresentationFormat>
  <Paragraphs>344</Paragraphs>
  <Slides>49</Slides>
  <Notes>45</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49</vt:i4>
      </vt:variant>
    </vt:vector>
  </HeadingPairs>
  <TitlesOfParts>
    <vt:vector size="64" baseType="lpstr">
      <vt:lpstr>MS PGothic</vt:lpstr>
      <vt:lpstr>Aptos</vt:lpstr>
      <vt:lpstr>Aptos Display</vt:lpstr>
      <vt:lpstr>Arial</vt:lpstr>
      <vt:lpstr>Calibri</vt:lpstr>
      <vt:lpstr>Gill Sans</vt:lpstr>
      <vt:lpstr>Helvetica</vt:lpstr>
      <vt:lpstr>Helvetica Regular</vt:lpstr>
      <vt:lpstr>Lucida Grande</vt:lpstr>
      <vt:lpstr>Wingdings</vt:lpstr>
      <vt:lpstr>White</vt:lpstr>
      <vt:lpstr>Simple Light</vt:lpstr>
      <vt:lpstr>1_Simple Light</vt:lpstr>
      <vt:lpstr>Office Theme</vt:lpstr>
      <vt:lpstr>1_White</vt:lpstr>
      <vt:lpstr>CAGI 7 slide pack guidelines I agree to my slides being used according to the following terms: Doug Fowler</vt:lpstr>
      <vt:lpstr>PowerPoint Presentation</vt:lpstr>
      <vt:lpstr>PowerPoint Presentation</vt:lpstr>
      <vt:lpstr>PowerPoint Presentation</vt:lpstr>
      <vt:lpstr>PowerPoint Presentation</vt:lpstr>
      <vt:lpstr>PowerPoint Presentation</vt:lpstr>
      <vt:lpstr>Lamin A is a nuclear protein where variants have complex, poorly understood effects</vt:lpstr>
      <vt:lpstr>LMNA germline mutations can  cause different diseases</vt:lpstr>
      <vt:lpstr>2,000 LMNA missense variants in U2 OS cells fixed, stained and imaged</vt:lpstr>
      <vt:lpstr>PowerPoint Presentation</vt:lpstr>
      <vt:lpstr>We developed Variant In Situ sequencing to genotype each cell in a library</vt:lpstr>
      <vt:lpstr>PowerPoint Presentation</vt:lpstr>
      <vt:lpstr>PowerPoint Presentation</vt:lpstr>
      <vt:lpstr>We used dimensionality reduction and embedding to capture the morphological effects of each variant</vt:lpstr>
      <vt:lpstr>Morphological profiles separate synonymous, frameshift and missense variants</vt:lpstr>
      <vt:lpstr>PowerPoint Presentation</vt:lpstr>
      <vt:lpstr>PowerPoint Presentation</vt:lpstr>
      <vt:lpstr>Variants clustered based on morphological profiles have distinct phenotypes</vt:lpstr>
      <vt:lpstr>Four “landmark” features characterize lamin A variant effects</vt:lpstr>
      <vt:lpstr>Comparatively few variants cause aggregation, most impact nuclear circularity!</vt:lpstr>
      <vt:lpstr>Comparatively few variants cause aggregation, most impact nuclear circularity!</vt:lpstr>
      <vt:lpstr>Combining morphological profiles and structural information yields a model of lamin A variant effects</vt:lpstr>
      <vt:lpstr>Germline variants in PTEN, a phosphatase, are associated with autism and PHTS, a tumor syndrome</vt:lpstr>
      <vt:lpstr>We used VIS-seq to capture ~1,300 PTEN variant morphological profiles in both iPS cells and neurons</vt:lpstr>
      <vt:lpstr>PTEN variant profiles separate synonymous from nonsense in both iPS cells and neurons</vt:lpstr>
      <vt:lpstr>PTEN variants have cell type-specific effects on three landmark features</vt:lpstr>
      <vt:lpstr>PTEN morphological profiles separate clinical control variants with near-perfect accuracy</vt:lpstr>
      <vt:lpstr>We curated clinical phenotypes for 66 ASD and PHTS tumor syndrome germline variants from ~500 probands</vt:lpstr>
      <vt:lpstr>Disease-associated variants have distinct morphological impacts</vt:lpstr>
      <vt:lpstr>Autism-associated variants have reduced phosphatase activity but gain a nuclear mislocalization phenotype!</vt:lpstr>
      <vt:lpstr>PTEN landmark features outperform single phenotype and predictor data for disease-specific variant classification </vt:lpstr>
      <vt:lpstr>Predictors perform well on PTEN variant overall morphological impact</vt:lpstr>
      <vt:lpstr>Predictors perform variably on individual features</vt:lpstr>
      <vt:lpstr>PowerPoint Presentation</vt:lpstr>
      <vt:lpstr>In the clinic, variants of uncertain significance are a large and growing problem</vt:lpstr>
      <vt:lpstr>Life-extending intervention</vt:lpstr>
      <vt:lpstr>Can scalable experimental and predictive evidence solve the VUS problem?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Doug Fowler</cp:lastModifiedBy>
  <cp:revision>1176</cp:revision>
  <dcterms:modified xsi:type="dcterms:W3CDTF">2025-12-07T13:55:53Z</dcterms:modified>
</cp:coreProperties>
</file>