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3" roundtripDataSignature="AMtx7mjCek2BMYlHdaJckZ4hhOFzC9wU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 name="Google Shape;7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88" name="Google Shape;88;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00" name="Google Shape;100;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b="0" i="0" sz="1200" u="none" strike="noStrike">
              <a:solidFill>
                <a:schemeClr val="dk1"/>
              </a:solidFill>
              <a:latin typeface="Arial"/>
              <a:ea typeface="Arial"/>
              <a:cs typeface="Arial"/>
              <a:sym typeface="Arial"/>
            </a:endParaRPr>
          </a:p>
        </p:txBody>
      </p:sp>
      <p:sp>
        <p:nvSpPr>
          <p:cNvPr id="117" name="Google Shape;117;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27" name="Google Shape;127;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36" name="Google Shape;136;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44" name="Google Shape;144;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53" name="Google Shape;153;p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a:p>
        </p:txBody>
      </p:sp>
      <p:sp>
        <p:nvSpPr>
          <p:cNvPr id="169" name="Google Shape;169;p2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77" name="Google Shape;177;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188" name="Google Shape;188;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
        <p:nvSpPr>
          <p:cNvPr id="200" name="Google Shape;200;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212" name="Google Shape;212;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223" name="Google Shape;223;p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234" name="Google Shape;234;p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
        <p:nvSpPr>
          <p:cNvPr id="244" name="Google Shape;244;p3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1" name="Shape 11"/>
        <p:cNvGrpSpPr/>
        <p:nvPr/>
      </p:nvGrpSpPr>
      <p:grpSpPr>
        <a:xfrm>
          <a:off x="0" y="0"/>
          <a:ext cx="0" cy="0"/>
          <a:chOff x="0" y="0"/>
          <a:chExt cx="0" cy="0"/>
        </a:xfrm>
      </p:grpSpPr>
      <p:sp>
        <p:nvSpPr>
          <p:cNvPr id="12" name="Google Shape;12;p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9"/>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0" name="Google Shape;2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7"/>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26" name="Google Shape;26;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SzPts val="1200"/>
              <a:buNone/>
              <a:defRPr/>
            </a:lvl1pPr>
            <a:lvl2pPr indent="0" lvl="1" marL="0" marR="0" algn="r">
              <a:lnSpc>
                <a:spcPct val="100000"/>
              </a:lnSpc>
              <a:spcBef>
                <a:spcPts val="0"/>
              </a:spcBef>
              <a:spcAft>
                <a:spcPts val="0"/>
              </a:spcAft>
              <a:buSzPts val="1200"/>
              <a:buNone/>
              <a:defRPr/>
            </a:lvl2pPr>
            <a:lvl3pPr indent="0" lvl="2" marL="0" marR="0" algn="r">
              <a:lnSpc>
                <a:spcPct val="100000"/>
              </a:lnSpc>
              <a:spcBef>
                <a:spcPts val="0"/>
              </a:spcBef>
              <a:spcAft>
                <a:spcPts val="0"/>
              </a:spcAft>
              <a:buSzPts val="1200"/>
              <a:buNone/>
              <a:defRPr/>
            </a:lvl3pPr>
            <a:lvl4pPr indent="0" lvl="3" marL="0" marR="0" algn="r">
              <a:lnSpc>
                <a:spcPct val="100000"/>
              </a:lnSpc>
              <a:spcBef>
                <a:spcPts val="0"/>
              </a:spcBef>
              <a:spcAft>
                <a:spcPts val="0"/>
              </a:spcAft>
              <a:buSzPts val="1200"/>
              <a:buNone/>
              <a:defRPr/>
            </a:lvl4pPr>
            <a:lvl5pPr indent="0" lvl="4" marL="0" marR="0" algn="r">
              <a:lnSpc>
                <a:spcPct val="100000"/>
              </a:lnSpc>
              <a:spcBef>
                <a:spcPts val="0"/>
              </a:spcBef>
              <a:spcAft>
                <a:spcPts val="0"/>
              </a:spcAft>
              <a:buSzPts val="1200"/>
              <a:buNone/>
              <a:defRPr/>
            </a:lvl5pPr>
            <a:lvl6pPr indent="0" lvl="5" marL="0" marR="0" algn="r">
              <a:lnSpc>
                <a:spcPct val="100000"/>
              </a:lnSpc>
              <a:spcBef>
                <a:spcPts val="0"/>
              </a:spcBef>
              <a:spcAft>
                <a:spcPts val="0"/>
              </a:spcAft>
              <a:buSzPts val="1200"/>
              <a:buNone/>
              <a:defRPr/>
            </a:lvl6pPr>
            <a:lvl7pPr indent="0" lvl="6" marL="0" marR="0" algn="r">
              <a:lnSpc>
                <a:spcPct val="100000"/>
              </a:lnSpc>
              <a:spcBef>
                <a:spcPts val="0"/>
              </a:spcBef>
              <a:spcAft>
                <a:spcPts val="0"/>
              </a:spcAft>
              <a:buSzPts val="1200"/>
              <a:buNone/>
              <a:defRPr/>
            </a:lvl7pPr>
            <a:lvl8pPr indent="0" lvl="7" marL="0" marR="0" algn="r">
              <a:lnSpc>
                <a:spcPct val="100000"/>
              </a:lnSpc>
              <a:spcBef>
                <a:spcPts val="0"/>
              </a:spcBef>
              <a:spcAft>
                <a:spcPts val="0"/>
              </a:spcAft>
              <a:buSzPts val="1200"/>
              <a:buNone/>
              <a:defRPr/>
            </a:lvl8pPr>
            <a:lvl9pPr indent="0" lvl="8" marL="0" marR="0" algn="r">
              <a:lnSpc>
                <a:spcPct val="100000"/>
              </a:lnSpc>
              <a:spcBef>
                <a:spcPts val="0"/>
              </a:spcBef>
              <a:spcAft>
                <a:spcPts val="0"/>
              </a:spcAft>
              <a:buSzPts val="120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32" name="Google Shape;32;p3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33" name="Google Shape;33;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SzPts val="1200"/>
              <a:buNone/>
              <a:defRPr/>
            </a:lvl1pPr>
            <a:lvl2pPr indent="0" lvl="1" marL="0" marR="0" algn="r">
              <a:lnSpc>
                <a:spcPct val="100000"/>
              </a:lnSpc>
              <a:spcBef>
                <a:spcPts val="0"/>
              </a:spcBef>
              <a:spcAft>
                <a:spcPts val="0"/>
              </a:spcAft>
              <a:buSzPts val="1200"/>
              <a:buNone/>
              <a:defRPr/>
            </a:lvl2pPr>
            <a:lvl3pPr indent="0" lvl="2" marL="0" marR="0" algn="r">
              <a:lnSpc>
                <a:spcPct val="100000"/>
              </a:lnSpc>
              <a:spcBef>
                <a:spcPts val="0"/>
              </a:spcBef>
              <a:spcAft>
                <a:spcPts val="0"/>
              </a:spcAft>
              <a:buSzPts val="1200"/>
              <a:buNone/>
              <a:defRPr/>
            </a:lvl3pPr>
            <a:lvl4pPr indent="0" lvl="3" marL="0" marR="0" algn="r">
              <a:lnSpc>
                <a:spcPct val="100000"/>
              </a:lnSpc>
              <a:spcBef>
                <a:spcPts val="0"/>
              </a:spcBef>
              <a:spcAft>
                <a:spcPts val="0"/>
              </a:spcAft>
              <a:buSzPts val="1200"/>
              <a:buNone/>
              <a:defRPr/>
            </a:lvl4pPr>
            <a:lvl5pPr indent="0" lvl="4" marL="0" marR="0" algn="r">
              <a:lnSpc>
                <a:spcPct val="100000"/>
              </a:lnSpc>
              <a:spcBef>
                <a:spcPts val="0"/>
              </a:spcBef>
              <a:spcAft>
                <a:spcPts val="0"/>
              </a:spcAft>
              <a:buSzPts val="1200"/>
              <a:buNone/>
              <a:defRPr/>
            </a:lvl5pPr>
            <a:lvl6pPr indent="0" lvl="5" marL="0" marR="0" algn="r">
              <a:lnSpc>
                <a:spcPct val="100000"/>
              </a:lnSpc>
              <a:spcBef>
                <a:spcPts val="0"/>
              </a:spcBef>
              <a:spcAft>
                <a:spcPts val="0"/>
              </a:spcAft>
              <a:buSzPts val="1200"/>
              <a:buNone/>
              <a:defRPr/>
            </a:lvl6pPr>
            <a:lvl7pPr indent="0" lvl="6" marL="0" marR="0" algn="r">
              <a:lnSpc>
                <a:spcPct val="100000"/>
              </a:lnSpc>
              <a:spcBef>
                <a:spcPts val="0"/>
              </a:spcBef>
              <a:spcAft>
                <a:spcPts val="0"/>
              </a:spcAft>
              <a:buSzPts val="1200"/>
              <a:buNone/>
              <a:defRPr/>
            </a:lvl7pPr>
            <a:lvl8pPr indent="0" lvl="7" marL="0" marR="0" algn="r">
              <a:lnSpc>
                <a:spcPct val="100000"/>
              </a:lnSpc>
              <a:spcBef>
                <a:spcPts val="0"/>
              </a:spcBef>
              <a:spcAft>
                <a:spcPts val="0"/>
              </a:spcAft>
              <a:buSzPts val="1200"/>
              <a:buNone/>
              <a:defRPr/>
            </a:lvl8pPr>
            <a:lvl9pPr indent="0" lvl="8" marL="0" marR="0" algn="r">
              <a:lnSpc>
                <a:spcPct val="100000"/>
              </a:lnSpc>
              <a:spcBef>
                <a:spcPts val="0"/>
              </a:spcBef>
              <a:spcAft>
                <a:spcPts val="0"/>
              </a:spcAft>
              <a:buSzPts val="120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6" name="Shape 36"/>
        <p:cNvGrpSpPr/>
        <p:nvPr/>
      </p:nvGrpSpPr>
      <p:grpSpPr>
        <a:xfrm>
          <a:off x="0" y="0"/>
          <a:ext cx="0" cy="0"/>
          <a:chOff x="0" y="0"/>
          <a:chExt cx="0" cy="0"/>
        </a:xfrm>
      </p:grpSpPr>
      <p:sp>
        <p:nvSpPr>
          <p:cNvPr id="37" name="Google Shape;37;p13"/>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41" name="Shape 41"/>
        <p:cNvGrpSpPr/>
        <p:nvPr/>
      </p:nvGrpSpPr>
      <p:grpSpPr>
        <a:xfrm>
          <a:off x="0" y="0"/>
          <a:ext cx="0" cy="0"/>
          <a:chOff x="0" y="0"/>
          <a:chExt cx="0" cy="0"/>
        </a:xfrm>
      </p:grpSpPr>
      <p:sp>
        <p:nvSpPr>
          <p:cNvPr id="42" name="Google Shape;42;p14"/>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6" name="Shape 46"/>
        <p:cNvGrpSpPr/>
        <p:nvPr/>
      </p:nvGrpSpPr>
      <p:grpSpPr>
        <a:xfrm>
          <a:off x="0" y="0"/>
          <a:ext cx="0" cy="0"/>
          <a:chOff x="0" y="0"/>
          <a:chExt cx="0" cy="0"/>
        </a:xfrm>
      </p:grpSpPr>
      <p:sp>
        <p:nvSpPr>
          <p:cNvPr id="47" name="Google Shape;4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50" name="Shape 50"/>
        <p:cNvGrpSpPr/>
        <p:nvPr/>
      </p:nvGrpSpPr>
      <p:grpSpPr>
        <a:xfrm>
          <a:off x="0" y="0"/>
          <a:ext cx="0" cy="0"/>
          <a:chOff x="0" y="0"/>
          <a:chExt cx="0" cy="0"/>
        </a:xfrm>
      </p:grpSpPr>
      <p:sp>
        <p:nvSpPr>
          <p:cNvPr id="51" name="Google Shape;5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6"/>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5" name="Shape 55"/>
        <p:cNvGrpSpPr/>
        <p:nvPr/>
      </p:nvGrpSpPr>
      <p:grpSpPr>
        <a:xfrm>
          <a:off x="0" y="0"/>
          <a:ext cx="0" cy="0"/>
          <a:chOff x="0" y="0"/>
          <a:chExt cx="0" cy="0"/>
        </a:xfrm>
      </p:grpSpPr>
      <p:sp>
        <p:nvSpPr>
          <p:cNvPr id="56" name="Google Shape;56;p17"/>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17"/>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61" name="Shape 61"/>
        <p:cNvGrpSpPr/>
        <p:nvPr/>
      </p:nvGrpSpPr>
      <p:grpSpPr>
        <a:xfrm>
          <a:off x="0" y="0"/>
          <a:ext cx="0" cy="0"/>
          <a:chOff x="0" y="0"/>
          <a:chExt cx="0" cy="0"/>
        </a:xfrm>
      </p:grpSpPr>
      <p:sp>
        <p:nvSpPr>
          <p:cNvPr id="62" name="Google Shape;62;p18"/>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3" name="Google Shape;63;p18"/>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64" name="Google Shape;6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1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8" name="Shape 68"/>
        <p:cNvGrpSpPr/>
        <p:nvPr/>
      </p:nvGrpSpPr>
      <p:grpSpPr>
        <a:xfrm>
          <a:off x="0" y="0"/>
          <a:ext cx="0" cy="0"/>
          <a:chOff x="0" y="0"/>
          <a:chExt cx="0" cy="0"/>
        </a:xfrm>
      </p:grpSpPr>
      <p:sp>
        <p:nvSpPr>
          <p:cNvPr id="69" name="Google Shape;69;p19"/>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0" name="Google Shape;70;p19"/>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1" name="Google Shape;7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4" name="Google Shape;74;p1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Arial"/>
              <a:buNone/>
              <a:defRPr b="1"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8"/>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jpg"/><Relationship Id="rId4" Type="http://schemas.openxmlformats.org/officeDocument/2006/relationships/image" Target="../media/image11.png"/><Relationship Id="rId5" Type="http://schemas.openxmlformats.org/officeDocument/2006/relationships/image" Target="../media/image6.jpg"/><Relationship Id="rId6"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8.jpg"/><Relationship Id="rId4" Type="http://schemas.openxmlformats.org/officeDocument/2006/relationships/image" Target="../media/image11.png"/><Relationship Id="rId5" Type="http://schemas.openxmlformats.org/officeDocument/2006/relationships/image" Target="../media/image6.jpg"/><Relationship Id="rId6"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Arial"/>
              <a:buNone/>
            </a:pPr>
            <a:r>
              <a:rPr lang="en-US" sz="4000"/>
              <a:t>CAGI</a:t>
            </a:r>
            <a:r>
              <a:rPr lang="en-US" sz="4000">
                <a:solidFill>
                  <a:schemeClr val="dk1"/>
                </a:solidFill>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Brynja Matthiasardottir</a:t>
            </a:r>
            <a:r>
              <a:rPr i="1" lang="en-US" sz="1800"/>
              <a:t>_______</a:t>
            </a:r>
            <a:endParaRPr/>
          </a:p>
        </p:txBody>
      </p:sp>
      <p:sp>
        <p:nvSpPr>
          <p:cNvPr id="80" name="Google Shape;80;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CAGI7</a:t>
            </a:r>
            <a:r>
              <a:rPr lang="en-US" sz="1400">
                <a:solidFill>
                  <a:srgbClr val="0070C0"/>
                </a:solidFill>
                <a:latin typeface="Arial"/>
                <a:ea typeface="Arial"/>
                <a:cs typeface="Arial"/>
                <a:sym typeface="Arial"/>
              </a:rPr>
              <a:t>,</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CAGI7.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81" name="Google Shape;81;p1"/>
          <p:cNvGrpSpPr/>
          <p:nvPr/>
        </p:nvGrpSpPr>
        <p:grpSpPr>
          <a:xfrm>
            <a:off x="8610600" y="5029200"/>
            <a:ext cx="439738" cy="439738"/>
            <a:chOff x="5373" y="3933"/>
            <a:chExt cx="387" cy="387"/>
          </a:xfrm>
        </p:grpSpPr>
        <p:sp>
          <p:nvSpPr>
            <p:cNvPr id="82" name="Google Shape;82;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83" name="Google Shape;83;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84" name="Google Shape;84;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1"/>
          <p:cNvSpPr txBox="1"/>
          <p:nvPr>
            <p:ph type="ctrTitle"/>
          </p:nvPr>
        </p:nvSpPr>
        <p:spPr>
          <a:xfrm>
            <a:off x="45719" y="2610645"/>
            <a:ext cx="9051407" cy="142336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55555"/>
              <a:buNone/>
            </a:pPr>
            <a:r>
              <a:rPr b="1" lang="en-US" sz="3600">
                <a:latin typeface="Arial"/>
                <a:ea typeface="Arial"/>
                <a:cs typeface="Arial"/>
                <a:sym typeface="Arial"/>
              </a:rPr>
              <a:t>Predict the effect of </a:t>
            </a:r>
            <a:r>
              <a:rPr b="1" i="1" lang="en-US" sz="3600">
                <a:latin typeface="Arial"/>
                <a:ea typeface="Arial"/>
                <a:cs typeface="Arial"/>
                <a:sym typeface="Arial"/>
              </a:rPr>
              <a:t>BARD1 </a:t>
            </a:r>
            <a:r>
              <a:rPr b="1" lang="en-US" sz="3600">
                <a:latin typeface="Arial"/>
                <a:ea typeface="Arial"/>
                <a:cs typeface="Arial"/>
                <a:sym typeface="Arial"/>
              </a:rPr>
              <a:t>single nucleotide variants on RNA abundance and cell survival</a:t>
            </a:r>
            <a:endParaRPr b="1">
              <a:latin typeface="Arial"/>
              <a:ea typeface="Arial"/>
              <a:cs typeface="Arial"/>
              <a:sym typeface="Arial"/>
            </a:endParaRPr>
          </a:p>
        </p:txBody>
      </p:sp>
      <p:sp>
        <p:nvSpPr>
          <p:cNvPr id="91" name="Google Shape;91;p21"/>
          <p:cNvSpPr txBox="1"/>
          <p:nvPr>
            <p:ph idx="1" type="subTitle"/>
          </p:nvPr>
        </p:nvSpPr>
        <p:spPr>
          <a:xfrm>
            <a:off x="1640228" y="4196038"/>
            <a:ext cx="7165183" cy="1092242"/>
          </a:xfrm>
          <a:prstGeom prst="rect">
            <a:avLst/>
          </a:prstGeom>
          <a:noFill/>
          <a:ln>
            <a:noFill/>
          </a:ln>
        </p:spPr>
        <p:txBody>
          <a:bodyPr anchorCtr="0" anchor="t" bIns="45700" lIns="91425" spcFirstLastPara="1" rIns="91425" wrap="square" tIns="45700">
            <a:normAutofit fontScale="62500" lnSpcReduction="20000"/>
          </a:bodyPr>
          <a:lstStyle/>
          <a:p>
            <a:pPr indent="-431800" lvl="0" marL="457200" rtl="0" algn="r">
              <a:lnSpc>
                <a:spcPct val="100000"/>
              </a:lnSpc>
              <a:spcBef>
                <a:spcPts val="640"/>
              </a:spcBef>
              <a:spcAft>
                <a:spcPts val="0"/>
              </a:spcAft>
              <a:buSzPct val="160000"/>
              <a:buNone/>
            </a:pPr>
            <a:r>
              <a:rPr lang="en-US">
                <a:latin typeface="Arial"/>
                <a:ea typeface="Arial"/>
                <a:cs typeface="Arial"/>
                <a:sym typeface="Arial"/>
              </a:rPr>
              <a:t>Brynja Matthiasardottir</a:t>
            </a:r>
            <a:endParaRPr/>
          </a:p>
          <a:p>
            <a:pPr indent="-431800" lvl="0" marL="457200" rtl="0" algn="r">
              <a:lnSpc>
                <a:spcPct val="100000"/>
              </a:lnSpc>
              <a:spcBef>
                <a:spcPts val="640"/>
              </a:spcBef>
              <a:spcAft>
                <a:spcPts val="0"/>
              </a:spcAft>
              <a:buSzPct val="160000"/>
              <a:buNone/>
            </a:pPr>
            <a:r>
              <a:rPr lang="en-US">
                <a:latin typeface="Arial"/>
                <a:ea typeface="Arial"/>
                <a:cs typeface="Arial"/>
                <a:sym typeface="Arial"/>
              </a:rPr>
              <a:t>Mount lab (UMD) and Kastner lab (NHGRI)</a:t>
            </a:r>
            <a:endParaRPr/>
          </a:p>
          <a:p>
            <a:pPr indent="-431800" lvl="0" marL="457200" rtl="0" algn="r">
              <a:lnSpc>
                <a:spcPct val="100000"/>
              </a:lnSpc>
              <a:spcBef>
                <a:spcPts val="640"/>
              </a:spcBef>
              <a:spcAft>
                <a:spcPts val="0"/>
              </a:spcAft>
              <a:buSzPct val="160000"/>
              <a:buNone/>
            </a:pPr>
            <a:r>
              <a:rPr b="1" lang="en-US">
                <a:latin typeface="Arial"/>
                <a:ea typeface="Arial"/>
                <a:cs typeface="Arial"/>
                <a:sym typeface="Arial"/>
              </a:rPr>
              <a:t>UMSplicing</a:t>
            </a:r>
            <a:endParaRPr b="1">
              <a:latin typeface="Arial"/>
              <a:ea typeface="Arial"/>
              <a:cs typeface="Arial"/>
              <a:sym typeface="Arial"/>
            </a:endParaRPr>
          </a:p>
        </p:txBody>
      </p:sp>
      <p:pic>
        <p:nvPicPr>
          <p:cNvPr id="92" name="Google Shape;92;p21"/>
          <p:cNvPicPr preferRelativeResize="0"/>
          <p:nvPr/>
        </p:nvPicPr>
        <p:blipFill rotWithShape="1">
          <a:blip r:embed="rId3">
            <a:alphaModFix/>
          </a:blip>
          <a:srcRect b="0" l="0" r="0" t="0"/>
          <a:stretch/>
        </p:blipFill>
        <p:spPr>
          <a:xfrm>
            <a:off x="7695845" y="99178"/>
            <a:ext cx="1355562" cy="1008538"/>
          </a:xfrm>
          <a:prstGeom prst="rect">
            <a:avLst/>
          </a:prstGeom>
          <a:noFill/>
          <a:ln>
            <a:noFill/>
          </a:ln>
        </p:spPr>
      </p:pic>
      <p:pic>
        <p:nvPicPr>
          <p:cNvPr id="93" name="Google Shape;93;p21"/>
          <p:cNvPicPr preferRelativeResize="0"/>
          <p:nvPr/>
        </p:nvPicPr>
        <p:blipFill rotWithShape="1">
          <a:blip r:embed="rId4">
            <a:alphaModFix/>
          </a:blip>
          <a:srcRect b="0" l="0" r="0" t="0"/>
          <a:stretch/>
        </p:blipFill>
        <p:spPr>
          <a:xfrm>
            <a:off x="5025789" y="321701"/>
            <a:ext cx="2516519" cy="195042"/>
          </a:xfrm>
          <a:prstGeom prst="rect">
            <a:avLst/>
          </a:prstGeom>
          <a:noFill/>
          <a:ln>
            <a:noFill/>
          </a:ln>
        </p:spPr>
      </p:pic>
      <p:sp>
        <p:nvSpPr>
          <p:cNvPr id="94" name="Google Shape;94;p21"/>
          <p:cNvSpPr txBox="1"/>
          <p:nvPr/>
        </p:nvSpPr>
        <p:spPr>
          <a:xfrm>
            <a:off x="2490716" y="551479"/>
            <a:ext cx="5205129" cy="41549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050" u="none" cap="none" strike="noStrike">
                <a:solidFill>
                  <a:srgbClr val="000000"/>
                </a:solidFill>
                <a:latin typeface="Arial"/>
                <a:ea typeface="Arial"/>
                <a:cs typeface="Arial"/>
                <a:sym typeface="Arial"/>
              </a:rPr>
              <a:t>CAGI7 –</a:t>
            </a:r>
            <a:r>
              <a:rPr b="1" i="1" lang="en-US" sz="1050" u="none" cap="none" strike="noStrike">
                <a:solidFill>
                  <a:srgbClr val="000000"/>
                </a:solidFill>
                <a:latin typeface="Arial"/>
                <a:ea typeface="Arial"/>
                <a:cs typeface="Arial"/>
                <a:sym typeface="Arial"/>
              </a:rPr>
              <a:t> BARD1</a:t>
            </a:r>
            <a:r>
              <a:rPr b="1" i="0" lang="en-US" sz="1050" u="none" cap="none" strike="noStrike">
                <a:solidFill>
                  <a:srgbClr val="000000"/>
                </a:solidFill>
                <a:latin typeface="Arial"/>
                <a:ea typeface="Arial"/>
                <a:cs typeface="Arial"/>
                <a:sym typeface="Arial"/>
              </a:rPr>
              <a:t> challenge</a:t>
            </a:r>
            <a:br>
              <a:rPr b="1" i="0" lang="en-US" sz="1050" u="none" cap="none" strike="noStrike">
                <a:solidFill>
                  <a:srgbClr val="000000"/>
                </a:solidFill>
                <a:latin typeface="Arial"/>
                <a:ea typeface="Arial"/>
                <a:cs typeface="Arial"/>
                <a:sym typeface="Arial"/>
              </a:rPr>
            </a:br>
            <a:endParaRPr b="0" i="0" sz="1050" u="none" cap="none" strike="noStrike">
              <a:solidFill>
                <a:srgbClr val="000000"/>
              </a:solidFill>
              <a:latin typeface="Arial"/>
              <a:ea typeface="Arial"/>
              <a:cs typeface="Arial"/>
              <a:sym typeface="Arial"/>
            </a:endParaRPr>
          </a:p>
        </p:txBody>
      </p:sp>
      <p:pic>
        <p:nvPicPr>
          <p:cNvPr descr="Logos | The University of Maryland Brand" id="95" name="Google Shape;95;p21"/>
          <p:cNvPicPr preferRelativeResize="0"/>
          <p:nvPr/>
        </p:nvPicPr>
        <p:blipFill rotWithShape="1">
          <a:blip r:embed="rId5">
            <a:alphaModFix/>
          </a:blip>
          <a:srcRect b="0" l="0" r="0" t="0"/>
          <a:stretch/>
        </p:blipFill>
        <p:spPr>
          <a:xfrm>
            <a:off x="1" y="6005281"/>
            <a:ext cx="2490716" cy="831212"/>
          </a:xfrm>
          <a:prstGeom prst="rect">
            <a:avLst/>
          </a:prstGeom>
          <a:noFill/>
          <a:ln>
            <a:noFill/>
          </a:ln>
        </p:spPr>
      </p:pic>
      <p:pic>
        <p:nvPicPr>
          <p:cNvPr descr="National Human Genome Research Institute Home | NHGRI" id="96" name="Google Shape;96;p21"/>
          <p:cNvPicPr preferRelativeResize="0"/>
          <p:nvPr/>
        </p:nvPicPr>
        <p:blipFill rotWithShape="1">
          <a:blip r:embed="rId6">
            <a:alphaModFix/>
          </a:blip>
          <a:srcRect b="0" l="0" r="0" t="0"/>
          <a:stretch/>
        </p:blipFill>
        <p:spPr>
          <a:xfrm>
            <a:off x="2650864" y="6207948"/>
            <a:ext cx="2069036" cy="4289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2"/>
          <p:cNvSpPr txBox="1"/>
          <p:nvPr>
            <p:ph type="title"/>
          </p:nvPr>
        </p:nvSpPr>
        <p:spPr>
          <a:xfrm>
            <a:off x="26678" y="7703"/>
            <a:ext cx="9117321" cy="99417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b="1" i="1" lang="en-US" sz="2800">
                <a:latin typeface="Arial"/>
                <a:ea typeface="Arial"/>
                <a:cs typeface="Arial"/>
                <a:sym typeface="Arial"/>
              </a:rPr>
              <a:t>BARD1</a:t>
            </a:r>
            <a:r>
              <a:rPr b="1" lang="en-US" sz="2800">
                <a:latin typeface="Arial"/>
                <a:ea typeface="Arial"/>
                <a:cs typeface="Arial"/>
                <a:sym typeface="Arial"/>
              </a:rPr>
              <a:t> Background </a:t>
            </a:r>
            <a:endParaRPr b="1" i="1" sz="2800">
              <a:latin typeface="Arial"/>
              <a:ea typeface="Arial"/>
              <a:cs typeface="Arial"/>
              <a:sym typeface="Arial"/>
            </a:endParaRPr>
          </a:p>
        </p:txBody>
      </p:sp>
      <p:sp>
        <p:nvSpPr>
          <p:cNvPr id="103" name="Google Shape;103;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04" name="Google Shape;104;p22"/>
          <p:cNvSpPr txBox="1"/>
          <p:nvPr>
            <p:ph idx="1" type="body"/>
          </p:nvPr>
        </p:nvSpPr>
        <p:spPr>
          <a:xfrm>
            <a:off x="4915275" y="1401191"/>
            <a:ext cx="4152600" cy="4142100"/>
          </a:xfrm>
          <a:prstGeom prst="rect">
            <a:avLst/>
          </a:prstGeom>
          <a:noFill/>
          <a:ln>
            <a:noFill/>
          </a:ln>
        </p:spPr>
        <p:txBody>
          <a:bodyPr anchorCtr="0" anchor="t" bIns="34275" lIns="68575" spcFirstLastPara="1" rIns="68575" wrap="square" tIns="34275">
            <a:noAutofit/>
          </a:bodyPr>
          <a:lstStyle/>
          <a:p>
            <a:pPr indent="-431800" lvl="0" marL="457200" rtl="0" algn="l">
              <a:lnSpc>
                <a:spcPct val="100000"/>
              </a:lnSpc>
              <a:spcBef>
                <a:spcPts val="640"/>
              </a:spcBef>
              <a:spcAft>
                <a:spcPts val="0"/>
              </a:spcAft>
              <a:buSzPts val="3200"/>
              <a:buChar char="•"/>
            </a:pPr>
            <a:r>
              <a:rPr i="1" lang="en-US" sz="1350">
                <a:latin typeface="Arial"/>
                <a:ea typeface="Arial"/>
                <a:cs typeface="Arial"/>
                <a:sym typeface="Arial"/>
              </a:rPr>
              <a:t>BARD1 </a:t>
            </a:r>
            <a:r>
              <a:rPr lang="en-US" sz="1350">
                <a:latin typeface="Arial"/>
                <a:ea typeface="Arial"/>
                <a:cs typeface="Arial"/>
                <a:sym typeface="Arial"/>
              </a:rPr>
              <a:t>(BRCA1 Associated RING domain 1) encodes a RING E3 ub ligase that forms a heterodimer with BRCA1</a:t>
            </a:r>
            <a:endParaRPr/>
          </a:p>
          <a:p>
            <a:pPr indent="-431800" lvl="0" marL="457200" rtl="0" algn="l">
              <a:lnSpc>
                <a:spcPct val="100000"/>
              </a:lnSpc>
              <a:spcBef>
                <a:spcPts val="640"/>
              </a:spcBef>
              <a:spcAft>
                <a:spcPts val="0"/>
              </a:spcAft>
              <a:buSzPts val="3200"/>
              <a:buChar char="•"/>
            </a:pPr>
            <a:r>
              <a:rPr lang="en-US" sz="1350">
                <a:latin typeface="Arial"/>
                <a:ea typeface="Arial"/>
                <a:cs typeface="Arial"/>
                <a:sym typeface="Arial"/>
              </a:rPr>
              <a:t>Together, this complex is essential for maintaining genomic stability through double-strand break repair and targeted ubiquitination of DNA-repair proteins</a:t>
            </a:r>
            <a:endParaRPr/>
          </a:p>
          <a:p>
            <a:pPr indent="-431800" lvl="0" marL="457200" rtl="0" algn="l">
              <a:lnSpc>
                <a:spcPct val="100000"/>
              </a:lnSpc>
              <a:spcBef>
                <a:spcPts val="640"/>
              </a:spcBef>
              <a:spcAft>
                <a:spcPts val="0"/>
              </a:spcAft>
              <a:buSzPts val="3200"/>
              <a:buChar char="•"/>
            </a:pPr>
            <a:r>
              <a:rPr lang="en-US" sz="1350">
                <a:latin typeface="Arial"/>
                <a:ea typeface="Arial"/>
                <a:cs typeface="Arial"/>
                <a:sym typeface="Arial"/>
              </a:rPr>
              <a:t>11 exons and 3 major functional domains</a:t>
            </a:r>
            <a:endParaRPr/>
          </a:p>
          <a:p>
            <a:pPr indent="-431800" lvl="0" marL="457200" rtl="0" algn="l">
              <a:lnSpc>
                <a:spcPct val="100000"/>
              </a:lnSpc>
              <a:spcBef>
                <a:spcPts val="640"/>
              </a:spcBef>
              <a:spcAft>
                <a:spcPts val="0"/>
              </a:spcAft>
              <a:buSzPts val="3200"/>
              <a:buChar char="•"/>
            </a:pPr>
            <a:r>
              <a:rPr lang="en-US" sz="1350">
                <a:latin typeface="Arial"/>
                <a:ea typeface="Arial"/>
                <a:cs typeface="Arial"/>
                <a:sym typeface="Arial"/>
              </a:rPr>
              <a:t>Germline variants associated with hereditary breast and ovarian cancer</a:t>
            </a:r>
            <a:endParaRPr/>
          </a:p>
        </p:txBody>
      </p:sp>
      <p:pic>
        <p:nvPicPr>
          <p:cNvPr id="105" name="Google Shape;105;p22"/>
          <p:cNvPicPr preferRelativeResize="0"/>
          <p:nvPr/>
        </p:nvPicPr>
        <p:blipFill rotWithShape="1">
          <a:blip r:embed="rId3">
            <a:alphaModFix/>
          </a:blip>
          <a:srcRect b="0" l="0" r="0" t="0"/>
          <a:stretch/>
        </p:blipFill>
        <p:spPr>
          <a:xfrm>
            <a:off x="222074" y="2177671"/>
            <a:ext cx="4522072" cy="1625120"/>
          </a:xfrm>
          <a:prstGeom prst="rect">
            <a:avLst/>
          </a:prstGeom>
          <a:noFill/>
          <a:ln>
            <a:noFill/>
          </a:ln>
        </p:spPr>
      </p:pic>
      <p:sp>
        <p:nvSpPr>
          <p:cNvPr id="106" name="Google Shape;106;p22"/>
          <p:cNvSpPr txBox="1"/>
          <p:nvPr/>
        </p:nvSpPr>
        <p:spPr>
          <a:xfrm>
            <a:off x="528070" y="4115347"/>
            <a:ext cx="1150607" cy="5078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Required for ubiquitin ligase activity</a:t>
            </a:r>
            <a:endParaRPr/>
          </a:p>
        </p:txBody>
      </p:sp>
      <p:sp>
        <p:nvSpPr>
          <p:cNvPr id="107" name="Google Shape;107;p22"/>
          <p:cNvSpPr txBox="1"/>
          <p:nvPr/>
        </p:nvSpPr>
        <p:spPr>
          <a:xfrm>
            <a:off x="2187976" y="4115347"/>
            <a:ext cx="1345088" cy="5078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Mediates protein-protein interactions, tumor suppression</a:t>
            </a:r>
            <a:endParaRPr/>
          </a:p>
        </p:txBody>
      </p:sp>
      <p:sp>
        <p:nvSpPr>
          <p:cNvPr id="108" name="Google Shape;108;p22"/>
          <p:cNvSpPr txBox="1"/>
          <p:nvPr/>
        </p:nvSpPr>
        <p:spPr>
          <a:xfrm>
            <a:off x="3609676" y="4115347"/>
            <a:ext cx="1134470" cy="5078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Participate in DNA repair and mRNA processing</a:t>
            </a:r>
            <a:endParaRPr/>
          </a:p>
        </p:txBody>
      </p:sp>
      <p:cxnSp>
        <p:nvCxnSpPr>
          <p:cNvPr id="109" name="Google Shape;109;p22"/>
          <p:cNvCxnSpPr>
            <a:endCxn id="106" idx="0"/>
          </p:cNvCxnSpPr>
          <p:nvPr/>
        </p:nvCxnSpPr>
        <p:spPr>
          <a:xfrm>
            <a:off x="1013374" y="3833947"/>
            <a:ext cx="90000" cy="281400"/>
          </a:xfrm>
          <a:prstGeom prst="straightConnector1">
            <a:avLst/>
          </a:prstGeom>
          <a:noFill/>
          <a:ln cap="flat" cmpd="sng" w="9525">
            <a:solidFill>
              <a:srgbClr val="191919"/>
            </a:solidFill>
            <a:prstDash val="solid"/>
            <a:round/>
            <a:headEnd len="sm" w="sm" type="none"/>
            <a:tailEnd len="sm" w="sm" type="none"/>
          </a:ln>
          <a:effectLst>
            <a:outerShdw blurRad="40000" rotWithShape="0" dir="5400000" dist="20000">
              <a:srgbClr val="000000">
                <a:alpha val="37647"/>
              </a:srgbClr>
            </a:outerShdw>
          </a:effectLst>
        </p:spPr>
      </p:cxnSp>
      <p:cxnSp>
        <p:nvCxnSpPr>
          <p:cNvPr id="110" name="Google Shape;110;p22"/>
          <p:cNvCxnSpPr>
            <a:endCxn id="107" idx="0"/>
          </p:cNvCxnSpPr>
          <p:nvPr/>
        </p:nvCxnSpPr>
        <p:spPr>
          <a:xfrm flipH="1">
            <a:off x="2860520" y="3833947"/>
            <a:ext cx="26400" cy="281400"/>
          </a:xfrm>
          <a:prstGeom prst="straightConnector1">
            <a:avLst/>
          </a:prstGeom>
          <a:noFill/>
          <a:ln cap="flat" cmpd="sng" w="9525">
            <a:solidFill>
              <a:srgbClr val="191919"/>
            </a:solidFill>
            <a:prstDash val="solid"/>
            <a:round/>
            <a:headEnd len="sm" w="sm" type="none"/>
            <a:tailEnd len="sm" w="sm" type="none"/>
          </a:ln>
          <a:effectLst>
            <a:outerShdw blurRad="40000" rotWithShape="0" dir="5400000" dist="20000">
              <a:srgbClr val="000000">
                <a:alpha val="37647"/>
              </a:srgbClr>
            </a:outerShdw>
          </a:effectLst>
        </p:spPr>
      </p:cxnSp>
      <p:cxnSp>
        <p:nvCxnSpPr>
          <p:cNvPr id="111" name="Google Shape;111;p22"/>
          <p:cNvCxnSpPr>
            <a:endCxn id="108" idx="0"/>
          </p:cNvCxnSpPr>
          <p:nvPr/>
        </p:nvCxnSpPr>
        <p:spPr>
          <a:xfrm>
            <a:off x="3969911" y="3833947"/>
            <a:ext cx="207000" cy="281400"/>
          </a:xfrm>
          <a:prstGeom prst="straightConnector1">
            <a:avLst/>
          </a:prstGeom>
          <a:noFill/>
          <a:ln cap="flat" cmpd="sng" w="9525">
            <a:solidFill>
              <a:srgbClr val="191919"/>
            </a:solidFill>
            <a:prstDash val="solid"/>
            <a:round/>
            <a:headEnd len="sm" w="sm" type="none"/>
            <a:tailEnd len="sm" w="sm" type="none"/>
          </a:ln>
          <a:effectLst>
            <a:outerShdw blurRad="40000" rotWithShape="0" dir="5400000" dist="20000">
              <a:srgbClr val="000000">
                <a:alpha val="37647"/>
              </a:srgbClr>
            </a:outerShdw>
          </a:effectLst>
        </p:spPr>
      </p:cxnSp>
      <p:cxnSp>
        <p:nvCxnSpPr>
          <p:cNvPr id="112" name="Google Shape;112;p22"/>
          <p:cNvCxnSpPr>
            <a:endCxn id="108" idx="0"/>
          </p:cNvCxnSpPr>
          <p:nvPr/>
        </p:nvCxnSpPr>
        <p:spPr>
          <a:xfrm flipH="1">
            <a:off x="4176911" y="3847147"/>
            <a:ext cx="176700" cy="268200"/>
          </a:xfrm>
          <a:prstGeom prst="straightConnector1">
            <a:avLst/>
          </a:prstGeom>
          <a:noFill/>
          <a:ln cap="flat" cmpd="sng" w="9525">
            <a:solidFill>
              <a:srgbClr val="191919"/>
            </a:solidFill>
            <a:prstDash val="solid"/>
            <a:round/>
            <a:headEnd len="sm" w="sm" type="none"/>
            <a:tailEnd len="sm" w="sm" type="none"/>
          </a:ln>
          <a:effectLst>
            <a:outerShdw blurRad="40000" rotWithShape="0" dir="5400000" dist="20000">
              <a:srgbClr val="000000">
                <a:alpha val="37647"/>
              </a:srgbClr>
            </a:outerShdw>
          </a:effectLst>
        </p:spPr>
      </p:cxnSp>
      <p:sp>
        <p:nvSpPr>
          <p:cNvPr id="113" name="Google Shape;113;p22"/>
          <p:cNvSpPr txBox="1"/>
          <p:nvPr/>
        </p:nvSpPr>
        <p:spPr>
          <a:xfrm>
            <a:off x="0" y="6624884"/>
            <a:ext cx="27432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Irminger-Finger et al., 2016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0" y="-4130"/>
            <a:ext cx="9144000" cy="99417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b="1" i="1" lang="en-US" sz="2800">
                <a:latin typeface="Arial"/>
                <a:ea typeface="Arial"/>
                <a:cs typeface="Arial"/>
                <a:sym typeface="Arial"/>
              </a:rPr>
              <a:t>BARD1 </a:t>
            </a:r>
            <a:r>
              <a:rPr b="1" lang="en-US" sz="2800">
                <a:latin typeface="Arial"/>
                <a:ea typeface="Arial"/>
                <a:cs typeface="Arial"/>
                <a:sym typeface="Arial"/>
              </a:rPr>
              <a:t>Challenge </a:t>
            </a:r>
            <a:endParaRPr b="1" i="1" sz="2800">
              <a:latin typeface="Arial"/>
              <a:ea typeface="Arial"/>
              <a:cs typeface="Arial"/>
              <a:sym typeface="Arial"/>
            </a:endParaRPr>
          </a:p>
        </p:txBody>
      </p:sp>
      <p:pic>
        <p:nvPicPr>
          <p:cNvPr id="120" name="Google Shape;120;p23"/>
          <p:cNvPicPr preferRelativeResize="0"/>
          <p:nvPr>
            <p:ph idx="1" type="body"/>
          </p:nvPr>
        </p:nvPicPr>
        <p:blipFill rotWithShape="1">
          <a:blip r:embed="rId3">
            <a:alphaModFix/>
          </a:blip>
          <a:srcRect b="0" l="0" r="0" t="0"/>
          <a:stretch/>
        </p:blipFill>
        <p:spPr>
          <a:xfrm>
            <a:off x="498692" y="1718632"/>
            <a:ext cx="3531000" cy="3450600"/>
          </a:xfrm>
          <a:prstGeom prst="rect">
            <a:avLst/>
          </a:prstGeom>
          <a:noFill/>
          <a:ln>
            <a:noFill/>
          </a:ln>
        </p:spPr>
      </p:pic>
      <p:sp>
        <p:nvSpPr>
          <p:cNvPr id="121" name="Google Shape;121;p23"/>
          <p:cNvSpPr txBox="1"/>
          <p:nvPr>
            <p:ph idx="2" type="body"/>
          </p:nvPr>
        </p:nvSpPr>
        <p:spPr>
          <a:xfrm>
            <a:off x="4142900" y="1485713"/>
            <a:ext cx="4807500" cy="4383600"/>
          </a:xfrm>
          <a:prstGeom prst="rect">
            <a:avLst/>
          </a:prstGeom>
          <a:noFill/>
          <a:ln>
            <a:noFill/>
          </a:ln>
        </p:spPr>
        <p:txBody>
          <a:bodyPr anchorCtr="0" anchor="t" bIns="45700" lIns="91425" spcFirstLastPara="1" rIns="91425" wrap="square" tIns="45700">
            <a:noAutofit/>
          </a:bodyPr>
          <a:lstStyle/>
          <a:p>
            <a:pPr indent="-431800" lvl="0" marL="457200" rtl="0" algn="l">
              <a:lnSpc>
                <a:spcPct val="100000"/>
              </a:lnSpc>
              <a:spcBef>
                <a:spcPts val="640"/>
              </a:spcBef>
              <a:spcAft>
                <a:spcPts val="0"/>
              </a:spcAft>
              <a:buSzPts val="3200"/>
              <a:buChar char="•"/>
            </a:pPr>
            <a:r>
              <a:rPr lang="en-US" sz="1400">
                <a:latin typeface="Arial"/>
                <a:ea typeface="Arial"/>
                <a:cs typeface="Arial"/>
                <a:sym typeface="Arial"/>
              </a:rPr>
              <a:t>Saturation Genome Editing performed in HAP1 cells to test over 9000 SNVs in </a:t>
            </a:r>
            <a:r>
              <a:rPr i="1" lang="en-US" sz="1400">
                <a:latin typeface="Arial"/>
                <a:ea typeface="Arial"/>
                <a:cs typeface="Arial"/>
                <a:sym typeface="Arial"/>
              </a:rPr>
              <a:t>BARD1 </a:t>
            </a:r>
            <a:endParaRPr sz="1400"/>
          </a:p>
          <a:p>
            <a:pPr indent="-431800" lvl="0" marL="457200" rtl="0" algn="l">
              <a:lnSpc>
                <a:spcPct val="100000"/>
              </a:lnSpc>
              <a:spcBef>
                <a:spcPts val="640"/>
              </a:spcBef>
              <a:spcAft>
                <a:spcPts val="0"/>
              </a:spcAft>
              <a:buSzPts val="3200"/>
              <a:buChar char="•"/>
            </a:pPr>
            <a:r>
              <a:rPr lang="en-US" sz="1400">
                <a:latin typeface="Arial"/>
                <a:ea typeface="Arial"/>
                <a:cs typeface="Arial"/>
                <a:sym typeface="Arial"/>
              </a:rPr>
              <a:t>Functional read outs: </a:t>
            </a:r>
            <a:br>
              <a:rPr lang="en-US" sz="1400">
                <a:latin typeface="Arial"/>
                <a:ea typeface="Arial"/>
                <a:cs typeface="Arial"/>
                <a:sym typeface="Arial"/>
              </a:rPr>
            </a:br>
            <a:r>
              <a:rPr b="1" lang="en-US" sz="1400">
                <a:latin typeface="Arial"/>
                <a:ea typeface="Arial"/>
                <a:cs typeface="Arial"/>
                <a:sym typeface="Arial"/>
              </a:rPr>
              <a:t>RNA abundance </a:t>
            </a:r>
            <a:r>
              <a:rPr lang="en-US" sz="1400">
                <a:latin typeface="Arial"/>
                <a:ea typeface="Arial"/>
                <a:cs typeface="Arial"/>
                <a:sym typeface="Arial"/>
              </a:rPr>
              <a:t>and </a:t>
            </a:r>
            <a:r>
              <a:rPr b="1" lang="en-US" sz="1400">
                <a:latin typeface="Arial"/>
                <a:ea typeface="Arial"/>
                <a:cs typeface="Arial"/>
                <a:sym typeface="Arial"/>
              </a:rPr>
              <a:t>cell survival</a:t>
            </a:r>
            <a:endParaRPr/>
          </a:p>
          <a:p>
            <a:pPr indent="-431800" lvl="0" marL="457200" rtl="0" algn="l">
              <a:lnSpc>
                <a:spcPct val="100000"/>
              </a:lnSpc>
              <a:spcBef>
                <a:spcPts val="640"/>
              </a:spcBef>
              <a:spcAft>
                <a:spcPts val="0"/>
              </a:spcAft>
              <a:buSzPts val="3200"/>
              <a:buChar char="•"/>
            </a:pPr>
            <a:r>
              <a:rPr lang="en-US" sz="1400">
                <a:latin typeface="Arial"/>
                <a:ea typeface="Arial"/>
                <a:cs typeface="Arial"/>
                <a:sym typeface="Arial"/>
              </a:rPr>
              <a:t>Variants were scored such that t</a:t>
            </a:r>
            <a:r>
              <a:rPr lang="en-US" sz="1400"/>
              <a:t>he score of </a:t>
            </a:r>
            <a:r>
              <a:rPr b="1" lang="en-US" sz="1400"/>
              <a:t>0 is considered to be functional </a:t>
            </a:r>
            <a:r>
              <a:rPr lang="en-US" sz="1400"/>
              <a:t>for this assay, whereas the </a:t>
            </a:r>
            <a:r>
              <a:rPr b="1" lang="en-US" sz="1400"/>
              <a:t>scores below zero 0 are non-functional</a:t>
            </a:r>
            <a:endParaRPr/>
          </a:p>
          <a:p>
            <a:pPr indent="-431800" lvl="0" marL="457200" rtl="0" algn="l">
              <a:lnSpc>
                <a:spcPct val="100000"/>
              </a:lnSpc>
              <a:spcBef>
                <a:spcPts val="640"/>
              </a:spcBef>
              <a:spcAft>
                <a:spcPts val="0"/>
              </a:spcAft>
              <a:buSzPts val="3200"/>
              <a:buChar char="•"/>
            </a:pPr>
            <a:r>
              <a:rPr lang="en-US" sz="1400">
                <a:latin typeface="Arial"/>
                <a:ea typeface="Arial"/>
                <a:cs typeface="Arial"/>
                <a:sym typeface="Arial"/>
              </a:rPr>
              <a:t>Predictors needed to predict: </a:t>
            </a:r>
            <a:br>
              <a:rPr lang="en-US"/>
            </a:br>
            <a:r>
              <a:rPr lang="en-US" sz="1400">
                <a:latin typeface="Arial"/>
                <a:ea typeface="Arial"/>
                <a:cs typeface="Arial"/>
                <a:sym typeface="Arial"/>
              </a:rPr>
              <a:t>RNA abundance (RA) and it’s uncertainty (SDRA)</a:t>
            </a:r>
            <a:br>
              <a:rPr lang="en-US"/>
            </a:br>
            <a:r>
              <a:rPr lang="en-US" sz="1400">
                <a:latin typeface="Arial"/>
                <a:ea typeface="Arial"/>
                <a:cs typeface="Arial"/>
                <a:sym typeface="Arial"/>
              </a:rPr>
              <a:t>Survival score (SS) and its uncertainty (SDSS)</a:t>
            </a:r>
            <a:endParaRPr/>
          </a:p>
        </p:txBody>
      </p:sp>
      <p:sp>
        <p:nvSpPr>
          <p:cNvPr id="122" name="Google Shape;122;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23" name="Google Shape;123;p23"/>
          <p:cNvSpPr txBox="1"/>
          <p:nvPr/>
        </p:nvSpPr>
        <p:spPr>
          <a:xfrm>
            <a:off x="0" y="6620389"/>
            <a:ext cx="329184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rgbClr val="000000"/>
                </a:solidFill>
                <a:latin typeface="Arial"/>
                <a:ea typeface="Arial"/>
                <a:cs typeface="Arial"/>
                <a:sym typeface="Arial"/>
              </a:rPr>
              <a:t>Figure from CAGI7 challenge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0" y="0"/>
            <a:ext cx="9144000" cy="99417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b="1" i="1" lang="en-US" sz="2800">
                <a:latin typeface="Arial"/>
                <a:ea typeface="Arial"/>
                <a:cs typeface="Arial"/>
                <a:sym typeface="Arial"/>
              </a:rPr>
              <a:t>BARD1</a:t>
            </a:r>
            <a:r>
              <a:rPr b="1" lang="en-US" sz="2800">
                <a:latin typeface="Arial"/>
                <a:ea typeface="Arial"/>
                <a:cs typeface="Arial"/>
                <a:sym typeface="Arial"/>
              </a:rPr>
              <a:t> – Models submitted </a:t>
            </a:r>
            <a:endParaRPr b="1" i="1" sz="2800">
              <a:latin typeface="Arial"/>
              <a:ea typeface="Arial"/>
              <a:cs typeface="Arial"/>
              <a:sym typeface="Arial"/>
            </a:endParaRPr>
          </a:p>
        </p:txBody>
      </p:sp>
      <p:sp>
        <p:nvSpPr>
          <p:cNvPr id="130" name="Google Shape;130;p24"/>
          <p:cNvSpPr txBox="1"/>
          <p:nvPr>
            <p:ph idx="1" type="body"/>
          </p:nvPr>
        </p:nvSpPr>
        <p:spPr>
          <a:xfrm>
            <a:off x="457200" y="1600200"/>
            <a:ext cx="8229600" cy="2342535"/>
          </a:xfrm>
          <a:prstGeom prst="rect">
            <a:avLst/>
          </a:prstGeom>
          <a:noFill/>
          <a:ln>
            <a:noFill/>
          </a:ln>
        </p:spPr>
        <p:txBody>
          <a:bodyPr anchorCtr="0" anchor="t" bIns="45700" lIns="91425" spcFirstLastPara="1" rIns="91425" wrap="square" tIns="45700">
            <a:normAutofit/>
          </a:bodyPr>
          <a:lstStyle/>
          <a:p>
            <a:pPr indent="-431800" lvl="0" marL="457200" rtl="0" algn="l">
              <a:lnSpc>
                <a:spcPct val="200000"/>
              </a:lnSpc>
              <a:spcBef>
                <a:spcPts val="640"/>
              </a:spcBef>
              <a:spcAft>
                <a:spcPts val="0"/>
              </a:spcAft>
              <a:buSzPts val="3200"/>
              <a:buChar char="•"/>
            </a:pPr>
            <a:r>
              <a:rPr lang="en-US" sz="1800"/>
              <a:t>2 models submitted for the CAGI7 </a:t>
            </a:r>
            <a:r>
              <a:rPr i="1" lang="en-US" sz="1800"/>
              <a:t>BARD1 </a:t>
            </a:r>
            <a:r>
              <a:rPr lang="en-US" sz="1800"/>
              <a:t>challenge</a:t>
            </a:r>
            <a:endParaRPr/>
          </a:p>
          <a:p>
            <a:pPr indent="-406400" lvl="1" marL="914400" rtl="0" algn="l">
              <a:lnSpc>
                <a:spcPct val="200000"/>
              </a:lnSpc>
              <a:spcBef>
                <a:spcPts val="560"/>
              </a:spcBef>
              <a:spcAft>
                <a:spcPts val="0"/>
              </a:spcAft>
              <a:buSzPts val="2800"/>
              <a:buChar char="–"/>
            </a:pPr>
            <a:r>
              <a:rPr lang="en-US" sz="1600"/>
              <a:t>RNA Abundance Model (RA / SDRA) – two different approaches</a:t>
            </a:r>
            <a:endParaRPr/>
          </a:p>
          <a:p>
            <a:pPr indent="-406400" lvl="1" marL="914400" rtl="0" algn="l">
              <a:lnSpc>
                <a:spcPct val="200000"/>
              </a:lnSpc>
              <a:spcBef>
                <a:spcPts val="560"/>
              </a:spcBef>
              <a:spcAft>
                <a:spcPts val="0"/>
              </a:spcAft>
              <a:buSzPts val="2800"/>
              <a:buChar char="–"/>
            </a:pPr>
            <a:r>
              <a:rPr lang="en-US" sz="1600"/>
              <a:t>Survival Score Model (SS / SDSS) – same model for both submissions</a:t>
            </a:r>
            <a:endParaRPr/>
          </a:p>
        </p:txBody>
      </p:sp>
      <p:sp>
        <p:nvSpPr>
          <p:cNvPr id="131" name="Google Shape;131;p2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32" name="Google Shape;132;p24"/>
          <p:cNvSpPr txBox="1"/>
          <p:nvPr/>
        </p:nvSpPr>
        <p:spPr>
          <a:xfrm>
            <a:off x="457200" y="4641711"/>
            <a:ext cx="8229600"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Goal to see how well we would perform by recalibrating existing variant-impact prediction tools for a specific gene, and to test which optimization strategy works best </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0" y="0"/>
            <a:ext cx="9144000" cy="99417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b="1" i="1" lang="en-US" sz="2800">
                <a:latin typeface="Arial"/>
                <a:ea typeface="Arial"/>
                <a:cs typeface="Arial"/>
                <a:sym typeface="Arial"/>
              </a:rPr>
              <a:t>BARD1</a:t>
            </a:r>
            <a:r>
              <a:rPr b="1" lang="en-US" sz="2800">
                <a:latin typeface="Arial"/>
                <a:ea typeface="Arial"/>
                <a:cs typeface="Arial"/>
                <a:sym typeface="Arial"/>
              </a:rPr>
              <a:t> – Models submitted </a:t>
            </a:r>
            <a:endParaRPr b="1" i="1" sz="2800">
              <a:latin typeface="Arial"/>
              <a:ea typeface="Arial"/>
              <a:cs typeface="Arial"/>
              <a:sym typeface="Arial"/>
            </a:endParaRPr>
          </a:p>
        </p:txBody>
      </p:sp>
      <p:sp>
        <p:nvSpPr>
          <p:cNvPr id="139" name="Google Shape;139;p25"/>
          <p:cNvSpPr txBox="1"/>
          <p:nvPr>
            <p:ph idx="1" type="body"/>
          </p:nvPr>
        </p:nvSpPr>
        <p:spPr>
          <a:xfrm>
            <a:off x="457200" y="1600200"/>
            <a:ext cx="8229600" cy="2834148"/>
          </a:xfrm>
          <a:prstGeom prst="rect">
            <a:avLst/>
          </a:prstGeom>
          <a:noFill/>
          <a:ln>
            <a:noFill/>
          </a:ln>
        </p:spPr>
        <p:txBody>
          <a:bodyPr anchorCtr="0" anchor="t" bIns="45700" lIns="91425" spcFirstLastPara="1" rIns="91425" wrap="square" tIns="45700">
            <a:normAutofit/>
          </a:bodyPr>
          <a:lstStyle/>
          <a:p>
            <a:pPr indent="-431800" lvl="0" marL="457200" rtl="0" algn="l">
              <a:lnSpc>
                <a:spcPct val="200000"/>
              </a:lnSpc>
              <a:spcBef>
                <a:spcPts val="640"/>
              </a:spcBef>
              <a:spcAft>
                <a:spcPts val="0"/>
              </a:spcAft>
              <a:buSzPts val="3200"/>
              <a:buChar char="•"/>
            </a:pPr>
            <a:r>
              <a:rPr lang="en-US" sz="1800"/>
              <a:t>2 models submitted for the CAGI7 </a:t>
            </a:r>
            <a:r>
              <a:rPr i="1" lang="en-US" sz="1800"/>
              <a:t>BARD1 </a:t>
            </a:r>
            <a:r>
              <a:rPr lang="en-US" sz="1800"/>
              <a:t>challenge</a:t>
            </a:r>
            <a:endParaRPr/>
          </a:p>
          <a:p>
            <a:pPr indent="-406400" lvl="1" marL="914400" rtl="0" algn="l">
              <a:lnSpc>
                <a:spcPct val="200000"/>
              </a:lnSpc>
              <a:spcBef>
                <a:spcPts val="560"/>
              </a:spcBef>
              <a:spcAft>
                <a:spcPts val="0"/>
              </a:spcAft>
              <a:buSzPts val="2800"/>
              <a:buChar char="–"/>
            </a:pPr>
            <a:r>
              <a:rPr b="1" lang="en-US" sz="1600">
                <a:solidFill>
                  <a:srgbClr val="FF0000"/>
                </a:solidFill>
              </a:rPr>
              <a:t>RNA Abundance Model (RA / SDRA) – two different approaches</a:t>
            </a:r>
            <a:endParaRPr/>
          </a:p>
          <a:p>
            <a:pPr indent="-406400" lvl="1" marL="914400" rtl="0" algn="l">
              <a:lnSpc>
                <a:spcPct val="200000"/>
              </a:lnSpc>
              <a:spcBef>
                <a:spcPts val="560"/>
              </a:spcBef>
              <a:spcAft>
                <a:spcPts val="0"/>
              </a:spcAft>
              <a:buSzPts val="2800"/>
              <a:buChar char="–"/>
            </a:pPr>
            <a:r>
              <a:rPr lang="en-US" sz="1600"/>
              <a:t>Survival Score Model (SS / SDSS) – same model for both submissions</a:t>
            </a:r>
            <a:endParaRPr/>
          </a:p>
        </p:txBody>
      </p:sp>
      <p:sp>
        <p:nvSpPr>
          <p:cNvPr id="140" name="Google Shape;140;p2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0" y="34605"/>
            <a:ext cx="9144000" cy="99417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4400"/>
              <a:buNone/>
            </a:pPr>
            <a:r>
              <a:rPr b="1" i="1" lang="en-US" sz="2800">
                <a:latin typeface="Arial"/>
                <a:ea typeface="Arial"/>
                <a:cs typeface="Arial"/>
                <a:sym typeface="Arial"/>
              </a:rPr>
              <a:t>BARD1 </a:t>
            </a:r>
            <a:r>
              <a:rPr b="1" lang="en-US" sz="2800">
                <a:latin typeface="Arial"/>
                <a:ea typeface="Arial"/>
                <a:cs typeface="Arial"/>
                <a:sym typeface="Arial"/>
              </a:rPr>
              <a:t>RNA Abundance Model – Training data</a:t>
            </a:r>
            <a:endParaRPr b="1" i="1" sz="2800">
              <a:latin typeface="Arial"/>
              <a:ea typeface="Arial"/>
              <a:cs typeface="Arial"/>
              <a:sym typeface="Arial"/>
            </a:endParaRPr>
          </a:p>
        </p:txBody>
      </p:sp>
      <p:sp>
        <p:nvSpPr>
          <p:cNvPr id="147" name="Google Shape;147;p26"/>
          <p:cNvSpPr txBox="1"/>
          <p:nvPr>
            <p:ph idx="2" type="body"/>
          </p:nvPr>
        </p:nvSpPr>
        <p:spPr>
          <a:xfrm>
            <a:off x="4629150" y="2151743"/>
            <a:ext cx="3886200" cy="2752200"/>
          </a:xfrm>
          <a:prstGeom prst="rect">
            <a:avLst/>
          </a:prstGeom>
          <a:noFill/>
          <a:ln>
            <a:noFill/>
          </a:ln>
        </p:spPr>
        <p:txBody>
          <a:bodyPr anchorCtr="0" anchor="t" bIns="45700" lIns="91425" spcFirstLastPara="1" rIns="91425" wrap="square" tIns="45700">
            <a:normAutofit/>
          </a:bodyPr>
          <a:lstStyle/>
          <a:p>
            <a:pPr indent="-431800" lvl="0" marL="457200" rtl="0" algn="l">
              <a:lnSpc>
                <a:spcPct val="100000"/>
              </a:lnSpc>
              <a:spcBef>
                <a:spcPts val="640"/>
              </a:spcBef>
              <a:spcAft>
                <a:spcPts val="0"/>
              </a:spcAft>
              <a:buSzPts val="3200"/>
              <a:buChar char="•"/>
            </a:pPr>
            <a:r>
              <a:rPr lang="en-US" sz="1500">
                <a:latin typeface="Arial"/>
                <a:ea typeface="Arial"/>
                <a:cs typeface="Arial"/>
                <a:sym typeface="Arial"/>
              </a:rPr>
              <a:t>Assume that variants affecting splicing should strongly impact RNA abundance</a:t>
            </a:r>
            <a:endParaRPr/>
          </a:p>
          <a:p>
            <a:pPr indent="-431800" lvl="0" marL="457200" rtl="0" algn="l">
              <a:lnSpc>
                <a:spcPct val="100000"/>
              </a:lnSpc>
              <a:spcBef>
                <a:spcPts val="640"/>
              </a:spcBef>
              <a:spcAft>
                <a:spcPts val="0"/>
              </a:spcAft>
              <a:buSzPts val="3200"/>
              <a:buChar char="•"/>
            </a:pPr>
            <a:r>
              <a:rPr lang="en-US" sz="1500">
                <a:latin typeface="Arial"/>
                <a:ea typeface="Arial"/>
                <a:cs typeface="Arial"/>
                <a:sym typeface="Arial"/>
              </a:rPr>
              <a:t>SpliceAI</a:t>
            </a:r>
            <a:endParaRPr sz="1500">
              <a:latin typeface="Arial"/>
              <a:ea typeface="Arial"/>
              <a:cs typeface="Arial"/>
              <a:sym typeface="Arial"/>
            </a:endParaRPr>
          </a:p>
          <a:p>
            <a:pPr indent="-431800" lvl="0" marL="457200" rtl="0" algn="l">
              <a:lnSpc>
                <a:spcPct val="100000"/>
              </a:lnSpc>
              <a:spcBef>
                <a:spcPts val="640"/>
              </a:spcBef>
              <a:spcAft>
                <a:spcPts val="0"/>
              </a:spcAft>
              <a:buSzPts val="3200"/>
              <a:buChar char="•"/>
            </a:pPr>
            <a:r>
              <a:rPr lang="en-US" sz="1500">
                <a:latin typeface="Arial"/>
                <a:ea typeface="Arial"/>
                <a:cs typeface="Arial"/>
                <a:sym typeface="Arial"/>
              </a:rPr>
              <a:t>To calibrate the model, we used training data from CAGI6 Splicing VUS challenge (N=257)</a:t>
            </a:r>
            <a:endParaRPr/>
          </a:p>
        </p:txBody>
      </p:sp>
      <p:sp>
        <p:nvSpPr>
          <p:cNvPr id="148" name="Google Shape;148;p2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149" name="Google Shape;149;p26"/>
          <p:cNvPicPr preferRelativeResize="0"/>
          <p:nvPr/>
        </p:nvPicPr>
        <p:blipFill rotWithShape="1">
          <a:blip r:embed="rId3">
            <a:alphaModFix/>
          </a:blip>
          <a:srcRect b="0" l="0" r="0" t="0"/>
          <a:stretch/>
        </p:blipFill>
        <p:spPr>
          <a:xfrm>
            <a:off x="371957" y="2671083"/>
            <a:ext cx="4289374" cy="1939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Chart, line chart&#10;&#10;AI-generated content may be incorrect." id="156" name="Google Shape;156;p27"/>
          <p:cNvPicPr preferRelativeResize="0"/>
          <p:nvPr/>
        </p:nvPicPr>
        <p:blipFill rotWithShape="1">
          <a:blip r:embed="rId3">
            <a:alphaModFix/>
          </a:blip>
          <a:srcRect b="0" l="0" r="0" t="13148"/>
          <a:stretch/>
        </p:blipFill>
        <p:spPr>
          <a:xfrm>
            <a:off x="4419589" y="1273156"/>
            <a:ext cx="4076723" cy="4104679"/>
          </a:xfrm>
          <a:prstGeom prst="rect">
            <a:avLst/>
          </a:prstGeom>
          <a:noFill/>
          <a:ln>
            <a:noFill/>
          </a:ln>
        </p:spPr>
      </p:pic>
      <p:sp>
        <p:nvSpPr>
          <p:cNvPr id="157" name="Google Shape;157;p27"/>
          <p:cNvSpPr txBox="1"/>
          <p:nvPr/>
        </p:nvSpPr>
        <p:spPr>
          <a:xfrm>
            <a:off x="0" y="5704"/>
            <a:ext cx="91440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a:t>
            </a:r>
            <a:r>
              <a:rPr b="1" i="0" lang="en-US" sz="2800" u="none" cap="none" strike="noStrike">
                <a:solidFill>
                  <a:schemeClr val="dk1"/>
                </a:solidFill>
                <a:latin typeface="Arial"/>
                <a:ea typeface="Arial"/>
                <a:cs typeface="Arial"/>
                <a:sym typeface="Arial"/>
              </a:rPr>
              <a:t>RNA Abundance Model – Performance evaluation of SpliceAI on Training data</a:t>
            </a:r>
            <a:endParaRPr b="1" i="1" sz="2800" u="none" cap="none" strike="noStrike">
              <a:solidFill>
                <a:schemeClr val="dk1"/>
              </a:solidFill>
              <a:latin typeface="Arial"/>
              <a:ea typeface="Arial"/>
              <a:cs typeface="Arial"/>
              <a:sym typeface="Arial"/>
            </a:endParaRPr>
          </a:p>
        </p:txBody>
      </p:sp>
      <p:sp>
        <p:nvSpPr>
          <p:cNvPr id="158" name="Google Shape;158;p27"/>
          <p:cNvSpPr txBox="1"/>
          <p:nvPr>
            <p:ph idx="1" type="body"/>
          </p:nvPr>
        </p:nvSpPr>
        <p:spPr>
          <a:xfrm>
            <a:off x="764979" y="1296665"/>
            <a:ext cx="3727500" cy="450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3200"/>
              <a:buNone/>
            </a:pPr>
            <a:r>
              <a:rPr b="1" lang="en-US" sz="900">
                <a:latin typeface="Arial"/>
                <a:ea typeface="Arial"/>
                <a:cs typeface="Arial"/>
                <a:sym typeface="Arial"/>
              </a:rPr>
              <a:t>ROC curve for SpliceAI predictions on SplicingVUS CAGI6 challenge Training data</a:t>
            </a:r>
            <a:endParaRPr/>
          </a:p>
        </p:txBody>
      </p:sp>
      <p:pic>
        <p:nvPicPr>
          <p:cNvPr descr="Chart, line chart, scatter chart&#10;&#10;AI-generated content may be incorrect." id="159" name="Google Shape;159;p27"/>
          <p:cNvPicPr preferRelativeResize="0"/>
          <p:nvPr/>
        </p:nvPicPr>
        <p:blipFill rotWithShape="1">
          <a:blip r:embed="rId4">
            <a:alphaModFix/>
          </a:blip>
          <a:srcRect b="0" l="0" r="31671" t="5548"/>
          <a:stretch/>
        </p:blipFill>
        <p:spPr>
          <a:xfrm>
            <a:off x="293544" y="1617184"/>
            <a:ext cx="4192849" cy="3760651"/>
          </a:xfrm>
          <a:prstGeom prst="rect">
            <a:avLst/>
          </a:prstGeom>
          <a:noFill/>
          <a:ln>
            <a:noFill/>
          </a:ln>
        </p:spPr>
      </p:pic>
      <p:sp>
        <p:nvSpPr>
          <p:cNvPr id="160" name="Google Shape;160;p27"/>
          <p:cNvSpPr txBox="1"/>
          <p:nvPr/>
        </p:nvSpPr>
        <p:spPr>
          <a:xfrm>
            <a:off x="764979" y="1878434"/>
            <a:ext cx="925830" cy="47320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825" u="none" cap="none" strike="noStrike">
                <a:solidFill>
                  <a:srgbClr val="000000"/>
                </a:solidFill>
                <a:latin typeface="Arial"/>
                <a:ea typeface="Arial"/>
                <a:cs typeface="Arial"/>
                <a:sym typeface="Arial"/>
              </a:rPr>
              <a:t>        0.16</a:t>
            </a:r>
            <a:endParaRPr/>
          </a:p>
          <a:p>
            <a:pPr indent="0" lvl="0" marL="0" marR="0" rtl="0" algn="l">
              <a:lnSpc>
                <a:spcPct val="100000"/>
              </a:lnSpc>
              <a:spcBef>
                <a:spcPts val="0"/>
              </a:spcBef>
              <a:spcAft>
                <a:spcPts val="0"/>
              </a:spcAft>
              <a:buNone/>
            </a:pPr>
            <a:r>
              <a:rPr b="0" i="0" lang="en-US" sz="825" u="none" cap="none" strike="noStrike">
                <a:solidFill>
                  <a:srgbClr val="000000"/>
                </a:solidFill>
                <a:latin typeface="Arial"/>
                <a:ea typeface="Arial"/>
                <a:cs typeface="Arial"/>
                <a:sym typeface="Arial"/>
              </a:rPr>
              <a:t>    0.21</a:t>
            </a:r>
            <a:endParaRPr/>
          </a:p>
          <a:p>
            <a:pPr indent="0" lvl="0" marL="0" marR="0" rtl="0" algn="l">
              <a:lnSpc>
                <a:spcPct val="100000"/>
              </a:lnSpc>
              <a:spcBef>
                <a:spcPts val="0"/>
              </a:spcBef>
              <a:spcAft>
                <a:spcPts val="0"/>
              </a:spcAft>
              <a:buNone/>
            </a:pPr>
            <a:r>
              <a:rPr b="0" i="0" lang="en-US" sz="825" u="none" cap="none" strike="noStrike">
                <a:solidFill>
                  <a:srgbClr val="000000"/>
                </a:solidFill>
                <a:latin typeface="Arial"/>
                <a:ea typeface="Arial"/>
                <a:cs typeface="Arial"/>
                <a:sym typeface="Arial"/>
              </a:rPr>
              <a:t>0.38</a:t>
            </a:r>
            <a:endParaRPr/>
          </a:p>
        </p:txBody>
      </p:sp>
      <p:cxnSp>
        <p:nvCxnSpPr>
          <p:cNvPr id="161" name="Google Shape;161;p27"/>
          <p:cNvCxnSpPr/>
          <p:nvPr/>
        </p:nvCxnSpPr>
        <p:spPr>
          <a:xfrm rot="10800000">
            <a:off x="1056009" y="2264693"/>
            <a:ext cx="143435" cy="57749"/>
          </a:xfrm>
          <a:prstGeom prst="straightConnector1">
            <a:avLst/>
          </a:prstGeom>
          <a:noFill/>
          <a:ln cap="flat" cmpd="sng" w="9525">
            <a:solidFill>
              <a:srgbClr val="FF0000"/>
            </a:solidFill>
            <a:prstDash val="solid"/>
            <a:round/>
            <a:headEnd len="sm" w="sm" type="none"/>
            <a:tailEnd len="sm" w="sm" type="none"/>
          </a:ln>
          <a:effectLst>
            <a:outerShdw blurRad="40000" rotWithShape="0" dir="5400000" dist="20000">
              <a:srgbClr val="000000">
                <a:alpha val="37647"/>
              </a:srgbClr>
            </a:outerShdw>
          </a:effectLst>
        </p:spPr>
      </p:cxnSp>
      <p:cxnSp>
        <p:nvCxnSpPr>
          <p:cNvPr id="162" name="Google Shape;162;p27"/>
          <p:cNvCxnSpPr/>
          <p:nvPr/>
        </p:nvCxnSpPr>
        <p:spPr>
          <a:xfrm rot="10800000">
            <a:off x="1159102" y="2155686"/>
            <a:ext cx="84020" cy="55220"/>
          </a:xfrm>
          <a:prstGeom prst="straightConnector1">
            <a:avLst/>
          </a:prstGeom>
          <a:noFill/>
          <a:ln cap="flat" cmpd="sng" w="9525">
            <a:solidFill>
              <a:srgbClr val="FF0000"/>
            </a:solidFill>
            <a:prstDash val="solid"/>
            <a:round/>
            <a:headEnd len="sm" w="sm" type="none"/>
            <a:tailEnd len="sm" w="sm" type="none"/>
          </a:ln>
          <a:effectLst>
            <a:outerShdw blurRad="40000" rotWithShape="0" dir="5400000" dist="20000">
              <a:srgbClr val="000000">
                <a:alpha val="37647"/>
              </a:srgbClr>
            </a:outerShdw>
          </a:effectLst>
        </p:spPr>
      </p:cxnSp>
      <p:cxnSp>
        <p:nvCxnSpPr>
          <p:cNvPr id="163" name="Google Shape;163;p27"/>
          <p:cNvCxnSpPr/>
          <p:nvPr/>
        </p:nvCxnSpPr>
        <p:spPr>
          <a:xfrm rot="10800000">
            <a:off x="1243122" y="2035904"/>
            <a:ext cx="68381" cy="131533"/>
          </a:xfrm>
          <a:prstGeom prst="straightConnector1">
            <a:avLst/>
          </a:prstGeom>
          <a:noFill/>
          <a:ln cap="flat" cmpd="sng" w="9525">
            <a:solidFill>
              <a:srgbClr val="FF0000"/>
            </a:solidFill>
            <a:prstDash val="solid"/>
            <a:round/>
            <a:headEnd len="sm" w="sm" type="none"/>
            <a:tailEnd len="sm" w="sm" type="none"/>
          </a:ln>
          <a:effectLst>
            <a:outerShdw blurRad="40000" rotWithShape="0" dir="5400000" dist="20000">
              <a:srgbClr val="000000">
                <a:alpha val="37647"/>
              </a:srgbClr>
            </a:outerShdw>
          </a:effectLst>
        </p:spPr>
      </p:cxnSp>
      <p:sp>
        <p:nvSpPr>
          <p:cNvPr id="164" name="Google Shape;164;p27"/>
          <p:cNvSpPr txBox="1"/>
          <p:nvPr/>
        </p:nvSpPr>
        <p:spPr>
          <a:xfrm>
            <a:off x="3211286" y="4697838"/>
            <a:ext cx="101237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200" u="none" cap="none" strike="noStrike">
                <a:solidFill>
                  <a:srgbClr val="000000"/>
                </a:solidFill>
                <a:latin typeface="Arial"/>
                <a:ea typeface="Arial"/>
                <a:cs typeface="Arial"/>
                <a:sym typeface="Arial"/>
              </a:rPr>
              <a:t>AUC = 0.88</a:t>
            </a:r>
            <a:endParaRPr/>
          </a:p>
        </p:txBody>
      </p:sp>
      <p:sp>
        <p:nvSpPr>
          <p:cNvPr id="165" name="Google Shape;165;p27"/>
          <p:cNvSpPr txBox="1"/>
          <p:nvPr/>
        </p:nvSpPr>
        <p:spPr>
          <a:xfrm>
            <a:off x="457200" y="5496421"/>
            <a:ext cx="8229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600" u="none" cap="none" strike="noStrike">
                <a:solidFill>
                  <a:srgbClr val="000000"/>
                </a:solidFill>
                <a:latin typeface="Arial"/>
                <a:ea typeface="Arial"/>
                <a:cs typeface="Arial"/>
                <a:sym typeface="Arial"/>
              </a:rPr>
              <a:t>Should we model RNA abundance based on one threshold, or should we use the entire ROC shoulder, which might better capture a biologically meaningful transition zone</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txBox="1"/>
          <p:nvPr>
            <p:ph type="title"/>
          </p:nvPr>
        </p:nvSpPr>
        <p:spPr>
          <a:xfrm>
            <a:off x="0" y="12305"/>
            <a:ext cx="7886700" cy="994172"/>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4400"/>
              <a:buNone/>
            </a:pPr>
            <a:r>
              <a:rPr b="1" i="1" lang="en-US" sz="2800">
                <a:latin typeface="Arial"/>
                <a:ea typeface="Arial"/>
                <a:cs typeface="Arial"/>
                <a:sym typeface="Arial"/>
              </a:rPr>
              <a:t>BARD1</a:t>
            </a:r>
            <a:r>
              <a:rPr b="1" lang="en-US" sz="2800">
                <a:latin typeface="Arial"/>
                <a:ea typeface="Arial"/>
                <a:cs typeface="Arial"/>
                <a:sym typeface="Arial"/>
              </a:rPr>
              <a:t> Models submitted </a:t>
            </a:r>
            <a:endParaRPr b="1" i="1" sz="2800">
              <a:latin typeface="Arial"/>
              <a:ea typeface="Arial"/>
              <a:cs typeface="Arial"/>
              <a:sym typeface="Arial"/>
            </a:endParaRPr>
          </a:p>
        </p:txBody>
      </p:sp>
      <p:sp>
        <p:nvSpPr>
          <p:cNvPr id="172" name="Google Shape;172;p28"/>
          <p:cNvSpPr txBox="1"/>
          <p:nvPr>
            <p:ph idx="1" type="body"/>
          </p:nvPr>
        </p:nvSpPr>
        <p:spPr>
          <a:xfrm>
            <a:off x="457200" y="1600200"/>
            <a:ext cx="8229600" cy="2893741"/>
          </a:xfrm>
          <a:prstGeom prst="rect">
            <a:avLst/>
          </a:prstGeom>
          <a:noFill/>
          <a:ln>
            <a:noFill/>
          </a:ln>
        </p:spPr>
        <p:txBody>
          <a:bodyPr anchorCtr="0" anchor="t" bIns="45700" lIns="91425" spcFirstLastPara="1" rIns="91425" wrap="square" tIns="45700">
            <a:normAutofit/>
          </a:bodyPr>
          <a:lstStyle/>
          <a:p>
            <a:pPr indent="-431800" lvl="0" marL="457200" rtl="0" algn="l">
              <a:lnSpc>
                <a:spcPct val="200000"/>
              </a:lnSpc>
              <a:spcBef>
                <a:spcPts val="640"/>
              </a:spcBef>
              <a:spcAft>
                <a:spcPts val="0"/>
              </a:spcAft>
              <a:buSzPts val="3200"/>
              <a:buChar char="•"/>
            </a:pPr>
            <a:r>
              <a:rPr lang="en-US" sz="1800"/>
              <a:t>2 models submitted for the CAGI7 </a:t>
            </a:r>
            <a:r>
              <a:rPr i="1" lang="en-US" sz="1800"/>
              <a:t>BARD1 </a:t>
            </a:r>
            <a:r>
              <a:rPr lang="en-US" sz="1800"/>
              <a:t>challenge</a:t>
            </a:r>
            <a:endParaRPr/>
          </a:p>
          <a:p>
            <a:pPr indent="-406400" lvl="1" marL="914400" rtl="0" algn="l">
              <a:lnSpc>
                <a:spcPct val="200000"/>
              </a:lnSpc>
              <a:spcBef>
                <a:spcPts val="560"/>
              </a:spcBef>
              <a:spcAft>
                <a:spcPts val="0"/>
              </a:spcAft>
              <a:buSzPts val="2800"/>
              <a:buChar char="–"/>
            </a:pPr>
            <a:r>
              <a:rPr lang="en-US" sz="1600"/>
              <a:t>RNA Abundance Model (RA / SDRA) – two different approaches</a:t>
            </a:r>
            <a:endParaRPr/>
          </a:p>
          <a:p>
            <a:pPr indent="-406400" lvl="1" marL="914400" rtl="0" algn="l">
              <a:lnSpc>
                <a:spcPct val="200000"/>
              </a:lnSpc>
              <a:spcBef>
                <a:spcPts val="560"/>
              </a:spcBef>
              <a:spcAft>
                <a:spcPts val="0"/>
              </a:spcAft>
              <a:buSzPts val="2800"/>
              <a:buChar char="–"/>
            </a:pPr>
            <a:r>
              <a:rPr b="1" lang="en-US" sz="1600">
                <a:solidFill>
                  <a:srgbClr val="FF0000"/>
                </a:solidFill>
              </a:rPr>
              <a:t>Survival Score Model (SS / SDSS) – same model for both submissions</a:t>
            </a:r>
            <a:endParaRPr/>
          </a:p>
        </p:txBody>
      </p:sp>
      <p:sp>
        <p:nvSpPr>
          <p:cNvPr id="173" name="Google Shape;173;p2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29"/>
          <p:cNvPicPr preferRelativeResize="0"/>
          <p:nvPr>
            <p:ph idx="1" type="body"/>
          </p:nvPr>
        </p:nvPicPr>
        <p:blipFill rotWithShape="1">
          <a:blip r:embed="rId3">
            <a:alphaModFix/>
          </a:blip>
          <a:srcRect b="0" l="0" r="0" t="0"/>
          <a:stretch/>
        </p:blipFill>
        <p:spPr>
          <a:xfrm>
            <a:off x="890721" y="2426141"/>
            <a:ext cx="7362556" cy="1622668"/>
          </a:xfrm>
          <a:prstGeom prst="rect">
            <a:avLst/>
          </a:prstGeom>
          <a:noFill/>
          <a:ln>
            <a:noFill/>
          </a:ln>
        </p:spPr>
      </p:pic>
      <p:sp>
        <p:nvSpPr>
          <p:cNvPr id="180" name="Google Shape;180;p2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81" name="Google Shape;181;p29"/>
          <p:cNvSpPr txBox="1"/>
          <p:nvPr/>
        </p:nvSpPr>
        <p:spPr>
          <a:xfrm>
            <a:off x="0" y="12303"/>
            <a:ext cx="91440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a:t>
            </a:r>
            <a:r>
              <a:rPr b="1" i="0" lang="en-US" sz="2800" u="none" cap="none" strike="noStrike">
                <a:solidFill>
                  <a:schemeClr val="dk1"/>
                </a:solidFill>
                <a:latin typeface="Arial"/>
                <a:ea typeface="Arial"/>
                <a:cs typeface="Arial"/>
                <a:sym typeface="Arial"/>
              </a:rPr>
              <a:t>Survival Score Model – Training data</a:t>
            </a:r>
            <a:endParaRPr b="1" i="1" sz="2800" u="none" cap="none" strike="noStrike">
              <a:solidFill>
                <a:schemeClr val="dk1"/>
              </a:solidFill>
              <a:latin typeface="Arial"/>
              <a:ea typeface="Arial"/>
              <a:cs typeface="Arial"/>
              <a:sym typeface="Arial"/>
            </a:endParaRPr>
          </a:p>
        </p:txBody>
      </p:sp>
      <p:pic>
        <p:nvPicPr>
          <p:cNvPr descr="Going to ASHG? Here's a sneak peek at our ClinVar poster ..." id="182" name="Google Shape;182;p29"/>
          <p:cNvPicPr preferRelativeResize="0"/>
          <p:nvPr/>
        </p:nvPicPr>
        <p:blipFill rotWithShape="1">
          <a:blip r:embed="rId4">
            <a:alphaModFix/>
          </a:blip>
          <a:srcRect b="0" l="0" r="0" t="0"/>
          <a:stretch/>
        </p:blipFill>
        <p:spPr>
          <a:xfrm>
            <a:off x="191645" y="1180872"/>
            <a:ext cx="1444831" cy="435161"/>
          </a:xfrm>
          <a:prstGeom prst="rect">
            <a:avLst/>
          </a:prstGeom>
          <a:noFill/>
          <a:ln>
            <a:noFill/>
          </a:ln>
        </p:spPr>
      </p:pic>
      <p:sp>
        <p:nvSpPr>
          <p:cNvPr id="183" name="Google Shape;183;p29"/>
          <p:cNvSpPr txBox="1"/>
          <p:nvPr/>
        </p:nvSpPr>
        <p:spPr>
          <a:xfrm>
            <a:off x="1743075" y="1198993"/>
            <a:ext cx="6979444"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ClinVar </a:t>
            </a:r>
            <a:r>
              <a:rPr b="0" i="1" lang="en-US" sz="1600" u="none" cap="none" strike="noStrike">
                <a:solidFill>
                  <a:srgbClr val="000000"/>
                </a:solidFill>
                <a:latin typeface="Arial"/>
                <a:ea typeface="Arial"/>
                <a:cs typeface="Arial"/>
                <a:sym typeface="Arial"/>
              </a:rPr>
              <a:t>BARD1 </a:t>
            </a:r>
            <a:r>
              <a:rPr b="0" i="0" lang="en-US" sz="1600" u="none" cap="none" strike="noStrike">
                <a:solidFill>
                  <a:srgbClr val="000000"/>
                </a:solidFill>
                <a:latin typeface="Arial"/>
                <a:ea typeface="Arial"/>
                <a:cs typeface="Arial"/>
                <a:sym typeface="Arial"/>
              </a:rPr>
              <a:t>variants used for training:</a:t>
            </a:r>
            <a:endParaRPr/>
          </a:p>
          <a:p>
            <a:pPr indent="-214313" lvl="2" marL="214313"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N_total = 1465</a:t>
            </a:r>
            <a:endParaRPr/>
          </a:p>
          <a:p>
            <a:pPr indent="-214313" lvl="3" marL="214313"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Benign / Likely Benign = 1263</a:t>
            </a:r>
            <a:endParaRPr/>
          </a:p>
          <a:p>
            <a:pPr indent="-214313" lvl="2" marL="214313"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Pathogenic / Likely Pathogenic = 202</a:t>
            </a:r>
            <a:endParaRPr/>
          </a:p>
        </p:txBody>
      </p:sp>
      <p:sp>
        <p:nvSpPr>
          <p:cNvPr id="184" name="Google Shape;184;p29"/>
          <p:cNvSpPr txBox="1"/>
          <p:nvPr/>
        </p:nvSpPr>
        <p:spPr>
          <a:xfrm>
            <a:off x="890721" y="4481248"/>
            <a:ext cx="7362556" cy="1622668"/>
          </a:xfrm>
          <a:prstGeom prst="rect">
            <a:avLst/>
          </a:prstGeom>
          <a:noFill/>
          <a:ln>
            <a:noFill/>
          </a:ln>
        </p:spPr>
        <p:txBody>
          <a:bodyPr anchorCtr="0" anchor="t" bIns="34275" lIns="68575" spcFirstLastPara="1" rIns="68575" wrap="square" tIns="34275">
            <a:normAutofit/>
          </a:bodyPr>
          <a:lstStyle/>
          <a:p>
            <a:pPr indent="-228600" lvl="0" marL="228600" marR="0" rtl="0" algn="l">
              <a:lnSpc>
                <a:spcPct val="90000"/>
              </a:lnSpc>
              <a:spcBef>
                <a:spcPts val="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45 Variant Impact Prediction tools used to annotate ClinVar variants </a:t>
            </a:r>
            <a:endParaRPr/>
          </a:p>
          <a:p>
            <a:pPr indent="-228600" lvl="0" marL="228600" marR="0" rtl="0" algn="l">
              <a:lnSpc>
                <a:spcPct val="90000"/>
              </a:lnSpc>
              <a:spcBef>
                <a:spcPts val="10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CADD the only tool to annotate all variants and therefore used as a primary feature for survival modeling</a:t>
            </a:r>
            <a:endParaRPr/>
          </a:p>
          <a:p>
            <a:pPr indent="-228600" lvl="0" marL="228600" marR="0" rtl="0" algn="l">
              <a:lnSpc>
                <a:spcPct val="90000"/>
              </a:lnSpc>
              <a:spcBef>
                <a:spcPts val="1000"/>
              </a:spcBef>
              <a:spcAft>
                <a:spcPts val="0"/>
              </a:spcAft>
              <a:buClr>
                <a:srgbClr val="000000"/>
              </a:buClr>
              <a:buSzPts val="1600"/>
              <a:buFont typeface="Arial"/>
              <a:buChar char="•"/>
            </a:pPr>
            <a:r>
              <a:rPr b="0" i="0" lang="en-US" sz="1600" u="none" cap="none" strike="noStrike">
                <a:solidFill>
                  <a:schemeClr val="dk1"/>
                </a:solidFill>
                <a:latin typeface="Arial"/>
                <a:ea typeface="Arial"/>
                <a:cs typeface="Arial"/>
                <a:sym typeface="Arial"/>
              </a:rPr>
              <a:t>4 models developed, only one submitted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descr="Chart, scatter chart&#10;&#10;AI-generated content may be incorrect." id="190" name="Google Shape;190;p30"/>
          <p:cNvPicPr preferRelativeResize="0"/>
          <p:nvPr/>
        </p:nvPicPr>
        <p:blipFill rotWithShape="1">
          <a:blip r:embed="rId3">
            <a:alphaModFix/>
          </a:blip>
          <a:srcRect b="0" l="0" r="0" t="0"/>
          <a:stretch/>
        </p:blipFill>
        <p:spPr>
          <a:xfrm>
            <a:off x="628650" y="1865114"/>
            <a:ext cx="3947037" cy="3487977"/>
          </a:xfrm>
          <a:prstGeom prst="rect">
            <a:avLst/>
          </a:prstGeom>
          <a:noFill/>
          <a:ln>
            <a:noFill/>
          </a:ln>
        </p:spPr>
      </p:pic>
      <p:sp>
        <p:nvSpPr>
          <p:cNvPr id="191" name="Google Shape;191;p3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92" name="Google Shape;192;p30"/>
          <p:cNvSpPr txBox="1"/>
          <p:nvPr/>
        </p:nvSpPr>
        <p:spPr>
          <a:xfrm>
            <a:off x="0" y="12301"/>
            <a:ext cx="78867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 </a:t>
            </a:r>
            <a:r>
              <a:rPr b="1" i="0" lang="en-US" sz="2800" u="none" cap="none" strike="noStrike">
                <a:solidFill>
                  <a:schemeClr val="dk1"/>
                </a:solidFill>
                <a:latin typeface="Arial"/>
                <a:ea typeface="Arial"/>
                <a:cs typeface="Arial"/>
                <a:sym typeface="Arial"/>
              </a:rPr>
              <a:t>Survival Score Model 1</a:t>
            </a:r>
            <a:endParaRPr b="1" i="1" sz="2800" u="none" cap="none" strike="noStrike">
              <a:solidFill>
                <a:schemeClr val="dk1"/>
              </a:solidFill>
              <a:latin typeface="Arial"/>
              <a:ea typeface="Arial"/>
              <a:cs typeface="Arial"/>
              <a:sym typeface="Arial"/>
            </a:endParaRPr>
          </a:p>
        </p:txBody>
      </p:sp>
      <p:pic>
        <p:nvPicPr>
          <p:cNvPr descr="Chart, line chart&#10;&#10;AI-generated content may be incorrect." id="193" name="Google Shape;193;p30"/>
          <p:cNvPicPr preferRelativeResize="0"/>
          <p:nvPr/>
        </p:nvPicPr>
        <p:blipFill rotWithShape="1">
          <a:blip r:embed="rId4">
            <a:alphaModFix/>
          </a:blip>
          <a:srcRect b="0" l="0" r="0" t="0"/>
          <a:stretch/>
        </p:blipFill>
        <p:spPr>
          <a:xfrm>
            <a:off x="4572000" y="1916003"/>
            <a:ext cx="3401181" cy="3386198"/>
          </a:xfrm>
          <a:prstGeom prst="rect">
            <a:avLst/>
          </a:prstGeom>
          <a:noFill/>
          <a:ln>
            <a:noFill/>
          </a:ln>
        </p:spPr>
      </p:pic>
      <p:sp>
        <p:nvSpPr>
          <p:cNvPr id="194" name="Google Shape;194;p30"/>
          <p:cNvSpPr txBox="1"/>
          <p:nvPr/>
        </p:nvSpPr>
        <p:spPr>
          <a:xfrm>
            <a:off x="4756356" y="1834632"/>
            <a:ext cx="4137000" cy="253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rgbClr val="000000"/>
                </a:solidFill>
                <a:latin typeface="Arial"/>
                <a:ea typeface="Arial"/>
                <a:cs typeface="Arial"/>
                <a:sym typeface="Arial"/>
              </a:rPr>
              <a:t>Model 1 – Gene level SS Mapping (Saturating Decay)</a:t>
            </a:r>
            <a:endParaRPr/>
          </a:p>
        </p:txBody>
      </p:sp>
      <p:sp>
        <p:nvSpPr>
          <p:cNvPr id="195" name="Google Shape;195;p30"/>
          <p:cNvSpPr txBox="1"/>
          <p:nvPr/>
        </p:nvSpPr>
        <p:spPr>
          <a:xfrm>
            <a:off x="890722" y="1104669"/>
            <a:ext cx="7362556" cy="451130"/>
          </a:xfrm>
          <a:prstGeom prst="rect">
            <a:avLst/>
          </a:prstGeom>
          <a:noFill/>
          <a:ln>
            <a:noFill/>
          </a:ln>
        </p:spPr>
        <p:txBody>
          <a:bodyPr anchorCtr="0" anchor="t"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How well does a simple gene level threshold perform on the ClinVar dataset? </a:t>
            </a:r>
            <a:endParaRPr/>
          </a:p>
        </p:txBody>
      </p:sp>
      <p:sp>
        <p:nvSpPr>
          <p:cNvPr id="196" name="Google Shape;196;p30"/>
          <p:cNvSpPr txBox="1"/>
          <p:nvPr/>
        </p:nvSpPr>
        <p:spPr>
          <a:xfrm>
            <a:off x="628650" y="5713296"/>
            <a:ext cx="7886700" cy="952800"/>
          </a:xfrm>
          <a:prstGeom prst="rect">
            <a:avLst/>
          </a:prstGeom>
          <a:noFill/>
          <a:ln>
            <a:noFill/>
          </a:ln>
        </p:spPr>
        <p:txBody>
          <a:bodyPr anchorCtr="0" anchor="t"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Out of 1465 ClinVar variants, 13 variants were FP and 1 was FN</a:t>
            </a:r>
            <a:endParaRPr/>
          </a:p>
          <a:p>
            <a:pPr indent="0" lvl="0" marL="0" marR="0" rtl="0" algn="ctr">
              <a:lnSpc>
                <a:spcPct val="90000"/>
              </a:lnSpc>
              <a:spcBef>
                <a:spcPts val="10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Saturating decay function used for Model 1 as CADD is PHRED scaled – the scale is logarithmic</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03" name="Google Shape;203;p31"/>
          <p:cNvSpPr txBox="1"/>
          <p:nvPr/>
        </p:nvSpPr>
        <p:spPr>
          <a:xfrm>
            <a:off x="0" y="12303"/>
            <a:ext cx="78867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 </a:t>
            </a:r>
            <a:r>
              <a:rPr b="1" i="0" lang="en-US" sz="2800" u="none" cap="none" strike="noStrike">
                <a:solidFill>
                  <a:schemeClr val="dk1"/>
                </a:solidFill>
                <a:latin typeface="Arial"/>
                <a:ea typeface="Arial"/>
                <a:cs typeface="Arial"/>
                <a:sym typeface="Arial"/>
              </a:rPr>
              <a:t>Survival Score Model 2</a:t>
            </a:r>
            <a:endParaRPr b="1" i="1" sz="2800" u="none" cap="none" strike="noStrike">
              <a:solidFill>
                <a:schemeClr val="dk1"/>
              </a:solidFill>
              <a:latin typeface="Arial"/>
              <a:ea typeface="Arial"/>
              <a:cs typeface="Arial"/>
              <a:sym typeface="Arial"/>
            </a:endParaRPr>
          </a:p>
        </p:txBody>
      </p:sp>
      <p:pic>
        <p:nvPicPr>
          <p:cNvPr descr="Chart, bar chart, histogram&#10;&#10;AI-generated content may be incorrect." id="204" name="Google Shape;204;p31"/>
          <p:cNvPicPr preferRelativeResize="0"/>
          <p:nvPr/>
        </p:nvPicPr>
        <p:blipFill rotWithShape="1">
          <a:blip r:embed="rId3">
            <a:alphaModFix/>
          </a:blip>
          <a:srcRect b="0" l="0" r="0" t="0"/>
          <a:stretch/>
        </p:blipFill>
        <p:spPr>
          <a:xfrm>
            <a:off x="601028" y="1865114"/>
            <a:ext cx="3583082" cy="3567298"/>
          </a:xfrm>
          <a:prstGeom prst="rect">
            <a:avLst/>
          </a:prstGeom>
          <a:noFill/>
          <a:ln>
            <a:noFill/>
          </a:ln>
        </p:spPr>
      </p:pic>
      <p:pic>
        <p:nvPicPr>
          <p:cNvPr descr="Chart, histogram&#10;&#10;AI-generated content may be incorrect." id="205" name="Google Shape;205;p31"/>
          <p:cNvPicPr preferRelativeResize="0"/>
          <p:nvPr/>
        </p:nvPicPr>
        <p:blipFill rotWithShape="1">
          <a:blip r:embed="rId4">
            <a:alphaModFix/>
          </a:blip>
          <a:srcRect b="0" l="0" r="0" t="0"/>
          <a:stretch/>
        </p:blipFill>
        <p:spPr>
          <a:xfrm>
            <a:off x="4337666" y="1740034"/>
            <a:ext cx="4414337" cy="3677785"/>
          </a:xfrm>
          <a:prstGeom prst="rect">
            <a:avLst/>
          </a:prstGeom>
          <a:noFill/>
          <a:ln>
            <a:noFill/>
          </a:ln>
        </p:spPr>
      </p:pic>
      <p:sp>
        <p:nvSpPr>
          <p:cNvPr id="206" name="Google Shape;206;p31"/>
          <p:cNvSpPr txBox="1"/>
          <p:nvPr/>
        </p:nvSpPr>
        <p:spPr>
          <a:xfrm>
            <a:off x="4572000" y="1638426"/>
            <a:ext cx="4136923" cy="41549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050" u="none" cap="none" strike="noStrike">
                <a:solidFill>
                  <a:srgbClr val="000000"/>
                </a:solidFill>
                <a:latin typeface="Arial"/>
                <a:ea typeface="Arial"/>
                <a:cs typeface="Arial"/>
                <a:sym typeface="Arial"/>
              </a:rPr>
              <a:t>Model 2 – Exon level SS Mapping (Saturating Decay)</a:t>
            </a:r>
            <a:endParaRPr/>
          </a:p>
        </p:txBody>
      </p:sp>
      <p:sp>
        <p:nvSpPr>
          <p:cNvPr id="207" name="Google Shape;207;p31"/>
          <p:cNvSpPr txBox="1"/>
          <p:nvPr/>
        </p:nvSpPr>
        <p:spPr>
          <a:xfrm>
            <a:off x="890722" y="1104669"/>
            <a:ext cx="7362556" cy="451130"/>
          </a:xfrm>
          <a:prstGeom prst="rect">
            <a:avLst/>
          </a:prstGeom>
          <a:noFill/>
          <a:ln>
            <a:noFill/>
          </a:ln>
        </p:spPr>
        <p:txBody>
          <a:bodyPr anchorCtr="0" anchor="t" bIns="34275" lIns="68575" spcFirstLastPara="1" rIns="68575" wrap="square" tIns="34275">
            <a:normAutofit fontScale="92500" lnSpcReduction="10000"/>
          </a:bodyPr>
          <a:lstStyle/>
          <a:p>
            <a:pPr indent="0" lvl="0" marL="0" marR="0" rtl="0" algn="ctr">
              <a:lnSpc>
                <a:spcPct val="90000"/>
              </a:lnSpc>
              <a:spcBef>
                <a:spcPts val="0"/>
              </a:spcBef>
              <a:spcAft>
                <a:spcPts val="0"/>
              </a:spcAft>
              <a:buClr>
                <a:srgbClr val="000000"/>
              </a:buClr>
              <a:buSzPct val="100000"/>
              <a:buFont typeface="Arial"/>
              <a:buNone/>
            </a:pPr>
            <a:r>
              <a:rPr b="0" i="0" lang="en-US" sz="1600" u="none" cap="none" strike="noStrike">
                <a:solidFill>
                  <a:schemeClr val="dk1"/>
                </a:solidFill>
                <a:latin typeface="Arial"/>
                <a:ea typeface="Arial"/>
                <a:cs typeface="Arial"/>
                <a:sym typeface="Arial"/>
              </a:rPr>
              <a:t>Can the performance of CADD be improved by using exon-specific thresholds rather than a single gene-wide cutoff?</a:t>
            </a:r>
            <a:endParaRPr/>
          </a:p>
        </p:txBody>
      </p:sp>
      <p:sp>
        <p:nvSpPr>
          <p:cNvPr id="208" name="Google Shape;208;p31"/>
          <p:cNvSpPr txBox="1"/>
          <p:nvPr/>
        </p:nvSpPr>
        <p:spPr>
          <a:xfrm>
            <a:off x="890722" y="5691860"/>
            <a:ext cx="7362556" cy="647980"/>
          </a:xfrm>
          <a:prstGeom prst="rect">
            <a:avLst/>
          </a:prstGeom>
          <a:noFill/>
          <a:ln>
            <a:noFill/>
          </a:ln>
        </p:spPr>
        <p:txBody>
          <a:bodyPr anchorCtr="0" anchor="t"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Out of 1465 ClinVar variants, 10 variants were FP</a:t>
            </a:r>
            <a:endParaRPr/>
          </a:p>
          <a:p>
            <a:pPr indent="0" lvl="0" marL="0" marR="0" rtl="0" algn="ctr">
              <a:lnSpc>
                <a:spcPct val="90000"/>
              </a:lnSpc>
              <a:spcBef>
                <a:spcPts val="10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Exon specific thresholds varied substantially (from ~16 to ~30)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Chart, scatter chart&#10;&#10;AI-generated content may be incorrect." id="214" name="Google Shape;214;p32"/>
          <p:cNvPicPr preferRelativeResize="0"/>
          <p:nvPr/>
        </p:nvPicPr>
        <p:blipFill rotWithShape="1">
          <a:blip r:embed="rId3">
            <a:alphaModFix/>
          </a:blip>
          <a:srcRect b="0" l="0" r="0" t="0"/>
          <a:stretch/>
        </p:blipFill>
        <p:spPr>
          <a:xfrm>
            <a:off x="3913383" y="1740997"/>
            <a:ext cx="4601967" cy="3285848"/>
          </a:xfrm>
          <a:prstGeom prst="rect">
            <a:avLst/>
          </a:prstGeom>
          <a:noFill/>
          <a:ln>
            <a:noFill/>
          </a:ln>
        </p:spPr>
      </p:pic>
      <p:sp>
        <p:nvSpPr>
          <p:cNvPr id="215" name="Google Shape;215;p3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16" name="Google Shape;216;p32"/>
          <p:cNvSpPr txBox="1"/>
          <p:nvPr/>
        </p:nvSpPr>
        <p:spPr>
          <a:xfrm>
            <a:off x="0" y="12299"/>
            <a:ext cx="78867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 </a:t>
            </a:r>
            <a:r>
              <a:rPr b="1" i="0" lang="en-US" sz="2800" u="none" cap="none" strike="noStrike">
                <a:solidFill>
                  <a:schemeClr val="dk1"/>
                </a:solidFill>
                <a:latin typeface="Arial"/>
                <a:ea typeface="Arial"/>
                <a:cs typeface="Arial"/>
                <a:sym typeface="Arial"/>
              </a:rPr>
              <a:t>Survival Score Model 3</a:t>
            </a:r>
            <a:endParaRPr b="1" i="1" sz="2800" u="none" cap="none" strike="noStrike">
              <a:solidFill>
                <a:schemeClr val="dk1"/>
              </a:solidFill>
              <a:latin typeface="Arial"/>
              <a:ea typeface="Arial"/>
              <a:cs typeface="Arial"/>
              <a:sym typeface="Arial"/>
            </a:endParaRPr>
          </a:p>
        </p:txBody>
      </p:sp>
      <p:pic>
        <p:nvPicPr>
          <p:cNvPr descr="Chart, line chart&#10;&#10;AI-generated content may be incorrect." id="217" name="Google Shape;217;p32"/>
          <p:cNvPicPr preferRelativeResize="0"/>
          <p:nvPr/>
        </p:nvPicPr>
        <p:blipFill rotWithShape="1">
          <a:blip r:embed="rId4">
            <a:alphaModFix/>
          </a:blip>
          <a:srcRect b="0" l="0" r="0" t="0"/>
          <a:stretch/>
        </p:blipFill>
        <p:spPr>
          <a:xfrm>
            <a:off x="701670" y="1712714"/>
            <a:ext cx="3204417" cy="3275460"/>
          </a:xfrm>
          <a:prstGeom prst="rect">
            <a:avLst/>
          </a:prstGeom>
          <a:noFill/>
          <a:ln>
            <a:noFill/>
          </a:ln>
        </p:spPr>
      </p:pic>
      <p:sp>
        <p:nvSpPr>
          <p:cNvPr id="218" name="Google Shape;218;p32"/>
          <p:cNvSpPr txBox="1"/>
          <p:nvPr/>
        </p:nvSpPr>
        <p:spPr>
          <a:xfrm>
            <a:off x="890722" y="5471123"/>
            <a:ext cx="7362556" cy="839507"/>
          </a:xfrm>
          <a:prstGeom prst="rect">
            <a:avLst/>
          </a:prstGeom>
          <a:noFill/>
          <a:ln>
            <a:noFill/>
          </a:ln>
        </p:spPr>
        <p:txBody>
          <a:bodyPr anchorCtr="0" anchor="t" bIns="34275" lIns="68575" spcFirstLastPara="1" rIns="68575" wrap="square" tIns="34275">
            <a:normAutofit lnSpcReduction="10000"/>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 Bayesian linear model combines a gene-level prior with exon-level likelihoods to generate an exon-specific posterior probability</a:t>
            </a:r>
            <a:endParaRPr b="0" i="0" sz="1600" u="none" cap="none" strike="noStrike">
              <a:solidFill>
                <a:schemeClr val="dk1"/>
              </a:solidFill>
              <a:latin typeface="Arial"/>
              <a:ea typeface="Arial"/>
              <a:cs typeface="Arial"/>
              <a:sym typeface="Arial"/>
            </a:endParaRPr>
          </a:p>
          <a:p>
            <a:pPr indent="0" lvl="0" marL="0" marR="0" rtl="0" algn="ctr">
              <a:lnSpc>
                <a:spcPct val="90000"/>
              </a:lnSpc>
              <a:spcBef>
                <a:spcPts val="10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Out of 1465 ClinVar variants, 8 variants were FP</a:t>
            </a:r>
            <a:endParaRPr/>
          </a:p>
        </p:txBody>
      </p:sp>
      <p:sp>
        <p:nvSpPr>
          <p:cNvPr id="219" name="Google Shape;219;p32"/>
          <p:cNvSpPr txBox="1"/>
          <p:nvPr/>
        </p:nvSpPr>
        <p:spPr>
          <a:xfrm>
            <a:off x="890722" y="1104669"/>
            <a:ext cx="7362556" cy="451130"/>
          </a:xfrm>
          <a:prstGeom prst="rect">
            <a:avLst/>
          </a:prstGeom>
          <a:noFill/>
          <a:ln>
            <a:noFill/>
          </a:ln>
        </p:spPr>
        <p:txBody>
          <a:bodyPr anchorCtr="0" anchor="t"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Can we combine gene- and exon- level information in a principled way?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descr="Chart, scatter chart&#10;&#10;AI-generated content may be incorrect." id="225" name="Google Shape;225;p33"/>
          <p:cNvPicPr preferRelativeResize="0"/>
          <p:nvPr/>
        </p:nvPicPr>
        <p:blipFill rotWithShape="1">
          <a:blip r:embed="rId3">
            <a:alphaModFix/>
          </a:blip>
          <a:srcRect b="0" l="0" r="0" t="0"/>
          <a:stretch/>
        </p:blipFill>
        <p:spPr>
          <a:xfrm>
            <a:off x="3913383" y="1762049"/>
            <a:ext cx="4601967" cy="3285848"/>
          </a:xfrm>
          <a:prstGeom prst="rect">
            <a:avLst/>
          </a:prstGeom>
          <a:noFill/>
          <a:ln>
            <a:noFill/>
          </a:ln>
        </p:spPr>
      </p:pic>
      <p:sp>
        <p:nvSpPr>
          <p:cNvPr id="226" name="Google Shape;226;p3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27" name="Google Shape;227;p33"/>
          <p:cNvSpPr txBox="1"/>
          <p:nvPr/>
        </p:nvSpPr>
        <p:spPr>
          <a:xfrm>
            <a:off x="0" y="12301"/>
            <a:ext cx="78867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 </a:t>
            </a:r>
            <a:r>
              <a:rPr b="1" i="0" lang="en-US" sz="2800" u="none" cap="none" strike="noStrike">
                <a:solidFill>
                  <a:schemeClr val="dk1"/>
                </a:solidFill>
                <a:latin typeface="Arial"/>
                <a:ea typeface="Arial"/>
                <a:cs typeface="Arial"/>
                <a:sym typeface="Arial"/>
              </a:rPr>
              <a:t>Survival Score Model 4</a:t>
            </a:r>
            <a:endParaRPr b="1" i="1" sz="2800" u="none" cap="none" strike="noStrike">
              <a:solidFill>
                <a:schemeClr val="dk1"/>
              </a:solidFill>
              <a:latin typeface="Arial"/>
              <a:ea typeface="Arial"/>
              <a:cs typeface="Arial"/>
              <a:sym typeface="Arial"/>
            </a:endParaRPr>
          </a:p>
        </p:txBody>
      </p:sp>
      <p:pic>
        <p:nvPicPr>
          <p:cNvPr descr="A picture containing chart&#10;&#10;AI-generated content may be incorrect." id="228" name="Google Shape;228;p33"/>
          <p:cNvPicPr preferRelativeResize="0"/>
          <p:nvPr/>
        </p:nvPicPr>
        <p:blipFill rotWithShape="1">
          <a:blip r:embed="rId4">
            <a:alphaModFix/>
          </a:blip>
          <a:srcRect b="0" l="0" r="0" t="0"/>
          <a:stretch/>
        </p:blipFill>
        <p:spPr>
          <a:xfrm>
            <a:off x="735263" y="1712714"/>
            <a:ext cx="3204417" cy="3275461"/>
          </a:xfrm>
          <a:prstGeom prst="rect">
            <a:avLst/>
          </a:prstGeom>
          <a:noFill/>
          <a:ln>
            <a:noFill/>
          </a:ln>
        </p:spPr>
      </p:pic>
      <p:sp>
        <p:nvSpPr>
          <p:cNvPr id="229" name="Google Shape;229;p33"/>
          <p:cNvSpPr txBox="1"/>
          <p:nvPr/>
        </p:nvSpPr>
        <p:spPr>
          <a:xfrm>
            <a:off x="890722" y="5203912"/>
            <a:ext cx="7362556" cy="1364528"/>
          </a:xfrm>
          <a:prstGeom prst="rect">
            <a:avLst/>
          </a:prstGeom>
          <a:noFill/>
          <a:ln>
            <a:noFill/>
          </a:ln>
        </p:spPr>
        <p:txBody>
          <a:bodyPr anchorCtr="0" anchor="t" bIns="34275" lIns="68575" spcFirstLastPara="1" rIns="68575" wrap="square" tIns="34275">
            <a:normAutofit lnSpcReduction="10000"/>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A Bayesian sigmoid model combines a gene-level prior with exon-level likelihoods but applies a sigmoid mapping to generate an exon-specific posterior probability</a:t>
            </a:r>
            <a:endParaRPr/>
          </a:p>
          <a:p>
            <a:pPr indent="0" lvl="0" marL="0" marR="0" rtl="0" algn="ctr">
              <a:lnSpc>
                <a:spcPct val="90000"/>
              </a:lnSpc>
              <a:spcBef>
                <a:spcPts val="10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Test whether a sharper transition would improve binary separation of variants</a:t>
            </a:r>
            <a:endParaRPr/>
          </a:p>
          <a:p>
            <a:pPr indent="0" lvl="0" marL="0" marR="0" rtl="0" algn="ctr">
              <a:lnSpc>
                <a:spcPct val="90000"/>
              </a:lnSpc>
              <a:spcBef>
                <a:spcPts val="100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Out of 1465 ClinVar variants, 10 variants were FP</a:t>
            </a:r>
            <a:endParaRPr/>
          </a:p>
        </p:txBody>
      </p:sp>
      <p:sp>
        <p:nvSpPr>
          <p:cNvPr id="230" name="Google Shape;230;p33"/>
          <p:cNvSpPr txBox="1"/>
          <p:nvPr/>
        </p:nvSpPr>
        <p:spPr>
          <a:xfrm>
            <a:off x="890722" y="1104669"/>
            <a:ext cx="7362556" cy="451130"/>
          </a:xfrm>
          <a:prstGeom prst="rect">
            <a:avLst/>
          </a:prstGeom>
          <a:noFill/>
          <a:ln>
            <a:noFill/>
          </a:ln>
        </p:spPr>
        <p:txBody>
          <a:bodyPr anchorCtr="0" anchor="t"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Can we combine gene- and exon- level information in a principled way?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descr="Chart, bar chart&#10;&#10;AI-generated content may be incorrect." id="236" name="Google Shape;236;p34"/>
          <p:cNvPicPr preferRelativeResize="0"/>
          <p:nvPr>
            <p:ph idx="1" type="body"/>
          </p:nvPr>
        </p:nvPicPr>
        <p:blipFill rotWithShape="1">
          <a:blip r:embed="rId3">
            <a:alphaModFix/>
          </a:blip>
          <a:srcRect b="0" l="0" r="0" t="8589"/>
          <a:stretch/>
        </p:blipFill>
        <p:spPr>
          <a:xfrm>
            <a:off x="167055" y="2093119"/>
            <a:ext cx="4691893" cy="3199944"/>
          </a:xfrm>
          <a:prstGeom prst="rect">
            <a:avLst/>
          </a:prstGeom>
          <a:noFill/>
          <a:ln>
            <a:noFill/>
          </a:ln>
        </p:spPr>
      </p:pic>
      <p:sp>
        <p:nvSpPr>
          <p:cNvPr id="237" name="Google Shape;237;p3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descr="Chart, bar chart, histogram&#10;&#10;AI-generated content may be incorrect." id="238" name="Google Shape;238;p34"/>
          <p:cNvPicPr preferRelativeResize="0"/>
          <p:nvPr/>
        </p:nvPicPr>
        <p:blipFill rotWithShape="1">
          <a:blip r:embed="rId4">
            <a:alphaModFix/>
          </a:blip>
          <a:srcRect b="0" l="0" r="0" t="12033"/>
          <a:stretch/>
        </p:blipFill>
        <p:spPr>
          <a:xfrm>
            <a:off x="4800873" y="2093119"/>
            <a:ext cx="4304244" cy="3427949"/>
          </a:xfrm>
          <a:prstGeom prst="rect">
            <a:avLst/>
          </a:prstGeom>
          <a:noFill/>
          <a:ln>
            <a:noFill/>
          </a:ln>
        </p:spPr>
      </p:pic>
      <p:sp>
        <p:nvSpPr>
          <p:cNvPr id="239" name="Google Shape;239;p34"/>
          <p:cNvSpPr txBox="1"/>
          <p:nvPr/>
        </p:nvSpPr>
        <p:spPr>
          <a:xfrm>
            <a:off x="0" y="12305"/>
            <a:ext cx="91440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a:t>
            </a:r>
            <a:r>
              <a:rPr b="1" i="0" lang="en-US" sz="2800" u="none" cap="none" strike="noStrike">
                <a:solidFill>
                  <a:schemeClr val="dk1"/>
                </a:solidFill>
                <a:latin typeface="Arial"/>
                <a:ea typeface="Arial"/>
                <a:cs typeface="Arial"/>
                <a:sym typeface="Arial"/>
              </a:rPr>
              <a:t>Survival Score Models – Performance evaluation</a:t>
            </a:r>
            <a:endParaRPr b="1" i="1" sz="2800" u="none" cap="none" strike="noStrike">
              <a:solidFill>
                <a:schemeClr val="dk1"/>
              </a:solidFill>
              <a:latin typeface="Arial"/>
              <a:ea typeface="Arial"/>
              <a:cs typeface="Arial"/>
              <a:sym typeface="Arial"/>
            </a:endParaRPr>
          </a:p>
        </p:txBody>
      </p:sp>
      <p:sp>
        <p:nvSpPr>
          <p:cNvPr id="240" name="Google Shape;240;p34"/>
          <p:cNvSpPr txBox="1"/>
          <p:nvPr/>
        </p:nvSpPr>
        <p:spPr>
          <a:xfrm>
            <a:off x="1472360" y="1196392"/>
            <a:ext cx="6199279" cy="737090"/>
          </a:xfrm>
          <a:prstGeom prst="rect">
            <a:avLst/>
          </a:prstGeom>
          <a:noFill/>
          <a:ln>
            <a:noFill/>
          </a:ln>
        </p:spPr>
        <p:txBody>
          <a:bodyPr anchorCtr="0" anchor="t"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Model 3 (Bayesian linear) showed the best performance and therefore used for challenge submission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p>
            <a:pPr indent="-431800" lvl="0" marL="457200" rtl="0" algn="l">
              <a:lnSpc>
                <a:spcPct val="100000"/>
              </a:lnSpc>
              <a:spcBef>
                <a:spcPts val="640"/>
              </a:spcBef>
              <a:spcAft>
                <a:spcPts val="0"/>
              </a:spcAft>
              <a:buSzPts val="3200"/>
              <a:buChar char="•"/>
            </a:pPr>
            <a:r>
              <a:rPr lang="en-US">
                <a:latin typeface="Arial"/>
                <a:ea typeface="Arial"/>
                <a:cs typeface="Arial"/>
                <a:sym typeface="Arial"/>
              </a:rPr>
              <a:t>Model 1: </a:t>
            </a:r>
            <a:endParaRPr/>
          </a:p>
          <a:p>
            <a:pPr indent="-406400" lvl="1" marL="914400" rtl="0" algn="l">
              <a:lnSpc>
                <a:spcPct val="100000"/>
              </a:lnSpc>
              <a:spcBef>
                <a:spcPts val="560"/>
              </a:spcBef>
              <a:spcAft>
                <a:spcPts val="0"/>
              </a:spcAft>
              <a:buSzPts val="2800"/>
              <a:buChar char="–"/>
            </a:pPr>
            <a:r>
              <a:rPr lang="en-US">
                <a:latin typeface="Arial"/>
                <a:ea typeface="Arial"/>
                <a:cs typeface="Arial"/>
                <a:sym typeface="Arial"/>
              </a:rPr>
              <a:t>RA Shoulder</a:t>
            </a:r>
            <a:endParaRPr/>
          </a:p>
          <a:p>
            <a:pPr indent="-406400" lvl="1" marL="914400" rtl="0" algn="l">
              <a:lnSpc>
                <a:spcPct val="100000"/>
              </a:lnSpc>
              <a:spcBef>
                <a:spcPts val="560"/>
              </a:spcBef>
              <a:spcAft>
                <a:spcPts val="0"/>
              </a:spcAft>
              <a:buSzPts val="2800"/>
              <a:buChar char="–"/>
            </a:pPr>
            <a:r>
              <a:rPr lang="en-US">
                <a:latin typeface="Arial"/>
                <a:ea typeface="Arial"/>
                <a:cs typeface="Arial"/>
                <a:sym typeface="Arial"/>
              </a:rPr>
              <a:t>SS Bayesian linear</a:t>
            </a:r>
            <a:endParaRPr/>
          </a:p>
          <a:p>
            <a:pPr indent="0" lvl="1" marL="342900" rtl="0" algn="l">
              <a:lnSpc>
                <a:spcPct val="100000"/>
              </a:lnSpc>
              <a:spcBef>
                <a:spcPts val="560"/>
              </a:spcBef>
              <a:spcAft>
                <a:spcPts val="0"/>
              </a:spcAft>
              <a:buSzPts val="2800"/>
              <a:buNone/>
            </a:pPr>
            <a:r>
              <a:t/>
            </a:r>
            <a:endParaRPr>
              <a:latin typeface="Arial"/>
              <a:ea typeface="Arial"/>
              <a:cs typeface="Arial"/>
              <a:sym typeface="Arial"/>
            </a:endParaRPr>
          </a:p>
          <a:p>
            <a:pPr indent="-431800" lvl="0" marL="457200" rtl="0" algn="l">
              <a:lnSpc>
                <a:spcPct val="100000"/>
              </a:lnSpc>
              <a:spcBef>
                <a:spcPts val="640"/>
              </a:spcBef>
              <a:spcAft>
                <a:spcPts val="0"/>
              </a:spcAft>
              <a:buSzPts val="3200"/>
              <a:buChar char="•"/>
            </a:pPr>
            <a:r>
              <a:rPr lang="en-US">
                <a:latin typeface="Arial"/>
                <a:ea typeface="Arial"/>
                <a:cs typeface="Arial"/>
                <a:sym typeface="Arial"/>
              </a:rPr>
              <a:t>Model 2: </a:t>
            </a:r>
            <a:endParaRPr/>
          </a:p>
          <a:p>
            <a:pPr indent="-406400" lvl="1" marL="914400" rtl="0" algn="l">
              <a:lnSpc>
                <a:spcPct val="100000"/>
              </a:lnSpc>
              <a:spcBef>
                <a:spcPts val="560"/>
              </a:spcBef>
              <a:spcAft>
                <a:spcPts val="0"/>
              </a:spcAft>
              <a:buSzPts val="2800"/>
              <a:buChar char="–"/>
            </a:pPr>
            <a:r>
              <a:rPr lang="en-US">
                <a:latin typeface="Arial"/>
                <a:ea typeface="Arial"/>
                <a:cs typeface="Arial"/>
                <a:sym typeface="Arial"/>
              </a:rPr>
              <a:t>RA Linear</a:t>
            </a:r>
            <a:endParaRPr/>
          </a:p>
          <a:p>
            <a:pPr indent="-406400" lvl="1" marL="914400" rtl="0" algn="l">
              <a:lnSpc>
                <a:spcPct val="100000"/>
              </a:lnSpc>
              <a:spcBef>
                <a:spcPts val="560"/>
              </a:spcBef>
              <a:spcAft>
                <a:spcPts val="0"/>
              </a:spcAft>
              <a:buSzPts val="2800"/>
              <a:buChar char="–"/>
            </a:pPr>
            <a:r>
              <a:rPr lang="en-US">
                <a:latin typeface="Arial"/>
                <a:ea typeface="Arial"/>
                <a:cs typeface="Arial"/>
                <a:sym typeface="Arial"/>
              </a:rPr>
              <a:t>SS Bayesian linear</a:t>
            </a:r>
            <a:endParaRPr/>
          </a:p>
        </p:txBody>
      </p:sp>
      <p:sp>
        <p:nvSpPr>
          <p:cNvPr id="247" name="Google Shape;247;p3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248" name="Google Shape;248;p35"/>
          <p:cNvSpPr txBox="1"/>
          <p:nvPr/>
        </p:nvSpPr>
        <p:spPr>
          <a:xfrm>
            <a:off x="0" y="12301"/>
            <a:ext cx="78867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1" lang="en-US" sz="2800" u="none" cap="none" strike="noStrike">
                <a:solidFill>
                  <a:schemeClr val="dk1"/>
                </a:solidFill>
                <a:latin typeface="Arial"/>
                <a:ea typeface="Arial"/>
                <a:cs typeface="Arial"/>
                <a:sym typeface="Arial"/>
              </a:rPr>
              <a:t>BARD1 – </a:t>
            </a:r>
            <a:r>
              <a:rPr b="1" i="0" lang="en-US" sz="2800" u="none" cap="none" strike="noStrike">
                <a:solidFill>
                  <a:schemeClr val="dk1"/>
                </a:solidFill>
                <a:latin typeface="Arial"/>
                <a:ea typeface="Arial"/>
                <a:cs typeface="Arial"/>
                <a:sym typeface="Arial"/>
              </a:rPr>
              <a:t>Models submitted</a:t>
            </a:r>
            <a:endParaRPr b="1" i="1" sz="2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pic>
        <p:nvPicPr>
          <p:cNvPr id="254" name="Google Shape;254;p36"/>
          <p:cNvPicPr preferRelativeResize="0"/>
          <p:nvPr/>
        </p:nvPicPr>
        <p:blipFill rotWithShape="1">
          <a:blip r:embed="rId3">
            <a:alphaModFix/>
          </a:blip>
          <a:srcRect b="0" l="0" r="0" t="0"/>
          <a:stretch/>
        </p:blipFill>
        <p:spPr>
          <a:xfrm>
            <a:off x="7695845" y="116926"/>
            <a:ext cx="1355562" cy="1008538"/>
          </a:xfrm>
          <a:prstGeom prst="rect">
            <a:avLst/>
          </a:prstGeom>
          <a:noFill/>
          <a:ln>
            <a:noFill/>
          </a:ln>
        </p:spPr>
      </p:pic>
      <p:pic>
        <p:nvPicPr>
          <p:cNvPr id="255" name="Google Shape;255;p36"/>
          <p:cNvPicPr preferRelativeResize="0"/>
          <p:nvPr/>
        </p:nvPicPr>
        <p:blipFill rotWithShape="1">
          <a:blip r:embed="rId4">
            <a:alphaModFix/>
          </a:blip>
          <a:srcRect b="0" l="0" r="0" t="0"/>
          <a:stretch/>
        </p:blipFill>
        <p:spPr>
          <a:xfrm>
            <a:off x="5025789" y="339449"/>
            <a:ext cx="2516519" cy="195042"/>
          </a:xfrm>
          <a:prstGeom prst="rect">
            <a:avLst/>
          </a:prstGeom>
          <a:noFill/>
          <a:ln>
            <a:noFill/>
          </a:ln>
        </p:spPr>
      </p:pic>
      <p:sp>
        <p:nvSpPr>
          <p:cNvPr id="256" name="Google Shape;256;p36"/>
          <p:cNvSpPr txBox="1"/>
          <p:nvPr/>
        </p:nvSpPr>
        <p:spPr>
          <a:xfrm>
            <a:off x="6672262" y="569226"/>
            <a:ext cx="1023583" cy="2539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050" u="none" cap="none" strike="noStrike">
                <a:solidFill>
                  <a:srgbClr val="000000"/>
                </a:solidFill>
                <a:latin typeface="Arial"/>
                <a:ea typeface="Arial"/>
                <a:cs typeface="Arial"/>
                <a:sym typeface="Arial"/>
              </a:rPr>
              <a:t>CAGI7</a:t>
            </a:r>
            <a:endParaRPr/>
          </a:p>
        </p:txBody>
      </p:sp>
      <p:pic>
        <p:nvPicPr>
          <p:cNvPr descr="Logos | The University of Maryland Brand" id="257" name="Google Shape;257;p36"/>
          <p:cNvPicPr preferRelativeResize="0"/>
          <p:nvPr/>
        </p:nvPicPr>
        <p:blipFill rotWithShape="1">
          <a:blip r:embed="rId5">
            <a:alphaModFix/>
          </a:blip>
          <a:srcRect b="0" l="0" r="0" t="0"/>
          <a:stretch/>
        </p:blipFill>
        <p:spPr>
          <a:xfrm>
            <a:off x="1" y="6017026"/>
            <a:ext cx="2490716" cy="831212"/>
          </a:xfrm>
          <a:prstGeom prst="rect">
            <a:avLst/>
          </a:prstGeom>
          <a:noFill/>
          <a:ln>
            <a:noFill/>
          </a:ln>
        </p:spPr>
      </p:pic>
      <p:pic>
        <p:nvPicPr>
          <p:cNvPr descr="National Human Genome Research Institute Home | NHGRI" id="258" name="Google Shape;258;p36"/>
          <p:cNvPicPr preferRelativeResize="0"/>
          <p:nvPr/>
        </p:nvPicPr>
        <p:blipFill rotWithShape="1">
          <a:blip r:embed="rId6">
            <a:alphaModFix/>
          </a:blip>
          <a:srcRect b="0" l="0" r="0" t="0"/>
          <a:stretch/>
        </p:blipFill>
        <p:spPr>
          <a:xfrm>
            <a:off x="2650864" y="6219693"/>
            <a:ext cx="2069036" cy="428947"/>
          </a:xfrm>
          <a:prstGeom prst="rect">
            <a:avLst/>
          </a:prstGeom>
          <a:noFill/>
          <a:ln>
            <a:noFill/>
          </a:ln>
        </p:spPr>
      </p:pic>
      <p:sp>
        <p:nvSpPr>
          <p:cNvPr id="259" name="Google Shape;259;p36"/>
          <p:cNvSpPr txBox="1"/>
          <p:nvPr/>
        </p:nvSpPr>
        <p:spPr>
          <a:xfrm>
            <a:off x="0" y="23452"/>
            <a:ext cx="7886700" cy="99417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Acknowledgements</a:t>
            </a:r>
            <a:endParaRPr/>
          </a:p>
        </p:txBody>
      </p:sp>
      <p:sp>
        <p:nvSpPr>
          <p:cNvPr id="260" name="Google Shape;260;p36"/>
          <p:cNvSpPr txBox="1"/>
          <p:nvPr>
            <p:ph idx="1" type="body"/>
          </p:nvPr>
        </p:nvSpPr>
        <p:spPr>
          <a:xfrm>
            <a:off x="628650" y="1795347"/>
            <a:ext cx="7886700" cy="346803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3200"/>
              <a:buNone/>
            </a:pPr>
            <a:r>
              <a:rPr b="1" lang="en-US" sz="1800">
                <a:latin typeface="Arial"/>
                <a:ea typeface="Arial"/>
                <a:cs typeface="Arial"/>
                <a:sym typeface="Arial"/>
              </a:rPr>
              <a:t>University of Maryland</a:t>
            </a:r>
            <a:endParaRPr/>
          </a:p>
          <a:p>
            <a:pPr indent="0" lvl="0" marL="0" rtl="0" algn="l">
              <a:lnSpc>
                <a:spcPct val="100000"/>
              </a:lnSpc>
              <a:spcBef>
                <a:spcPts val="640"/>
              </a:spcBef>
              <a:spcAft>
                <a:spcPts val="0"/>
              </a:spcAft>
              <a:buSzPts val="3200"/>
              <a:buNone/>
            </a:pPr>
            <a:r>
              <a:rPr lang="en-US" sz="1800">
                <a:latin typeface="Arial"/>
                <a:ea typeface="Arial"/>
                <a:cs typeface="Arial"/>
                <a:sym typeface="Arial"/>
              </a:rPr>
              <a:t>Stephen M. Mount</a:t>
            </a:r>
            <a:endParaRPr/>
          </a:p>
          <a:p>
            <a:pPr indent="0" lvl="0" marL="0" rtl="0" algn="l">
              <a:lnSpc>
                <a:spcPct val="100000"/>
              </a:lnSpc>
              <a:spcBef>
                <a:spcPts val="640"/>
              </a:spcBef>
              <a:spcAft>
                <a:spcPts val="0"/>
              </a:spcAft>
              <a:buSzPts val="3200"/>
              <a:buNone/>
            </a:pPr>
            <a:r>
              <a:rPr lang="en-US" sz="1800">
                <a:latin typeface="Arial"/>
                <a:ea typeface="Arial"/>
                <a:cs typeface="Arial"/>
                <a:sym typeface="Arial"/>
              </a:rPr>
              <a:t>Wanru Lin</a:t>
            </a:r>
            <a:endParaRPr/>
          </a:p>
          <a:p>
            <a:pPr indent="0" lvl="0" marL="0" rtl="0" algn="l">
              <a:lnSpc>
                <a:spcPct val="100000"/>
              </a:lnSpc>
              <a:spcBef>
                <a:spcPts val="640"/>
              </a:spcBef>
              <a:spcAft>
                <a:spcPts val="0"/>
              </a:spcAft>
              <a:buSzPts val="3200"/>
              <a:buNone/>
            </a:pPr>
            <a:r>
              <a:t/>
            </a:r>
            <a:endParaRPr sz="1800">
              <a:latin typeface="Arial"/>
              <a:ea typeface="Arial"/>
              <a:cs typeface="Arial"/>
              <a:sym typeface="Arial"/>
            </a:endParaRPr>
          </a:p>
          <a:p>
            <a:pPr indent="0" lvl="0" marL="0" rtl="0" algn="l">
              <a:lnSpc>
                <a:spcPct val="100000"/>
              </a:lnSpc>
              <a:spcBef>
                <a:spcPts val="640"/>
              </a:spcBef>
              <a:spcAft>
                <a:spcPts val="0"/>
              </a:spcAft>
              <a:buSzPts val="3200"/>
              <a:buNone/>
            </a:pPr>
            <a:r>
              <a:rPr b="1" lang="en-US" sz="1800">
                <a:latin typeface="Arial"/>
                <a:ea typeface="Arial"/>
                <a:cs typeface="Arial"/>
                <a:sym typeface="Arial"/>
              </a:rPr>
              <a:t>NHGRI</a:t>
            </a:r>
            <a:endParaRPr/>
          </a:p>
          <a:p>
            <a:pPr indent="0" lvl="0" marL="0" rtl="0" algn="l">
              <a:lnSpc>
                <a:spcPct val="100000"/>
              </a:lnSpc>
              <a:spcBef>
                <a:spcPts val="640"/>
              </a:spcBef>
              <a:spcAft>
                <a:spcPts val="0"/>
              </a:spcAft>
              <a:buSzPts val="3200"/>
              <a:buNone/>
            </a:pPr>
            <a:r>
              <a:rPr lang="en-US" sz="1800">
                <a:latin typeface="Arial"/>
                <a:ea typeface="Arial"/>
                <a:cs typeface="Arial"/>
                <a:sym typeface="Arial"/>
              </a:rPr>
              <a:t>Daniel L. Kastner</a:t>
            </a:r>
            <a:endParaRPr/>
          </a:p>
          <a:p>
            <a:pPr indent="0" lvl="0" marL="0" rtl="0" algn="l">
              <a:lnSpc>
                <a:spcPct val="100000"/>
              </a:lnSpc>
              <a:spcBef>
                <a:spcPts val="640"/>
              </a:spcBef>
              <a:spcAft>
                <a:spcPts val="0"/>
              </a:spcAft>
              <a:buSzPts val="3200"/>
              <a:buNone/>
            </a:pPr>
            <a:r>
              <a:t/>
            </a:r>
            <a:endParaRPr sz="1800">
              <a:latin typeface="Arial"/>
              <a:ea typeface="Arial"/>
              <a:cs typeface="Arial"/>
              <a:sym typeface="Arial"/>
            </a:endParaRPr>
          </a:p>
          <a:p>
            <a:pPr indent="0" lvl="0" marL="0" rtl="0" algn="l">
              <a:lnSpc>
                <a:spcPct val="100000"/>
              </a:lnSpc>
              <a:spcBef>
                <a:spcPts val="640"/>
              </a:spcBef>
              <a:spcAft>
                <a:spcPts val="0"/>
              </a:spcAft>
              <a:buSzPts val="3200"/>
              <a:buNone/>
            </a:pPr>
            <a:r>
              <a:t/>
            </a:r>
            <a:endParaRPr b="1" sz="1800">
              <a:latin typeface="Arial"/>
              <a:ea typeface="Arial"/>
              <a:cs typeface="Arial"/>
              <a:sym typeface="Arial"/>
            </a:endParaRPr>
          </a:p>
          <a:p>
            <a:pPr indent="0" lvl="0" marL="0" rtl="0" algn="l">
              <a:lnSpc>
                <a:spcPct val="100000"/>
              </a:lnSpc>
              <a:spcBef>
                <a:spcPts val="640"/>
              </a:spcBef>
              <a:spcAft>
                <a:spcPts val="0"/>
              </a:spcAft>
              <a:buSzPts val="3200"/>
              <a:buNone/>
            </a:pPr>
            <a:r>
              <a:rPr b="1" lang="en-US" sz="1800">
                <a:latin typeface="Arial"/>
                <a:ea typeface="Arial"/>
                <a:cs typeface="Arial"/>
                <a:sym typeface="Arial"/>
              </a:rPr>
              <a:t>CAGI organizers</a:t>
            </a:r>
            <a:endParaRPr/>
          </a:p>
        </p:txBody>
      </p:sp>
      <p:sp>
        <p:nvSpPr>
          <p:cNvPr id="261" name="Google Shape;261;p36"/>
          <p:cNvSpPr txBox="1"/>
          <p:nvPr/>
        </p:nvSpPr>
        <p:spPr>
          <a:xfrm>
            <a:off x="4774623" y="3838487"/>
            <a:ext cx="3943350" cy="994172"/>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3300"/>
              <a:buFont typeface="Arial"/>
              <a:buNone/>
            </a:pPr>
            <a:r>
              <a:rPr b="1" i="0" lang="en-US" sz="3300" u="none" cap="none" strike="noStrike">
                <a:solidFill>
                  <a:schemeClr val="dk1"/>
                </a:solidFill>
                <a:latin typeface="Arial"/>
                <a:ea typeface="Arial"/>
                <a:cs typeface="Arial"/>
                <a:sym typeface="Arial"/>
              </a:rPr>
              <a:t>Thank you! </a:t>
            </a:r>
            <a:endParaRPr/>
          </a:p>
          <a:p>
            <a:pPr indent="0" lvl="0" marL="0" marR="0" rtl="0" algn="ctr">
              <a:lnSpc>
                <a:spcPct val="90000"/>
              </a:lnSpc>
              <a:spcBef>
                <a:spcPts val="0"/>
              </a:spcBef>
              <a:spcAft>
                <a:spcPts val="0"/>
              </a:spcAft>
              <a:buClr>
                <a:srgbClr val="000000"/>
              </a:buClr>
              <a:buSzPts val="3300"/>
              <a:buFont typeface="Arial"/>
              <a:buNone/>
            </a:pPr>
            <a:r>
              <a:rPr b="1" i="0" lang="en-US" sz="3300" u="none" cap="none" strike="noStrike">
                <a:solidFill>
                  <a:schemeClr val="dk1"/>
                </a:solidFill>
                <a:latin typeface="Arial"/>
                <a:ea typeface="Arial"/>
                <a:cs typeface="Arial"/>
                <a:sym typeface="Arial"/>
              </a:rPr>
              <a:t>Questions?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