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Lst>
  <p:sldSz cy="6858000" cx="9144000"/>
  <p:notesSz cx="6858000" cy="9144000"/>
  <p:embeddedFontLst>
    <p:embeddedFont>
      <p:font typeface="Helvetica Neue"/>
      <p:regular r:id="rId10"/>
      <p:bold r:id="rId11"/>
      <p:italic r:id="rId12"/>
      <p:boldItalic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HelveticaNeue-bold.fntdata"/><Relationship Id="rId10" Type="http://schemas.openxmlformats.org/officeDocument/2006/relationships/font" Target="fonts/HelveticaNeue-regular.fntdata"/><Relationship Id="rId13" Type="http://schemas.openxmlformats.org/officeDocument/2006/relationships/font" Target="fonts/HelveticaNeue-boldItalic.fntdata"/><Relationship Id="rId12" Type="http://schemas.openxmlformats.org/officeDocument/2006/relationships/font" Target="fonts/HelveticaNeue-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1" name="Shape 11"/>
        <p:cNvGrpSpPr/>
        <p:nvPr/>
      </p:nvGrpSpPr>
      <p:grpSpPr>
        <a:xfrm>
          <a:off x="0" y="0"/>
          <a:ext cx="0" cy="0"/>
          <a:chOff x="0" y="0"/>
          <a:chExt cx="0" cy="0"/>
        </a:xfrm>
      </p:grpSpPr>
      <p:sp>
        <p:nvSpPr>
          <p:cNvPr id="12" name="Google Shape;12;p2"/>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T"/>
              <a:t>‹#›</a:t>
            </a:fld>
            <a:endParaRPr/>
          </a:p>
        </p:txBody>
      </p:sp>
      <p:sp>
        <p:nvSpPr>
          <p:cNvPr id="16" name="Google Shape;16;p2"/>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
  <p:cSld name="Text &amp; Title, Single line">
    <p:spTree>
      <p:nvGrpSpPr>
        <p:cNvPr id="17" name="Shape 17"/>
        <p:cNvGrpSpPr/>
        <p:nvPr/>
      </p:nvGrpSpPr>
      <p:grpSpPr>
        <a:xfrm>
          <a:off x="0" y="0"/>
          <a:ext cx="0" cy="0"/>
          <a:chOff x="0" y="0"/>
          <a:chExt cx="0" cy="0"/>
        </a:xfrm>
      </p:grpSpPr>
      <p:sp>
        <p:nvSpPr>
          <p:cNvPr id="18" name="Google Shape;18;p3"/>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T"/>
              <a:t>‹#›</a:t>
            </a:fld>
            <a:endParaRPr/>
          </a:p>
        </p:txBody>
      </p:sp>
      <p:sp>
        <p:nvSpPr>
          <p:cNvPr id="22" name="Google Shape;22;p3"/>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 Blank">
  <p:cSld name="Title, Single line, Blank">
    <p:spTree>
      <p:nvGrpSpPr>
        <p:cNvPr id="23" name="Shape 23"/>
        <p:cNvGrpSpPr/>
        <p:nvPr/>
      </p:nvGrpSpPr>
      <p:grpSpPr>
        <a:xfrm>
          <a:off x="0" y="0"/>
          <a:ext cx="0" cy="0"/>
          <a:chOff x="0" y="0"/>
          <a:chExt cx="0" cy="0"/>
        </a:xfrm>
      </p:grpSpPr>
      <p:sp>
        <p:nvSpPr>
          <p:cNvPr id="24" name="Google Shape;24;p4"/>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ouble line, Blank">
  <p:cSld name="Title, Double line, Blank">
    <p:spTree>
      <p:nvGrpSpPr>
        <p:cNvPr id="28" name="Shape 28"/>
        <p:cNvGrpSpPr/>
        <p:nvPr/>
      </p:nvGrpSpPr>
      <p:grpSpPr>
        <a:xfrm>
          <a:off x="0" y="0"/>
          <a:ext cx="0" cy="0"/>
          <a:chOff x="0" y="0"/>
          <a:chExt cx="0" cy="0"/>
        </a:xfrm>
      </p:grpSpPr>
      <p:sp>
        <p:nvSpPr>
          <p:cNvPr id="29" name="Google Shape;29;p5"/>
          <p:cNvSpPr txBox="1"/>
          <p:nvPr>
            <p:ph type="title"/>
          </p:nvPr>
        </p:nvSpPr>
        <p:spPr>
          <a:xfrm>
            <a:off x="457200" y="2286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top, Blank">
  <p:cSld name="Title, Single line-top, Blank">
    <p:spTree>
      <p:nvGrpSpPr>
        <p:cNvPr id="33" name="Shape 33"/>
        <p:cNvGrpSpPr/>
        <p:nvPr/>
      </p:nvGrpSpPr>
      <p:grpSpPr>
        <a:xfrm>
          <a:off x="0" y="0"/>
          <a:ext cx="0" cy="0"/>
          <a:chOff x="0" y="0"/>
          <a:chExt cx="0" cy="0"/>
        </a:xfrm>
      </p:grpSpPr>
      <p:sp>
        <p:nvSpPr>
          <p:cNvPr id="34" name="Google Shape;34;p6"/>
          <p:cNvSpPr txBox="1"/>
          <p:nvPr>
            <p:ph type="title"/>
          </p:nvPr>
        </p:nvSpPr>
        <p:spPr>
          <a:xfrm>
            <a:off x="457200" y="-7620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38" name="Shape 38"/>
        <p:cNvGrpSpPr/>
        <p:nvPr/>
      </p:nvGrpSpPr>
      <p:grpSpPr>
        <a:xfrm>
          <a:off x="0" y="0"/>
          <a:ext cx="0" cy="0"/>
          <a:chOff x="0" y="0"/>
          <a:chExt cx="0" cy="0"/>
        </a:xfrm>
      </p:grpSpPr>
      <p:sp>
        <p:nvSpPr>
          <p:cNvPr id="39" name="Google Shape;39;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42" name="Shape 42"/>
        <p:cNvGrpSpPr/>
        <p:nvPr/>
      </p:nvGrpSpPr>
      <p:grpSpPr>
        <a:xfrm>
          <a:off x="0" y="0"/>
          <a:ext cx="0" cy="0"/>
          <a:chOff x="0" y="0"/>
          <a:chExt cx="0" cy="0"/>
        </a:xfrm>
      </p:grpSpPr>
      <p:sp>
        <p:nvSpPr>
          <p:cNvPr id="43" name="Google Shape;43;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T"/>
              <a:t>‹#›</a:t>
            </a:fld>
            <a:endParaRPr/>
          </a:p>
        </p:txBody>
      </p:sp>
      <p:sp>
        <p:nvSpPr>
          <p:cNvPr id="46" name="Google Shape;46;p8"/>
          <p:cNvSpPr txBox="1"/>
          <p:nvPr>
            <p:ph idx="1" type="body"/>
          </p:nvPr>
        </p:nvSpPr>
        <p:spPr>
          <a:xfrm>
            <a:off x="457200" y="76200"/>
            <a:ext cx="8229600" cy="67818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top">
  <p:cSld name="Text &amp; Title, Single line-top">
    <p:spTree>
      <p:nvGrpSpPr>
        <p:cNvPr id="47" name="Shape 47"/>
        <p:cNvGrpSpPr/>
        <p:nvPr/>
      </p:nvGrpSpPr>
      <p:grpSpPr>
        <a:xfrm>
          <a:off x="0" y="0"/>
          <a:ext cx="0" cy="0"/>
          <a:chOff x="0" y="0"/>
          <a:chExt cx="0" cy="0"/>
        </a:xfrm>
      </p:grpSpPr>
      <p:sp>
        <p:nvSpPr>
          <p:cNvPr id="48" name="Google Shape;48;p9"/>
          <p:cNvSpPr txBox="1"/>
          <p:nvPr>
            <p:ph type="title"/>
          </p:nvPr>
        </p:nvSpPr>
        <p:spPr>
          <a:xfrm>
            <a:off x="457200" y="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T"/>
              <a:t>‹#›</a:t>
            </a:fld>
            <a:endParaRPr/>
          </a:p>
        </p:txBody>
      </p:sp>
      <p:sp>
        <p:nvSpPr>
          <p:cNvPr id="52" name="Google Shape;52;p9"/>
          <p:cNvSpPr txBox="1"/>
          <p:nvPr>
            <p:ph idx="1" type="body"/>
          </p:nvPr>
        </p:nvSpPr>
        <p:spPr>
          <a:xfrm>
            <a:off x="457200" y="762000"/>
            <a:ext cx="8229600" cy="60960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
  <p:cSld name="2 Column &amp; Title, Single line">
    <p:spTree>
      <p:nvGrpSpPr>
        <p:cNvPr id="53" name="Shape 53"/>
        <p:cNvGrpSpPr/>
        <p:nvPr/>
      </p:nvGrpSpPr>
      <p:grpSpPr>
        <a:xfrm>
          <a:off x="0" y="0"/>
          <a:ext cx="0" cy="0"/>
          <a:chOff x="0" y="0"/>
          <a:chExt cx="0" cy="0"/>
        </a:xfrm>
      </p:grpSpPr>
      <p:sp>
        <p:nvSpPr>
          <p:cNvPr id="54" name="Google Shape;54;p10"/>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5" name="Google Shape;55;p10"/>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6" name="Google Shape;56;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T"/>
              <a:t>‹#›</a:t>
            </a:fld>
            <a:endParaRPr/>
          </a:p>
        </p:txBody>
      </p:sp>
      <p:sp>
        <p:nvSpPr>
          <p:cNvPr id="59" name="Google Shape;59;p10"/>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Double line">
  <p:cSld name="2 Column &amp; Title, Double line">
    <p:spTree>
      <p:nvGrpSpPr>
        <p:cNvPr id="60" name="Shape 60"/>
        <p:cNvGrpSpPr/>
        <p:nvPr/>
      </p:nvGrpSpPr>
      <p:grpSpPr>
        <a:xfrm>
          <a:off x="0" y="0"/>
          <a:ext cx="0" cy="0"/>
          <a:chOff x="0" y="0"/>
          <a:chExt cx="0" cy="0"/>
        </a:xfrm>
      </p:grpSpPr>
      <p:sp>
        <p:nvSpPr>
          <p:cNvPr id="61" name="Google Shape;61;p11"/>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2" name="Google Shape;62;p11"/>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3" name="Google Shape;63;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T"/>
              <a:t>‹#›</a:t>
            </a:fld>
            <a:endParaRPr/>
          </a:p>
        </p:txBody>
      </p:sp>
      <p:sp>
        <p:nvSpPr>
          <p:cNvPr id="66" name="Google Shape;66;p11"/>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top">
  <p:cSld name="2 Column &amp; Title, Single line-top">
    <p:spTree>
      <p:nvGrpSpPr>
        <p:cNvPr id="67" name="Shape 67"/>
        <p:cNvGrpSpPr/>
        <p:nvPr/>
      </p:nvGrpSpPr>
      <p:grpSpPr>
        <a:xfrm>
          <a:off x="0" y="0"/>
          <a:ext cx="0" cy="0"/>
          <a:chOff x="0" y="0"/>
          <a:chExt cx="0" cy="0"/>
        </a:xfrm>
      </p:grpSpPr>
      <p:sp>
        <p:nvSpPr>
          <p:cNvPr id="68" name="Google Shape;68;p12"/>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9" name="Google Shape;69;p12"/>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0" name="Google Shape;70;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T"/>
              <a:t>‹#›</a:t>
            </a:fld>
            <a:endParaRPr/>
          </a:p>
        </p:txBody>
      </p:sp>
      <p:sp>
        <p:nvSpPr>
          <p:cNvPr id="73" name="Google Shape;73;p12"/>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4" name="Shape 74"/>
        <p:cNvGrpSpPr/>
        <p:nvPr/>
      </p:nvGrpSpPr>
      <p:grpSpPr>
        <a:xfrm>
          <a:off x="0" y="0"/>
          <a:ext cx="0" cy="0"/>
          <a:chOff x="0" y="0"/>
          <a:chExt cx="0" cy="0"/>
        </a:xfrm>
      </p:grpSpPr>
      <p:sp>
        <p:nvSpPr>
          <p:cNvPr id="75" name="Google Shape;75;p1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77" name="Google Shape;7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I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Arial"/>
                <a:ea typeface="Arial"/>
                <a:cs typeface="Arial"/>
                <a:sym typeface="Arial"/>
              </a:defRPr>
            </a:lvl1pPr>
            <a:lvl2pPr indent="0" lvl="1" marL="0" marR="0" rtl="0" algn="r">
              <a:spcBef>
                <a:spcPts val="0"/>
              </a:spcBef>
              <a:buNone/>
              <a:defRPr b="0" i="0" sz="1200" u="none" cap="none" strike="noStrike">
                <a:solidFill>
                  <a:schemeClr val="dk1"/>
                </a:solidFill>
                <a:latin typeface="Arial"/>
                <a:ea typeface="Arial"/>
                <a:cs typeface="Arial"/>
                <a:sym typeface="Arial"/>
              </a:defRPr>
            </a:lvl2pPr>
            <a:lvl3pPr indent="0" lvl="2" marL="0" marR="0" rtl="0" algn="r">
              <a:spcBef>
                <a:spcPts val="0"/>
              </a:spcBef>
              <a:buNone/>
              <a:defRPr b="0" i="0" sz="1200" u="none" cap="none" strike="noStrike">
                <a:solidFill>
                  <a:schemeClr val="dk1"/>
                </a:solidFill>
                <a:latin typeface="Arial"/>
                <a:ea typeface="Arial"/>
                <a:cs typeface="Arial"/>
                <a:sym typeface="Arial"/>
              </a:defRPr>
            </a:lvl3pPr>
            <a:lvl4pPr indent="0" lvl="3" marL="0" marR="0" rtl="0" algn="r">
              <a:spcBef>
                <a:spcPts val="0"/>
              </a:spcBef>
              <a:buNone/>
              <a:defRPr b="0" i="0" sz="1200" u="none" cap="none" strike="noStrike">
                <a:solidFill>
                  <a:schemeClr val="dk1"/>
                </a:solidFill>
                <a:latin typeface="Arial"/>
                <a:ea typeface="Arial"/>
                <a:cs typeface="Arial"/>
                <a:sym typeface="Arial"/>
              </a:defRPr>
            </a:lvl4pPr>
            <a:lvl5pPr indent="0" lvl="4" marL="0" marR="0" rtl="0" algn="r">
              <a:spcBef>
                <a:spcPts val="0"/>
              </a:spcBef>
              <a:buNone/>
              <a:defRPr b="0" i="0" sz="1200" u="none" cap="none" strike="noStrike">
                <a:solidFill>
                  <a:schemeClr val="dk1"/>
                </a:solidFill>
                <a:latin typeface="Arial"/>
                <a:ea typeface="Arial"/>
                <a:cs typeface="Arial"/>
                <a:sym typeface="Arial"/>
              </a:defRPr>
            </a:lvl5pPr>
            <a:lvl6pPr indent="0" lvl="5" marL="0" marR="0" rtl="0" algn="r">
              <a:spcBef>
                <a:spcPts val="0"/>
              </a:spcBef>
              <a:buNone/>
              <a:defRPr b="0" i="0" sz="1200" u="none" cap="none" strike="noStrike">
                <a:solidFill>
                  <a:schemeClr val="dk1"/>
                </a:solidFill>
                <a:latin typeface="Arial"/>
                <a:ea typeface="Arial"/>
                <a:cs typeface="Arial"/>
                <a:sym typeface="Arial"/>
              </a:defRPr>
            </a:lvl6pPr>
            <a:lvl7pPr indent="0" lvl="6" marL="0" marR="0" rtl="0" algn="r">
              <a:spcBef>
                <a:spcPts val="0"/>
              </a:spcBef>
              <a:buNone/>
              <a:defRPr b="0" i="0" sz="1200" u="none" cap="none" strike="noStrike">
                <a:solidFill>
                  <a:schemeClr val="dk1"/>
                </a:solidFill>
                <a:latin typeface="Arial"/>
                <a:ea typeface="Arial"/>
                <a:cs typeface="Arial"/>
                <a:sym typeface="Arial"/>
              </a:defRPr>
            </a:lvl7pPr>
            <a:lvl8pPr indent="0" lvl="7" marL="0" marR="0" rtl="0" algn="r">
              <a:spcBef>
                <a:spcPts val="0"/>
              </a:spcBef>
              <a:buNone/>
              <a:defRPr b="0" i="0" sz="1200" u="none" cap="none" strike="noStrike">
                <a:solidFill>
                  <a:schemeClr val="dk1"/>
                </a:solidFill>
                <a:latin typeface="Arial"/>
                <a:ea typeface="Arial"/>
                <a:cs typeface="Arial"/>
                <a:sym typeface="Arial"/>
              </a:defRPr>
            </a:lvl8pPr>
            <a:lvl9pPr indent="0" lvl="8" marL="0" marR="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T"/>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about:blank" TargetMode="External"/><Relationship Id="rId4"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10.png"/><Relationship Id="rId7" Type="http://schemas.openxmlformats.org/officeDocument/2006/relationships/image" Target="../media/image3.png"/><Relationship Id="rId8"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about:blank" TargetMode="External"/><Relationship Id="rId4"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10.png"/><Relationship Id="rId7" Type="http://schemas.openxmlformats.org/officeDocument/2006/relationships/image" Target="../media/image3.png"/><Relationship Id="rId8"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5.jpg"/><Relationship Id="rId7" Type="http://schemas.openxmlformats.org/officeDocument/2006/relationships/image" Target="../media/image4.jpg"/><Relationship Id="rId8"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4"/>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IT" sz="4000"/>
              <a:t>CAGI</a:t>
            </a:r>
            <a:r>
              <a:rPr lang="en-IT" sz="4000">
                <a:solidFill>
                  <a:srgbClr val="7030A0"/>
                </a:solidFill>
                <a:latin typeface="Arial"/>
                <a:ea typeface="Arial"/>
                <a:cs typeface="Arial"/>
                <a:sym typeface="Arial"/>
              </a:rPr>
              <a:t> </a:t>
            </a:r>
            <a:r>
              <a:rPr lang="en-IT" sz="4000">
                <a:latin typeface="Arial"/>
                <a:ea typeface="Arial"/>
                <a:cs typeface="Arial"/>
                <a:sym typeface="Arial"/>
              </a:rPr>
              <a:t>7</a:t>
            </a:r>
            <a:r>
              <a:rPr lang="en-IT" sz="4000"/>
              <a:t> slide pack guidelines</a:t>
            </a:r>
            <a:br>
              <a:rPr lang="en-IT" sz="4000"/>
            </a:br>
            <a:r>
              <a:rPr lang="en-IT" sz="1800"/>
              <a:t>I agree to my slides being used according to the following terms:</a:t>
            </a:r>
            <a:br>
              <a:rPr lang="en-IT" sz="1800"/>
            </a:br>
            <a:r>
              <a:rPr lang="en-IT" sz="1800"/>
              <a:t> </a:t>
            </a:r>
            <a:r>
              <a:rPr i="1" lang="en-IT" sz="1800"/>
              <a:t>_______</a:t>
            </a:r>
            <a:r>
              <a:rPr i="1" lang="en-IT" sz="1800">
                <a:solidFill>
                  <a:srgbClr val="FF3300"/>
                </a:solidFill>
              </a:rPr>
              <a:t>Emidio Capriotti</a:t>
            </a:r>
            <a:r>
              <a:rPr i="1" lang="en-IT" sz="1800"/>
              <a:t>_______</a:t>
            </a:r>
            <a:endParaRPr/>
          </a:p>
        </p:txBody>
      </p:sp>
      <p:sp>
        <p:nvSpPr>
          <p:cNvPr id="85" name="Google Shape;85;p14"/>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1400"/>
              <a:buChar char="•"/>
            </a:pPr>
            <a:r>
              <a:rPr lang="en-IT" sz="1400"/>
              <a:t>Authors: please include THIS slide at the beginning of your presentation to indicate that you agree with reuse of your slides in CAGI presentations, according to the terms below, and digitally sign by writing your name above.</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rgbClr val="0070C0"/>
              </a:buClr>
              <a:buSzPts val="1400"/>
              <a:buChar char="•"/>
            </a:pPr>
            <a:r>
              <a:rPr i="1" lang="en-IT" sz="1400">
                <a:solidFill>
                  <a:srgbClr val="0070C0"/>
                </a:solidFill>
              </a:rPr>
              <a:t>At CAGI</a:t>
            </a:r>
            <a:r>
              <a:rPr lang="en-IT" sz="1400">
                <a:solidFill>
                  <a:srgbClr val="7030A0"/>
                </a:solidFill>
                <a:latin typeface="Arial"/>
                <a:ea typeface="Arial"/>
                <a:cs typeface="Arial"/>
                <a:sym typeface="Arial"/>
              </a:rPr>
              <a:t> </a:t>
            </a:r>
            <a:r>
              <a:rPr lang="en-IT" sz="1400">
                <a:solidFill>
                  <a:srgbClr val="0070C0"/>
                </a:solidFill>
                <a:latin typeface="Arial"/>
                <a:ea typeface="Arial"/>
                <a:cs typeface="Arial"/>
                <a:sym typeface="Arial"/>
              </a:rPr>
              <a:t>7,</a:t>
            </a:r>
            <a:r>
              <a:rPr i="1" lang="en-IT" sz="1400">
                <a:solidFill>
                  <a:srgbClr val="0070C0"/>
                </a:solidFill>
              </a:rPr>
              <a:t> use of this slide pack is only required for CAGI dataset providers, assessors, and predictors, but all are encouraged to use the annotations for materials they do not want shared publicly.</a:t>
            </a:r>
            <a:endParaRPr/>
          </a:p>
          <a:p>
            <a:pPr indent="-254000" lvl="0" marL="342900" rtl="0" algn="l">
              <a:lnSpc>
                <a:spcPct val="80000"/>
              </a:lnSpc>
              <a:spcBef>
                <a:spcPts val="280"/>
              </a:spcBef>
              <a:spcAft>
                <a:spcPts val="0"/>
              </a:spcAft>
              <a:buClr>
                <a:schemeClr val="dk1"/>
              </a:buClr>
              <a:buSzPts val="1400"/>
              <a:buNone/>
            </a:pPr>
            <a:r>
              <a:t/>
            </a:r>
            <a:endParaRPr i="1" sz="1400"/>
          </a:p>
          <a:p>
            <a:pPr indent="-342900" lvl="0" marL="342900" rtl="0" algn="l">
              <a:lnSpc>
                <a:spcPct val="80000"/>
              </a:lnSpc>
              <a:spcBef>
                <a:spcPts val="280"/>
              </a:spcBef>
              <a:spcAft>
                <a:spcPts val="0"/>
              </a:spcAft>
              <a:buClr>
                <a:schemeClr val="dk1"/>
              </a:buClr>
              <a:buSzPts val="1400"/>
              <a:buChar char="•"/>
            </a:pPr>
            <a:r>
              <a:rPr lang="en-IT" sz="1400"/>
              <a:t>To disseminate the CAGI results, I encourage all CAGI participants to remix these CAGI slides for inclusion in their oral and poster presentations</a:t>
            </a:r>
            <a:endParaRPr/>
          </a:p>
          <a:p>
            <a:pPr indent="-342900" lvl="0" marL="342900" rtl="0" algn="l">
              <a:lnSpc>
                <a:spcPct val="80000"/>
              </a:lnSpc>
              <a:spcBef>
                <a:spcPts val="280"/>
              </a:spcBef>
              <a:spcAft>
                <a:spcPts val="0"/>
              </a:spcAft>
              <a:buClr>
                <a:schemeClr val="dk1"/>
              </a:buClr>
              <a:buSzPts val="1400"/>
              <a:buChar char="•"/>
            </a:pPr>
            <a:r>
              <a:rPr lang="en-IT" sz="1400"/>
              <a:t>CAGI participants may use or publish any content of these slides only in compliance with the CAGI Data Use Agreement</a:t>
            </a:r>
            <a:endParaRPr/>
          </a:p>
          <a:p>
            <a:pPr indent="-342900" lvl="0" marL="342900" rtl="0" algn="l">
              <a:lnSpc>
                <a:spcPct val="80000"/>
              </a:lnSpc>
              <a:spcBef>
                <a:spcPts val="280"/>
              </a:spcBef>
              <a:spcAft>
                <a:spcPts val="0"/>
              </a:spcAft>
              <a:buClr>
                <a:schemeClr val="dk1"/>
              </a:buClr>
              <a:buSzPts val="1400"/>
              <a:buChar char="•"/>
            </a:pPr>
            <a:r>
              <a:rPr lang="en-IT" sz="1400"/>
              <a:t>CAGI participants may not cite or publish any content of these slides except with the written permission of the originating author or in the primary CAGI publications</a:t>
            </a:r>
            <a:endParaRPr/>
          </a:p>
          <a:p>
            <a:pPr indent="-342900" lvl="0" marL="342900" rtl="0" algn="l">
              <a:lnSpc>
                <a:spcPct val="80000"/>
              </a:lnSpc>
              <a:spcBef>
                <a:spcPts val="280"/>
              </a:spcBef>
              <a:spcAft>
                <a:spcPts val="0"/>
              </a:spcAft>
              <a:buClr>
                <a:schemeClr val="dk1"/>
              </a:buClr>
              <a:buSzPts val="1400"/>
              <a:buChar char="•"/>
            </a:pPr>
            <a:r>
              <a:rPr lang="en-IT" sz="1400"/>
              <a:t>CAGI participants must acknowledge the original authors of these slides and CAGI </a:t>
            </a:r>
            <a:r>
              <a:rPr lang="en-IT" sz="1400">
                <a:solidFill>
                  <a:srgbClr val="7030A0"/>
                </a:solidFill>
                <a:latin typeface="Arial"/>
                <a:ea typeface="Arial"/>
                <a:cs typeface="Arial"/>
                <a:sym typeface="Arial"/>
              </a:rPr>
              <a:t>7</a:t>
            </a:r>
            <a:r>
              <a:rPr lang="en-IT" sz="1400"/>
              <a:t>.  Include the acknowledgement banner across the bottom</a:t>
            </a:r>
            <a:endParaRPr/>
          </a:p>
          <a:p>
            <a:pPr indent="-342900" lvl="0" marL="342900" rtl="0" algn="l">
              <a:lnSpc>
                <a:spcPct val="80000"/>
              </a:lnSpc>
              <a:spcBef>
                <a:spcPts val="280"/>
              </a:spcBef>
              <a:spcAft>
                <a:spcPts val="0"/>
              </a:spcAft>
              <a:buClr>
                <a:schemeClr val="dk1"/>
              </a:buClr>
              <a:buSzPts val="1400"/>
              <a:buChar char="•"/>
            </a:pPr>
            <a:r>
              <a:rPr lang="en-IT" sz="1400"/>
              <a:t>CAGI participants must include the CAGI credits slide in their presentations</a:t>
            </a:r>
            <a:endParaRPr/>
          </a:p>
          <a:p>
            <a:pPr indent="-342900" lvl="0" marL="342900" rtl="0" algn="l">
              <a:lnSpc>
                <a:spcPct val="80000"/>
              </a:lnSpc>
              <a:spcBef>
                <a:spcPts val="280"/>
              </a:spcBef>
              <a:spcAft>
                <a:spcPts val="0"/>
              </a:spcAft>
              <a:buClr>
                <a:schemeClr val="dk1"/>
              </a:buClr>
              <a:buSzPts val="1400"/>
              <a:buChar char="•"/>
            </a:pPr>
            <a:r>
              <a:rPr lang="en-IT" sz="1400"/>
              <a:t>Slides with a red slash (no remix) may not be included in a presentation unless all attendees are registered CAGI participants who signed the data use agreement</a:t>
            </a:r>
            <a:endParaRPr/>
          </a:p>
          <a:p>
            <a:pPr indent="-342900" lvl="0" marL="342900" rtl="0" algn="l">
              <a:lnSpc>
                <a:spcPct val="80000"/>
              </a:lnSpc>
              <a:spcBef>
                <a:spcPts val="280"/>
              </a:spcBef>
              <a:spcAft>
                <a:spcPts val="0"/>
              </a:spcAft>
              <a:buClr>
                <a:schemeClr val="dk1"/>
              </a:buClr>
              <a:buSzPts val="1400"/>
              <a:buChar char="•"/>
            </a:pPr>
            <a:r>
              <a:rPr lang="en-IT" sz="1400"/>
              <a:t>Slides with a red X over the entire slide may not be used in any circumstances</a:t>
            </a:r>
            <a:endParaRPr/>
          </a:p>
          <a:p>
            <a:pPr indent="-342900" lvl="0" marL="342900" rtl="0" algn="l">
              <a:lnSpc>
                <a:spcPct val="80000"/>
              </a:lnSpc>
              <a:spcBef>
                <a:spcPts val="280"/>
              </a:spcBef>
              <a:spcAft>
                <a:spcPts val="0"/>
              </a:spcAft>
              <a:buClr>
                <a:schemeClr val="dk1"/>
              </a:buClr>
              <a:buSzPts val="1400"/>
              <a:buChar char="•"/>
            </a:pPr>
            <a:r>
              <a:rPr lang="en-IT" sz="1400"/>
              <a:t>Slides with a blue slash (embargoed) may not be used unless the embargo is explicitly lifted</a:t>
            </a:r>
            <a:endParaRPr/>
          </a:p>
          <a:p>
            <a:pPr indent="-342900" lvl="0" marL="342900" rtl="0" algn="l">
              <a:lnSpc>
                <a:spcPct val="80000"/>
              </a:lnSpc>
              <a:spcBef>
                <a:spcPts val="280"/>
              </a:spcBef>
              <a:spcAft>
                <a:spcPts val="0"/>
              </a:spcAft>
              <a:buClr>
                <a:schemeClr val="dk1"/>
              </a:buClr>
              <a:buSzPts val="1400"/>
              <a:buChar char="•"/>
            </a:pPr>
            <a:r>
              <a:rPr lang="en-IT" sz="1400">
                <a:latin typeface="Arial"/>
                <a:ea typeface="Arial"/>
                <a:cs typeface="Arial"/>
                <a:sym typeface="Arial"/>
              </a:rPr>
              <a:t>Slides without slash or X may be tweeted, tooted, posted, X’d unless flagged with “No tweet” icon</a:t>
            </a:r>
            <a:endParaRPr sz="1400"/>
          </a:p>
          <a:p>
            <a:pPr indent="-342900" lvl="0" marL="342900" rtl="0" algn="l">
              <a:lnSpc>
                <a:spcPct val="80000"/>
              </a:lnSpc>
              <a:spcBef>
                <a:spcPts val="280"/>
              </a:spcBef>
              <a:spcAft>
                <a:spcPts val="0"/>
              </a:spcAft>
              <a:buClr>
                <a:schemeClr val="dk1"/>
              </a:buClr>
              <a:buSzPts val="1400"/>
              <a:buChar char="•"/>
            </a:pPr>
            <a:r>
              <a:rPr lang="en-IT"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IT"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86" name="Google Shape;86;p14"/>
          <p:cNvGrpSpPr/>
          <p:nvPr/>
        </p:nvGrpSpPr>
        <p:grpSpPr>
          <a:xfrm>
            <a:off x="8610600" y="5029200"/>
            <a:ext cx="439738" cy="439738"/>
            <a:chOff x="5373" y="3933"/>
            <a:chExt cx="387" cy="387"/>
          </a:xfrm>
        </p:grpSpPr>
        <p:sp>
          <p:nvSpPr>
            <p:cNvPr id="87" name="Google Shape;87;p14"/>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88" name="Google Shape;88;p14"/>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89" name="Google Shape;89;p14"/>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5"/>
          <p:cNvSpPr txBox="1"/>
          <p:nvPr>
            <p:ph type="title"/>
          </p:nvPr>
        </p:nvSpPr>
        <p:spPr>
          <a:xfrm>
            <a:off x="228599" y="290208"/>
            <a:ext cx="8686800" cy="990559"/>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5397"/>
              </a:buClr>
              <a:buSzPts val="3200"/>
              <a:buFont typeface="Helvetica Neue"/>
              <a:buNone/>
            </a:pPr>
            <a:r>
              <a:rPr lang="en-IT">
                <a:solidFill>
                  <a:srgbClr val="005397"/>
                </a:solidFill>
                <a:latin typeface="Helvetica Neue"/>
                <a:ea typeface="Helvetica Neue"/>
                <a:cs typeface="Helvetica Neue"/>
                <a:sym typeface="Helvetica Neue"/>
              </a:rPr>
              <a:t>Assessing the predictions of the </a:t>
            </a:r>
            <a:br>
              <a:rPr lang="en-IT">
                <a:solidFill>
                  <a:srgbClr val="005397"/>
                </a:solidFill>
                <a:latin typeface="Helvetica Neue"/>
                <a:ea typeface="Helvetica Neue"/>
                <a:cs typeface="Helvetica Neue"/>
                <a:sym typeface="Helvetica Neue"/>
              </a:rPr>
            </a:br>
            <a:r>
              <a:rPr lang="en-IT">
                <a:solidFill>
                  <a:srgbClr val="005397"/>
                </a:solidFill>
                <a:latin typeface="Helvetica Neue"/>
                <a:ea typeface="Helvetica Neue"/>
                <a:cs typeface="Helvetica Neue"/>
                <a:sym typeface="Helvetica Neue"/>
              </a:rPr>
              <a:t>ATP7B challenge</a:t>
            </a:r>
            <a:endParaRPr/>
          </a:p>
        </p:txBody>
      </p:sp>
      <p:sp>
        <p:nvSpPr>
          <p:cNvPr id="95" name="Google Shape;95;p15"/>
          <p:cNvSpPr txBox="1"/>
          <p:nvPr>
            <p:ph idx="1" type="body"/>
          </p:nvPr>
        </p:nvSpPr>
        <p:spPr>
          <a:xfrm>
            <a:off x="-114301" y="1706941"/>
            <a:ext cx="9372600" cy="2948949"/>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1600"/>
              <a:buNone/>
            </a:pPr>
            <a:r>
              <a:rPr lang="en-IT" sz="1600"/>
              <a:t>Rivi C, Anteghini M, Zauli A, Turina P, Capriotti E</a:t>
            </a:r>
            <a:endParaRPr/>
          </a:p>
          <a:p>
            <a:pPr indent="0" lvl="0" marL="0" rtl="0" algn="ctr">
              <a:spcBef>
                <a:spcPts val="280"/>
              </a:spcBef>
              <a:spcAft>
                <a:spcPts val="0"/>
              </a:spcAft>
              <a:buClr>
                <a:schemeClr val="dk1"/>
              </a:buClr>
              <a:buSzPts val="1400"/>
              <a:buNone/>
            </a:pPr>
            <a:r>
              <a:t/>
            </a:r>
            <a:endParaRPr i="1" sz="1400"/>
          </a:p>
          <a:p>
            <a:pPr indent="0" lvl="0" marL="0" rtl="0" algn="ctr">
              <a:spcBef>
                <a:spcPts val="280"/>
              </a:spcBef>
              <a:spcAft>
                <a:spcPts val="0"/>
              </a:spcAft>
              <a:buClr>
                <a:schemeClr val="dk1"/>
              </a:buClr>
              <a:buSzPts val="1400"/>
              <a:buNone/>
            </a:pPr>
            <a:r>
              <a:rPr lang="en-IT" sz="1400"/>
              <a:t>Department of Pharmacy and Biotechnology (FaBiT), University of Bologna. Bologna (Italy)</a:t>
            </a:r>
            <a:endParaRPr/>
          </a:p>
          <a:p>
            <a:pPr indent="0" lvl="0" marL="0" rtl="0" algn="ctr">
              <a:spcBef>
                <a:spcPts val="240"/>
              </a:spcBef>
              <a:spcAft>
                <a:spcPts val="0"/>
              </a:spcAft>
              <a:buClr>
                <a:schemeClr val="dk1"/>
              </a:buClr>
              <a:buSzPts val="1200"/>
              <a:buNone/>
            </a:pPr>
            <a:r>
              <a:rPr b="1" lang="en-IT" sz="1200"/>
              <a:t>Contact</a:t>
            </a:r>
            <a:r>
              <a:rPr lang="en-IT" sz="1200"/>
              <a:t>: </a:t>
            </a:r>
            <a:r>
              <a:rPr lang="en-IT" sz="1200" u="sng">
                <a:solidFill>
                  <a:schemeClr val="hlink"/>
                </a:solidFill>
                <a:hlinkClick r:id="rId3"/>
              </a:rPr>
              <a:t>emidio,capriotti@unibo.it</a:t>
            </a:r>
            <a:r>
              <a:rPr lang="en-IT" sz="1200">
                <a:solidFill>
                  <a:srgbClr val="0070C0"/>
                </a:solidFill>
              </a:rPr>
              <a:t> </a:t>
            </a:r>
            <a:endParaRPr/>
          </a:p>
          <a:p>
            <a:pPr indent="0" lvl="0" marL="0" rtl="0" algn="ctr">
              <a:spcBef>
                <a:spcPts val="280"/>
              </a:spcBef>
              <a:spcAft>
                <a:spcPts val="0"/>
              </a:spcAft>
              <a:buClr>
                <a:schemeClr val="dk1"/>
              </a:buClr>
              <a:buSzPts val="1400"/>
              <a:buNone/>
            </a:pPr>
            <a:r>
              <a:t/>
            </a:r>
            <a:endParaRPr sz="1400"/>
          </a:p>
          <a:p>
            <a:pPr indent="0" lvl="0" marL="0" rtl="0" algn="ctr">
              <a:spcBef>
                <a:spcPts val="280"/>
              </a:spcBef>
              <a:spcAft>
                <a:spcPts val="0"/>
              </a:spcAft>
              <a:buClr>
                <a:schemeClr val="dk1"/>
              </a:buClr>
              <a:buSzPts val="1400"/>
              <a:buNone/>
            </a:pPr>
            <a:r>
              <a:t/>
            </a:r>
            <a:endParaRPr sz="1400"/>
          </a:p>
          <a:p>
            <a:pPr indent="0" lvl="0" marL="0" rtl="0" algn="ctr">
              <a:spcBef>
                <a:spcPts val="320"/>
              </a:spcBef>
              <a:spcAft>
                <a:spcPts val="0"/>
              </a:spcAft>
              <a:buClr>
                <a:schemeClr val="dk1"/>
              </a:buClr>
              <a:buSzPts val="1600"/>
              <a:buNone/>
            </a:pPr>
            <a:r>
              <a:rPr lang="en-IT" sz="1600"/>
              <a:t>CAGI7 Meeting</a:t>
            </a:r>
            <a:endParaRPr/>
          </a:p>
          <a:p>
            <a:pPr indent="0" lvl="0" marL="0" rtl="0" algn="ctr">
              <a:spcBef>
                <a:spcPts val="320"/>
              </a:spcBef>
              <a:spcAft>
                <a:spcPts val="0"/>
              </a:spcAft>
              <a:buClr>
                <a:schemeClr val="dk1"/>
              </a:buClr>
              <a:buSzPts val="1600"/>
              <a:buNone/>
            </a:pPr>
            <a:r>
              <a:rPr lang="en-IT" sz="1600"/>
              <a:t>7 December, 2025</a:t>
            </a:r>
            <a:endParaRPr/>
          </a:p>
          <a:p>
            <a:pPr indent="0" lvl="0" marL="0" rtl="0" algn="ctr">
              <a:spcBef>
                <a:spcPts val="280"/>
              </a:spcBef>
              <a:spcAft>
                <a:spcPts val="0"/>
              </a:spcAft>
              <a:buClr>
                <a:schemeClr val="dk1"/>
              </a:buClr>
              <a:buSzPts val="1400"/>
              <a:buNone/>
            </a:pPr>
            <a:r>
              <a:t/>
            </a:r>
            <a:endParaRPr sz="1400"/>
          </a:p>
        </p:txBody>
      </p:sp>
      <p:pic>
        <p:nvPicPr>
          <p:cNvPr descr="PersMedColorMod.pdf" id="96" name="Google Shape;96;p15"/>
          <p:cNvPicPr preferRelativeResize="0"/>
          <p:nvPr/>
        </p:nvPicPr>
        <p:blipFill rotWithShape="1">
          <a:blip r:embed="rId4">
            <a:alphaModFix/>
          </a:blip>
          <a:srcRect b="0" l="0" r="0" t="0"/>
          <a:stretch/>
        </p:blipFill>
        <p:spPr>
          <a:xfrm>
            <a:off x="6705600" y="3226522"/>
            <a:ext cx="1976687" cy="1794682"/>
          </a:xfrm>
          <a:prstGeom prst="rect">
            <a:avLst/>
          </a:prstGeom>
          <a:noFill/>
          <a:ln>
            <a:noFill/>
          </a:ln>
        </p:spPr>
      </p:pic>
      <p:grpSp>
        <p:nvGrpSpPr>
          <p:cNvPr id="97" name="Google Shape;97;p15"/>
          <p:cNvGrpSpPr/>
          <p:nvPr/>
        </p:nvGrpSpPr>
        <p:grpSpPr>
          <a:xfrm>
            <a:off x="609600" y="3102947"/>
            <a:ext cx="1091890" cy="1895066"/>
            <a:chOff x="-1" y="0"/>
            <a:chExt cx="1902532" cy="3302003"/>
          </a:xfrm>
        </p:grpSpPr>
        <p:grpSp>
          <p:nvGrpSpPr>
            <p:cNvPr id="98" name="Google Shape;98;p15"/>
            <p:cNvGrpSpPr/>
            <p:nvPr/>
          </p:nvGrpSpPr>
          <p:grpSpPr>
            <a:xfrm>
              <a:off x="-1" y="0"/>
              <a:ext cx="1902532" cy="1645589"/>
              <a:chOff x="0" y="0"/>
              <a:chExt cx="1902530" cy="1645588"/>
            </a:xfrm>
          </p:grpSpPr>
          <p:pic>
            <p:nvPicPr>
              <p:cNvPr descr="droppedImage.pdf" id="99" name="Google Shape;99;p15"/>
              <p:cNvPicPr preferRelativeResize="0"/>
              <p:nvPr/>
            </p:nvPicPr>
            <p:blipFill rotWithShape="1">
              <a:blip r:embed="rId5">
                <a:alphaModFix amt="60000"/>
              </a:blip>
              <a:srcRect b="0" l="0" r="0" t="0"/>
              <a:stretch/>
            </p:blipFill>
            <p:spPr>
              <a:xfrm>
                <a:off x="0" y="0"/>
                <a:ext cx="1633652" cy="1645588"/>
              </a:xfrm>
              <a:prstGeom prst="rect">
                <a:avLst/>
              </a:prstGeom>
              <a:noFill/>
              <a:ln>
                <a:noFill/>
              </a:ln>
            </p:spPr>
          </p:pic>
          <p:sp>
            <p:nvSpPr>
              <p:cNvPr id="100" name="Google Shape;100;p15"/>
              <p:cNvSpPr txBox="1"/>
              <p:nvPr/>
            </p:nvSpPr>
            <p:spPr>
              <a:xfrm>
                <a:off x="1192103" y="2747"/>
                <a:ext cx="710427" cy="266158"/>
              </a:xfrm>
              <a:prstGeom prst="rect">
                <a:avLst/>
              </a:prstGeom>
              <a:noFill/>
              <a:ln>
                <a:noFill/>
              </a:ln>
              <a:effectLst>
                <a:outerShdw blurRad="50800" rotWithShape="0" dir="16200000" dist="12700">
                  <a:srgbClr val="000000">
                    <a:alpha val="49804"/>
                  </a:srgbClr>
                </a:outerShdw>
              </a:effectLst>
            </p:spPr>
            <p:txBody>
              <a:bodyPr anchorCtr="0" anchor="ctr" bIns="38100" lIns="38100" spcFirstLastPara="1" rIns="38100" wrap="square" tIns="38100">
                <a:noAutofit/>
              </a:bodyPr>
              <a:lstStyle/>
              <a:p>
                <a:pPr indent="0" lvl="0" marL="0" marR="0" rtl="0" algn="l">
                  <a:spcBef>
                    <a:spcPts val="0"/>
                  </a:spcBef>
                  <a:spcAft>
                    <a:spcPts val="0"/>
                  </a:spcAft>
                  <a:buNone/>
                </a:pPr>
                <a:r>
                  <a:rPr b="0" i="1" lang="en-IT" sz="1100" u="none" cap="none" strike="noStrike">
                    <a:solidFill>
                      <a:srgbClr val="D84800"/>
                    </a:solidFill>
                    <a:latin typeface="Helvetica Neue"/>
                    <a:ea typeface="Helvetica Neue"/>
                    <a:cs typeface="Helvetica Neue"/>
                    <a:sym typeface="Helvetica Neue"/>
                  </a:rPr>
                  <a:t>Native</a:t>
                </a:r>
                <a:r>
                  <a:rPr b="1" i="1" lang="en-IT" sz="1100" u="none" cap="none" strike="noStrike">
                    <a:solidFill>
                      <a:srgbClr val="00D2A9"/>
                    </a:solidFill>
                    <a:latin typeface="Verdana"/>
                    <a:ea typeface="Verdana"/>
                    <a:cs typeface="Verdana"/>
                    <a:sym typeface="Verdana"/>
                  </a:rPr>
                  <a:t> </a:t>
                </a:r>
                <a:r>
                  <a:rPr b="1" i="1" lang="en-IT" sz="1100" u="none" cap="none" strike="noStrike">
                    <a:solidFill>
                      <a:srgbClr val="FFFED5"/>
                    </a:solidFill>
                    <a:latin typeface="Verdana"/>
                    <a:ea typeface="Verdana"/>
                    <a:cs typeface="Verdana"/>
                    <a:sym typeface="Verdana"/>
                  </a:rPr>
                  <a:t> </a:t>
                </a:r>
                <a:endParaRPr/>
              </a:p>
            </p:txBody>
          </p:sp>
        </p:grpSp>
        <p:grpSp>
          <p:nvGrpSpPr>
            <p:cNvPr id="101" name="Google Shape;101;p15"/>
            <p:cNvGrpSpPr/>
            <p:nvPr/>
          </p:nvGrpSpPr>
          <p:grpSpPr>
            <a:xfrm>
              <a:off x="55443" y="1688767"/>
              <a:ext cx="1776747" cy="1613236"/>
              <a:chOff x="0" y="-76928"/>
              <a:chExt cx="1776746" cy="1613234"/>
            </a:xfrm>
          </p:grpSpPr>
          <p:pic>
            <p:nvPicPr>
              <p:cNvPr descr="droppedImage.pdf" id="102" name="Google Shape;102;p15"/>
              <p:cNvPicPr preferRelativeResize="0"/>
              <p:nvPr/>
            </p:nvPicPr>
            <p:blipFill rotWithShape="1">
              <a:blip r:embed="rId6">
                <a:alphaModFix amt="90000"/>
              </a:blip>
              <a:srcRect b="0" l="0" r="0" t="0"/>
              <a:stretch/>
            </p:blipFill>
            <p:spPr>
              <a:xfrm>
                <a:off x="0" y="48185"/>
                <a:ext cx="1491873" cy="1488121"/>
              </a:xfrm>
              <a:prstGeom prst="rect">
                <a:avLst/>
              </a:prstGeom>
              <a:noFill/>
              <a:ln>
                <a:noFill/>
              </a:ln>
              <a:effectLst>
                <a:reflection blurRad="0" dir="0" dist="0" endA="0" endPos="40000" kx="0" rotWithShape="0" algn="bl" stA="50000" stPos="0" sy="-100000" ky="0"/>
              </a:effectLst>
            </p:spPr>
          </p:pic>
          <p:sp>
            <p:nvSpPr>
              <p:cNvPr id="103" name="Google Shape;103;p15"/>
              <p:cNvSpPr txBox="1"/>
              <p:nvPr/>
            </p:nvSpPr>
            <p:spPr>
              <a:xfrm>
                <a:off x="1066318" y="-76928"/>
                <a:ext cx="710428" cy="444753"/>
              </a:xfrm>
              <a:prstGeom prst="rect">
                <a:avLst/>
              </a:prstGeom>
              <a:noFill/>
              <a:ln>
                <a:noFill/>
              </a:ln>
              <a:effectLst>
                <a:outerShdw blurRad="50800" rotWithShape="0" dir="16200000" dist="12700">
                  <a:srgbClr val="000000">
                    <a:alpha val="49804"/>
                  </a:srgbClr>
                </a:outerShdw>
              </a:effectLst>
            </p:spPr>
            <p:txBody>
              <a:bodyPr anchorCtr="0" anchor="ctr" bIns="38100" lIns="38100" spcFirstLastPara="1" rIns="38100" wrap="square" tIns="38100">
                <a:noAutofit/>
              </a:bodyPr>
              <a:lstStyle/>
              <a:p>
                <a:pPr indent="0" lvl="0" marL="0" marR="0" rtl="0" algn="l">
                  <a:spcBef>
                    <a:spcPts val="0"/>
                  </a:spcBef>
                  <a:spcAft>
                    <a:spcPts val="0"/>
                  </a:spcAft>
                  <a:buNone/>
                </a:pPr>
                <a:r>
                  <a:rPr b="0" i="1" lang="en-IT" sz="1000" u="none" cap="none" strike="noStrike">
                    <a:solidFill>
                      <a:srgbClr val="D84800"/>
                    </a:solidFill>
                    <a:latin typeface="Helvetica Neue"/>
                    <a:ea typeface="Helvetica Neue"/>
                    <a:cs typeface="Helvetica Neue"/>
                    <a:sym typeface="Helvetica Neue"/>
                  </a:rPr>
                  <a:t>Mutant</a:t>
                </a:r>
                <a:r>
                  <a:rPr b="1" i="1" lang="en-IT" sz="1800" u="none" cap="none" strike="noStrike">
                    <a:solidFill>
                      <a:srgbClr val="00D2A9"/>
                    </a:solidFill>
                    <a:latin typeface="Verdana"/>
                    <a:ea typeface="Verdana"/>
                    <a:cs typeface="Verdana"/>
                    <a:sym typeface="Verdana"/>
                  </a:rPr>
                  <a:t> </a:t>
                </a:r>
                <a:r>
                  <a:rPr b="1" i="1" lang="en-IT" sz="1800" u="none" cap="none" strike="noStrike">
                    <a:solidFill>
                      <a:srgbClr val="FFFED5"/>
                    </a:solidFill>
                    <a:latin typeface="Verdana"/>
                    <a:ea typeface="Verdana"/>
                    <a:cs typeface="Verdana"/>
                    <a:sym typeface="Verdana"/>
                  </a:rPr>
                  <a:t> </a:t>
                </a:r>
                <a:endParaRPr/>
              </a:p>
            </p:txBody>
          </p:sp>
        </p:grpSp>
        <p:sp>
          <p:nvSpPr>
            <p:cNvPr id="104" name="Google Shape;104;p15"/>
            <p:cNvSpPr/>
            <p:nvPr/>
          </p:nvSpPr>
          <p:spPr>
            <a:xfrm rot="5400000">
              <a:off x="748141" y="1475146"/>
              <a:ext cx="342097" cy="470383"/>
            </a:xfrm>
            <a:prstGeom prst="rightArrow">
              <a:avLst>
                <a:gd fmla="val 62611" name="adj1"/>
                <a:gd fmla="val 68407" name="adj2"/>
              </a:avLst>
            </a:prstGeom>
            <a:solidFill>
              <a:srgbClr val="FFF2B0">
                <a:alpha val="80000"/>
              </a:srgbClr>
            </a:solidFill>
            <a:ln cap="flat" cmpd="sng" w="12700">
              <a:solidFill>
                <a:srgbClr val="000000">
                  <a:alpha val="80000"/>
                </a:srgbClr>
              </a:solidFill>
              <a:prstDash val="dot"/>
              <a:miter lim="400000"/>
              <a:headEnd len="sm" w="sm" type="none"/>
              <a:tailEnd len="sm" w="sm" type="none"/>
            </a:ln>
            <a:effectLst>
              <a:outerShdw blurRad="50800" rotWithShape="0" dir="16200000" dist="12700">
                <a:srgbClr val="000000">
                  <a:alpha val="49804"/>
                </a:srgbClr>
              </a:outerShdw>
            </a:effectLst>
          </p:spPr>
          <p:txBody>
            <a:bodyPr anchorCtr="0" anchor="ctr" bIns="38100" lIns="38100" spcFirstLastPara="1" rIns="38100" wrap="square" tIns="381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pSp>
      <p:pic>
        <p:nvPicPr>
          <p:cNvPr id="105" name="Google Shape;105;p15"/>
          <p:cNvPicPr preferRelativeResize="0"/>
          <p:nvPr/>
        </p:nvPicPr>
        <p:blipFill rotWithShape="1">
          <a:blip r:embed="rId7">
            <a:alphaModFix/>
          </a:blip>
          <a:srcRect b="0" l="0" r="0" t="0"/>
          <a:stretch/>
        </p:blipFill>
        <p:spPr>
          <a:xfrm>
            <a:off x="446648" y="6019800"/>
            <a:ext cx="1694233" cy="624191"/>
          </a:xfrm>
          <a:prstGeom prst="rect">
            <a:avLst/>
          </a:prstGeom>
          <a:noFill/>
          <a:ln>
            <a:noFill/>
          </a:ln>
        </p:spPr>
      </p:pic>
      <p:sp>
        <p:nvSpPr>
          <p:cNvPr id="106" name="Google Shape;106;p15"/>
          <p:cNvSpPr txBox="1"/>
          <p:nvPr/>
        </p:nvSpPr>
        <p:spPr>
          <a:xfrm>
            <a:off x="5638799" y="6029319"/>
            <a:ext cx="2362201" cy="600164"/>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IT" sz="1100" u="none" cap="none" strike="noStrike">
                <a:solidFill>
                  <a:schemeClr val="dk1"/>
                </a:solidFill>
                <a:latin typeface="Helvetica Neue"/>
                <a:ea typeface="Helvetica Neue"/>
                <a:cs typeface="Helvetica Neue"/>
                <a:sym typeface="Helvetica Neue"/>
              </a:rPr>
              <a:t>Department of Pharmacy and Biotechnology (FaBiT)</a:t>
            </a:r>
            <a:endParaRPr/>
          </a:p>
          <a:p>
            <a:pPr indent="0" lvl="0" marL="0" marR="0" rtl="0" algn="r">
              <a:spcBef>
                <a:spcPts val="0"/>
              </a:spcBef>
              <a:spcAft>
                <a:spcPts val="0"/>
              </a:spcAft>
              <a:buNone/>
            </a:pPr>
            <a:r>
              <a:rPr b="1" i="0" lang="en-IT" sz="1100" u="none" cap="none" strike="noStrike">
                <a:solidFill>
                  <a:schemeClr val="dk1"/>
                </a:solidFill>
                <a:latin typeface="Helvetica Neue"/>
                <a:ea typeface="Helvetica Neue"/>
                <a:cs typeface="Helvetica Neue"/>
                <a:sym typeface="Helvetica Neue"/>
              </a:rPr>
              <a:t>University of Bologna</a:t>
            </a:r>
            <a:endParaRPr/>
          </a:p>
        </p:txBody>
      </p:sp>
      <p:pic>
        <p:nvPicPr>
          <p:cNvPr id="107" name="Google Shape;107;p15"/>
          <p:cNvPicPr preferRelativeResize="0"/>
          <p:nvPr/>
        </p:nvPicPr>
        <p:blipFill>
          <a:blip r:embed="rId8">
            <a:alphaModFix/>
          </a:blip>
          <a:stretch>
            <a:fillRect/>
          </a:stretch>
        </p:blipFill>
        <p:spPr>
          <a:xfrm>
            <a:off x="8000998" y="6017313"/>
            <a:ext cx="669500" cy="62916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6"/>
          <p:cNvSpPr txBox="1"/>
          <p:nvPr>
            <p:ph type="title"/>
          </p:nvPr>
        </p:nvSpPr>
        <p:spPr>
          <a:xfrm>
            <a:off x="228599" y="290208"/>
            <a:ext cx="8686800" cy="990559"/>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5397"/>
              </a:buClr>
              <a:buSzPts val="3200"/>
              <a:buFont typeface="Helvetica Neue"/>
              <a:buNone/>
            </a:pPr>
            <a:r>
              <a:rPr lang="en-IT">
                <a:solidFill>
                  <a:srgbClr val="005397"/>
                </a:solidFill>
                <a:latin typeface="Helvetica Neue"/>
                <a:ea typeface="Helvetica Neue"/>
                <a:cs typeface="Helvetica Neue"/>
                <a:sym typeface="Helvetica Neue"/>
              </a:rPr>
              <a:t>Assessing the predictions of the </a:t>
            </a:r>
            <a:br>
              <a:rPr lang="en-IT">
                <a:solidFill>
                  <a:srgbClr val="005397"/>
                </a:solidFill>
                <a:latin typeface="Helvetica Neue"/>
                <a:ea typeface="Helvetica Neue"/>
                <a:cs typeface="Helvetica Neue"/>
                <a:sym typeface="Helvetica Neue"/>
              </a:rPr>
            </a:br>
            <a:r>
              <a:rPr lang="en-IT">
                <a:solidFill>
                  <a:srgbClr val="005397"/>
                </a:solidFill>
                <a:latin typeface="Helvetica Neue"/>
                <a:ea typeface="Helvetica Neue"/>
                <a:cs typeface="Helvetica Neue"/>
                <a:sym typeface="Helvetica Neue"/>
              </a:rPr>
              <a:t>BARD1 challenge</a:t>
            </a:r>
            <a:endParaRPr/>
          </a:p>
        </p:txBody>
      </p:sp>
      <p:sp>
        <p:nvSpPr>
          <p:cNvPr id="113" name="Google Shape;113;p16"/>
          <p:cNvSpPr txBox="1"/>
          <p:nvPr>
            <p:ph idx="1" type="body"/>
          </p:nvPr>
        </p:nvSpPr>
        <p:spPr>
          <a:xfrm>
            <a:off x="-114301" y="1706941"/>
            <a:ext cx="9372600" cy="2948949"/>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1600"/>
              <a:buNone/>
            </a:pPr>
            <a:r>
              <a:rPr lang="en-IT" sz="1600"/>
              <a:t>Rivi C, Anteghini M, Zauli A, Turina P, Capriotti E</a:t>
            </a:r>
            <a:endParaRPr/>
          </a:p>
          <a:p>
            <a:pPr indent="0" lvl="0" marL="0" rtl="0" algn="ctr">
              <a:spcBef>
                <a:spcPts val="280"/>
              </a:spcBef>
              <a:spcAft>
                <a:spcPts val="0"/>
              </a:spcAft>
              <a:buClr>
                <a:schemeClr val="dk1"/>
              </a:buClr>
              <a:buSzPts val="1400"/>
              <a:buNone/>
            </a:pPr>
            <a:r>
              <a:t/>
            </a:r>
            <a:endParaRPr i="1" sz="1400"/>
          </a:p>
          <a:p>
            <a:pPr indent="0" lvl="0" marL="0" rtl="0" algn="ctr">
              <a:spcBef>
                <a:spcPts val="280"/>
              </a:spcBef>
              <a:spcAft>
                <a:spcPts val="0"/>
              </a:spcAft>
              <a:buClr>
                <a:schemeClr val="dk1"/>
              </a:buClr>
              <a:buSzPts val="1400"/>
              <a:buNone/>
            </a:pPr>
            <a:r>
              <a:rPr lang="en-IT" sz="1400"/>
              <a:t>Department of Pharmacy and Biotechnology (FaBiT), University of Bologna. Bologna (Italy)</a:t>
            </a:r>
            <a:endParaRPr/>
          </a:p>
          <a:p>
            <a:pPr indent="0" lvl="0" marL="0" rtl="0" algn="ctr">
              <a:spcBef>
                <a:spcPts val="240"/>
              </a:spcBef>
              <a:spcAft>
                <a:spcPts val="0"/>
              </a:spcAft>
              <a:buClr>
                <a:schemeClr val="dk1"/>
              </a:buClr>
              <a:buSzPts val="1200"/>
              <a:buNone/>
            </a:pPr>
            <a:r>
              <a:rPr b="1" lang="en-IT" sz="1200"/>
              <a:t>Contact</a:t>
            </a:r>
            <a:r>
              <a:rPr lang="en-IT" sz="1200"/>
              <a:t>: </a:t>
            </a:r>
            <a:r>
              <a:rPr lang="en-IT" sz="1200" u="sng">
                <a:solidFill>
                  <a:schemeClr val="hlink"/>
                </a:solidFill>
                <a:hlinkClick r:id="rId3"/>
              </a:rPr>
              <a:t>emidio,capriotti@unibo.it</a:t>
            </a:r>
            <a:r>
              <a:rPr lang="en-IT" sz="1200">
                <a:solidFill>
                  <a:srgbClr val="0070C0"/>
                </a:solidFill>
              </a:rPr>
              <a:t> </a:t>
            </a:r>
            <a:endParaRPr/>
          </a:p>
          <a:p>
            <a:pPr indent="0" lvl="0" marL="0" rtl="0" algn="ctr">
              <a:spcBef>
                <a:spcPts val="280"/>
              </a:spcBef>
              <a:spcAft>
                <a:spcPts val="0"/>
              </a:spcAft>
              <a:buClr>
                <a:schemeClr val="dk1"/>
              </a:buClr>
              <a:buSzPts val="1400"/>
              <a:buNone/>
            </a:pPr>
            <a:r>
              <a:t/>
            </a:r>
            <a:endParaRPr sz="1400"/>
          </a:p>
          <a:p>
            <a:pPr indent="0" lvl="0" marL="0" rtl="0" algn="ctr">
              <a:spcBef>
                <a:spcPts val="280"/>
              </a:spcBef>
              <a:spcAft>
                <a:spcPts val="0"/>
              </a:spcAft>
              <a:buClr>
                <a:schemeClr val="dk1"/>
              </a:buClr>
              <a:buSzPts val="1400"/>
              <a:buNone/>
            </a:pPr>
            <a:r>
              <a:t/>
            </a:r>
            <a:endParaRPr sz="1400"/>
          </a:p>
          <a:p>
            <a:pPr indent="0" lvl="0" marL="0" rtl="0" algn="ctr">
              <a:spcBef>
                <a:spcPts val="320"/>
              </a:spcBef>
              <a:spcAft>
                <a:spcPts val="0"/>
              </a:spcAft>
              <a:buClr>
                <a:schemeClr val="dk1"/>
              </a:buClr>
              <a:buSzPts val="1600"/>
              <a:buNone/>
            </a:pPr>
            <a:r>
              <a:rPr lang="en-IT" sz="1600"/>
              <a:t>CAGI7 Meeting</a:t>
            </a:r>
            <a:endParaRPr/>
          </a:p>
          <a:p>
            <a:pPr indent="0" lvl="0" marL="0" rtl="0" algn="ctr">
              <a:spcBef>
                <a:spcPts val="320"/>
              </a:spcBef>
              <a:spcAft>
                <a:spcPts val="0"/>
              </a:spcAft>
              <a:buClr>
                <a:schemeClr val="dk1"/>
              </a:buClr>
              <a:buSzPts val="1600"/>
              <a:buNone/>
            </a:pPr>
            <a:r>
              <a:rPr lang="en-IT" sz="1600"/>
              <a:t>7 December, 2025</a:t>
            </a:r>
            <a:endParaRPr/>
          </a:p>
          <a:p>
            <a:pPr indent="0" lvl="0" marL="0" rtl="0" algn="ctr">
              <a:spcBef>
                <a:spcPts val="280"/>
              </a:spcBef>
              <a:spcAft>
                <a:spcPts val="0"/>
              </a:spcAft>
              <a:buClr>
                <a:schemeClr val="dk1"/>
              </a:buClr>
              <a:buSzPts val="1400"/>
              <a:buNone/>
            </a:pPr>
            <a:r>
              <a:t/>
            </a:r>
            <a:endParaRPr sz="1400"/>
          </a:p>
        </p:txBody>
      </p:sp>
      <p:pic>
        <p:nvPicPr>
          <p:cNvPr descr="PersMedColorMod.pdf" id="114" name="Google Shape;114;p16"/>
          <p:cNvPicPr preferRelativeResize="0"/>
          <p:nvPr/>
        </p:nvPicPr>
        <p:blipFill rotWithShape="1">
          <a:blip r:embed="rId4">
            <a:alphaModFix/>
          </a:blip>
          <a:srcRect b="0" l="0" r="0" t="0"/>
          <a:stretch/>
        </p:blipFill>
        <p:spPr>
          <a:xfrm>
            <a:off x="6705600" y="3226522"/>
            <a:ext cx="1976687" cy="1794682"/>
          </a:xfrm>
          <a:prstGeom prst="rect">
            <a:avLst/>
          </a:prstGeom>
          <a:noFill/>
          <a:ln>
            <a:noFill/>
          </a:ln>
        </p:spPr>
      </p:pic>
      <p:grpSp>
        <p:nvGrpSpPr>
          <p:cNvPr id="115" name="Google Shape;115;p16"/>
          <p:cNvGrpSpPr/>
          <p:nvPr/>
        </p:nvGrpSpPr>
        <p:grpSpPr>
          <a:xfrm>
            <a:off x="609600" y="3102947"/>
            <a:ext cx="1091890" cy="1895066"/>
            <a:chOff x="-1" y="0"/>
            <a:chExt cx="1902532" cy="3302003"/>
          </a:xfrm>
        </p:grpSpPr>
        <p:grpSp>
          <p:nvGrpSpPr>
            <p:cNvPr id="116" name="Google Shape;116;p16"/>
            <p:cNvGrpSpPr/>
            <p:nvPr/>
          </p:nvGrpSpPr>
          <p:grpSpPr>
            <a:xfrm>
              <a:off x="-1" y="0"/>
              <a:ext cx="1902532" cy="1645589"/>
              <a:chOff x="0" y="0"/>
              <a:chExt cx="1902530" cy="1645588"/>
            </a:xfrm>
          </p:grpSpPr>
          <p:pic>
            <p:nvPicPr>
              <p:cNvPr descr="droppedImage.pdf" id="117" name="Google Shape;117;p16"/>
              <p:cNvPicPr preferRelativeResize="0"/>
              <p:nvPr/>
            </p:nvPicPr>
            <p:blipFill rotWithShape="1">
              <a:blip r:embed="rId5">
                <a:alphaModFix amt="60000"/>
              </a:blip>
              <a:srcRect b="0" l="0" r="0" t="0"/>
              <a:stretch/>
            </p:blipFill>
            <p:spPr>
              <a:xfrm>
                <a:off x="0" y="0"/>
                <a:ext cx="1633652" cy="1645588"/>
              </a:xfrm>
              <a:prstGeom prst="rect">
                <a:avLst/>
              </a:prstGeom>
              <a:noFill/>
              <a:ln>
                <a:noFill/>
              </a:ln>
            </p:spPr>
          </p:pic>
          <p:sp>
            <p:nvSpPr>
              <p:cNvPr id="118" name="Google Shape;118;p16"/>
              <p:cNvSpPr txBox="1"/>
              <p:nvPr/>
            </p:nvSpPr>
            <p:spPr>
              <a:xfrm>
                <a:off x="1192103" y="2747"/>
                <a:ext cx="710427" cy="266158"/>
              </a:xfrm>
              <a:prstGeom prst="rect">
                <a:avLst/>
              </a:prstGeom>
              <a:noFill/>
              <a:ln>
                <a:noFill/>
              </a:ln>
              <a:effectLst>
                <a:outerShdw blurRad="50800" rotWithShape="0" dir="16200000" dist="12700">
                  <a:srgbClr val="000000">
                    <a:alpha val="49804"/>
                  </a:srgbClr>
                </a:outerShdw>
              </a:effectLst>
            </p:spPr>
            <p:txBody>
              <a:bodyPr anchorCtr="0" anchor="ctr" bIns="38100" lIns="38100" spcFirstLastPara="1" rIns="38100" wrap="square" tIns="38100">
                <a:noAutofit/>
              </a:bodyPr>
              <a:lstStyle/>
              <a:p>
                <a:pPr indent="0" lvl="0" marL="0" marR="0" rtl="0" algn="l">
                  <a:spcBef>
                    <a:spcPts val="0"/>
                  </a:spcBef>
                  <a:spcAft>
                    <a:spcPts val="0"/>
                  </a:spcAft>
                  <a:buNone/>
                </a:pPr>
                <a:r>
                  <a:rPr i="1" lang="en-IT" sz="1100">
                    <a:solidFill>
                      <a:srgbClr val="D84800"/>
                    </a:solidFill>
                    <a:latin typeface="Helvetica Neue"/>
                    <a:ea typeface="Helvetica Neue"/>
                    <a:cs typeface="Helvetica Neue"/>
                    <a:sym typeface="Helvetica Neue"/>
                  </a:rPr>
                  <a:t>Native</a:t>
                </a:r>
                <a:r>
                  <a:rPr b="1" i="1" lang="en-IT" sz="1100">
                    <a:solidFill>
                      <a:srgbClr val="00D2A9"/>
                    </a:solidFill>
                    <a:latin typeface="Verdana"/>
                    <a:ea typeface="Verdana"/>
                    <a:cs typeface="Verdana"/>
                    <a:sym typeface="Verdana"/>
                  </a:rPr>
                  <a:t> </a:t>
                </a:r>
                <a:r>
                  <a:rPr b="1" i="1" lang="en-IT" sz="1100">
                    <a:solidFill>
                      <a:srgbClr val="FFFED5"/>
                    </a:solidFill>
                    <a:latin typeface="Verdana"/>
                    <a:ea typeface="Verdana"/>
                    <a:cs typeface="Verdana"/>
                    <a:sym typeface="Verdana"/>
                  </a:rPr>
                  <a:t> </a:t>
                </a:r>
                <a:endParaRPr/>
              </a:p>
            </p:txBody>
          </p:sp>
        </p:grpSp>
        <p:grpSp>
          <p:nvGrpSpPr>
            <p:cNvPr id="119" name="Google Shape;119;p16"/>
            <p:cNvGrpSpPr/>
            <p:nvPr/>
          </p:nvGrpSpPr>
          <p:grpSpPr>
            <a:xfrm>
              <a:off x="55443" y="1688767"/>
              <a:ext cx="1776747" cy="1613236"/>
              <a:chOff x="0" y="-76928"/>
              <a:chExt cx="1776746" cy="1613234"/>
            </a:xfrm>
          </p:grpSpPr>
          <p:pic>
            <p:nvPicPr>
              <p:cNvPr descr="droppedImage.pdf" id="120" name="Google Shape;120;p16"/>
              <p:cNvPicPr preferRelativeResize="0"/>
              <p:nvPr/>
            </p:nvPicPr>
            <p:blipFill rotWithShape="1">
              <a:blip r:embed="rId6">
                <a:alphaModFix amt="90000"/>
              </a:blip>
              <a:srcRect b="0" l="0" r="0" t="0"/>
              <a:stretch/>
            </p:blipFill>
            <p:spPr>
              <a:xfrm>
                <a:off x="0" y="48185"/>
                <a:ext cx="1491873" cy="1488121"/>
              </a:xfrm>
              <a:prstGeom prst="rect">
                <a:avLst/>
              </a:prstGeom>
              <a:noFill/>
              <a:ln>
                <a:noFill/>
              </a:ln>
              <a:effectLst>
                <a:reflection blurRad="0" dir="0" dist="0" endA="0" endPos="40000" kx="0" rotWithShape="0" algn="bl" stA="50000" stPos="0" sy="-100000" ky="0"/>
              </a:effectLst>
            </p:spPr>
          </p:pic>
          <p:sp>
            <p:nvSpPr>
              <p:cNvPr id="121" name="Google Shape;121;p16"/>
              <p:cNvSpPr txBox="1"/>
              <p:nvPr/>
            </p:nvSpPr>
            <p:spPr>
              <a:xfrm>
                <a:off x="1066318" y="-76928"/>
                <a:ext cx="710428" cy="444753"/>
              </a:xfrm>
              <a:prstGeom prst="rect">
                <a:avLst/>
              </a:prstGeom>
              <a:noFill/>
              <a:ln>
                <a:noFill/>
              </a:ln>
              <a:effectLst>
                <a:outerShdw blurRad="50800" rotWithShape="0" dir="16200000" dist="12700">
                  <a:srgbClr val="000000">
                    <a:alpha val="49804"/>
                  </a:srgbClr>
                </a:outerShdw>
              </a:effectLst>
            </p:spPr>
            <p:txBody>
              <a:bodyPr anchorCtr="0" anchor="ctr" bIns="38100" lIns="38100" spcFirstLastPara="1" rIns="38100" wrap="square" tIns="38100">
                <a:noAutofit/>
              </a:bodyPr>
              <a:lstStyle/>
              <a:p>
                <a:pPr indent="0" lvl="0" marL="0" marR="0" rtl="0" algn="l">
                  <a:spcBef>
                    <a:spcPts val="0"/>
                  </a:spcBef>
                  <a:spcAft>
                    <a:spcPts val="0"/>
                  </a:spcAft>
                  <a:buNone/>
                </a:pPr>
                <a:r>
                  <a:rPr i="1" lang="en-IT" sz="1000">
                    <a:solidFill>
                      <a:srgbClr val="D84800"/>
                    </a:solidFill>
                    <a:latin typeface="Helvetica Neue"/>
                    <a:ea typeface="Helvetica Neue"/>
                    <a:cs typeface="Helvetica Neue"/>
                    <a:sym typeface="Helvetica Neue"/>
                  </a:rPr>
                  <a:t>Mutant</a:t>
                </a:r>
                <a:r>
                  <a:rPr b="1" i="1" lang="en-IT" sz="1800">
                    <a:solidFill>
                      <a:srgbClr val="00D2A9"/>
                    </a:solidFill>
                    <a:latin typeface="Verdana"/>
                    <a:ea typeface="Verdana"/>
                    <a:cs typeface="Verdana"/>
                    <a:sym typeface="Verdana"/>
                  </a:rPr>
                  <a:t> </a:t>
                </a:r>
                <a:r>
                  <a:rPr b="1" i="1" lang="en-IT" sz="1800">
                    <a:solidFill>
                      <a:srgbClr val="FFFED5"/>
                    </a:solidFill>
                    <a:latin typeface="Verdana"/>
                    <a:ea typeface="Verdana"/>
                    <a:cs typeface="Verdana"/>
                    <a:sym typeface="Verdana"/>
                  </a:rPr>
                  <a:t> </a:t>
                </a:r>
                <a:endParaRPr/>
              </a:p>
            </p:txBody>
          </p:sp>
        </p:grpSp>
        <p:sp>
          <p:nvSpPr>
            <p:cNvPr id="122" name="Google Shape;122;p16"/>
            <p:cNvSpPr/>
            <p:nvPr/>
          </p:nvSpPr>
          <p:spPr>
            <a:xfrm rot="5400000">
              <a:off x="748141" y="1475146"/>
              <a:ext cx="342097" cy="470383"/>
            </a:xfrm>
            <a:prstGeom prst="rightArrow">
              <a:avLst>
                <a:gd fmla="val 62611" name="adj1"/>
                <a:gd fmla="val 68407" name="adj2"/>
              </a:avLst>
            </a:prstGeom>
            <a:solidFill>
              <a:srgbClr val="FFF2B0">
                <a:alpha val="80000"/>
              </a:srgbClr>
            </a:solidFill>
            <a:ln cap="flat" cmpd="sng" w="12700">
              <a:solidFill>
                <a:srgbClr val="000000">
                  <a:alpha val="80000"/>
                </a:srgbClr>
              </a:solidFill>
              <a:prstDash val="dot"/>
              <a:miter lim="400000"/>
              <a:headEnd len="sm" w="sm" type="none"/>
              <a:tailEnd len="sm" w="sm" type="none"/>
            </a:ln>
            <a:effectLst>
              <a:outerShdw blurRad="50800" rotWithShape="0" dir="16200000" dist="12700">
                <a:srgbClr val="000000">
                  <a:alpha val="49804"/>
                </a:srgbClr>
              </a:outerShdw>
            </a:effectLst>
          </p:spPr>
          <p:txBody>
            <a:bodyPr anchorCtr="0" anchor="ctr" bIns="38100" lIns="38100" spcFirstLastPara="1" rIns="38100" wrap="square" tIns="381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pic>
        <p:nvPicPr>
          <p:cNvPr id="123" name="Google Shape;123;p16"/>
          <p:cNvPicPr preferRelativeResize="0"/>
          <p:nvPr/>
        </p:nvPicPr>
        <p:blipFill rotWithShape="1">
          <a:blip r:embed="rId7">
            <a:alphaModFix/>
          </a:blip>
          <a:srcRect b="0" l="0" r="0" t="0"/>
          <a:stretch/>
        </p:blipFill>
        <p:spPr>
          <a:xfrm>
            <a:off x="446648" y="6019800"/>
            <a:ext cx="1694233" cy="624191"/>
          </a:xfrm>
          <a:prstGeom prst="rect">
            <a:avLst/>
          </a:prstGeom>
          <a:noFill/>
          <a:ln>
            <a:noFill/>
          </a:ln>
        </p:spPr>
      </p:pic>
      <p:sp>
        <p:nvSpPr>
          <p:cNvPr id="124" name="Google Shape;124;p16"/>
          <p:cNvSpPr txBox="1"/>
          <p:nvPr/>
        </p:nvSpPr>
        <p:spPr>
          <a:xfrm>
            <a:off x="5638799" y="6029319"/>
            <a:ext cx="2362201" cy="600164"/>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IT" sz="1100">
                <a:solidFill>
                  <a:schemeClr val="dk1"/>
                </a:solidFill>
                <a:latin typeface="Helvetica Neue"/>
                <a:ea typeface="Helvetica Neue"/>
                <a:cs typeface="Helvetica Neue"/>
                <a:sym typeface="Helvetica Neue"/>
              </a:rPr>
              <a:t>Department of Pharmacy and Biotechnology (FaBiT)</a:t>
            </a:r>
            <a:endParaRPr/>
          </a:p>
          <a:p>
            <a:pPr indent="0" lvl="0" marL="0" marR="0" rtl="0" algn="r">
              <a:spcBef>
                <a:spcPts val="0"/>
              </a:spcBef>
              <a:spcAft>
                <a:spcPts val="0"/>
              </a:spcAft>
              <a:buNone/>
            </a:pPr>
            <a:r>
              <a:rPr b="1" lang="en-IT" sz="1100">
                <a:solidFill>
                  <a:schemeClr val="dk1"/>
                </a:solidFill>
                <a:latin typeface="Helvetica Neue"/>
                <a:ea typeface="Helvetica Neue"/>
                <a:cs typeface="Helvetica Neue"/>
                <a:sym typeface="Helvetica Neue"/>
              </a:rPr>
              <a:t>University of Bologna</a:t>
            </a:r>
            <a:endParaRPr/>
          </a:p>
        </p:txBody>
      </p:sp>
      <p:pic>
        <p:nvPicPr>
          <p:cNvPr id="125" name="Google Shape;125;p16"/>
          <p:cNvPicPr preferRelativeResize="0"/>
          <p:nvPr/>
        </p:nvPicPr>
        <p:blipFill>
          <a:blip r:embed="rId8">
            <a:alphaModFix/>
          </a:blip>
          <a:stretch>
            <a:fillRect/>
          </a:stretch>
        </p:blipFill>
        <p:spPr>
          <a:xfrm>
            <a:off x="8000998" y="6017313"/>
            <a:ext cx="669500" cy="62916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7"/>
          <p:cNvSpPr txBox="1"/>
          <p:nvPr>
            <p:ph type="title"/>
          </p:nvPr>
        </p:nvSpPr>
        <p:spPr>
          <a:xfrm>
            <a:off x="228599" y="161521"/>
            <a:ext cx="8686800" cy="990559"/>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005397"/>
              </a:buClr>
              <a:buSzPts val="3200"/>
              <a:buFont typeface="Helvetica Neue"/>
              <a:buNone/>
            </a:pPr>
            <a:r>
              <a:rPr lang="en-IT">
                <a:solidFill>
                  <a:srgbClr val="005397"/>
                </a:solidFill>
                <a:latin typeface="Helvetica Neue"/>
                <a:ea typeface="Helvetica Neue"/>
                <a:cs typeface="Helvetica Neue"/>
                <a:sym typeface="Helvetica Neue"/>
              </a:rPr>
              <a:t>Acknowledgments</a:t>
            </a:r>
            <a:endParaRPr/>
          </a:p>
        </p:txBody>
      </p:sp>
      <p:pic>
        <p:nvPicPr>
          <p:cNvPr id="131" name="Google Shape;131;p17"/>
          <p:cNvPicPr preferRelativeResize="0"/>
          <p:nvPr/>
        </p:nvPicPr>
        <p:blipFill rotWithShape="1">
          <a:blip r:embed="rId3">
            <a:alphaModFix/>
          </a:blip>
          <a:srcRect b="0" l="0" r="0" t="0"/>
          <a:stretch/>
        </p:blipFill>
        <p:spPr>
          <a:xfrm>
            <a:off x="446648" y="6019800"/>
            <a:ext cx="1694233" cy="624191"/>
          </a:xfrm>
          <a:prstGeom prst="rect">
            <a:avLst/>
          </a:prstGeom>
          <a:noFill/>
          <a:ln>
            <a:noFill/>
          </a:ln>
        </p:spPr>
      </p:pic>
      <p:sp>
        <p:nvSpPr>
          <p:cNvPr id="132" name="Google Shape;132;p17"/>
          <p:cNvSpPr txBox="1"/>
          <p:nvPr/>
        </p:nvSpPr>
        <p:spPr>
          <a:xfrm>
            <a:off x="5638799" y="6029319"/>
            <a:ext cx="2362201" cy="600164"/>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IT" sz="1100">
                <a:solidFill>
                  <a:schemeClr val="dk1"/>
                </a:solidFill>
                <a:latin typeface="Arial"/>
                <a:ea typeface="Arial"/>
                <a:cs typeface="Arial"/>
                <a:sym typeface="Arial"/>
              </a:rPr>
              <a:t>Department of Pharmacy and Biotechnology (FaBiT)</a:t>
            </a:r>
            <a:endParaRPr/>
          </a:p>
          <a:p>
            <a:pPr indent="0" lvl="0" marL="0" marR="0" rtl="0" algn="r">
              <a:spcBef>
                <a:spcPts val="0"/>
              </a:spcBef>
              <a:spcAft>
                <a:spcPts val="0"/>
              </a:spcAft>
              <a:buNone/>
            </a:pPr>
            <a:r>
              <a:rPr b="1" lang="en-IT" sz="1100">
                <a:solidFill>
                  <a:schemeClr val="dk1"/>
                </a:solidFill>
                <a:latin typeface="Arial"/>
                <a:ea typeface="Arial"/>
                <a:cs typeface="Arial"/>
                <a:sym typeface="Arial"/>
              </a:rPr>
              <a:t>University of Bologna</a:t>
            </a:r>
            <a:endParaRPr/>
          </a:p>
        </p:txBody>
      </p:sp>
      <p:sp>
        <p:nvSpPr>
          <p:cNvPr id="133" name="Google Shape;133;p17"/>
          <p:cNvSpPr txBox="1"/>
          <p:nvPr/>
        </p:nvSpPr>
        <p:spPr>
          <a:xfrm>
            <a:off x="785594" y="3429000"/>
            <a:ext cx="7536600" cy="2072700"/>
          </a:xfrm>
          <a:prstGeom prst="rect">
            <a:avLst/>
          </a:prstGeom>
          <a:noFill/>
          <a:ln>
            <a:noFill/>
          </a:ln>
        </p:spPr>
        <p:txBody>
          <a:bodyPr anchorCtr="0" anchor="ctr" bIns="50800" lIns="50800" spcFirstLastPara="1" rIns="50800" wrap="square" tIns="50800">
            <a:spAutoFit/>
          </a:bodyPr>
          <a:lstStyle/>
          <a:p>
            <a:pPr indent="0" lvl="0" marL="0" marR="40639" rtl="0" algn="just">
              <a:spcBef>
                <a:spcPts val="0"/>
              </a:spcBef>
              <a:spcAft>
                <a:spcPts val="0"/>
              </a:spcAft>
              <a:buNone/>
            </a:pPr>
            <a:r>
              <a:t/>
            </a:r>
            <a:endParaRPr sz="1600">
              <a:solidFill>
                <a:schemeClr val="dk1"/>
              </a:solidFill>
              <a:latin typeface="Helvetica Neue"/>
              <a:ea typeface="Helvetica Neue"/>
              <a:cs typeface="Helvetica Neue"/>
              <a:sym typeface="Helvetica Neue"/>
            </a:endParaRPr>
          </a:p>
          <a:p>
            <a:pPr indent="-285750" lvl="0" marL="285750" marR="40639" rtl="0" algn="just">
              <a:spcBef>
                <a:spcPts val="0"/>
              </a:spcBef>
              <a:spcAft>
                <a:spcPts val="0"/>
              </a:spcAft>
              <a:buClr>
                <a:srgbClr val="000000"/>
              </a:buClr>
              <a:buSzPts val="1600"/>
              <a:buFont typeface="Arial"/>
              <a:buChar char="•"/>
            </a:pPr>
            <a:r>
              <a:rPr lang="en-IT" sz="1600">
                <a:solidFill>
                  <a:srgbClr val="FF0200"/>
                </a:solidFill>
                <a:latin typeface="Helvetica Neue"/>
                <a:ea typeface="Helvetica Neue"/>
                <a:cs typeface="Helvetica Neue"/>
                <a:sym typeface="Helvetica Neue"/>
              </a:rPr>
              <a:t>Fritz Roth Group </a:t>
            </a:r>
            <a:r>
              <a:rPr lang="en-IT" sz="1600">
                <a:solidFill>
                  <a:schemeClr val="dk2"/>
                </a:solidFill>
                <a:latin typeface="Helvetica Neue"/>
                <a:ea typeface="Helvetica Neue"/>
                <a:cs typeface="Helvetica Neue"/>
                <a:sym typeface="Helvetica Neue"/>
              </a:rPr>
              <a:t>for providing the experimental data for the ATP7B challenge and </a:t>
            </a:r>
            <a:r>
              <a:rPr lang="en-IT" sz="1600">
                <a:solidFill>
                  <a:srgbClr val="FF0200"/>
                </a:solidFill>
                <a:latin typeface="Helvetica Neue"/>
                <a:ea typeface="Helvetica Neue"/>
                <a:cs typeface="Helvetica Neue"/>
                <a:sym typeface="Helvetica Neue"/>
              </a:rPr>
              <a:t>Doug Fowler, Ivan Woo, and Lea Starita </a:t>
            </a:r>
            <a:r>
              <a:rPr lang="en-IT" sz="1600">
                <a:solidFill>
                  <a:schemeClr val="dk2"/>
                </a:solidFill>
                <a:latin typeface="Helvetica Neue"/>
                <a:ea typeface="Helvetica Neue"/>
                <a:cs typeface="Helvetica Neue"/>
                <a:sym typeface="Helvetica Neue"/>
              </a:rPr>
              <a:t>(University of Washington), for providing the data for the BARD1 challenge.</a:t>
            </a:r>
            <a:endParaRPr/>
          </a:p>
          <a:p>
            <a:pPr indent="0" lvl="0" marL="0" marR="40639" rtl="0" algn="just">
              <a:spcBef>
                <a:spcPts val="0"/>
              </a:spcBef>
              <a:spcAft>
                <a:spcPts val="0"/>
              </a:spcAft>
              <a:buNone/>
            </a:pPr>
            <a:r>
              <a:t/>
            </a:r>
            <a:endParaRPr b="1" sz="1600">
              <a:solidFill>
                <a:schemeClr val="dk1"/>
              </a:solidFill>
              <a:latin typeface="Helvetica Neue"/>
              <a:ea typeface="Helvetica Neue"/>
              <a:cs typeface="Helvetica Neue"/>
              <a:sym typeface="Helvetica Neue"/>
            </a:endParaRPr>
          </a:p>
          <a:p>
            <a:pPr indent="0" lvl="0" marL="0" marR="40639" rtl="0" algn="just">
              <a:spcBef>
                <a:spcPts val="0"/>
              </a:spcBef>
              <a:spcAft>
                <a:spcPts val="0"/>
              </a:spcAft>
              <a:buNone/>
            </a:pPr>
            <a:r>
              <a:t/>
            </a:r>
            <a:endParaRPr b="1" sz="1600">
              <a:solidFill>
                <a:schemeClr val="dk1"/>
              </a:solidFill>
              <a:latin typeface="Helvetica Neue"/>
              <a:ea typeface="Helvetica Neue"/>
              <a:cs typeface="Helvetica Neue"/>
              <a:sym typeface="Helvetica Neue"/>
            </a:endParaRPr>
          </a:p>
          <a:p>
            <a:pPr indent="-285750" lvl="0" marL="285750" marR="40639" rtl="0" algn="just">
              <a:spcBef>
                <a:spcPts val="0"/>
              </a:spcBef>
              <a:spcAft>
                <a:spcPts val="0"/>
              </a:spcAft>
              <a:buClr>
                <a:srgbClr val="000000"/>
              </a:buClr>
              <a:buSzPts val="1600"/>
              <a:buFont typeface="Arial"/>
              <a:buChar char="•"/>
            </a:pPr>
            <a:r>
              <a:rPr lang="en-IT" sz="1600">
                <a:solidFill>
                  <a:srgbClr val="FF0200"/>
                </a:solidFill>
                <a:latin typeface="Helvetica Neue"/>
                <a:ea typeface="Helvetica Neue"/>
                <a:cs typeface="Helvetica Neue"/>
                <a:sym typeface="Helvetica Neue"/>
              </a:rPr>
              <a:t>Predrag Radivojac, Gaia Androletti, Steven Brenner</a:t>
            </a:r>
            <a:r>
              <a:rPr lang="en-IT" sz="1600">
                <a:solidFill>
                  <a:schemeClr val="dk1"/>
                </a:solidFill>
                <a:latin typeface="Helvetica Neue"/>
                <a:ea typeface="Helvetica Neue"/>
                <a:cs typeface="Helvetica Neue"/>
                <a:sym typeface="Helvetica Neue"/>
              </a:rPr>
              <a:t> and the other people involved in the organization of CAGI</a:t>
            </a:r>
            <a:endParaRPr/>
          </a:p>
        </p:txBody>
      </p:sp>
      <p:pic>
        <p:nvPicPr>
          <p:cNvPr id="134" name="Google Shape;134;p17"/>
          <p:cNvPicPr preferRelativeResize="0"/>
          <p:nvPr/>
        </p:nvPicPr>
        <p:blipFill rotWithShape="1">
          <a:blip r:embed="rId4">
            <a:alphaModFix/>
          </a:blip>
          <a:srcRect b="0" l="13753" r="0" t="0"/>
          <a:stretch/>
        </p:blipFill>
        <p:spPr>
          <a:xfrm>
            <a:off x="3408060" y="2195388"/>
            <a:ext cx="998238" cy="1157412"/>
          </a:xfrm>
          <a:prstGeom prst="rect">
            <a:avLst/>
          </a:prstGeom>
          <a:noFill/>
          <a:ln>
            <a:noFill/>
          </a:ln>
        </p:spPr>
      </p:pic>
      <p:pic>
        <p:nvPicPr>
          <p:cNvPr id="135" name="Google Shape;135;p17"/>
          <p:cNvPicPr preferRelativeResize="0"/>
          <p:nvPr/>
        </p:nvPicPr>
        <p:blipFill rotWithShape="1">
          <a:blip r:embed="rId5">
            <a:alphaModFix/>
          </a:blip>
          <a:srcRect b="0" l="0" r="0" t="0"/>
          <a:stretch/>
        </p:blipFill>
        <p:spPr>
          <a:xfrm>
            <a:off x="2020730" y="2207574"/>
            <a:ext cx="1179670" cy="1179670"/>
          </a:xfrm>
          <a:prstGeom prst="rect">
            <a:avLst/>
          </a:prstGeom>
          <a:noFill/>
          <a:ln>
            <a:noFill/>
          </a:ln>
        </p:spPr>
      </p:pic>
      <p:pic>
        <p:nvPicPr>
          <p:cNvPr descr="Foto del docente" id="136" name="Google Shape;136;p17"/>
          <p:cNvPicPr preferRelativeResize="0"/>
          <p:nvPr/>
        </p:nvPicPr>
        <p:blipFill rotWithShape="1">
          <a:blip r:embed="rId6">
            <a:alphaModFix/>
          </a:blip>
          <a:srcRect b="0" l="0" r="0" t="0"/>
          <a:stretch/>
        </p:blipFill>
        <p:spPr>
          <a:xfrm>
            <a:off x="5956728" y="2262151"/>
            <a:ext cx="1028846" cy="1020932"/>
          </a:xfrm>
          <a:prstGeom prst="rect">
            <a:avLst/>
          </a:prstGeom>
          <a:noFill/>
          <a:ln>
            <a:noFill/>
          </a:ln>
        </p:spPr>
      </p:pic>
      <p:pic>
        <p:nvPicPr>
          <p:cNvPr descr="Andrea Zauli - HSR Research" id="137" name="Google Shape;137;p17"/>
          <p:cNvPicPr preferRelativeResize="0"/>
          <p:nvPr/>
        </p:nvPicPr>
        <p:blipFill rotWithShape="1">
          <a:blip r:embed="rId7">
            <a:alphaModFix/>
          </a:blip>
          <a:srcRect b="46158" l="19600" r="22798" t="0"/>
          <a:stretch/>
        </p:blipFill>
        <p:spPr>
          <a:xfrm>
            <a:off x="4739317" y="2260103"/>
            <a:ext cx="899481" cy="1049307"/>
          </a:xfrm>
          <a:prstGeom prst="rect">
            <a:avLst/>
          </a:prstGeom>
          <a:noFill/>
          <a:ln>
            <a:noFill/>
          </a:ln>
        </p:spPr>
      </p:pic>
      <p:sp>
        <p:nvSpPr>
          <p:cNvPr id="138" name="Google Shape;138;p17"/>
          <p:cNvSpPr txBox="1"/>
          <p:nvPr/>
        </p:nvSpPr>
        <p:spPr>
          <a:xfrm>
            <a:off x="769262" y="1088684"/>
            <a:ext cx="7536600" cy="841500"/>
          </a:xfrm>
          <a:prstGeom prst="rect">
            <a:avLst/>
          </a:prstGeom>
          <a:noFill/>
          <a:ln>
            <a:noFill/>
          </a:ln>
        </p:spPr>
        <p:txBody>
          <a:bodyPr anchorCtr="0" anchor="ctr" bIns="50800" lIns="50800" spcFirstLastPara="1" rIns="50800" wrap="square" tIns="50800">
            <a:spAutoFit/>
          </a:bodyPr>
          <a:lstStyle/>
          <a:p>
            <a:pPr indent="0" lvl="0" marL="0" marR="40639" rtl="0" algn="just">
              <a:spcBef>
                <a:spcPts val="0"/>
              </a:spcBef>
              <a:spcAft>
                <a:spcPts val="0"/>
              </a:spcAft>
              <a:buNone/>
            </a:pPr>
            <a:r>
              <a:t/>
            </a:r>
            <a:endParaRPr sz="1600">
              <a:solidFill>
                <a:schemeClr val="dk1"/>
              </a:solidFill>
              <a:latin typeface="Helvetica Neue"/>
              <a:ea typeface="Helvetica Neue"/>
              <a:cs typeface="Helvetica Neue"/>
              <a:sym typeface="Helvetica Neue"/>
            </a:endParaRPr>
          </a:p>
          <a:p>
            <a:pPr indent="-342900" lvl="0" marL="342900" marR="0" rtl="0" algn="l">
              <a:spcBef>
                <a:spcPts val="0"/>
              </a:spcBef>
              <a:spcAft>
                <a:spcPts val="0"/>
              </a:spcAft>
              <a:buClr>
                <a:schemeClr val="dk1"/>
              </a:buClr>
              <a:buSzPts val="1600"/>
              <a:buFont typeface="Arial"/>
              <a:buChar char="•"/>
            </a:pPr>
            <a:r>
              <a:rPr lang="en-IT" sz="1600">
                <a:solidFill>
                  <a:srgbClr val="FF0200"/>
                </a:solidFill>
                <a:latin typeface="Helvetica Neue"/>
                <a:ea typeface="Helvetica Neue"/>
                <a:cs typeface="Helvetica Neue"/>
                <a:sym typeface="Helvetica Neue"/>
              </a:rPr>
              <a:t>Chiara Rivi, Marco Anteghini, Andrea Zauli and Paola Turina</a:t>
            </a:r>
            <a:r>
              <a:rPr lang="en-IT" sz="1600">
                <a:solidFill>
                  <a:schemeClr val="dk1"/>
                </a:solidFill>
                <a:latin typeface="Helvetica Neue"/>
                <a:ea typeface="Helvetica Neue"/>
                <a:cs typeface="Helvetica Neue"/>
                <a:sym typeface="Helvetica Neue"/>
              </a:rPr>
              <a:t> for contributing to the assessment of the ATP&amp;B and BARD1 challenges. </a:t>
            </a:r>
            <a:endParaRPr/>
          </a:p>
        </p:txBody>
      </p:sp>
      <p:pic>
        <p:nvPicPr>
          <p:cNvPr id="139" name="Google Shape;139;p17"/>
          <p:cNvPicPr preferRelativeResize="0"/>
          <p:nvPr/>
        </p:nvPicPr>
        <p:blipFill>
          <a:blip r:embed="rId8">
            <a:alphaModFix/>
          </a:blip>
          <a:stretch>
            <a:fillRect/>
          </a:stretch>
        </p:blipFill>
        <p:spPr>
          <a:xfrm>
            <a:off x="8000998" y="6017313"/>
            <a:ext cx="669500" cy="62916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AGI Master Template">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