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60" r:id="rId4"/>
    <p:sldId id="262" r:id="rId5"/>
    <p:sldId id="259" r:id="rId6"/>
    <p:sldId id="409" r:id="rId7"/>
    <p:sldId id="410" r:id="rId8"/>
    <p:sldId id="258" r:id="rId9"/>
    <p:sldId id="411" r:id="rId10"/>
    <p:sldId id="412" r:id="rId11"/>
    <p:sldId id="426" r:id="rId12"/>
    <p:sldId id="427" r:id="rId13"/>
    <p:sldId id="413" r:id="rId14"/>
    <p:sldId id="429" r:id="rId15"/>
    <p:sldId id="414" r:id="rId16"/>
    <p:sldId id="415" r:id="rId17"/>
    <p:sldId id="416" r:id="rId18"/>
    <p:sldId id="417" r:id="rId19"/>
    <p:sldId id="418" r:id="rId20"/>
    <p:sldId id="419" r:id="rId21"/>
    <p:sldId id="420" r:id="rId22"/>
    <p:sldId id="421" r:id="rId23"/>
    <p:sldId id="1876" r:id="rId24"/>
    <p:sldId id="422" r:id="rId25"/>
    <p:sldId id="423" r:id="rId26"/>
    <p:sldId id="424" r:id="rId27"/>
    <p:sldId id="425" r:id="rId28"/>
    <p:sldId id="428" r:id="rId29"/>
    <p:sldId id="430" r:id="rId30"/>
    <p:sldId id="431" r:id="rId31"/>
    <p:sldId id="432" r:id="rId32"/>
    <p:sldId id="1875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83BA"/>
    <a:srgbClr val="C74D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05"/>
    <p:restoredTop sz="79764"/>
  </p:normalViewPr>
  <p:slideViewPr>
    <p:cSldViewPr snapToGrid="0">
      <p:cViewPr varScale="1">
        <p:scale>
          <a:sx n="78" d="100"/>
          <a:sy n="78" d="100"/>
        </p:scale>
        <p:origin x="2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0722EC-FB6B-CB4C-9243-1CFC17726322}" type="datetimeFigureOut">
              <a:rPr lang="en-US" smtClean="0"/>
              <a:t>12/5/25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59C53-68BB-BC44-8803-31041BC30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348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Growth assays are a very simple type of MAVE. If a gene is essential and you express only a damaging variant, that cell will grow slower than those expressing variants with WT-like activity. And we can track the change in  abundance of those variants by sequencing. </a:t>
            </a:r>
          </a:p>
          <a:p>
            <a:endParaRPr lang="en-US" dirty="0"/>
          </a:p>
          <a:p>
            <a:r>
              <a:rPr lang="en-US" dirty="0"/>
              <a:t>Here, we take advantage of a </a:t>
            </a:r>
            <a:r>
              <a:rPr lang="en-US" dirty="0" err="1"/>
              <a:t>HAPloid</a:t>
            </a:r>
            <a:r>
              <a:rPr lang="en-US" dirty="0"/>
              <a:t> human cell line, where there is a only one copy of the genome + install variants using CRISPR Cas9.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97E38-8399-FA40-BFFA-1AC47C94E6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782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</a:t>
            </a:r>
            <a:r>
              <a:rPr lang="en-US" sz="1200" b="0" i="0" u="none" strike="noStrike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fold change in relative variant abundance per 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59C53-68BB-BC44-8803-31041BC305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585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59C53-68BB-BC44-8803-31041BC305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33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4A1B6-B6BD-4191-7BBC-DE716698A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D3108B-75AB-253D-2A95-4EEE34EDEB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24AFF3-8B43-A38E-E097-59F409CA11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57B2A-7DDF-A702-12AF-35F4535BCA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59C53-68BB-BC44-8803-31041BC305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93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97E38-8399-FA40-BFFA-1AC47C94E64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87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1D174-2439-DFA4-CDCB-2C12224B6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236CA2-8A4E-B360-FBD7-97A220949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C33B6-E954-159F-9307-B17D4F6CC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C5-2EF1-4D4A-A166-ADFA324BEAEE}" type="datetimeFigureOut">
              <a:rPr lang="en-US" smtClean="0"/>
              <a:t>12/5/25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3192D-8EC4-C378-EFF4-6915D48A6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082C8-DFFD-A1DF-1522-5D4CFE376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2D38-AEC1-FD4A-9E2D-C9B02C990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07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C6D37-62B5-2BB8-5738-3A77C7D3E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9236D-655A-EA7F-08CB-EEF6117D4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07752-D307-0342-EA91-0C600DEA2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C5-2EF1-4D4A-A166-ADFA324BEAEE}" type="datetimeFigureOut">
              <a:rPr lang="en-US" smtClean="0"/>
              <a:t>12/5/25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15157-1D0E-59E1-E90F-15783025E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C6373-0116-44C4-1A3B-25F11F99A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2D38-AEC1-FD4A-9E2D-C9B02C990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7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7B27A-E006-79C0-1F04-16A77573D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DBF5D4-3780-2B54-55F5-CB1EA21CF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9FD12-18A7-0172-1B06-C0099729E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C5-2EF1-4D4A-A166-ADFA324BEAEE}" type="datetimeFigureOut">
              <a:rPr lang="en-US" smtClean="0"/>
              <a:t>12/5/25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DD18F-D50F-77FC-A087-F16608FEB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DCB21-40A0-112A-9796-F9A966F2B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2D38-AEC1-FD4A-9E2D-C9B02C990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013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AF4C7-AF9B-970B-2798-38D42AF74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49F24-97FA-4DE1-6D05-8D82C0B37F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910FF9-D356-EFA0-2F9B-DCA33D597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A95286-722A-388D-536A-96BC0399A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C5-2EF1-4D4A-A166-ADFA324BEAEE}" type="datetimeFigureOut">
              <a:rPr lang="en-US" smtClean="0"/>
              <a:t>12/5/25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BDD098-E09C-4701-2D93-96B08F6F1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1C097E-069D-6FC1-207E-338F5AE36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2D38-AEC1-FD4A-9E2D-C9B02C990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01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19C35-EB54-7D67-EDD6-CB86A3AAD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BDFD6-ABD5-C267-9189-07ED6585D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C7839E-FE38-94AC-1407-8E4B3A14F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2A9D61-07A7-E8C9-3ED5-402BC99213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D7D951-EF39-3A92-9625-E8A9CB8EAE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2DD9FA-3C5C-F6DC-BE00-46C201C16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C5-2EF1-4D4A-A166-ADFA324BEAEE}" type="datetimeFigureOut">
              <a:rPr lang="en-US" smtClean="0"/>
              <a:t>12/5/25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EA70A9-1034-A58E-E501-6EA344C1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D74EEA-F998-808F-4EE8-274AFA6A3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2D38-AEC1-FD4A-9E2D-C9B02C990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63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9FFB2-FDD1-4D11-577D-3786C79B8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696727-E421-3CE7-71A1-964C99CC8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C5-2EF1-4D4A-A166-ADFA324BEAEE}" type="datetimeFigureOut">
              <a:rPr lang="en-US" smtClean="0"/>
              <a:t>12/5/25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5D2EF6-FD40-C44F-A208-4D144BA0F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8E75E-DE17-E1D3-C59F-E80737BE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2D38-AEC1-FD4A-9E2D-C9B02C990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6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6DFF46-9D14-4DBE-A9F4-EDC811576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C5-2EF1-4D4A-A166-ADFA324BEAEE}" type="datetimeFigureOut">
              <a:rPr lang="en-US" smtClean="0"/>
              <a:t>12/5/25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D04752-78C6-8794-EC1D-665ECCC34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8E42AC-865B-519C-302C-00DD495F9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2D38-AEC1-FD4A-9E2D-C9B02C990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559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A70B5-15A0-67A3-A20C-AE5BC760B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43AE0-FD58-610F-0055-EBA1C77BA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9A422-13B6-39F5-1E93-D01C84BA64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C76C45-53CE-8FEA-5471-3A4EAE227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C5-2EF1-4D4A-A166-ADFA324BEAEE}" type="datetimeFigureOut">
              <a:rPr lang="en-US" smtClean="0"/>
              <a:t>12/5/25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E5F82C-68AC-51DA-01B6-BF8E7B8B2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C5DA7-A837-387A-08E8-45F77AA0A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2D38-AEC1-FD4A-9E2D-C9B02C990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6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BE6E-9CC1-005E-F30C-65E97326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7BE778-FC77-9787-D2CE-4CDA190C8F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96796-49D7-1EBF-537E-4564A52F3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16F1E6-7024-06E6-A683-1E3B1B07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C5-2EF1-4D4A-A166-ADFA324BEAEE}" type="datetimeFigureOut">
              <a:rPr lang="en-US" smtClean="0"/>
              <a:t>12/5/25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20A96-0097-54B7-665A-1F65C16E5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19516D-E8BB-E77D-9DBC-37D803794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2D38-AEC1-FD4A-9E2D-C9B02C990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69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2153-4595-2EA1-EE60-B7114AF0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436462-E5E2-7188-5E10-03F569E8A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2127C-A912-D7CF-70CF-1A5ACCFB1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C5-2EF1-4D4A-A166-ADFA324BEAEE}" type="datetimeFigureOut">
              <a:rPr lang="en-US" smtClean="0"/>
              <a:t>12/5/25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5E1FD-7C47-4BC8-AAA3-9C13BE99A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DFD9F-8689-6ABA-9BF3-3BA21987F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2D38-AEC1-FD4A-9E2D-C9B02C990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749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938893-5BE1-F75D-4F07-1640803E47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3941C9-0B1D-B8A3-6AA8-1A4C0FBAB4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9AD44-B9AF-4BFA-31D7-81B9E3433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C7C5-2EF1-4D4A-A166-ADFA324BEAEE}" type="datetimeFigureOut">
              <a:rPr lang="en-US" smtClean="0"/>
              <a:t>12/5/25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B1EFD-367C-CAD0-9A0B-F76422518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465C4-C3F2-0C82-BF57-EEDC210FE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E2D38-AEC1-FD4A-9E2D-C9B02C990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7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A7C5EE-A9E3-3F9C-0E94-41A030E32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88EF7F-23CE-FD19-A96F-0C7386EDB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3E38D-3FB9-DD34-0390-9224C9029D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BCC7C5-2EF1-4D4A-A166-ADFA324BEAEE}" type="datetimeFigureOut">
              <a:rPr lang="en-US" smtClean="0"/>
              <a:t>12/5/25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CD0A2-E719-3059-BC87-5C39ADEAF3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76B8E-3C82-E92F-861F-55EB464DB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5E2D38-AEC1-FD4A-9E2D-C9B02C990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9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.png"/><Relationship Id="rId7" Type="http://schemas.openxmlformats.org/officeDocument/2006/relationships/image" Target="../media/image31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f"/><Relationship Id="rId11" Type="http://schemas.openxmlformats.org/officeDocument/2006/relationships/image" Target="../media/image35.png"/><Relationship Id="rId5" Type="http://schemas.openxmlformats.org/officeDocument/2006/relationships/image" Target="../media/image2.png"/><Relationship Id="rId10" Type="http://schemas.openxmlformats.org/officeDocument/2006/relationships/image" Target="../media/image34.jpeg"/><Relationship Id="rId4" Type="http://schemas.openxmlformats.org/officeDocument/2006/relationships/image" Target="../media/image30.tiff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BA823-87E2-6818-9B1A-7EAC57C3F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1235" y="101946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Saturation genome editing of </a:t>
            </a:r>
            <a:r>
              <a:rPr lang="en-US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BARD1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resolves VUS and provides insight into BRCA1-BARD1 tumor suppression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S_logo.png">
            <a:extLst>
              <a:ext uri="{FF2B5EF4-FFF2-40B4-BE49-F238E27FC236}">
                <a16:creationId xmlns:a16="http://schemas.microsoft.com/office/drawing/2014/main" id="{A564CBB1-1B8E-0714-75F8-E76DD9747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87" y="5260981"/>
            <a:ext cx="3053156" cy="10331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06E7A4-4393-37ED-1DAB-D5027B48E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455" y="5260981"/>
            <a:ext cx="2865190" cy="10881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6A3BAF-A206-C39B-6494-F38B14D6B10D}"/>
              </a:ext>
            </a:extLst>
          </p:cNvPr>
          <p:cNvSpPr txBox="1"/>
          <p:nvPr/>
        </p:nvSpPr>
        <p:spPr>
          <a:xfrm>
            <a:off x="4387687" y="3429000"/>
            <a:ext cx="3231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charset="0"/>
                <a:ea typeface="Arial" charset="0"/>
                <a:cs typeface="Arial" charset="0"/>
              </a:rPr>
              <a:t>Lea Starita PhD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CD5D3C-B459-0181-846D-FAF11ED5E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4471" y="5405785"/>
            <a:ext cx="2187442" cy="88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557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in a graduation gown and cap standing next to a person&#10;&#10;AI-generated content may be incorrect.">
            <a:extLst>
              <a:ext uri="{FF2B5EF4-FFF2-40B4-BE49-F238E27FC236}">
                <a16:creationId xmlns:a16="http://schemas.microsoft.com/office/drawing/2014/main" id="{844669BE-3583-E8A5-D0CA-6B42ADCBA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8306" y="1100887"/>
            <a:ext cx="3263503" cy="4351338"/>
          </a:xfr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912FB07-2A00-9A59-5458-79437427EBC2}"/>
              </a:ext>
            </a:extLst>
          </p:cNvPr>
          <p:cNvCxnSpPr>
            <a:cxnSpLocks/>
          </p:cNvCxnSpPr>
          <p:nvPr/>
        </p:nvCxnSpPr>
        <p:spPr>
          <a:xfrm flipH="1">
            <a:off x="3981809" y="2915005"/>
            <a:ext cx="64202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27AEAAB-9E77-AA14-B0FA-5200431EDE52}"/>
              </a:ext>
            </a:extLst>
          </p:cNvPr>
          <p:cNvSpPr txBox="1"/>
          <p:nvPr/>
        </p:nvSpPr>
        <p:spPr>
          <a:xfrm>
            <a:off x="4623830" y="2610895"/>
            <a:ext cx="62366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 charset="0"/>
                <a:ea typeface="Arial" charset="0"/>
                <a:cs typeface="Arial" charset="0"/>
              </a:rPr>
              <a:t>Ivan Woo, </a:t>
            </a:r>
          </a:p>
          <a:p>
            <a:r>
              <a:rPr lang="en-US" sz="3200" b="1" dirty="0">
                <a:latin typeface="Arial" charset="0"/>
                <a:ea typeface="Arial" charset="0"/>
                <a:cs typeface="Arial" charset="0"/>
              </a:rPr>
              <a:t>UW undergraduate</a:t>
            </a:r>
          </a:p>
        </p:txBody>
      </p:sp>
      <p:pic>
        <p:nvPicPr>
          <p:cNvPr id="11" name="Picture 10" descr="A qr code on a green background&#10;&#10;AI-generated content may be incorrect.">
            <a:extLst>
              <a:ext uri="{FF2B5EF4-FFF2-40B4-BE49-F238E27FC236}">
                <a16:creationId xmlns:a16="http://schemas.microsoft.com/office/drawing/2014/main" id="{15041A46-DC89-9D84-3C24-7D9EE7DB9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9861" y="1880151"/>
            <a:ext cx="2712667" cy="31630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F46A25E-1F7A-596B-C712-415534BF5162}"/>
              </a:ext>
            </a:extLst>
          </p:cNvPr>
          <p:cNvSpPr txBox="1"/>
          <p:nvPr/>
        </p:nvSpPr>
        <p:spPr>
          <a:xfrm>
            <a:off x="8242851" y="1380040"/>
            <a:ext cx="3518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charset="0"/>
                <a:ea typeface="Arial" charset="0"/>
                <a:cs typeface="Arial" charset="0"/>
              </a:rPr>
              <a:t>Woo, Casadei, Synder et al.</a:t>
            </a:r>
          </a:p>
        </p:txBody>
      </p:sp>
    </p:spTree>
    <p:extLst>
      <p:ext uri="{BB962C8B-B14F-4D97-AF65-F5344CB8AC3E}">
        <p14:creationId xmlns:p14="http://schemas.microsoft.com/office/powerpoint/2010/main" val="3931584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DE099-48F3-70B8-1B46-3D337340C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7734D78-6EEE-4DDC-74F6-5560B59657D8}"/>
              </a:ext>
            </a:extLst>
          </p:cNvPr>
          <p:cNvSpPr txBox="1"/>
          <p:nvPr/>
        </p:nvSpPr>
        <p:spPr>
          <a:xfrm>
            <a:off x="7236034" y="1690688"/>
            <a:ext cx="1716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2C83BA"/>
                </a:solidFill>
                <a:latin typeface="Chalkboard" panose="03050602040202020205" pitchFamily="66" charset="77"/>
              </a:rPr>
              <a:t>BARD1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30FF48E-435C-A855-D20A-43C0C3331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386" t="25714" r="26571" b="24286"/>
          <a:stretch>
            <a:fillRect/>
          </a:stretch>
        </p:blipFill>
        <p:spPr>
          <a:xfrm>
            <a:off x="6725760" y="2459964"/>
            <a:ext cx="2591084" cy="431442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60F9C63-F105-00E5-4E42-3B01AF09A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504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68B0C-C902-7DFF-282A-8A6B24461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07B29-01FA-CD87-9D73-0B5669E9F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BARD1; </a:t>
            </a:r>
            <a:r>
              <a:rPr lang="en-US" b="1" dirty="0"/>
              <a:t>B</a:t>
            </a:r>
            <a:r>
              <a:rPr lang="en-US" dirty="0"/>
              <a:t>RCA1-</a:t>
            </a:r>
            <a:r>
              <a:rPr lang="en-US" b="1" dirty="0"/>
              <a:t>A</a:t>
            </a:r>
            <a:r>
              <a:rPr lang="en-US" dirty="0"/>
              <a:t>ssociated </a:t>
            </a:r>
            <a:r>
              <a:rPr lang="en-US" b="1" dirty="0"/>
              <a:t>R</a:t>
            </a:r>
            <a:r>
              <a:rPr lang="en-US" dirty="0"/>
              <a:t>ING </a:t>
            </a:r>
            <a:r>
              <a:rPr lang="en-US" b="1" dirty="0"/>
              <a:t>D</a:t>
            </a:r>
            <a:r>
              <a:rPr lang="en-US" dirty="0"/>
              <a:t>omain 1</a:t>
            </a:r>
          </a:p>
        </p:txBody>
      </p:sp>
      <p:pic>
        <p:nvPicPr>
          <p:cNvPr id="9" name="Picture 8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B26C6B59-8C60-D542-175F-5A12BB46B2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642" t="22143" r="19893" b="23858"/>
          <a:stretch>
            <a:fillRect/>
          </a:stretch>
        </p:blipFill>
        <p:spPr>
          <a:xfrm>
            <a:off x="2416628" y="2095020"/>
            <a:ext cx="6900216" cy="46996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8C9C99-DC87-615A-C113-D1340399A471}"/>
              </a:ext>
            </a:extLst>
          </p:cNvPr>
          <p:cNvSpPr txBox="1"/>
          <p:nvPr/>
        </p:nvSpPr>
        <p:spPr>
          <a:xfrm>
            <a:off x="2875156" y="1690688"/>
            <a:ext cx="16643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C74D3F"/>
                </a:solidFill>
                <a:latin typeface="Chalkboard" panose="03050602040202020205" pitchFamily="66" charset="77"/>
              </a:rPr>
              <a:t>BRCA1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3BD255-F147-026D-9595-A6A3E1420135}"/>
              </a:ext>
            </a:extLst>
          </p:cNvPr>
          <p:cNvSpPr txBox="1"/>
          <p:nvPr/>
        </p:nvSpPr>
        <p:spPr>
          <a:xfrm>
            <a:off x="7236034" y="1690688"/>
            <a:ext cx="1716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2C83BA"/>
                </a:solidFill>
                <a:latin typeface="Chalkboard" panose="03050602040202020205" pitchFamily="66" charset="77"/>
              </a:rPr>
              <a:t>BARD1</a:t>
            </a:r>
          </a:p>
        </p:txBody>
      </p:sp>
    </p:spTree>
    <p:extLst>
      <p:ext uri="{BB962C8B-B14F-4D97-AF65-F5344CB8AC3E}">
        <p14:creationId xmlns:p14="http://schemas.microsoft.com/office/powerpoint/2010/main" val="200605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6045-443B-ADA5-28C0-1008942B2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BARD1; </a:t>
            </a:r>
            <a:r>
              <a:rPr lang="en-US" b="1" dirty="0"/>
              <a:t>B</a:t>
            </a:r>
            <a:r>
              <a:rPr lang="en-US" dirty="0"/>
              <a:t>RCA1-</a:t>
            </a:r>
            <a:r>
              <a:rPr lang="en-US" b="1" dirty="0"/>
              <a:t>A</a:t>
            </a:r>
            <a:r>
              <a:rPr lang="en-US" dirty="0"/>
              <a:t>ssociated </a:t>
            </a:r>
            <a:r>
              <a:rPr lang="en-US" b="1" dirty="0"/>
              <a:t>R</a:t>
            </a:r>
            <a:r>
              <a:rPr lang="en-US" dirty="0"/>
              <a:t>ING </a:t>
            </a:r>
            <a:r>
              <a:rPr lang="en-US" b="1" dirty="0"/>
              <a:t>D</a:t>
            </a:r>
            <a:r>
              <a:rPr lang="en-US" dirty="0"/>
              <a:t>omain 1</a:t>
            </a:r>
          </a:p>
        </p:txBody>
      </p:sp>
      <p:pic>
        <p:nvPicPr>
          <p:cNvPr id="9" name="Picture 8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0F70DEDA-6F2C-6E58-FBB8-CF3550E197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642" t="22143" r="19893" b="23858"/>
          <a:stretch>
            <a:fillRect/>
          </a:stretch>
        </p:blipFill>
        <p:spPr>
          <a:xfrm>
            <a:off x="2416628" y="2095020"/>
            <a:ext cx="6900216" cy="46996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D6B4AA-CBD0-D2BA-1A59-F7D0FA576AC9}"/>
              </a:ext>
            </a:extLst>
          </p:cNvPr>
          <p:cNvSpPr txBox="1"/>
          <p:nvPr/>
        </p:nvSpPr>
        <p:spPr>
          <a:xfrm>
            <a:off x="2875156" y="1690688"/>
            <a:ext cx="16643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C74D3F"/>
                </a:solidFill>
                <a:latin typeface="Chalkboard" panose="03050602040202020205" pitchFamily="66" charset="77"/>
              </a:rPr>
              <a:t>BRCA1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85441F-1D1B-81CD-88E0-870B07AC05F4}"/>
              </a:ext>
            </a:extLst>
          </p:cNvPr>
          <p:cNvSpPr txBox="1"/>
          <p:nvPr/>
        </p:nvSpPr>
        <p:spPr>
          <a:xfrm>
            <a:off x="7236034" y="1690688"/>
            <a:ext cx="1716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2C83BA"/>
                </a:solidFill>
                <a:latin typeface="Chalkboard" panose="03050602040202020205" pitchFamily="66" charset="77"/>
              </a:rPr>
              <a:t>BARD1</a:t>
            </a:r>
          </a:p>
        </p:txBody>
      </p:sp>
      <p:pic>
        <p:nvPicPr>
          <p:cNvPr id="13" name="Picture 12" descr="A blue and yellow spirals&#10;&#10;AI-generated content may be incorrect.">
            <a:extLst>
              <a:ext uri="{FF2B5EF4-FFF2-40B4-BE49-F238E27FC236}">
                <a16:creationId xmlns:a16="http://schemas.microsoft.com/office/drawing/2014/main" id="{51A544DE-CF72-F312-59C3-B2A58A4B87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33" t="6553" r="5609" b="7063"/>
          <a:stretch>
            <a:fillRect/>
          </a:stretch>
        </p:blipFill>
        <p:spPr>
          <a:xfrm flipH="1">
            <a:off x="4653641" y="1371764"/>
            <a:ext cx="2334985" cy="22905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C24E50-1ACE-FBB7-F686-07CD04D15FA8}"/>
              </a:ext>
            </a:extLst>
          </p:cNvPr>
          <p:cNvSpPr txBox="1"/>
          <p:nvPr/>
        </p:nvSpPr>
        <p:spPr>
          <a:xfrm>
            <a:off x="9316844" y="2517061"/>
            <a:ext cx="25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Ubiquitin ligase activity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B128F0-C58B-27FF-4A7B-26C531C3005A}"/>
              </a:ext>
            </a:extLst>
          </p:cNvPr>
          <p:cNvSpPr txBox="1"/>
          <p:nvPr/>
        </p:nvSpPr>
        <p:spPr>
          <a:xfrm>
            <a:off x="9316844" y="3106058"/>
            <a:ext cx="2518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Required for double strand DNA repair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89D1A4-253A-4830-53C9-29F2C3A2C034}"/>
              </a:ext>
            </a:extLst>
          </p:cNvPr>
          <p:cNvSpPr txBox="1"/>
          <p:nvPr/>
        </p:nvSpPr>
        <p:spPr>
          <a:xfrm>
            <a:off x="9316844" y="3972054"/>
            <a:ext cx="2048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Tumor suppressor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552B3E-7196-369D-7B58-56C5EBAA5697}"/>
              </a:ext>
            </a:extLst>
          </p:cNvPr>
          <p:cNvSpPr txBox="1"/>
          <p:nvPr/>
        </p:nvSpPr>
        <p:spPr>
          <a:xfrm>
            <a:off x="9316844" y="4561051"/>
            <a:ext cx="2518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Risk genes for breast and ovarian cancer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ECD0FA-FB1A-E4BF-E7C2-4A49C218274C}"/>
              </a:ext>
            </a:extLst>
          </p:cNvPr>
          <p:cNvSpPr txBox="1"/>
          <p:nvPr/>
        </p:nvSpPr>
        <p:spPr>
          <a:xfrm>
            <a:off x="9316844" y="5427047"/>
            <a:ext cx="25186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BARD1 is associated with neuroblastoma</a:t>
            </a:r>
          </a:p>
        </p:txBody>
      </p:sp>
    </p:spTree>
    <p:extLst>
      <p:ext uri="{BB962C8B-B14F-4D97-AF65-F5344CB8AC3E}">
        <p14:creationId xmlns:p14="http://schemas.microsoft.com/office/powerpoint/2010/main" val="597006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>
              <a:ext uri="{FF2B5EF4-FFF2-40B4-BE49-F238E27FC236}">
                <a16:creationId xmlns:a16="http://schemas.microsoft.com/office/drawing/2014/main" id="{4D065FFE-9300-6042-9231-AAE5FDE9B24D}"/>
              </a:ext>
            </a:extLst>
          </p:cNvPr>
          <p:cNvSpPr txBox="1"/>
          <p:nvPr/>
        </p:nvSpPr>
        <p:spPr>
          <a:xfrm>
            <a:off x="3900366" y="408785"/>
            <a:ext cx="4391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Helvetica" pitchFamily="2" charset="0"/>
              </a:rPr>
              <a:t>A MAVE for </a:t>
            </a:r>
            <a:r>
              <a:rPr lang="en-US" sz="3600" b="1" i="1" dirty="0">
                <a:latin typeface="Helvetica" pitchFamily="2" charset="0"/>
              </a:rPr>
              <a:t>BARD1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DC427F-DD28-0699-2888-5611C1E54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273" y="1600823"/>
            <a:ext cx="9847452" cy="339715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DDA5F58-D9A8-47DC-6C48-C18459B79995}"/>
              </a:ext>
            </a:extLst>
          </p:cNvPr>
          <p:cNvSpPr txBox="1">
            <a:spLocks/>
          </p:cNvSpPr>
          <p:nvPr/>
        </p:nvSpPr>
        <p:spPr>
          <a:xfrm>
            <a:off x="838199" y="51236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BARD1 is essential in haploid HAP1 cells</a:t>
            </a:r>
            <a:endParaRPr lang="en-US" sz="3600" b="1" i="1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775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4DFFF-50C6-89AD-0E84-CE8DDF6C8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E39FDC6-8E2B-D397-F7AD-42D182D917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76902"/>
          <a:stretch>
            <a:fillRect/>
          </a:stretch>
        </p:blipFill>
        <p:spPr>
          <a:xfrm>
            <a:off x="838200" y="1024051"/>
            <a:ext cx="10515600" cy="968035"/>
          </a:xfr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A8A01F6-C5B0-D8D6-EDCF-07F5C5224860}"/>
              </a:ext>
            </a:extLst>
          </p:cNvPr>
          <p:cNvSpPr txBox="1">
            <a:spLocks/>
          </p:cNvSpPr>
          <p:nvPr/>
        </p:nvSpPr>
        <p:spPr>
          <a:xfrm>
            <a:off x="47897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Saturation genome editing of </a:t>
            </a:r>
            <a:r>
              <a:rPr lang="en-US" sz="3600" b="1" i="1" dirty="0">
                <a:latin typeface="Helvetica" charset="0"/>
                <a:ea typeface="Helvetica" charset="0"/>
                <a:cs typeface="Helvetica" charset="0"/>
              </a:rPr>
              <a:t>BARD1</a:t>
            </a:r>
          </a:p>
        </p:txBody>
      </p:sp>
    </p:spTree>
    <p:extLst>
      <p:ext uri="{BB962C8B-B14F-4D97-AF65-F5344CB8AC3E}">
        <p14:creationId xmlns:p14="http://schemas.microsoft.com/office/powerpoint/2010/main" val="2129755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68698-5A4A-430B-58CA-F4FAB46F6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3FC15D0-1E12-4A90-173B-C9785A8909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1318"/>
          <a:stretch>
            <a:fillRect/>
          </a:stretch>
        </p:blipFill>
        <p:spPr>
          <a:xfrm>
            <a:off x="838200" y="1024051"/>
            <a:ext cx="10515600" cy="1621178"/>
          </a:xfr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092832C-F5F3-2D54-5F00-E672FBEEB786}"/>
              </a:ext>
            </a:extLst>
          </p:cNvPr>
          <p:cNvSpPr txBox="1">
            <a:spLocks/>
          </p:cNvSpPr>
          <p:nvPr/>
        </p:nvSpPr>
        <p:spPr>
          <a:xfrm>
            <a:off x="47897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Saturation genome editing of </a:t>
            </a:r>
            <a:r>
              <a:rPr lang="en-US" sz="3600" b="1" i="1" dirty="0">
                <a:latin typeface="Helvetica" charset="0"/>
                <a:ea typeface="Helvetica" charset="0"/>
                <a:cs typeface="Helvetica" charset="0"/>
              </a:rPr>
              <a:t>BARD1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41D882-35E1-2F3E-4DD6-BE75A05F846E}"/>
              </a:ext>
            </a:extLst>
          </p:cNvPr>
          <p:cNvSpPr txBox="1"/>
          <p:nvPr/>
        </p:nvSpPr>
        <p:spPr>
          <a:xfrm>
            <a:off x="3274461" y="2721114"/>
            <a:ext cx="61077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SNVs in exons and ~20 bp of proximal introns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possible 3-bp deletions</a:t>
            </a:r>
          </a:p>
        </p:txBody>
      </p:sp>
    </p:spTree>
    <p:extLst>
      <p:ext uri="{BB962C8B-B14F-4D97-AF65-F5344CB8AC3E}">
        <p14:creationId xmlns:p14="http://schemas.microsoft.com/office/powerpoint/2010/main" val="1634109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FC841-7DE3-2182-B664-790DAA347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AF92643-4B71-1FAB-2C00-E83FEC622B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" b="1317"/>
          <a:stretch>
            <a:fillRect/>
          </a:stretch>
        </p:blipFill>
        <p:spPr>
          <a:xfrm>
            <a:off x="838200" y="1024051"/>
            <a:ext cx="10515600" cy="4135778"/>
          </a:xfr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AD63036-F85A-52BA-80CB-67527E51D8F2}"/>
              </a:ext>
            </a:extLst>
          </p:cNvPr>
          <p:cNvSpPr txBox="1">
            <a:spLocks/>
          </p:cNvSpPr>
          <p:nvPr/>
        </p:nvSpPr>
        <p:spPr>
          <a:xfrm>
            <a:off x="47897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Saturation genome editing of </a:t>
            </a:r>
            <a:r>
              <a:rPr lang="en-US" sz="3600" b="1" i="1" dirty="0">
                <a:latin typeface="Helvetica" charset="0"/>
                <a:ea typeface="Helvetica" charset="0"/>
                <a:cs typeface="Helvetica" charset="0"/>
              </a:rPr>
              <a:t>BARD1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FF26FF-D176-6249-F597-5BF6392723BB}"/>
              </a:ext>
            </a:extLst>
          </p:cNvPr>
          <p:cNvSpPr/>
          <p:nvPr/>
        </p:nvSpPr>
        <p:spPr>
          <a:xfrm>
            <a:off x="5666012" y="2726871"/>
            <a:ext cx="5965372" cy="2775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33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0132A-7A9C-525C-A38A-D2F7F0BB9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359B999-3695-3CEA-1C78-DFAD59FC8ABB}"/>
              </a:ext>
            </a:extLst>
          </p:cNvPr>
          <p:cNvSpPr txBox="1">
            <a:spLocks/>
          </p:cNvSpPr>
          <p:nvPr/>
        </p:nvSpPr>
        <p:spPr>
          <a:xfrm>
            <a:off x="881743" y="1662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Scoring </a:t>
            </a:r>
            <a:r>
              <a:rPr lang="en-US" sz="3600" b="1" i="1" dirty="0">
                <a:latin typeface="Helvetica" charset="0"/>
                <a:ea typeface="Helvetica" charset="0"/>
                <a:cs typeface="Helvetica" charset="0"/>
              </a:rPr>
              <a:t>BARD1 </a:t>
            </a:r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variants for functional effects</a:t>
            </a:r>
          </a:p>
        </p:txBody>
      </p:sp>
      <p:pic>
        <p:nvPicPr>
          <p:cNvPr id="7" name="Picture 6" descr="A diagram of different cells&#10;&#10;AI-generated content may be incorrect.">
            <a:extLst>
              <a:ext uri="{FF2B5EF4-FFF2-40B4-BE49-F238E27FC236}">
                <a16:creationId xmlns:a16="http://schemas.microsoft.com/office/drawing/2014/main" id="{087A6839-8FE8-29D4-C1C2-45D9633E1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13" y="2351314"/>
            <a:ext cx="5675087" cy="300445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7B9A4A2-67F0-AC94-FD24-3B79EA299255}"/>
              </a:ext>
            </a:extLst>
          </p:cNvPr>
          <p:cNvSpPr/>
          <p:nvPr/>
        </p:nvSpPr>
        <p:spPr>
          <a:xfrm>
            <a:off x="7052129" y="3853543"/>
            <a:ext cx="250371" cy="214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73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DFE41-C1DD-46D8-D6A3-C0444F316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0B6F50F-EFFE-BD6D-E441-655D337B41BB}"/>
              </a:ext>
            </a:extLst>
          </p:cNvPr>
          <p:cNvSpPr txBox="1">
            <a:spLocks/>
          </p:cNvSpPr>
          <p:nvPr/>
        </p:nvSpPr>
        <p:spPr>
          <a:xfrm>
            <a:off x="881743" y="1662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Scoring </a:t>
            </a:r>
            <a:r>
              <a:rPr lang="en-US" sz="3600" b="1" i="1" dirty="0">
                <a:latin typeface="Helvetica" charset="0"/>
                <a:ea typeface="Helvetica" charset="0"/>
                <a:cs typeface="Helvetica" charset="0"/>
              </a:rPr>
              <a:t>BARD1 </a:t>
            </a:r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variants for functional effects</a:t>
            </a:r>
          </a:p>
        </p:txBody>
      </p:sp>
      <p:pic>
        <p:nvPicPr>
          <p:cNvPr id="7" name="Picture 6" descr="A diagram of different cells&#10;&#10;AI-generated content may be incorrect.">
            <a:extLst>
              <a:ext uri="{FF2B5EF4-FFF2-40B4-BE49-F238E27FC236}">
                <a16:creationId xmlns:a16="http://schemas.microsoft.com/office/drawing/2014/main" id="{6C434937-DE0B-F226-D4EC-48DFE48C4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913" y="2351314"/>
            <a:ext cx="5675087" cy="3004458"/>
          </a:xfrm>
          <a:prstGeom prst="rect">
            <a:avLst/>
          </a:prstGeom>
        </p:spPr>
      </p:pic>
      <p:pic>
        <p:nvPicPr>
          <p:cNvPr id="10" name="Picture 9" descr="A graph of a number of points&#10;&#10;AI-generated content may be incorrect.">
            <a:extLst>
              <a:ext uri="{FF2B5EF4-FFF2-40B4-BE49-F238E27FC236}">
                <a16:creationId xmlns:a16="http://schemas.microsoft.com/office/drawing/2014/main" id="{ACB75993-9BAC-D59A-C1A1-5F18753454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129" y="1744435"/>
            <a:ext cx="4064000" cy="23241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96EE7B8-B72A-D1BB-34DE-9D6FD836E366}"/>
              </a:ext>
            </a:extLst>
          </p:cNvPr>
          <p:cNvSpPr txBox="1">
            <a:spLocks/>
          </p:cNvSpPr>
          <p:nvPr/>
        </p:nvSpPr>
        <p:spPr>
          <a:xfrm>
            <a:off x="7204526" y="1312182"/>
            <a:ext cx="3563257" cy="698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Helvetica" charset="0"/>
                <a:ea typeface="Helvetica" charset="0"/>
                <a:cs typeface="Helvetica" charset="0"/>
              </a:rPr>
              <a:t>Functional scores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5766D14-1542-4A9E-9B72-532E943F908E}"/>
              </a:ext>
            </a:extLst>
          </p:cNvPr>
          <p:cNvCxnSpPr/>
          <p:nvPr/>
        </p:nvCxnSpPr>
        <p:spPr>
          <a:xfrm flipV="1">
            <a:off x="6096000" y="3673929"/>
            <a:ext cx="956129" cy="5225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49D4EA8-F0CA-C4B8-07ED-BDF780A42181}"/>
              </a:ext>
            </a:extLst>
          </p:cNvPr>
          <p:cNvSpPr/>
          <p:nvPr/>
        </p:nvSpPr>
        <p:spPr>
          <a:xfrm>
            <a:off x="7052129" y="3853543"/>
            <a:ext cx="250371" cy="214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47B4B0-2CE7-925D-08FA-064C48818CA6}"/>
              </a:ext>
            </a:extLst>
          </p:cNvPr>
          <p:cNvSpPr/>
          <p:nvPr/>
        </p:nvSpPr>
        <p:spPr>
          <a:xfrm rot="1239531" flipV="1">
            <a:off x="8823604" y="3055704"/>
            <a:ext cx="1172204" cy="17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014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860A6-5DDD-E92B-3E29-06A9C2EB2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ECDA737-4729-1928-F852-06781402F4E1}"/>
              </a:ext>
            </a:extLst>
          </p:cNvPr>
          <p:cNvSpPr txBox="1">
            <a:spLocks/>
          </p:cNvSpPr>
          <p:nvPr/>
        </p:nvSpPr>
        <p:spPr>
          <a:xfrm>
            <a:off x="881743" y="1662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Scoring </a:t>
            </a:r>
            <a:r>
              <a:rPr lang="en-US" sz="3600" b="1" i="1" dirty="0">
                <a:latin typeface="Helvetica" charset="0"/>
                <a:ea typeface="Helvetica" charset="0"/>
                <a:cs typeface="Helvetica" charset="0"/>
              </a:rPr>
              <a:t>BARD1 </a:t>
            </a:r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variants for functional effects</a:t>
            </a:r>
          </a:p>
        </p:txBody>
      </p:sp>
      <p:pic>
        <p:nvPicPr>
          <p:cNvPr id="7" name="Picture 6" descr="A diagram of different cells&#10;&#10;AI-generated content may be incorrect.">
            <a:extLst>
              <a:ext uri="{FF2B5EF4-FFF2-40B4-BE49-F238E27FC236}">
                <a16:creationId xmlns:a16="http://schemas.microsoft.com/office/drawing/2014/main" id="{BE868E65-4DF3-5710-7A1E-F04E2E4B7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13" y="2351314"/>
            <a:ext cx="5675087" cy="3004458"/>
          </a:xfrm>
          <a:prstGeom prst="rect">
            <a:avLst/>
          </a:prstGeom>
        </p:spPr>
      </p:pic>
      <p:pic>
        <p:nvPicPr>
          <p:cNvPr id="10" name="Picture 9" descr="A graph of a number of points&#10;&#10;AI-generated content may be incorrect.">
            <a:extLst>
              <a:ext uri="{FF2B5EF4-FFF2-40B4-BE49-F238E27FC236}">
                <a16:creationId xmlns:a16="http://schemas.microsoft.com/office/drawing/2014/main" id="{E2BD1A03-DD5D-A1E8-C890-C3733FE6B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129" y="1744435"/>
            <a:ext cx="4064000" cy="2324100"/>
          </a:xfrm>
          <a:prstGeom prst="rect">
            <a:avLst/>
          </a:prstGeom>
        </p:spPr>
      </p:pic>
      <p:pic>
        <p:nvPicPr>
          <p:cNvPr id="15" name="Picture 14" descr="A close-up of a sign&#10;&#10;AI-generated content may be incorrect.">
            <a:extLst>
              <a:ext uri="{FF2B5EF4-FFF2-40B4-BE49-F238E27FC236}">
                <a16:creationId xmlns:a16="http://schemas.microsoft.com/office/drawing/2014/main" id="{B3A7E826-00A3-EB7B-D915-B32594617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7814" y="4743842"/>
            <a:ext cx="912586" cy="211415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FDA6700-3F24-C8CD-B775-BD4495A9A1C4}"/>
              </a:ext>
            </a:extLst>
          </p:cNvPr>
          <p:cNvSpPr txBox="1">
            <a:spLocks/>
          </p:cNvSpPr>
          <p:nvPr/>
        </p:nvSpPr>
        <p:spPr>
          <a:xfrm>
            <a:off x="7302500" y="4321173"/>
            <a:ext cx="3563257" cy="698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Helvetica" charset="0"/>
                <a:ea typeface="Helvetica" charset="0"/>
                <a:cs typeface="Helvetica" charset="0"/>
              </a:rPr>
              <a:t>RNA scores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24066C9-159C-9324-C886-A305FD033AAD}"/>
              </a:ext>
            </a:extLst>
          </p:cNvPr>
          <p:cNvCxnSpPr/>
          <p:nvPr/>
        </p:nvCxnSpPr>
        <p:spPr>
          <a:xfrm flipV="1">
            <a:off x="6096000" y="3673929"/>
            <a:ext cx="956129" cy="5225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E28B6EB-14D5-AE86-AA13-F7018FF0396C}"/>
              </a:ext>
            </a:extLst>
          </p:cNvPr>
          <p:cNvCxnSpPr>
            <a:cxnSpLocks/>
          </p:cNvCxnSpPr>
          <p:nvPr/>
        </p:nvCxnSpPr>
        <p:spPr>
          <a:xfrm>
            <a:off x="6139543" y="4514850"/>
            <a:ext cx="912586" cy="5047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EE54C616-DC73-5560-FBFF-95B1E2BF01C8}"/>
              </a:ext>
            </a:extLst>
          </p:cNvPr>
          <p:cNvSpPr/>
          <p:nvPr/>
        </p:nvSpPr>
        <p:spPr>
          <a:xfrm>
            <a:off x="7052129" y="3853543"/>
            <a:ext cx="250371" cy="214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43FB4B-0852-BBF5-AA67-C643598FE4EF}"/>
              </a:ext>
            </a:extLst>
          </p:cNvPr>
          <p:cNvSpPr/>
          <p:nvPr/>
        </p:nvSpPr>
        <p:spPr>
          <a:xfrm rot="1239531" flipV="1">
            <a:off x="8823604" y="3055704"/>
            <a:ext cx="1172204" cy="17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0B21BE3-3B09-6270-B486-A33AABD6E164}"/>
              </a:ext>
            </a:extLst>
          </p:cNvPr>
          <p:cNvSpPr txBox="1">
            <a:spLocks/>
          </p:cNvSpPr>
          <p:nvPr/>
        </p:nvSpPr>
        <p:spPr>
          <a:xfrm>
            <a:off x="7204526" y="1312182"/>
            <a:ext cx="3563257" cy="698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Helvetica" charset="0"/>
                <a:ea typeface="Helvetica" charset="0"/>
                <a:cs typeface="Helvetica" charset="0"/>
              </a:rPr>
              <a:t>Functional scores</a:t>
            </a:r>
          </a:p>
        </p:txBody>
      </p:sp>
    </p:spTree>
    <p:extLst>
      <p:ext uri="{BB962C8B-B14F-4D97-AF65-F5344CB8AC3E}">
        <p14:creationId xmlns:p14="http://schemas.microsoft.com/office/powerpoint/2010/main" val="2696919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A2BF42D-D549-9146-7A50-C46F8855283C}"/>
              </a:ext>
            </a:extLst>
          </p:cNvPr>
          <p:cNvSpPr txBox="1">
            <a:spLocks/>
          </p:cNvSpPr>
          <p:nvPr/>
        </p:nvSpPr>
        <p:spPr>
          <a:xfrm>
            <a:off x="1328477" y="166234"/>
            <a:ext cx="93236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10,915 function scores for BARD1 SNVs and 3-bp deletions</a:t>
            </a:r>
          </a:p>
        </p:txBody>
      </p:sp>
      <p:pic>
        <p:nvPicPr>
          <p:cNvPr id="6" name="Picture 5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2E5B431B-4C2E-85C4-B2DC-0A409B5A7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477" y="1491797"/>
            <a:ext cx="9535045" cy="4598760"/>
          </a:xfrm>
          <a:prstGeom prst="rect">
            <a:avLst/>
          </a:prstGeom>
        </p:spPr>
      </p:pic>
      <p:pic>
        <p:nvPicPr>
          <p:cNvPr id="7" name="Picture 6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246F9187-17E4-9F76-BA99-3B0A507C94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478" b="53023"/>
          <a:stretch>
            <a:fillRect/>
          </a:stretch>
        </p:blipFill>
        <p:spPr>
          <a:xfrm>
            <a:off x="9535886" y="1644197"/>
            <a:ext cx="1480036" cy="21603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DEBE08-6C8A-7865-E6FA-E1153442651B}"/>
              </a:ext>
            </a:extLst>
          </p:cNvPr>
          <p:cNvSpPr/>
          <p:nvPr/>
        </p:nvSpPr>
        <p:spPr>
          <a:xfrm flipV="1">
            <a:off x="2237012" y="1644196"/>
            <a:ext cx="5600702" cy="3923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E92CD2-3A23-4B3A-3E50-488682A1CC07}"/>
              </a:ext>
            </a:extLst>
          </p:cNvPr>
          <p:cNvSpPr txBox="1">
            <a:spLocks/>
          </p:cNvSpPr>
          <p:nvPr/>
        </p:nvSpPr>
        <p:spPr>
          <a:xfrm>
            <a:off x="4274457" y="5893762"/>
            <a:ext cx="3563257" cy="698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Helvetica" charset="0"/>
                <a:ea typeface="Helvetica" charset="0"/>
                <a:cs typeface="Helvetica" charset="0"/>
              </a:rPr>
              <a:t>Functional scores</a:t>
            </a:r>
          </a:p>
        </p:txBody>
      </p:sp>
    </p:spTree>
    <p:extLst>
      <p:ext uri="{BB962C8B-B14F-4D97-AF65-F5344CB8AC3E}">
        <p14:creationId xmlns:p14="http://schemas.microsoft.com/office/powerpoint/2010/main" val="1905678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B0B97-BFC8-564A-71F1-6FB62CD5A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043FA76-0495-0B08-11E6-197594FC1334}"/>
              </a:ext>
            </a:extLst>
          </p:cNvPr>
          <p:cNvSpPr txBox="1">
            <a:spLocks/>
          </p:cNvSpPr>
          <p:nvPr/>
        </p:nvSpPr>
        <p:spPr>
          <a:xfrm>
            <a:off x="1328477" y="166234"/>
            <a:ext cx="93236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10,915 function scores for BARD1 SNVs and 3-bp deletions</a:t>
            </a:r>
          </a:p>
        </p:txBody>
      </p:sp>
      <p:pic>
        <p:nvPicPr>
          <p:cNvPr id="6" name="Picture 5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73A1090F-74C5-C088-CFFA-5B72AF347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477" y="1491797"/>
            <a:ext cx="9535045" cy="4598760"/>
          </a:xfrm>
          <a:prstGeom prst="rect">
            <a:avLst/>
          </a:prstGeom>
        </p:spPr>
      </p:pic>
      <p:pic>
        <p:nvPicPr>
          <p:cNvPr id="7" name="Picture 6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E815E915-121F-9DB3-F1D3-9A232633AA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478" b="53023"/>
          <a:stretch>
            <a:fillRect/>
          </a:stretch>
        </p:blipFill>
        <p:spPr>
          <a:xfrm>
            <a:off x="9535886" y="1644197"/>
            <a:ext cx="1480036" cy="216036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560E173-E483-3C3E-1960-F93CDFF39608}"/>
              </a:ext>
            </a:extLst>
          </p:cNvPr>
          <p:cNvSpPr txBox="1">
            <a:spLocks/>
          </p:cNvSpPr>
          <p:nvPr/>
        </p:nvSpPr>
        <p:spPr>
          <a:xfrm>
            <a:off x="4274457" y="5893762"/>
            <a:ext cx="3563257" cy="698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Helvetica" charset="0"/>
                <a:ea typeface="Helvetica" charset="0"/>
                <a:cs typeface="Helvetica" charset="0"/>
              </a:rPr>
              <a:t>Functional scores</a:t>
            </a:r>
          </a:p>
        </p:txBody>
      </p:sp>
    </p:spTree>
    <p:extLst>
      <p:ext uri="{BB962C8B-B14F-4D97-AF65-F5344CB8AC3E}">
        <p14:creationId xmlns:p14="http://schemas.microsoft.com/office/powerpoint/2010/main" val="4280289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67EA9-656E-FBF8-FACC-DF36DE036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graph&#10;&#10;AI-generated content may be incorrect.">
            <a:extLst>
              <a:ext uri="{FF2B5EF4-FFF2-40B4-BE49-F238E27FC236}">
                <a16:creationId xmlns:a16="http://schemas.microsoft.com/office/drawing/2014/main" id="{A6DADBAF-8534-16CB-A7E1-AE0BD8718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743" y="2156505"/>
            <a:ext cx="10249191" cy="3322864"/>
          </a:xfrm>
          <a:prstGeom prst="rect">
            <a:avLst/>
          </a:prstGeom>
        </p:spPr>
      </p:pic>
      <p:pic>
        <p:nvPicPr>
          <p:cNvPr id="5" name="Picture 4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085AA3A3-707D-1A5B-45C7-7EE9480A6C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478" b="53023"/>
          <a:stretch>
            <a:fillRect/>
          </a:stretch>
        </p:blipFill>
        <p:spPr>
          <a:xfrm>
            <a:off x="9535886" y="1644197"/>
            <a:ext cx="1480036" cy="216036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7066B37-08D5-2535-4C67-6B34B7458433}"/>
              </a:ext>
            </a:extLst>
          </p:cNvPr>
          <p:cNvSpPr txBox="1">
            <a:spLocks/>
          </p:cNvSpPr>
          <p:nvPr/>
        </p:nvSpPr>
        <p:spPr>
          <a:xfrm>
            <a:off x="1328477" y="166234"/>
            <a:ext cx="93236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10,915 function scores for BARD1 SNVs and 3-bp deletions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E08AA1-D1EA-8E19-A63F-00300BF51F85}"/>
              </a:ext>
            </a:extLst>
          </p:cNvPr>
          <p:cNvSpPr/>
          <p:nvPr/>
        </p:nvSpPr>
        <p:spPr>
          <a:xfrm flipV="1">
            <a:off x="5826579" y="5098740"/>
            <a:ext cx="1570264" cy="42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4BFDA0D-6C45-005D-14A6-49C6D7DF9009}"/>
              </a:ext>
            </a:extLst>
          </p:cNvPr>
          <p:cNvSpPr txBox="1">
            <a:spLocks/>
          </p:cNvSpPr>
          <p:nvPr/>
        </p:nvSpPr>
        <p:spPr>
          <a:xfrm>
            <a:off x="4224709" y="5154669"/>
            <a:ext cx="3563257" cy="698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Helvetica" charset="0"/>
                <a:ea typeface="Helvetica" charset="0"/>
                <a:cs typeface="Helvetica" charset="0"/>
              </a:rPr>
              <a:t>Functional scores</a:t>
            </a:r>
          </a:p>
        </p:txBody>
      </p:sp>
    </p:spTree>
    <p:extLst>
      <p:ext uri="{BB962C8B-B14F-4D97-AF65-F5344CB8AC3E}">
        <p14:creationId xmlns:p14="http://schemas.microsoft.com/office/powerpoint/2010/main" val="2006316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2139F-46CB-3F78-AB94-ED35B5F9B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F46931D-6BB7-087A-E774-3054C752F028}"/>
              </a:ext>
            </a:extLst>
          </p:cNvPr>
          <p:cNvSpPr txBox="1">
            <a:spLocks/>
          </p:cNvSpPr>
          <p:nvPr/>
        </p:nvSpPr>
        <p:spPr>
          <a:xfrm>
            <a:off x="348342" y="0"/>
            <a:ext cx="114953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LOF variants enriched 36X in the folded domains</a:t>
            </a:r>
          </a:p>
        </p:txBody>
      </p:sp>
      <p:pic>
        <p:nvPicPr>
          <p:cNvPr id="5" name="Picture 4" descr="A close-up of a graph&#10;&#10;AI-generated content may be incorrect.">
            <a:extLst>
              <a:ext uri="{FF2B5EF4-FFF2-40B4-BE49-F238E27FC236}">
                <a16:creationId xmlns:a16="http://schemas.microsoft.com/office/drawing/2014/main" id="{E79068F6-6BE2-F46C-F5EC-FF985B9495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1626"/>
          <a:stretch>
            <a:fillRect/>
          </a:stretch>
        </p:blipFill>
        <p:spPr>
          <a:xfrm>
            <a:off x="1142999" y="1201856"/>
            <a:ext cx="9906001" cy="155767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566A83E-96B8-EE58-79AD-104C7186ABA8}"/>
              </a:ext>
            </a:extLst>
          </p:cNvPr>
          <p:cNvSpPr/>
          <p:nvPr/>
        </p:nvSpPr>
        <p:spPr>
          <a:xfrm flipV="1">
            <a:off x="1126670" y="1292905"/>
            <a:ext cx="571500" cy="424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B24873A-4C2F-FF2F-1FFF-A0EBCAF545D7}"/>
              </a:ext>
            </a:extLst>
          </p:cNvPr>
          <p:cNvSpPr txBox="1">
            <a:spLocks/>
          </p:cNvSpPr>
          <p:nvPr/>
        </p:nvSpPr>
        <p:spPr>
          <a:xfrm>
            <a:off x="9267371" y="1829031"/>
            <a:ext cx="3563257" cy="698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deletions</a:t>
            </a:r>
          </a:p>
        </p:txBody>
      </p:sp>
    </p:spTree>
    <p:extLst>
      <p:ext uri="{BB962C8B-B14F-4D97-AF65-F5344CB8AC3E}">
        <p14:creationId xmlns:p14="http://schemas.microsoft.com/office/powerpoint/2010/main" val="2989863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FA6D6-3B33-BBF4-BF24-B3A2D45A6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2658BDE-5519-5523-B86C-761682443D24}"/>
              </a:ext>
            </a:extLst>
          </p:cNvPr>
          <p:cNvSpPr txBox="1">
            <a:spLocks/>
          </p:cNvSpPr>
          <p:nvPr/>
        </p:nvSpPr>
        <p:spPr>
          <a:xfrm>
            <a:off x="348342" y="0"/>
            <a:ext cx="114953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LOF variants enriched 36X in the folded domains</a:t>
            </a:r>
          </a:p>
        </p:txBody>
      </p:sp>
      <p:pic>
        <p:nvPicPr>
          <p:cNvPr id="5" name="Picture 4" descr="A close-up of a graph&#10;&#10;AI-generated content may be incorrect.">
            <a:extLst>
              <a:ext uri="{FF2B5EF4-FFF2-40B4-BE49-F238E27FC236}">
                <a16:creationId xmlns:a16="http://schemas.microsoft.com/office/drawing/2014/main" id="{175BFEA9-EEC9-EDD3-53CD-B15B91425D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924"/>
          <a:stretch>
            <a:fillRect/>
          </a:stretch>
        </p:blipFill>
        <p:spPr>
          <a:xfrm>
            <a:off x="1142999" y="1201855"/>
            <a:ext cx="9906001" cy="47254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D1439C-C90E-6176-AC8B-948F53B7F289}"/>
              </a:ext>
            </a:extLst>
          </p:cNvPr>
          <p:cNvSpPr/>
          <p:nvPr/>
        </p:nvSpPr>
        <p:spPr>
          <a:xfrm flipV="1">
            <a:off x="1142999" y="1292905"/>
            <a:ext cx="571500" cy="424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3F7A7E-9255-DE61-69BD-25AE3BF3284C}"/>
              </a:ext>
            </a:extLst>
          </p:cNvPr>
          <p:cNvSpPr/>
          <p:nvPr/>
        </p:nvSpPr>
        <p:spPr>
          <a:xfrm flipV="1">
            <a:off x="922562" y="2739689"/>
            <a:ext cx="571500" cy="424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A4C3A00-0CA3-4696-95F8-3B2A96706CFB}"/>
              </a:ext>
            </a:extLst>
          </p:cNvPr>
          <p:cNvSpPr txBox="1">
            <a:spLocks/>
          </p:cNvSpPr>
          <p:nvPr/>
        </p:nvSpPr>
        <p:spPr>
          <a:xfrm>
            <a:off x="9267371" y="1829031"/>
            <a:ext cx="3563257" cy="698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deletions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D7173AA-1446-6386-6867-8F230C8CC0AA}"/>
              </a:ext>
            </a:extLst>
          </p:cNvPr>
          <p:cNvSpPr txBox="1">
            <a:spLocks/>
          </p:cNvSpPr>
          <p:nvPr/>
        </p:nvSpPr>
        <p:spPr>
          <a:xfrm rot="16200000">
            <a:off x="9616565" y="3796447"/>
            <a:ext cx="3563257" cy="698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missense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DC502BE-66BD-231F-C7B5-E72EA2EAC8C2}"/>
              </a:ext>
            </a:extLst>
          </p:cNvPr>
          <p:cNvSpPr txBox="1">
            <a:spLocks/>
          </p:cNvSpPr>
          <p:nvPr/>
        </p:nvSpPr>
        <p:spPr>
          <a:xfrm>
            <a:off x="8750300" y="5512760"/>
            <a:ext cx="3563257" cy="698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stop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28EDF65-1C66-7614-A29F-8CFFBE216609}"/>
              </a:ext>
            </a:extLst>
          </p:cNvPr>
          <p:cNvCxnSpPr/>
          <p:nvPr/>
        </p:nvCxnSpPr>
        <p:spPr>
          <a:xfrm>
            <a:off x="11365535" y="2739689"/>
            <a:ext cx="0" cy="6893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9DEF02-4891-FD40-F237-0E4E07FEC41C}"/>
              </a:ext>
            </a:extLst>
          </p:cNvPr>
          <p:cNvCxnSpPr>
            <a:cxnSpLocks/>
          </p:cNvCxnSpPr>
          <p:nvPr/>
        </p:nvCxnSpPr>
        <p:spPr>
          <a:xfrm>
            <a:off x="11398193" y="4823449"/>
            <a:ext cx="0" cy="8752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1625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CF3E3-34DE-6CBD-B14E-28D28DEFE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EC6C518-FACC-01C8-CCB0-41DAEE80C79C}"/>
              </a:ext>
            </a:extLst>
          </p:cNvPr>
          <p:cNvSpPr txBox="1">
            <a:spLocks/>
          </p:cNvSpPr>
          <p:nvPr/>
        </p:nvSpPr>
        <p:spPr>
          <a:xfrm>
            <a:off x="348342" y="0"/>
            <a:ext cx="114953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Current VEPs over predict damage</a:t>
            </a:r>
          </a:p>
        </p:txBody>
      </p:sp>
      <p:pic>
        <p:nvPicPr>
          <p:cNvPr id="5" name="Picture 4" descr="A close-up of a graph&#10;&#10;AI-generated content may be incorrect.">
            <a:extLst>
              <a:ext uri="{FF2B5EF4-FFF2-40B4-BE49-F238E27FC236}">
                <a16:creationId xmlns:a16="http://schemas.microsoft.com/office/drawing/2014/main" id="{F5F9162C-26C5-0F9F-EB4D-E4EC9809CA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59" t="86076" r="1" b="-650"/>
          <a:stretch>
            <a:fillRect/>
          </a:stretch>
        </p:blipFill>
        <p:spPr>
          <a:xfrm>
            <a:off x="179614" y="2174645"/>
            <a:ext cx="11178080" cy="1761573"/>
          </a:xfrm>
          <a:prstGeom prst="rect">
            <a:avLst/>
          </a:prstGeom>
        </p:spPr>
      </p:pic>
      <p:pic>
        <p:nvPicPr>
          <p:cNvPr id="2" name="Picture 1" descr="A close-up of a graph&#10;&#10;AI-generated content may be incorrect.">
            <a:extLst>
              <a:ext uri="{FF2B5EF4-FFF2-40B4-BE49-F238E27FC236}">
                <a16:creationId xmlns:a16="http://schemas.microsoft.com/office/drawing/2014/main" id="{BD64BFEF-A4ED-A73F-AB4F-B52A7B3A6F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28" t="2253" r="8187" b="93042"/>
          <a:stretch>
            <a:fillRect/>
          </a:stretch>
        </p:blipFill>
        <p:spPr>
          <a:xfrm>
            <a:off x="348341" y="1614966"/>
            <a:ext cx="10020301" cy="30601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BC7305B-B8CA-5CF9-3F89-58ACC312ABEA}"/>
              </a:ext>
            </a:extLst>
          </p:cNvPr>
          <p:cNvSpPr txBox="1">
            <a:spLocks/>
          </p:cNvSpPr>
          <p:nvPr/>
        </p:nvSpPr>
        <p:spPr>
          <a:xfrm>
            <a:off x="10273656" y="2098899"/>
            <a:ext cx="1689743" cy="473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latin typeface="Helvetica" charset="0"/>
                <a:ea typeface="Helvetica" charset="0"/>
                <a:cs typeface="Helvetica" charset="0"/>
              </a:rPr>
              <a:t>min missense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DA4338E-6CF1-2B88-258E-FEB3DB5BA3E6}"/>
              </a:ext>
            </a:extLst>
          </p:cNvPr>
          <p:cNvSpPr txBox="1">
            <a:spLocks/>
          </p:cNvSpPr>
          <p:nvPr/>
        </p:nvSpPr>
        <p:spPr>
          <a:xfrm>
            <a:off x="10322643" y="2458148"/>
            <a:ext cx="1689743" cy="473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latin typeface="Helvetica" charset="0"/>
                <a:ea typeface="Helvetica" charset="0"/>
                <a:cs typeface="Helvetica" charset="0"/>
              </a:rPr>
              <a:t>mean missense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B5F8A4F-11C5-45D2-9886-F3D8ABCD266B}"/>
              </a:ext>
            </a:extLst>
          </p:cNvPr>
          <p:cNvSpPr txBox="1">
            <a:spLocks/>
          </p:cNvSpPr>
          <p:nvPr/>
        </p:nvSpPr>
        <p:spPr>
          <a:xfrm>
            <a:off x="10331980" y="2784739"/>
            <a:ext cx="1689743" cy="473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 err="1">
                <a:latin typeface="Helvetica" charset="0"/>
                <a:ea typeface="Helvetica" charset="0"/>
                <a:cs typeface="Helvetica" charset="0"/>
              </a:rPr>
              <a:t>AlphaMissense</a:t>
            </a:r>
            <a:endParaRPr lang="en-US" sz="16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1F09147-57AF-E59E-DB46-A2030D4A7FEA}"/>
              </a:ext>
            </a:extLst>
          </p:cNvPr>
          <p:cNvSpPr txBox="1">
            <a:spLocks/>
          </p:cNvSpPr>
          <p:nvPr/>
        </p:nvSpPr>
        <p:spPr>
          <a:xfrm>
            <a:off x="10266663" y="3111330"/>
            <a:ext cx="1025715" cy="473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latin typeface="Helvetica" charset="0"/>
                <a:ea typeface="Helvetica" charset="0"/>
                <a:cs typeface="Helvetica" charset="0"/>
              </a:rPr>
              <a:t>REVEL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4DE5C0C-B66A-1B3C-8BF9-F649F9427F2B}"/>
              </a:ext>
            </a:extLst>
          </p:cNvPr>
          <p:cNvSpPr txBox="1">
            <a:spLocks/>
          </p:cNvSpPr>
          <p:nvPr/>
        </p:nvSpPr>
        <p:spPr>
          <a:xfrm>
            <a:off x="10257326" y="3437923"/>
            <a:ext cx="1368615" cy="473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latin typeface="Helvetica" charset="0"/>
                <a:ea typeface="Helvetica" charset="0"/>
                <a:cs typeface="Helvetica" charset="0"/>
              </a:rPr>
              <a:t>MutPred-2</a:t>
            </a:r>
          </a:p>
        </p:txBody>
      </p:sp>
    </p:spTree>
    <p:extLst>
      <p:ext uri="{BB962C8B-B14F-4D97-AF65-F5344CB8AC3E}">
        <p14:creationId xmlns:p14="http://schemas.microsoft.com/office/powerpoint/2010/main" val="3803383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6B9D8-2F8B-8764-A2FE-F2D5D28C3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FD6E75-2213-7F78-60FB-0A5E0A16C480}"/>
              </a:ext>
            </a:extLst>
          </p:cNvPr>
          <p:cNvSpPr txBox="1">
            <a:spLocks/>
          </p:cNvSpPr>
          <p:nvPr/>
        </p:nvSpPr>
        <p:spPr>
          <a:xfrm>
            <a:off x="348342" y="0"/>
            <a:ext cx="114953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Current VEPs over predict damage</a:t>
            </a:r>
          </a:p>
        </p:txBody>
      </p:sp>
      <p:pic>
        <p:nvPicPr>
          <p:cNvPr id="5" name="Picture 4" descr="A close-up of a graph&#10;&#10;AI-generated content may be incorrect.">
            <a:extLst>
              <a:ext uri="{FF2B5EF4-FFF2-40B4-BE49-F238E27FC236}">
                <a16:creationId xmlns:a16="http://schemas.microsoft.com/office/drawing/2014/main" id="{63CB27BB-50C9-9E7E-CB67-45DDF147FD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59" t="86076" r="1" b="-650"/>
          <a:stretch>
            <a:fillRect/>
          </a:stretch>
        </p:blipFill>
        <p:spPr>
          <a:xfrm>
            <a:off x="179614" y="2174645"/>
            <a:ext cx="11178080" cy="1761573"/>
          </a:xfrm>
          <a:prstGeom prst="rect">
            <a:avLst/>
          </a:prstGeom>
        </p:spPr>
      </p:pic>
      <p:pic>
        <p:nvPicPr>
          <p:cNvPr id="2" name="Picture 1" descr="A close-up of a graph&#10;&#10;AI-generated content may be incorrect.">
            <a:extLst>
              <a:ext uri="{FF2B5EF4-FFF2-40B4-BE49-F238E27FC236}">
                <a16:creationId xmlns:a16="http://schemas.microsoft.com/office/drawing/2014/main" id="{C69A5448-2785-C449-F51B-E3C93F38F7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28" t="2253" r="8187" b="93042"/>
          <a:stretch>
            <a:fillRect/>
          </a:stretch>
        </p:blipFill>
        <p:spPr>
          <a:xfrm>
            <a:off x="348341" y="1614966"/>
            <a:ext cx="10020301" cy="30601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CD40855-E970-2574-2EE6-51D4A453AF4B}"/>
              </a:ext>
            </a:extLst>
          </p:cNvPr>
          <p:cNvSpPr txBox="1">
            <a:spLocks/>
          </p:cNvSpPr>
          <p:nvPr/>
        </p:nvSpPr>
        <p:spPr>
          <a:xfrm>
            <a:off x="10273656" y="2098899"/>
            <a:ext cx="1689743" cy="473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latin typeface="Helvetica" charset="0"/>
                <a:ea typeface="Helvetica" charset="0"/>
                <a:cs typeface="Helvetica" charset="0"/>
              </a:rPr>
              <a:t>min missense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7B777D7-A440-1432-93D3-7016D3047AD5}"/>
              </a:ext>
            </a:extLst>
          </p:cNvPr>
          <p:cNvSpPr txBox="1">
            <a:spLocks/>
          </p:cNvSpPr>
          <p:nvPr/>
        </p:nvSpPr>
        <p:spPr>
          <a:xfrm>
            <a:off x="10322643" y="2458148"/>
            <a:ext cx="1689743" cy="473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latin typeface="Helvetica" charset="0"/>
                <a:ea typeface="Helvetica" charset="0"/>
                <a:cs typeface="Helvetica" charset="0"/>
              </a:rPr>
              <a:t>mean missense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C432580-8D5E-F948-B473-38A415EA2937}"/>
              </a:ext>
            </a:extLst>
          </p:cNvPr>
          <p:cNvSpPr txBox="1">
            <a:spLocks/>
          </p:cNvSpPr>
          <p:nvPr/>
        </p:nvSpPr>
        <p:spPr>
          <a:xfrm>
            <a:off x="10331980" y="2784739"/>
            <a:ext cx="1689743" cy="473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 err="1">
                <a:latin typeface="Helvetica" charset="0"/>
                <a:ea typeface="Helvetica" charset="0"/>
                <a:cs typeface="Helvetica" charset="0"/>
              </a:rPr>
              <a:t>AlphaMissense</a:t>
            </a:r>
            <a:endParaRPr lang="en-US" sz="16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6BC86CD-C690-50BB-0608-CB29EA2670BA}"/>
              </a:ext>
            </a:extLst>
          </p:cNvPr>
          <p:cNvSpPr txBox="1">
            <a:spLocks/>
          </p:cNvSpPr>
          <p:nvPr/>
        </p:nvSpPr>
        <p:spPr>
          <a:xfrm>
            <a:off x="10266663" y="3111330"/>
            <a:ext cx="1025715" cy="473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latin typeface="Helvetica" charset="0"/>
                <a:ea typeface="Helvetica" charset="0"/>
                <a:cs typeface="Helvetica" charset="0"/>
              </a:rPr>
              <a:t>REVEL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AB4EC0D-F16D-7986-DDAC-04360D59EC2F}"/>
              </a:ext>
            </a:extLst>
          </p:cNvPr>
          <p:cNvSpPr txBox="1">
            <a:spLocks/>
          </p:cNvSpPr>
          <p:nvPr/>
        </p:nvSpPr>
        <p:spPr>
          <a:xfrm>
            <a:off x="10257326" y="3437923"/>
            <a:ext cx="1368615" cy="473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latin typeface="Helvetica" charset="0"/>
                <a:ea typeface="Helvetica" charset="0"/>
                <a:cs typeface="Helvetica" charset="0"/>
              </a:rPr>
              <a:t>MutPred-2</a:t>
            </a:r>
          </a:p>
        </p:txBody>
      </p:sp>
      <p:pic>
        <p:nvPicPr>
          <p:cNvPr id="11" name="Picture 10" descr="A group of graphs showing different types of data&#10;&#10;AI-generated content may be incorrect.">
            <a:extLst>
              <a:ext uri="{FF2B5EF4-FFF2-40B4-BE49-F238E27FC236}">
                <a16:creationId xmlns:a16="http://schemas.microsoft.com/office/drawing/2014/main" id="{67C47F7F-7314-CFEC-3EA7-B9C311DE71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331"/>
          <a:stretch>
            <a:fillRect/>
          </a:stretch>
        </p:blipFill>
        <p:spPr>
          <a:xfrm>
            <a:off x="468081" y="4346122"/>
            <a:ext cx="4507802" cy="2163535"/>
          </a:xfrm>
          <a:prstGeom prst="rect">
            <a:avLst/>
          </a:prstGeom>
        </p:spPr>
      </p:pic>
      <p:pic>
        <p:nvPicPr>
          <p:cNvPr id="12" name="Picture 11" descr="A group of graphs showing different types of data&#10;&#10;AI-generated content may be incorrect.">
            <a:extLst>
              <a:ext uri="{FF2B5EF4-FFF2-40B4-BE49-F238E27FC236}">
                <a16:creationId xmlns:a16="http://schemas.microsoft.com/office/drawing/2014/main" id="{961714C4-80B2-96CE-D631-99D54A2D9D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282" r="49263" b="1049"/>
          <a:stretch>
            <a:fillRect/>
          </a:stretch>
        </p:blipFill>
        <p:spPr>
          <a:xfrm>
            <a:off x="7970209" y="4346122"/>
            <a:ext cx="2287117" cy="2163535"/>
          </a:xfrm>
          <a:prstGeom prst="rect">
            <a:avLst/>
          </a:prstGeom>
        </p:spPr>
      </p:pic>
      <p:pic>
        <p:nvPicPr>
          <p:cNvPr id="13" name="Picture 12" descr="A group of graphs showing different types of data&#10;&#10;AI-generated content may be incorrect.">
            <a:extLst>
              <a:ext uri="{FF2B5EF4-FFF2-40B4-BE49-F238E27FC236}">
                <a16:creationId xmlns:a16="http://schemas.microsoft.com/office/drawing/2014/main" id="{E78E86C7-15F4-9BBD-1804-505B0F74FE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530" t="50282" b="1049"/>
          <a:stretch>
            <a:fillRect/>
          </a:stretch>
        </p:blipFill>
        <p:spPr>
          <a:xfrm>
            <a:off x="4952988" y="4346122"/>
            <a:ext cx="2275114" cy="2163535"/>
          </a:xfrm>
          <a:prstGeom prst="rect">
            <a:avLst/>
          </a:prstGeom>
        </p:spPr>
      </p:pic>
      <p:pic>
        <p:nvPicPr>
          <p:cNvPr id="14" name="Picture 13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D3F41023-62D7-7C56-F992-047BA51D582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478" b="53023"/>
          <a:stretch>
            <a:fillRect/>
          </a:stretch>
        </p:blipFill>
        <p:spPr>
          <a:xfrm>
            <a:off x="10150862" y="4238037"/>
            <a:ext cx="1206832" cy="1761573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749F817-D68E-8D34-DACF-3568CBE5EF6B}"/>
              </a:ext>
            </a:extLst>
          </p:cNvPr>
          <p:cNvSpPr txBox="1">
            <a:spLocks/>
          </p:cNvSpPr>
          <p:nvPr/>
        </p:nvSpPr>
        <p:spPr>
          <a:xfrm>
            <a:off x="895261" y="4066589"/>
            <a:ext cx="1689743" cy="473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 err="1">
                <a:latin typeface="Helvetica" charset="0"/>
                <a:ea typeface="Helvetica" charset="0"/>
                <a:cs typeface="Helvetica" charset="0"/>
              </a:rPr>
              <a:t>AlphaMissense</a:t>
            </a:r>
            <a:endParaRPr lang="en-US" sz="1600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A42578A-122D-3FCA-3DB0-5585DE13D69C}"/>
              </a:ext>
            </a:extLst>
          </p:cNvPr>
          <p:cNvSpPr txBox="1">
            <a:spLocks/>
          </p:cNvSpPr>
          <p:nvPr/>
        </p:nvSpPr>
        <p:spPr>
          <a:xfrm>
            <a:off x="3483950" y="4066589"/>
            <a:ext cx="1025715" cy="473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latin typeface="Helvetica" charset="0"/>
                <a:ea typeface="Helvetica" charset="0"/>
                <a:cs typeface="Helvetica" charset="0"/>
              </a:rPr>
              <a:t>REVEL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5A57D7B-A5A0-C044-1016-C9F2E0EA2336}"/>
              </a:ext>
            </a:extLst>
          </p:cNvPr>
          <p:cNvSpPr txBox="1">
            <a:spLocks/>
          </p:cNvSpPr>
          <p:nvPr/>
        </p:nvSpPr>
        <p:spPr>
          <a:xfrm>
            <a:off x="5555629" y="4066589"/>
            <a:ext cx="1368615" cy="473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latin typeface="Helvetica" charset="0"/>
                <a:ea typeface="Helvetica" charset="0"/>
                <a:cs typeface="Helvetica" charset="0"/>
              </a:rPr>
              <a:t>MutPred-2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5A9DB0D-B733-CAAD-9FEF-38FB42534424}"/>
              </a:ext>
            </a:extLst>
          </p:cNvPr>
          <p:cNvSpPr txBox="1">
            <a:spLocks/>
          </p:cNvSpPr>
          <p:nvPr/>
        </p:nvSpPr>
        <p:spPr>
          <a:xfrm>
            <a:off x="8598186" y="4066589"/>
            <a:ext cx="1368615" cy="473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latin typeface="Helvetica" charset="0"/>
                <a:ea typeface="Helvetica" charset="0"/>
                <a:cs typeface="Helvetica" charset="0"/>
              </a:rPr>
              <a:t>CADD</a:t>
            </a:r>
          </a:p>
        </p:txBody>
      </p:sp>
    </p:spTree>
    <p:extLst>
      <p:ext uri="{BB962C8B-B14F-4D97-AF65-F5344CB8AC3E}">
        <p14:creationId xmlns:p14="http://schemas.microsoft.com/office/powerpoint/2010/main" val="3902281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2BAF8-05A0-BFF8-2978-55684035D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A4CE0A1-B6B4-337D-03C7-F0652A11E19A}"/>
              </a:ext>
            </a:extLst>
          </p:cNvPr>
          <p:cNvSpPr txBox="1">
            <a:spLocks/>
          </p:cNvSpPr>
          <p:nvPr/>
        </p:nvSpPr>
        <p:spPr>
          <a:xfrm>
            <a:off x="348342" y="0"/>
            <a:ext cx="114953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BARD1 accurately predict clinical consequence </a:t>
            </a:r>
          </a:p>
        </p:txBody>
      </p:sp>
      <p:pic>
        <p:nvPicPr>
          <p:cNvPr id="19" name="Picture 18" descr="A bar code with numbers&#10;&#10;AI-generated content may be incorrect.">
            <a:extLst>
              <a:ext uri="{FF2B5EF4-FFF2-40B4-BE49-F238E27FC236}">
                <a16:creationId xmlns:a16="http://schemas.microsoft.com/office/drawing/2014/main" id="{1DD071EF-EC92-188F-0FBB-4A480C2EB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42" y="1130299"/>
            <a:ext cx="7762336" cy="290285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9624CB4-E390-B1A2-007D-BB97C6391D2B}"/>
              </a:ext>
            </a:extLst>
          </p:cNvPr>
          <p:cNvSpPr/>
          <p:nvPr/>
        </p:nvSpPr>
        <p:spPr>
          <a:xfrm flipV="1">
            <a:off x="348342" y="1325563"/>
            <a:ext cx="571500" cy="424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A graph with a line&#10;&#10;AI-generated content may be incorrect.">
            <a:extLst>
              <a:ext uri="{FF2B5EF4-FFF2-40B4-BE49-F238E27FC236}">
                <a16:creationId xmlns:a16="http://schemas.microsoft.com/office/drawing/2014/main" id="{E0EE988A-2E6D-A8C3-39CB-3E3BD2EE8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2517" y="1130299"/>
            <a:ext cx="3064826" cy="295418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B4855F8-C847-BC7C-39A5-92E663B1A168}"/>
              </a:ext>
            </a:extLst>
          </p:cNvPr>
          <p:cNvSpPr/>
          <p:nvPr/>
        </p:nvSpPr>
        <p:spPr>
          <a:xfrm flipV="1">
            <a:off x="3859483" y="3708926"/>
            <a:ext cx="1088073" cy="424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346D572B-AE02-BD95-14F9-A1D59C2A5102}"/>
              </a:ext>
            </a:extLst>
          </p:cNvPr>
          <p:cNvSpPr txBox="1">
            <a:spLocks/>
          </p:cNvSpPr>
          <p:nvPr/>
        </p:nvSpPr>
        <p:spPr>
          <a:xfrm>
            <a:off x="2621890" y="3572003"/>
            <a:ext cx="3563257" cy="698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>
                <a:latin typeface="Helvetica" charset="0"/>
                <a:ea typeface="Helvetica" charset="0"/>
                <a:cs typeface="Helvetica" charset="0"/>
              </a:rPr>
              <a:t>Functional scores</a:t>
            </a:r>
          </a:p>
        </p:txBody>
      </p:sp>
    </p:spTree>
    <p:extLst>
      <p:ext uri="{BB962C8B-B14F-4D97-AF65-F5344CB8AC3E}">
        <p14:creationId xmlns:p14="http://schemas.microsoft.com/office/powerpoint/2010/main" val="1240617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C1905-6055-B441-4C4F-DFE57C43F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789B8FC-8EDC-DFE5-4399-2D658B733445}"/>
              </a:ext>
            </a:extLst>
          </p:cNvPr>
          <p:cNvSpPr txBox="1">
            <a:spLocks/>
          </p:cNvSpPr>
          <p:nvPr/>
        </p:nvSpPr>
        <p:spPr>
          <a:xfrm>
            <a:off x="348342" y="0"/>
            <a:ext cx="114953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LOF BARD1 variants are enriched in breast cancer cases vs. controls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FC5281-A0E5-BAB7-A3F2-608522B137A8}"/>
              </a:ext>
            </a:extLst>
          </p:cNvPr>
          <p:cNvSpPr/>
          <p:nvPr/>
        </p:nvSpPr>
        <p:spPr>
          <a:xfrm flipV="1">
            <a:off x="348342" y="1325563"/>
            <a:ext cx="571500" cy="424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A graph with different colored lines&#10;&#10;AI-generated content may be incorrect.">
            <a:extLst>
              <a:ext uri="{FF2B5EF4-FFF2-40B4-BE49-F238E27FC236}">
                <a16:creationId xmlns:a16="http://schemas.microsoft.com/office/drawing/2014/main" id="{8C84B5FE-DE16-45F3-A4F4-E7CC35CB91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3321"/>
          <a:stretch>
            <a:fillRect/>
          </a:stretch>
        </p:blipFill>
        <p:spPr>
          <a:xfrm>
            <a:off x="634092" y="1537834"/>
            <a:ext cx="6844393" cy="18911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8E13FEC-B496-D294-25F6-1320749DE88F}"/>
              </a:ext>
            </a:extLst>
          </p:cNvPr>
          <p:cNvSpPr/>
          <p:nvPr/>
        </p:nvSpPr>
        <p:spPr>
          <a:xfrm flipV="1">
            <a:off x="634092" y="1573439"/>
            <a:ext cx="571500" cy="424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graph with different colored lines&#10;&#10;AI-generated content may be incorrect.">
            <a:extLst>
              <a:ext uri="{FF2B5EF4-FFF2-40B4-BE49-F238E27FC236}">
                <a16:creationId xmlns:a16="http://schemas.microsoft.com/office/drawing/2014/main" id="{A0B8BD63-BBAE-7361-7732-6EC66D868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6976" b="1306"/>
          <a:stretch>
            <a:fillRect/>
          </a:stretch>
        </p:blipFill>
        <p:spPr>
          <a:xfrm>
            <a:off x="634091" y="3431947"/>
            <a:ext cx="6844393" cy="60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78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3B5AF-6773-7506-A6EA-D3E4FBA8C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7F343E0-0D8D-D3B7-5B6F-F129085CF98F}"/>
              </a:ext>
            </a:extLst>
          </p:cNvPr>
          <p:cNvSpPr txBox="1">
            <a:spLocks/>
          </p:cNvSpPr>
          <p:nvPr/>
        </p:nvSpPr>
        <p:spPr>
          <a:xfrm>
            <a:off x="348342" y="0"/>
            <a:ext cx="1149531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LOF BARD1 variants are enriched in breast cancer cases vs. controls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365908-10E5-8725-CE45-D1200EC99460}"/>
              </a:ext>
            </a:extLst>
          </p:cNvPr>
          <p:cNvSpPr/>
          <p:nvPr/>
        </p:nvSpPr>
        <p:spPr>
          <a:xfrm flipV="1">
            <a:off x="348342" y="1325563"/>
            <a:ext cx="571500" cy="424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A graph with different colored lines&#10;&#10;AI-generated content may be incorrect.">
            <a:extLst>
              <a:ext uri="{FF2B5EF4-FFF2-40B4-BE49-F238E27FC236}">
                <a16:creationId xmlns:a16="http://schemas.microsoft.com/office/drawing/2014/main" id="{228ADC7D-49EF-1B81-2799-8D2E7FE04F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" b="-19"/>
          <a:stretch>
            <a:fillRect/>
          </a:stretch>
        </p:blipFill>
        <p:spPr>
          <a:xfrm>
            <a:off x="634092" y="1537834"/>
            <a:ext cx="6844393" cy="515688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B26950E-860F-D727-05B5-3DA67C750989}"/>
              </a:ext>
            </a:extLst>
          </p:cNvPr>
          <p:cNvSpPr/>
          <p:nvPr/>
        </p:nvSpPr>
        <p:spPr>
          <a:xfrm flipV="1">
            <a:off x="634092" y="1573439"/>
            <a:ext cx="571500" cy="424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13662F3-893B-7822-FCDD-1AA382EE2B25}"/>
              </a:ext>
            </a:extLst>
          </p:cNvPr>
          <p:cNvSpPr/>
          <p:nvPr/>
        </p:nvSpPr>
        <p:spPr>
          <a:xfrm>
            <a:off x="919842" y="4310744"/>
            <a:ext cx="6415767" cy="42454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CC77677-9BFB-E2F0-64CB-385ECE0F51C4}"/>
              </a:ext>
            </a:extLst>
          </p:cNvPr>
          <p:cNvSpPr/>
          <p:nvPr/>
        </p:nvSpPr>
        <p:spPr>
          <a:xfrm>
            <a:off x="919842" y="5796643"/>
            <a:ext cx="6415767" cy="24492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aph with black dots and white text&#10;&#10;AI-generated content may be incorrect.">
            <a:extLst>
              <a:ext uri="{FF2B5EF4-FFF2-40B4-BE49-F238E27FC236}">
                <a16:creationId xmlns:a16="http://schemas.microsoft.com/office/drawing/2014/main" id="{29DC286D-AAE5-5808-3738-4FA158EBD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6028" y="1750105"/>
            <a:ext cx="5051879" cy="154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3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0C52E-D124-A1E1-0ECC-D43AE0CD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Accuracy of SGE data provides strong evidence for variant classification</a:t>
            </a:r>
          </a:p>
        </p:txBody>
      </p:sp>
      <p:pic>
        <p:nvPicPr>
          <p:cNvPr id="5" name="Content Placeholder 4" descr="A graph of the number of numbers&#10;&#10;AI-generated content may be incorrect.">
            <a:extLst>
              <a:ext uri="{FF2B5EF4-FFF2-40B4-BE49-F238E27FC236}">
                <a16:creationId xmlns:a16="http://schemas.microsoft.com/office/drawing/2014/main" id="{E1FEBC75-3ECF-F7FE-A013-44880CD9AE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16343"/>
            <a:ext cx="4169409" cy="4974537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F433623-052F-31F7-4CB5-C9EE17F1BF3A}"/>
              </a:ext>
            </a:extLst>
          </p:cNvPr>
          <p:cNvSpPr/>
          <p:nvPr/>
        </p:nvSpPr>
        <p:spPr>
          <a:xfrm flipV="1">
            <a:off x="4816928" y="1608365"/>
            <a:ext cx="571500" cy="424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graph of a number of different types of protein&#10;&#10;AI-generated content may be incorrect.">
            <a:extLst>
              <a:ext uri="{FF2B5EF4-FFF2-40B4-BE49-F238E27FC236}">
                <a16:creationId xmlns:a16="http://schemas.microsoft.com/office/drawing/2014/main" id="{1FFEEC96-5999-3822-4FA3-857456AB9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678" y="2308005"/>
            <a:ext cx="6870017" cy="370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476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36E7A-D06D-2B8A-6F14-B716AC05A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E2B74F-E2AD-DE7E-805D-537BCFF2E631}"/>
              </a:ext>
            </a:extLst>
          </p:cNvPr>
          <p:cNvSpPr txBox="1">
            <a:spLocks/>
          </p:cNvSpPr>
          <p:nvPr/>
        </p:nvSpPr>
        <p:spPr>
          <a:xfrm>
            <a:off x="881743" y="1662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What’s going on with the variants with unexpected scores?</a:t>
            </a:r>
          </a:p>
        </p:txBody>
      </p:sp>
      <p:pic>
        <p:nvPicPr>
          <p:cNvPr id="3" name="Picture 2" descr="A close-up of a graph&#10;&#10;AI-generated content may be incorrect.">
            <a:extLst>
              <a:ext uri="{FF2B5EF4-FFF2-40B4-BE49-F238E27FC236}">
                <a16:creationId xmlns:a16="http://schemas.microsoft.com/office/drawing/2014/main" id="{2AC6205C-B481-BAEF-15E0-02EAC97C8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743" y="2156505"/>
            <a:ext cx="10249191" cy="3322864"/>
          </a:xfrm>
          <a:prstGeom prst="rect">
            <a:avLst/>
          </a:prstGeom>
        </p:spPr>
      </p:pic>
      <p:pic>
        <p:nvPicPr>
          <p:cNvPr id="5" name="Picture 4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937F48EA-7D29-3DB7-170B-1EAC1D9871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478" b="53023"/>
          <a:stretch>
            <a:fillRect/>
          </a:stretch>
        </p:blipFill>
        <p:spPr>
          <a:xfrm>
            <a:off x="9535886" y="1644197"/>
            <a:ext cx="1480036" cy="2160360"/>
          </a:xfrm>
          <a:prstGeom prst="rect">
            <a:avLst/>
          </a:prstGeom>
        </p:spPr>
      </p:pic>
      <p:sp>
        <p:nvSpPr>
          <p:cNvPr id="6" name="Left Arrow 5">
            <a:extLst>
              <a:ext uri="{FF2B5EF4-FFF2-40B4-BE49-F238E27FC236}">
                <a16:creationId xmlns:a16="http://schemas.microsoft.com/office/drawing/2014/main" id="{37206D5B-42D3-DBDC-2740-2C1321478210}"/>
              </a:ext>
            </a:extLst>
          </p:cNvPr>
          <p:cNvSpPr/>
          <p:nvPr/>
        </p:nvSpPr>
        <p:spPr>
          <a:xfrm>
            <a:off x="9077976" y="3675630"/>
            <a:ext cx="571500" cy="382588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>
            <a:extLst>
              <a:ext uri="{FF2B5EF4-FFF2-40B4-BE49-F238E27FC236}">
                <a16:creationId xmlns:a16="http://schemas.microsoft.com/office/drawing/2014/main" id="{D12DD470-E6AE-C658-E901-9C65E97B6B3D}"/>
              </a:ext>
            </a:extLst>
          </p:cNvPr>
          <p:cNvSpPr/>
          <p:nvPr/>
        </p:nvSpPr>
        <p:spPr>
          <a:xfrm>
            <a:off x="9077976" y="3435349"/>
            <a:ext cx="571500" cy="382588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>
            <a:extLst>
              <a:ext uri="{FF2B5EF4-FFF2-40B4-BE49-F238E27FC236}">
                <a16:creationId xmlns:a16="http://schemas.microsoft.com/office/drawing/2014/main" id="{ABB5B41A-C517-1552-09BE-52E96CD8F27A}"/>
              </a:ext>
            </a:extLst>
          </p:cNvPr>
          <p:cNvSpPr/>
          <p:nvPr/>
        </p:nvSpPr>
        <p:spPr>
          <a:xfrm rot="10800000">
            <a:off x="5720588" y="4238395"/>
            <a:ext cx="571500" cy="382588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>
            <a:extLst>
              <a:ext uri="{FF2B5EF4-FFF2-40B4-BE49-F238E27FC236}">
                <a16:creationId xmlns:a16="http://schemas.microsoft.com/office/drawing/2014/main" id="{47294D12-71BC-A2A7-F649-056A9E24159A}"/>
              </a:ext>
            </a:extLst>
          </p:cNvPr>
          <p:cNvSpPr/>
          <p:nvPr/>
        </p:nvSpPr>
        <p:spPr>
          <a:xfrm rot="10800000">
            <a:off x="5720588" y="2623568"/>
            <a:ext cx="571500" cy="382588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14BC19-FC2A-3396-3F9D-54B8A3C70DB0}"/>
              </a:ext>
            </a:extLst>
          </p:cNvPr>
          <p:cNvSpPr/>
          <p:nvPr/>
        </p:nvSpPr>
        <p:spPr>
          <a:xfrm flipV="1">
            <a:off x="5826579" y="5098740"/>
            <a:ext cx="1570264" cy="42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F6460FC-0948-0BC9-BC46-164132ED58F4}"/>
              </a:ext>
            </a:extLst>
          </p:cNvPr>
          <p:cNvSpPr txBox="1">
            <a:spLocks/>
          </p:cNvSpPr>
          <p:nvPr/>
        </p:nvSpPr>
        <p:spPr>
          <a:xfrm>
            <a:off x="4224709" y="5154669"/>
            <a:ext cx="3563257" cy="698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Helvetica" charset="0"/>
                <a:ea typeface="Helvetica" charset="0"/>
                <a:cs typeface="Helvetica" charset="0"/>
              </a:rPr>
              <a:t>Functional scores</a:t>
            </a:r>
          </a:p>
        </p:txBody>
      </p:sp>
    </p:spTree>
    <p:extLst>
      <p:ext uri="{BB962C8B-B14F-4D97-AF65-F5344CB8AC3E}">
        <p14:creationId xmlns:p14="http://schemas.microsoft.com/office/powerpoint/2010/main" val="217431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3372C55-E71C-60E5-7F36-CFCA2E1FDD16}"/>
              </a:ext>
            </a:extLst>
          </p:cNvPr>
          <p:cNvSpPr txBox="1">
            <a:spLocks/>
          </p:cNvSpPr>
          <p:nvPr/>
        </p:nvSpPr>
        <p:spPr>
          <a:xfrm>
            <a:off x="881743" y="1662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BARD1 has an alternative start codon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C7659CE-CAF7-0B2F-B77C-F182B521B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314" y="1314223"/>
            <a:ext cx="4394200" cy="5181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93DC61D-F329-44F5-FB17-63201E68DEB2}"/>
              </a:ext>
            </a:extLst>
          </p:cNvPr>
          <p:cNvSpPr/>
          <p:nvPr/>
        </p:nvSpPr>
        <p:spPr>
          <a:xfrm flipV="1">
            <a:off x="3621314" y="1279526"/>
            <a:ext cx="571500" cy="424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535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8CA7580-CF99-557B-D2A3-5CD4A739A60D}"/>
              </a:ext>
            </a:extLst>
          </p:cNvPr>
          <p:cNvSpPr txBox="1">
            <a:spLocks/>
          </p:cNvSpPr>
          <p:nvPr/>
        </p:nvSpPr>
        <p:spPr>
          <a:xfrm>
            <a:off x="171450" y="333261"/>
            <a:ext cx="118491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RNA scores reveals variants that cause splice effects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7BD4562-8228-A7CE-C75B-61EADAC7B28C}"/>
              </a:ext>
            </a:extLst>
          </p:cNvPr>
          <p:cNvGrpSpPr/>
          <p:nvPr/>
        </p:nvGrpSpPr>
        <p:grpSpPr>
          <a:xfrm>
            <a:off x="355146" y="1972128"/>
            <a:ext cx="6648450" cy="3889829"/>
            <a:chOff x="3409950" y="2070100"/>
            <a:chExt cx="5086350" cy="2717800"/>
          </a:xfrm>
        </p:grpSpPr>
        <p:pic>
          <p:nvPicPr>
            <p:cNvPr id="6" name="Picture 5" descr="A graph of a bird&#10;&#10;AI-generated content may be incorrect.">
              <a:extLst>
                <a:ext uri="{FF2B5EF4-FFF2-40B4-BE49-F238E27FC236}">
                  <a16:creationId xmlns:a16="http://schemas.microsoft.com/office/drawing/2014/main" id="{E8003A31-6FC9-765B-0DC4-93926D4DB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95700" y="2070100"/>
              <a:ext cx="4800600" cy="27178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7A6AB7C-4287-5601-B24E-CC6165C1212C}"/>
                </a:ext>
              </a:extLst>
            </p:cNvPr>
            <p:cNvSpPr/>
            <p:nvPr/>
          </p:nvSpPr>
          <p:spPr>
            <a:xfrm flipV="1">
              <a:off x="3409950" y="2070100"/>
              <a:ext cx="571500" cy="424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5453A1E-35B4-364D-EC09-A676533A7942}"/>
                </a:ext>
              </a:extLst>
            </p:cNvPr>
            <p:cNvSpPr/>
            <p:nvPr/>
          </p:nvSpPr>
          <p:spPr>
            <a:xfrm flipV="1">
              <a:off x="7924800" y="4294415"/>
              <a:ext cx="571500" cy="424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934400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0D849-486A-5153-47C9-610A949DD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EDC32E4-6046-5DDF-A9E3-EF5C5841100A}"/>
              </a:ext>
            </a:extLst>
          </p:cNvPr>
          <p:cNvGrpSpPr/>
          <p:nvPr/>
        </p:nvGrpSpPr>
        <p:grpSpPr>
          <a:xfrm>
            <a:off x="355146" y="1972128"/>
            <a:ext cx="6648450" cy="3889829"/>
            <a:chOff x="3409950" y="2070100"/>
            <a:chExt cx="5086350" cy="2717800"/>
          </a:xfrm>
        </p:grpSpPr>
        <p:pic>
          <p:nvPicPr>
            <p:cNvPr id="6" name="Picture 5" descr="A graph of a bird&#10;&#10;AI-generated content may be incorrect.">
              <a:extLst>
                <a:ext uri="{FF2B5EF4-FFF2-40B4-BE49-F238E27FC236}">
                  <a16:creationId xmlns:a16="http://schemas.microsoft.com/office/drawing/2014/main" id="{D0AB62EA-0DDD-6B75-7115-1A5E3A003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95700" y="2070100"/>
              <a:ext cx="4800600" cy="27178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04D8280-F80C-5A74-7778-C194125E2D58}"/>
                </a:ext>
              </a:extLst>
            </p:cNvPr>
            <p:cNvSpPr/>
            <p:nvPr/>
          </p:nvSpPr>
          <p:spPr>
            <a:xfrm flipV="1">
              <a:off x="3409950" y="2070100"/>
              <a:ext cx="571500" cy="424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22914B7-FFB8-7E2E-4AE8-C9D01A130BBA}"/>
                </a:ext>
              </a:extLst>
            </p:cNvPr>
            <p:cNvSpPr/>
            <p:nvPr/>
          </p:nvSpPr>
          <p:spPr>
            <a:xfrm flipV="1">
              <a:off x="7924800" y="4294415"/>
              <a:ext cx="571500" cy="424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 descr="A screenshot of a graph&#10;&#10;AI-generated content may be incorrect.">
            <a:extLst>
              <a:ext uri="{FF2B5EF4-FFF2-40B4-BE49-F238E27FC236}">
                <a16:creationId xmlns:a16="http://schemas.microsoft.com/office/drawing/2014/main" id="{D41C299B-6ADA-AC84-41BD-FBEAABF27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3596" y="1497465"/>
            <a:ext cx="4800600" cy="50292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CA87038-84DB-4F82-8DE1-E70806182FA0}"/>
              </a:ext>
            </a:extLst>
          </p:cNvPr>
          <p:cNvSpPr/>
          <p:nvPr/>
        </p:nvSpPr>
        <p:spPr>
          <a:xfrm>
            <a:off x="7003596" y="1589769"/>
            <a:ext cx="262618" cy="382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AEDFA62-10EA-EA97-0E9A-10A37A78910F}"/>
              </a:ext>
            </a:extLst>
          </p:cNvPr>
          <p:cNvSpPr txBox="1">
            <a:spLocks/>
          </p:cNvSpPr>
          <p:nvPr/>
        </p:nvSpPr>
        <p:spPr>
          <a:xfrm>
            <a:off x="171450" y="333261"/>
            <a:ext cx="118491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Helvetica" charset="0"/>
                <a:ea typeface="Helvetica" charset="0"/>
                <a:cs typeface="Helvetica" charset="0"/>
              </a:rPr>
              <a:t>RNA scores reveals variants that cause splice effects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9BC76-C18E-1AC8-8623-FF67BA6BBF3C}"/>
              </a:ext>
            </a:extLst>
          </p:cNvPr>
          <p:cNvSpPr/>
          <p:nvPr/>
        </p:nvSpPr>
        <p:spPr>
          <a:xfrm rot="16200000" flipV="1">
            <a:off x="-578" y="3702234"/>
            <a:ext cx="1570264" cy="429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569C4C-B336-7ED3-B350-7653B5FCB614}"/>
              </a:ext>
            </a:extLst>
          </p:cNvPr>
          <p:cNvSpPr txBox="1">
            <a:spLocks/>
          </p:cNvSpPr>
          <p:nvPr/>
        </p:nvSpPr>
        <p:spPr>
          <a:xfrm rot="16200000">
            <a:off x="-930685" y="3404563"/>
            <a:ext cx="3563257" cy="698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latin typeface="Helvetica" charset="0"/>
                <a:ea typeface="Helvetica" charset="0"/>
                <a:cs typeface="Helvetica" charset="0"/>
              </a:rPr>
              <a:t>Functional scores</a:t>
            </a:r>
          </a:p>
        </p:txBody>
      </p:sp>
    </p:spTree>
    <p:extLst>
      <p:ext uri="{BB962C8B-B14F-4D97-AF65-F5344CB8AC3E}">
        <p14:creationId xmlns:p14="http://schemas.microsoft.com/office/powerpoint/2010/main" val="25183549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3C24E-9187-CD53-101C-129396C93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Reciprocal SGE experiments highlight critical features of the BRCA1 and BARD1 RING domains</a:t>
            </a:r>
          </a:p>
        </p:txBody>
      </p:sp>
      <p:pic>
        <p:nvPicPr>
          <p:cNvPr id="5" name="Content Placeholder 4" descr="A diagram of a cell structure&#10;&#10;AI-generated content may be incorrect.">
            <a:extLst>
              <a:ext uri="{FF2B5EF4-FFF2-40B4-BE49-F238E27FC236}">
                <a16:creationId xmlns:a16="http://schemas.microsoft.com/office/drawing/2014/main" id="{3C2435BD-F2B0-E1DA-4DAA-FE4282F5E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1144" y="1690688"/>
            <a:ext cx="11189712" cy="4802187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33C27C-A371-C43E-080A-819EAD38D418}"/>
              </a:ext>
            </a:extLst>
          </p:cNvPr>
          <p:cNvSpPr/>
          <p:nvPr/>
        </p:nvSpPr>
        <p:spPr>
          <a:xfrm flipV="1">
            <a:off x="838200" y="1690688"/>
            <a:ext cx="571500" cy="424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080A0-596B-5492-E6C3-91C1C4EB2546}"/>
              </a:ext>
            </a:extLst>
          </p:cNvPr>
          <p:cNvSpPr/>
          <p:nvPr/>
        </p:nvSpPr>
        <p:spPr>
          <a:xfrm flipV="1">
            <a:off x="5978778" y="1690687"/>
            <a:ext cx="6049134" cy="4802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235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61FBE-CC7B-911A-E51D-4DBE1537B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9D710-D721-B29A-77FA-4C1775089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Reciprocal SGE experiments highlight critical features of the BRCA1 and BARD1 RING domains</a:t>
            </a:r>
          </a:p>
        </p:txBody>
      </p:sp>
      <p:pic>
        <p:nvPicPr>
          <p:cNvPr id="5" name="Content Placeholder 4" descr="A diagram of a cell structure&#10;&#10;AI-generated content may be incorrect.">
            <a:extLst>
              <a:ext uri="{FF2B5EF4-FFF2-40B4-BE49-F238E27FC236}">
                <a16:creationId xmlns:a16="http://schemas.microsoft.com/office/drawing/2014/main" id="{C4B070DE-5B32-353E-9A63-B8682C3EE3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1144" y="1690688"/>
            <a:ext cx="11189712" cy="4802187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B47DE63-671B-3A86-D2F9-DA23A96D7282}"/>
              </a:ext>
            </a:extLst>
          </p:cNvPr>
          <p:cNvSpPr/>
          <p:nvPr/>
        </p:nvSpPr>
        <p:spPr>
          <a:xfrm flipV="1">
            <a:off x="838200" y="1690688"/>
            <a:ext cx="571500" cy="424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481B24-4B71-82E8-715D-A6768F11FF68}"/>
              </a:ext>
            </a:extLst>
          </p:cNvPr>
          <p:cNvSpPr/>
          <p:nvPr/>
        </p:nvSpPr>
        <p:spPr>
          <a:xfrm flipV="1">
            <a:off x="5978778" y="1690688"/>
            <a:ext cx="571500" cy="424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636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46B62-BF91-2377-4C55-16508B336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0CC5A-18E1-8BB3-1506-1924B685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Reciprocal SGE experiments highlight differential missense sensitivity in BRCA1 and BARD1 BRCT domains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9D63CD5-F55E-AAB7-1B60-F67DB6D832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2493" y="1518557"/>
            <a:ext cx="6249454" cy="5313801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645B8B6-0D0D-B115-0A95-6763E3C0914A}"/>
              </a:ext>
            </a:extLst>
          </p:cNvPr>
          <p:cNvSpPr/>
          <p:nvPr/>
        </p:nvSpPr>
        <p:spPr>
          <a:xfrm flipV="1">
            <a:off x="2786743" y="4016829"/>
            <a:ext cx="6798128" cy="2694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5624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272AF-096F-945D-6D1B-31DDAA224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60843-C0B1-19F7-FA5F-3110C1ED6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Reciprocal SGE experiments highlight differential missense sensitivity in BRCA1 and BARD1 BRCT domains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D4F6826-D116-E07D-6990-E11CFB6F88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2493" y="1518557"/>
            <a:ext cx="6249454" cy="5313801"/>
          </a:xfrm>
        </p:spPr>
      </p:pic>
    </p:spTree>
    <p:extLst>
      <p:ext uri="{BB962C8B-B14F-4D97-AF65-F5344CB8AC3E}">
        <p14:creationId xmlns:p14="http://schemas.microsoft.com/office/powerpoint/2010/main" val="27113000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GS_logo.png">
            <a:extLst>
              <a:ext uri="{FF2B5EF4-FFF2-40B4-BE49-F238E27FC236}">
                <a16:creationId xmlns:a16="http://schemas.microsoft.com/office/drawing/2014/main" id="{E741C059-640D-CF4D-8DAD-29735D0058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00" y="1329649"/>
            <a:ext cx="1808285" cy="61189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CFE439F-C7FB-154D-BC26-BAD038FC3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72" y="4110678"/>
            <a:ext cx="1015566" cy="968693"/>
          </a:xfrm>
          <a:prstGeom prst="rect">
            <a:avLst/>
          </a:prstGeom>
        </p:spPr>
      </p:pic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82787287-EDA5-E64B-A189-7E0FDF3F0C43}"/>
              </a:ext>
            </a:extLst>
          </p:cNvPr>
          <p:cNvSpPr/>
          <p:nvPr/>
        </p:nvSpPr>
        <p:spPr>
          <a:xfrm>
            <a:off x="6247654" y="3362442"/>
            <a:ext cx="1739246" cy="1179043"/>
          </a:xfrm>
          <a:prstGeom prst="roundRect">
            <a:avLst/>
          </a:prstGeom>
          <a:solidFill>
            <a:schemeClr val="bg1"/>
          </a:solidFill>
          <a:ln>
            <a:solidFill>
              <a:srgbClr val="2384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v v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ED6AB0A-DB13-224E-9DB7-F7686A8D9E8F}"/>
              </a:ext>
            </a:extLst>
          </p:cNvPr>
          <p:cNvSpPr txBox="1"/>
          <p:nvPr/>
        </p:nvSpPr>
        <p:spPr>
          <a:xfrm>
            <a:off x="6364947" y="3674021"/>
            <a:ext cx="1433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Jeremy Stone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Dave Reinhart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Ben </a:t>
            </a:r>
            <a:r>
              <a:rPr lang="en-US" sz="1200" dirty="0" err="1">
                <a:latin typeface="Helvetica" pitchFamily="2" charset="0"/>
              </a:rPr>
              <a:t>Capodano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Sally </a:t>
            </a:r>
            <a:r>
              <a:rPr lang="en-US" sz="1200" dirty="0" err="1">
                <a:latin typeface="Helvetica" pitchFamily="2" charset="0"/>
              </a:rPr>
              <a:t>Grindstaff</a:t>
            </a:r>
            <a:endParaRPr lang="en-US" sz="1200" dirty="0">
              <a:latin typeface="Helvetica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D52ACE3-122E-F94F-9D7F-3E384B6C0E72}"/>
              </a:ext>
            </a:extLst>
          </p:cNvPr>
          <p:cNvSpPr txBox="1"/>
          <p:nvPr/>
        </p:nvSpPr>
        <p:spPr>
          <a:xfrm>
            <a:off x="6273252" y="3362443"/>
            <a:ext cx="1746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Software team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E4130D09-8185-4643-A6AE-C7DC95A4A1F4}"/>
              </a:ext>
            </a:extLst>
          </p:cNvPr>
          <p:cNvSpPr/>
          <p:nvPr/>
        </p:nvSpPr>
        <p:spPr>
          <a:xfrm>
            <a:off x="6223579" y="905158"/>
            <a:ext cx="1739246" cy="2321427"/>
          </a:xfrm>
          <a:prstGeom prst="roundRect">
            <a:avLst/>
          </a:prstGeom>
          <a:solidFill>
            <a:schemeClr val="bg1"/>
          </a:solidFill>
          <a:ln>
            <a:solidFill>
              <a:srgbClr val="2384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v v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506B428-6B4F-084C-BE6A-797CD83F2A5D}"/>
              </a:ext>
            </a:extLst>
          </p:cNvPr>
          <p:cNvSpPr txBox="1"/>
          <p:nvPr/>
        </p:nvSpPr>
        <p:spPr>
          <a:xfrm>
            <a:off x="6402588" y="1165929"/>
            <a:ext cx="143328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Shawn </a:t>
            </a:r>
            <a:r>
              <a:rPr lang="en-US" sz="1200" dirty="0" err="1">
                <a:latin typeface="Helvetica" pitchFamily="2" charset="0"/>
              </a:rPr>
              <a:t>Fayer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Nahum Smith</a:t>
            </a:r>
          </a:p>
          <a:p>
            <a:pPr algn="ctr"/>
            <a:r>
              <a:rPr lang="en-US" sz="1200" dirty="0" err="1">
                <a:latin typeface="Helvetica" pitchFamily="2" charset="0"/>
              </a:rPr>
              <a:t>Riddhiman</a:t>
            </a:r>
            <a:r>
              <a:rPr lang="en-US" sz="1200" dirty="0">
                <a:latin typeface="Helvetica" pitchFamily="2" charset="0"/>
              </a:rPr>
              <a:t> </a:t>
            </a:r>
            <a:r>
              <a:rPr lang="en-US" sz="1200" dirty="0" err="1">
                <a:latin typeface="Helvetica" pitchFamily="2" charset="0"/>
              </a:rPr>
              <a:t>Garge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Silvia </a:t>
            </a:r>
            <a:r>
              <a:rPr lang="en-US" sz="1200" dirty="0" err="1">
                <a:latin typeface="Helvetica" pitchFamily="2" charset="0"/>
              </a:rPr>
              <a:t>Casadei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 err="1">
                <a:latin typeface="Helvetica" pitchFamily="2" charset="0"/>
              </a:rPr>
              <a:t>Malvika</a:t>
            </a:r>
            <a:r>
              <a:rPr lang="en-US" sz="1200" dirty="0">
                <a:latin typeface="Helvetica" pitchFamily="2" charset="0"/>
              </a:rPr>
              <a:t> </a:t>
            </a:r>
            <a:r>
              <a:rPr lang="en-US" sz="1200" dirty="0" err="1">
                <a:latin typeface="Helvetica" pitchFamily="2" charset="0"/>
              </a:rPr>
              <a:t>Tejura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Ben Mallory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Sophie Gibson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Christine Lin</a:t>
            </a:r>
          </a:p>
          <a:p>
            <a:pPr algn="ctr"/>
            <a:r>
              <a:rPr lang="en-US" sz="1200" dirty="0" err="1">
                <a:latin typeface="Helvetica" pitchFamily="2" charset="0"/>
              </a:rPr>
              <a:t>Yile</a:t>
            </a:r>
            <a:r>
              <a:rPr lang="en-US" sz="1200" dirty="0">
                <a:latin typeface="Helvetica" pitchFamily="2" charset="0"/>
              </a:rPr>
              <a:t> Chen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Mariam </a:t>
            </a:r>
            <a:r>
              <a:rPr lang="en-US" sz="1200" dirty="0" err="1">
                <a:latin typeface="Helvetica" pitchFamily="2" charset="0"/>
              </a:rPr>
              <a:t>Benazouz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Min Seon Park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67E28A4-4930-BF41-91D8-A395D463666C}"/>
              </a:ext>
            </a:extLst>
          </p:cNvPr>
          <p:cNvSpPr txBox="1"/>
          <p:nvPr/>
        </p:nvSpPr>
        <p:spPr>
          <a:xfrm>
            <a:off x="6258177" y="902672"/>
            <a:ext cx="1746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Helvetica" pitchFamily="2" charset="0"/>
              </a:rPr>
              <a:t>Starita</a:t>
            </a:r>
            <a:r>
              <a:rPr lang="en-US" b="1" dirty="0">
                <a:latin typeface="Helvetica" pitchFamily="2" charset="0"/>
              </a:rPr>
              <a:t> lab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1786CC8F-3B06-7A43-8E22-F9BF40488C77}"/>
              </a:ext>
            </a:extLst>
          </p:cNvPr>
          <p:cNvSpPr/>
          <p:nvPr/>
        </p:nvSpPr>
        <p:spPr>
          <a:xfrm>
            <a:off x="8301034" y="901675"/>
            <a:ext cx="1673679" cy="1728437"/>
          </a:xfrm>
          <a:prstGeom prst="roundRect">
            <a:avLst/>
          </a:prstGeom>
          <a:solidFill>
            <a:schemeClr val="bg1"/>
          </a:solidFill>
          <a:ln>
            <a:solidFill>
              <a:srgbClr val="2384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v v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22EDEA7-3835-E346-ADB8-85C12DD6B49C}"/>
              </a:ext>
            </a:extLst>
          </p:cNvPr>
          <p:cNvSpPr txBox="1"/>
          <p:nvPr/>
        </p:nvSpPr>
        <p:spPr>
          <a:xfrm>
            <a:off x="8267861" y="913689"/>
            <a:ext cx="1672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Program</a:t>
            </a:r>
          </a:p>
          <a:p>
            <a:pPr algn="ctr"/>
            <a:r>
              <a:rPr lang="en-US" b="1" dirty="0">
                <a:latin typeface="Helvetica" pitchFamily="2" charset="0"/>
              </a:rPr>
              <a:t> management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2415A7D-698B-5A4B-BF40-76CB0A013D8E}"/>
              </a:ext>
            </a:extLst>
          </p:cNvPr>
          <p:cNvSpPr txBox="1"/>
          <p:nvPr/>
        </p:nvSpPr>
        <p:spPr>
          <a:xfrm>
            <a:off x="8480312" y="1498069"/>
            <a:ext cx="124906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Nola </a:t>
            </a:r>
            <a:r>
              <a:rPr lang="en-US" sz="1200" dirty="0" err="1">
                <a:latin typeface="Helvetica" pitchFamily="2" charset="0"/>
              </a:rPr>
              <a:t>Klemfuss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Jasmine Duong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Lara Muffley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Sarah Heidl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Kristina Hyman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Peggie Lee</a:t>
            </a:r>
          </a:p>
          <a:p>
            <a:pPr algn="ctr"/>
            <a:endParaRPr lang="en-US" sz="1200" dirty="0">
              <a:latin typeface="Helvetica" pitchFamily="2" charset="0"/>
            </a:endParaRP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BFCBA517-486C-AA44-8277-4675C20C10DE}"/>
              </a:ext>
            </a:extLst>
          </p:cNvPr>
          <p:cNvSpPr/>
          <p:nvPr/>
        </p:nvSpPr>
        <p:spPr>
          <a:xfrm>
            <a:off x="8301034" y="2963007"/>
            <a:ext cx="3664358" cy="1728437"/>
          </a:xfrm>
          <a:prstGeom prst="roundRect">
            <a:avLst/>
          </a:prstGeom>
          <a:solidFill>
            <a:schemeClr val="bg1"/>
          </a:solidFill>
          <a:ln>
            <a:solidFill>
              <a:srgbClr val="2384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v v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7F48EC8-493A-3847-B538-3467B027740F}"/>
              </a:ext>
            </a:extLst>
          </p:cNvPr>
          <p:cNvSpPr txBox="1"/>
          <p:nvPr/>
        </p:nvSpPr>
        <p:spPr>
          <a:xfrm>
            <a:off x="8527132" y="2993979"/>
            <a:ext cx="1270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CMAP PIs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D4A7633-E35C-6341-8FE0-AC22FD20F579}"/>
              </a:ext>
            </a:extLst>
          </p:cNvPr>
          <p:cNvSpPr txBox="1"/>
          <p:nvPr/>
        </p:nvSpPr>
        <p:spPr>
          <a:xfrm>
            <a:off x="8443359" y="3326327"/>
            <a:ext cx="1438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Doug Fowler</a:t>
            </a:r>
          </a:p>
          <a:p>
            <a:pPr algn="ctr"/>
            <a:r>
              <a:rPr lang="en-US" sz="1200" dirty="0" err="1">
                <a:latin typeface="Helvetica" pitchFamily="2" charset="0"/>
              </a:rPr>
              <a:t>Judit</a:t>
            </a:r>
            <a:r>
              <a:rPr lang="en-US" sz="1200" dirty="0">
                <a:latin typeface="Helvetica" pitchFamily="2" charset="0"/>
              </a:rPr>
              <a:t> </a:t>
            </a:r>
            <a:r>
              <a:rPr lang="en-US" sz="1200" dirty="0" err="1">
                <a:latin typeface="Helvetica" pitchFamily="2" charset="0"/>
              </a:rPr>
              <a:t>Villen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Christine </a:t>
            </a:r>
            <a:r>
              <a:rPr lang="en-US" sz="1200" dirty="0" err="1">
                <a:latin typeface="Helvetica" pitchFamily="2" charset="0"/>
              </a:rPr>
              <a:t>Queitsch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Jay </a:t>
            </a:r>
            <a:r>
              <a:rPr lang="en-US" sz="1200" dirty="0" err="1">
                <a:latin typeface="Helvetica" pitchFamily="2" charset="0"/>
              </a:rPr>
              <a:t>Shendure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Cole </a:t>
            </a:r>
            <a:r>
              <a:rPr lang="en-US" sz="1200" dirty="0" err="1">
                <a:latin typeface="Helvetica" pitchFamily="2" charset="0"/>
              </a:rPr>
              <a:t>Trapnell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Fritz Roth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B36A02E-2972-2644-AA61-8C2C49C70C9F}"/>
              </a:ext>
            </a:extLst>
          </p:cNvPr>
          <p:cNvSpPr txBox="1"/>
          <p:nvPr/>
        </p:nvSpPr>
        <p:spPr>
          <a:xfrm>
            <a:off x="2096607" y="946814"/>
            <a:ext cx="3557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BBI Advanced Technology Lab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E87F1B7-AF4D-4847-9418-83D9C580F264}"/>
              </a:ext>
            </a:extLst>
          </p:cNvPr>
          <p:cNvSpPr txBox="1"/>
          <p:nvPr/>
        </p:nvSpPr>
        <p:spPr>
          <a:xfrm>
            <a:off x="2011392" y="1580971"/>
            <a:ext cx="19931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Mary O’Neill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Diana </a:t>
            </a:r>
            <a:r>
              <a:rPr lang="en-US" sz="1200" dirty="0" err="1">
                <a:latin typeface="Helvetica" pitchFamily="2" charset="0"/>
              </a:rPr>
              <a:t>O’Day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Brent Ewing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Katherine Barker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Luis Gamboa</a:t>
            </a:r>
          </a:p>
          <a:p>
            <a:pPr algn="ctr"/>
            <a:endParaRPr lang="en-US" sz="1200" dirty="0">
              <a:latin typeface="Helvetica" pitchFamily="2" charset="0"/>
            </a:endParaRPr>
          </a:p>
          <a:p>
            <a:pPr algn="ctr"/>
            <a:endParaRPr lang="en-US" sz="1200" dirty="0">
              <a:latin typeface="Helvetica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80F7DD3-6116-1D45-B8CD-5A45CAF4554F}"/>
              </a:ext>
            </a:extLst>
          </p:cNvPr>
          <p:cNvSpPr txBox="1"/>
          <p:nvPr/>
        </p:nvSpPr>
        <p:spPr>
          <a:xfrm>
            <a:off x="3774526" y="1560022"/>
            <a:ext cx="175079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Nahum Smith</a:t>
            </a:r>
          </a:p>
          <a:p>
            <a:pPr algn="ctr"/>
            <a:r>
              <a:rPr lang="en-US" sz="1200" b="1" dirty="0">
                <a:latin typeface="Helvetica" pitchFamily="2" charset="0"/>
              </a:rPr>
              <a:t>Silvia </a:t>
            </a:r>
            <a:r>
              <a:rPr lang="en-US" sz="1200" b="1" dirty="0" err="1">
                <a:latin typeface="Helvetica" pitchFamily="2" charset="0"/>
              </a:rPr>
              <a:t>Casadei</a:t>
            </a:r>
            <a:endParaRPr lang="en-US" sz="1200" b="1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Sabrina Best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Ivan Woo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Audrey Hamm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Sarah </a:t>
            </a:r>
            <a:r>
              <a:rPr lang="en-US" sz="1200" dirty="0" err="1">
                <a:latin typeface="Helvetica" pitchFamily="2" charset="0"/>
              </a:rPr>
              <a:t>Heidl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Melinda Wheelock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Raining Wang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Jordan </a:t>
            </a:r>
            <a:r>
              <a:rPr lang="en-US" sz="1200" dirty="0" err="1">
                <a:latin typeface="Helvetica" pitchFamily="2" charset="0"/>
              </a:rPr>
              <a:t>Ospahl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Leslie Rodriguez Salas</a:t>
            </a:r>
          </a:p>
          <a:p>
            <a:pPr algn="ctr"/>
            <a:r>
              <a:rPr lang="en-US" sz="1200" dirty="0" err="1">
                <a:latin typeface="Helvetica" pitchFamily="2" charset="0"/>
              </a:rPr>
              <a:t>Obsa</a:t>
            </a:r>
            <a:r>
              <a:rPr lang="en-US" sz="1200" dirty="0">
                <a:latin typeface="Helvetica" pitchFamily="2" charset="0"/>
              </a:rPr>
              <a:t> </a:t>
            </a:r>
            <a:r>
              <a:rPr lang="en-US" sz="1200" dirty="0" err="1">
                <a:latin typeface="Helvetica" pitchFamily="2" charset="0"/>
              </a:rPr>
              <a:t>Seid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Cameron Wenman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Dan Holmes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Matthew Snyder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Airi </a:t>
            </a:r>
            <a:r>
              <a:rPr lang="en-US" sz="1200" dirty="0" err="1">
                <a:latin typeface="Helvetica" pitchFamily="2" charset="0"/>
              </a:rPr>
              <a:t>Hosokai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Alicia Wu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EB9F420-87B5-2C46-87AB-49704354CC4A}"/>
              </a:ext>
            </a:extLst>
          </p:cNvPr>
          <p:cNvSpPr txBox="1"/>
          <p:nvPr/>
        </p:nvSpPr>
        <p:spPr>
          <a:xfrm>
            <a:off x="3898494" y="1279067"/>
            <a:ext cx="163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Mutant BATs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645267F-98D3-D448-A2AB-E579A0370B40}"/>
              </a:ext>
            </a:extLst>
          </p:cNvPr>
          <p:cNvSpPr txBox="1"/>
          <p:nvPr/>
        </p:nvSpPr>
        <p:spPr>
          <a:xfrm>
            <a:off x="2140511" y="1298565"/>
            <a:ext cx="1734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sci BATs 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001B80DA-5B91-D044-BCDB-070C605C8909}"/>
              </a:ext>
            </a:extLst>
          </p:cNvPr>
          <p:cNvSpPr/>
          <p:nvPr/>
        </p:nvSpPr>
        <p:spPr>
          <a:xfrm>
            <a:off x="8301033" y="4834853"/>
            <a:ext cx="3701777" cy="1384994"/>
          </a:xfrm>
          <a:prstGeom prst="roundRect">
            <a:avLst/>
          </a:prstGeom>
          <a:solidFill>
            <a:schemeClr val="bg1"/>
          </a:solidFill>
          <a:ln>
            <a:solidFill>
              <a:srgbClr val="2384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v v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6983672-C201-E34B-8369-5DE7865B6B0B}"/>
              </a:ext>
            </a:extLst>
          </p:cNvPr>
          <p:cNvSpPr txBox="1"/>
          <p:nvPr/>
        </p:nvSpPr>
        <p:spPr>
          <a:xfrm>
            <a:off x="8302018" y="4860065"/>
            <a:ext cx="2647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UW Variant Effects PIs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B40FE5B-D2C2-C64D-9378-436E694B3F2F}"/>
              </a:ext>
            </a:extLst>
          </p:cNvPr>
          <p:cNvSpPr txBox="1"/>
          <p:nvPr/>
        </p:nvSpPr>
        <p:spPr>
          <a:xfrm>
            <a:off x="8426527" y="5224446"/>
            <a:ext cx="1471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Doug Fowler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Andrew </a:t>
            </a:r>
            <a:r>
              <a:rPr lang="en-US" sz="1200" dirty="0" err="1">
                <a:latin typeface="Helvetica" pitchFamily="2" charset="0"/>
              </a:rPr>
              <a:t>Stergachis</a:t>
            </a:r>
            <a:endParaRPr lang="en-US" sz="1200" dirty="0">
              <a:latin typeface="Helvetica" pitchFamily="2" charset="0"/>
            </a:endParaRPr>
          </a:p>
          <a:p>
            <a:pPr algn="ctr"/>
            <a:r>
              <a:rPr lang="en-US" sz="1200" dirty="0">
                <a:latin typeface="Helvetica" pitchFamily="2" charset="0"/>
              </a:rPr>
              <a:t>Alan Rubin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Richard James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197C83-CBE9-DA70-CC85-C669C7AFBD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72" y="1891275"/>
            <a:ext cx="1975127" cy="75014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B2C577F-EC27-6AEC-7255-FFEC7ACDB227}"/>
              </a:ext>
            </a:extLst>
          </p:cNvPr>
          <p:cNvSpPr txBox="1">
            <a:spLocks/>
          </p:cNvSpPr>
          <p:nvPr/>
        </p:nvSpPr>
        <p:spPr>
          <a:xfrm>
            <a:off x="896345" y="-144905"/>
            <a:ext cx="9904845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Helvetica" pitchFamily="2" charset="0"/>
              </a:rPr>
              <a:t>Many people to thank --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74F1772-FAAF-4F5E-A7F8-0C20DAC593CB}"/>
              </a:ext>
            </a:extLst>
          </p:cNvPr>
          <p:cNvSpPr/>
          <p:nvPr/>
        </p:nvSpPr>
        <p:spPr>
          <a:xfrm>
            <a:off x="10270597" y="901675"/>
            <a:ext cx="1673679" cy="1306572"/>
          </a:xfrm>
          <a:prstGeom prst="roundRect">
            <a:avLst/>
          </a:prstGeom>
          <a:solidFill>
            <a:schemeClr val="bg1"/>
          </a:solidFill>
          <a:ln>
            <a:solidFill>
              <a:srgbClr val="2384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v 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D68FA5-9D4C-C3EE-2698-CA60ADD1B195}"/>
              </a:ext>
            </a:extLst>
          </p:cNvPr>
          <p:cNvSpPr txBox="1"/>
          <p:nvPr/>
        </p:nvSpPr>
        <p:spPr>
          <a:xfrm>
            <a:off x="10216194" y="984317"/>
            <a:ext cx="1749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Helvetica" pitchFamily="2" charset="0"/>
              </a:rPr>
              <a:t>Cardio project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D50AFD-F399-E8E0-F5F9-3C5FA5EEA206}"/>
              </a:ext>
            </a:extLst>
          </p:cNvPr>
          <p:cNvSpPr txBox="1"/>
          <p:nvPr/>
        </p:nvSpPr>
        <p:spPr>
          <a:xfrm>
            <a:off x="10387407" y="1277616"/>
            <a:ext cx="13949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Doug Fowler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Daniel Yang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Clayton Friedman</a:t>
            </a:r>
          </a:p>
          <a:p>
            <a:pPr algn="ctr"/>
            <a:r>
              <a:rPr lang="en-US" sz="1200" dirty="0">
                <a:latin typeface="Helvetica" pitchFamily="2" charset="0"/>
              </a:rPr>
              <a:t>Shawn </a:t>
            </a:r>
            <a:r>
              <a:rPr lang="en-US" sz="1200" dirty="0" err="1">
                <a:latin typeface="Helvetica" pitchFamily="2" charset="0"/>
              </a:rPr>
              <a:t>Fayer</a:t>
            </a:r>
            <a:endParaRPr lang="en-US" sz="1200" dirty="0">
              <a:latin typeface="Helvetica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49A766-79AF-5968-2B20-9CAEC082F4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6407" y="4489835"/>
            <a:ext cx="1695281" cy="6884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8A9825-34A6-BC02-8F0C-326473C383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7038" y="3170220"/>
            <a:ext cx="1599455" cy="13499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4D97F5-C999-3738-D75C-A6A25EA85D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98029" y="5229749"/>
            <a:ext cx="718736" cy="848246"/>
          </a:xfrm>
          <a:prstGeom prst="rect">
            <a:avLst/>
          </a:prstGeom>
        </p:spPr>
      </p:pic>
      <p:pic>
        <p:nvPicPr>
          <p:cNvPr id="2" name="Picture 2" descr="https://lh3.googleusercontent.com/jj9OVJbmiqh0htwNyEh2hBEwwq8hoaDbjln8_gA-Sn9PXH4cHWkE7AD4BUFFY6Yjxxyh1Zk2mLHXfvzvQ0yg7-fzOID66SBMG2NdLYGUSg3wGqe32QSkzC8uJtkrFKphOI4I4GfD52o-zW7wp-j0VGK3Vs-iSbInCxwc98SgLS1DBQ1cEFI-Y1wdbLxH">
            <a:extLst>
              <a:ext uri="{FF2B5EF4-FFF2-40B4-BE49-F238E27FC236}">
                <a16:creationId xmlns:a16="http://schemas.microsoft.com/office/drawing/2014/main" id="{2ADF64C6-69DB-5485-A446-4C4AB26061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85"/>
          <a:stretch/>
        </p:blipFill>
        <p:spPr bwMode="auto">
          <a:xfrm>
            <a:off x="513154" y="2678251"/>
            <a:ext cx="1848545" cy="67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group of people standing in front of a tree&#10;&#10;Description automatically generated">
            <a:extLst>
              <a:ext uri="{FF2B5EF4-FFF2-40B4-BE49-F238E27FC236}">
                <a16:creationId xmlns:a16="http://schemas.microsoft.com/office/drawing/2014/main" id="{F1306173-F05B-7FFC-BC6A-991C3865213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1942" t="18602" b="25219"/>
          <a:stretch/>
        </p:blipFill>
        <p:spPr>
          <a:xfrm>
            <a:off x="3411319" y="4629421"/>
            <a:ext cx="4077518" cy="1950997"/>
          </a:xfrm>
          <a:prstGeom prst="rect">
            <a:avLst/>
          </a:prstGeom>
        </p:spPr>
      </p:pic>
      <p:pic>
        <p:nvPicPr>
          <p:cNvPr id="13" name="Picture 20" descr="CLOVES Syndrome Community Receives $450,000 Award from Chan Zuckerberg  Initiative - Cloves Syndrome Community">
            <a:extLst>
              <a:ext uri="{FF2B5EF4-FFF2-40B4-BE49-F238E27FC236}">
                <a16:creationId xmlns:a16="http://schemas.microsoft.com/office/drawing/2014/main" id="{E449747D-A018-B974-25C9-925B9815D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75" y="5395380"/>
            <a:ext cx="1839517" cy="83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766E72-56C4-A673-6C62-2F60F72846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8755" y="5088711"/>
            <a:ext cx="1455268" cy="590989"/>
          </a:xfrm>
          <a:prstGeom prst="rect">
            <a:avLst/>
          </a:prstGeom>
        </p:spPr>
      </p:pic>
      <p:pic>
        <p:nvPicPr>
          <p:cNvPr id="4" name="Picture 20" descr="CLOVES Syndrome Community Receives $450,000 Award from Chan Zuckerberg  Initiative - Cloves Syndrome Community">
            <a:extLst>
              <a:ext uri="{FF2B5EF4-FFF2-40B4-BE49-F238E27FC236}">
                <a16:creationId xmlns:a16="http://schemas.microsoft.com/office/drawing/2014/main" id="{EF2CE034-0D04-4399-40F3-3DC052126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0018" y="5678221"/>
            <a:ext cx="804032" cy="36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141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1973</TotalTime>
  <Words>598</Words>
  <Application>Microsoft Macintosh PowerPoint</Application>
  <PresentationFormat>Widescreen</PresentationFormat>
  <Paragraphs>155</Paragraphs>
  <Slides>32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Aptos</vt:lpstr>
      <vt:lpstr>Aptos Display</vt:lpstr>
      <vt:lpstr>Arial</vt:lpstr>
      <vt:lpstr>Chalkboard</vt:lpstr>
      <vt:lpstr>Helvetica</vt:lpstr>
      <vt:lpstr>Office Theme</vt:lpstr>
      <vt:lpstr>Saturation genome editing of BARD1 resolves VUS and provides insight into BRCA1-BARD1 tumor suppression</vt:lpstr>
      <vt:lpstr>PowerPoint Presentation</vt:lpstr>
      <vt:lpstr>PowerPoint Presentation</vt:lpstr>
      <vt:lpstr>BARD1; BRCA1-Associated RING Domain 1</vt:lpstr>
      <vt:lpstr>BARD1; BRCA1-Associated RING Domain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Accuracy of SGE data provides strong evidence for variant classification</vt:lpstr>
      <vt:lpstr>PowerPoint Presentation</vt:lpstr>
      <vt:lpstr>PowerPoint Presentation</vt:lpstr>
      <vt:lpstr>PowerPoint Presentation</vt:lpstr>
      <vt:lpstr>PowerPoint Presentation</vt:lpstr>
      <vt:lpstr>Reciprocal SGE experiments highlight critical features of the BRCA1 and BARD1 RING domains</vt:lpstr>
      <vt:lpstr>Reciprocal SGE experiments highlight critical features of the BRCA1 and BARD1 RING domains</vt:lpstr>
      <vt:lpstr>Reciprocal SGE experiments highlight differential missense sensitivity in BRCA1 and BARD1 BRCT domains</vt:lpstr>
      <vt:lpstr>Reciprocal SGE experiments highlight differential missense sensitivity in BRCA1 and BARD1 BRCT domains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lstarita</dc:creator>
  <cp:lastModifiedBy>lstarita</cp:lastModifiedBy>
  <cp:revision>6</cp:revision>
  <dcterms:created xsi:type="dcterms:W3CDTF">2025-12-05T19:17:02Z</dcterms:created>
  <dcterms:modified xsi:type="dcterms:W3CDTF">2025-12-07T04:10:33Z</dcterms:modified>
</cp:coreProperties>
</file>