
<file path=[Content_Types].xml><?xml version="1.0" encoding="utf-8"?>
<Types xmlns="http://schemas.openxmlformats.org/package/2006/content-types">
  <Default Extension="emf" ContentType="image/x-emf"/>
  <Default Extension="gif" ContentType="image/gif"/>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5858" r:id="rId3"/>
    <p:sldId id="6007" r:id="rId4"/>
    <p:sldId id="5442" r:id="rId5"/>
    <p:sldId id="4571" r:id="rId6"/>
    <p:sldId id="6013" r:id="rId7"/>
    <p:sldId id="5448" r:id="rId8"/>
    <p:sldId id="5446" r:id="rId9"/>
    <p:sldId id="4688" r:id="rId10"/>
    <p:sldId id="5451" r:id="rId11"/>
    <p:sldId id="6014" r:id="rId12"/>
    <p:sldId id="5447" r:id="rId13"/>
    <p:sldId id="6000" r:id="rId14"/>
    <p:sldId id="6004" r:id="rId15"/>
    <p:sldId id="5453" r:id="rId16"/>
    <p:sldId id="5455" r:id="rId17"/>
    <p:sldId id="6015" r:id="rId18"/>
    <p:sldId id="5454" r:id="rId19"/>
    <p:sldId id="5456" r:id="rId20"/>
    <p:sldId id="5457" r:id="rId21"/>
    <p:sldId id="6016" r:id="rId22"/>
    <p:sldId id="5458" r:id="rId23"/>
    <p:sldId id="5459" r:id="rId24"/>
    <p:sldId id="5460" r:id="rId25"/>
    <p:sldId id="5461" r:id="rId26"/>
    <p:sldId id="5480" r:id="rId27"/>
  </p:sldIdLst>
  <p:sldSz cx="12192000" cy="6858000"/>
  <p:notesSz cx="6858000" cy="9144000"/>
  <p:defaultTextStyle>
    <a:defPPr>
      <a:defRPr lang="en-US"/>
    </a:defPPr>
    <a:lvl1pPr algn="ctr" rtl="0" eaLnBrk="0" fontAlgn="base" hangingPunct="0">
      <a:spcBef>
        <a:spcPct val="0"/>
      </a:spcBef>
      <a:spcAft>
        <a:spcPct val="0"/>
      </a:spcAft>
      <a:defRPr sz="2000" kern="1200">
        <a:solidFill>
          <a:schemeClr val="tx1"/>
        </a:solidFill>
        <a:latin typeface="MetaLining" charset="0"/>
        <a:ea typeface="+mn-ea"/>
        <a:cs typeface="+mn-cs"/>
      </a:defRPr>
    </a:lvl1pPr>
    <a:lvl2pPr marL="457200" algn="ctr" rtl="0" eaLnBrk="0" fontAlgn="base" hangingPunct="0">
      <a:spcBef>
        <a:spcPct val="0"/>
      </a:spcBef>
      <a:spcAft>
        <a:spcPct val="0"/>
      </a:spcAft>
      <a:defRPr sz="2000" kern="1200">
        <a:solidFill>
          <a:schemeClr val="tx1"/>
        </a:solidFill>
        <a:latin typeface="MetaLining" charset="0"/>
        <a:ea typeface="+mn-ea"/>
        <a:cs typeface="+mn-cs"/>
      </a:defRPr>
    </a:lvl2pPr>
    <a:lvl3pPr marL="914400" algn="ctr" rtl="0" eaLnBrk="0" fontAlgn="base" hangingPunct="0">
      <a:spcBef>
        <a:spcPct val="0"/>
      </a:spcBef>
      <a:spcAft>
        <a:spcPct val="0"/>
      </a:spcAft>
      <a:defRPr sz="2000" kern="1200">
        <a:solidFill>
          <a:schemeClr val="tx1"/>
        </a:solidFill>
        <a:latin typeface="MetaLining" charset="0"/>
        <a:ea typeface="+mn-ea"/>
        <a:cs typeface="+mn-cs"/>
      </a:defRPr>
    </a:lvl3pPr>
    <a:lvl4pPr marL="1371600" algn="ctr" rtl="0" eaLnBrk="0" fontAlgn="base" hangingPunct="0">
      <a:spcBef>
        <a:spcPct val="0"/>
      </a:spcBef>
      <a:spcAft>
        <a:spcPct val="0"/>
      </a:spcAft>
      <a:defRPr sz="2000" kern="1200">
        <a:solidFill>
          <a:schemeClr val="tx1"/>
        </a:solidFill>
        <a:latin typeface="MetaLining" charset="0"/>
        <a:ea typeface="+mn-ea"/>
        <a:cs typeface="+mn-cs"/>
      </a:defRPr>
    </a:lvl4pPr>
    <a:lvl5pPr marL="1828800" algn="ctr" rtl="0" eaLnBrk="0" fontAlgn="base" hangingPunct="0">
      <a:spcBef>
        <a:spcPct val="0"/>
      </a:spcBef>
      <a:spcAft>
        <a:spcPct val="0"/>
      </a:spcAft>
      <a:defRPr sz="2000" kern="1200">
        <a:solidFill>
          <a:schemeClr val="tx1"/>
        </a:solidFill>
        <a:latin typeface="MetaLining" charset="0"/>
        <a:ea typeface="+mn-ea"/>
        <a:cs typeface="+mn-cs"/>
      </a:defRPr>
    </a:lvl5pPr>
    <a:lvl6pPr marL="2286000" algn="l" defTabSz="914400" rtl="0" eaLnBrk="1" latinLnBrk="0" hangingPunct="1">
      <a:defRPr sz="2000" kern="1200">
        <a:solidFill>
          <a:schemeClr val="tx1"/>
        </a:solidFill>
        <a:latin typeface="MetaLining" charset="0"/>
        <a:ea typeface="+mn-ea"/>
        <a:cs typeface="+mn-cs"/>
      </a:defRPr>
    </a:lvl6pPr>
    <a:lvl7pPr marL="2743200" algn="l" defTabSz="914400" rtl="0" eaLnBrk="1" latinLnBrk="0" hangingPunct="1">
      <a:defRPr sz="2000" kern="1200">
        <a:solidFill>
          <a:schemeClr val="tx1"/>
        </a:solidFill>
        <a:latin typeface="MetaLining" charset="0"/>
        <a:ea typeface="+mn-ea"/>
        <a:cs typeface="+mn-cs"/>
      </a:defRPr>
    </a:lvl7pPr>
    <a:lvl8pPr marL="3200400" algn="l" defTabSz="914400" rtl="0" eaLnBrk="1" latinLnBrk="0" hangingPunct="1">
      <a:defRPr sz="2000" kern="1200">
        <a:solidFill>
          <a:schemeClr val="tx1"/>
        </a:solidFill>
        <a:latin typeface="MetaLining" charset="0"/>
        <a:ea typeface="+mn-ea"/>
        <a:cs typeface="+mn-cs"/>
      </a:defRPr>
    </a:lvl8pPr>
    <a:lvl9pPr marL="3657600" algn="l" defTabSz="914400" rtl="0" eaLnBrk="1" latinLnBrk="0" hangingPunct="1">
      <a:defRPr sz="2000" kern="1200">
        <a:solidFill>
          <a:schemeClr val="tx1"/>
        </a:solidFill>
        <a:latin typeface="MetaLining"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0BF1"/>
    <a:srgbClr val="A3CF60"/>
    <a:srgbClr val="BFBEBE"/>
    <a:srgbClr val="C35458"/>
    <a:srgbClr val="A6B8E8"/>
    <a:srgbClr val="D9D96C"/>
    <a:srgbClr val="469C76"/>
    <a:srgbClr val="C66426"/>
    <a:srgbClr val="C17EA5"/>
    <a:srgbClr val="F8F1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342" autoAdjust="0"/>
  </p:normalViewPr>
  <p:slideViewPr>
    <p:cSldViewPr snapToGrid="0">
      <p:cViewPr varScale="1">
        <p:scale>
          <a:sx n="71" d="100"/>
          <a:sy n="71" d="100"/>
        </p:scale>
        <p:origin x="412" y="12"/>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FC0C55-E13A-497A-A4B3-DDF6FBD72DC1}" type="datetimeFigureOut">
              <a:rPr lang="en-CA" smtClean="0"/>
              <a:t>2025-12-07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FBD33C-3337-4411-AD81-A6355ACE217F}" type="slidenum">
              <a:rPr lang="en-CA" smtClean="0"/>
              <a:t>‹#›</a:t>
            </a:fld>
            <a:endParaRPr lang="en-CA"/>
          </a:p>
        </p:txBody>
      </p:sp>
    </p:spTree>
    <p:extLst>
      <p:ext uri="{BB962C8B-B14F-4D97-AF65-F5344CB8AC3E}">
        <p14:creationId xmlns:p14="http://schemas.microsoft.com/office/powerpoint/2010/main" val="1764757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i="0">
                <a:solidFill>
                  <a:srgbClr val="0070C0"/>
                </a:solidFill>
              </a:rPr>
              <a:t>At CAGI7</a:t>
            </a:r>
            <a:r>
              <a:rPr lang="en-US" sz="1200" i="0">
                <a:solidFill>
                  <a:srgbClr val="0070C0"/>
                </a:solidFill>
                <a:latin typeface="Arial"/>
                <a:ea typeface="Arial"/>
                <a:cs typeface="Arial"/>
                <a:sym typeface="Arial"/>
              </a:rPr>
              <a:t>,</a:t>
            </a:r>
            <a:r>
              <a:rPr lang="en-US" sz="1200" i="0">
                <a:solidFill>
                  <a:srgbClr val="0070C0"/>
                </a:solidFill>
              </a:rPr>
              <a:t> use of this slide pack is only required for CAGI dataset providers, assessors, and predictors, but all are encouraged to use the annotations for materials they do not want shared publicly.</a:t>
            </a:r>
            <a:endParaRPr i="0"/>
          </a:p>
        </p:txBody>
      </p:sp>
      <p:sp>
        <p:nvSpPr>
          <p:cNvPr id="136" name="Google Shape;13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5"/>
          </p:nvPr>
        </p:nvSpPr>
        <p:spPr>
          <a:noFill/>
        </p:spPr>
        <p:txBody>
          <a:bodyPr/>
          <a:lstStyle>
            <a:lvl1pPr defTabSz="930275">
              <a:defRPr sz="2000">
                <a:solidFill>
                  <a:schemeClr val="tx1"/>
                </a:solidFill>
                <a:latin typeface="MetaLining" charset="0"/>
              </a:defRPr>
            </a:lvl1pPr>
            <a:lvl2pPr marL="742950" indent="-285750" defTabSz="930275">
              <a:defRPr sz="2000">
                <a:solidFill>
                  <a:schemeClr val="tx1"/>
                </a:solidFill>
                <a:latin typeface="MetaLining" charset="0"/>
              </a:defRPr>
            </a:lvl2pPr>
            <a:lvl3pPr marL="1143000" indent="-228600" defTabSz="930275">
              <a:defRPr sz="2000">
                <a:solidFill>
                  <a:schemeClr val="tx1"/>
                </a:solidFill>
                <a:latin typeface="MetaLining" charset="0"/>
              </a:defRPr>
            </a:lvl3pPr>
            <a:lvl4pPr marL="1600200" indent="-228600" defTabSz="930275">
              <a:defRPr sz="2000">
                <a:solidFill>
                  <a:schemeClr val="tx1"/>
                </a:solidFill>
                <a:latin typeface="MetaLining" charset="0"/>
              </a:defRPr>
            </a:lvl4pPr>
            <a:lvl5pPr marL="2057400" indent="-228600" defTabSz="930275">
              <a:defRPr sz="2000">
                <a:solidFill>
                  <a:schemeClr val="tx1"/>
                </a:solidFill>
                <a:latin typeface="MetaLining" charset="0"/>
              </a:defRPr>
            </a:lvl5pPr>
            <a:lvl6pPr marL="2514600" indent="-228600" algn="ctr" defTabSz="930275" eaLnBrk="0" fontAlgn="base" hangingPunct="0">
              <a:spcBef>
                <a:spcPct val="0"/>
              </a:spcBef>
              <a:spcAft>
                <a:spcPct val="0"/>
              </a:spcAft>
              <a:defRPr sz="2000">
                <a:solidFill>
                  <a:schemeClr val="tx1"/>
                </a:solidFill>
                <a:latin typeface="MetaLining" charset="0"/>
              </a:defRPr>
            </a:lvl6pPr>
            <a:lvl7pPr marL="2971800" indent="-228600" algn="ctr" defTabSz="930275" eaLnBrk="0" fontAlgn="base" hangingPunct="0">
              <a:spcBef>
                <a:spcPct val="0"/>
              </a:spcBef>
              <a:spcAft>
                <a:spcPct val="0"/>
              </a:spcAft>
              <a:defRPr sz="2000">
                <a:solidFill>
                  <a:schemeClr val="tx1"/>
                </a:solidFill>
                <a:latin typeface="MetaLining" charset="0"/>
              </a:defRPr>
            </a:lvl7pPr>
            <a:lvl8pPr marL="3429000" indent="-228600" algn="ctr" defTabSz="930275" eaLnBrk="0" fontAlgn="base" hangingPunct="0">
              <a:spcBef>
                <a:spcPct val="0"/>
              </a:spcBef>
              <a:spcAft>
                <a:spcPct val="0"/>
              </a:spcAft>
              <a:defRPr sz="2000">
                <a:solidFill>
                  <a:schemeClr val="tx1"/>
                </a:solidFill>
                <a:latin typeface="MetaLining" charset="0"/>
              </a:defRPr>
            </a:lvl8pPr>
            <a:lvl9pPr marL="3886200" indent="-228600" algn="ctr" defTabSz="930275" eaLnBrk="0" fontAlgn="base" hangingPunct="0">
              <a:spcBef>
                <a:spcPct val="0"/>
              </a:spcBef>
              <a:spcAft>
                <a:spcPct val="0"/>
              </a:spcAft>
              <a:defRPr sz="2000">
                <a:solidFill>
                  <a:schemeClr val="tx1"/>
                </a:solidFill>
                <a:latin typeface="MetaLining" charset="0"/>
              </a:defRPr>
            </a:lvl9pPr>
          </a:lstStyle>
          <a:p>
            <a:fld id="{CF02015D-10DD-46B6-BC54-B40F89AEE8D4}" type="slidenum">
              <a:rPr lang="en-US" sz="900" smtClean="0">
                <a:latin typeface="Times New Roman" pitchFamily="18" charset="0"/>
              </a:rPr>
              <a:pPr/>
              <a:t>2</a:t>
            </a:fld>
            <a:endParaRPr lang="en-US" sz="900">
              <a:latin typeface="Times New Roman" pitchFamily="18" charset="0"/>
            </a:endParaRPr>
          </a:p>
        </p:txBody>
      </p:sp>
      <p:sp>
        <p:nvSpPr>
          <p:cNvPr id="68611" name="Rectangle 2"/>
          <p:cNvSpPr>
            <a:spLocks noGrp="1" noRot="1" noChangeAspect="1" noChangeArrowheads="1" noTextEdit="1"/>
          </p:cNvSpPr>
          <p:nvPr>
            <p:ph type="sldImg"/>
          </p:nvPr>
        </p:nvSpPr>
        <p:spPr>
          <a:xfrm>
            <a:off x="685800" y="1143000"/>
            <a:ext cx="5486400" cy="3086100"/>
          </a:xfrm>
          <a:ln/>
        </p:spPr>
      </p:sp>
      <p:sp>
        <p:nvSpPr>
          <p:cNvPr id="68612" name="Rectangle 3"/>
          <p:cNvSpPr>
            <a:spLocks noGrp="1" noChangeArrowheads="1"/>
          </p:cNvSpPr>
          <p:nvPr>
            <p:ph type="body" idx="1"/>
          </p:nvPr>
        </p:nvSpPr>
        <p:spPr>
          <a:noFill/>
        </p:spPr>
        <p:txBody>
          <a:bodyPr lIns="93083" tIns="46540" rIns="93083" bIns="46540"/>
          <a:lstStyle/>
          <a:p>
            <a:endParaRPr lang="en-US"/>
          </a:p>
        </p:txBody>
      </p:sp>
    </p:spTree>
    <p:extLst>
      <p:ext uri="{BB962C8B-B14F-4D97-AF65-F5344CB8AC3E}">
        <p14:creationId xmlns:p14="http://schemas.microsoft.com/office/powerpoint/2010/main" val="1949721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7FFB7-882B-8E25-C61E-752FDF58DC08}"/>
            </a:ext>
          </a:extLst>
        </p:cNvPr>
        <p:cNvGrpSpPr/>
        <p:nvPr/>
      </p:nvGrpSpPr>
      <p:grpSpPr>
        <a:xfrm>
          <a:off x="0" y="0"/>
          <a:ext cx="0" cy="0"/>
          <a:chOff x="0" y="0"/>
          <a:chExt cx="0" cy="0"/>
        </a:xfrm>
      </p:grpSpPr>
      <p:sp>
        <p:nvSpPr>
          <p:cNvPr id="69634" name="Rectangle 5">
            <a:extLst>
              <a:ext uri="{FF2B5EF4-FFF2-40B4-BE49-F238E27FC236}">
                <a16:creationId xmlns:a16="http://schemas.microsoft.com/office/drawing/2014/main" id="{98D31BBF-F392-8A9F-7B38-F2FF2882FB3F}"/>
              </a:ext>
            </a:extLst>
          </p:cNvPr>
          <p:cNvSpPr>
            <a:spLocks noGrp="1" noChangeArrowheads="1"/>
          </p:cNvSpPr>
          <p:nvPr>
            <p:ph type="sldNum" sz="quarter" idx="5"/>
          </p:nvPr>
        </p:nvSpPr>
        <p:spPr>
          <a:noFill/>
        </p:spPr>
        <p:txBody>
          <a:bodyPr/>
          <a:lstStyle>
            <a:lvl1pPr defTabSz="930275">
              <a:defRPr sz="2000">
                <a:solidFill>
                  <a:schemeClr val="tx1"/>
                </a:solidFill>
                <a:latin typeface="MetaLining" charset="0"/>
              </a:defRPr>
            </a:lvl1pPr>
            <a:lvl2pPr marL="742950" indent="-285750" defTabSz="930275">
              <a:defRPr sz="2000">
                <a:solidFill>
                  <a:schemeClr val="tx1"/>
                </a:solidFill>
                <a:latin typeface="MetaLining" charset="0"/>
              </a:defRPr>
            </a:lvl2pPr>
            <a:lvl3pPr marL="1143000" indent="-228600" defTabSz="930275">
              <a:defRPr sz="2000">
                <a:solidFill>
                  <a:schemeClr val="tx1"/>
                </a:solidFill>
                <a:latin typeface="MetaLining" charset="0"/>
              </a:defRPr>
            </a:lvl3pPr>
            <a:lvl4pPr marL="1600200" indent="-228600" defTabSz="930275">
              <a:defRPr sz="2000">
                <a:solidFill>
                  <a:schemeClr val="tx1"/>
                </a:solidFill>
                <a:latin typeface="MetaLining" charset="0"/>
              </a:defRPr>
            </a:lvl4pPr>
            <a:lvl5pPr marL="2057400" indent="-228600" defTabSz="930275">
              <a:defRPr sz="2000">
                <a:solidFill>
                  <a:schemeClr val="tx1"/>
                </a:solidFill>
                <a:latin typeface="MetaLining" charset="0"/>
              </a:defRPr>
            </a:lvl5pPr>
            <a:lvl6pPr marL="2514600" indent="-228600" algn="ctr" defTabSz="930275" eaLnBrk="0" fontAlgn="base" hangingPunct="0">
              <a:spcBef>
                <a:spcPct val="0"/>
              </a:spcBef>
              <a:spcAft>
                <a:spcPct val="0"/>
              </a:spcAft>
              <a:defRPr sz="2000">
                <a:solidFill>
                  <a:schemeClr val="tx1"/>
                </a:solidFill>
                <a:latin typeface="MetaLining" charset="0"/>
              </a:defRPr>
            </a:lvl6pPr>
            <a:lvl7pPr marL="2971800" indent="-228600" algn="ctr" defTabSz="930275" eaLnBrk="0" fontAlgn="base" hangingPunct="0">
              <a:spcBef>
                <a:spcPct val="0"/>
              </a:spcBef>
              <a:spcAft>
                <a:spcPct val="0"/>
              </a:spcAft>
              <a:defRPr sz="2000">
                <a:solidFill>
                  <a:schemeClr val="tx1"/>
                </a:solidFill>
                <a:latin typeface="MetaLining" charset="0"/>
              </a:defRPr>
            </a:lvl7pPr>
            <a:lvl8pPr marL="3429000" indent="-228600" algn="ctr" defTabSz="930275" eaLnBrk="0" fontAlgn="base" hangingPunct="0">
              <a:spcBef>
                <a:spcPct val="0"/>
              </a:spcBef>
              <a:spcAft>
                <a:spcPct val="0"/>
              </a:spcAft>
              <a:defRPr sz="2000">
                <a:solidFill>
                  <a:schemeClr val="tx1"/>
                </a:solidFill>
                <a:latin typeface="MetaLining" charset="0"/>
              </a:defRPr>
            </a:lvl8pPr>
            <a:lvl9pPr marL="3886200" indent="-228600" algn="ctr" defTabSz="930275" eaLnBrk="0" fontAlgn="base" hangingPunct="0">
              <a:spcBef>
                <a:spcPct val="0"/>
              </a:spcBef>
              <a:spcAft>
                <a:spcPct val="0"/>
              </a:spcAft>
              <a:defRPr sz="2000">
                <a:solidFill>
                  <a:schemeClr val="tx1"/>
                </a:solidFill>
                <a:latin typeface="MetaLining" charset="0"/>
              </a:defRPr>
            </a:lvl9pPr>
          </a:lstStyle>
          <a:p>
            <a:fld id="{B38DE170-2694-4BBE-8F42-18CAD2A9892C}" type="slidenum">
              <a:rPr lang="en-US" sz="900" smtClean="0">
                <a:latin typeface="Times New Roman" pitchFamily="18" charset="0"/>
              </a:rPr>
              <a:pPr/>
              <a:t>3</a:t>
            </a:fld>
            <a:endParaRPr lang="en-US" sz="900">
              <a:latin typeface="Times New Roman" pitchFamily="18" charset="0"/>
            </a:endParaRPr>
          </a:p>
        </p:txBody>
      </p:sp>
      <p:sp>
        <p:nvSpPr>
          <p:cNvPr id="69635" name="Rectangle 2">
            <a:extLst>
              <a:ext uri="{FF2B5EF4-FFF2-40B4-BE49-F238E27FC236}">
                <a16:creationId xmlns:a16="http://schemas.microsoft.com/office/drawing/2014/main" id="{CE3109DF-6904-6C98-0C17-E0815133C62A}"/>
              </a:ext>
            </a:extLst>
          </p:cNvPr>
          <p:cNvSpPr>
            <a:spLocks noGrp="1" noRot="1" noChangeAspect="1" noChangeArrowheads="1" noTextEdit="1"/>
          </p:cNvSpPr>
          <p:nvPr>
            <p:ph type="sldImg"/>
          </p:nvPr>
        </p:nvSpPr>
        <p:spPr>
          <a:xfrm>
            <a:off x="685800" y="1143000"/>
            <a:ext cx="5486400" cy="3086100"/>
          </a:xfrm>
          <a:ln/>
        </p:spPr>
      </p:sp>
      <p:sp>
        <p:nvSpPr>
          <p:cNvPr id="69636" name="Rectangle 3">
            <a:extLst>
              <a:ext uri="{FF2B5EF4-FFF2-40B4-BE49-F238E27FC236}">
                <a16:creationId xmlns:a16="http://schemas.microsoft.com/office/drawing/2014/main" id="{33FE9B92-65D6-1CCE-D36D-58605E9F6BFA}"/>
              </a:ext>
            </a:extLst>
          </p:cNvPr>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2253978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kern="1200" baseline="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5"/>
          </p:nvPr>
        </p:nvSpPr>
        <p:spPr/>
        <p:txBody>
          <a:bodyPr/>
          <a:lstStyle/>
          <a:p>
            <a:pPr>
              <a:defRPr/>
            </a:pPr>
            <a:fld id="{75968C63-DB20-4DA1-9937-4B392EC56F82}" type="slidenum">
              <a:rPr lang="en-US" smtClean="0"/>
              <a:pPr>
                <a:defRPr/>
              </a:pPr>
              <a:t>4</a:t>
            </a:fld>
            <a:endParaRPr lang="en-US"/>
          </a:p>
        </p:txBody>
      </p:sp>
    </p:spTree>
    <p:extLst>
      <p:ext uri="{BB962C8B-B14F-4D97-AF65-F5344CB8AC3E}">
        <p14:creationId xmlns:p14="http://schemas.microsoft.com/office/powerpoint/2010/main" val="1105248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CF93B-0D52-744C-B886-B30B0AE8C6E1}" type="slidenum">
              <a:rPr lang="en-US" smtClean="0"/>
              <a:t>5</a:t>
            </a:fld>
            <a:endParaRPr lang="en-US"/>
          </a:p>
        </p:txBody>
      </p:sp>
    </p:spTree>
    <p:extLst>
      <p:ext uri="{BB962C8B-B14F-4D97-AF65-F5344CB8AC3E}">
        <p14:creationId xmlns:p14="http://schemas.microsoft.com/office/powerpoint/2010/main" val="2689740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5EFF6-4C77-390D-1556-FE94F88DA91C}"/>
            </a:ext>
          </a:extLst>
        </p:cNvPr>
        <p:cNvGrpSpPr/>
        <p:nvPr/>
      </p:nvGrpSpPr>
      <p:grpSpPr>
        <a:xfrm>
          <a:off x="0" y="0"/>
          <a:ext cx="0" cy="0"/>
          <a:chOff x="0" y="0"/>
          <a:chExt cx="0" cy="0"/>
        </a:xfrm>
      </p:grpSpPr>
      <p:sp>
        <p:nvSpPr>
          <p:cNvPr id="69634" name="Rectangle 5">
            <a:extLst>
              <a:ext uri="{FF2B5EF4-FFF2-40B4-BE49-F238E27FC236}">
                <a16:creationId xmlns:a16="http://schemas.microsoft.com/office/drawing/2014/main" id="{D6B42B1C-FEA1-A43F-7A6B-39C688C8B5DC}"/>
              </a:ext>
            </a:extLst>
          </p:cNvPr>
          <p:cNvSpPr>
            <a:spLocks noGrp="1" noChangeArrowheads="1"/>
          </p:cNvSpPr>
          <p:nvPr>
            <p:ph type="sldNum" sz="quarter" idx="5"/>
          </p:nvPr>
        </p:nvSpPr>
        <p:spPr>
          <a:noFill/>
        </p:spPr>
        <p:txBody>
          <a:bodyPr/>
          <a:lstStyle>
            <a:lvl1pPr defTabSz="930275">
              <a:defRPr sz="2000">
                <a:solidFill>
                  <a:schemeClr val="tx1"/>
                </a:solidFill>
                <a:latin typeface="MetaLining" charset="0"/>
              </a:defRPr>
            </a:lvl1pPr>
            <a:lvl2pPr marL="742950" indent="-285750" defTabSz="930275">
              <a:defRPr sz="2000">
                <a:solidFill>
                  <a:schemeClr val="tx1"/>
                </a:solidFill>
                <a:latin typeface="MetaLining" charset="0"/>
              </a:defRPr>
            </a:lvl2pPr>
            <a:lvl3pPr marL="1143000" indent="-228600" defTabSz="930275">
              <a:defRPr sz="2000">
                <a:solidFill>
                  <a:schemeClr val="tx1"/>
                </a:solidFill>
                <a:latin typeface="MetaLining" charset="0"/>
              </a:defRPr>
            </a:lvl3pPr>
            <a:lvl4pPr marL="1600200" indent="-228600" defTabSz="930275">
              <a:defRPr sz="2000">
                <a:solidFill>
                  <a:schemeClr val="tx1"/>
                </a:solidFill>
                <a:latin typeface="MetaLining" charset="0"/>
              </a:defRPr>
            </a:lvl4pPr>
            <a:lvl5pPr marL="2057400" indent="-228600" defTabSz="930275">
              <a:defRPr sz="2000">
                <a:solidFill>
                  <a:schemeClr val="tx1"/>
                </a:solidFill>
                <a:latin typeface="MetaLining" charset="0"/>
              </a:defRPr>
            </a:lvl5pPr>
            <a:lvl6pPr marL="2514600" indent="-228600" algn="ctr" defTabSz="930275" eaLnBrk="0" fontAlgn="base" hangingPunct="0">
              <a:spcBef>
                <a:spcPct val="0"/>
              </a:spcBef>
              <a:spcAft>
                <a:spcPct val="0"/>
              </a:spcAft>
              <a:defRPr sz="2000">
                <a:solidFill>
                  <a:schemeClr val="tx1"/>
                </a:solidFill>
                <a:latin typeface="MetaLining" charset="0"/>
              </a:defRPr>
            </a:lvl6pPr>
            <a:lvl7pPr marL="2971800" indent="-228600" algn="ctr" defTabSz="930275" eaLnBrk="0" fontAlgn="base" hangingPunct="0">
              <a:spcBef>
                <a:spcPct val="0"/>
              </a:spcBef>
              <a:spcAft>
                <a:spcPct val="0"/>
              </a:spcAft>
              <a:defRPr sz="2000">
                <a:solidFill>
                  <a:schemeClr val="tx1"/>
                </a:solidFill>
                <a:latin typeface="MetaLining" charset="0"/>
              </a:defRPr>
            </a:lvl7pPr>
            <a:lvl8pPr marL="3429000" indent="-228600" algn="ctr" defTabSz="930275" eaLnBrk="0" fontAlgn="base" hangingPunct="0">
              <a:spcBef>
                <a:spcPct val="0"/>
              </a:spcBef>
              <a:spcAft>
                <a:spcPct val="0"/>
              </a:spcAft>
              <a:defRPr sz="2000">
                <a:solidFill>
                  <a:schemeClr val="tx1"/>
                </a:solidFill>
                <a:latin typeface="MetaLining" charset="0"/>
              </a:defRPr>
            </a:lvl8pPr>
            <a:lvl9pPr marL="3886200" indent="-228600" algn="ctr" defTabSz="930275" eaLnBrk="0" fontAlgn="base" hangingPunct="0">
              <a:spcBef>
                <a:spcPct val="0"/>
              </a:spcBef>
              <a:spcAft>
                <a:spcPct val="0"/>
              </a:spcAft>
              <a:defRPr sz="2000">
                <a:solidFill>
                  <a:schemeClr val="tx1"/>
                </a:solidFill>
                <a:latin typeface="MetaLining" charset="0"/>
              </a:defRPr>
            </a:lvl9pPr>
          </a:lstStyle>
          <a:p>
            <a:fld id="{B38DE170-2694-4BBE-8F42-18CAD2A9892C}" type="slidenum">
              <a:rPr lang="en-US" sz="900" smtClean="0">
                <a:latin typeface="Times New Roman" pitchFamily="18" charset="0"/>
              </a:rPr>
              <a:pPr/>
              <a:t>6</a:t>
            </a:fld>
            <a:endParaRPr lang="en-US" sz="900">
              <a:latin typeface="Times New Roman" pitchFamily="18" charset="0"/>
            </a:endParaRPr>
          </a:p>
        </p:txBody>
      </p:sp>
      <p:sp>
        <p:nvSpPr>
          <p:cNvPr id="69635" name="Rectangle 2">
            <a:extLst>
              <a:ext uri="{FF2B5EF4-FFF2-40B4-BE49-F238E27FC236}">
                <a16:creationId xmlns:a16="http://schemas.microsoft.com/office/drawing/2014/main" id="{0153CBC5-4D2C-FDFC-3D3E-28A2216624AC}"/>
              </a:ext>
            </a:extLst>
          </p:cNvPr>
          <p:cNvSpPr>
            <a:spLocks noGrp="1" noRot="1" noChangeAspect="1" noChangeArrowheads="1" noTextEdit="1"/>
          </p:cNvSpPr>
          <p:nvPr>
            <p:ph type="sldImg"/>
          </p:nvPr>
        </p:nvSpPr>
        <p:spPr>
          <a:xfrm>
            <a:off x="685800" y="1143000"/>
            <a:ext cx="5486400" cy="3086100"/>
          </a:xfrm>
          <a:ln/>
        </p:spPr>
      </p:sp>
      <p:sp>
        <p:nvSpPr>
          <p:cNvPr id="69636" name="Rectangle 3">
            <a:extLst>
              <a:ext uri="{FF2B5EF4-FFF2-40B4-BE49-F238E27FC236}">
                <a16:creationId xmlns:a16="http://schemas.microsoft.com/office/drawing/2014/main" id="{3617346F-0DAB-2579-9501-3B94F5D7341B}"/>
              </a:ext>
            </a:extLst>
          </p:cNvPr>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4000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CF93B-0D52-744C-B886-B30B0AE8C6E1}" type="slidenum">
              <a:rPr lang="en-US" smtClean="0"/>
              <a:t>7</a:t>
            </a:fld>
            <a:endParaRPr lang="en-US"/>
          </a:p>
        </p:txBody>
      </p:sp>
    </p:spTree>
    <p:extLst>
      <p:ext uri="{BB962C8B-B14F-4D97-AF65-F5344CB8AC3E}">
        <p14:creationId xmlns:p14="http://schemas.microsoft.com/office/powerpoint/2010/main" val="807675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5968C63-DB20-4DA1-9937-4B392EC56F82}" type="slidenum">
              <a:rPr lang="en-US" smtClean="0"/>
              <a:pPr>
                <a:defRPr/>
              </a:pPr>
              <a:t>8</a:t>
            </a:fld>
            <a:endParaRPr lang="en-US"/>
          </a:p>
        </p:txBody>
      </p:sp>
    </p:spTree>
    <p:extLst>
      <p:ext uri="{BB962C8B-B14F-4D97-AF65-F5344CB8AC3E}">
        <p14:creationId xmlns:p14="http://schemas.microsoft.com/office/powerpoint/2010/main" val="2413522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CF93B-0D52-744C-B886-B30B0AE8C6E1}" type="slidenum">
              <a:rPr lang="en-US" smtClean="0"/>
              <a:t>9</a:t>
            </a:fld>
            <a:endParaRPr lang="en-US"/>
          </a:p>
        </p:txBody>
      </p:sp>
    </p:spTree>
    <p:extLst>
      <p:ext uri="{BB962C8B-B14F-4D97-AF65-F5344CB8AC3E}">
        <p14:creationId xmlns:p14="http://schemas.microsoft.com/office/powerpoint/2010/main" val="2471720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5968C63-DB20-4DA1-9937-4B392EC56F82}" type="slidenum">
              <a:rPr lang="en-US" smtClean="0"/>
              <a:pPr>
                <a:defRPr/>
              </a:pPr>
              <a:t>10</a:t>
            </a:fld>
            <a:endParaRPr lang="en-US"/>
          </a:p>
        </p:txBody>
      </p:sp>
    </p:spTree>
    <p:extLst>
      <p:ext uri="{BB962C8B-B14F-4D97-AF65-F5344CB8AC3E}">
        <p14:creationId xmlns:p14="http://schemas.microsoft.com/office/powerpoint/2010/main" val="1736872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F8967-1E22-E106-E5DE-A45D7B995219}"/>
            </a:ext>
          </a:extLst>
        </p:cNvPr>
        <p:cNvGrpSpPr/>
        <p:nvPr/>
      </p:nvGrpSpPr>
      <p:grpSpPr>
        <a:xfrm>
          <a:off x="0" y="0"/>
          <a:ext cx="0" cy="0"/>
          <a:chOff x="0" y="0"/>
          <a:chExt cx="0" cy="0"/>
        </a:xfrm>
      </p:grpSpPr>
      <p:sp>
        <p:nvSpPr>
          <p:cNvPr id="69634" name="Rectangle 5">
            <a:extLst>
              <a:ext uri="{FF2B5EF4-FFF2-40B4-BE49-F238E27FC236}">
                <a16:creationId xmlns:a16="http://schemas.microsoft.com/office/drawing/2014/main" id="{EA76D8E4-FB33-BA55-32B9-A32987B46DFC}"/>
              </a:ext>
            </a:extLst>
          </p:cNvPr>
          <p:cNvSpPr>
            <a:spLocks noGrp="1" noChangeArrowheads="1"/>
          </p:cNvSpPr>
          <p:nvPr>
            <p:ph type="sldNum" sz="quarter" idx="5"/>
          </p:nvPr>
        </p:nvSpPr>
        <p:spPr>
          <a:noFill/>
        </p:spPr>
        <p:txBody>
          <a:bodyPr/>
          <a:lstStyle>
            <a:lvl1pPr defTabSz="930275">
              <a:defRPr sz="2000">
                <a:solidFill>
                  <a:schemeClr val="tx1"/>
                </a:solidFill>
                <a:latin typeface="MetaLining" charset="0"/>
              </a:defRPr>
            </a:lvl1pPr>
            <a:lvl2pPr marL="742950" indent="-285750" defTabSz="930275">
              <a:defRPr sz="2000">
                <a:solidFill>
                  <a:schemeClr val="tx1"/>
                </a:solidFill>
                <a:latin typeface="MetaLining" charset="0"/>
              </a:defRPr>
            </a:lvl2pPr>
            <a:lvl3pPr marL="1143000" indent="-228600" defTabSz="930275">
              <a:defRPr sz="2000">
                <a:solidFill>
                  <a:schemeClr val="tx1"/>
                </a:solidFill>
                <a:latin typeface="MetaLining" charset="0"/>
              </a:defRPr>
            </a:lvl3pPr>
            <a:lvl4pPr marL="1600200" indent="-228600" defTabSz="930275">
              <a:defRPr sz="2000">
                <a:solidFill>
                  <a:schemeClr val="tx1"/>
                </a:solidFill>
                <a:latin typeface="MetaLining" charset="0"/>
              </a:defRPr>
            </a:lvl4pPr>
            <a:lvl5pPr marL="2057400" indent="-228600" defTabSz="930275">
              <a:defRPr sz="2000">
                <a:solidFill>
                  <a:schemeClr val="tx1"/>
                </a:solidFill>
                <a:latin typeface="MetaLining" charset="0"/>
              </a:defRPr>
            </a:lvl5pPr>
            <a:lvl6pPr marL="2514600" indent="-228600" algn="ctr" defTabSz="930275" eaLnBrk="0" fontAlgn="base" hangingPunct="0">
              <a:spcBef>
                <a:spcPct val="0"/>
              </a:spcBef>
              <a:spcAft>
                <a:spcPct val="0"/>
              </a:spcAft>
              <a:defRPr sz="2000">
                <a:solidFill>
                  <a:schemeClr val="tx1"/>
                </a:solidFill>
                <a:latin typeface="MetaLining" charset="0"/>
              </a:defRPr>
            </a:lvl6pPr>
            <a:lvl7pPr marL="2971800" indent="-228600" algn="ctr" defTabSz="930275" eaLnBrk="0" fontAlgn="base" hangingPunct="0">
              <a:spcBef>
                <a:spcPct val="0"/>
              </a:spcBef>
              <a:spcAft>
                <a:spcPct val="0"/>
              </a:spcAft>
              <a:defRPr sz="2000">
                <a:solidFill>
                  <a:schemeClr val="tx1"/>
                </a:solidFill>
                <a:latin typeface="MetaLining" charset="0"/>
              </a:defRPr>
            </a:lvl7pPr>
            <a:lvl8pPr marL="3429000" indent="-228600" algn="ctr" defTabSz="930275" eaLnBrk="0" fontAlgn="base" hangingPunct="0">
              <a:spcBef>
                <a:spcPct val="0"/>
              </a:spcBef>
              <a:spcAft>
                <a:spcPct val="0"/>
              </a:spcAft>
              <a:defRPr sz="2000">
                <a:solidFill>
                  <a:schemeClr val="tx1"/>
                </a:solidFill>
                <a:latin typeface="MetaLining" charset="0"/>
              </a:defRPr>
            </a:lvl8pPr>
            <a:lvl9pPr marL="3886200" indent="-228600" algn="ctr" defTabSz="930275" eaLnBrk="0" fontAlgn="base" hangingPunct="0">
              <a:spcBef>
                <a:spcPct val="0"/>
              </a:spcBef>
              <a:spcAft>
                <a:spcPct val="0"/>
              </a:spcAft>
              <a:defRPr sz="2000">
                <a:solidFill>
                  <a:schemeClr val="tx1"/>
                </a:solidFill>
                <a:latin typeface="MetaLining" charset="0"/>
              </a:defRPr>
            </a:lvl9pPr>
          </a:lstStyle>
          <a:p>
            <a:fld id="{B38DE170-2694-4BBE-8F42-18CAD2A9892C}" type="slidenum">
              <a:rPr lang="en-US" sz="900" smtClean="0">
                <a:latin typeface="Times New Roman" pitchFamily="18" charset="0"/>
              </a:rPr>
              <a:pPr/>
              <a:t>11</a:t>
            </a:fld>
            <a:endParaRPr lang="en-US" sz="900">
              <a:latin typeface="Times New Roman" pitchFamily="18" charset="0"/>
            </a:endParaRPr>
          </a:p>
        </p:txBody>
      </p:sp>
      <p:sp>
        <p:nvSpPr>
          <p:cNvPr id="69635" name="Rectangle 2">
            <a:extLst>
              <a:ext uri="{FF2B5EF4-FFF2-40B4-BE49-F238E27FC236}">
                <a16:creationId xmlns:a16="http://schemas.microsoft.com/office/drawing/2014/main" id="{90281A3E-C1C2-3E92-8489-C9DE4DD5733D}"/>
              </a:ext>
            </a:extLst>
          </p:cNvPr>
          <p:cNvSpPr>
            <a:spLocks noGrp="1" noRot="1" noChangeAspect="1" noChangeArrowheads="1" noTextEdit="1"/>
          </p:cNvSpPr>
          <p:nvPr>
            <p:ph type="sldImg"/>
          </p:nvPr>
        </p:nvSpPr>
        <p:spPr>
          <a:xfrm>
            <a:off x="685800" y="1143000"/>
            <a:ext cx="5486400" cy="3086100"/>
          </a:xfrm>
          <a:ln/>
        </p:spPr>
      </p:sp>
      <p:sp>
        <p:nvSpPr>
          <p:cNvPr id="69636" name="Rectangle 3">
            <a:extLst>
              <a:ext uri="{FF2B5EF4-FFF2-40B4-BE49-F238E27FC236}">
                <a16:creationId xmlns:a16="http://schemas.microsoft.com/office/drawing/2014/main" id="{2D55BCFB-4EE6-2088-EF1C-811FECF6E49F}"/>
              </a:ext>
            </a:extLst>
          </p:cNvPr>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1136295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75968C63-DB20-4DA1-9937-4B392EC56F82}" type="slidenum">
              <a:rPr lang="en-US" smtClean="0"/>
              <a:pPr>
                <a:defRPr/>
              </a:pPr>
              <a:t>12</a:t>
            </a:fld>
            <a:endParaRPr lang="en-US"/>
          </a:p>
        </p:txBody>
      </p:sp>
    </p:spTree>
    <p:extLst>
      <p:ext uri="{BB962C8B-B14F-4D97-AF65-F5344CB8AC3E}">
        <p14:creationId xmlns:p14="http://schemas.microsoft.com/office/powerpoint/2010/main" val="3108768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DAE38-3021-D5C4-3A44-99C1D99030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0305B4-C4D3-514C-5863-4115106A2F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013110-0AB9-5896-9F52-5285D8CAD3F0}"/>
              </a:ext>
            </a:extLst>
          </p:cNvPr>
          <p:cNvSpPr>
            <a:spLocks noGrp="1"/>
          </p:cNvSpPr>
          <p:nvPr>
            <p:ph type="body"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F347326E-D6B8-E1F0-D6CC-A393CA3DF482}"/>
              </a:ext>
            </a:extLst>
          </p:cNvPr>
          <p:cNvSpPr>
            <a:spLocks noGrp="1"/>
          </p:cNvSpPr>
          <p:nvPr>
            <p:ph type="sldNum" sz="quarter" idx="5"/>
          </p:nvPr>
        </p:nvSpPr>
        <p:spPr/>
        <p:txBody>
          <a:bodyPr/>
          <a:lstStyle/>
          <a:p>
            <a:pPr>
              <a:defRPr/>
            </a:pPr>
            <a:fld id="{75968C63-DB20-4DA1-9937-4B392EC56F82}" type="slidenum">
              <a:rPr lang="en-US" smtClean="0"/>
              <a:pPr>
                <a:defRPr/>
              </a:pPr>
              <a:t>13</a:t>
            </a:fld>
            <a:endParaRPr lang="en-US"/>
          </a:p>
        </p:txBody>
      </p:sp>
    </p:spTree>
    <p:extLst>
      <p:ext uri="{BB962C8B-B14F-4D97-AF65-F5344CB8AC3E}">
        <p14:creationId xmlns:p14="http://schemas.microsoft.com/office/powerpoint/2010/main" val="1505114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CF93B-0D52-744C-B886-B30B0AE8C6E1}" type="slidenum">
              <a:rPr lang="en-US" smtClean="0"/>
              <a:t>15</a:t>
            </a:fld>
            <a:endParaRPr lang="en-US"/>
          </a:p>
        </p:txBody>
      </p:sp>
    </p:spTree>
    <p:extLst>
      <p:ext uri="{BB962C8B-B14F-4D97-AF65-F5344CB8AC3E}">
        <p14:creationId xmlns:p14="http://schemas.microsoft.com/office/powerpoint/2010/main" val="516071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effectLst/>
              <a:latin typeface="Times" pitchFamily="2" charset="0"/>
            </a:endParaRPr>
          </a:p>
        </p:txBody>
      </p:sp>
      <p:sp>
        <p:nvSpPr>
          <p:cNvPr id="4" name="Slide Number Placeholder 3"/>
          <p:cNvSpPr>
            <a:spLocks noGrp="1"/>
          </p:cNvSpPr>
          <p:nvPr>
            <p:ph type="sldNum" sz="quarter" idx="5"/>
          </p:nvPr>
        </p:nvSpPr>
        <p:spPr/>
        <p:txBody>
          <a:bodyPr/>
          <a:lstStyle/>
          <a:p>
            <a:fld id="{325CF93B-0D52-744C-B886-B30B0AE8C6E1}" type="slidenum">
              <a:rPr lang="en-US" smtClean="0"/>
              <a:t>16</a:t>
            </a:fld>
            <a:endParaRPr lang="en-US"/>
          </a:p>
        </p:txBody>
      </p:sp>
    </p:spTree>
    <p:extLst>
      <p:ext uri="{BB962C8B-B14F-4D97-AF65-F5344CB8AC3E}">
        <p14:creationId xmlns:p14="http://schemas.microsoft.com/office/powerpoint/2010/main" val="1329801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8C1D8-B186-D254-3EB1-D50C518D4E44}"/>
            </a:ext>
          </a:extLst>
        </p:cNvPr>
        <p:cNvGrpSpPr/>
        <p:nvPr/>
      </p:nvGrpSpPr>
      <p:grpSpPr>
        <a:xfrm>
          <a:off x="0" y="0"/>
          <a:ext cx="0" cy="0"/>
          <a:chOff x="0" y="0"/>
          <a:chExt cx="0" cy="0"/>
        </a:xfrm>
      </p:grpSpPr>
      <p:sp>
        <p:nvSpPr>
          <p:cNvPr id="69634" name="Rectangle 5">
            <a:extLst>
              <a:ext uri="{FF2B5EF4-FFF2-40B4-BE49-F238E27FC236}">
                <a16:creationId xmlns:a16="http://schemas.microsoft.com/office/drawing/2014/main" id="{C255032A-390A-3E85-55A1-C23989F88F26}"/>
              </a:ext>
            </a:extLst>
          </p:cNvPr>
          <p:cNvSpPr>
            <a:spLocks noGrp="1" noChangeArrowheads="1"/>
          </p:cNvSpPr>
          <p:nvPr>
            <p:ph type="sldNum" sz="quarter" idx="5"/>
          </p:nvPr>
        </p:nvSpPr>
        <p:spPr>
          <a:noFill/>
        </p:spPr>
        <p:txBody>
          <a:bodyPr/>
          <a:lstStyle>
            <a:lvl1pPr defTabSz="930275">
              <a:defRPr sz="2000">
                <a:solidFill>
                  <a:schemeClr val="tx1"/>
                </a:solidFill>
                <a:latin typeface="MetaLining" charset="0"/>
              </a:defRPr>
            </a:lvl1pPr>
            <a:lvl2pPr marL="742950" indent="-285750" defTabSz="930275">
              <a:defRPr sz="2000">
                <a:solidFill>
                  <a:schemeClr val="tx1"/>
                </a:solidFill>
                <a:latin typeface="MetaLining" charset="0"/>
              </a:defRPr>
            </a:lvl2pPr>
            <a:lvl3pPr marL="1143000" indent="-228600" defTabSz="930275">
              <a:defRPr sz="2000">
                <a:solidFill>
                  <a:schemeClr val="tx1"/>
                </a:solidFill>
                <a:latin typeface="MetaLining" charset="0"/>
              </a:defRPr>
            </a:lvl3pPr>
            <a:lvl4pPr marL="1600200" indent="-228600" defTabSz="930275">
              <a:defRPr sz="2000">
                <a:solidFill>
                  <a:schemeClr val="tx1"/>
                </a:solidFill>
                <a:latin typeface="MetaLining" charset="0"/>
              </a:defRPr>
            </a:lvl4pPr>
            <a:lvl5pPr marL="2057400" indent="-228600" defTabSz="930275">
              <a:defRPr sz="2000">
                <a:solidFill>
                  <a:schemeClr val="tx1"/>
                </a:solidFill>
                <a:latin typeface="MetaLining" charset="0"/>
              </a:defRPr>
            </a:lvl5pPr>
            <a:lvl6pPr marL="2514600" indent="-228600" algn="ctr" defTabSz="930275" eaLnBrk="0" fontAlgn="base" hangingPunct="0">
              <a:spcBef>
                <a:spcPct val="0"/>
              </a:spcBef>
              <a:spcAft>
                <a:spcPct val="0"/>
              </a:spcAft>
              <a:defRPr sz="2000">
                <a:solidFill>
                  <a:schemeClr val="tx1"/>
                </a:solidFill>
                <a:latin typeface="MetaLining" charset="0"/>
              </a:defRPr>
            </a:lvl6pPr>
            <a:lvl7pPr marL="2971800" indent="-228600" algn="ctr" defTabSz="930275" eaLnBrk="0" fontAlgn="base" hangingPunct="0">
              <a:spcBef>
                <a:spcPct val="0"/>
              </a:spcBef>
              <a:spcAft>
                <a:spcPct val="0"/>
              </a:spcAft>
              <a:defRPr sz="2000">
                <a:solidFill>
                  <a:schemeClr val="tx1"/>
                </a:solidFill>
                <a:latin typeface="MetaLining" charset="0"/>
              </a:defRPr>
            </a:lvl7pPr>
            <a:lvl8pPr marL="3429000" indent="-228600" algn="ctr" defTabSz="930275" eaLnBrk="0" fontAlgn="base" hangingPunct="0">
              <a:spcBef>
                <a:spcPct val="0"/>
              </a:spcBef>
              <a:spcAft>
                <a:spcPct val="0"/>
              </a:spcAft>
              <a:defRPr sz="2000">
                <a:solidFill>
                  <a:schemeClr val="tx1"/>
                </a:solidFill>
                <a:latin typeface="MetaLining" charset="0"/>
              </a:defRPr>
            </a:lvl8pPr>
            <a:lvl9pPr marL="3886200" indent="-228600" algn="ctr" defTabSz="930275" eaLnBrk="0" fontAlgn="base" hangingPunct="0">
              <a:spcBef>
                <a:spcPct val="0"/>
              </a:spcBef>
              <a:spcAft>
                <a:spcPct val="0"/>
              </a:spcAft>
              <a:defRPr sz="2000">
                <a:solidFill>
                  <a:schemeClr val="tx1"/>
                </a:solidFill>
                <a:latin typeface="MetaLining" charset="0"/>
              </a:defRPr>
            </a:lvl9pPr>
          </a:lstStyle>
          <a:p>
            <a:fld id="{B38DE170-2694-4BBE-8F42-18CAD2A9892C}" type="slidenum">
              <a:rPr lang="en-US" sz="900" smtClean="0">
                <a:latin typeface="Times New Roman" pitchFamily="18" charset="0"/>
              </a:rPr>
              <a:pPr/>
              <a:t>17</a:t>
            </a:fld>
            <a:endParaRPr lang="en-US" sz="900">
              <a:latin typeface="Times New Roman" pitchFamily="18" charset="0"/>
            </a:endParaRPr>
          </a:p>
        </p:txBody>
      </p:sp>
      <p:sp>
        <p:nvSpPr>
          <p:cNvPr id="69635" name="Rectangle 2">
            <a:extLst>
              <a:ext uri="{FF2B5EF4-FFF2-40B4-BE49-F238E27FC236}">
                <a16:creationId xmlns:a16="http://schemas.microsoft.com/office/drawing/2014/main" id="{97849CE6-5475-A939-CB12-4E3B3D69FF85}"/>
              </a:ext>
            </a:extLst>
          </p:cNvPr>
          <p:cNvSpPr>
            <a:spLocks noGrp="1" noRot="1" noChangeAspect="1" noChangeArrowheads="1" noTextEdit="1"/>
          </p:cNvSpPr>
          <p:nvPr>
            <p:ph type="sldImg"/>
          </p:nvPr>
        </p:nvSpPr>
        <p:spPr>
          <a:xfrm>
            <a:off x="685800" y="1143000"/>
            <a:ext cx="5486400" cy="3086100"/>
          </a:xfrm>
          <a:ln/>
        </p:spPr>
      </p:sp>
      <p:sp>
        <p:nvSpPr>
          <p:cNvPr id="69636" name="Rectangle 3">
            <a:extLst>
              <a:ext uri="{FF2B5EF4-FFF2-40B4-BE49-F238E27FC236}">
                <a16:creationId xmlns:a16="http://schemas.microsoft.com/office/drawing/2014/main" id="{B4AB019E-BC5B-8E09-7A0C-9F73F24EE742}"/>
              </a:ext>
            </a:extLst>
          </p:cNvPr>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2666775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CF93B-0D52-744C-B886-B30B0AE8C6E1}" type="slidenum">
              <a:rPr lang="en-US" smtClean="0"/>
              <a:t>18</a:t>
            </a:fld>
            <a:endParaRPr lang="en-US"/>
          </a:p>
        </p:txBody>
      </p:sp>
    </p:spTree>
    <p:extLst>
      <p:ext uri="{BB962C8B-B14F-4D97-AF65-F5344CB8AC3E}">
        <p14:creationId xmlns:p14="http://schemas.microsoft.com/office/powerpoint/2010/main" val="3596626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CF93B-0D52-744C-B886-B30B0AE8C6E1}" type="slidenum">
              <a:rPr lang="en-US" smtClean="0"/>
              <a:t>19</a:t>
            </a:fld>
            <a:endParaRPr lang="en-US"/>
          </a:p>
        </p:txBody>
      </p:sp>
    </p:spTree>
    <p:extLst>
      <p:ext uri="{BB962C8B-B14F-4D97-AF65-F5344CB8AC3E}">
        <p14:creationId xmlns:p14="http://schemas.microsoft.com/office/powerpoint/2010/main" val="2225990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1" kern="100" dirty="0">
              <a:solidFill>
                <a:srgbClr val="1D1C1D"/>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n-CA" sz="1200" b="1" kern="100" dirty="0">
              <a:solidFill>
                <a:srgbClr val="1D1C1D"/>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CA" sz="1200" b="1" kern="100" dirty="0">
                <a:solidFill>
                  <a:srgbClr val="1D1C1D"/>
                </a:solidFill>
                <a:effectLst/>
                <a:latin typeface="Times New Roman" panose="02020603050405020304" pitchFamily="18" charset="0"/>
                <a:ea typeface="Calibri" panose="020F0502020204030204" pitchFamily="34" charset="0"/>
                <a:cs typeface="Times New Roman" panose="02020603050405020304" pitchFamily="18" charset="0"/>
              </a:rPr>
              <a:t>CPC</a:t>
            </a:r>
            <a:r>
              <a:rPr lang="en-CA" sz="1200" kern="100" dirty="0">
                <a:solidFill>
                  <a:srgbClr val="1D1C1D"/>
                </a:solidFill>
                <a:effectLst/>
                <a:latin typeface="Times New Roman" panose="02020603050405020304" pitchFamily="18" charset="0"/>
                <a:ea typeface="Calibri" panose="020F0502020204030204" pitchFamily="34" charset="0"/>
                <a:cs typeface="Times New Roman" panose="02020603050405020304" pitchFamily="18" charset="0"/>
              </a:rPr>
              <a:t> domain or the C983 and 985 that line the copper entryway and directly bind copper </a:t>
            </a:r>
          </a:p>
          <a:p>
            <a:r>
              <a:rPr lang="en-CA" sz="1200" b="1" kern="100" dirty="0">
                <a:solidFill>
                  <a:srgbClr val="1D1C1D"/>
                </a:solidFill>
                <a:effectLst/>
                <a:latin typeface="Times New Roman" panose="02020603050405020304" pitchFamily="18" charset="0"/>
                <a:ea typeface="Calibri" panose="020F0502020204030204" pitchFamily="34" charset="0"/>
                <a:cs typeface="Times New Roman" panose="02020603050405020304" pitchFamily="18" charset="0"/>
              </a:rPr>
              <a:t>Met729 </a:t>
            </a:r>
            <a:r>
              <a:rPr lang="en-CA" sz="1200" kern="100" dirty="0">
                <a:solidFill>
                  <a:srgbClr val="1D1C1D"/>
                </a:solidFill>
                <a:effectLst/>
                <a:latin typeface="Times New Roman" panose="02020603050405020304" pitchFamily="18" charset="0"/>
                <a:ea typeface="Calibri" panose="020F0502020204030204" pitchFamily="34" charset="0"/>
                <a:cs typeface="Times New Roman" panose="02020603050405020304" pitchFamily="18" charset="0"/>
              </a:rPr>
              <a:t>lines the Cu entryway as well.</a:t>
            </a:r>
            <a:endParaRPr lang="en-CA"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CA" sz="1200" kern="100" dirty="0">
                <a:solidFill>
                  <a:srgbClr val="1D1C1D"/>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CA"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CA" sz="1200" kern="100" dirty="0">
                <a:solidFill>
                  <a:srgbClr val="1D1C1D"/>
                </a:solidFill>
                <a:effectLst/>
                <a:latin typeface="Times New Roman" panose="02020603050405020304" pitchFamily="18" charset="0"/>
                <a:ea typeface="Calibri" panose="020F0502020204030204" pitchFamily="34" charset="0"/>
                <a:cs typeface="Times New Roman" panose="02020603050405020304" pitchFamily="18" charset="0"/>
              </a:rPr>
              <a:t>R778 an important residue of the Cu entryway; Lue at this position is the most common </a:t>
            </a:r>
            <a:r>
              <a:rPr lang="en-CA" sz="1200" b="1" kern="100" dirty="0">
                <a:solidFill>
                  <a:srgbClr val="1D1C1D"/>
                </a:solidFill>
                <a:effectLst/>
                <a:latin typeface="Times New Roman" panose="02020603050405020304" pitchFamily="18" charset="0"/>
                <a:ea typeface="Calibri" panose="020F0502020204030204" pitchFamily="34" charset="0"/>
                <a:cs typeface="Times New Roman" panose="02020603050405020304" pitchFamily="18" charset="0"/>
              </a:rPr>
              <a:t>substitution seen in the Wilsons disease East Asian population at an allele frequency of 14-49%</a:t>
            </a:r>
            <a:r>
              <a:rPr lang="en-CA" sz="1200" kern="100" dirty="0">
                <a:solidFill>
                  <a:srgbClr val="1D1C1D"/>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CA"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effectLst/>
              <a:latin typeface="Times" pitchFamily="2" charset="0"/>
            </a:endParaRPr>
          </a:p>
          <a:p>
            <a:endParaRPr lang="en-US" dirty="0"/>
          </a:p>
        </p:txBody>
      </p:sp>
      <p:sp>
        <p:nvSpPr>
          <p:cNvPr id="4" name="Slide Number Placeholder 3"/>
          <p:cNvSpPr>
            <a:spLocks noGrp="1"/>
          </p:cNvSpPr>
          <p:nvPr>
            <p:ph type="sldNum" sz="quarter" idx="5"/>
          </p:nvPr>
        </p:nvSpPr>
        <p:spPr/>
        <p:txBody>
          <a:bodyPr/>
          <a:lstStyle/>
          <a:p>
            <a:fld id="{325CF93B-0D52-744C-B886-B30B0AE8C6E1}" type="slidenum">
              <a:rPr lang="en-US" smtClean="0"/>
              <a:t>20</a:t>
            </a:fld>
            <a:endParaRPr lang="en-US"/>
          </a:p>
        </p:txBody>
      </p:sp>
    </p:spTree>
    <p:extLst>
      <p:ext uri="{BB962C8B-B14F-4D97-AF65-F5344CB8AC3E}">
        <p14:creationId xmlns:p14="http://schemas.microsoft.com/office/powerpoint/2010/main" val="3571065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6C040-0C28-51A7-436F-BA65B333EF86}"/>
            </a:ext>
          </a:extLst>
        </p:cNvPr>
        <p:cNvGrpSpPr/>
        <p:nvPr/>
      </p:nvGrpSpPr>
      <p:grpSpPr>
        <a:xfrm>
          <a:off x="0" y="0"/>
          <a:ext cx="0" cy="0"/>
          <a:chOff x="0" y="0"/>
          <a:chExt cx="0" cy="0"/>
        </a:xfrm>
      </p:grpSpPr>
      <p:sp>
        <p:nvSpPr>
          <p:cNvPr id="69634" name="Rectangle 5">
            <a:extLst>
              <a:ext uri="{FF2B5EF4-FFF2-40B4-BE49-F238E27FC236}">
                <a16:creationId xmlns:a16="http://schemas.microsoft.com/office/drawing/2014/main" id="{3B14572C-9309-DBDD-89A2-8661E85B556F}"/>
              </a:ext>
            </a:extLst>
          </p:cNvPr>
          <p:cNvSpPr>
            <a:spLocks noGrp="1" noChangeArrowheads="1"/>
          </p:cNvSpPr>
          <p:nvPr>
            <p:ph type="sldNum" sz="quarter" idx="5"/>
          </p:nvPr>
        </p:nvSpPr>
        <p:spPr>
          <a:noFill/>
        </p:spPr>
        <p:txBody>
          <a:bodyPr/>
          <a:lstStyle>
            <a:lvl1pPr defTabSz="930275">
              <a:defRPr sz="2000">
                <a:solidFill>
                  <a:schemeClr val="tx1"/>
                </a:solidFill>
                <a:latin typeface="MetaLining" charset="0"/>
              </a:defRPr>
            </a:lvl1pPr>
            <a:lvl2pPr marL="742950" indent="-285750" defTabSz="930275">
              <a:defRPr sz="2000">
                <a:solidFill>
                  <a:schemeClr val="tx1"/>
                </a:solidFill>
                <a:latin typeface="MetaLining" charset="0"/>
              </a:defRPr>
            </a:lvl2pPr>
            <a:lvl3pPr marL="1143000" indent="-228600" defTabSz="930275">
              <a:defRPr sz="2000">
                <a:solidFill>
                  <a:schemeClr val="tx1"/>
                </a:solidFill>
                <a:latin typeface="MetaLining" charset="0"/>
              </a:defRPr>
            </a:lvl3pPr>
            <a:lvl4pPr marL="1600200" indent="-228600" defTabSz="930275">
              <a:defRPr sz="2000">
                <a:solidFill>
                  <a:schemeClr val="tx1"/>
                </a:solidFill>
                <a:latin typeface="MetaLining" charset="0"/>
              </a:defRPr>
            </a:lvl4pPr>
            <a:lvl5pPr marL="2057400" indent="-228600" defTabSz="930275">
              <a:defRPr sz="2000">
                <a:solidFill>
                  <a:schemeClr val="tx1"/>
                </a:solidFill>
                <a:latin typeface="MetaLining" charset="0"/>
              </a:defRPr>
            </a:lvl5pPr>
            <a:lvl6pPr marL="2514600" indent="-228600" algn="ctr" defTabSz="930275" eaLnBrk="0" fontAlgn="base" hangingPunct="0">
              <a:spcBef>
                <a:spcPct val="0"/>
              </a:spcBef>
              <a:spcAft>
                <a:spcPct val="0"/>
              </a:spcAft>
              <a:defRPr sz="2000">
                <a:solidFill>
                  <a:schemeClr val="tx1"/>
                </a:solidFill>
                <a:latin typeface="MetaLining" charset="0"/>
              </a:defRPr>
            </a:lvl6pPr>
            <a:lvl7pPr marL="2971800" indent="-228600" algn="ctr" defTabSz="930275" eaLnBrk="0" fontAlgn="base" hangingPunct="0">
              <a:spcBef>
                <a:spcPct val="0"/>
              </a:spcBef>
              <a:spcAft>
                <a:spcPct val="0"/>
              </a:spcAft>
              <a:defRPr sz="2000">
                <a:solidFill>
                  <a:schemeClr val="tx1"/>
                </a:solidFill>
                <a:latin typeface="MetaLining" charset="0"/>
              </a:defRPr>
            </a:lvl7pPr>
            <a:lvl8pPr marL="3429000" indent="-228600" algn="ctr" defTabSz="930275" eaLnBrk="0" fontAlgn="base" hangingPunct="0">
              <a:spcBef>
                <a:spcPct val="0"/>
              </a:spcBef>
              <a:spcAft>
                <a:spcPct val="0"/>
              </a:spcAft>
              <a:defRPr sz="2000">
                <a:solidFill>
                  <a:schemeClr val="tx1"/>
                </a:solidFill>
                <a:latin typeface="MetaLining" charset="0"/>
              </a:defRPr>
            </a:lvl8pPr>
            <a:lvl9pPr marL="3886200" indent="-228600" algn="ctr" defTabSz="930275" eaLnBrk="0" fontAlgn="base" hangingPunct="0">
              <a:spcBef>
                <a:spcPct val="0"/>
              </a:spcBef>
              <a:spcAft>
                <a:spcPct val="0"/>
              </a:spcAft>
              <a:defRPr sz="2000">
                <a:solidFill>
                  <a:schemeClr val="tx1"/>
                </a:solidFill>
                <a:latin typeface="MetaLining" charset="0"/>
              </a:defRPr>
            </a:lvl9pPr>
          </a:lstStyle>
          <a:p>
            <a:fld id="{B38DE170-2694-4BBE-8F42-18CAD2A9892C}" type="slidenum">
              <a:rPr lang="en-US" sz="900" smtClean="0">
                <a:latin typeface="Times New Roman" pitchFamily="18" charset="0"/>
              </a:rPr>
              <a:pPr/>
              <a:t>21</a:t>
            </a:fld>
            <a:endParaRPr lang="en-US" sz="900">
              <a:latin typeface="Times New Roman" pitchFamily="18" charset="0"/>
            </a:endParaRPr>
          </a:p>
        </p:txBody>
      </p:sp>
      <p:sp>
        <p:nvSpPr>
          <p:cNvPr id="69635" name="Rectangle 2">
            <a:extLst>
              <a:ext uri="{FF2B5EF4-FFF2-40B4-BE49-F238E27FC236}">
                <a16:creationId xmlns:a16="http://schemas.microsoft.com/office/drawing/2014/main" id="{EB9F612B-CC5C-859E-024B-A42BB70C8728}"/>
              </a:ext>
            </a:extLst>
          </p:cNvPr>
          <p:cNvSpPr>
            <a:spLocks noGrp="1" noRot="1" noChangeAspect="1" noChangeArrowheads="1" noTextEdit="1"/>
          </p:cNvSpPr>
          <p:nvPr>
            <p:ph type="sldImg"/>
          </p:nvPr>
        </p:nvSpPr>
        <p:spPr>
          <a:xfrm>
            <a:off x="685800" y="1143000"/>
            <a:ext cx="5486400" cy="3086100"/>
          </a:xfrm>
          <a:ln/>
        </p:spPr>
      </p:sp>
      <p:sp>
        <p:nvSpPr>
          <p:cNvPr id="69636" name="Rectangle 3">
            <a:extLst>
              <a:ext uri="{FF2B5EF4-FFF2-40B4-BE49-F238E27FC236}">
                <a16:creationId xmlns:a16="http://schemas.microsoft.com/office/drawing/2014/main" id="{67E41266-FDC1-7443-8BC6-03C5ED14845D}"/>
              </a:ext>
            </a:extLst>
          </p:cNvPr>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2231961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effectLst/>
            </a:endParaRPr>
          </a:p>
          <a:p>
            <a:endParaRPr lang="en-US" dirty="0"/>
          </a:p>
        </p:txBody>
      </p:sp>
      <p:sp>
        <p:nvSpPr>
          <p:cNvPr id="4" name="Slide Number Placeholder 3"/>
          <p:cNvSpPr>
            <a:spLocks noGrp="1"/>
          </p:cNvSpPr>
          <p:nvPr>
            <p:ph type="sldNum" sz="quarter" idx="5"/>
          </p:nvPr>
        </p:nvSpPr>
        <p:spPr/>
        <p:txBody>
          <a:bodyPr/>
          <a:lstStyle/>
          <a:p>
            <a:fld id="{325CF93B-0D52-744C-B886-B30B0AE8C6E1}" type="slidenum">
              <a:rPr lang="en-US" smtClean="0"/>
              <a:t>22</a:t>
            </a:fld>
            <a:endParaRPr lang="en-US"/>
          </a:p>
        </p:txBody>
      </p:sp>
    </p:spTree>
    <p:extLst>
      <p:ext uri="{BB962C8B-B14F-4D97-AF65-F5344CB8AC3E}">
        <p14:creationId xmlns:p14="http://schemas.microsoft.com/office/powerpoint/2010/main" val="26591064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CF93B-0D52-744C-B886-B30B0AE8C6E1}" type="slidenum">
              <a:rPr lang="en-US" smtClean="0"/>
              <a:t>23</a:t>
            </a:fld>
            <a:endParaRPr lang="en-US"/>
          </a:p>
        </p:txBody>
      </p:sp>
    </p:spTree>
    <p:extLst>
      <p:ext uri="{BB962C8B-B14F-4D97-AF65-F5344CB8AC3E}">
        <p14:creationId xmlns:p14="http://schemas.microsoft.com/office/powerpoint/2010/main" val="21649853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CF93B-0D52-744C-B886-B30B0AE8C6E1}" type="slidenum">
              <a:rPr lang="en-US" smtClean="0"/>
              <a:t>24</a:t>
            </a:fld>
            <a:endParaRPr lang="en-US"/>
          </a:p>
        </p:txBody>
      </p:sp>
    </p:spTree>
    <p:extLst>
      <p:ext uri="{BB962C8B-B14F-4D97-AF65-F5344CB8AC3E}">
        <p14:creationId xmlns:p14="http://schemas.microsoft.com/office/powerpoint/2010/main" val="1705301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8"/>
        <p:cNvGrpSpPr/>
        <p:nvPr/>
      </p:nvGrpSpPr>
      <p:grpSpPr>
        <a:xfrm>
          <a:off x="0" y="0"/>
          <a:ext cx="0" cy="0"/>
          <a:chOff x="0" y="0"/>
          <a:chExt cx="0" cy="0"/>
        </a:xfrm>
      </p:grpSpPr>
      <p:sp>
        <p:nvSpPr>
          <p:cNvPr id="1459" name="Google Shape;1459;p5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latin typeface="Calibri"/>
              <a:ea typeface="Calibri"/>
              <a:cs typeface="Calibri"/>
              <a:sym typeface="Calibri"/>
            </a:endParaRPr>
          </a:p>
        </p:txBody>
      </p:sp>
      <p:sp>
        <p:nvSpPr>
          <p:cNvPr id="1460" name="Google Shape;1460;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619017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22981876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etaLining"/>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latin typeface="MetaLining"/>
              </a:defRPr>
            </a:lvl1pPr>
            <a:lvl2pPr>
              <a:defRPr>
                <a:latin typeface="MetaLining"/>
              </a:defRPr>
            </a:lvl2pPr>
            <a:lvl3pPr>
              <a:defRPr>
                <a:latin typeface="MetaLining"/>
              </a:defRPr>
            </a:lvl3pPr>
            <a:lvl4pPr>
              <a:defRPr>
                <a:latin typeface="MetaLining"/>
              </a:defRPr>
            </a:lvl4pPr>
            <a:lvl5pPr>
              <a:defRPr>
                <a:latin typeface="MetaLining"/>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3466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09007472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63551" y="896941"/>
            <a:ext cx="5513916" cy="5451475"/>
          </a:xfrm>
        </p:spPr>
        <p:txBody>
          <a:bodyPr/>
          <a:lstStyle>
            <a:lvl1pPr>
              <a:defRPr sz="2800"/>
            </a:lvl1pPr>
            <a:lvl2pPr>
              <a:defRPr sz="2400"/>
            </a:lvl2pPr>
            <a:lvl3pPr>
              <a:defRPr sz="2000">
                <a:latin typeface="MetaLining"/>
              </a:defRPr>
            </a:lvl3pPr>
            <a:lvl4pPr>
              <a:defRPr sz="1800">
                <a:latin typeface="MetaLining"/>
              </a:defRPr>
            </a:lvl4pPr>
            <a:lvl5pPr>
              <a:defRPr sz="1800">
                <a:latin typeface="MetaLining"/>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0668" y="896941"/>
            <a:ext cx="5513917" cy="5451475"/>
          </a:xfrm>
        </p:spPr>
        <p:txBody>
          <a:bodyPr/>
          <a:lstStyle>
            <a:lvl1pPr>
              <a:defRPr sz="2800"/>
            </a:lvl1pPr>
            <a:lvl2pPr>
              <a:defRPr sz="2400"/>
            </a:lvl2pPr>
            <a:lvl3pPr>
              <a:defRPr sz="2000">
                <a:latin typeface="MetaLining"/>
              </a:defRPr>
            </a:lvl3pPr>
            <a:lvl4pPr>
              <a:defRPr sz="1800">
                <a:latin typeface="MetaLining"/>
              </a:defRPr>
            </a:lvl4pPr>
            <a:lvl5pPr>
              <a:defRPr sz="1800">
                <a:latin typeface="MetaLining"/>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913048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baseline="0">
                <a:latin typeface="MetaLining"/>
              </a:defRPr>
            </a:lvl3pPr>
            <a:lvl4pPr>
              <a:defRPr sz="1600" baseline="0">
                <a:latin typeface="MetaLining"/>
              </a:defRPr>
            </a:lvl4pPr>
            <a:lvl5pPr>
              <a:defRPr sz="1600" baseline="0">
                <a:latin typeface="MetaLining"/>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baseline="0">
                <a:latin typeface="MetaLining"/>
              </a:defRPr>
            </a:lvl3pPr>
            <a:lvl4pPr>
              <a:defRPr sz="1600" baseline="0">
                <a:latin typeface="MetaLining"/>
              </a:defRPr>
            </a:lvl4pPr>
            <a:lvl5pPr>
              <a:defRPr sz="1600" baseline="0">
                <a:latin typeface="MetaLining"/>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2976623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etaLining"/>
              </a:defRPr>
            </a:lvl1pPr>
          </a:lstStyle>
          <a:p>
            <a:r>
              <a:rPr lang="en-US"/>
              <a:t>Click to edit Master title style</a:t>
            </a:r>
            <a:endParaRPr lang="en-US" dirty="0"/>
          </a:p>
        </p:txBody>
      </p:sp>
    </p:spTree>
    <p:extLst>
      <p:ext uri="{BB962C8B-B14F-4D97-AF65-F5344CB8AC3E}">
        <p14:creationId xmlns:p14="http://schemas.microsoft.com/office/powerpoint/2010/main" val="88825602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771515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3562980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3291776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220370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59853" y="100013"/>
            <a:ext cx="2865967" cy="6248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7719" y="100013"/>
            <a:ext cx="8398933" cy="6248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606622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idx="13"/>
          </p:nvPr>
        </p:nvSpPr>
        <p:spPr>
          <a:xfrm>
            <a:off x="3830838" y="1818680"/>
            <a:ext cx="8840391" cy="4420196"/>
          </a:xfrm>
          <a:prstGeom prst="rect">
            <a:avLst/>
          </a:prstGeom>
        </p:spPr>
        <p:txBody>
          <a:bodyPr lIns="91439" tIns="45719" rIns="91439" bIns="45719" anchor="t">
            <a:noAutofit/>
          </a:bodyPr>
          <a:lstStyle/>
          <a:p>
            <a:r>
              <a:rPr lang="en-US"/>
              <a:t>Click icon to add picture</a:t>
            </a:r>
            <a:endParaRPr/>
          </a:p>
        </p:txBody>
      </p:sp>
      <p:sp>
        <p:nvSpPr>
          <p:cNvPr id="66" name="Title Text"/>
          <p:cNvSpPr txBox="1">
            <a:spLocks noGrp="1"/>
          </p:cNvSpPr>
          <p:nvPr>
            <p:ph type="title"/>
          </p:nvPr>
        </p:nvSpPr>
        <p:spPr>
          <a:prstGeom prst="rect">
            <a:avLst/>
          </a:prstGeom>
        </p:spPr>
        <p:txBody>
          <a:bodyPr/>
          <a:lstStyle/>
          <a:p>
            <a:r>
              <a:rPr lang="en-US"/>
              <a:t>Click to edit Master title style</a:t>
            </a:r>
            <a:endParaRPr/>
          </a:p>
        </p:txBody>
      </p:sp>
      <p:sp>
        <p:nvSpPr>
          <p:cNvPr id="67" name="Body Level One…"/>
          <p:cNvSpPr txBox="1">
            <a:spLocks noGrp="1"/>
          </p:cNvSpPr>
          <p:nvPr>
            <p:ph type="body" sz="half" idx="1"/>
          </p:nvPr>
        </p:nvSpPr>
        <p:spPr>
          <a:xfrm>
            <a:off x="892970" y="1821659"/>
            <a:ext cx="5000625" cy="4420195"/>
          </a:xfrm>
          <a:prstGeom prst="rect">
            <a:avLst/>
          </a:prstGeom>
        </p:spPr>
        <p:txBody>
          <a:bodyPr/>
          <a:lstStyle>
            <a:lvl1pPr marL="241093" indent="-241093">
              <a:spcBef>
                <a:spcPts val="2250"/>
              </a:spcBef>
              <a:defRPr sz="1969"/>
            </a:lvl1pPr>
            <a:lvl2pPr marL="482186" indent="-241093">
              <a:spcBef>
                <a:spcPts val="2250"/>
              </a:spcBef>
              <a:defRPr sz="1969"/>
            </a:lvl2pPr>
            <a:lvl3pPr marL="723279" indent="-241093">
              <a:spcBef>
                <a:spcPts val="2250"/>
              </a:spcBef>
              <a:defRPr sz="1969"/>
            </a:lvl3pPr>
            <a:lvl4pPr marL="964372" indent="-241093">
              <a:spcBef>
                <a:spcPts val="2250"/>
              </a:spcBef>
              <a:defRPr sz="1969"/>
            </a:lvl4pPr>
            <a:lvl5pPr marL="1205465" indent="-241093">
              <a:spcBef>
                <a:spcPts val="2250"/>
              </a:spcBef>
              <a:defRPr sz="196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8" name="Slide Number"/>
          <p:cNvSpPr txBox="1">
            <a:spLocks noGrp="1"/>
          </p:cNvSpPr>
          <p:nvPr>
            <p:ph type="sldNum" sz="quarter" idx="2"/>
          </p:nvPr>
        </p:nvSpPr>
        <p:spPr>
          <a:xfrm>
            <a:off x="5933332" y="6536531"/>
            <a:ext cx="318993" cy="241102"/>
          </a:xfrm>
          <a:prstGeom prst="rect">
            <a:avLst/>
          </a:prstGeom>
        </p:spPr>
        <p:txBody>
          <a:bodyPr/>
          <a:lstStyle>
            <a:lvl1pPr>
              <a:defRPr>
                <a:latin typeface="Helvetica Light"/>
                <a:ea typeface="Helvetica Light"/>
                <a:cs typeface="Helvetica Light"/>
                <a:sym typeface="Helvetica Light"/>
              </a:defRPr>
            </a:lvl1pPr>
          </a:lstStyle>
          <a:p>
            <a:fld id="{F71C8608-8FE0-4658-9332-862CC9EA658D}" type="slidenum">
              <a:rPr lang="en-CA" smtClean="0"/>
              <a:t>‹#›</a:t>
            </a:fld>
            <a:endParaRPr lang="en-CA"/>
          </a:p>
        </p:txBody>
      </p:sp>
    </p:spTree>
    <p:extLst>
      <p:ext uri="{BB962C8B-B14F-4D97-AF65-F5344CB8AC3E}">
        <p14:creationId xmlns:p14="http://schemas.microsoft.com/office/powerpoint/2010/main" val="325460217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Blank" type="tx">
  <p:cSld name="1_Blank">
    <p:spTree>
      <p:nvGrpSpPr>
        <p:cNvPr id="1" name="Shape 66"/>
        <p:cNvGrpSpPr/>
        <p:nvPr/>
      </p:nvGrpSpPr>
      <p:grpSpPr>
        <a:xfrm>
          <a:off x="0" y="0"/>
          <a:ext cx="0" cy="0"/>
          <a:chOff x="0" y="0"/>
          <a:chExt cx="0" cy="0"/>
        </a:xfrm>
      </p:grpSpPr>
      <p:grpSp>
        <p:nvGrpSpPr>
          <p:cNvPr id="67" name="Google Shape;67;p16"/>
          <p:cNvGrpSpPr/>
          <p:nvPr/>
        </p:nvGrpSpPr>
        <p:grpSpPr>
          <a:xfrm>
            <a:off x="0" y="-1"/>
            <a:ext cx="978957" cy="974675"/>
            <a:chOff x="0" y="0"/>
            <a:chExt cx="1957913" cy="1949347"/>
          </a:xfrm>
        </p:grpSpPr>
        <p:sp>
          <p:nvSpPr>
            <p:cNvPr id="68" name="Google Shape;68;p16"/>
            <p:cNvSpPr/>
            <p:nvPr/>
          </p:nvSpPr>
          <p:spPr>
            <a:xfrm>
              <a:off x="0" y="0"/>
              <a:ext cx="255942" cy="255942"/>
            </a:xfrm>
            <a:prstGeom prst="roundRect">
              <a:avLst>
                <a:gd name="adj" fmla="val 15000"/>
              </a:avLst>
            </a:prstGeom>
            <a:solidFill>
              <a:srgbClr val="61C4CD">
                <a:alpha val="5294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69" name="Google Shape;69;p16"/>
            <p:cNvSpPr/>
            <p:nvPr/>
          </p:nvSpPr>
          <p:spPr>
            <a:xfrm>
              <a:off x="0" y="282234"/>
              <a:ext cx="255942" cy="255942"/>
            </a:xfrm>
            <a:prstGeom prst="roundRect">
              <a:avLst>
                <a:gd name="adj" fmla="val 15000"/>
              </a:avLst>
            </a:prstGeom>
            <a:solidFill>
              <a:srgbClr val="93DEE4">
                <a:alpha val="65490"/>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70" name="Google Shape;70;p16"/>
            <p:cNvSpPr/>
            <p:nvPr/>
          </p:nvSpPr>
          <p:spPr>
            <a:xfrm>
              <a:off x="0" y="564468"/>
              <a:ext cx="255942" cy="255942"/>
            </a:xfrm>
            <a:prstGeom prst="roundRect">
              <a:avLst>
                <a:gd name="adj" fmla="val 15000"/>
              </a:avLst>
            </a:prstGeom>
            <a:solidFill>
              <a:srgbClr val="4F9FA8">
                <a:alpha val="8352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71" name="Google Shape;71;p16"/>
            <p:cNvSpPr/>
            <p:nvPr/>
          </p:nvSpPr>
          <p:spPr>
            <a:xfrm>
              <a:off x="0" y="846702"/>
              <a:ext cx="255942" cy="255942"/>
            </a:xfrm>
            <a:prstGeom prst="roundRect">
              <a:avLst>
                <a:gd name="adj" fmla="val 15000"/>
              </a:avLst>
            </a:prstGeom>
            <a:solidFill>
              <a:srgbClr val="61C4CD">
                <a:alpha val="8352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72" name="Google Shape;72;p16"/>
            <p:cNvSpPr/>
            <p:nvPr/>
          </p:nvSpPr>
          <p:spPr>
            <a:xfrm>
              <a:off x="0" y="1128937"/>
              <a:ext cx="255942" cy="255942"/>
            </a:xfrm>
            <a:prstGeom prst="roundRect">
              <a:avLst>
                <a:gd name="adj" fmla="val 15000"/>
              </a:avLst>
            </a:prstGeom>
            <a:solidFill>
              <a:srgbClr val="93DEE4">
                <a:alpha val="65490"/>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73" name="Google Shape;73;p16"/>
            <p:cNvSpPr/>
            <p:nvPr/>
          </p:nvSpPr>
          <p:spPr>
            <a:xfrm>
              <a:off x="283661" y="0"/>
              <a:ext cx="255943" cy="255942"/>
            </a:xfrm>
            <a:prstGeom prst="roundRect">
              <a:avLst>
                <a:gd name="adj" fmla="val 15000"/>
              </a:avLst>
            </a:prstGeom>
            <a:solidFill>
              <a:srgbClr val="93DEE4">
                <a:alpha val="65490"/>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74" name="Google Shape;74;p16"/>
            <p:cNvSpPr/>
            <p:nvPr/>
          </p:nvSpPr>
          <p:spPr>
            <a:xfrm>
              <a:off x="567323" y="0"/>
              <a:ext cx="255943" cy="255942"/>
            </a:xfrm>
            <a:prstGeom prst="roundRect">
              <a:avLst>
                <a:gd name="adj" fmla="val 15000"/>
              </a:avLst>
            </a:prstGeom>
            <a:solidFill>
              <a:srgbClr val="61C4CD">
                <a:alpha val="77254"/>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75" name="Google Shape;75;p16"/>
            <p:cNvSpPr/>
            <p:nvPr/>
          </p:nvSpPr>
          <p:spPr>
            <a:xfrm>
              <a:off x="850985" y="0"/>
              <a:ext cx="255943" cy="255942"/>
            </a:xfrm>
            <a:prstGeom prst="roundRect">
              <a:avLst>
                <a:gd name="adj" fmla="val 15000"/>
              </a:avLst>
            </a:prstGeom>
            <a:solidFill>
              <a:srgbClr val="93DEE4">
                <a:alpha val="65490"/>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76" name="Google Shape;76;p16"/>
            <p:cNvSpPr/>
            <p:nvPr/>
          </p:nvSpPr>
          <p:spPr>
            <a:xfrm>
              <a:off x="1134649" y="0"/>
              <a:ext cx="255942" cy="255942"/>
            </a:xfrm>
            <a:prstGeom prst="roundRect">
              <a:avLst>
                <a:gd name="adj" fmla="val 15000"/>
              </a:avLst>
            </a:prstGeom>
            <a:solidFill>
              <a:srgbClr val="61C4CD">
                <a:alpha val="56470"/>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77" name="Google Shape;77;p16"/>
            <p:cNvSpPr/>
            <p:nvPr/>
          </p:nvSpPr>
          <p:spPr>
            <a:xfrm>
              <a:off x="1418311" y="0"/>
              <a:ext cx="255942" cy="255942"/>
            </a:xfrm>
            <a:prstGeom prst="roundRect">
              <a:avLst>
                <a:gd name="adj" fmla="val 15000"/>
              </a:avLst>
            </a:prstGeom>
            <a:solidFill>
              <a:srgbClr val="93DEE4">
                <a:alpha val="32156"/>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78" name="Google Shape;78;p16"/>
            <p:cNvSpPr/>
            <p:nvPr/>
          </p:nvSpPr>
          <p:spPr>
            <a:xfrm>
              <a:off x="1701971" y="0"/>
              <a:ext cx="255942" cy="255942"/>
            </a:xfrm>
            <a:prstGeom prst="roundRect">
              <a:avLst>
                <a:gd name="adj" fmla="val 15000"/>
              </a:avLst>
            </a:prstGeom>
            <a:solidFill>
              <a:srgbClr val="93DEE4">
                <a:alpha val="901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79" name="Google Shape;79;p16"/>
            <p:cNvSpPr/>
            <p:nvPr/>
          </p:nvSpPr>
          <p:spPr>
            <a:xfrm>
              <a:off x="283661" y="282234"/>
              <a:ext cx="255943" cy="255942"/>
            </a:xfrm>
            <a:prstGeom prst="roundRect">
              <a:avLst>
                <a:gd name="adj" fmla="val 15000"/>
              </a:avLst>
            </a:prstGeom>
            <a:solidFill>
              <a:srgbClr val="61C4CD">
                <a:alpha val="8352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80" name="Google Shape;80;p16"/>
            <p:cNvSpPr/>
            <p:nvPr/>
          </p:nvSpPr>
          <p:spPr>
            <a:xfrm>
              <a:off x="567323" y="282234"/>
              <a:ext cx="255943" cy="255942"/>
            </a:xfrm>
            <a:prstGeom prst="roundRect">
              <a:avLst>
                <a:gd name="adj" fmla="val 15000"/>
              </a:avLst>
            </a:prstGeom>
            <a:solidFill>
              <a:srgbClr val="93DEE4">
                <a:alpha val="32156"/>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81" name="Google Shape;81;p16"/>
            <p:cNvSpPr/>
            <p:nvPr/>
          </p:nvSpPr>
          <p:spPr>
            <a:xfrm>
              <a:off x="850985" y="282234"/>
              <a:ext cx="255943" cy="255942"/>
            </a:xfrm>
            <a:prstGeom prst="roundRect">
              <a:avLst>
                <a:gd name="adj" fmla="val 15000"/>
              </a:avLst>
            </a:prstGeom>
            <a:solidFill>
              <a:srgbClr val="4F9FA8">
                <a:alpha val="5294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82" name="Google Shape;82;p16"/>
            <p:cNvSpPr/>
            <p:nvPr/>
          </p:nvSpPr>
          <p:spPr>
            <a:xfrm>
              <a:off x="1134649" y="282234"/>
              <a:ext cx="255942" cy="255942"/>
            </a:xfrm>
            <a:prstGeom prst="roundRect">
              <a:avLst>
                <a:gd name="adj" fmla="val 15000"/>
              </a:avLst>
            </a:prstGeom>
            <a:solidFill>
              <a:srgbClr val="93DEE4">
                <a:alpha val="1294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83" name="Google Shape;83;p16"/>
            <p:cNvSpPr/>
            <p:nvPr/>
          </p:nvSpPr>
          <p:spPr>
            <a:xfrm>
              <a:off x="1418311" y="282234"/>
              <a:ext cx="255942" cy="255942"/>
            </a:xfrm>
            <a:prstGeom prst="roundRect">
              <a:avLst>
                <a:gd name="adj" fmla="val 15000"/>
              </a:avLst>
            </a:prstGeom>
            <a:solidFill>
              <a:srgbClr val="93DEE4">
                <a:alpha val="32156"/>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84" name="Google Shape;84;p16"/>
            <p:cNvSpPr/>
            <p:nvPr/>
          </p:nvSpPr>
          <p:spPr>
            <a:xfrm>
              <a:off x="283661" y="564468"/>
              <a:ext cx="255943" cy="255942"/>
            </a:xfrm>
            <a:prstGeom prst="roundRect">
              <a:avLst>
                <a:gd name="adj" fmla="val 15000"/>
              </a:avLst>
            </a:prstGeom>
            <a:solidFill>
              <a:srgbClr val="93DEE4">
                <a:alpha val="65490"/>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85" name="Google Shape;85;p16"/>
            <p:cNvSpPr/>
            <p:nvPr/>
          </p:nvSpPr>
          <p:spPr>
            <a:xfrm>
              <a:off x="567323" y="564468"/>
              <a:ext cx="255943" cy="255942"/>
            </a:xfrm>
            <a:prstGeom prst="roundRect">
              <a:avLst>
                <a:gd name="adj" fmla="val 15000"/>
              </a:avLst>
            </a:prstGeom>
            <a:solidFill>
              <a:srgbClr val="93DEE4">
                <a:alpha val="47450"/>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86" name="Google Shape;86;p16"/>
            <p:cNvSpPr/>
            <p:nvPr/>
          </p:nvSpPr>
          <p:spPr>
            <a:xfrm>
              <a:off x="850985" y="564468"/>
              <a:ext cx="255943" cy="255942"/>
            </a:xfrm>
            <a:prstGeom prst="roundRect">
              <a:avLst>
                <a:gd name="adj" fmla="val 15000"/>
              </a:avLst>
            </a:prstGeom>
            <a:solidFill>
              <a:srgbClr val="93DEE4">
                <a:alpha val="65490"/>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87" name="Google Shape;87;p16"/>
            <p:cNvSpPr/>
            <p:nvPr/>
          </p:nvSpPr>
          <p:spPr>
            <a:xfrm>
              <a:off x="1134649" y="564468"/>
              <a:ext cx="255942" cy="255942"/>
            </a:xfrm>
            <a:prstGeom prst="roundRect">
              <a:avLst>
                <a:gd name="adj" fmla="val 15000"/>
              </a:avLst>
            </a:prstGeom>
            <a:solidFill>
              <a:srgbClr val="93DEE4">
                <a:alpha val="4705"/>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88" name="Google Shape;88;p16"/>
            <p:cNvSpPr/>
            <p:nvPr/>
          </p:nvSpPr>
          <p:spPr>
            <a:xfrm>
              <a:off x="283661" y="846702"/>
              <a:ext cx="255943" cy="255942"/>
            </a:xfrm>
            <a:prstGeom prst="roundRect">
              <a:avLst>
                <a:gd name="adj" fmla="val 15000"/>
              </a:avLst>
            </a:prstGeom>
            <a:solidFill>
              <a:srgbClr val="61C4CD">
                <a:alpha val="8352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89" name="Google Shape;89;p16"/>
            <p:cNvSpPr/>
            <p:nvPr/>
          </p:nvSpPr>
          <p:spPr>
            <a:xfrm>
              <a:off x="567323" y="846702"/>
              <a:ext cx="255943" cy="255942"/>
            </a:xfrm>
            <a:prstGeom prst="roundRect">
              <a:avLst>
                <a:gd name="adj" fmla="val 15000"/>
              </a:avLst>
            </a:prstGeom>
            <a:solidFill>
              <a:srgbClr val="93DEE4">
                <a:alpha val="65490"/>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90" name="Google Shape;90;p16"/>
            <p:cNvSpPr/>
            <p:nvPr/>
          </p:nvSpPr>
          <p:spPr>
            <a:xfrm>
              <a:off x="850985" y="846702"/>
              <a:ext cx="255943" cy="255942"/>
            </a:xfrm>
            <a:prstGeom prst="roundRect">
              <a:avLst>
                <a:gd name="adj" fmla="val 15000"/>
              </a:avLst>
            </a:prstGeom>
            <a:solidFill>
              <a:srgbClr val="93DEE4">
                <a:alpha val="65490"/>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91" name="Google Shape;91;p16"/>
            <p:cNvSpPr/>
            <p:nvPr/>
          </p:nvSpPr>
          <p:spPr>
            <a:xfrm>
              <a:off x="283661" y="1128937"/>
              <a:ext cx="255943" cy="255942"/>
            </a:xfrm>
            <a:prstGeom prst="roundRect">
              <a:avLst>
                <a:gd name="adj" fmla="val 15000"/>
              </a:avLst>
            </a:prstGeom>
            <a:solidFill>
              <a:srgbClr val="61C4CD">
                <a:alpha val="8352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92" name="Google Shape;92;p16"/>
            <p:cNvSpPr/>
            <p:nvPr/>
          </p:nvSpPr>
          <p:spPr>
            <a:xfrm>
              <a:off x="567323" y="1128937"/>
              <a:ext cx="255943" cy="255942"/>
            </a:xfrm>
            <a:prstGeom prst="roundRect">
              <a:avLst>
                <a:gd name="adj" fmla="val 15000"/>
              </a:avLst>
            </a:prstGeom>
            <a:solidFill>
              <a:srgbClr val="93DEE4">
                <a:alpha val="65490"/>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93" name="Google Shape;93;p16"/>
            <p:cNvSpPr/>
            <p:nvPr/>
          </p:nvSpPr>
          <p:spPr>
            <a:xfrm>
              <a:off x="0" y="1411171"/>
              <a:ext cx="255942" cy="255942"/>
            </a:xfrm>
            <a:prstGeom prst="roundRect">
              <a:avLst>
                <a:gd name="adj" fmla="val 15000"/>
              </a:avLst>
            </a:prstGeom>
            <a:solidFill>
              <a:srgbClr val="93DEE4">
                <a:alpha val="65490"/>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94" name="Google Shape;94;p16"/>
            <p:cNvSpPr/>
            <p:nvPr/>
          </p:nvSpPr>
          <p:spPr>
            <a:xfrm>
              <a:off x="283661" y="1411171"/>
              <a:ext cx="255943" cy="255942"/>
            </a:xfrm>
            <a:prstGeom prst="roundRect">
              <a:avLst>
                <a:gd name="adj" fmla="val 15000"/>
              </a:avLst>
            </a:prstGeom>
            <a:solidFill>
              <a:srgbClr val="93DEE4">
                <a:alpha val="35294"/>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95" name="Google Shape;95;p16"/>
            <p:cNvSpPr/>
            <p:nvPr/>
          </p:nvSpPr>
          <p:spPr>
            <a:xfrm>
              <a:off x="0" y="1693405"/>
              <a:ext cx="255942" cy="255942"/>
            </a:xfrm>
            <a:prstGeom prst="roundRect">
              <a:avLst>
                <a:gd name="adj" fmla="val 15000"/>
              </a:avLst>
            </a:prstGeom>
            <a:solidFill>
              <a:srgbClr val="93DEE4">
                <a:alpha val="35294"/>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96" name="Google Shape;96;p16"/>
            <p:cNvSpPr/>
            <p:nvPr/>
          </p:nvSpPr>
          <p:spPr>
            <a:xfrm>
              <a:off x="1418311" y="1128937"/>
              <a:ext cx="255942" cy="255942"/>
            </a:xfrm>
            <a:prstGeom prst="roundRect">
              <a:avLst>
                <a:gd name="adj" fmla="val 15000"/>
              </a:avLst>
            </a:prstGeom>
            <a:solidFill>
              <a:srgbClr val="93DEE4">
                <a:alpha val="37254"/>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97" name="Google Shape;97;p16"/>
            <p:cNvSpPr/>
            <p:nvPr/>
          </p:nvSpPr>
          <p:spPr>
            <a:xfrm>
              <a:off x="850985" y="1411171"/>
              <a:ext cx="255943" cy="255942"/>
            </a:xfrm>
            <a:prstGeom prst="roundRect">
              <a:avLst>
                <a:gd name="adj" fmla="val 15000"/>
              </a:avLst>
            </a:prstGeom>
            <a:solidFill>
              <a:srgbClr val="93DEE4">
                <a:alpha val="27450"/>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98" name="Google Shape;98;p16"/>
            <p:cNvSpPr/>
            <p:nvPr/>
          </p:nvSpPr>
          <p:spPr>
            <a:xfrm>
              <a:off x="1701971" y="846702"/>
              <a:ext cx="255942" cy="255942"/>
            </a:xfrm>
            <a:prstGeom prst="roundRect">
              <a:avLst>
                <a:gd name="adj" fmla="val 15000"/>
              </a:avLst>
            </a:prstGeom>
            <a:solidFill>
              <a:srgbClr val="A0CCD0">
                <a:alpha val="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99" name="Google Shape;99;p16"/>
            <p:cNvSpPr/>
            <p:nvPr/>
          </p:nvSpPr>
          <p:spPr>
            <a:xfrm>
              <a:off x="1418311" y="1693405"/>
              <a:ext cx="255942" cy="255942"/>
            </a:xfrm>
            <a:prstGeom prst="roundRect">
              <a:avLst>
                <a:gd name="adj" fmla="val 15000"/>
              </a:avLst>
            </a:prstGeom>
            <a:solidFill>
              <a:srgbClr val="93DEE4">
                <a:alpha val="15294"/>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grpSp>
      <p:sp>
        <p:nvSpPr>
          <p:cNvPr id="100" name="Google Shape;100;p16"/>
          <p:cNvSpPr/>
          <p:nvPr/>
        </p:nvSpPr>
        <p:spPr>
          <a:xfrm>
            <a:off x="0" y="6231422"/>
            <a:ext cx="12225741" cy="626579"/>
          </a:xfrm>
          <a:prstGeom prst="rect">
            <a:avLst/>
          </a:prstGeom>
          <a:solidFill>
            <a:srgbClr val="515C6E"/>
          </a:solidFill>
          <a:ln>
            <a:noFill/>
          </a:ln>
        </p:spPr>
        <p:txBody>
          <a:bodyPr spcFirstLastPara="1" wrap="square" lIns="35713" tIns="35713" rIns="35713" bIns="35713"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101" name="Google Shape;101;p16"/>
          <p:cNvSpPr/>
          <p:nvPr/>
        </p:nvSpPr>
        <p:spPr>
          <a:xfrm>
            <a:off x="0" y="6231422"/>
            <a:ext cx="12223751" cy="31541"/>
          </a:xfrm>
          <a:prstGeom prst="rect">
            <a:avLst/>
          </a:prstGeom>
          <a:solidFill>
            <a:srgbClr val="000000"/>
          </a:solidFill>
          <a:ln>
            <a:noFill/>
          </a:ln>
        </p:spPr>
        <p:txBody>
          <a:bodyPr spcFirstLastPara="1" wrap="square" lIns="35713" tIns="35713" rIns="35713" bIns="35713"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1100" b="0" i="0" u="none" strike="noStrike" cap="none">
              <a:solidFill>
                <a:srgbClr val="5E5E5E"/>
              </a:solidFill>
              <a:latin typeface="Helvetica Neue"/>
              <a:ea typeface="Helvetica Neue"/>
              <a:cs typeface="Helvetica Neue"/>
              <a:sym typeface="Helvetica Neue"/>
            </a:endParaRPr>
          </a:p>
        </p:txBody>
      </p:sp>
      <p:sp>
        <p:nvSpPr>
          <p:cNvPr id="102" name="Google Shape;102;p16"/>
          <p:cNvSpPr txBox="1"/>
          <p:nvPr/>
        </p:nvSpPr>
        <p:spPr>
          <a:xfrm>
            <a:off x="169201" y="6316719"/>
            <a:ext cx="2138571" cy="455452"/>
          </a:xfrm>
          <a:prstGeom prst="rect">
            <a:avLst/>
          </a:prstGeom>
          <a:noFill/>
          <a:ln>
            <a:noFill/>
          </a:ln>
        </p:spPr>
        <p:txBody>
          <a:bodyPr spcFirstLastPara="1" wrap="square" lIns="25400" tIns="25400" rIns="25400" bIns="25400" anchor="ctr" anchorCtr="0">
            <a:noAutofit/>
          </a:bodyPr>
          <a:lstStyle/>
          <a:p>
            <a:pPr marL="0" marR="0" lvl="0" indent="0" algn="ctr" rtl="0">
              <a:lnSpc>
                <a:spcPct val="166666"/>
              </a:lnSpc>
              <a:spcBef>
                <a:spcPts val="0"/>
              </a:spcBef>
              <a:spcAft>
                <a:spcPts val="0"/>
              </a:spcAft>
              <a:buClr>
                <a:srgbClr val="3A4D6A"/>
              </a:buClr>
              <a:buSzPts val="3600"/>
              <a:buFont typeface="Arial"/>
              <a:buNone/>
            </a:pPr>
            <a:r>
              <a:rPr lang="en-CA" sz="1800" b="0" i="0" u="none" strike="noStrike" cap="none">
                <a:solidFill>
                  <a:schemeClr val="lt1"/>
                </a:solidFill>
                <a:latin typeface="Arial"/>
                <a:ea typeface="Arial"/>
                <a:cs typeface="Arial"/>
                <a:sym typeface="Arial"/>
              </a:rPr>
              <a:t>Created for CAGI 6</a:t>
            </a:r>
            <a:endParaRPr sz="700" b="0" i="0" u="none" strike="noStrike" cap="none">
              <a:solidFill>
                <a:schemeClr val="lt1"/>
              </a:solidFill>
              <a:latin typeface="Arial"/>
              <a:ea typeface="Arial"/>
              <a:cs typeface="Arial"/>
              <a:sym typeface="Arial"/>
            </a:endParaRPr>
          </a:p>
        </p:txBody>
      </p:sp>
      <p:sp>
        <p:nvSpPr>
          <p:cNvPr id="103" name="Google Shape;103;p16"/>
          <p:cNvSpPr txBox="1"/>
          <p:nvPr/>
        </p:nvSpPr>
        <p:spPr>
          <a:xfrm>
            <a:off x="4732747" y="6316719"/>
            <a:ext cx="2702262" cy="455452"/>
          </a:xfrm>
          <a:prstGeom prst="rect">
            <a:avLst/>
          </a:prstGeom>
          <a:noFill/>
          <a:ln>
            <a:noFill/>
          </a:ln>
        </p:spPr>
        <p:txBody>
          <a:bodyPr spcFirstLastPara="1" wrap="square" lIns="25400" tIns="25400" rIns="25400" bIns="25400" anchor="ctr" anchorCtr="0">
            <a:noAutofit/>
          </a:bodyPr>
          <a:lstStyle/>
          <a:p>
            <a:pPr marL="0" marR="0" lvl="0" indent="0" algn="ctr" rtl="0">
              <a:lnSpc>
                <a:spcPct val="166666"/>
              </a:lnSpc>
              <a:spcBef>
                <a:spcPts val="0"/>
              </a:spcBef>
              <a:spcAft>
                <a:spcPts val="0"/>
              </a:spcAft>
              <a:buClr>
                <a:srgbClr val="3A4D6A"/>
              </a:buClr>
              <a:buSzPts val="3600"/>
              <a:buFont typeface="Arial"/>
              <a:buNone/>
            </a:pPr>
            <a:r>
              <a:rPr lang="en-CA" sz="1800" b="0" i="0" u="none" strike="noStrike" cap="none">
                <a:solidFill>
                  <a:schemeClr val="lt1"/>
                </a:solidFill>
                <a:latin typeface="Arial"/>
                <a:ea typeface="Arial"/>
                <a:cs typeface="Arial"/>
                <a:sym typeface="Arial"/>
              </a:rPr>
              <a:t>Genomeinterpretation.org</a:t>
            </a:r>
            <a:endParaRPr sz="7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448240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95"/>
        <p:cNvGrpSpPr/>
        <p:nvPr/>
      </p:nvGrpSpPr>
      <p:grpSpPr>
        <a:xfrm>
          <a:off x="0" y="0"/>
          <a:ext cx="0" cy="0"/>
          <a:chOff x="0" y="0"/>
          <a:chExt cx="0" cy="0"/>
        </a:xfrm>
      </p:grpSpPr>
      <p:sp>
        <p:nvSpPr>
          <p:cNvPr id="96" name="Google Shape;96;p17"/>
          <p:cNvSpPr txBox="1">
            <a:spLocks noGrp="1"/>
          </p:cNvSpPr>
          <p:nvPr>
            <p:ph type="body" idx="1"/>
          </p:nvPr>
        </p:nvSpPr>
        <p:spPr>
          <a:xfrm>
            <a:off x="2015133" y="2080618"/>
            <a:ext cx="8161736" cy="4286251"/>
          </a:xfrm>
          <a:prstGeom prst="rect">
            <a:avLst/>
          </a:prstGeom>
          <a:noFill/>
          <a:ln>
            <a:noFill/>
          </a:ln>
        </p:spPr>
        <p:txBody>
          <a:bodyPr spcFirstLastPara="1" wrap="square" lIns="71425" tIns="71425" rIns="71425" bIns="71425" anchor="t" anchorCtr="0">
            <a:normAutofit/>
          </a:bodyPr>
          <a:lstStyle>
            <a:lvl1pPr marL="171450" lvl="0" indent="-138446" algn="l">
              <a:lnSpc>
                <a:spcPct val="90000"/>
              </a:lnSpc>
              <a:spcBef>
                <a:spcPts val="1688"/>
              </a:spcBef>
              <a:spcAft>
                <a:spcPts val="0"/>
              </a:spcAft>
              <a:buClr>
                <a:srgbClr val="000000"/>
              </a:buClr>
              <a:buSzPts val="2214"/>
              <a:buChar char="•"/>
              <a:defRPr/>
            </a:lvl1pPr>
            <a:lvl2pPr marL="342900" lvl="1" indent="-138446" algn="l">
              <a:lnSpc>
                <a:spcPct val="90000"/>
              </a:lnSpc>
              <a:spcBef>
                <a:spcPts val="1688"/>
              </a:spcBef>
              <a:spcAft>
                <a:spcPts val="0"/>
              </a:spcAft>
              <a:buClr>
                <a:srgbClr val="000000"/>
              </a:buClr>
              <a:buSzPts val="2214"/>
              <a:buChar char="•"/>
              <a:defRPr/>
            </a:lvl2pPr>
            <a:lvl3pPr marL="514350" lvl="2" indent="-138446" algn="l">
              <a:lnSpc>
                <a:spcPct val="90000"/>
              </a:lnSpc>
              <a:spcBef>
                <a:spcPts val="1688"/>
              </a:spcBef>
              <a:spcAft>
                <a:spcPts val="0"/>
              </a:spcAft>
              <a:buClr>
                <a:srgbClr val="000000"/>
              </a:buClr>
              <a:buSzPts val="2214"/>
              <a:buChar char="•"/>
              <a:defRPr/>
            </a:lvl3pPr>
            <a:lvl4pPr marL="685800" lvl="3" indent="-138446" algn="l">
              <a:lnSpc>
                <a:spcPct val="90000"/>
              </a:lnSpc>
              <a:spcBef>
                <a:spcPts val="1688"/>
              </a:spcBef>
              <a:spcAft>
                <a:spcPts val="0"/>
              </a:spcAft>
              <a:buClr>
                <a:srgbClr val="000000"/>
              </a:buClr>
              <a:buSzPts val="2214"/>
              <a:buChar char="•"/>
              <a:defRPr/>
            </a:lvl4pPr>
            <a:lvl5pPr marL="857250" lvl="4" indent="-138446" algn="l">
              <a:lnSpc>
                <a:spcPct val="90000"/>
              </a:lnSpc>
              <a:spcBef>
                <a:spcPts val="1688"/>
              </a:spcBef>
              <a:spcAft>
                <a:spcPts val="0"/>
              </a:spcAft>
              <a:buClr>
                <a:srgbClr val="000000"/>
              </a:buClr>
              <a:buSzPts val="2214"/>
              <a:buChar char="•"/>
              <a:defRPr/>
            </a:lvl5pPr>
            <a:lvl6pPr marL="1028700" lvl="5" indent="-138446" algn="l">
              <a:lnSpc>
                <a:spcPct val="90000"/>
              </a:lnSpc>
              <a:spcBef>
                <a:spcPts val="1688"/>
              </a:spcBef>
              <a:spcAft>
                <a:spcPts val="0"/>
              </a:spcAft>
              <a:buClr>
                <a:srgbClr val="000000"/>
              </a:buClr>
              <a:buSzPts val="2214"/>
              <a:buChar char="•"/>
              <a:defRPr/>
            </a:lvl6pPr>
            <a:lvl7pPr marL="1200150" lvl="6" indent="-138446" algn="l">
              <a:lnSpc>
                <a:spcPct val="90000"/>
              </a:lnSpc>
              <a:spcBef>
                <a:spcPts val="1688"/>
              </a:spcBef>
              <a:spcAft>
                <a:spcPts val="0"/>
              </a:spcAft>
              <a:buClr>
                <a:srgbClr val="000000"/>
              </a:buClr>
              <a:buSzPts val="2214"/>
              <a:buChar char="•"/>
              <a:defRPr/>
            </a:lvl7pPr>
            <a:lvl8pPr marL="1371600" lvl="7" indent="-138446" algn="l">
              <a:lnSpc>
                <a:spcPct val="90000"/>
              </a:lnSpc>
              <a:spcBef>
                <a:spcPts val="1688"/>
              </a:spcBef>
              <a:spcAft>
                <a:spcPts val="0"/>
              </a:spcAft>
              <a:buClr>
                <a:srgbClr val="000000"/>
              </a:buClr>
              <a:buSzPts val="2214"/>
              <a:buChar char="•"/>
              <a:defRPr/>
            </a:lvl8pPr>
            <a:lvl9pPr marL="1543050" lvl="8" indent="-138446" algn="l">
              <a:lnSpc>
                <a:spcPct val="90000"/>
              </a:lnSpc>
              <a:spcBef>
                <a:spcPts val="1688"/>
              </a:spcBef>
              <a:spcAft>
                <a:spcPts val="0"/>
              </a:spcAft>
              <a:buClr>
                <a:srgbClr val="000000"/>
              </a:buClr>
              <a:buSzPts val="2214"/>
              <a:buChar char="•"/>
              <a:defRPr/>
            </a:lvl9pPr>
          </a:lstStyle>
          <a:p>
            <a:endParaRPr/>
          </a:p>
        </p:txBody>
      </p:sp>
      <p:sp>
        <p:nvSpPr>
          <p:cNvPr id="97" name="Google Shape;97;p17"/>
          <p:cNvSpPr txBox="1">
            <a:spLocks noGrp="1"/>
          </p:cNvSpPr>
          <p:nvPr>
            <p:ph type="body" idx="2"/>
          </p:nvPr>
        </p:nvSpPr>
        <p:spPr>
          <a:xfrm>
            <a:off x="2015133" y="993502"/>
            <a:ext cx="8161736" cy="472361"/>
          </a:xfrm>
          <a:prstGeom prst="rect">
            <a:avLst/>
          </a:prstGeom>
          <a:noFill/>
          <a:ln>
            <a:noFill/>
          </a:ln>
        </p:spPr>
        <p:txBody>
          <a:bodyPr spcFirstLastPara="1" wrap="square" lIns="71425" tIns="71425" rIns="71425" bIns="71425" anchor="t" anchorCtr="0">
            <a:normAutofit/>
          </a:bodyPr>
          <a:lstStyle>
            <a:lvl1pPr marL="171450" lvl="0" indent="-85725" algn="l">
              <a:lnSpc>
                <a:spcPct val="100000"/>
              </a:lnSpc>
              <a:spcBef>
                <a:spcPts val="0"/>
              </a:spcBef>
              <a:spcAft>
                <a:spcPts val="0"/>
              </a:spcAft>
              <a:buClr>
                <a:srgbClr val="000000"/>
              </a:buClr>
              <a:buSzPts val="5200"/>
              <a:buFont typeface="Helvetica Neue"/>
              <a:buNone/>
              <a:defRPr sz="1950" b="1"/>
            </a:lvl1pPr>
            <a:lvl2pPr marL="342900" lvl="1" indent="-138446" algn="l">
              <a:lnSpc>
                <a:spcPct val="90000"/>
              </a:lnSpc>
              <a:spcBef>
                <a:spcPts val="1688"/>
              </a:spcBef>
              <a:spcAft>
                <a:spcPts val="0"/>
              </a:spcAft>
              <a:buClr>
                <a:srgbClr val="000000"/>
              </a:buClr>
              <a:buSzPts val="2214"/>
              <a:buChar char="•"/>
              <a:defRPr/>
            </a:lvl2pPr>
            <a:lvl3pPr marL="514350" lvl="2" indent="-138446" algn="l">
              <a:lnSpc>
                <a:spcPct val="90000"/>
              </a:lnSpc>
              <a:spcBef>
                <a:spcPts val="1688"/>
              </a:spcBef>
              <a:spcAft>
                <a:spcPts val="0"/>
              </a:spcAft>
              <a:buClr>
                <a:srgbClr val="000000"/>
              </a:buClr>
              <a:buSzPts val="2214"/>
              <a:buChar char="•"/>
              <a:defRPr/>
            </a:lvl3pPr>
            <a:lvl4pPr marL="685800" lvl="3" indent="-138446" algn="l">
              <a:lnSpc>
                <a:spcPct val="90000"/>
              </a:lnSpc>
              <a:spcBef>
                <a:spcPts val="1688"/>
              </a:spcBef>
              <a:spcAft>
                <a:spcPts val="0"/>
              </a:spcAft>
              <a:buClr>
                <a:srgbClr val="000000"/>
              </a:buClr>
              <a:buSzPts val="2214"/>
              <a:buChar char="•"/>
              <a:defRPr/>
            </a:lvl4pPr>
            <a:lvl5pPr marL="857250" lvl="4" indent="-138446" algn="l">
              <a:lnSpc>
                <a:spcPct val="90000"/>
              </a:lnSpc>
              <a:spcBef>
                <a:spcPts val="1688"/>
              </a:spcBef>
              <a:spcAft>
                <a:spcPts val="0"/>
              </a:spcAft>
              <a:buClr>
                <a:srgbClr val="000000"/>
              </a:buClr>
              <a:buSzPts val="2214"/>
              <a:buChar char="•"/>
              <a:defRPr/>
            </a:lvl5pPr>
            <a:lvl6pPr marL="1028700" lvl="5" indent="-138446" algn="l">
              <a:lnSpc>
                <a:spcPct val="90000"/>
              </a:lnSpc>
              <a:spcBef>
                <a:spcPts val="1688"/>
              </a:spcBef>
              <a:spcAft>
                <a:spcPts val="0"/>
              </a:spcAft>
              <a:buClr>
                <a:srgbClr val="000000"/>
              </a:buClr>
              <a:buSzPts val="2214"/>
              <a:buChar char="•"/>
              <a:defRPr/>
            </a:lvl6pPr>
            <a:lvl7pPr marL="1200150" lvl="6" indent="-138446" algn="l">
              <a:lnSpc>
                <a:spcPct val="90000"/>
              </a:lnSpc>
              <a:spcBef>
                <a:spcPts val="1688"/>
              </a:spcBef>
              <a:spcAft>
                <a:spcPts val="0"/>
              </a:spcAft>
              <a:buClr>
                <a:srgbClr val="000000"/>
              </a:buClr>
              <a:buSzPts val="2214"/>
              <a:buChar char="•"/>
              <a:defRPr/>
            </a:lvl7pPr>
            <a:lvl8pPr marL="1371600" lvl="7" indent="-138446" algn="l">
              <a:lnSpc>
                <a:spcPct val="90000"/>
              </a:lnSpc>
              <a:spcBef>
                <a:spcPts val="1688"/>
              </a:spcBef>
              <a:spcAft>
                <a:spcPts val="0"/>
              </a:spcAft>
              <a:buClr>
                <a:srgbClr val="000000"/>
              </a:buClr>
              <a:buSzPts val="2214"/>
              <a:buChar char="•"/>
              <a:defRPr/>
            </a:lvl8pPr>
            <a:lvl9pPr marL="1543050" lvl="8" indent="-138446" algn="l">
              <a:lnSpc>
                <a:spcPct val="90000"/>
              </a:lnSpc>
              <a:spcBef>
                <a:spcPts val="1688"/>
              </a:spcBef>
              <a:spcAft>
                <a:spcPts val="0"/>
              </a:spcAft>
              <a:buClr>
                <a:srgbClr val="000000"/>
              </a:buClr>
              <a:buSzPts val="2214"/>
              <a:buChar char="•"/>
              <a:defRPr/>
            </a:lvl9pPr>
          </a:lstStyle>
          <a:p>
            <a:endParaRPr/>
          </a:p>
        </p:txBody>
      </p:sp>
      <p:sp>
        <p:nvSpPr>
          <p:cNvPr id="98" name="Google Shape;98;p17"/>
          <p:cNvSpPr txBox="1">
            <a:spLocks noGrp="1"/>
          </p:cNvSpPr>
          <p:nvPr>
            <p:ph type="title"/>
          </p:nvPr>
        </p:nvSpPr>
        <p:spPr>
          <a:xfrm>
            <a:off x="2015133" y="309565"/>
            <a:ext cx="8161736" cy="714375"/>
          </a:xfrm>
          <a:prstGeom prst="rect">
            <a:avLst/>
          </a:prstGeom>
          <a:noFill/>
          <a:ln>
            <a:noFill/>
          </a:ln>
        </p:spPr>
        <p:txBody>
          <a:bodyPr spcFirstLastPara="1" wrap="square" lIns="71425" tIns="71425" rIns="71425" bIns="71425" anchor="t" anchorCtr="0">
            <a:normAutofit/>
          </a:bodyPr>
          <a:lstStyle>
            <a:lvl1pPr lvl="0" algn="l">
              <a:lnSpc>
                <a:spcPct val="80000"/>
              </a:lnSpc>
              <a:spcBef>
                <a:spcPts val="0"/>
              </a:spcBef>
              <a:spcAft>
                <a:spcPts val="0"/>
              </a:spcAft>
              <a:buClr>
                <a:srgbClr val="00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99" name="Google Shape;99;p17"/>
          <p:cNvSpPr txBox="1">
            <a:spLocks noGrp="1"/>
          </p:cNvSpPr>
          <p:nvPr>
            <p:ph type="sldNum" idx="12"/>
          </p:nvPr>
        </p:nvSpPr>
        <p:spPr>
          <a:xfrm>
            <a:off x="5955869" y="6217678"/>
            <a:ext cx="275503" cy="467410"/>
          </a:xfrm>
          <a:prstGeom prst="rect">
            <a:avLst/>
          </a:prstGeom>
          <a:noFill/>
          <a:ln>
            <a:noFill/>
          </a:ln>
        </p:spPr>
        <p:txBody>
          <a:bodyPr spcFirstLastPara="1" wrap="square" lIns="71425" tIns="71425" rIns="71425" bIns="71425" anchor="b" anchorCtr="0">
            <a:spAutoFit/>
          </a:bodyPr>
          <a:lstStyle>
            <a:lvl1pPr marL="0" marR="0" lvl="0" indent="0" algn="ctr">
              <a:lnSpc>
                <a:spcPct val="100000"/>
              </a:lnSpc>
              <a:spcBef>
                <a:spcPts val="0"/>
              </a:spcBef>
              <a:spcAft>
                <a:spcPts val="0"/>
              </a:spcAft>
              <a:buClr>
                <a:srgbClr val="FFFFFF"/>
              </a:buClr>
              <a:buSzPts val="2800"/>
              <a:buFont typeface="Helvetica Neue"/>
              <a:buNone/>
              <a:defRPr sz="1050" b="0" i="0" u="none" strike="noStrike" cap="none">
                <a:solidFill>
                  <a:srgbClr val="FFFFFF"/>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FFFFFF"/>
              </a:buClr>
              <a:buSzPts val="2800"/>
              <a:buFont typeface="Helvetica Neue"/>
              <a:buNone/>
              <a:defRPr sz="1050" b="0" i="0" u="none" strike="noStrike" cap="none">
                <a:solidFill>
                  <a:srgbClr val="FFFFFF"/>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FFFFFF"/>
              </a:buClr>
              <a:buSzPts val="2800"/>
              <a:buFont typeface="Helvetica Neue"/>
              <a:buNone/>
              <a:defRPr sz="1050" b="0" i="0" u="none" strike="noStrike" cap="none">
                <a:solidFill>
                  <a:srgbClr val="FFFFFF"/>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FFFFFF"/>
              </a:buClr>
              <a:buSzPts val="2800"/>
              <a:buFont typeface="Helvetica Neue"/>
              <a:buNone/>
              <a:defRPr sz="1050" b="0" i="0" u="none" strike="noStrike" cap="none">
                <a:solidFill>
                  <a:srgbClr val="FFFFFF"/>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FFFFFF"/>
              </a:buClr>
              <a:buSzPts val="2800"/>
              <a:buFont typeface="Helvetica Neue"/>
              <a:buNone/>
              <a:defRPr sz="1050" b="0" i="0" u="none" strike="noStrike" cap="none">
                <a:solidFill>
                  <a:srgbClr val="FFFFFF"/>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FFFFFF"/>
              </a:buClr>
              <a:buSzPts val="2800"/>
              <a:buFont typeface="Helvetica Neue"/>
              <a:buNone/>
              <a:defRPr sz="1050" b="0" i="0" u="none" strike="noStrike" cap="none">
                <a:solidFill>
                  <a:srgbClr val="FFFFFF"/>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FFFFFF"/>
              </a:buClr>
              <a:buSzPts val="2800"/>
              <a:buFont typeface="Helvetica Neue"/>
              <a:buNone/>
              <a:defRPr sz="1050" b="0" i="0" u="none" strike="noStrike" cap="none">
                <a:solidFill>
                  <a:srgbClr val="FFFFFF"/>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FFFFFF"/>
              </a:buClr>
              <a:buSzPts val="2800"/>
              <a:buFont typeface="Helvetica Neue"/>
              <a:buNone/>
              <a:defRPr sz="1050" b="0" i="0" u="none" strike="noStrike" cap="none">
                <a:solidFill>
                  <a:srgbClr val="FFFFFF"/>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FFFFFF"/>
              </a:buClr>
              <a:buSzPts val="2800"/>
              <a:buFont typeface="Helvetica Neue"/>
              <a:buNone/>
              <a:defRPr sz="1050" b="0" i="0" u="none" strike="noStrike" cap="none">
                <a:solidFill>
                  <a:srgbClr val="FFFFFF"/>
                </a:solidFill>
                <a:latin typeface="Helvetica Neue"/>
                <a:ea typeface="Helvetica Neue"/>
                <a:cs typeface="Helvetica Neue"/>
                <a:sym typeface="Helvetica Neue"/>
              </a:defRPr>
            </a:lvl9pPr>
          </a:lstStyle>
          <a:p>
            <a:fld id="{00000000-1234-1234-1234-123412341234}" type="slidenum">
              <a:rPr lang="en-CA" smtClean="0"/>
              <a:pPr/>
              <a:t>‹#›</a:t>
            </a:fld>
            <a:endParaRPr lang="en-CA"/>
          </a:p>
        </p:txBody>
      </p:sp>
    </p:spTree>
    <p:extLst>
      <p:ext uri="{BB962C8B-B14F-4D97-AF65-F5344CB8AC3E}">
        <p14:creationId xmlns:p14="http://schemas.microsoft.com/office/powerpoint/2010/main" val="3390530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2"/>
        <p:cNvGrpSpPr/>
        <p:nvPr/>
      </p:nvGrpSpPr>
      <p:grpSpPr>
        <a:xfrm>
          <a:off x="0" y="0"/>
          <a:ext cx="0" cy="0"/>
          <a:chOff x="0" y="0"/>
          <a:chExt cx="0" cy="0"/>
        </a:xfrm>
      </p:grpSpPr>
    </p:spTree>
    <p:extLst>
      <p:ext uri="{BB962C8B-B14F-4D97-AF65-F5344CB8AC3E}">
        <p14:creationId xmlns:p14="http://schemas.microsoft.com/office/powerpoint/2010/main" val="113198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63553" y="896941"/>
            <a:ext cx="11231033" cy="545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dirty="0"/>
              <a:t>Develop and deploy revolutionary, integrated technology platform to transform:</a:t>
            </a:r>
          </a:p>
          <a:p>
            <a:pPr lvl="1"/>
            <a:r>
              <a:rPr lang="en-US" dirty="0"/>
              <a:t>Discovery of life-science-based product/services </a:t>
            </a:r>
          </a:p>
          <a:p>
            <a:pPr lvl="1"/>
            <a:r>
              <a:rPr lang="en-US" dirty="0"/>
              <a:t>Practice of medicine</a:t>
            </a:r>
          </a:p>
          <a:p>
            <a:pPr lvl="1"/>
            <a:r>
              <a:rPr lang="en-US" dirty="0"/>
              <a:t>Whacked out info</a:t>
            </a:r>
          </a:p>
          <a:p>
            <a:pPr lvl="2"/>
            <a:r>
              <a:rPr lang="en-US" dirty="0"/>
              <a:t>Crazy presentations</a:t>
            </a:r>
          </a:p>
          <a:p>
            <a:pPr lvl="3"/>
            <a:r>
              <a:rPr lang="en-US" dirty="0"/>
              <a:t>consistent formatting</a:t>
            </a:r>
          </a:p>
          <a:p>
            <a:pPr lvl="4"/>
            <a:r>
              <a:rPr lang="en-US" dirty="0"/>
              <a:t>colors</a:t>
            </a:r>
          </a:p>
          <a:p>
            <a:pPr lvl="4"/>
            <a:r>
              <a:rPr lang="en-US" dirty="0"/>
              <a:t>text styles</a:t>
            </a:r>
          </a:p>
          <a:p>
            <a:pPr lvl="4"/>
            <a:r>
              <a:rPr lang="en-US" dirty="0"/>
              <a:t>font usage</a:t>
            </a:r>
          </a:p>
        </p:txBody>
      </p:sp>
      <p:sp>
        <p:nvSpPr>
          <p:cNvPr id="1027" name="Rectangle 5"/>
          <p:cNvSpPr>
            <a:spLocks noChangeArrowheads="1"/>
          </p:cNvSpPr>
          <p:nvPr/>
        </p:nvSpPr>
        <p:spPr bwMode="auto">
          <a:xfrm>
            <a:off x="46568" y="6554788"/>
            <a:ext cx="1209886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spcBef>
                <a:spcPct val="50000"/>
              </a:spcBef>
              <a:tabLst>
                <a:tab pos="9715500" algn="r"/>
              </a:tabLst>
            </a:pPr>
            <a:r>
              <a:rPr lang="en-US" sz="1200" b="1">
                <a:solidFill>
                  <a:srgbClr val="A6A6A6"/>
                </a:solidFill>
                <a:latin typeface="MetaLining"/>
              </a:rPr>
              <a:t>                            </a:t>
            </a:r>
          </a:p>
        </p:txBody>
      </p:sp>
      <p:pic>
        <p:nvPicPr>
          <p:cNvPr id="1028" name="Picture 8"/>
          <p:cNvPicPr>
            <a:picLocks noChangeAspect="1" noChangeArrowheads="1"/>
          </p:cNvPicPr>
          <p:nvPr/>
        </p:nvPicPr>
        <p:blipFill>
          <a:blip r:embed="rId17">
            <a:extLst>
              <a:ext uri="{28A0092B-C50C-407E-A947-70E740481C1C}">
                <a14:useLocalDpi xmlns:a14="http://schemas.microsoft.com/office/drawing/2010/main" val="0"/>
              </a:ext>
            </a:extLst>
          </a:blip>
          <a:srcRect r="2124" b="57219"/>
          <a:stretch>
            <a:fillRect/>
          </a:stretch>
        </p:blipFill>
        <p:spPr bwMode="auto">
          <a:xfrm>
            <a:off x="0" y="0"/>
            <a:ext cx="1219200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17"/>
          <p:cNvPicPr>
            <a:picLocks noChangeAspect="1" noChangeArrowheads="1"/>
          </p:cNvPicPr>
          <p:nvPr/>
        </p:nvPicPr>
        <p:blipFill>
          <a:blip r:embed="rId18" cstate="hqprint">
            <a:extLst>
              <a:ext uri="{28A0092B-C50C-407E-A947-70E740481C1C}">
                <a14:useLocalDpi xmlns:a14="http://schemas.microsoft.com/office/drawing/2010/main" val="0"/>
              </a:ext>
            </a:extLst>
          </a:blip>
          <a:srcRect r="1553" b="20958"/>
          <a:stretch>
            <a:fillRect/>
          </a:stretch>
        </p:blipFill>
        <p:spPr bwMode="auto">
          <a:xfrm>
            <a:off x="-21165" y="6484941"/>
            <a:ext cx="1221316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0" name="Rectangle 4"/>
          <p:cNvSpPr>
            <a:spLocks noGrp="1" noChangeArrowheads="1"/>
          </p:cNvSpPr>
          <p:nvPr>
            <p:ph type="title"/>
          </p:nvPr>
        </p:nvSpPr>
        <p:spPr bwMode="auto">
          <a:xfrm>
            <a:off x="357719" y="100013"/>
            <a:ext cx="114681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en-US" dirty="0"/>
              <a:t>M  </a:t>
            </a:r>
            <a:r>
              <a:rPr lang="en-US" dirty="0" err="1"/>
              <a:t>i</a:t>
            </a:r>
            <a:r>
              <a:rPr lang="en-US" dirty="0"/>
              <a:t>  s  </a:t>
            </a:r>
            <a:r>
              <a:rPr lang="en-US" dirty="0" err="1"/>
              <a:t>s</a:t>
            </a:r>
            <a:r>
              <a:rPr lang="en-US" dirty="0"/>
              <a:t>  </a:t>
            </a:r>
            <a:r>
              <a:rPr lang="en-US" dirty="0" err="1"/>
              <a:t>i</a:t>
            </a:r>
            <a:r>
              <a:rPr lang="en-US" dirty="0"/>
              <a:t>  o  n</a:t>
            </a:r>
          </a:p>
        </p:txBody>
      </p:sp>
    </p:spTree>
    <p:extLst>
      <p:ext uri="{BB962C8B-B14F-4D97-AF65-F5344CB8AC3E}">
        <p14:creationId xmlns:p14="http://schemas.microsoft.com/office/powerpoint/2010/main" val="35651517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4" r:id="rId13"/>
    <p:sldLayoutId id="2147483675" r:id="rId14"/>
    <p:sldLayoutId id="2147483676" r:id="rId15"/>
  </p:sldLayoutIdLst>
  <p:transition/>
  <p:txStyles>
    <p:titleStyle>
      <a:lvl1pPr algn="l" rtl="0" eaLnBrk="1" fontAlgn="base" hangingPunct="1">
        <a:lnSpc>
          <a:spcPct val="90000"/>
        </a:lnSpc>
        <a:spcBef>
          <a:spcPct val="0"/>
        </a:spcBef>
        <a:spcAft>
          <a:spcPct val="0"/>
        </a:spcAft>
        <a:defRPr sz="2800">
          <a:solidFill>
            <a:schemeClr val="bg1"/>
          </a:solidFill>
          <a:latin typeface="MetaLining"/>
          <a:ea typeface="+mj-ea"/>
          <a:cs typeface="+mj-cs"/>
        </a:defRPr>
      </a:lvl1pPr>
      <a:lvl2pPr algn="l" rtl="0" eaLnBrk="1" fontAlgn="base" hangingPunct="1">
        <a:lnSpc>
          <a:spcPct val="90000"/>
        </a:lnSpc>
        <a:spcBef>
          <a:spcPct val="0"/>
        </a:spcBef>
        <a:spcAft>
          <a:spcPct val="0"/>
        </a:spcAft>
        <a:defRPr sz="2800">
          <a:solidFill>
            <a:schemeClr val="bg1"/>
          </a:solidFill>
          <a:latin typeface="Comic Sans MS" pitchFamily="66" charset="0"/>
        </a:defRPr>
      </a:lvl2pPr>
      <a:lvl3pPr algn="l" rtl="0" eaLnBrk="1" fontAlgn="base" hangingPunct="1">
        <a:lnSpc>
          <a:spcPct val="90000"/>
        </a:lnSpc>
        <a:spcBef>
          <a:spcPct val="0"/>
        </a:spcBef>
        <a:spcAft>
          <a:spcPct val="0"/>
        </a:spcAft>
        <a:defRPr sz="2800">
          <a:solidFill>
            <a:schemeClr val="bg1"/>
          </a:solidFill>
          <a:latin typeface="Comic Sans MS" pitchFamily="66" charset="0"/>
        </a:defRPr>
      </a:lvl3pPr>
      <a:lvl4pPr algn="l" rtl="0" eaLnBrk="1" fontAlgn="base" hangingPunct="1">
        <a:lnSpc>
          <a:spcPct val="90000"/>
        </a:lnSpc>
        <a:spcBef>
          <a:spcPct val="0"/>
        </a:spcBef>
        <a:spcAft>
          <a:spcPct val="0"/>
        </a:spcAft>
        <a:defRPr sz="2800">
          <a:solidFill>
            <a:schemeClr val="bg1"/>
          </a:solidFill>
          <a:latin typeface="Comic Sans MS" pitchFamily="66" charset="0"/>
        </a:defRPr>
      </a:lvl4pPr>
      <a:lvl5pPr algn="l" rtl="0" eaLnBrk="1" fontAlgn="base" hangingPunct="1">
        <a:lnSpc>
          <a:spcPct val="90000"/>
        </a:lnSpc>
        <a:spcBef>
          <a:spcPct val="0"/>
        </a:spcBef>
        <a:spcAft>
          <a:spcPct val="0"/>
        </a:spcAft>
        <a:defRPr sz="2800">
          <a:solidFill>
            <a:schemeClr val="bg1"/>
          </a:solidFill>
          <a:latin typeface="Comic Sans MS" pitchFamily="66" charset="0"/>
        </a:defRPr>
      </a:lvl5pPr>
      <a:lvl6pPr marL="457200" algn="l" rtl="0" eaLnBrk="1" fontAlgn="base" hangingPunct="1">
        <a:lnSpc>
          <a:spcPct val="90000"/>
        </a:lnSpc>
        <a:spcBef>
          <a:spcPct val="0"/>
        </a:spcBef>
        <a:spcAft>
          <a:spcPct val="0"/>
        </a:spcAft>
        <a:defRPr sz="2800">
          <a:solidFill>
            <a:schemeClr val="bg1"/>
          </a:solidFill>
          <a:latin typeface="Comic Sans MS" pitchFamily="66" charset="0"/>
        </a:defRPr>
      </a:lvl6pPr>
      <a:lvl7pPr marL="914400" algn="l" rtl="0" eaLnBrk="1" fontAlgn="base" hangingPunct="1">
        <a:lnSpc>
          <a:spcPct val="90000"/>
        </a:lnSpc>
        <a:spcBef>
          <a:spcPct val="0"/>
        </a:spcBef>
        <a:spcAft>
          <a:spcPct val="0"/>
        </a:spcAft>
        <a:defRPr sz="2800">
          <a:solidFill>
            <a:schemeClr val="bg1"/>
          </a:solidFill>
          <a:latin typeface="Comic Sans MS" pitchFamily="66" charset="0"/>
        </a:defRPr>
      </a:lvl7pPr>
      <a:lvl8pPr marL="1371600" algn="l" rtl="0" eaLnBrk="1" fontAlgn="base" hangingPunct="1">
        <a:lnSpc>
          <a:spcPct val="90000"/>
        </a:lnSpc>
        <a:spcBef>
          <a:spcPct val="0"/>
        </a:spcBef>
        <a:spcAft>
          <a:spcPct val="0"/>
        </a:spcAft>
        <a:defRPr sz="2800">
          <a:solidFill>
            <a:schemeClr val="bg1"/>
          </a:solidFill>
          <a:latin typeface="Comic Sans MS" pitchFamily="66" charset="0"/>
        </a:defRPr>
      </a:lvl8pPr>
      <a:lvl9pPr marL="1828800" algn="l" rtl="0" eaLnBrk="1" fontAlgn="base" hangingPunct="1">
        <a:lnSpc>
          <a:spcPct val="90000"/>
        </a:lnSpc>
        <a:spcBef>
          <a:spcPct val="0"/>
        </a:spcBef>
        <a:spcAft>
          <a:spcPct val="0"/>
        </a:spcAft>
        <a:defRPr sz="2800">
          <a:solidFill>
            <a:schemeClr val="bg1"/>
          </a:solidFill>
          <a:latin typeface="Comic Sans MS" pitchFamily="66" charset="0"/>
        </a:defRPr>
      </a:lvl9pPr>
    </p:titleStyle>
    <p:bodyStyle>
      <a:lvl1pPr marL="342900" indent="-342900" algn="l" rtl="0" eaLnBrk="1" fontAlgn="base" hangingPunct="1">
        <a:spcBef>
          <a:spcPct val="30000"/>
        </a:spcBef>
        <a:spcAft>
          <a:spcPct val="0"/>
        </a:spcAft>
        <a:defRPr sz="2400" b="1">
          <a:solidFill>
            <a:schemeClr val="tx1"/>
          </a:solidFill>
          <a:latin typeface="MetaLining"/>
          <a:ea typeface="+mn-ea"/>
          <a:cs typeface="+mn-cs"/>
        </a:defRPr>
      </a:lvl1pPr>
      <a:lvl2pPr marL="742950" indent="-285750" algn="l" rtl="0" eaLnBrk="1" fontAlgn="base" hangingPunct="1">
        <a:lnSpc>
          <a:spcPct val="95000"/>
        </a:lnSpc>
        <a:spcBef>
          <a:spcPct val="30000"/>
        </a:spcBef>
        <a:spcAft>
          <a:spcPct val="0"/>
        </a:spcAft>
        <a:buClr>
          <a:srgbClr val="C50601"/>
        </a:buClr>
        <a:buSzPct val="65000"/>
        <a:buFont typeface="Wingdings" pitchFamily="2" charset="2"/>
        <a:buChar char="n"/>
        <a:defRPr sz="2400">
          <a:solidFill>
            <a:schemeClr val="tx1"/>
          </a:solidFill>
          <a:latin typeface="MetaLining"/>
        </a:defRPr>
      </a:lvl2pPr>
      <a:lvl3pPr marL="1143000" indent="-228600" algn="l" rtl="0" eaLnBrk="1" fontAlgn="base" hangingPunct="1">
        <a:spcBef>
          <a:spcPct val="0"/>
        </a:spcBef>
        <a:spcAft>
          <a:spcPct val="0"/>
        </a:spcAft>
        <a:buClr>
          <a:srgbClr val="0082A1"/>
        </a:buClr>
        <a:buSzPct val="100000"/>
        <a:buFont typeface="MetaPlusBold" charset="0"/>
        <a:buChar char="-"/>
        <a:defRPr sz="2000">
          <a:solidFill>
            <a:schemeClr val="tx1"/>
          </a:solidFill>
          <a:latin typeface="MetaLining"/>
        </a:defRPr>
      </a:lvl3pPr>
      <a:lvl4pPr marL="1539875" indent="-168275" algn="l" rtl="0" eaLnBrk="1" fontAlgn="base" hangingPunct="1">
        <a:spcBef>
          <a:spcPct val="0"/>
        </a:spcBef>
        <a:spcAft>
          <a:spcPct val="0"/>
        </a:spcAft>
        <a:buClr>
          <a:srgbClr val="0082A1"/>
        </a:buClr>
        <a:buSzPct val="70000"/>
        <a:buFont typeface="MetaPlusBold" charset="0"/>
        <a:buChar char="-"/>
        <a:defRPr>
          <a:solidFill>
            <a:schemeClr val="tx1"/>
          </a:solidFill>
          <a:latin typeface="MetaLining"/>
        </a:defRPr>
      </a:lvl4pPr>
      <a:lvl5pPr marL="1944688" indent="-115888" algn="l" rtl="0" eaLnBrk="1" fontAlgn="base" hangingPunct="1">
        <a:spcBef>
          <a:spcPct val="0"/>
        </a:spcBef>
        <a:spcAft>
          <a:spcPct val="0"/>
        </a:spcAft>
        <a:buClr>
          <a:srgbClr val="0082A1"/>
        </a:buClr>
        <a:buSzPct val="70000"/>
        <a:buFont typeface="MetaPlusBold" charset="0"/>
        <a:buChar char="-"/>
        <a:defRPr sz="1600">
          <a:solidFill>
            <a:schemeClr val="tx1"/>
          </a:solidFill>
          <a:latin typeface="MetaLining"/>
        </a:defRPr>
      </a:lvl5pPr>
      <a:lvl6pPr marL="2401888" indent="-115888" algn="l" rtl="0" eaLnBrk="1" fontAlgn="base" hangingPunct="1">
        <a:spcBef>
          <a:spcPct val="0"/>
        </a:spcBef>
        <a:spcAft>
          <a:spcPct val="0"/>
        </a:spcAft>
        <a:buClr>
          <a:srgbClr val="0082A1"/>
        </a:buClr>
        <a:buSzPct val="70000"/>
        <a:buFont typeface="MetaPlusBold" charset="0"/>
        <a:buChar char="-"/>
        <a:defRPr sz="1600">
          <a:solidFill>
            <a:schemeClr val="tx1"/>
          </a:solidFill>
          <a:latin typeface="+mn-lt"/>
        </a:defRPr>
      </a:lvl6pPr>
      <a:lvl7pPr marL="2859088" indent="-115888" algn="l" rtl="0" eaLnBrk="1" fontAlgn="base" hangingPunct="1">
        <a:spcBef>
          <a:spcPct val="0"/>
        </a:spcBef>
        <a:spcAft>
          <a:spcPct val="0"/>
        </a:spcAft>
        <a:buClr>
          <a:srgbClr val="0082A1"/>
        </a:buClr>
        <a:buSzPct val="70000"/>
        <a:buFont typeface="MetaPlusBold" charset="0"/>
        <a:buChar char="-"/>
        <a:defRPr sz="1600">
          <a:solidFill>
            <a:schemeClr val="tx1"/>
          </a:solidFill>
          <a:latin typeface="+mn-lt"/>
        </a:defRPr>
      </a:lvl7pPr>
      <a:lvl8pPr marL="3316288" indent="-115888" algn="l" rtl="0" eaLnBrk="1" fontAlgn="base" hangingPunct="1">
        <a:spcBef>
          <a:spcPct val="0"/>
        </a:spcBef>
        <a:spcAft>
          <a:spcPct val="0"/>
        </a:spcAft>
        <a:buClr>
          <a:srgbClr val="0082A1"/>
        </a:buClr>
        <a:buSzPct val="70000"/>
        <a:buFont typeface="MetaPlusBold" charset="0"/>
        <a:buChar char="-"/>
        <a:defRPr sz="1600">
          <a:solidFill>
            <a:schemeClr val="tx1"/>
          </a:solidFill>
          <a:latin typeface="+mn-lt"/>
        </a:defRPr>
      </a:lvl8pPr>
      <a:lvl9pPr marL="3773488" indent="-115888" algn="l" rtl="0" eaLnBrk="1" fontAlgn="base" hangingPunct="1">
        <a:spcBef>
          <a:spcPct val="0"/>
        </a:spcBef>
        <a:spcAft>
          <a:spcPct val="0"/>
        </a:spcAft>
        <a:buClr>
          <a:srgbClr val="0082A1"/>
        </a:buClr>
        <a:buSzPct val="70000"/>
        <a:buFont typeface="MetaPlusBold"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3.tif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3" Type="http://schemas.openxmlformats.org/officeDocument/2006/relationships/image" Target="../media/image25.tiff"/><Relationship Id="rId18" Type="http://schemas.openxmlformats.org/officeDocument/2006/relationships/image" Target="../media/image30.tiff"/><Relationship Id="rId26" Type="http://schemas.openxmlformats.org/officeDocument/2006/relationships/image" Target="../media/image38.tiff"/><Relationship Id="rId39" Type="http://schemas.openxmlformats.org/officeDocument/2006/relationships/image" Target="../media/image51.tiff"/><Relationship Id="rId21" Type="http://schemas.openxmlformats.org/officeDocument/2006/relationships/image" Target="../media/image33.tiff"/><Relationship Id="rId34" Type="http://schemas.openxmlformats.org/officeDocument/2006/relationships/image" Target="../media/image46.tiff"/><Relationship Id="rId7" Type="http://schemas.openxmlformats.org/officeDocument/2006/relationships/image" Target="../media/image19.tiff"/><Relationship Id="rId12" Type="http://schemas.openxmlformats.org/officeDocument/2006/relationships/image" Target="../media/image24.tiff"/><Relationship Id="rId17" Type="http://schemas.openxmlformats.org/officeDocument/2006/relationships/image" Target="../media/image29.tiff"/><Relationship Id="rId25" Type="http://schemas.openxmlformats.org/officeDocument/2006/relationships/image" Target="../media/image37.tiff"/><Relationship Id="rId33" Type="http://schemas.openxmlformats.org/officeDocument/2006/relationships/image" Target="../media/image45.tiff"/><Relationship Id="rId38" Type="http://schemas.openxmlformats.org/officeDocument/2006/relationships/image" Target="../media/image50.tiff"/><Relationship Id="rId2" Type="http://schemas.openxmlformats.org/officeDocument/2006/relationships/notesSlide" Target="../notesSlides/notesSlide9.xml"/><Relationship Id="rId16" Type="http://schemas.openxmlformats.org/officeDocument/2006/relationships/image" Target="../media/image28.tiff"/><Relationship Id="rId20" Type="http://schemas.openxmlformats.org/officeDocument/2006/relationships/image" Target="../media/image32.tiff"/><Relationship Id="rId29" Type="http://schemas.openxmlformats.org/officeDocument/2006/relationships/image" Target="../media/image41.tiff"/><Relationship Id="rId1" Type="http://schemas.openxmlformats.org/officeDocument/2006/relationships/slideLayout" Target="../slideLayouts/slideLayout6.xml"/><Relationship Id="rId6" Type="http://schemas.openxmlformats.org/officeDocument/2006/relationships/image" Target="../media/image18.tiff"/><Relationship Id="rId11" Type="http://schemas.openxmlformats.org/officeDocument/2006/relationships/image" Target="../media/image23.tiff"/><Relationship Id="rId24" Type="http://schemas.openxmlformats.org/officeDocument/2006/relationships/image" Target="../media/image36.tiff"/><Relationship Id="rId32" Type="http://schemas.openxmlformats.org/officeDocument/2006/relationships/image" Target="../media/image44.tiff"/><Relationship Id="rId37" Type="http://schemas.openxmlformats.org/officeDocument/2006/relationships/image" Target="../media/image49.tiff"/><Relationship Id="rId40" Type="http://schemas.openxmlformats.org/officeDocument/2006/relationships/image" Target="../media/image52.tiff"/><Relationship Id="rId5" Type="http://schemas.openxmlformats.org/officeDocument/2006/relationships/image" Target="../media/image17.tiff"/><Relationship Id="rId15" Type="http://schemas.openxmlformats.org/officeDocument/2006/relationships/image" Target="../media/image27.tiff"/><Relationship Id="rId23" Type="http://schemas.openxmlformats.org/officeDocument/2006/relationships/image" Target="../media/image35.tiff"/><Relationship Id="rId28" Type="http://schemas.openxmlformats.org/officeDocument/2006/relationships/image" Target="../media/image40.tiff"/><Relationship Id="rId36" Type="http://schemas.openxmlformats.org/officeDocument/2006/relationships/image" Target="../media/image48.tiff"/><Relationship Id="rId10" Type="http://schemas.openxmlformats.org/officeDocument/2006/relationships/image" Target="../media/image22.tiff"/><Relationship Id="rId19" Type="http://schemas.openxmlformats.org/officeDocument/2006/relationships/image" Target="../media/image31.tiff"/><Relationship Id="rId31" Type="http://schemas.openxmlformats.org/officeDocument/2006/relationships/image" Target="../media/image43.tiff"/><Relationship Id="rId4" Type="http://schemas.openxmlformats.org/officeDocument/2006/relationships/image" Target="../media/image16.tiff"/><Relationship Id="rId9" Type="http://schemas.openxmlformats.org/officeDocument/2006/relationships/image" Target="../media/image21.tiff"/><Relationship Id="rId14" Type="http://schemas.openxmlformats.org/officeDocument/2006/relationships/image" Target="../media/image26.tiff"/><Relationship Id="rId22" Type="http://schemas.openxmlformats.org/officeDocument/2006/relationships/image" Target="../media/image34.tiff"/><Relationship Id="rId27" Type="http://schemas.openxmlformats.org/officeDocument/2006/relationships/image" Target="../media/image39.tiff"/><Relationship Id="rId30" Type="http://schemas.openxmlformats.org/officeDocument/2006/relationships/image" Target="../media/image42.tiff"/><Relationship Id="rId35" Type="http://schemas.openxmlformats.org/officeDocument/2006/relationships/image" Target="../media/image47.tiff"/><Relationship Id="rId8" Type="http://schemas.openxmlformats.org/officeDocument/2006/relationships/image" Target="../media/image20.tiff"/><Relationship Id="rId3" Type="http://schemas.openxmlformats.org/officeDocument/2006/relationships/image" Target="../media/image15.tiff"/></Relationships>
</file>

<file path=ppt/slides/_rels/slide10.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6.gif"/><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emf"/><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64.emf"/><Relationship Id="rId5" Type="http://schemas.openxmlformats.org/officeDocument/2006/relationships/image" Target="../media/image63.emf"/><Relationship Id="rId4" Type="http://schemas.openxmlformats.org/officeDocument/2006/relationships/image" Target="../media/image62.emf"/></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9.emf"/></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67.png"/></Relationships>
</file>

<file path=ppt/slides/_rels/slide19.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1.png"/><Relationship Id="rId7" Type="http://schemas.openxmlformats.org/officeDocument/2006/relationships/image" Target="../media/image64.emf"/><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65.emf"/><Relationship Id="rId5" Type="http://schemas.openxmlformats.org/officeDocument/2006/relationships/image" Target="../media/image63.emf"/><Relationship Id="rId4" Type="http://schemas.openxmlformats.org/officeDocument/2006/relationships/image" Target="../media/image62.emf"/></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11.gif"/><Relationship Id="rId5" Type="http://schemas.openxmlformats.org/officeDocument/2006/relationships/image" Target="../media/image10.gif"/><Relationship Id="rId4" Type="http://schemas.openxmlformats.org/officeDocument/2006/relationships/image" Target="../media/image9.emf"/></Relationships>
</file>

<file path=ppt/slides/_rels/slide22.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
          <p:cNvSpPr txBox="1"/>
          <p:nvPr/>
        </p:nvSpPr>
        <p:spPr>
          <a:xfrm>
            <a:off x="0" y="1"/>
            <a:ext cx="12192000" cy="582706"/>
          </a:xfrm>
          <a:prstGeom prst="rect">
            <a:avLst/>
          </a:prstGeom>
          <a:noFill/>
          <a:ln>
            <a:noFill/>
          </a:ln>
        </p:spPr>
        <p:txBody>
          <a:bodyPr spcFirstLastPara="1" wrap="square" lIns="91425" tIns="45700" rIns="91425" bIns="45700" anchor="ctr" anchorCtr="0">
            <a:normAutofit fontScale="92500" lnSpcReduction="10000"/>
          </a:bodyPr>
          <a:lstStyle/>
          <a:p>
            <a:pPr marL="0" marR="0" lvl="0" indent="0" algn="ctr" rtl="0">
              <a:lnSpc>
                <a:spcPct val="100000"/>
              </a:lnSpc>
              <a:spcBef>
                <a:spcPts val="0"/>
              </a:spcBef>
              <a:spcAft>
                <a:spcPts val="0"/>
              </a:spcAft>
              <a:buClr>
                <a:schemeClr val="dk1"/>
              </a:buClr>
              <a:buSzPts val="3600"/>
              <a:buFont typeface="Arial"/>
              <a:buNone/>
            </a:pPr>
            <a:r>
              <a:rPr lang="en-US" sz="3600" b="0" i="0" u="none" strike="noStrike" cap="small" dirty="0">
                <a:solidFill>
                  <a:schemeClr val="bg1"/>
                </a:solidFill>
                <a:latin typeface="Arial"/>
                <a:ea typeface="Arial"/>
                <a:cs typeface="Arial"/>
                <a:sym typeface="Arial"/>
              </a:rPr>
              <a:t>CAGI</a:t>
            </a:r>
            <a:r>
              <a:rPr lang="en-US" sz="3600" b="0" i="0" u="none" strike="noStrike" cap="none" dirty="0">
                <a:solidFill>
                  <a:schemeClr val="bg1"/>
                </a:solidFill>
                <a:latin typeface="Arial"/>
                <a:ea typeface="Arial"/>
                <a:cs typeface="Arial"/>
                <a:sym typeface="Arial"/>
              </a:rPr>
              <a:t>7</a:t>
            </a:r>
            <a:r>
              <a:rPr lang="en-US" sz="1600" b="1" i="0" u="none" strike="noStrike" cap="none" dirty="0">
                <a:solidFill>
                  <a:schemeClr val="bg1"/>
                </a:solidFill>
                <a:latin typeface="Arial"/>
                <a:ea typeface="Arial"/>
                <a:cs typeface="Arial"/>
                <a:sym typeface="Arial"/>
              </a:rPr>
              <a:t> </a:t>
            </a:r>
            <a:r>
              <a:rPr lang="en-US" sz="3600" b="0" i="0" u="none" strike="noStrike" cap="small" dirty="0">
                <a:solidFill>
                  <a:schemeClr val="bg1"/>
                </a:solidFill>
                <a:latin typeface="Arial"/>
                <a:ea typeface="Arial"/>
                <a:cs typeface="Arial"/>
                <a:sym typeface="Arial"/>
              </a:rPr>
              <a:t> slide pack guidelines</a:t>
            </a:r>
            <a:endParaRPr sz="1400" b="0" i="0" u="none" strike="noStrike" cap="none" dirty="0">
              <a:solidFill>
                <a:schemeClr val="bg1"/>
              </a:solidFill>
              <a:latin typeface="Arial"/>
              <a:ea typeface="Arial"/>
              <a:cs typeface="Arial"/>
              <a:sym typeface="Arial"/>
            </a:endParaRPr>
          </a:p>
        </p:txBody>
      </p:sp>
      <p:sp>
        <p:nvSpPr>
          <p:cNvPr id="139" name="Google Shape;139;p1"/>
          <p:cNvSpPr txBox="1"/>
          <p:nvPr/>
        </p:nvSpPr>
        <p:spPr>
          <a:xfrm>
            <a:off x="191386" y="1404327"/>
            <a:ext cx="11753331" cy="5220586"/>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1600"/>
              <a:buFont typeface="Arial"/>
              <a:buChar char="•"/>
            </a:pPr>
            <a:r>
              <a:rPr lang="en-US" sz="1450" b="0" i="0" u="none" strike="noStrike" cap="none" dirty="0">
                <a:solidFill>
                  <a:schemeClr val="dk1"/>
                </a:solidFill>
                <a:latin typeface="Arial"/>
                <a:ea typeface="Arial"/>
                <a:cs typeface="Arial"/>
                <a:sym typeface="Arial"/>
              </a:rPr>
              <a:t>Authors: please include THIS slide at the beginning of your presentation to indicate that you agree with reuse of your slides in CAGI presentations, according to the terms below, and digitally sign by writing your name above.</a:t>
            </a:r>
            <a:endParaRPr sz="145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450" b="0" i="0" u="none" strike="noStrike" cap="none" dirty="0">
                <a:solidFill>
                  <a:schemeClr val="dk1"/>
                </a:solidFill>
                <a:latin typeface="Arial"/>
                <a:ea typeface="Arial"/>
                <a:cs typeface="Arial"/>
                <a:sym typeface="Arial"/>
              </a:rPr>
              <a:t>To disseminate the CAGI results, I encourage all CAGI participants to remix these CAGI slides for inclusion in their oral and poster presentations.</a:t>
            </a:r>
            <a:endParaRPr sz="145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450" b="0" i="0" u="none" strike="noStrike" cap="none" dirty="0">
                <a:solidFill>
                  <a:schemeClr val="dk1"/>
                </a:solidFill>
                <a:latin typeface="Arial"/>
                <a:ea typeface="Arial"/>
                <a:cs typeface="Arial"/>
                <a:sym typeface="Arial"/>
              </a:rPr>
              <a:t>CAGI participants may use or publish any content of these slides only in compliance with the CAGI Data Use Agreement.</a:t>
            </a:r>
            <a:endParaRPr sz="145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450" b="0" i="0" u="none" strike="noStrike" cap="none" dirty="0">
                <a:solidFill>
                  <a:schemeClr val="dk1"/>
                </a:solidFill>
                <a:latin typeface="Arial"/>
                <a:ea typeface="Arial"/>
                <a:cs typeface="Arial"/>
                <a:sym typeface="Arial"/>
              </a:rPr>
              <a:t>CAGI participants may not cite or publish any content of these slides except with the written permission of the originating author or in the primary CAGI publications.</a:t>
            </a:r>
            <a:endParaRPr sz="145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450" b="0" i="0" u="none" strike="noStrike" cap="none" dirty="0">
                <a:solidFill>
                  <a:schemeClr val="dk1"/>
                </a:solidFill>
                <a:latin typeface="Arial"/>
                <a:ea typeface="Arial"/>
                <a:cs typeface="Arial"/>
                <a:sym typeface="Arial"/>
              </a:rPr>
              <a:t>CAGI participants must acknowledge the original authors of these slides and CAGI7.  Include the acknowledgement banner across the bottom.</a:t>
            </a:r>
            <a:endParaRPr sz="145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450" b="0" i="0" u="none" strike="noStrike" cap="none" dirty="0">
                <a:solidFill>
                  <a:schemeClr val="dk1"/>
                </a:solidFill>
                <a:latin typeface="Arial"/>
                <a:ea typeface="Arial"/>
                <a:cs typeface="Arial"/>
                <a:sym typeface="Arial"/>
              </a:rPr>
              <a:t>CAGI participants must include the CAGI credits slide in their presentations.</a:t>
            </a:r>
            <a:endParaRPr sz="145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450" b="0" i="0" u="none" strike="noStrike" cap="none" dirty="0">
                <a:solidFill>
                  <a:schemeClr val="dk1"/>
                </a:solidFill>
                <a:latin typeface="Arial"/>
                <a:ea typeface="Arial"/>
                <a:cs typeface="Arial"/>
                <a:sym typeface="Arial"/>
              </a:rPr>
              <a:t>Slides with a red slash (no remix) may not be included in a presentation unless all attendees are registered CAGI participants who signed the data use agreement.</a:t>
            </a:r>
            <a:endParaRPr sz="145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450" b="0" i="0" u="none" strike="noStrike" cap="none" dirty="0">
                <a:solidFill>
                  <a:schemeClr val="dk1"/>
                </a:solidFill>
                <a:latin typeface="Arial"/>
                <a:ea typeface="Arial"/>
                <a:cs typeface="Arial"/>
                <a:sym typeface="Arial"/>
              </a:rPr>
              <a:t>Slides with a red X over the entire slide may not be used in any circumstances.</a:t>
            </a:r>
            <a:endParaRPr sz="145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450" b="0" i="0" u="none" strike="noStrike" cap="none" dirty="0">
                <a:solidFill>
                  <a:schemeClr val="dk1"/>
                </a:solidFill>
                <a:latin typeface="Arial"/>
                <a:ea typeface="Arial"/>
                <a:cs typeface="Arial"/>
                <a:sym typeface="Arial"/>
              </a:rPr>
              <a:t>Slides with a blue slash (embargoed) may not be used unless the embargo is explicitly lifted.</a:t>
            </a:r>
            <a:endParaRPr sz="145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450" b="0" i="0" u="none" strike="noStrike" cap="none" dirty="0">
                <a:solidFill>
                  <a:schemeClr val="dk1"/>
                </a:solidFill>
                <a:latin typeface="Arial"/>
                <a:ea typeface="Arial"/>
                <a:cs typeface="Arial"/>
                <a:sym typeface="Arial"/>
              </a:rPr>
              <a:t>Slides without slash or X may be tweeted unless flagged with the “No tweet” icon.</a:t>
            </a:r>
            <a:endParaRPr sz="145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450" b="0" i="0" u="none" strike="noStrike" cap="none" dirty="0">
                <a:solidFill>
                  <a:schemeClr val="dk1"/>
                </a:solidFill>
                <a:latin typeface="Arial"/>
                <a:ea typeface="Arial"/>
                <a:cs typeface="Arial"/>
                <a:sym typeface="Arial"/>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sz="145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450" b="0" i="0" u="none" strike="noStrike" cap="none" dirty="0">
                <a:solidFill>
                  <a:schemeClr val="dk1"/>
                </a:solidFill>
                <a:latin typeface="Arial"/>
                <a:ea typeface="Arial"/>
                <a:cs typeface="Arial"/>
                <a:sym typeface="Arial"/>
              </a:rPr>
              <a:t>Note for slide authors: we expect all CAGI participants to abide by these restrictions and will make best effort to ensure they are followed. However, bear in mind that we have limited means of enforcing them, and therefore the restrictions cannot be guaranteed.</a:t>
            </a:r>
            <a:endParaRPr sz="1450" b="0" i="0" u="none" strike="noStrike" cap="none" dirty="0">
              <a:solidFill>
                <a:srgbClr val="000000"/>
              </a:solidFill>
              <a:latin typeface="Arial"/>
              <a:ea typeface="Arial"/>
              <a:cs typeface="Arial"/>
              <a:sym typeface="Arial"/>
            </a:endParaRPr>
          </a:p>
        </p:txBody>
      </p:sp>
      <p:sp>
        <p:nvSpPr>
          <p:cNvPr id="140" name="Google Shape;140;p1"/>
          <p:cNvSpPr txBox="1"/>
          <p:nvPr/>
        </p:nvSpPr>
        <p:spPr>
          <a:xfrm>
            <a:off x="0" y="585620"/>
            <a:ext cx="1219199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chemeClr val="dk1"/>
                </a:solidFill>
                <a:latin typeface="Arial"/>
                <a:ea typeface="Arial"/>
                <a:cs typeface="Arial"/>
                <a:sym typeface="Arial"/>
              </a:rPr>
              <a:t>I agree to my slides being used according to the following terms:</a:t>
            </a:r>
            <a:br>
              <a:rPr lang="en-US" sz="2400" b="0" i="0" u="none" strike="noStrike" cap="none" dirty="0">
                <a:solidFill>
                  <a:schemeClr val="dk1"/>
                </a:solidFill>
                <a:latin typeface="Arial"/>
                <a:ea typeface="Arial"/>
                <a:cs typeface="Arial"/>
                <a:sym typeface="Arial"/>
              </a:rPr>
            </a:br>
            <a:r>
              <a:rPr lang="en-US" sz="2400" b="0" i="0" u="none" strike="noStrike" cap="none" dirty="0">
                <a:solidFill>
                  <a:srgbClr val="FF0000"/>
                </a:solidFill>
                <a:latin typeface="Arial"/>
                <a:ea typeface="Arial"/>
                <a:cs typeface="Arial"/>
                <a:sym typeface="Arial"/>
              </a:rPr>
              <a:t>Fritz Roth</a:t>
            </a:r>
            <a:endParaRPr sz="1400" b="0" i="0" u="none" strike="noStrike" cap="none" dirty="0">
              <a:solidFill>
                <a:srgbClr val="000000"/>
              </a:solidFill>
              <a:latin typeface="Arial"/>
              <a:ea typeface="Arial"/>
              <a:cs typeface="Arial"/>
              <a:sym typeface="Arial"/>
            </a:endParaRPr>
          </a:p>
        </p:txBody>
      </p:sp>
      <p:grpSp>
        <p:nvGrpSpPr>
          <p:cNvPr id="141" name="Google Shape;141;p1"/>
          <p:cNvGrpSpPr/>
          <p:nvPr/>
        </p:nvGrpSpPr>
        <p:grpSpPr>
          <a:xfrm>
            <a:off x="11632629" y="4717726"/>
            <a:ext cx="290486" cy="279032"/>
            <a:chOff x="5373" y="3933"/>
            <a:chExt cx="387" cy="387"/>
          </a:xfrm>
        </p:grpSpPr>
        <p:sp>
          <p:nvSpPr>
            <p:cNvPr id="142" name="Google Shape;142;p1"/>
            <p:cNvSpPr/>
            <p:nvPr/>
          </p:nvSpPr>
          <p:spPr>
            <a:xfrm>
              <a:off x="5373" y="3933"/>
              <a:ext cx="387" cy="387"/>
            </a:xfrm>
            <a:prstGeom prst="ellipse">
              <a:avLst/>
            </a:prstGeom>
            <a:solidFill>
              <a:schemeClr val="lt1"/>
            </a:solidFill>
            <a:ln w="28575" cap="flat" cmpd="sng">
              <a:solidFill>
                <a:srgbClr val="FF02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43" name="Google Shape;143;p1"/>
            <p:cNvPicPr preferRelativeResize="0"/>
            <p:nvPr/>
          </p:nvPicPr>
          <p:blipFill rotWithShape="1">
            <a:blip r:embed="rId3">
              <a:alphaModFix/>
            </a:blip>
            <a:srcRect/>
            <a:stretch/>
          </p:blipFill>
          <p:spPr>
            <a:xfrm>
              <a:off x="5411" y="4005"/>
              <a:ext cx="311" cy="248"/>
            </a:xfrm>
            <a:prstGeom prst="rect">
              <a:avLst/>
            </a:prstGeom>
            <a:noFill/>
            <a:ln>
              <a:noFill/>
            </a:ln>
          </p:spPr>
        </p:pic>
        <p:cxnSp>
          <p:nvCxnSpPr>
            <p:cNvPr id="144" name="Google Shape;144;p1"/>
            <p:cNvCxnSpPr/>
            <p:nvPr/>
          </p:nvCxnSpPr>
          <p:spPr>
            <a:xfrm rot="10800000" flipH="1">
              <a:off x="5436" y="3971"/>
              <a:ext cx="267" cy="311"/>
            </a:xfrm>
            <a:prstGeom prst="straightConnector1">
              <a:avLst/>
            </a:prstGeom>
            <a:noFill/>
            <a:ln w="28575" cap="flat" cmpd="sng">
              <a:solidFill>
                <a:srgbClr val="FF0200"/>
              </a:solidFill>
              <a:prstDash val="solid"/>
              <a:round/>
              <a:headEnd type="none" w="sm" len="sm"/>
              <a:tailEnd type="none" w="sm" len="sm"/>
            </a:ln>
          </p:spPr>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7"/>
          <p:cNvPicPr>
            <a:picLocks noChangeAspect="1" noChangeArrowheads="1"/>
          </p:cNvPicPr>
          <p:nvPr/>
        </p:nvPicPr>
        <p:blipFill>
          <a:blip r:embed="rId3">
            <a:extLst>
              <a:ext uri="{28A0092B-C50C-407E-A947-70E740481C1C}">
                <a14:useLocalDpi xmlns:a14="http://schemas.microsoft.com/office/drawing/2010/main" val="0"/>
              </a:ext>
            </a:extLst>
          </a:blip>
          <a:srcRect r="3479"/>
          <a:stretch>
            <a:fillRect/>
          </a:stretch>
        </p:blipFill>
        <p:spPr bwMode="auto">
          <a:xfrm>
            <a:off x="6697664" y="2373450"/>
            <a:ext cx="5494336" cy="449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9"/>
          <p:cNvPicPr>
            <a:picLocks noChangeAspect="1" noChangeArrowheads="1"/>
          </p:cNvPicPr>
          <p:nvPr/>
        </p:nvPicPr>
        <p:blipFill>
          <a:blip r:embed="rId4">
            <a:extLst>
              <a:ext uri="{28A0092B-C50C-407E-A947-70E740481C1C}">
                <a14:useLocalDpi xmlns:a14="http://schemas.microsoft.com/office/drawing/2010/main" val="0"/>
              </a:ext>
            </a:extLst>
          </a:blip>
          <a:srcRect t="38376"/>
          <a:stretch>
            <a:fillRect/>
          </a:stretch>
        </p:blipFill>
        <p:spPr bwMode="auto">
          <a:xfrm>
            <a:off x="0" y="4089400"/>
            <a:ext cx="6808788" cy="276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8"/>
          <p:cNvPicPr>
            <a:picLocks noChangeAspect="1" noChangeArrowheads="1"/>
          </p:cNvPicPr>
          <p:nvPr/>
        </p:nvPicPr>
        <p:blipFill>
          <a:blip r:embed="rId5">
            <a:extLst>
              <a:ext uri="{28A0092B-C50C-407E-A947-70E740481C1C}">
                <a14:useLocalDpi xmlns:a14="http://schemas.microsoft.com/office/drawing/2010/main" val="0"/>
              </a:ext>
            </a:extLst>
          </a:blip>
          <a:srcRect t="38376" b="29999"/>
          <a:stretch>
            <a:fillRect/>
          </a:stretch>
        </p:blipFill>
        <p:spPr bwMode="auto">
          <a:xfrm>
            <a:off x="0" y="600926"/>
            <a:ext cx="12192000" cy="3730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4" name="Text Box 4"/>
          <p:cNvSpPr txBox="1">
            <a:spLocks noChangeArrowheads="1"/>
          </p:cNvSpPr>
          <p:nvPr/>
        </p:nvSpPr>
        <p:spPr bwMode="auto">
          <a:xfrm>
            <a:off x="966652" y="843247"/>
            <a:ext cx="10098805" cy="25237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MetaLining" charset="0"/>
              </a:defRPr>
            </a:lvl1pPr>
            <a:lvl2pPr marL="742950" indent="-285750">
              <a:defRPr sz="2000">
                <a:solidFill>
                  <a:schemeClr val="tx1"/>
                </a:solidFill>
                <a:latin typeface="MetaLining" charset="0"/>
              </a:defRPr>
            </a:lvl2pPr>
            <a:lvl3pPr marL="1143000" indent="-228600">
              <a:defRPr sz="2000">
                <a:solidFill>
                  <a:schemeClr val="tx1"/>
                </a:solidFill>
                <a:latin typeface="MetaLining" charset="0"/>
              </a:defRPr>
            </a:lvl3pPr>
            <a:lvl4pPr marL="1600200" indent="-228600">
              <a:defRPr sz="2000">
                <a:solidFill>
                  <a:schemeClr val="tx1"/>
                </a:solidFill>
                <a:latin typeface="MetaLining" charset="0"/>
              </a:defRPr>
            </a:lvl4pPr>
            <a:lvl5pPr marL="2057400" indent="-228600">
              <a:defRPr sz="2000">
                <a:solidFill>
                  <a:schemeClr val="tx1"/>
                </a:solidFill>
                <a:latin typeface="MetaLining" charset="0"/>
              </a:defRPr>
            </a:lvl5pPr>
            <a:lvl6pPr marL="2514600" indent="-228600" algn="ctr" eaLnBrk="0" fontAlgn="base" hangingPunct="0">
              <a:spcBef>
                <a:spcPct val="0"/>
              </a:spcBef>
              <a:spcAft>
                <a:spcPct val="0"/>
              </a:spcAft>
              <a:defRPr sz="2000">
                <a:solidFill>
                  <a:schemeClr val="tx1"/>
                </a:solidFill>
                <a:latin typeface="MetaLining" charset="0"/>
              </a:defRPr>
            </a:lvl6pPr>
            <a:lvl7pPr marL="2971800" indent="-228600" algn="ctr" eaLnBrk="0" fontAlgn="base" hangingPunct="0">
              <a:spcBef>
                <a:spcPct val="0"/>
              </a:spcBef>
              <a:spcAft>
                <a:spcPct val="0"/>
              </a:spcAft>
              <a:defRPr sz="2000">
                <a:solidFill>
                  <a:schemeClr val="tx1"/>
                </a:solidFill>
                <a:latin typeface="MetaLining" charset="0"/>
              </a:defRPr>
            </a:lvl7pPr>
            <a:lvl8pPr marL="3429000" indent="-228600" algn="ctr" eaLnBrk="0" fontAlgn="base" hangingPunct="0">
              <a:spcBef>
                <a:spcPct val="0"/>
              </a:spcBef>
              <a:spcAft>
                <a:spcPct val="0"/>
              </a:spcAft>
              <a:defRPr sz="2000">
                <a:solidFill>
                  <a:schemeClr val="tx1"/>
                </a:solidFill>
                <a:latin typeface="MetaLining" charset="0"/>
              </a:defRPr>
            </a:lvl8pPr>
            <a:lvl9pPr marL="3886200" indent="-228600" algn="ctr" eaLnBrk="0" fontAlgn="base" hangingPunct="0">
              <a:spcBef>
                <a:spcPct val="0"/>
              </a:spcBef>
              <a:spcAft>
                <a:spcPct val="0"/>
              </a:spcAft>
              <a:defRPr sz="2000">
                <a:solidFill>
                  <a:schemeClr val="tx1"/>
                </a:solidFill>
                <a:latin typeface="MetaLining" charset="0"/>
              </a:defRPr>
            </a:lvl9pPr>
          </a:lstStyle>
          <a:p>
            <a:r>
              <a:rPr lang="en-US" sz="2800" b="1" dirty="0">
                <a:solidFill>
                  <a:schemeClr val="bg1"/>
                </a:solidFill>
              </a:rPr>
              <a:t>Proactive missense variant effect analysis for Wilson’s Disease</a:t>
            </a:r>
          </a:p>
          <a:p>
            <a:endParaRPr lang="en-US" dirty="0">
              <a:solidFill>
                <a:srgbClr val="B8F2FE"/>
              </a:solidFill>
              <a:latin typeface="MetaLining"/>
            </a:endParaRPr>
          </a:p>
          <a:p>
            <a:r>
              <a:rPr lang="en-US" dirty="0">
                <a:solidFill>
                  <a:srgbClr val="B8F2FE"/>
                </a:solidFill>
                <a:latin typeface="MetaLining"/>
              </a:rPr>
              <a:t>Fritz Roth</a:t>
            </a:r>
            <a:endParaRPr lang="en-US" sz="1800" dirty="0">
              <a:solidFill>
                <a:schemeClr val="bg1"/>
              </a:solidFill>
              <a:latin typeface="MetaLining"/>
            </a:endParaRPr>
          </a:p>
          <a:p>
            <a:endParaRPr lang="en-US" sz="1800" dirty="0">
              <a:solidFill>
                <a:schemeClr val="bg1"/>
              </a:solidFill>
              <a:latin typeface="MetaLining"/>
            </a:endParaRPr>
          </a:p>
          <a:p>
            <a:r>
              <a:rPr lang="en-US" sz="1800" dirty="0">
                <a:solidFill>
                  <a:schemeClr val="bg1"/>
                </a:solidFill>
                <a:latin typeface="MetaLining"/>
              </a:rPr>
              <a:t>Department of Computational and Systems Biology</a:t>
            </a:r>
          </a:p>
          <a:p>
            <a:r>
              <a:rPr lang="en-US" sz="1800" dirty="0">
                <a:solidFill>
                  <a:schemeClr val="bg1"/>
                </a:solidFill>
                <a:latin typeface="MetaLining"/>
              </a:rPr>
              <a:t>University of Pittsburgh School of Medicine</a:t>
            </a:r>
          </a:p>
          <a:p>
            <a:pPr algn="l"/>
            <a:endParaRPr lang="en-US" sz="1800" dirty="0">
              <a:solidFill>
                <a:schemeClr val="bg1"/>
              </a:solidFill>
              <a:latin typeface="MetaLining"/>
            </a:endParaRPr>
          </a:p>
          <a:p>
            <a:pPr algn="l"/>
            <a:r>
              <a:rPr lang="en-US" sz="1800" dirty="0">
                <a:solidFill>
                  <a:schemeClr val="bg1"/>
                </a:solidFill>
                <a:latin typeface="MetaLining"/>
              </a:rPr>
              <a:t>				</a:t>
            </a:r>
            <a:endParaRPr lang="en-US" b="1" i="1" dirty="0">
              <a:solidFill>
                <a:schemeClr val="bg1"/>
              </a:solidFill>
              <a:latin typeface="MetaLining"/>
            </a:endParaRPr>
          </a:p>
        </p:txBody>
      </p:sp>
      <p:sp>
        <p:nvSpPr>
          <p:cNvPr id="2" name="TextBox 1"/>
          <p:cNvSpPr txBox="1"/>
          <p:nvPr/>
        </p:nvSpPr>
        <p:spPr>
          <a:xfrm>
            <a:off x="403680" y="4331780"/>
            <a:ext cx="5224892" cy="1015663"/>
          </a:xfrm>
          <a:prstGeom prst="rect">
            <a:avLst/>
          </a:prstGeom>
          <a:noFill/>
        </p:spPr>
        <p:txBody>
          <a:bodyPr wrap="none" rtlCol="0">
            <a:spAutoFit/>
          </a:bodyPr>
          <a:lstStyle/>
          <a:p>
            <a:pPr algn="l"/>
            <a:r>
              <a:rPr lang="en-US" b="1" dirty="0">
                <a:solidFill>
                  <a:schemeClr val="bg1"/>
                </a:solidFill>
              </a:rPr>
              <a:t>Critical Assessment of Genome Interpretation 7</a:t>
            </a:r>
          </a:p>
          <a:p>
            <a:pPr algn="l"/>
            <a:r>
              <a:rPr lang="en-US" dirty="0">
                <a:solidFill>
                  <a:schemeClr val="bg1"/>
                </a:solidFill>
              </a:rPr>
              <a:t>Boston, MA</a:t>
            </a:r>
          </a:p>
          <a:p>
            <a:pPr algn="l"/>
            <a:r>
              <a:rPr lang="en-US" dirty="0">
                <a:solidFill>
                  <a:schemeClr val="bg1"/>
                </a:solidFill>
              </a:rPr>
              <a:t>December 7</a:t>
            </a:r>
            <a:r>
              <a:rPr lang="en-US" b="1" dirty="0">
                <a:solidFill>
                  <a:schemeClr val="bg1"/>
                </a:solidFill>
              </a:rPr>
              <a:t>, </a:t>
            </a:r>
            <a:r>
              <a:rPr lang="en-US" dirty="0">
                <a:solidFill>
                  <a:schemeClr val="bg1"/>
                </a:solidFill>
              </a:rPr>
              <a:t>2025</a:t>
            </a:r>
          </a:p>
        </p:txBody>
      </p:sp>
      <p:pic>
        <p:nvPicPr>
          <p:cNvPr id="1026" name="Picture 2" descr="University of Pittsburgh School of Medicine - Medical School Headquarter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6383" y="1800482"/>
            <a:ext cx="1403530" cy="14241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1356831-A290-90A1-4478-6EC1186AF641}"/>
              </a:ext>
            </a:extLst>
          </p:cNvPr>
          <p:cNvSpPr txBox="1"/>
          <p:nvPr/>
        </p:nvSpPr>
        <p:spPr>
          <a:xfrm>
            <a:off x="1648391" y="5710478"/>
            <a:ext cx="9120574" cy="1015663"/>
          </a:xfrm>
          <a:prstGeom prst="rect">
            <a:avLst/>
          </a:prstGeom>
          <a:noFill/>
        </p:spPr>
        <p:txBody>
          <a:bodyPr wrap="none" rtlCol="0">
            <a:spAutoFit/>
          </a:bodyPr>
          <a:lstStyle/>
          <a:p>
            <a:pPr algn="l"/>
            <a:r>
              <a:rPr lang="en-US" u="sng" dirty="0">
                <a:solidFill>
                  <a:schemeClr val="bg1"/>
                </a:solidFill>
              </a:rPr>
              <a:t>Potential conflicts</a:t>
            </a:r>
            <a:endParaRPr lang="en-US" dirty="0">
              <a:solidFill>
                <a:schemeClr val="bg1"/>
              </a:solidFill>
            </a:endParaRPr>
          </a:p>
          <a:p>
            <a:pPr algn="l"/>
            <a:r>
              <a:rPr lang="en-US" dirty="0">
                <a:solidFill>
                  <a:schemeClr val="bg1"/>
                </a:solidFill>
              </a:rPr>
              <a:t>SAB member and/or shareholder: </a:t>
            </a:r>
            <a:r>
              <a:rPr lang="en-US" dirty="0" err="1">
                <a:solidFill>
                  <a:schemeClr val="bg1"/>
                </a:solidFill>
              </a:rPr>
              <a:t>SeqWell</a:t>
            </a:r>
            <a:r>
              <a:rPr lang="en-US" dirty="0">
                <a:solidFill>
                  <a:schemeClr val="bg1"/>
                </a:solidFill>
              </a:rPr>
              <a:t>, </a:t>
            </a:r>
            <a:r>
              <a:rPr lang="en-US" dirty="0" err="1">
                <a:solidFill>
                  <a:schemeClr val="bg1"/>
                </a:solidFill>
              </a:rPr>
              <a:t>Ranomics</a:t>
            </a:r>
            <a:r>
              <a:rPr lang="en-US" dirty="0">
                <a:solidFill>
                  <a:schemeClr val="bg1"/>
                </a:solidFill>
              </a:rPr>
              <a:t>, </a:t>
            </a:r>
            <a:r>
              <a:rPr lang="en-US" dirty="0" err="1">
                <a:solidFill>
                  <a:schemeClr val="bg1"/>
                </a:solidFill>
              </a:rPr>
              <a:t>Constantiam</a:t>
            </a:r>
            <a:endParaRPr lang="en-US" dirty="0">
              <a:solidFill>
                <a:schemeClr val="bg1"/>
              </a:solidFill>
            </a:endParaRPr>
          </a:p>
          <a:p>
            <a:pPr algn="l"/>
            <a:r>
              <a:rPr lang="en-US" dirty="0">
                <a:solidFill>
                  <a:schemeClr val="bg1"/>
                </a:solidFill>
              </a:rPr>
              <a:t>Previous research support from: </a:t>
            </a:r>
            <a:r>
              <a:rPr lang="en-US" b="1" dirty="0">
                <a:solidFill>
                  <a:schemeClr val="bg1"/>
                </a:solidFill>
              </a:rPr>
              <a:t>Deep Genomics, </a:t>
            </a:r>
            <a:r>
              <a:rPr lang="en-US" dirty="0">
                <a:solidFill>
                  <a:schemeClr val="bg1"/>
                </a:solidFill>
              </a:rPr>
              <a:t>Biogen, Beam Therapeutics, Alnylam</a:t>
            </a:r>
          </a:p>
        </p:txBody>
      </p:sp>
    </p:spTree>
    <p:extLst>
      <p:ext uri="{BB962C8B-B14F-4D97-AF65-F5344CB8AC3E}">
        <p14:creationId xmlns:p14="http://schemas.microsoft.com/office/powerpoint/2010/main" val="388142742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6DB15-EA7A-DF53-2EB5-8B68A141DFD1}"/>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EBC0989E-DED5-E98D-0713-D100FF539013}"/>
              </a:ext>
            </a:extLst>
          </p:cNvPr>
          <p:cNvSpPr>
            <a:spLocks noGrp="1" noChangeArrowheads="1"/>
          </p:cNvSpPr>
          <p:nvPr>
            <p:ph type="title"/>
          </p:nvPr>
        </p:nvSpPr>
        <p:spPr/>
        <p:txBody>
          <a:bodyPr/>
          <a:lstStyle/>
          <a:p>
            <a:r>
              <a:rPr lang="en-US" dirty="0"/>
              <a:t>Outline</a:t>
            </a:r>
          </a:p>
        </p:txBody>
      </p:sp>
      <p:sp>
        <p:nvSpPr>
          <p:cNvPr id="6700035" name="Rectangle 3">
            <a:extLst>
              <a:ext uri="{FF2B5EF4-FFF2-40B4-BE49-F238E27FC236}">
                <a16:creationId xmlns:a16="http://schemas.microsoft.com/office/drawing/2014/main" id="{1282C922-05BC-1A02-406F-9D3BE34CCB17}"/>
              </a:ext>
            </a:extLst>
          </p:cNvPr>
          <p:cNvSpPr>
            <a:spLocks noGrp="1" noChangeArrowheads="1"/>
          </p:cNvSpPr>
          <p:nvPr>
            <p:ph idx="4294967295"/>
          </p:nvPr>
        </p:nvSpPr>
        <p:spPr>
          <a:xfrm>
            <a:off x="3502490" y="820270"/>
            <a:ext cx="7251111" cy="4898738"/>
          </a:xfrm>
        </p:spPr>
        <p:txBody>
          <a:bodyPr rtlCol="0">
            <a:noAutofit/>
          </a:bodyPr>
          <a:lstStyle/>
          <a:p>
            <a:pPr marL="574675" lvl="1" indent="0" fontAlgn="auto">
              <a:lnSpc>
                <a:spcPct val="90000"/>
              </a:lnSpc>
              <a:spcAft>
                <a:spcPts val="0"/>
              </a:spcAft>
              <a:buSzPct val="120000"/>
              <a:buNone/>
              <a:defRPr/>
            </a:pPr>
            <a:endParaRPr lang="en-US" sz="2800" b="1" dirty="0"/>
          </a:p>
          <a:p>
            <a:pPr marL="1031875" lvl="1" indent="-457200" fontAlgn="auto">
              <a:lnSpc>
                <a:spcPct val="90000"/>
              </a:lnSpc>
              <a:spcAft>
                <a:spcPts val="0"/>
              </a:spcAft>
              <a:buSzPct val="120000"/>
              <a:buFont typeface="Wingdings" pitchFamily="2" charset="2"/>
              <a:buChar char="Ø"/>
              <a:defRPr/>
            </a:pPr>
            <a:r>
              <a:rPr lang="en-US" sz="2800" dirty="0"/>
              <a:t>Wilson’s Disease and its VUS Problem</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Assay and small-scale validation</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Variant effect mapping</a:t>
            </a:r>
          </a:p>
          <a:p>
            <a:pPr marL="574675" lvl="1" indent="0" fontAlgn="auto">
              <a:lnSpc>
                <a:spcPct val="90000"/>
              </a:lnSpc>
              <a:spcAft>
                <a:spcPts val="0"/>
              </a:spcAft>
              <a:buSzPct val="120000"/>
              <a:buNone/>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Reality checks </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Clinical evidence calibration</a:t>
            </a:r>
          </a:p>
          <a:p>
            <a:pPr marL="1031875" lvl="1" indent="-457200" fontAlgn="auto">
              <a:lnSpc>
                <a:spcPct val="90000"/>
              </a:lnSpc>
              <a:spcAft>
                <a:spcPts val="0"/>
              </a:spcAft>
              <a:buSzPct val="120000"/>
              <a:buFont typeface="Wingdings" pitchFamily="2" charset="2"/>
              <a:buChar char="Ø"/>
              <a:defRPr/>
            </a:pPr>
            <a:endParaRPr lang="en-US" sz="2800" b="1" dirty="0"/>
          </a:p>
          <a:p>
            <a:pPr marL="974725" lvl="2" indent="0" fontAlgn="auto">
              <a:lnSpc>
                <a:spcPct val="90000"/>
              </a:lnSpc>
              <a:spcAft>
                <a:spcPts val="0"/>
              </a:spcAft>
              <a:buSzPct val="120000"/>
              <a:buNone/>
              <a:defRPr/>
            </a:pPr>
            <a:endParaRPr lang="en-US" b="1" dirty="0">
              <a:solidFill>
                <a:schemeClr val="accent4"/>
              </a:solidFill>
            </a:endParaRPr>
          </a:p>
          <a:p>
            <a:pPr marL="1431925" lvl="2" indent="-457200" fontAlgn="auto">
              <a:lnSpc>
                <a:spcPct val="90000"/>
              </a:lnSpc>
              <a:spcAft>
                <a:spcPts val="0"/>
              </a:spcAft>
              <a:buSzPct val="120000"/>
              <a:buFont typeface="Wingdings" pitchFamily="2" charset="2"/>
              <a:buChar char="Ø"/>
              <a:defRPr/>
            </a:pPr>
            <a:endParaRPr lang="en-US" b="1" dirty="0">
              <a:solidFill>
                <a:schemeClr val="accent4"/>
              </a:solidFill>
            </a:endParaRPr>
          </a:p>
        </p:txBody>
      </p:sp>
      <p:sp>
        <p:nvSpPr>
          <p:cNvPr id="9" name="TextBox 8">
            <a:extLst>
              <a:ext uri="{FF2B5EF4-FFF2-40B4-BE49-F238E27FC236}">
                <a16:creationId xmlns:a16="http://schemas.microsoft.com/office/drawing/2014/main" id="{74FC7617-1B19-3479-1D23-A9D98A8AE2BB}"/>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3</a:t>
            </a:fld>
            <a:endParaRPr lang="en-US" dirty="0">
              <a:solidFill>
                <a:schemeClr val="bg1"/>
              </a:solidFill>
            </a:endParaRPr>
          </a:p>
        </p:txBody>
      </p:sp>
      <p:pic>
        <p:nvPicPr>
          <p:cNvPr id="2" name="Picture 1">
            <a:extLst>
              <a:ext uri="{FF2B5EF4-FFF2-40B4-BE49-F238E27FC236}">
                <a16:creationId xmlns:a16="http://schemas.microsoft.com/office/drawing/2014/main" id="{81F07692-B855-7BB2-6ACF-866E84084D90}"/>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b="15507"/>
          <a:stretch/>
        </p:blipFill>
        <p:spPr>
          <a:xfrm>
            <a:off x="8803345" y="2849868"/>
            <a:ext cx="1234561" cy="1158264"/>
          </a:xfrm>
          <a:prstGeom prst="rect">
            <a:avLst/>
          </a:prstGeom>
        </p:spPr>
      </p:pic>
      <p:pic>
        <p:nvPicPr>
          <p:cNvPr id="3" name="Picture 2">
            <a:extLst>
              <a:ext uri="{FF2B5EF4-FFF2-40B4-BE49-F238E27FC236}">
                <a16:creationId xmlns:a16="http://schemas.microsoft.com/office/drawing/2014/main" id="{94358319-28B3-3F79-19DB-D18442B4B878}"/>
              </a:ext>
            </a:extLst>
          </p:cNvPr>
          <p:cNvPicPr>
            <a:picLocks noChangeAspect="1"/>
          </p:cNvPicPr>
          <p:nvPr/>
        </p:nvPicPr>
        <p:blipFill>
          <a:blip r:embed="rId4"/>
          <a:srcRect t="574"/>
          <a:stretch>
            <a:fillRect/>
          </a:stretch>
        </p:blipFill>
        <p:spPr>
          <a:xfrm>
            <a:off x="1048871" y="1201745"/>
            <a:ext cx="2363974" cy="1744343"/>
          </a:xfrm>
          <a:prstGeom prst="rect">
            <a:avLst/>
          </a:prstGeom>
        </p:spPr>
      </p:pic>
      <p:pic>
        <p:nvPicPr>
          <p:cNvPr id="4" name="Picture 3">
            <a:extLst>
              <a:ext uri="{FF2B5EF4-FFF2-40B4-BE49-F238E27FC236}">
                <a16:creationId xmlns:a16="http://schemas.microsoft.com/office/drawing/2014/main" id="{9D130153-582C-9AD1-CB30-05EC8D40FB60}"/>
              </a:ext>
            </a:extLst>
          </p:cNvPr>
          <p:cNvPicPr>
            <a:picLocks noChangeAspect="1"/>
          </p:cNvPicPr>
          <p:nvPr/>
        </p:nvPicPr>
        <p:blipFill>
          <a:blip r:embed="rId5"/>
          <a:srcRect l="40075" t="679" r="18219" b="54374"/>
          <a:stretch>
            <a:fillRect/>
          </a:stretch>
        </p:blipFill>
        <p:spPr>
          <a:xfrm>
            <a:off x="2563904" y="4008132"/>
            <a:ext cx="938586" cy="863658"/>
          </a:xfrm>
          <a:prstGeom prst="rect">
            <a:avLst/>
          </a:prstGeom>
        </p:spPr>
      </p:pic>
      <p:pic>
        <p:nvPicPr>
          <p:cNvPr id="5" name="Picture 4">
            <a:extLst>
              <a:ext uri="{FF2B5EF4-FFF2-40B4-BE49-F238E27FC236}">
                <a16:creationId xmlns:a16="http://schemas.microsoft.com/office/drawing/2014/main" id="{5D7479D4-0CFE-CFFC-B856-0BA0A0D6DA83}"/>
              </a:ext>
            </a:extLst>
          </p:cNvPr>
          <p:cNvPicPr>
            <a:picLocks noChangeAspect="1"/>
          </p:cNvPicPr>
          <p:nvPr/>
        </p:nvPicPr>
        <p:blipFill>
          <a:blip r:embed="rId6"/>
          <a:srcRect l="18732" t="49128" r="34948" b="19148"/>
          <a:stretch>
            <a:fillRect/>
          </a:stretch>
        </p:blipFill>
        <p:spPr>
          <a:xfrm>
            <a:off x="8991599" y="5162421"/>
            <a:ext cx="1481387" cy="814882"/>
          </a:xfrm>
          <a:prstGeom prst="rect">
            <a:avLst/>
          </a:prstGeom>
        </p:spPr>
      </p:pic>
    </p:spTree>
    <p:extLst>
      <p:ext uri="{BB962C8B-B14F-4D97-AF65-F5344CB8AC3E}">
        <p14:creationId xmlns:p14="http://schemas.microsoft.com/office/powerpoint/2010/main" val="109656781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5700" y="136525"/>
            <a:ext cx="9002911" cy="346472"/>
          </a:xfrm>
        </p:spPr>
        <p:txBody>
          <a:bodyPr>
            <a:noAutofit/>
          </a:bodyPr>
          <a:lstStyle/>
          <a:p>
            <a:r>
              <a:rPr lang="en-US" dirty="0">
                <a:latin typeface="+mj-lt"/>
                <a:cs typeface="Times New Roman" panose="02020603050405020304" pitchFamily="18" charset="0"/>
              </a:rPr>
              <a:t>ATP7B and Wilson’s Disease</a:t>
            </a:r>
          </a:p>
        </p:txBody>
      </p:sp>
      <p:sp>
        <p:nvSpPr>
          <p:cNvPr id="5" name="Slide Number Placeholder 4">
            <a:extLst>
              <a:ext uri="{FF2B5EF4-FFF2-40B4-BE49-F238E27FC236}">
                <a16:creationId xmlns:a16="http://schemas.microsoft.com/office/drawing/2014/main" id="{9A5FD9E6-8BF1-DE4F-BF41-1152409D02BC}"/>
              </a:ext>
            </a:extLst>
          </p:cNvPr>
          <p:cNvSpPr>
            <a:spLocks noGrp="1"/>
          </p:cNvSpPr>
          <p:nvPr>
            <p:ph type="sldNum" sz="quarter" idx="4294967295"/>
          </p:nvPr>
        </p:nvSpPr>
        <p:spPr>
          <a:xfrm>
            <a:off x="7600405" y="649287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1</a:t>
            </a:r>
          </a:p>
        </p:txBody>
      </p:sp>
      <p:pic>
        <p:nvPicPr>
          <p:cNvPr id="2" name="Picture 1">
            <a:extLst>
              <a:ext uri="{FF2B5EF4-FFF2-40B4-BE49-F238E27FC236}">
                <a16:creationId xmlns:a16="http://schemas.microsoft.com/office/drawing/2014/main" id="{C588457F-BFA0-AD40-8379-D71FCCE4347E}"/>
              </a:ext>
            </a:extLst>
          </p:cNvPr>
          <p:cNvPicPr>
            <a:picLocks noChangeAspect="1"/>
          </p:cNvPicPr>
          <p:nvPr/>
        </p:nvPicPr>
        <p:blipFill>
          <a:blip r:embed="rId3"/>
          <a:stretch>
            <a:fillRect/>
          </a:stretch>
        </p:blipFill>
        <p:spPr>
          <a:xfrm>
            <a:off x="1641412" y="923535"/>
            <a:ext cx="4297092" cy="3188442"/>
          </a:xfrm>
          <a:prstGeom prst="rect">
            <a:avLst/>
          </a:prstGeom>
        </p:spPr>
      </p:pic>
      <p:pic>
        <p:nvPicPr>
          <p:cNvPr id="263" name="Picture 262">
            <a:extLst>
              <a:ext uri="{FF2B5EF4-FFF2-40B4-BE49-F238E27FC236}">
                <a16:creationId xmlns:a16="http://schemas.microsoft.com/office/drawing/2014/main" id="{8E2CC484-D30B-C241-87C9-CA0B057D5B04}"/>
              </a:ext>
            </a:extLst>
          </p:cNvPr>
          <p:cNvPicPr>
            <a:picLocks noChangeAspect="1"/>
          </p:cNvPicPr>
          <p:nvPr/>
        </p:nvPicPr>
        <p:blipFill>
          <a:blip r:embed="rId4"/>
          <a:stretch>
            <a:fillRect/>
          </a:stretch>
        </p:blipFill>
        <p:spPr>
          <a:xfrm>
            <a:off x="6426880" y="890801"/>
            <a:ext cx="2999225" cy="3248257"/>
          </a:xfrm>
          <a:prstGeom prst="rect">
            <a:avLst/>
          </a:prstGeom>
        </p:spPr>
      </p:pic>
      <p:sp>
        <p:nvSpPr>
          <p:cNvPr id="264" name="TextBox 263">
            <a:extLst>
              <a:ext uri="{FF2B5EF4-FFF2-40B4-BE49-F238E27FC236}">
                <a16:creationId xmlns:a16="http://schemas.microsoft.com/office/drawing/2014/main" id="{4B39B456-A47D-794B-B6D8-1B3FFD6E975F}"/>
              </a:ext>
            </a:extLst>
          </p:cNvPr>
          <p:cNvSpPr txBox="1"/>
          <p:nvPr/>
        </p:nvSpPr>
        <p:spPr>
          <a:xfrm>
            <a:off x="5739540" y="6544633"/>
            <a:ext cx="3694203" cy="276999"/>
          </a:xfrm>
          <a:prstGeom prst="rect">
            <a:avLst/>
          </a:prstGeom>
          <a:noFill/>
        </p:spPr>
        <p:txBody>
          <a:bodyPr wrap="square" rtlCol="0">
            <a:spAutoFit/>
          </a:bodyPr>
          <a:lstStyle/>
          <a:p>
            <a:r>
              <a:rPr lang="en-CA" sz="1200" dirty="0">
                <a:solidFill>
                  <a:schemeClr val="bg1"/>
                </a:solidFill>
              </a:rPr>
              <a:t>https://ghr.nlm.nih.gov/condition/wilson-disease</a:t>
            </a:r>
            <a:endParaRPr lang="en-US" sz="1200" dirty="0">
              <a:solidFill>
                <a:schemeClr val="bg1"/>
              </a:solidFill>
              <a:latin typeface="Times New Roman"/>
              <a:cs typeface="Times New Roman"/>
            </a:endParaRPr>
          </a:p>
        </p:txBody>
      </p:sp>
      <p:sp>
        <p:nvSpPr>
          <p:cNvPr id="4" name="Rectangle 3">
            <a:extLst>
              <a:ext uri="{FF2B5EF4-FFF2-40B4-BE49-F238E27FC236}">
                <a16:creationId xmlns:a16="http://schemas.microsoft.com/office/drawing/2014/main" id="{F7059D76-DE30-4F41-A8FB-B38B55F977F2}"/>
              </a:ext>
            </a:extLst>
          </p:cNvPr>
          <p:cNvSpPr/>
          <p:nvPr/>
        </p:nvSpPr>
        <p:spPr>
          <a:xfrm>
            <a:off x="1644812" y="6529707"/>
            <a:ext cx="2313097" cy="461665"/>
          </a:xfrm>
          <a:prstGeom prst="rect">
            <a:avLst/>
          </a:prstGeom>
        </p:spPr>
        <p:txBody>
          <a:bodyPr wrap="square">
            <a:spAutoFit/>
          </a:bodyPr>
          <a:lstStyle/>
          <a:p>
            <a:pPr algn="l"/>
            <a:r>
              <a:rPr lang="en-CA" sz="1200" dirty="0">
                <a:solidFill>
                  <a:schemeClr val="bg1"/>
                </a:solidFill>
                <a:latin typeface="+mj-lt"/>
              </a:rPr>
              <a:t>Polishchuk  and Polishchuk (2019)</a:t>
            </a:r>
          </a:p>
        </p:txBody>
      </p:sp>
      <p:sp>
        <p:nvSpPr>
          <p:cNvPr id="265" name="Content Placeholder 2">
            <a:extLst>
              <a:ext uri="{FF2B5EF4-FFF2-40B4-BE49-F238E27FC236}">
                <a16:creationId xmlns:a16="http://schemas.microsoft.com/office/drawing/2014/main" id="{9B0FFC15-04EE-9844-9BD6-BDD8322B99EA}"/>
              </a:ext>
            </a:extLst>
          </p:cNvPr>
          <p:cNvSpPr txBox="1">
            <a:spLocks/>
          </p:cNvSpPr>
          <p:nvPr/>
        </p:nvSpPr>
        <p:spPr>
          <a:xfrm>
            <a:off x="851647" y="4282072"/>
            <a:ext cx="10766612" cy="1211847"/>
          </a:xfrm>
          <a:prstGeom prst="rect">
            <a:avLst/>
          </a:prstGeom>
        </p:spPr>
        <p:txBody>
          <a:bodyPr>
            <a:noAutofit/>
          </a:bodyPr>
          <a:lstStyle>
            <a:lvl1pPr marL="342900" indent="-342900" algn="l" rtl="0" eaLnBrk="0" fontAlgn="base" hangingPunct="0">
              <a:spcBef>
                <a:spcPct val="30000"/>
              </a:spcBef>
              <a:spcAft>
                <a:spcPct val="0"/>
              </a:spcAft>
              <a:defRPr sz="2400" b="1">
                <a:solidFill>
                  <a:schemeClr val="tx1"/>
                </a:solidFill>
                <a:latin typeface="MetaLining"/>
                <a:ea typeface="+mn-ea"/>
                <a:cs typeface="+mn-cs"/>
              </a:defRPr>
            </a:lvl1pPr>
            <a:lvl2pPr marL="742950" indent="-285750" algn="l" rtl="0" eaLnBrk="0" fontAlgn="base" hangingPunct="0">
              <a:lnSpc>
                <a:spcPct val="95000"/>
              </a:lnSpc>
              <a:spcBef>
                <a:spcPct val="30000"/>
              </a:spcBef>
              <a:spcAft>
                <a:spcPct val="0"/>
              </a:spcAft>
              <a:buClr>
                <a:srgbClr val="C50601"/>
              </a:buClr>
              <a:buSzPct val="65000"/>
              <a:buFont typeface="Wingdings" pitchFamily="2" charset="2"/>
              <a:buChar char="n"/>
              <a:defRPr sz="2400">
                <a:solidFill>
                  <a:schemeClr val="tx1"/>
                </a:solidFill>
                <a:latin typeface="MetaLining"/>
              </a:defRPr>
            </a:lvl2pPr>
            <a:lvl3pPr marL="1143000" indent="-228600" algn="l" rtl="0" eaLnBrk="0" fontAlgn="base" hangingPunct="0">
              <a:spcBef>
                <a:spcPct val="0"/>
              </a:spcBef>
              <a:spcAft>
                <a:spcPct val="0"/>
              </a:spcAft>
              <a:buClr>
                <a:srgbClr val="0082A1"/>
              </a:buClr>
              <a:buSzPct val="100000"/>
              <a:buFont typeface="MetaPlusBold" charset="0"/>
              <a:buChar char="-"/>
              <a:defRPr sz="2000">
                <a:solidFill>
                  <a:schemeClr val="tx1"/>
                </a:solidFill>
                <a:latin typeface="MetaLining"/>
              </a:defRPr>
            </a:lvl3pPr>
            <a:lvl4pPr marL="1539875" indent="-168275" algn="l" rtl="0" eaLnBrk="0" fontAlgn="base" hangingPunct="0">
              <a:spcBef>
                <a:spcPct val="0"/>
              </a:spcBef>
              <a:spcAft>
                <a:spcPct val="0"/>
              </a:spcAft>
              <a:buClr>
                <a:srgbClr val="0082A1"/>
              </a:buClr>
              <a:buSzPct val="70000"/>
              <a:buFont typeface="MetaPlusBold" charset="0"/>
              <a:buChar char="-"/>
              <a:defRPr>
                <a:solidFill>
                  <a:schemeClr val="tx1"/>
                </a:solidFill>
                <a:latin typeface="MetaLining"/>
              </a:defRPr>
            </a:lvl4pPr>
            <a:lvl5pPr marL="1944688" indent="-115888" algn="l" rtl="0" eaLnBrk="0" fontAlgn="base" hangingPunct="0">
              <a:spcBef>
                <a:spcPct val="0"/>
              </a:spcBef>
              <a:spcAft>
                <a:spcPct val="0"/>
              </a:spcAft>
              <a:buClr>
                <a:srgbClr val="0082A1"/>
              </a:buClr>
              <a:buSzPct val="70000"/>
              <a:buFont typeface="MetaPlusBold" charset="0"/>
              <a:buChar char="-"/>
              <a:defRPr sz="1600">
                <a:solidFill>
                  <a:schemeClr val="tx1"/>
                </a:solidFill>
                <a:latin typeface="MetaLining"/>
              </a:defRPr>
            </a:lvl5pPr>
            <a:lvl6pPr marL="2401888" indent="-115888" algn="l" rtl="0" eaLnBrk="0" fontAlgn="base" hangingPunct="0">
              <a:spcBef>
                <a:spcPct val="0"/>
              </a:spcBef>
              <a:spcAft>
                <a:spcPct val="0"/>
              </a:spcAft>
              <a:buClr>
                <a:srgbClr val="0082A1"/>
              </a:buClr>
              <a:buSzPct val="70000"/>
              <a:buFont typeface="MetaPlusBold" charset="0"/>
              <a:buChar char="-"/>
              <a:defRPr sz="1600">
                <a:solidFill>
                  <a:schemeClr val="tx1"/>
                </a:solidFill>
                <a:latin typeface="+mn-lt"/>
              </a:defRPr>
            </a:lvl6pPr>
            <a:lvl7pPr marL="2859088" indent="-115888" algn="l" rtl="0" eaLnBrk="0" fontAlgn="base" hangingPunct="0">
              <a:spcBef>
                <a:spcPct val="0"/>
              </a:spcBef>
              <a:spcAft>
                <a:spcPct val="0"/>
              </a:spcAft>
              <a:buClr>
                <a:srgbClr val="0082A1"/>
              </a:buClr>
              <a:buSzPct val="70000"/>
              <a:buFont typeface="MetaPlusBold" charset="0"/>
              <a:buChar char="-"/>
              <a:defRPr sz="1600">
                <a:solidFill>
                  <a:schemeClr val="tx1"/>
                </a:solidFill>
                <a:latin typeface="+mn-lt"/>
              </a:defRPr>
            </a:lvl7pPr>
            <a:lvl8pPr marL="3316288" indent="-115888" algn="l" rtl="0" eaLnBrk="0" fontAlgn="base" hangingPunct="0">
              <a:spcBef>
                <a:spcPct val="0"/>
              </a:spcBef>
              <a:spcAft>
                <a:spcPct val="0"/>
              </a:spcAft>
              <a:buClr>
                <a:srgbClr val="0082A1"/>
              </a:buClr>
              <a:buSzPct val="70000"/>
              <a:buFont typeface="MetaPlusBold" charset="0"/>
              <a:buChar char="-"/>
              <a:defRPr sz="1600">
                <a:solidFill>
                  <a:schemeClr val="tx1"/>
                </a:solidFill>
                <a:latin typeface="+mn-lt"/>
              </a:defRPr>
            </a:lvl8pPr>
            <a:lvl9pPr marL="3773488" indent="-115888" algn="l" rtl="0" eaLnBrk="0" fontAlgn="base" hangingPunct="0">
              <a:spcBef>
                <a:spcPct val="0"/>
              </a:spcBef>
              <a:spcAft>
                <a:spcPct val="0"/>
              </a:spcAft>
              <a:buClr>
                <a:srgbClr val="0082A1"/>
              </a:buClr>
              <a:buSzPct val="70000"/>
              <a:buFont typeface="MetaPlusBold" charset="0"/>
              <a:buChar char="-"/>
              <a:defRPr sz="1600">
                <a:solidFill>
                  <a:schemeClr val="tx1"/>
                </a:solidFill>
                <a:latin typeface="+mn-lt"/>
              </a:defRPr>
            </a:lvl9pPr>
          </a:lstStyle>
          <a:p>
            <a:pPr>
              <a:buFont typeface="Arial" panose="020B0604020202020204" pitchFamily="34" charset="0"/>
              <a:buChar char="•"/>
            </a:pPr>
            <a:r>
              <a:rPr lang="en-US" sz="2000" b="0" i="1" kern="0" dirty="0">
                <a:latin typeface="Times New Roman" panose="02020603050405020304" pitchFamily="18" charset="0"/>
                <a:cs typeface="Times New Roman" panose="02020603050405020304" pitchFamily="18" charset="0"/>
              </a:rPr>
              <a:t>ATP7B</a:t>
            </a:r>
            <a:r>
              <a:rPr lang="en-US" sz="2000" b="0" kern="0" dirty="0">
                <a:latin typeface="Times New Roman" panose="02020603050405020304" pitchFamily="18" charset="0"/>
                <a:cs typeface="Times New Roman" panose="02020603050405020304" pitchFamily="18" charset="0"/>
              </a:rPr>
              <a:t> encodes a </a:t>
            </a:r>
            <a:r>
              <a:rPr lang="en-US" sz="2000" b="0" u="sng" kern="0" dirty="0">
                <a:latin typeface="Times New Roman" panose="02020603050405020304" pitchFamily="18" charset="0"/>
                <a:cs typeface="Times New Roman" panose="02020603050405020304" pitchFamily="18" charset="0"/>
              </a:rPr>
              <a:t>transmembrane copper-transporting ATPase</a:t>
            </a:r>
            <a:r>
              <a:rPr lang="en-CA" sz="2000" b="0" u="sng" kern="0" dirty="0">
                <a:latin typeface="Times New Roman" panose="02020603050405020304" pitchFamily="18" charset="0"/>
                <a:cs typeface="Times New Roman" panose="02020603050405020304" pitchFamily="18" charset="0"/>
              </a:rPr>
              <a:t> </a:t>
            </a:r>
          </a:p>
          <a:p>
            <a:pPr>
              <a:buFont typeface="Arial" panose="020B0604020202020204" pitchFamily="34" charset="0"/>
              <a:buChar char="•"/>
            </a:pPr>
            <a:r>
              <a:rPr lang="en-US" sz="2000" b="0" i="1" kern="0" dirty="0">
                <a:latin typeface="Times New Roman" panose="02020603050405020304" pitchFamily="18" charset="0"/>
                <a:cs typeface="Times New Roman" panose="02020603050405020304" pitchFamily="18" charset="0"/>
              </a:rPr>
              <a:t>ATP7B</a:t>
            </a:r>
            <a:r>
              <a:rPr lang="en-US" sz="2000" b="0" kern="0" dirty="0">
                <a:latin typeface="Times New Roman" panose="02020603050405020304" pitchFamily="18" charset="0"/>
                <a:cs typeface="Times New Roman" panose="02020603050405020304" pitchFamily="18" charset="0"/>
              </a:rPr>
              <a:t> variants can cause </a:t>
            </a:r>
            <a:r>
              <a:rPr lang="en-CA" sz="2000" b="0" u="sng" kern="0" dirty="0">
                <a:latin typeface="Times New Roman" panose="02020603050405020304" pitchFamily="18" charset="0"/>
                <a:cs typeface="Times New Roman" panose="02020603050405020304" pitchFamily="18" charset="0"/>
              </a:rPr>
              <a:t>Wilson’s disease</a:t>
            </a:r>
            <a:r>
              <a:rPr lang="en-CA" sz="2000" b="0" kern="0" dirty="0">
                <a:latin typeface="Times New Roman" panose="02020603050405020304" pitchFamily="18" charset="0"/>
                <a:cs typeface="Times New Roman" panose="02020603050405020304" pitchFamily="18" charset="0"/>
              </a:rPr>
              <a:t>, a rare autosomal recessive </a:t>
            </a:r>
            <a:r>
              <a:rPr lang="en-CA" sz="2000" b="0" u="sng" kern="0" dirty="0">
                <a:latin typeface="Times New Roman" panose="02020603050405020304" pitchFamily="18" charset="0"/>
                <a:cs typeface="Times New Roman" panose="02020603050405020304" pitchFamily="18" charset="0"/>
              </a:rPr>
              <a:t>disorder of copper metabolism</a:t>
            </a:r>
          </a:p>
          <a:p>
            <a:pPr>
              <a:buFont typeface="Arial" panose="020B0604020202020204" pitchFamily="34" charset="0"/>
              <a:buChar char="•"/>
            </a:pPr>
            <a:r>
              <a:rPr lang="en-CA" sz="2000" b="0" kern="0" dirty="0">
                <a:latin typeface="Times New Roman" panose="02020603050405020304" pitchFamily="18" charset="0"/>
                <a:cs typeface="Times New Roman" panose="02020603050405020304" pitchFamily="18" charset="0"/>
              </a:rPr>
              <a:t>Wilson’s Disease is characterised by </a:t>
            </a:r>
            <a:r>
              <a:rPr lang="en-CA" sz="2000" b="0" u="sng" kern="0" dirty="0">
                <a:latin typeface="Times New Roman" panose="02020603050405020304" pitchFamily="18" charset="0"/>
                <a:cs typeface="Times New Roman" panose="02020603050405020304" pitchFamily="18" charset="0"/>
              </a:rPr>
              <a:t>diverse kidney, liver, neurological and other symptoms</a:t>
            </a:r>
          </a:p>
          <a:p>
            <a:pPr marL="0" indent="0"/>
            <a:endParaRPr lang="en-US" sz="2000" b="0" kern="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16D0660D-5FD8-9037-0BED-A6290F40E6BC}"/>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4</a:t>
            </a:fld>
            <a:endParaRPr lang="en-US" dirty="0">
              <a:solidFill>
                <a:schemeClr val="bg1"/>
              </a:solidFill>
            </a:endParaRPr>
          </a:p>
        </p:txBody>
      </p:sp>
    </p:spTree>
    <p:extLst>
      <p:ext uri="{BB962C8B-B14F-4D97-AF65-F5344CB8AC3E}">
        <p14:creationId xmlns:p14="http://schemas.microsoft.com/office/powerpoint/2010/main" val="333789834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15540C-21E9-246B-C156-2202205069DB}"/>
              </a:ext>
            </a:extLst>
          </p:cNvPr>
          <p:cNvSpPr>
            <a:spLocks noGrp="1"/>
          </p:cNvSpPr>
          <p:nvPr>
            <p:ph type="title"/>
          </p:nvPr>
        </p:nvSpPr>
        <p:spPr/>
        <p:txBody>
          <a:bodyPr/>
          <a:lstStyle/>
          <a:p>
            <a:r>
              <a:rPr lang="en-US" dirty="0"/>
              <a:t>Most ATP7B clinical missense variants have weak classifications</a:t>
            </a:r>
          </a:p>
        </p:txBody>
      </p:sp>
      <p:sp>
        <p:nvSpPr>
          <p:cNvPr id="8" name="Content Placeholder 7">
            <a:extLst>
              <a:ext uri="{FF2B5EF4-FFF2-40B4-BE49-F238E27FC236}">
                <a16:creationId xmlns:a16="http://schemas.microsoft.com/office/drawing/2014/main" id="{DFA11AC7-EFF0-5758-9881-0FD924DA1FB3}"/>
              </a:ext>
            </a:extLst>
          </p:cNvPr>
          <p:cNvSpPr>
            <a:spLocks noGrp="1"/>
          </p:cNvSpPr>
          <p:nvPr>
            <p:ph idx="1"/>
          </p:nvPr>
        </p:nvSpPr>
        <p:spPr/>
        <p:txBody>
          <a:bodyPr/>
          <a:lstStyle/>
          <a:p>
            <a:r>
              <a:rPr lang="en-US" dirty="0"/>
              <a:t>When we proposed this project in 2020:</a:t>
            </a:r>
          </a:p>
          <a:p>
            <a:pPr marL="457200" lvl="1" indent="0">
              <a:buNone/>
            </a:pPr>
            <a:r>
              <a:rPr lang="en-US" dirty="0"/>
              <a:t>52% of </a:t>
            </a:r>
            <a:r>
              <a:rPr lang="en-US" dirty="0" err="1"/>
              <a:t>ClinVar</a:t>
            </a:r>
            <a:r>
              <a:rPr lang="en-US" dirty="0"/>
              <a:t> ATP7B missense variants were </a:t>
            </a:r>
            <a:r>
              <a:rPr lang="en-US" u="sng" dirty="0"/>
              <a:t>variants of uncertain significance</a:t>
            </a:r>
            <a:r>
              <a:rPr lang="en-US" dirty="0"/>
              <a:t> (VUS) </a:t>
            </a:r>
          </a:p>
          <a:p>
            <a:endParaRPr lang="en-US" dirty="0"/>
          </a:p>
          <a:p>
            <a:r>
              <a:rPr lang="en-US" dirty="0"/>
              <a:t>Now the problem is worse (Dec 2025):</a:t>
            </a:r>
          </a:p>
          <a:p>
            <a:pPr marL="457200" lvl="1" indent="0">
              <a:buNone/>
            </a:pPr>
            <a:r>
              <a:rPr lang="en-US" u="sng" dirty="0"/>
              <a:t>71%</a:t>
            </a:r>
            <a:r>
              <a:rPr lang="en-US" dirty="0"/>
              <a:t> VUS</a:t>
            </a:r>
          </a:p>
          <a:p>
            <a:pPr lvl="1">
              <a:buFont typeface="Arial" panose="020B0604020202020204" pitchFamily="34" charset="0"/>
              <a:buChar char="•"/>
            </a:pPr>
            <a:endParaRPr lang="en-US" dirty="0"/>
          </a:p>
          <a:p>
            <a:endParaRPr lang="en-US" dirty="0"/>
          </a:p>
          <a:p>
            <a:endParaRPr lang="en-US" dirty="0"/>
          </a:p>
          <a:p>
            <a:endParaRPr lang="en-US" dirty="0"/>
          </a:p>
          <a:p>
            <a:endParaRPr lang="en-US" dirty="0"/>
          </a:p>
        </p:txBody>
      </p:sp>
      <p:sp>
        <p:nvSpPr>
          <p:cNvPr id="3" name="Slide Number Placeholder 2">
            <a:extLst>
              <a:ext uri="{FF2B5EF4-FFF2-40B4-BE49-F238E27FC236}">
                <a16:creationId xmlns:a16="http://schemas.microsoft.com/office/drawing/2014/main" id="{0528FC63-F339-7C4D-8266-747F5C27D373}"/>
              </a:ext>
            </a:extLst>
          </p:cNvPr>
          <p:cNvSpPr>
            <a:spLocks noGrp="1"/>
          </p:cNvSpPr>
          <p:nvPr>
            <p:ph type="sldNum" sz="quarter" idx="4294967295"/>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52CA353-1D19-F247-AD7F-C6EFC04CF08A}" type="slidenum">
              <a:rPr lang="en-US" smtClean="0"/>
              <a:pPr/>
              <a:t>5</a:t>
            </a:fld>
            <a:endParaRPr lang="en-US"/>
          </a:p>
        </p:txBody>
      </p:sp>
      <p:sp>
        <p:nvSpPr>
          <p:cNvPr id="2" name="TextBox 1">
            <a:extLst>
              <a:ext uri="{FF2B5EF4-FFF2-40B4-BE49-F238E27FC236}">
                <a16:creationId xmlns:a16="http://schemas.microsoft.com/office/drawing/2014/main" id="{9F6EE5F1-D914-D7AA-4A8F-86BF7EBE5063}"/>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5</a:t>
            </a:fld>
            <a:endParaRPr lang="en-US" dirty="0">
              <a:solidFill>
                <a:schemeClr val="bg1"/>
              </a:solidFill>
            </a:endParaRPr>
          </a:p>
        </p:txBody>
      </p:sp>
    </p:spTree>
    <p:extLst>
      <p:ext uri="{BB962C8B-B14F-4D97-AF65-F5344CB8AC3E}">
        <p14:creationId xmlns:p14="http://schemas.microsoft.com/office/powerpoint/2010/main" val="211121404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191D1-F2C4-1240-2408-7142C6F081BD}"/>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31386A2D-04B7-BED5-F3AE-9F663EAA98FB}"/>
              </a:ext>
            </a:extLst>
          </p:cNvPr>
          <p:cNvSpPr>
            <a:spLocks noGrp="1" noChangeArrowheads="1"/>
          </p:cNvSpPr>
          <p:nvPr>
            <p:ph type="title"/>
          </p:nvPr>
        </p:nvSpPr>
        <p:spPr/>
        <p:txBody>
          <a:bodyPr/>
          <a:lstStyle/>
          <a:p>
            <a:r>
              <a:rPr lang="en-US" dirty="0"/>
              <a:t>Outline</a:t>
            </a:r>
          </a:p>
        </p:txBody>
      </p:sp>
      <p:sp>
        <p:nvSpPr>
          <p:cNvPr id="6700035" name="Rectangle 3">
            <a:extLst>
              <a:ext uri="{FF2B5EF4-FFF2-40B4-BE49-F238E27FC236}">
                <a16:creationId xmlns:a16="http://schemas.microsoft.com/office/drawing/2014/main" id="{7A585F20-D095-42E0-7C35-56D3350E9487}"/>
              </a:ext>
            </a:extLst>
          </p:cNvPr>
          <p:cNvSpPr>
            <a:spLocks noGrp="1" noChangeArrowheads="1"/>
          </p:cNvSpPr>
          <p:nvPr>
            <p:ph idx="4294967295"/>
          </p:nvPr>
        </p:nvSpPr>
        <p:spPr>
          <a:xfrm>
            <a:off x="3502490" y="820270"/>
            <a:ext cx="7251111" cy="4898738"/>
          </a:xfrm>
        </p:spPr>
        <p:txBody>
          <a:bodyPr rtlCol="0">
            <a:noAutofit/>
          </a:bodyPr>
          <a:lstStyle/>
          <a:p>
            <a:pPr marL="574675" lvl="1" indent="0" fontAlgn="auto">
              <a:lnSpc>
                <a:spcPct val="90000"/>
              </a:lnSpc>
              <a:spcAft>
                <a:spcPts val="0"/>
              </a:spcAft>
              <a:buSzPct val="120000"/>
              <a:buNone/>
              <a:defRPr/>
            </a:pPr>
            <a:endParaRPr lang="en-US" sz="2800" b="1" dirty="0"/>
          </a:p>
          <a:p>
            <a:pPr marL="1031875" lvl="1" indent="-457200" fontAlgn="auto">
              <a:lnSpc>
                <a:spcPct val="90000"/>
              </a:lnSpc>
              <a:spcAft>
                <a:spcPts val="0"/>
              </a:spcAft>
              <a:buSzPct val="120000"/>
              <a:buFont typeface="Wingdings" pitchFamily="2" charset="2"/>
              <a:buChar char="Ø"/>
              <a:defRPr/>
            </a:pPr>
            <a:r>
              <a:rPr lang="en-US" sz="2800" dirty="0"/>
              <a:t>Wilson’s Disease and its VUS Problem</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solidFill>
                  <a:srgbClr val="420BF1"/>
                </a:solidFill>
              </a:rPr>
              <a:t>Assay and small-scale validation</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Variant effect mapping</a:t>
            </a:r>
          </a:p>
          <a:p>
            <a:pPr marL="574675" lvl="1" indent="0" fontAlgn="auto">
              <a:lnSpc>
                <a:spcPct val="90000"/>
              </a:lnSpc>
              <a:spcAft>
                <a:spcPts val="0"/>
              </a:spcAft>
              <a:buSzPct val="120000"/>
              <a:buNone/>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Reality checks </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Clinical evidence calibration</a:t>
            </a:r>
          </a:p>
          <a:p>
            <a:pPr marL="1031875" lvl="1" indent="-457200" fontAlgn="auto">
              <a:lnSpc>
                <a:spcPct val="90000"/>
              </a:lnSpc>
              <a:spcAft>
                <a:spcPts val="0"/>
              </a:spcAft>
              <a:buSzPct val="120000"/>
              <a:buFont typeface="Wingdings" pitchFamily="2" charset="2"/>
              <a:buChar char="Ø"/>
              <a:defRPr/>
            </a:pPr>
            <a:endParaRPr lang="en-US" sz="2800" b="1" dirty="0"/>
          </a:p>
          <a:p>
            <a:pPr marL="974725" lvl="2" indent="0" fontAlgn="auto">
              <a:lnSpc>
                <a:spcPct val="90000"/>
              </a:lnSpc>
              <a:spcAft>
                <a:spcPts val="0"/>
              </a:spcAft>
              <a:buSzPct val="120000"/>
              <a:buNone/>
              <a:defRPr/>
            </a:pPr>
            <a:endParaRPr lang="en-US" b="1" dirty="0">
              <a:solidFill>
                <a:schemeClr val="accent4"/>
              </a:solidFill>
            </a:endParaRPr>
          </a:p>
          <a:p>
            <a:pPr marL="1431925" lvl="2" indent="-457200" fontAlgn="auto">
              <a:lnSpc>
                <a:spcPct val="90000"/>
              </a:lnSpc>
              <a:spcAft>
                <a:spcPts val="0"/>
              </a:spcAft>
              <a:buSzPct val="120000"/>
              <a:buFont typeface="Wingdings" pitchFamily="2" charset="2"/>
              <a:buChar char="Ø"/>
              <a:defRPr/>
            </a:pPr>
            <a:endParaRPr lang="en-US" b="1" dirty="0">
              <a:solidFill>
                <a:schemeClr val="accent4"/>
              </a:solidFill>
            </a:endParaRPr>
          </a:p>
        </p:txBody>
      </p:sp>
      <p:sp>
        <p:nvSpPr>
          <p:cNvPr id="9" name="TextBox 8">
            <a:extLst>
              <a:ext uri="{FF2B5EF4-FFF2-40B4-BE49-F238E27FC236}">
                <a16:creationId xmlns:a16="http://schemas.microsoft.com/office/drawing/2014/main" id="{FE9FAC3C-1E59-0703-3145-0DE2D46C57A1}"/>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6</a:t>
            </a:fld>
            <a:endParaRPr lang="en-US" dirty="0">
              <a:solidFill>
                <a:schemeClr val="bg1"/>
              </a:solidFill>
            </a:endParaRPr>
          </a:p>
        </p:txBody>
      </p:sp>
      <p:pic>
        <p:nvPicPr>
          <p:cNvPr id="2" name="Picture 1">
            <a:extLst>
              <a:ext uri="{FF2B5EF4-FFF2-40B4-BE49-F238E27FC236}">
                <a16:creationId xmlns:a16="http://schemas.microsoft.com/office/drawing/2014/main" id="{12E9019F-17AD-BA8D-116F-8D1731C60DF0}"/>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b="15507"/>
          <a:stretch/>
        </p:blipFill>
        <p:spPr>
          <a:xfrm>
            <a:off x="8803345" y="2849868"/>
            <a:ext cx="1234561" cy="1158264"/>
          </a:xfrm>
          <a:prstGeom prst="rect">
            <a:avLst/>
          </a:prstGeom>
        </p:spPr>
      </p:pic>
      <p:pic>
        <p:nvPicPr>
          <p:cNvPr id="3" name="Picture 2">
            <a:extLst>
              <a:ext uri="{FF2B5EF4-FFF2-40B4-BE49-F238E27FC236}">
                <a16:creationId xmlns:a16="http://schemas.microsoft.com/office/drawing/2014/main" id="{B7FA809A-1FDB-2985-3383-9BE272465FC6}"/>
              </a:ext>
            </a:extLst>
          </p:cNvPr>
          <p:cNvPicPr>
            <a:picLocks noChangeAspect="1"/>
          </p:cNvPicPr>
          <p:nvPr/>
        </p:nvPicPr>
        <p:blipFill>
          <a:blip r:embed="rId4"/>
          <a:srcRect t="574"/>
          <a:stretch>
            <a:fillRect/>
          </a:stretch>
        </p:blipFill>
        <p:spPr>
          <a:xfrm>
            <a:off x="1048871" y="1201745"/>
            <a:ext cx="2363974" cy="1744343"/>
          </a:xfrm>
          <a:prstGeom prst="rect">
            <a:avLst/>
          </a:prstGeom>
        </p:spPr>
      </p:pic>
      <p:pic>
        <p:nvPicPr>
          <p:cNvPr id="4" name="Picture 3">
            <a:extLst>
              <a:ext uri="{FF2B5EF4-FFF2-40B4-BE49-F238E27FC236}">
                <a16:creationId xmlns:a16="http://schemas.microsoft.com/office/drawing/2014/main" id="{F6F8CBCB-0242-2970-5AEF-1DE5162E19B6}"/>
              </a:ext>
            </a:extLst>
          </p:cNvPr>
          <p:cNvPicPr>
            <a:picLocks noChangeAspect="1"/>
          </p:cNvPicPr>
          <p:nvPr/>
        </p:nvPicPr>
        <p:blipFill>
          <a:blip r:embed="rId5"/>
          <a:srcRect l="40075" t="679" r="18219" b="54374"/>
          <a:stretch>
            <a:fillRect/>
          </a:stretch>
        </p:blipFill>
        <p:spPr>
          <a:xfrm>
            <a:off x="2563904" y="4008132"/>
            <a:ext cx="938586" cy="863658"/>
          </a:xfrm>
          <a:prstGeom prst="rect">
            <a:avLst/>
          </a:prstGeom>
        </p:spPr>
      </p:pic>
      <p:pic>
        <p:nvPicPr>
          <p:cNvPr id="5" name="Picture 4">
            <a:extLst>
              <a:ext uri="{FF2B5EF4-FFF2-40B4-BE49-F238E27FC236}">
                <a16:creationId xmlns:a16="http://schemas.microsoft.com/office/drawing/2014/main" id="{B4D6311E-9D56-2AB0-4C89-70B3D79E99EE}"/>
              </a:ext>
            </a:extLst>
          </p:cNvPr>
          <p:cNvPicPr>
            <a:picLocks noChangeAspect="1"/>
          </p:cNvPicPr>
          <p:nvPr/>
        </p:nvPicPr>
        <p:blipFill>
          <a:blip r:embed="rId6"/>
          <a:srcRect l="18732" t="49128" r="34948" b="19148"/>
          <a:stretch>
            <a:fillRect/>
          </a:stretch>
        </p:blipFill>
        <p:spPr>
          <a:xfrm>
            <a:off x="8991599" y="5162421"/>
            <a:ext cx="1481387" cy="814882"/>
          </a:xfrm>
          <a:prstGeom prst="rect">
            <a:avLst/>
          </a:prstGeom>
        </p:spPr>
      </p:pic>
    </p:spTree>
    <p:extLst>
      <p:ext uri="{BB962C8B-B14F-4D97-AF65-F5344CB8AC3E}">
        <p14:creationId xmlns:p14="http://schemas.microsoft.com/office/powerpoint/2010/main" val="253873828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r>
              <a:rPr lang="en-US" dirty="0"/>
              <a:t>Yeast based functional complementation assay for ATP7B</a:t>
            </a:r>
            <a:endParaRPr lang="en-CA" dirty="0"/>
          </a:p>
        </p:txBody>
      </p:sp>
      <p:sp>
        <p:nvSpPr>
          <p:cNvPr id="17" name="Rectangle 16">
            <a:extLst>
              <a:ext uri="{FF2B5EF4-FFF2-40B4-BE49-F238E27FC236}">
                <a16:creationId xmlns:a16="http://schemas.microsoft.com/office/drawing/2014/main" id="{72D0D7AB-CCB7-3BE3-4B66-6D85C014C31A}"/>
              </a:ext>
            </a:extLst>
          </p:cNvPr>
          <p:cNvSpPr/>
          <p:nvPr/>
        </p:nvSpPr>
        <p:spPr>
          <a:xfrm>
            <a:off x="1062783" y="6519446"/>
            <a:ext cx="4567052" cy="338554"/>
          </a:xfrm>
          <a:prstGeom prst="rect">
            <a:avLst/>
          </a:prstGeom>
        </p:spPr>
        <p:txBody>
          <a:bodyPr wrap="square">
            <a:spAutoFit/>
          </a:bodyPr>
          <a:lstStyle/>
          <a:p>
            <a:r>
              <a:rPr lang="en-CA" sz="1600" dirty="0">
                <a:solidFill>
                  <a:schemeClr val="bg1"/>
                </a:solidFill>
                <a:latin typeface="Times New Roman" panose="02020603050405020304" pitchFamily="18" charset="0"/>
                <a:cs typeface="Times New Roman" panose="02020603050405020304" pitchFamily="18" charset="0"/>
              </a:rPr>
              <a:t>Modified from Forbes, J.R.  and Cox, D.W. 1998</a:t>
            </a:r>
            <a:endParaRPr lang="en-US" sz="1600" dirty="0">
              <a:solidFill>
                <a:schemeClr val="bg1"/>
              </a:solidFill>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66F809BA-8DF5-F004-97DA-9248C81966B2}"/>
              </a:ext>
            </a:extLst>
          </p:cNvPr>
          <p:cNvSpPr/>
          <p:nvPr/>
        </p:nvSpPr>
        <p:spPr>
          <a:xfrm>
            <a:off x="913029" y="659873"/>
            <a:ext cx="11278971" cy="1569660"/>
          </a:xfrm>
          <a:prstGeom prst="rect">
            <a:avLst/>
          </a:prstGeom>
        </p:spPr>
        <p:txBody>
          <a:bodyPr wrap="square">
            <a:spAutoFit/>
          </a:bodyPr>
          <a:lstStyle/>
          <a:p>
            <a:pPr algn="l"/>
            <a:r>
              <a:rPr lang="en-CA" sz="2400" dirty="0">
                <a:latin typeface="Times New Roman" panose="02020603050405020304" pitchFamily="18" charset="0"/>
                <a:cs typeface="Times New Roman" panose="02020603050405020304" pitchFamily="18" charset="0"/>
              </a:rPr>
              <a:t>Basic Idea: </a:t>
            </a:r>
          </a:p>
          <a:p>
            <a:pPr marL="342900" indent="-342900" algn="l">
              <a:buFont typeface="Arial" panose="020B0604020202020204" pitchFamily="34" charset="0"/>
              <a:buChar char="•"/>
            </a:pPr>
            <a:r>
              <a:rPr lang="en-CA" sz="2400" dirty="0">
                <a:latin typeface="Times New Roman" panose="02020603050405020304" pitchFamily="18" charset="0"/>
                <a:cs typeface="Times New Roman" panose="02020603050405020304" pitchFamily="18" charset="0"/>
              </a:rPr>
              <a:t>Yeast with KO of </a:t>
            </a:r>
            <a:r>
              <a:rPr lang="en-CA" sz="2400" i="1" dirty="0">
                <a:latin typeface="Times New Roman" panose="02020603050405020304" pitchFamily="18" charset="0"/>
                <a:cs typeface="Times New Roman" panose="02020603050405020304" pitchFamily="18" charset="0"/>
              </a:rPr>
              <a:t>ccc2</a:t>
            </a:r>
            <a:r>
              <a:rPr lang="en-CA" sz="2400" dirty="0">
                <a:latin typeface="Times New Roman" panose="02020603050405020304" pitchFamily="18" charset="0"/>
                <a:cs typeface="Times New Roman" panose="02020603050405020304" pitchFamily="18" charset="0"/>
              </a:rPr>
              <a:t> (ATP7B ortholog) cannot grow on iron-limited medium</a:t>
            </a:r>
          </a:p>
          <a:p>
            <a:pPr marL="342900" indent="-342900" algn="l">
              <a:buFont typeface="Arial" panose="020B0604020202020204" pitchFamily="34" charset="0"/>
              <a:buChar char="•"/>
            </a:pPr>
            <a:r>
              <a:rPr lang="en-CA" sz="2400" dirty="0">
                <a:latin typeface="Times New Roman" panose="02020603050405020304" pitchFamily="18" charset="0"/>
                <a:cs typeface="Times New Roman" panose="02020603050405020304" pitchFamily="18" charset="0"/>
              </a:rPr>
              <a:t>Expressing (normally-functioning) ATP7B in yeast rescues growth</a:t>
            </a:r>
          </a:p>
          <a:p>
            <a:pPr algn="l"/>
            <a:endParaRPr lang="en-US" sz="2400" dirty="0">
              <a:latin typeface="Times New Roman" panose="02020603050405020304" pitchFamily="18" charset="0"/>
              <a:cs typeface="Times New Roman" panose="02020603050405020304" pitchFamily="18" charset="0"/>
            </a:endParaRPr>
          </a:p>
        </p:txBody>
      </p:sp>
      <p:sp>
        <p:nvSpPr>
          <p:cNvPr id="11" name="Slide Number Placeholder 2">
            <a:extLst>
              <a:ext uri="{FF2B5EF4-FFF2-40B4-BE49-F238E27FC236}">
                <a16:creationId xmlns:a16="http://schemas.microsoft.com/office/drawing/2014/main" id="{48E37ED4-6AFE-E4B4-905C-0CC98E35F392}"/>
              </a:ext>
            </a:extLst>
          </p:cNvPr>
          <p:cNvSpPr txBox="1">
            <a:spLocks/>
          </p:cNvSpPr>
          <p:nvPr/>
        </p:nvSpPr>
        <p:spPr>
          <a:xfrm>
            <a:off x="7717983" y="6476587"/>
            <a:ext cx="2743200" cy="365125"/>
          </a:xfrm>
          <a:prstGeom prst="rect">
            <a:avLst/>
          </a:prstGeom>
        </p:spPr>
        <p:txBody>
          <a:bodyPr vert="horz" lIns="91440" tIns="45720" rIns="91440" bIns="45720" rtlCol="0" anchor="ctr"/>
          <a:lstStyle>
            <a:defPPr>
              <a:defRPr lang="en-US"/>
            </a:defPPr>
            <a:lvl1pPr marL="0" algn="r" defTabSz="914400" rtl="0" eaLnBrk="1" fontAlgn="base" latinLnBrk="0" hangingPunct="1">
              <a:spcBef>
                <a:spcPct val="0"/>
              </a:spcBef>
              <a:spcAft>
                <a:spcPct val="0"/>
              </a:spcAft>
              <a:defRPr sz="1200" kern="1200">
                <a:solidFill>
                  <a:schemeClr val="tx1">
                    <a:tint val="75000"/>
                  </a:schemeClr>
                </a:solidFill>
                <a:latin typeface="+mn-lt"/>
                <a:ea typeface="+mn-ea"/>
                <a:cs typeface="+mn-cs"/>
              </a:defRPr>
            </a:lvl1pPr>
            <a:lvl2pPr marL="457200" algn="l" defTabSz="914400" rtl="0" eaLnBrk="1" fontAlgn="base" latinLnBrk="0" hangingPunct="1">
              <a:spcBef>
                <a:spcPct val="0"/>
              </a:spcBef>
              <a:spcAft>
                <a:spcPct val="0"/>
              </a:spcAft>
              <a:defRPr sz="1800" kern="1200">
                <a:solidFill>
                  <a:schemeClr val="tx1"/>
                </a:solidFill>
                <a:latin typeface="+mn-lt"/>
                <a:ea typeface="+mn-ea"/>
                <a:cs typeface="+mn-cs"/>
              </a:defRPr>
            </a:lvl2pPr>
            <a:lvl3pPr marL="914400" algn="l" defTabSz="914400" rtl="0" eaLnBrk="1" fontAlgn="base" latinLnBrk="0" hangingPunct="1">
              <a:spcBef>
                <a:spcPct val="0"/>
              </a:spcBef>
              <a:spcAft>
                <a:spcPct val="0"/>
              </a:spcAft>
              <a:defRPr sz="1800" kern="1200">
                <a:solidFill>
                  <a:schemeClr val="tx1"/>
                </a:solidFill>
                <a:latin typeface="+mn-lt"/>
                <a:ea typeface="+mn-ea"/>
                <a:cs typeface="+mn-cs"/>
              </a:defRPr>
            </a:lvl3pPr>
            <a:lvl4pPr marL="1371600" algn="l" defTabSz="914400" rtl="0" eaLnBrk="1" fontAlgn="base" latinLnBrk="0" hangingPunct="1">
              <a:spcBef>
                <a:spcPct val="0"/>
              </a:spcBef>
              <a:spcAft>
                <a:spcPct val="0"/>
              </a:spcAft>
              <a:defRPr sz="1800" kern="1200">
                <a:solidFill>
                  <a:schemeClr val="tx1"/>
                </a:solidFill>
                <a:latin typeface="+mn-lt"/>
                <a:ea typeface="+mn-ea"/>
                <a:cs typeface="+mn-cs"/>
              </a:defRPr>
            </a:lvl4pPr>
            <a:lvl5pPr marL="1828800" algn="l" defTabSz="914400" rtl="0" eaLnBrk="1" fontAlgn="base" latinLnBrk="0" hangingPunct="1">
              <a:spcBef>
                <a:spcPct val="0"/>
              </a:spcBef>
              <a:spcAft>
                <a:spcPct val="0"/>
              </a:spcAft>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52CA353-1D19-F247-AD7F-C6EFC04CF08A}" type="slidenum">
              <a:rPr lang="en-US"/>
              <a:pPr/>
              <a:t>7</a:t>
            </a:fld>
            <a:endParaRPr lang="en-US" dirty="0"/>
          </a:p>
        </p:txBody>
      </p:sp>
      <p:pic>
        <p:nvPicPr>
          <p:cNvPr id="52" name="Picture 51">
            <a:extLst>
              <a:ext uri="{FF2B5EF4-FFF2-40B4-BE49-F238E27FC236}">
                <a16:creationId xmlns:a16="http://schemas.microsoft.com/office/drawing/2014/main" id="{5684030F-4C25-F13E-59D3-D48B4B34AEF6}"/>
              </a:ext>
            </a:extLst>
          </p:cNvPr>
          <p:cNvPicPr>
            <a:picLocks noChangeAspect="1"/>
          </p:cNvPicPr>
          <p:nvPr/>
        </p:nvPicPr>
        <p:blipFill>
          <a:blip r:embed="rId3"/>
          <a:stretch>
            <a:fillRect/>
          </a:stretch>
        </p:blipFill>
        <p:spPr>
          <a:xfrm>
            <a:off x="683182" y="1815911"/>
            <a:ext cx="10960608" cy="3857244"/>
          </a:xfrm>
          <a:prstGeom prst="rect">
            <a:avLst/>
          </a:prstGeom>
        </p:spPr>
      </p:pic>
      <p:sp>
        <p:nvSpPr>
          <p:cNvPr id="54" name="TextBox 53">
            <a:extLst>
              <a:ext uri="{FF2B5EF4-FFF2-40B4-BE49-F238E27FC236}">
                <a16:creationId xmlns:a16="http://schemas.microsoft.com/office/drawing/2014/main" id="{B3AA9A85-04C0-FA8F-0C86-0EDE05FB7DD2}"/>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7</a:t>
            </a:fld>
            <a:endParaRPr lang="en-US" dirty="0">
              <a:solidFill>
                <a:schemeClr val="bg1"/>
              </a:solidFill>
            </a:endParaRPr>
          </a:p>
        </p:txBody>
      </p:sp>
    </p:spTree>
    <p:extLst>
      <p:ext uri="{BB962C8B-B14F-4D97-AF65-F5344CB8AC3E}">
        <p14:creationId xmlns:p14="http://schemas.microsoft.com/office/powerpoint/2010/main" val="33017369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449546B-3977-454E-84A3-B65FBA235A92}"/>
              </a:ext>
            </a:extLst>
          </p:cNvPr>
          <p:cNvSpPr/>
          <p:nvPr/>
        </p:nvSpPr>
        <p:spPr>
          <a:xfrm>
            <a:off x="1164841" y="6520983"/>
            <a:ext cx="2878240" cy="338554"/>
          </a:xfrm>
          <a:prstGeom prst="rect">
            <a:avLst/>
          </a:prstGeom>
        </p:spPr>
        <p:txBody>
          <a:bodyPr wrap="square">
            <a:spAutoFit/>
          </a:bodyPr>
          <a:lstStyle/>
          <a:p>
            <a:pPr algn="l"/>
            <a:r>
              <a:rPr lang="en-CA" sz="1600" dirty="0">
                <a:solidFill>
                  <a:schemeClr val="bg1"/>
                </a:solidFill>
                <a:latin typeface="+mj-lt"/>
              </a:rPr>
              <a:t>Modified from Yu </a:t>
            </a:r>
            <a:r>
              <a:rPr lang="en-CA" sz="1600" i="1" dirty="0">
                <a:solidFill>
                  <a:schemeClr val="bg1"/>
                </a:solidFill>
                <a:latin typeface="+mj-lt"/>
              </a:rPr>
              <a:t>et al.,</a:t>
            </a:r>
            <a:r>
              <a:rPr lang="en-CA" sz="1600" dirty="0">
                <a:solidFill>
                  <a:schemeClr val="bg1"/>
                </a:solidFill>
                <a:latin typeface="+mj-lt"/>
              </a:rPr>
              <a:t> 2018</a:t>
            </a:r>
          </a:p>
        </p:txBody>
      </p:sp>
      <p:sp>
        <p:nvSpPr>
          <p:cNvPr id="12" name="Rectangle 11">
            <a:extLst>
              <a:ext uri="{FF2B5EF4-FFF2-40B4-BE49-F238E27FC236}">
                <a16:creationId xmlns:a16="http://schemas.microsoft.com/office/drawing/2014/main" id="{F9C107A4-3A6C-7145-96CB-CA13D95E16B1}"/>
              </a:ext>
            </a:extLst>
          </p:cNvPr>
          <p:cNvSpPr/>
          <p:nvPr/>
        </p:nvSpPr>
        <p:spPr>
          <a:xfrm>
            <a:off x="1275708" y="5937357"/>
            <a:ext cx="10325994" cy="338554"/>
          </a:xfrm>
          <a:prstGeom prst="rect">
            <a:avLst/>
          </a:prstGeom>
        </p:spPr>
        <p:txBody>
          <a:bodyPr wrap="square">
            <a:spAutoFit/>
          </a:bodyPr>
          <a:lstStyle/>
          <a:p>
            <a:pPr algn="l"/>
            <a:r>
              <a:rPr lang="en-CA" sz="1600" dirty="0">
                <a:latin typeface="Times New Roman" panose="02020603050405020304" pitchFamily="18" charset="0"/>
                <a:cs typeface="Times New Roman" panose="02020603050405020304" pitchFamily="18" charset="0"/>
              </a:rPr>
              <a:t>In </a:t>
            </a:r>
            <a:r>
              <a:rPr lang="en-CA" sz="1600" b="1" dirty="0">
                <a:latin typeface="Times New Roman" panose="02020603050405020304" pitchFamily="18" charset="0"/>
                <a:cs typeface="Times New Roman" panose="02020603050405020304" pitchFamily="18" charset="0"/>
              </a:rPr>
              <a:t>blue circles</a:t>
            </a:r>
            <a:r>
              <a:rPr lang="en-CA" sz="1600" dirty="0">
                <a:latin typeface="Times New Roman" panose="02020603050405020304" pitchFamily="18" charset="0"/>
                <a:cs typeface="Times New Roman" panose="02020603050405020304" pitchFamily="18" charset="0"/>
              </a:rPr>
              <a:t>: Number of annotated-pathogenic missense variants in each segment (Wilson’s disease database)</a:t>
            </a:r>
          </a:p>
        </p:txBody>
      </p:sp>
      <p:sp>
        <p:nvSpPr>
          <p:cNvPr id="4" name="Slide Number Placeholder 2">
            <a:extLst>
              <a:ext uri="{FF2B5EF4-FFF2-40B4-BE49-F238E27FC236}">
                <a16:creationId xmlns:a16="http://schemas.microsoft.com/office/drawing/2014/main" id="{D0A80DA4-28BB-3244-F512-759E1C40134B}"/>
              </a:ext>
            </a:extLst>
          </p:cNvPr>
          <p:cNvSpPr txBox="1">
            <a:spLocks/>
          </p:cNvSpPr>
          <p:nvPr/>
        </p:nvSpPr>
        <p:spPr>
          <a:xfrm>
            <a:off x="7717983" y="6476587"/>
            <a:ext cx="2743200" cy="365125"/>
          </a:xfrm>
          <a:prstGeom prst="rect">
            <a:avLst/>
          </a:prstGeom>
        </p:spPr>
        <p:txBody>
          <a:bodyPr vert="horz" lIns="91440" tIns="45720" rIns="91440" bIns="45720" rtlCol="0" anchor="ctr"/>
          <a:lstStyle>
            <a:defPPr>
              <a:defRPr lang="en-US"/>
            </a:defPPr>
            <a:lvl1pPr marL="0" algn="r" defTabSz="914400" rtl="0" eaLnBrk="1" fontAlgn="base" latinLnBrk="0" hangingPunct="1">
              <a:spcBef>
                <a:spcPct val="0"/>
              </a:spcBef>
              <a:spcAft>
                <a:spcPct val="0"/>
              </a:spcAft>
              <a:defRPr sz="1200" kern="1200">
                <a:solidFill>
                  <a:schemeClr val="tx1">
                    <a:tint val="75000"/>
                  </a:schemeClr>
                </a:solidFill>
                <a:latin typeface="+mn-lt"/>
                <a:ea typeface="+mn-ea"/>
                <a:cs typeface="+mn-cs"/>
              </a:defRPr>
            </a:lvl1pPr>
            <a:lvl2pPr marL="457200" algn="l" defTabSz="914400" rtl="0" eaLnBrk="1" fontAlgn="base" latinLnBrk="0" hangingPunct="1">
              <a:spcBef>
                <a:spcPct val="0"/>
              </a:spcBef>
              <a:spcAft>
                <a:spcPct val="0"/>
              </a:spcAft>
              <a:defRPr sz="1800" kern="1200">
                <a:solidFill>
                  <a:schemeClr val="tx1"/>
                </a:solidFill>
                <a:latin typeface="+mn-lt"/>
                <a:ea typeface="+mn-ea"/>
                <a:cs typeface="+mn-cs"/>
              </a:defRPr>
            </a:lvl2pPr>
            <a:lvl3pPr marL="914400" algn="l" defTabSz="914400" rtl="0" eaLnBrk="1" fontAlgn="base" latinLnBrk="0" hangingPunct="1">
              <a:spcBef>
                <a:spcPct val="0"/>
              </a:spcBef>
              <a:spcAft>
                <a:spcPct val="0"/>
              </a:spcAft>
              <a:defRPr sz="1800" kern="1200">
                <a:solidFill>
                  <a:schemeClr val="tx1"/>
                </a:solidFill>
                <a:latin typeface="+mn-lt"/>
                <a:ea typeface="+mn-ea"/>
                <a:cs typeface="+mn-cs"/>
              </a:defRPr>
            </a:lvl3pPr>
            <a:lvl4pPr marL="1371600" algn="l" defTabSz="914400" rtl="0" eaLnBrk="1" fontAlgn="base" latinLnBrk="0" hangingPunct="1">
              <a:spcBef>
                <a:spcPct val="0"/>
              </a:spcBef>
              <a:spcAft>
                <a:spcPct val="0"/>
              </a:spcAft>
              <a:defRPr sz="1800" kern="1200">
                <a:solidFill>
                  <a:schemeClr val="tx1"/>
                </a:solidFill>
                <a:latin typeface="+mn-lt"/>
                <a:ea typeface="+mn-ea"/>
                <a:cs typeface="+mn-cs"/>
              </a:defRPr>
            </a:lvl4pPr>
            <a:lvl5pPr marL="1828800" algn="l" defTabSz="914400" rtl="0" eaLnBrk="1" fontAlgn="base" latinLnBrk="0" hangingPunct="1">
              <a:spcBef>
                <a:spcPct val="0"/>
              </a:spcBef>
              <a:spcAft>
                <a:spcPct val="0"/>
              </a:spcAft>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52CA353-1D19-F247-AD7F-C6EFC04CF08A}" type="slidenum">
              <a:rPr lang="en-US"/>
              <a:pPr/>
              <a:t>8</a:t>
            </a:fld>
            <a:endParaRPr lang="en-US"/>
          </a:p>
        </p:txBody>
      </p:sp>
      <p:sp>
        <p:nvSpPr>
          <p:cNvPr id="3" name="TextBox 2">
            <a:extLst>
              <a:ext uri="{FF2B5EF4-FFF2-40B4-BE49-F238E27FC236}">
                <a16:creationId xmlns:a16="http://schemas.microsoft.com/office/drawing/2014/main" id="{53A119B9-7806-87AF-3D44-34C9FB84B8C3}"/>
              </a:ext>
            </a:extLst>
          </p:cNvPr>
          <p:cNvSpPr txBox="1"/>
          <p:nvPr/>
        </p:nvSpPr>
        <p:spPr>
          <a:xfrm>
            <a:off x="1530204" y="5313799"/>
            <a:ext cx="8723666" cy="523220"/>
          </a:xfrm>
          <a:prstGeom prst="rect">
            <a:avLst/>
          </a:prstGeom>
          <a:noFill/>
          <a:ln w="19050">
            <a:solidFill>
              <a:schemeClr val="tx2">
                <a:lumMod val="50000"/>
              </a:schemeClr>
            </a:solidFill>
          </a:ln>
        </p:spPr>
        <p:txBody>
          <a:bodyPr wrap="square" rtlCol="0">
            <a:spAutoFit/>
          </a:bodyPr>
          <a:lstStyle/>
          <a:p>
            <a:pPr algn="l"/>
            <a:r>
              <a:rPr lang="en-US" sz="1400" b="1" dirty="0">
                <a:latin typeface="Times New Roman" panose="02020603050405020304" pitchFamily="18" charset="0"/>
                <a:cs typeface="Times New Roman" panose="02020603050405020304" pitchFamily="18" charset="0"/>
              </a:rPr>
              <a:t>MBD </a:t>
            </a:r>
            <a:r>
              <a:rPr lang="en-US" sz="1400" dirty="0">
                <a:latin typeface="Times New Roman" panose="02020603050405020304" pitchFamily="18" charset="0"/>
                <a:cs typeface="Times New Roman" panose="02020603050405020304" pitchFamily="18" charset="0"/>
              </a:rPr>
              <a:t>– metal binding domain(s); </a:t>
            </a:r>
            <a:r>
              <a:rPr lang="en-US" sz="1400" b="1" dirty="0">
                <a:latin typeface="Times New Roman" panose="02020603050405020304" pitchFamily="18" charset="0"/>
                <a:cs typeface="Times New Roman" panose="02020603050405020304" pitchFamily="18" charset="0"/>
              </a:rPr>
              <a:t>TMD</a:t>
            </a:r>
            <a:r>
              <a:rPr lang="en-US" sz="1400" dirty="0">
                <a:latin typeface="Times New Roman" panose="02020603050405020304" pitchFamily="18" charset="0"/>
                <a:cs typeface="Times New Roman" panose="02020603050405020304" pitchFamily="18" charset="0"/>
              </a:rPr>
              <a:t> – transmembrane domains; </a:t>
            </a:r>
            <a:r>
              <a:rPr lang="en-US" sz="1400" b="1" dirty="0">
                <a:latin typeface="Times New Roman" panose="02020603050405020304" pitchFamily="18" charset="0"/>
                <a:cs typeface="Times New Roman" panose="02020603050405020304" pitchFamily="18" charset="0"/>
              </a:rPr>
              <a:t>A domain  </a:t>
            </a:r>
            <a:r>
              <a:rPr lang="en-US" sz="1400" dirty="0">
                <a:latin typeface="Times New Roman" panose="02020603050405020304" pitchFamily="18" charset="0"/>
                <a:cs typeface="Times New Roman" panose="02020603050405020304" pitchFamily="18" charset="0"/>
              </a:rPr>
              <a:t>- actuator domain; </a:t>
            </a:r>
            <a:r>
              <a:rPr lang="en-US" sz="1400" b="1" dirty="0">
                <a:latin typeface="Times New Roman" panose="02020603050405020304" pitchFamily="18" charset="0"/>
                <a:cs typeface="Times New Roman" panose="02020603050405020304" pitchFamily="18" charset="0"/>
              </a:rPr>
              <a:t>P domain </a:t>
            </a:r>
            <a:r>
              <a:rPr lang="en-US" sz="1400" dirty="0">
                <a:latin typeface="Times New Roman" panose="02020603050405020304" pitchFamily="18" charset="0"/>
                <a:cs typeface="Times New Roman" panose="02020603050405020304" pitchFamily="18" charset="0"/>
              </a:rPr>
              <a:t>– phosphorylation domain; </a:t>
            </a:r>
            <a:r>
              <a:rPr lang="en-US" sz="1400" b="1" dirty="0">
                <a:latin typeface="Times New Roman" panose="02020603050405020304" pitchFamily="18" charset="0"/>
                <a:cs typeface="Times New Roman" panose="02020603050405020304" pitchFamily="18" charset="0"/>
              </a:rPr>
              <a:t>N domain </a:t>
            </a:r>
            <a:r>
              <a:rPr lang="en-US" sz="1400" dirty="0">
                <a:latin typeface="Times New Roman" panose="02020603050405020304" pitchFamily="18" charset="0"/>
                <a:cs typeface="Times New Roman" panose="02020603050405020304" pitchFamily="18" charset="0"/>
              </a:rPr>
              <a:t>– nucleotide binding domain</a:t>
            </a:r>
          </a:p>
        </p:txBody>
      </p:sp>
      <p:sp>
        <p:nvSpPr>
          <p:cNvPr id="6" name="Title 5"/>
          <p:cNvSpPr>
            <a:spLocks noGrp="1"/>
          </p:cNvSpPr>
          <p:nvPr>
            <p:ph type="title"/>
          </p:nvPr>
        </p:nvSpPr>
        <p:spPr/>
        <p:txBody>
          <a:bodyPr/>
          <a:lstStyle/>
          <a:p>
            <a:r>
              <a:rPr lang="en-CA" dirty="0"/>
              <a:t>ATP7B: Domain structure and missense mutations </a:t>
            </a:r>
          </a:p>
        </p:txBody>
      </p:sp>
      <p:grpSp>
        <p:nvGrpSpPr>
          <p:cNvPr id="7" name="Group 6">
            <a:extLst>
              <a:ext uri="{FF2B5EF4-FFF2-40B4-BE49-F238E27FC236}">
                <a16:creationId xmlns:a16="http://schemas.microsoft.com/office/drawing/2014/main" id="{F8AF65CB-9608-7B4A-697D-DC569D50DBFC}"/>
              </a:ext>
            </a:extLst>
          </p:cNvPr>
          <p:cNvGrpSpPr/>
          <p:nvPr/>
        </p:nvGrpSpPr>
        <p:grpSpPr>
          <a:xfrm>
            <a:off x="2325000" y="790878"/>
            <a:ext cx="6317673" cy="4349728"/>
            <a:chOff x="5510409" y="1330927"/>
            <a:chExt cx="5620166" cy="4053246"/>
          </a:xfrm>
        </p:grpSpPr>
        <p:cxnSp>
          <p:nvCxnSpPr>
            <p:cNvPr id="9" name="Straight Arrow Connector 8">
              <a:extLst>
                <a:ext uri="{FF2B5EF4-FFF2-40B4-BE49-F238E27FC236}">
                  <a16:creationId xmlns:a16="http://schemas.microsoft.com/office/drawing/2014/main" id="{9C489881-61CE-03EA-A86F-99387408866F}"/>
                </a:ext>
              </a:extLst>
            </p:cNvPr>
            <p:cNvCxnSpPr>
              <a:cxnSpLocks/>
            </p:cNvCxnSpPr>
            <p:nvPr/>
          </p:nvCxnSpPr>
          <p:spPr>
            <a:xfrm flipV="1">
              <a:off x="10483529" y="2572267"/>
              <a:ext cx="0" cy="45252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88AA721-494C-A65A-D35F-5553279CB073}"/>
                </a:ext>
              </a:extLst>
            </p:cNvPr>
            <p:cNvCxnSpPr>
              <a:cxnSpLocks/>
            </p:cNvCxnSpPr>
            <p:nvPr/>
          </p:nvCxnSpPr>
          <p:spPr>
            <a:xfrm flipH="1">
              <a:off x="9478179" y="2662536"/>
              <a:ext cx="4286" cy="603042"/>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A403EEE-39DD-821D-0021-A6F826E580FE}"/>
                </a:ext>
              </a:extLst>
            </p:cNvPr>
            <p:cNvCxnSpPr>
              <a:cxnSpLocks/>
            </p:cNvCxnSpPr>
            <p:nvPr/>
          </p:nvCxnSpPr>
          <p:spPr>
            <a:xfrm>
              <a:off x="6700253" y="2634916"/>
              <a:ext cx="0" cy="58871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5936709-F874-B21A-85BE-CE27D5DCCA5F}"/>
                </a:ext>
              </a:extLst>
            </p:cNvPr>
            <p:cNvCxnSpPr>
              <a:cxnSpLocks/>
            </p:cNvCxnSpPr>
            <p:nvPr/>
          </p:nvCxnSpPr>
          <p:spPr>
            <a:xfrm>
              <a:off x="7145385" y="2646948"/>
              <a:ext cx="0" cy="62496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8E21767-8373-A4AF-6C89-F60212B95C08}"/>
                </a:ext>
              </a:extLst>
            </p:cNvPr>
            <p:cNvCxnSpPr>
              <a:cxnSpLocks/>
            </p:cNvCxnSpPr>
            <p:nvPr/>
          </p:nvCxnSpPr>
          <p:spPr>
            <a:xfrm flipH="1">
              <a:off x="7547077" y="2698593"/>
              <a:ext cx="7223" cy="561288"/>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6" name="Freeform 189">
              <a:extLst>
                <a:ext uri="{FF2B5EF4-FFF2-40B4-BE49-F238E27FC236}">
                  <a16:creationId xmlns:a16="http://schemas.microsoft.com/office/drawing/2014/main" id="{72CA7BD3-3E27-9C8E-44DB-F36D6DDF79B7}"/>
                </a:ext>
              </a:extLst>
            </p:cNvPr>
            <p:cNvSpPr/>
            <p:nvPr/>
          </p:nvSpPr>
          <p:spPr>
            <a:xfrm rot="612505">
              <a:off x="5766082" y="1538599"/>
              <a:ext cx="747890" cy="656198"/>
            </a:xfrm>
            <a:custGeom>
              <a:avLst/>
              <a:gdLst>
                <a:gd name="connsiteX0" fmla="*/ 0 w 771681"/>
                <a:gd name="connsiteY0" fmla="*/ 212070 h 656198"/>
                <a:gd name="connsiteX1" fmla="*/ 505326 w 771681"/>
                <a:gd name="connsiteY1" fmla="*/ 19565 h 656198"/>
                <a:gd name="connsiteX2" fmla="*/ 385010 w 771681"/>
                <a:gd name="connsiteY2" fmla="*/ 633176 h 656198"/>
                <a:gd name="connsiteX3" fmla="*/ 733926 w 771681"/>
                <a:gd name="connsiteY3" fmla="*/ 524891 h 656198"/>
                <a:gd name="connsiteX4" fmla="*/ 745957 w 771681"/>
                <a:gd name="connsiteY4" fmla="*/ 512860 h 656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1681" h="656198">
                  <a:moveTo>
                    <a:pt x="0" y="212070"/>
                  </a:moveTo>
                  <a:cubicBezTo>
                    <a:pt x="220579" y="80725"/>
                    <a:pt x="441158" y="-50619"/>
                    <a:pt x="505326" y="19565"/>
                  </a:cubicBezTo>
                  <a:cubicBezTo>
                    <a:pt x="569494" y="89749"/>
                    <a:pt x="346910" y="548955"/>
                    <a:pt x="385010" y="633176"/>
                  </a:cubicBezTo>
                  <a:cubicBezTo>
                    <a:pt x="423110" y="717397"/>
                    <a:pt x="673768" y="544944"/>
                    <a:pt x="733926" y="524891"/>
                  </a:cubicBezTo>
                  <a:cubicBezTo>
                    <a:pt x="794084" y="504838"/>
                    <a:pt x="770020" y="508849"/>
                    <a:pt x="745957" y="512860"/>
                  </a:cubicBez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96217430-CF4C-4A8D-B9D1-8CFA9D4AC413}"/>
                </a:ext>
              </a:extLst>
            </p:cNvPr>
            <p:cNvCxnSpPr>
              <a:cxnSpLocks/>
            </p:cNvCxnSpPr>
            <p:nvPr/>
          </p:nvCxnSpPr>
          <p:spPr>
            <a:xfrm flipV="1">
              <a:off x="6481980" y="2064205"/>
              <a:ext cx="3448317" cy="541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945D08C-52C0-252D-079E-6CE6AE661167}"/>
                </a:ext>
              </a:extLst>
            </p:cNvPr>
            <p:cNvCxnSpPr>
              <a:cxnSpLocks/>
            </p:cNvCxnSpPr>
            <p:nvPr/>
          </p:nvCxnSpPr>
          <p:spPr>
            <a:xfrm flipV="1">
              <a:off x="6426618" y="3278743"/>
              <a:ext cx="3444953" cy="546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645B10D-9F4F-5DB9-9865-44217A7A35C1}"/>
                </a:ext>
              </a:extLst>
            </p:cNvPr>
            <p:cNvCxnSpPr>
              <a:cxnSpLocks/>
              <a:endCxn id="22" idx="0"/>
            </p:cNvCxnSpPr>
            <p:nvPr/>
          </p:nvCxnSpPr>
          <p:spPr>
            <a:xfrm>
              <a:off x="6419770" y="4891026"/>
              <a:ext cx="34770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Freeform 193">
              <a:extLst>
                <a:ext uri="{FF2B5EF4-FFF2-40B4-BE49-F238E27FC236}">
                  <a16:creationId xmlns:a16="http://schemas.microsoft.com/office/drawing/2014/main" id="{EDE7E2C5-9147-6780-B917-6D3CF5A932E9}"/>
                </a:ext>
              </a:extLst>
            </p:cNvPr>
            <p:cNvSpPr/>
            <p:nvPr/>
          </p:nvSpPr>
          <p:spPr>
            <a:xfrm>
              <a:off x="5510409" y="1997899"/>
              <a:ext cx="5124086" cy="1316405"/>
            </a:xfrm>
            <a:custGeom>
              <a:avLst/>
              <a:gdLst>
                <a:gd name="connsiteX0" fmla="*/ 4065209 w 4717268"/>
                <a:gd name="connsiteY0" fmla="*/ 0 h 962526"/>
                <a:gd name="connsiteX1" fmla="*/ 4714914 w 4717268"/>
                <a:gd name="connsiteY1" fmla="*/ 300789 h 962526"/>
                <a:gd name="connsiteX2" fmla="*/ 3860672 w 4717268"/>
                <a:gd name="connsiteY2" fmla="*/ 529389 h 962526"/>
                <a:gd name="connsiteX3" fmla="*/ 118851 w 4717268"/>
                <a:gd name="connsiteY3" fmla="*/ 649705 h 962526"/>
                <a:gd name="connsiteX4" fmla="*/ 936998 w 4717268"/>
                <a:gd name="connsiteY4" fmla="*/ 962526 h 962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7268" h="962526">
                  <a:moveTo>
                    <a:pt x="4065209" y="0"/>
                  </a:moveTo>
                  <a:cubicBezTo>
                    <a:pt x="4407106" y="106279"/>
                    <a:pt x="4749003" y="212558"/>
                    <a:pt x="4714914" y="300789"/>
                  </a:cubicBezTo>
                  <a:cubicBezTo>
                    <a:pt x="4680825" y="389020"/>
                    <a:pt x="4626683" y="471236"/>
                    <a:pt x="3860672" y="529389"/>
                  </a:cubicBezTo>
                  <a:cubicBezTo>
                    <a:pt x="3094661" y="587542"/>
                    <a:pt x="606130" y="577516"/>
                    <a:pt x="118851" y="649705"/>
                  </a:cubicBezTo>
                  <a:cubicBezTo>
                    <a:pt x="-368428" y="721895"/>
                    <a:pt x="790614" y="914400"/>
                    <a:pt x="936998" y="962526"/>
                  </a:cubicBez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194">
              <a:extLst>
                <a:ext uri="{FF2B5EF4-FFF2-40B4-BE49-F238E27FC236}">
                  <a16:creationId xmlns:a16="http://schemas.microsoft.com/office/drawing/2014/main" id="{3B72B227-ABC8-D38C-78BD-54E276CD3F98}"/>
                </a:ext>
              </a:extLst>
            </p:cNvPr>
            <p:cNvSpPr/>
            <p:nvPr/>
          </p:nvSpPr>
          <p:spPr>
            <a:xfrm>
              <a:off x="5717628" y="3239838"/>
              <a:ext cx="4748388" cy="1655727"/>
            </a:xfrm>
            <a:custGeom>
              <a:avLst/>
              <a:gdLst>
                <a:gd name="connsiteX0" fmla="*/ 3559088 w 4851748"/>
                <a:gd name="connsiteY0" fmla="*/ 0 h 1106905"/>
                <a:gd name="connsiteX1" fmla="*/ 4678025 w 4851748"/>
                <a:gd name="connsiteY1" fmla="*/ 264694 h 1106905"/>
                <a:gd name="connsiteX2" fmla="*/ 298530 w 4851748"/>
                <a:gd name="connsiteY2" fmla="*/ 721894 h 1106905"/>
                <a:gd name="connsiteX3" fmla="*/ 743699 w 4851748"/>
                <a:gd name="connsiteY3" fmla="*/ 1106905 h 1106905"/>
              </a:gdLst>
              <a:ahLst/>
              <a:cxnLst>
                <a:cxn ang="0">
                  <a:pos x="connsiteX0" y="connsiteY0"/>
                </a:cxn>
                <a:cxn ang="0">
                  <a:pos x="connsiteX1" y="connsiteY1"/>
                </a:cxn>
                <a:cxn ang="0">
                  <a:pos x="connsiteX2" y="connsiteY2"/>
                </a:cxn>
                <a:cxn ang="0">
                  <a:pos x="connsiteX3" y="connsiteY3"/>
                </a:cxn>
              </a:cxnLst>
              <a:rect l="l" t="t" r="r" b="b"/>
              <a:pathLst>
                <a:path w="4851748" h="1106905">
                  <a:moveTo>
                    <a:pt x="3559088" y="0"/>
                  </a:moveTo>
                  <a:cubicBezTo>
                    <a:pt x="4390269" y="72189"/>
                    <a:pt x="5221451" y="144378"/>
                    <a:pt x="4678025" y="264694"/>
                  </a:cubicBezTo>
                  <a:cubicBezTo>
                    <a:pt x="4134599" y="385010"/>
                    <a:pt x="954251" y="581526"/>
                    <a:pt x="298530" y="721894"/>
                  </a:cubicBezTo>
                  <a:cubicBezTo>
                    <a:pt x="-357191" y="862263"/>
                    <a:pt x="193254" y="984584"/>
                    <a:pt x="743699" y="1106905"/>
                  </a:cubicBez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195">
              <a:extLst>
                <a:ext uri="{FF2B5EF4-FFF2-40B4-BE49-F238E27FC236}">
                  <a16:creationId xmlns:a16="http://schemas.microsoft.com/office/drawing/2014/main" id="{CCBC278B-285E-6515-8B08-3E589FB98615}"/>
                </a:ext>
              </a:extLst>
            </p:cNvPr>
            <p:cNvSpPr/>
            <p:nvPr/>
          </p:nvSpPr>
          <p:spPr>
            <a:xfrm>
              <a:off x="9896820" y="4638363"/>
              <a:ext cx="782053" cy="252663"/>
            </a:xfrm>
            <a:custGeom>
              <a:avLst/>
              <a:gdLst>
                <a:gd name="connsiteX0" fmla="*/ 0 w 782053"/>
                <a:gd name="connsiteY0" fmla="*/ 252663 h 252663"/>
                <a:gd name="connsiteX1" fmla="*/ 613610 w 782053"/>
                <a:gd name="connsiteY1" fmla="*/ 156410 h 252663"/>
                <a:gd name="connsiteX2" fmla="*/ 782053 w 782053"/>
                <a:gd name="connsiteY2" fmla="*/ 0 h 252663"/>
              </a:gdLst>
              <a:ahLst/>
              <a:cxnLst>
                <a:cxn ang="0">
                  <a:pos x="connsiteX0" y="connsiteY0"/>
                </a:cxn>
                <a:cxn ang="0">
                  <a:pos x="connsiteX1" y="connsiteY1"/>
                </a:cxn>
                <a:cxn ang="0">
                  <a:pos x="connsiteX2" y="connsiteY2"/>
                </a:cxn>
              </a:cxnLst>
              <a:rect l="l" t="t" r="r" b="b"/>
              <a:pathLst>
                <a:path w="782053" h="252663">
                  <a:moveTo>
                    <a:pt x="0" y="252663"/>
                  </a:moveTo>
                  <a:cubicBezTo>
                    <a:pt x="241634" y="225591"/>
                    <a:pt x="483268" y="198520"/>
                    <a:pt x="613610" y="156410"/>
                  </a:cubicBezTo>
                  <a:cubicBezTo>
                    <a:pt x="743952" y="114299"/>
                    <a:pt x="763002" y="57149"/>
                    <a:pt x="782053" y="0"/>
                  </a:cubicBez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 name="Rounded Rectangle 196">
              <a:extLst>
                <a:ext uri="{FF2B5EF4-FFF2-40B4-BE49-F238E27FC236}">
                  <a16:creationId xmlns:a16="http://schemas.microsoft.com/office/drawing/2014/main" id="{0BFE97BC-79DD-1079-3016-3EB8B367E95E}"/>
                </a:ext>
              </a:extLst>
            </p:cNvPr>
            <p:cNvSpPr/>
            <p:nvPr/>
          </p:nvSpPr>
          <p:spPr>
            <a:xfrm>
              <a:off x="6481980" y="1989009"/>
              <a:ext cx="545142" cy="216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4" name="Rounded Rectangle 197">
              <a:extLst>
                <a:ext uri="{FF2B5EF4-FFF2-40B4-BE49-F238E27FC236}">
                  <a16:creationId xmlns:a16="http://schemas.microsoft.com/office/drawing/2014/main" id="{6DE9B100-0079-57AD-5AAD-10854D14550C}"/>
                </a:ext>
              </a:extLst>
            </p:cNvPr>
            <p:cNvSpPr/>
            <p:nvPr/>
          </p:nvSpPr>
          <p:spPr>
            <a:xfrm>
              <a:off x="7115853" y="1989009"/>
              <a:ext cx="545142" cy="216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5" name="Rounded Rectangle 198">
              <a:extLst>
                <a:ext uri="{FF2B5EF4-FFF2-40B4-BE49-F238E27FC236}">
                  <a16:creationId xmlns:a16="http://schemas.microsoft.com/office/drawing/2014/main" id="{D0D35FA9-5C12-48FD-4FBE-985AA8D39B43}"/>
                </a:ext>
              </a:extLst>
            </p:cNvPr>
            <p:cNvSpPr/>
            <p:nvPr/>
          </p:nvSpPr>
          <p:spPr>
            <a:xfrm>
              <a:off x="7761265" y="1989009"/>
              <a:ext cx="545142" cy="216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6" name="Rounded Rectangle 199">
              <a:extLst>
                <a:ext uri="{FF2B5EF4-FFF2-40B4-BE49-F238E27FC236}">
                  <a16:creationId xmlns:a16="http://schemas.microsoft.com/office/drawing/2014/main" id="{59588D75-19DD-959D-95EA-45B7AE5603DB}"/>
                </a:ext>
              </a:extLst>
            </p:cNvPr>
            <p:cNvSpPr/>
            <p:nvPr/>
          </p:nvSpPr>
          <p:spPr>
            <a:xfrm>
              <a:off x="8389926" y="1989009"/>
              <a:ext cx="545142" cy="216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7" name="Rounded Rectangle 200">
              <a:extLst>
                <a:ext uri="{FF2B5EF4-FFF2-40B4-BE49-F238E27FC236}">
                  <a16:creationId xmlns:a16="http://schemas.microsoft.com/office/drawing/2014/main" id="{AABE3E75-F12F-8F03-14DB-9828116B724A}"/>
                </a:ext>
              </a:extLst>
            </p:cNvPr>
            <p:cNvSpPr/>
            <p:nvPr/>
          </p:nvSpPr>
          <p:spPr>
            <a:xfrm>
              <a:off x="8987968" y="1989009"/>
              <a:ext cx="545142" cy="216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8" name="Rounded Rectangle 201">
              <a:extLst>
                <a:ext uri="{FF2B5EF4-FFF2-40B4-BE49-F238E27FC236}">
                  <a16:creationId xmlns:a16="http://schemas.microsoft.com/office/drawing/2014/main" id="{05AA8791-CE74-8FD8-4FA9-AA1890E1F7FD}"/>
                </a:ext>
              </a:extLst>
            </p:cNvPr>
            <p:cNvSpPr/>
            <p:nvPr/>
          </p:nvSpPr>
          <p:spPr>
            <a:xfrm>
              <a:off x="9615149" y="1989009"/>
              <a:ext cx="545142" cy="216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9" name="TextBox 28">
              <a:extLst>
                <a:ext uri="{FF2B5EF4-FFF2-40B4-BE49-F238E27FC236}">
                  <a16:creationId xmlns:a16="http://schemas.microsoft.com/office/drawing/2014/main" id="{016B2BCB-570B-3FD5-5BE8-3E3EE7EE11A2}"/>
                </a:ext>
              </a:extLst>
            </p:cNvPr>
            <p:cNvSpPr txBox="1"/>
            <p:nvPr/>
          </p:nvSpPr>
          <p:spPr>
            <a:xfrm>
              <a:off x="6429853" y="1966152"/>
              <a:ext cx="762000"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MBD1</a:t>
              </a:r>
            </a:p>
          </p:txBody>
        </p:sp>
        <p:sp>
          <p:nvSpPr>
            <p:cNvPr id="30" name="TextBox 29">
              <a:extLst>
                <a:ext uri="{FF2B5EF4-FFF2-40B4-BE49-F238E27FC236}">
                  <a16:creationId xmlns:a16="http://schemas.microsoft.com/office/drawing/2014/main" id="{69D65806-85DE-6C7F-2018-39248365827C}"/>
                </a:ext>
              </a:extLst>
            </p:cNvPr>
            <p:cNvSpPr txBox="1"/>
            <p:nvPr/>
          </p:nvSpPr>
          <p:spPr>
            <a:xfrm>
              <a:off x="7073227" y="1966152"/>
              <a:ext cx="762000"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MBD2</a:t>
              </a:r>
            </a:p>
          </p:txBody>
        </p:sp>
        <p:sp>
          <p:nvSpPr>
            <p:cNvPr id="31" name="TextBox 30">
              <a:extLst>
                <a:ext uri="{FF2B5EF4-FFF2-40B4-BE49-F238E27FC236}">
                  <a16:creationId xmlns:a16="http://schemas.microsoft.com/office/drawing/2014/main" id="{381D6189-E505-6F47-32DB-6C42862158A6}"/>
                </a:ext>
              </a:extLst>
            </p:cNvPr>
            <p:cNvSpPr txBox="1"/>
            <p:nvPr/>
          </p:nvSpPr>
          <p:spPr>
            <a:xfrm>
              <a:off x="7677959" y="1966152"/>
              <a:ext cx="762000"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MBD3</a:t>
              </a:r>
            </a:p>
          </p:txBody>
        </p:sp>
        <p:sp>
          <p:nvSpPr>
            <p:cNvPr id="32" name="TextBox 31">
              <a:extLst>
                <a:ext uri="{FF2B5EF4-FFF2-40B4-BE49-F238E27FC236}">
                  <a16:creationId xmlns:a16="http://schemas.microsoft.com/office/drawing/2014/main" id="{A6482E8A-3EF0-26A0-77F5-64A8ECA435FE}"/>
                </a:ext>
              </a:extLst>
            </p:cNvPr>
            <p:cNvSpPr txBox="1"/>
            <p:nvPr/>
          </p:nvSpPr>
          <p:spPr>
            <a:xfrm>
              <a:off x="8372039" y="1966152"/>
              <a:ext cx="762000"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MBD4</a:t>
              </a:r>
            </a:p>
          </p:txBody>
        </p:sp>
        <p:sp>
          <p:nvSpPr>
            <p:cNvPr id="33" name="TextBox 32">
              <a:extLst>
                <a:ext uri="{FF2B5EF4-FFF2-40B4-BE49-F238E27FC236}">
                  <a16:creationId xmlns:a16="http://schemas.microsoft.com/office/drawing/2014/main" id="{7F3CE35A-3F2E-C8EC-C524-2EA66B07C06D}"/>
                </a:ext>
              </a:extLst>
            </p:cNvPr>
            <p:cNvSpPr txBox="1"/>
            <p:nvPr/>
          </p:nvSpPr>
          <p:spPr>
            <a:xfrm>
              <a:off x="8908851" y="1966152"/>
              <a:ext cx="762000"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MBD5</a:t>
              </a:r>
            </a:p>
          </p:txBody>
        </p:sp>
        <p:sp>
          <p:nvSpPr>
            <p:cNvPr id="34" name="TextBox 33">
              <a:extLst>
                <a:ext uri="{FF2B5EF4-FFF2-40B4-BE49-F238E27FC236}">
                  <a16:creationId xmlns:a16="http://schemas.microsoft.com/office/drawing/2014/main" id="{96B99BEF-6048-2573-20A9-1E68244BC18B}"/>
                </a:ext>
              </a:extLst>
            </p:cNvPr>
            <p:cNvSpPr txBox="1"/>
            <p:nvPr/>
          </p:nvSpPr>
          <p:spPr>
            <a:xfrm>
              <a:off x="9579522" y="1966152"/>
              <a:ext cx="762000"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MBD6</a:t>
              </a:r>
            </a:p>
          </p:txBody>
        </p:sp>
        <p:sp>
          <p:nvSpPr>
            <p:cNvPr id="35" name="Rounded Rectangle 208">
              <a:extLst>
                <a:ext uri="{FF2B5EF4-FFF2-40B4-BE49-F238E27FC236}">
                  <a16:creationId xmlns:a16="http://schemas.microsoft.com/office/drawing/2014/main" id="{7DEAD8F5-92D1-A06B-EFA4-3DB79ACC48CA}"/>
                </a:ext>
              </a:extLst>
            </p:cNvPr>
            <p:cNvSpPr/>
            <p:nvPr/>
          </p:nvSpPr>
          <p:spPr>
            <a:xfrm>
              <a:off x="6325683" y="3205690"/>
              <a:ext cx="348916" cy="19519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6" name="Rounded Rectangle 209">
              <a:extLst>
                <a:ext uri="{FF2B5EF4-FFF2-40B4-BE49-F238E27FC236}">
                  <a16:creationId xmlns:a16="http://schemas.microsoft.com/office/drawing/2014/main" id="{A049E34A-FCE9-6162-3975-5F270B544748}"/>
                </a:ext>
              </a:extLst>
            </p:cNvPr>
            <p:cNvSpPr/>
            <p:nvPr/>
          </p:nvSpPr>
          <p:spPr>
            <a:xfrm>
              <a:off x="6748381" y="3209345"/>
              <a:ext cx="348916" cy="19519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7" name="Rounded Rectangle 210">
              <a:extLst>
                <a:ext uri="{FF2B5EF4-FFF2-40B4-BE49-F238E27FC236}">
                  <a16:creationId xmlns:a16="http://schemas.microsoft.com/office/drawing/2014/main" id="{EEDC9247-AA52-B5FC-76E3-FF122A599DB4}"/>
                </a:ext>
              </a:extLst>
            </p:cNvPr>
            <p:cNvSpPr/>
            <p:nvPr/>
          </p:nvSpPr>
          <p:spPr>
            <a:xfrm>
              <a:off x="7171079" y="3209345"/>
              <a:ext cx="348916" cy="19519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8" name="Rounded Rectangle 211">
              <a:extLst>
                <a:ext uri="{FF2B5EF4-FFF2-40B4-BE49-F238E27FC236}">
                  <a16:creationId xmlns:a16="http://schemas.microsoft.com/office/drawing/2014/main" id="{EC1FD02A-4C0D-1D7A-A0A7-8FF97719335C}"/>
                </a:ext>
              </a:extLst>
            </p:cNvPr>
            <p:cNvSpPr/>
            <p:nvPr/>
          </p:nvSpPr>
          <p:spPr>
            <a:xfrm>
              <a:off x="7581872" y="3209345"/>
              <a:ext cx="348916" cy="19519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9" name="TextBox 38">
              <a:extLst>
                <a:ext uri="{FF2B5EF4-FFF2-40B4-BE49-F238E27FC236}">
                  <a16:creationId xmlns:a16="http://schemas.microsoft.com/office/drawing/2014/main" id="{40E4D375-D07E-68EB-1E05-C6A0AEB45DB5}"/>
                </a:ext>
              </a:extLst>
            </p:cNvPr>
            <p:cNvSpPr txBox="1"/>
            <p:nvPr/>
          </p:nvSpPr>
          <p:spPr>
            <a:xfrm>
              <a:off x="6201765" y="3167236"/>
              <a:ext cx="627362"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TMA</a:t>
              </a:r>
            </a:p>
          </p:txBody>
        </p:sp>
        <p:sp>
          <p:nvSpPr>
            <p:cNvPr id="40" name="TextBox 39">
              <a:extLst>
                <a:ext uri="{FF2B5EF4-FFF2-40B4-BE49-F238E27FC236}">
                  <a16:creationId xmlns:a16="http://schemas.microsoft.com/office/drawing/2014/main" id="{4D4224D9-654E-C25F-A902-E16B25494231}"/>
                </a:ext>
              </a:extLst>
            </p:cNvPr>
            <p:cNvSpPr txBox="1"/>
            <p:nvPr/>
          </p:nvSpPr>
          <p:spPr>
            <a:xfrm>
              <a:off x="6623566" y="3174813"/>
              <a:ext cx="627362"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TMB</a:t>
              </a:r>
            </a:p>
          </p:txBody>
        </p:sp>
        <p:sp>
          <p:nvSpPr>
            <p:cNvPr id="41" name="TextBox 40">
              <a:extLst>
                <a:ext uri="{FF2B5EF4-FFF2-40B4-BE49-F238E27FC236}">
                  <a16:creationId xmlns:a16="http://schemas.microsoft.com/office/drawing/2014/main" id="{310028B3-A622-D37F-FBC5-C440B16BE6A9}"/>
                </a:ext>
              </a:extLst>
            </p:cNvPr>
            <p:cNvSpPr txBox="1"/>
            <p:nvPr/>
          </p:nvSpPr>
          <p:spPr>
            <a:xfrm>
              <a:off x="7034259" y="3171222"/>
              <a:ext cx="627362"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TM1</a:t>
              </a:r>
            </a:p>
          </p:txBody>
        </p:sp>
        <p:sp>
          <p:nvSpPr>
            <p:cNvPr id="42" name="TextBox 41">
              <a:extLst>
                <a:ext uri="{FF2B5EF4-FFF2-40B4-BE49-F238E27FC236}">
                  <a16:creationId xmlns:a16="http://schemas.microsoft.com/office/drawing/2014/main" id="{027942D3-0540-06AF-E115-6A24BF7F935A}"/>
                </a:ext>
              </a:extLst>
            </p:cNvPr>
            <p:cNvSpPr txBox="1"/>
            <p:nvPr/>
          </p:nvSpPr>
          <p:spPr>
            <a:xfrm>
              <a:off x="7449986" y="3175359"/>
              <a:ext cx="627362"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TM2</a:t>
              </a:r>
            </a:p>
          </p:txBody>
        </p:sp>
        <p:sp>
          <p:nvSpPr>
            <p:cNvPr id="43" name="Rounded Rectangle 216">
              <a:extLst>
                <a:ext uri="{FF2B5EF4-FFF2-40B4-BE49-F238E27FC236}">
                  <a16:creationId xmlns:a16="http://schemas.microsoft.com/office/drawing/2014/main" id="{BF6CA84F-C371-B408-3BF2-D054CA7273E1}"/>
                </a:ext>
              </a:extLst>
            </p:cNvPr>
            <p:cNvSpPr/>
            <p:nvPr/>
          </p:nvSpPr>
          <p:spPr>
            <a:xfrm>
              <a:off x="8025063" y="3192742"/>
              <a:ext cx="966680" cy="228403"/>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4" name="TextBox 43">
              <a:extLst>
                <a:ext uri="{FF2B5EF4-FFF2-40B4-BE49-F238E27FC236}">
                  <a16:creationId xmlns:a16="http://schemas.microsoft.com/office/drawing/2014/main" id="{D674768E-2EA7-2A3F-0F6A-A7E19D22E277}"/>
                </a:ext>
              </a:extLst>
            </p:cNvPr>
            <p:cNvSpPr txBox="1"/>
            <p:nvPr/>
          </p:nvSpPr>
          <p:spPr>
            <a:xfrm>
              <a:off x="8081446" y="3176138"/>
              <a:ext cx="874952"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A domain</a:t>
              </a:r>
            </a:p>
          </p:txBody>
        </p:sp>
        <p:sp>
          <p:nvSpPr>
            <p:cNvPr id="45" name="Rounded Rectangle 218">
              <a:extLst>
                <a:ext uri="{FF2B5EF4-FFF2-40B4-BE49-F238E27FC236}">
                  <a16:creationId xmlns:a16="http://schemas.microsoft.com/office/drawing/2014/main" id="{B9B70D25-8E52-7AC5-72E8-D53FA17575E1}"/>
                </a:ext>
              </a:extLst>
            </p:cNvPr>
            <p:cNvSpPr/>
            <p:nvPr/>
          </p:nvSpPr>
          <p:spPr>
            <a:xfrm>
              <a:off x="9099957" y="3209345"/>
              <a:ext cx="348916" cy="19519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6" name="Rounded Rectangle 219">
              <a:extLst>
                <a:ext uri="{FF2B5EF4-FFF2-40B4-BE49-F238E27FC236}">
                  <a16:creationId xmlns:a16="http://schemas.microsoft.com/office/drawing/2014/main" id="{2146D2CB-2424-0577-FDB2-2A9D383318E3}"/>
                </a:ext>
              </a:extLst>
            </p:cNvPr>
            <p:cNvSpPr/>
            <p:nvPr/>
          </p:nvSpPr>
          <p:spPr>
            <a:xfrm>
              <a:off x="9522655" y="3209345"/>
              <a:ext cx="348916" cy="19519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7" name="TextBox 46">
              <a:extLst>
                <a:ext uri="{FF2B5EF4-FFF2-40B4-BE49-F238E27FC236}">
                  <a16:creationId xmlns:a16="http://schemas.microsoft.com/office/drawing/2014/main" id="{12B00627-1B51-3D86-7D9B-974F083A9F0C}"/>
                </a:ext>
              </a:extLst>
            </p:cNvPr>
            <p:cNvSpPr txBox="1"/>
            <p:nvPr/>
          </p:nvSpPr>
          <p:spPr>
            <a:xfrm>
              <a:off x="8952640" y="3165519"/>
              <a:ext cx="627362"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TM3</a:t>
              </a:r>
            </a:p>
          </p:txBody>
        </p:sp>
        <p:sp>
          <p:nvSpPr>
            <p:cNvPr id="48" name="TextBox 47">
              <a:extLst>
                <a:ext uri="{FF2B5EF4-FFF2-40B4-BE49-F238E27FC236}">
                  <a16:creationId xmlns:a16="http://schemas.microsoft.com/office/drawing/2014/main" id="{DC119846-8B67-4085-5BE8-A7DC5602A8D1}"/>
                </a:ext>
              </a:extLst>
            </p:cNvPr>
            <p:cNvSpPr txBox="1"/>
            <p:nvPr/>
          </p:nvSpPr>
          <p:spPr>
            <a:xfrm>
              <a:off x="9393261" y="3170408"/>
              <a:ext cx="627362"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TM4</a:t>
              </a:r>
            </a:p>
          </p:txBody>
        </p:sp>
        <p:sp>
          <p:nvSpPr>
            <p:cNvPr id="49" name="Rounded Rectangle 222">
              <a:extLst>
                <a:ext uri="{FF2B5EF4-FFF2-40B4-BE49-F238E27FC236}">
                  <a16:creationId xmlns:a16="http://schemas.microsoft.com/office/drawing/2014/main" id="{58002D34-58C5-7231-1770-13A37587768E}"/>
                </a:ext>
              </a:extLst>
            </p:cNvPr>
            <p:cNvSpPr/>
            <p:nvPr/>
          </p:nvSpPr>
          <p:spPr>
            <a:xfrm>
              <a:off x="6252000" y="4736389"/>
              <a:ext cx="422078" cy="241200"/>
            </a:xfrm>
            <a:prstGeom prst="roundRect">
              <a:avLst/>
            </a:prstGeom>
            <a:solidFill>
              <a:srgbClr val="FF6A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0" name="Rounded Rectangle 223">
              <a:extLst>
                <a:ext uri="{FF2B5EF4-FFF2-40B4-BE49-F238E27FC236}">
                  <a16:creationId xmlns:a16="http://schemas.microsoft.com/office/drawing/2014/main" id="{BF3E2632-6456-F160-BDFF-48E1E592D846}"/>
                </a:ext>
              </a:extLst>
            </p:cNvPr>
            <p:cNvSpPr/>
            <p:nvPr/>
          </p:nvSpPr>
          <p:spPr>
            <a:xfrm>
              <a:off x="8476577" y="4737842"/>
              <a:ext cx="1046078" cy="261598"/>
            </a:xfrm>
            <a:prstGeom prst="roundRect">
              <a:avLst/>
            </a:prstGeom>
            <a:solidFill>
              <a:srgbClr val="FF6A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1" name="Rounded Rectangle 224">
              <a:extLst>
                <a:ext uri="{FF2B5EF4-FFF2-40B4-BE49-F238E27FC236}">
                  <a16:creationId xmlns:a16="http://schemas.microsoft.com/office/drawing/2014/main" id="{975F4AC3-1C2F-B2F7-AE58-9E6097B79D0A}"/>
                </a:ext>
              </a:extLst>
            </p:cNvPr>
            <p:cNvSpPr/>
            <p:nvPr/>
          </p:nvSpPr>
          <p:spPr>
            <a:xfrm>
              <a:off x="6760412" y="4747542"/>
              <a:ext cx="1641545" cy="242198"/>
            </a:xfrm>
            <a:prstGeom prst="roundRect">
              <a:avLst/>
            </a:prstGeom>
            <a:solidFill>
              <a:srgbClr val="FFC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2" name="Rounded Rectangle 225">
              <a:extLst>
                <a:ext uri="{FF2B5EF4-FFF2-40B4-BE49-F238E27FC236}">
                  <a16:creationId xmlns:a16="http://schemas.microsoft.com/office/drawing/2014/main" id="{6CFE9DC2-D2D3-A4BF-D123-8E048A4A8261}"/>
                </a:ext>
              </a:extLst>
            </p:cNvPr>
            <p:cNvSpPr/>
            <p:nvPr/>
          </p:nvSpPr>
          <p:spPr>
            <a:xfrm>
              <a:off x="9609341" y="4777741"/>
              <a:ext cx="348916" cy="19519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3" name="Rounded Rectangle 226">
              <a:extLst>
                <a:ext uri="{FF2B5EF4-FFF2-40B4-BE49-F238E27FC236}">
                  <a16:creationId xmlns:a16="http://schemas.microsoft.com/office/drawing/2014/main" id="{8FCFEC25-94BE-FC14-863C-CB3A7B54E95C}"/>
                </a:ext>
              </a:extLst>
            </p:cNvPr>
            <p:cNvSpPr/>
            <p:nvPr/>
          </p:nvSpPr>
          <p:spPr>
            <a:xfrm>
              <a:off x="10007975" y="4769364"/>
              <a:ext cx="348916" cy="19519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4" name="TextBox 53">
              <a:extLst>
                <a:ext uri="{FF2B5EF4-FFF2-40B4-BE49-F238E27FC236}">
                  <a16:creationId xmlns:a16="http://schemas.microsoft.com/office/drawing/2014/main" id="{7721D6ED-22B4-0636-323D-AB3E9CFA2245}"/>
                </a:ext>
              </a:extLst>
            </p:cNvPr>
            <p:cNvSpPr txBox="1"/>
            <p:nvPr/>
          </p:nvSpPr>
          <p:spPr>
            <a:xfrm>
              <a:off x="9441613" y="4736213"/>
              <a:ext cx="627362"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TM5</a:t>
              </a:r>
            </a:p>
          </p:txBody>
        </p:sp>
        <p:sp>
          <p:nvSpPr>
            <p:cNvPr id="55" name="TextBox 54">
              <a:extLst>
                <a:ext uri="{FF2B5EF4-FFF2-40B4-BE49-F238E27FC236}">
                  <a16:creationId xmlns:a16="http://schemas.microsoft.com/office/drawing/2014/main" id="{4349B218-E6D4-36DD-2C55-59D1D1073FC1}"/>
                </a:ext>
              </a:extLst>
            </p:cNvPr>
            <p:cNvSpPr txBox="1"/>
            <p:nvPr/>
          </p:nvSpPr>
          <p:spPr>
            <a:xfrm>
              <a:off x="9858811" y="4745018"/>
              <a:ext cx="627362"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TM6</a:t>
              </a:r>
            </a:p>
          </p:txBody>
        </p:sp>
        <p:sp>
          <p:nvSpPr>
            <p:cNvPr id="56" name="TextBox 55">
              <a:extLst>
                <a:ext uri="{FF2B5EF4-FFF2-40B4-BE49-F238E27FC236}">
                  <a16:creationId xmlns:a16="http://schemas.microsoft.com/office/drawing/2014/main" id="{232C24FB-B5F3-1BCC-8DB6-D1E463E3FB6A}"/>
                </a:ext>
              </a:extLst>
            </p:cNvPr>
            <p:cNvSpPr txBox="1"/>
            <p:nvPr/>
          </p:nvSpPr>
          <p:spPr>
            <a:xfrm>
              <a:off x="6302992" y="4745018"/>
              <a:ext cx="627362"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P</a:t>
              </a:r>
            </a:p>
          </p:txBody>
        </p:sp>
        <p:sp>
          <p:nvSpPr>
            <p:cNvPr id="57" name="TextBox 56">
              <a:extLst>
                <a:ext uri="{FF2B5EF4-FFF2-40B4-BE49-F238E27FC236}">
                  <a16:creationId xmlns:a16="http://schemas.microsoft.com/office/drawing/2014/main" id="{6A34C0F6-6CDF-1A41-30B2-2F3A97B82DDB}"/>
                </a:ext>
              </a:extLst>
            </p:cNvPr>
            <p:cNvSpPr txBox="1"/>
            <p:nvPr/>
          </p:nvSpPr>
          <p:spPr>
            <a:xfrm>
              <a:off x="8647052" y="4745018"/>
              <a:ext cx="917763"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P domain</a:t>
              </a:r>
            </a:p>
          </p:txBody>
        </p:sp>
        <p:sp>
          <p:nvSpPr>
            <p:cNvPr id="58" name="TextBox 57">
              <a:extLst>
                <a:ext uri="{FF2B5EF4-FFF2-40B4-BE49-F238E27FC236}">
                  <a16:creationId xmlns:a16="http://schemas.microsoft.com/office/drawing/2014/main" id="{73598FAF-8D5A-485E-7269-B5D361F37A03}"/>
                </a:ext>
              </a:extLst>
            </p:cNvPr>
            <p:cNvSpPr txBox="1"/>
            <p:nvPr/>
          </p:nvSpPr>
          <p:spPr>
            <a:xfrm>
              <a:off x="7126668" y="4745018"/>
              <a:ext cx="917763"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N domain</a:t>
              </a:r>
            </a:p>
          </p:txBody>
        </p:sp>
        <p:sp>
          <p:nvSpPr>
            <p:cNvPr id="59" name="TextBox 58">
              <a:extLst>
                <a:ext uri="{FF2B5EF4-FFF2-40B4-BE49-F238E27FC236}">
                  <a16:creationId xmlns:a16="http://schemas.microsoft.com/office/drawing/2014/main" id="{BD3E4B47-BE34-9C7B-2758-DA57AA7E9455}"/>
                </a:ext>
              </a:extLst>
            </p:cNvPr>
            <p:cNvSpPr txBox="1"/>
            <p:nvPr/>
          </p:nvSpPr>
          <p:spPr>
            <a:xfrm>
              <a:off x="5569028" y="1566489"/>
              <a:ext cx="348970" cy="292388"/>
            </a:xfrm>
            <a:prstGeom prst="rect">
              <a:avLst/>
            </a:prstGeom>
            <a:noFill/>
          </p:spPr>
          <p:txBody>
            <a:bodyPr wrap="square" rtlCol="0">
              <a:spAutoFit/>
            </a:bodyPr>
            <a:lstStyle/>
            <a:p>
              <a:r>
                <a:rPr lang="en-US" sz="1300" dirty="0">
                  <a:latin typeface="Times New Roman" panose="02020603050405020304" pitchFamily="18" charset="0"/>
                  <a:cs typeface="Times New Roman" panose="02020603050405020304" pitchFamily="18" charset="0"/>
                </a:rPr>
                <a:t>1</a:t>
              </a:r>
            </a:p>
          </p:txBody>
        </p:sp>
        <p:sp>
          <p:nvSpPr>
            <p:cNvPr id="60" name="TextBox 59">
              <a:extLst>
                <a:ext uri="{FF2B5EF4-FFF2-40B4-BE49-F238E27FC236}">
                  <a16:creationId xmlns:a16="http://schemas.microsoft.com/office/drawing/2014/main" id="{DA88CEE5-5F24-BD7D-F3C3-B35A2695E301}"/>
                </a:ext>
              </a:extLst>
            </p:cNvPr>
            <p:cNvSpPr txBox="1"/>
            <p:nvPr/>
          </p:nvSpPr>
          <p:spPr>
            <a:xfrm>
              <a:off x="6297991" y="2164842"/>
              <a:ext cx="471654" cy="292388"/>
            </a:xfrm>
            <a:prstGeom prst="rect">
              <a:avLst/>
            </a:prstGeom>
            <a:noFill/>
          </p:spPr>
          <p:txBody>
            <a:bodyPr wrap="square" rtlCol="0">
              <a:spAutoFit/>
            </a:bodyPr>
            <a:lstStyle/>
            <a:p>
              <a:r>
                <a:rPr lang="en-US" sz="1300" dirty="0">
                  <a:latin typeface="Times New Roman" panose="02020603050405020304" pitchFamily="18" charset="0"/>
                  <a:cs typeface="Times New Roman" panose="02020603050405020304" pitchFamily="18" charset="0"/>
                </a:rPr>
                <a:t>65</a:t>
              </a:r>
            </a:p>
          </p:txBody>
        </p:sp>
        <p:sp>
          <p:nvSpPr>
            <p:cNvPr id="61" name="TextBox 60">
              <a:extLst>
                <a:ext uri="{FF2B5EF4-FFF2-40B4-BE49-F238E27FC236}">
                  <a16:creationId xmlns:a16="http://schemas.microsoft.com/office/drawing/2014/main" id="{8BCE9AE9-31DA-23F9-A494-5663CFBEF0EC}"/>
                </a:ext>
              </a:extLst>
            </p:cNvPr>
            <p:cNvSpPr txBox="1"/>
            <p:nvPr/>
          </p:nvSpPr>
          <p:spPr>
            <a:xfrm>
              <a:off x="10167441" y="1883095"/>
              <a:ext cx="471654" cy="292388"/>
            </a:xfrm>
            <a:prstGeom prst="rect">
              <a:avLst/>
            </a:prstGeom>
            <a:noFill/>
          </p:spPr>
          <p:txBody>
            <a:bodyPr wrap="square" rtlCol="0">
              <a:spAutoFit/>
            </a:bodyPr>
            <a:lstStyle/>
            <a:p>
              <a:r>
                <a:rPr lang="en-US" sz="1300" dirty="0">
                  <a:latin typeface="Times New Roman" panose="02020603050405020304" pitchFamily="18" charset="0"/>
                  <a:cs typeface="Times New Roman" panose="02020603050405020304" pitchFamily="18" charset="0"/>
                </a:rPr>
                <a:t>630</a:t>
              </a:r>
            </a:p>
          </p:txBody>
        </p:sp>
        <p:sp>
          <p:nvSpPr>
            <p:cNvPr id="62" name="TextBox 61">
              <a:extLst>
                <a:ext uri="{FF2B5EF4-FFF2-40B4-BE49-F238E27FC236}">
                  <a16:creationId xmlns:a16="http://schemas.microsoft.com/office/drawing/2014/main" id="{159FB9BB-25A4-100F-F400-FD96161F6D54}"/>
                </a:ext>
              </a:extLst>
            </p:cNvPr>
            <p:cNvSpPr txBox="1"/>
            <p:nvPr/>
          </p:nvSpPr>
          <p:spPr>
            <a:xfrm>
              <a:off x="6012709" y="3382967"/>
              <a:ext cx="471654" cy="292388"/>
            </a:xfrm>
            <a:prstGeom prst="rect">
              <a:avLst/>
            </a:prstGeom>
            <a:noFill/>
          </p:spPr>
          <p:txBody>
            <a:bodyPr wrap="square" rtlCol="0">
              <a:spAutoFit/>
            </a:bodyPr>
            <a:lstStyle/>
            <a:p>
              <a:r>
                <a:rPr lang="en-US" sz="1300" dirty="0">
                  <a:latin typeface="Times New Roman" panose="02020603050405020304" pitchFamily="18" charset="0"/>
                  <a:cs typeface="Times New Roman" panose="02020603050405020304" pitchFamily="18" charset="0"/>
                </a:rPr>
                <a:t>648</a:t>
              </a:r>
            </a:p>
          </p:txBody>
        </p:sp>
        <p:sp>
          <p:nvSpPr>
            <p:cNvPr id="63" name="TextBox 62">
              <a:extLst>
                <a:ext uri="{FF2B5EF4-FFF2-40B4-BE49-F238E27FC236}">
                  <a16:creationId xmlns:a16="http://schemas.microsoft.com/office/drawing/2014/main" id="{9FEB012E-1532-CD90-9796-1FBAB4314684}"/>
                </a:ext>
              </a:extLst>
            </p:cNvPr>
            <p:cNvSpPr txBox="1"/>
            <p:nvPr/>
          </p:nvSpPr>
          <p:spPr>
            <a:xfrm>
              <a:off x="7788276" y="3451637"/>
              <a:ext cx="471654" cy="292388"/>
            </a:xfrm>
            <a:prstGeom prst="rect">
              <a:avLst/>
            </a:prstGeom>
            <a:noFill/>
          </p:spPr>
          <p:txBody>
            <a:bodyPr wrap="square" rtlCol="0">
              <a:spAutoFit/>
            </a:bodyPr>
            <a:lstStyle/>
            <a:p>
              <a:r>
                <a:rPr lang="en-US" sz="1300" dirty="0">
                  <a:latin typeface="Times New Roman" panose="02020603050405020304" pitchFamily="18" charset="0"/>
                  <a:cs typeface="Times New Roman" panose="02020603050405020304" pitchFamily="18" charset="0"/>
                </a:rPr>
                <a:t>790</a:t>
              </a:r>
            </a:p>
          </p:txBody>
        </p:sp>
        <p:sp>
          <p:nvSpPr>
            <p:cNvPr id="128" name="TextBox 127">
              <a:extLst>
                <a:ext uri="{FF2B5EF4-FFF2-40B4-BE49-F238E27FC236}">
                  <a16:creationId xmlns:a16="http://schemas.microsoft.com/office/drawing/2014/main" id="{997984B7-9900-6C89-2074-49F9A7264B06}"/>
                </a:ext>
              </a:extLst>
            </p:cNvPr>
            <p:cNvSpPr txBox="1"/>
            <p:nvPr/>
          </p:nvSpPr>
          <p:spPr>
            <a:xfrm>
              <a:off x="8725250" y="3451637"/>
              <a:ext cx="471654" cy="292388"/>
            </a:xfrm>
            <a:prstGeom prst="rect">
              <a:avLst/>
            </a:prstGeom>
            <a:noFill/>
          </p:spPr>
          <p:txBody>
            <a:bodyPr wrap="square" rtlCol="0">
              <a:spAutoFit/>
            </a:bodyPr>
            <a:lstStyle/>
            <a:p>
              <a:r>
                <a:rPr lang="en-US" sz="1300" dirty="0">
                  <a:latin typeface="Times New Roman" panose="02020603050405020304" pitchFamily="18" charset="0"/>
                  <a:cs typeface="Times New Roman" panose="02020603050405020304" pitchFamily="18" charset="0"/>
                </a:rPr>
                <a:t>908</a:t>
              </a:r>
            </a:p>
          </p:txBody>
        </p:sp>
        <p:sp>
          <p:nvSpPr>
            <p:cNvPr id="129" name="TextBox 128">
              <a:extLst>
                <a:ext uri="{FF2B5EF4-FFF2-40B4-BE49-F238E27FC236}">
                  <a16:creationId xmlns:a16="http://schemas.microsoft.com/office/drawing/2014/main" id="{62D972AF-7F4F-F671-94F6-B84C1F784770}"/>
                </a:ext>
              </a:extLst>
            </p:cNvPr>
            <p:cNvSpPr txBox="1"/>
            <p:nvPr/>
          </p:nvSpPr>
          <p:spPr>
            <a:xfrm>
              <a:off x="9780235" y="3368759"/>
              <a:ext cx="583773" cy="292388"/>
            </a:xfrm>
            <a:prstGeom prst="rect">
              <a:avLst/>
            </a:prstGeom>
            <a:noFill/>
          </p:spPr>
          <p:txBody>
            <a:bodyPr wrap="square" rtlCol="0">
              <a:spAutoFit/>
            </a:bodyPr>
            <a:lstStyle/>
            <a:p>
              <a:r>
                <a:rPr lang="en-US" sz="1300" dirty="0">
                  <a:latin typeface="Times New Roman" panose="02020603050405020304" pitchFamily="18" charset="0"/>
                  <a:cs typeface="Times New Roman" panose="02020603050405020304" pitchFamily="18" charset="0"/>
                </a:rPr>
                <a:t>1003</a:t>
              </a:r>
            </a:p>
          </p:txBody>
        </p:sp>
        <p:sp>
          <p:nvSpPr>
            <p:cNvPr id="130" name="TextBox 129">
              <a:extLst>
                <a:ext uri="{FF2B5EF4-FFF2-40B4-BE49-F238E27FC236}">
                  <a16:creationId xmlns:a16="http://schemas.microsoft.com/office/drawing/2014/main" id="{13B32EAF-F29B-A5FA-BFFB-230F2AF37669}"/>
                </a:ext>
              </a:extLst>
            </p:cNvPr>
            <p:cNvSpPr txBox="1"/>
            <p:nvPr/>
          </p:nvSpPr>
          <p:spPr>
            <a:xfrm>
              <a:off x="5803596" y="5015964"/>
              <a:ext cx="583773" cy="292388"/>
            </a:xfrm>
            <a:prstGeom prst="rect">
              <a:avLst/>
            </a:prstGeom>
            <a:noFill/>
          </p:spPr>
          <p:txBody>
            <a:bodyPr wrap="square" rtlCol="0">
              <a:spAutoFit/>
            </a:bodyPr>
            <a:lstStyle/>
            <a:p>
              <a:r>
                <a:rPr lang="en-US" sz="1300" dirty="0">
                  <a:latin typeface="Times New Roman" panose="02020603050405020304" pitchFamily="18" charset="0"/>
                  <a:cs typeface="Times New Roman" panose="02020603050405020304" pitchFamily="18" charset="0"/>
                </a:rPr>
                <a:t>1004</a:t>
              </a:r>
            </a:p>
          </p:txBody>
        </p:sp>
        <p:sp>
          <p:nvSpPr>
            <p:cNvPr id="131" name="TextBox 130">
              <a:extLst>
                <a:ext uri="{FF2B5EF4-FFF2-40B4-BE49-F238E27FC236}">
                  <a16:creationId xmlns:a16="http://schemas.microsoft.com/office/drawing/2014/main" id="{FAF7B2A1-5556-3AD1-EEDA-529CCFDDDE59}"/>
                </a:ext>
              </a:extLst>
            </p:cNvPr>
            <p:cNvSpPr txBox="1"/>
            <p:nvPr/>
          </p:nvSpPr>
          <p:spPr>
            <a:xfrm>
              <a:off x="9291064" y="5091785"/>
              <a:ext cx="583773" cy="292388"/>
            </a:xfrm>
            <a:prstGeom prst="rect">
              <a:avLst/>
            </a:prstGeom>
            <a:noFill/>
          </p:spPr>
          <p:txBody>
            <a:bodyPr wrap="square" rtlCol="0">
              <a:spAutoFit/>
            </a:bodyPr>
            <a:lstStyle/>
            <a:p>
              <a:r>
                <a:rPr lang="en-US" sz="1300" dirty="0">
                  <a:latin typeface="Times New Roman" panose="02020603050405020304" pitchFamily="18" charset="0"/>
                  <a:cs typeface="Times New Roman" panose="02020603050405020304" pitchFamily="18" charset="0"/>
                </a:rPr>
                <a:t>1306</a:t>
              </a:r>
            </a:p>
          </p:txBody>
        </p:sp>
        <p:sp>
          <p:nvSpPr>
            <p:cNvPr id="132" name="TextBox 131">
              <a:extLst>
                <a:ext uri="{FF2B5EF4-FFF2-40B4-BE49-F238E27FC236}">
                  <a16:creationId xmlns:a16="http://schemas.microsoft.com/office/drawing/2014/main" id="{EC97482C-D187-119E-EE11-AF6051404248}"/>
                </a:ext>
              </a:extLst>
            </p:cNvPr>
            <p:cNvSpPr txBox="1"/>
            <p:nvPr/>
          </p:nvSpPr>
          <p:spPr>
            <a:xfrm>
              <a:off x="10111381" y="5090280"/>
              <a:ext cx="583773" cy="292388"/>
            </a:xfrm>
            <a:prstGeom prst="rect">
              <a:avLst/>
            </a:prstGeom>
            <a:noFill/>
          </p:spPr>
          <p:txBody>
            <a:bodyPr wrap="square" rtlCol="0">
              <a:spAutoFit/>
            </a:bodyPr>
            <a:lstStyle/>
            <a:p>
              <a:r>
                <a:rPr lang="en-US" sz="1300" dirty="0">
                  <a:latin typeface="Times New Roman" panose="02020603050405020304" pitchFamily="18" charset="0"/>
                  <a:cs typeface="Times New Roman" panose="02020603050405020304" pitchFamily="18" charset="0"/>
                </a:rPr>
                <a:t>1373</a:t>
              </a:r>
            </a:p>
          </p:txBody>
        </p:sp>
        <p:sp>
          <p:nvSpPr>
            <p:cNvPr id="133" name="TextBox 132">
              <a:extLst>
                <a:ext uri="{FF2B5EF4-FFF2-40B4-BE49-F238E27FC236}">
                  <a16:creationId xmlns:a16="http://schemas.microsoft.com/office/drawing/2014/main" id="{D2A2A1AE-6BAE-5B18-215D-EB7C04530873}"/>
                </a:ext>
              </a:extLst>
            </p:cNvPr>
            <p:cNvSpPr txBox="1"/>
            <p:nvPr/>
          </p:nvSpPr>
          <p:spPr>
            <a:xfrm>
              <a:off x="10546802" y="4389722"/>
              <a:ext cx="583773" cy="292388"/>
            </a:xfrm>
            <a:prstGeom prst="rect">
              <a:avLst/>
            </a:prstGeom>
            <a:noFill/>
          </p:spPr>
          <p:txBody>
            <a:bodyPr wrap="square" rtlCol="0">
              <a:spAutoFit/>
            </a:bodyPr>
            <a:lstStyle/>
            <a:p>
              <a:r>
                <a:rPr lang="en-US" sz="1300" dirty="0">
                  <a:latin typeface="Times New Roman" panose="02020603050405020304" pitchFamily="18" charset="0"/>
                  <a:cs typeface="Times New Roman" panose="02020603050405020304" pitchFamily="18" charset="0"/>
                </a:rPr>
                <a:t>1465</a:t>
              </a:r>
            </a:p>
          </p:txBody>
        </p:sp>
        <p:sp>
          <p:nvSpPr>
            <p:cNvPr id="134" name="Oval 133">
              <a:extLst>
                <a:ext uri="{FF2B5EF4-FFF2-40B4-BE49-F238E27FC236}">
                  <a16:creationId xmlns:a16="http://schemas.microsoft.com/office/drawing/2014/main" id="{C1E9ED89-AD62-B062-ACA7-1BA93D01B496}"/>
                </a:ext>
              </a:extLst>
            </p:cNvPr>
            <p:cNvSpPr/>
            <p:nvPr/>
          </p:nvSpPr>
          <p:spPr>
            <a:xfrm flipH="1">
              <a:off x="6149018" y="1330927"/>
              <a:ext cx="180000" cy="18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latin typeface="Times New Roman" panose="02020603050405020304" pitchFamily="18" charset="0"/>
                  <a:cs typeface="Times New Roman" panose="02020603050405020304" pitchFamily="18" charset="0"/>
                </a:rPr>
                <a:t>1</a:t>
              </a:r>
            </a:p>
          </p:txBody>
        </p:sp>
        <p:sp>
          <p:nvSpPr>
            <p:cNvPr id="135" name="Oval 134">
              <a:extLst>
                <a:ext uri="{FF2B5EF4-FFF2-40B4-BE49-F238E27FC236}">
                  <a16:creationId xmlns:a16="http://schemas.microsoft.com/office/drawing/2014/main" id="{43CD4FE6-3B9A-8B26-5C3A-D54E33354CA9}"/>
                </a:ext>
              </a:extLst>
            </p:cNvPr>
            <p:cNvSpPr/>
            <p:nvPr/>
          </p:nvSpPr>
          <p:spPr>
            <a:xfrm flipH="1">
              <a:off x="6699883" y="1767510"/>
              <a:ext cx="180000" cy="18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1</a:t>
              </a:r>
            </a:p>
          </p:txBody>
        </p:sp>
        <p:sp>
          <p:nvSpPr>
            <p:cNvPr id="136" name="Oval 135">
              <a:extLst>
                <a:ext uri="{FF2B5EF4-FFF2-40B4-BE49-F238E27FC236}">
                  <a16:creationId xmlns:a16="http://schemas.microsoft.com/office/drawing/2014/main" id="{F31E3652-8F69-4634-43DF-756ADF81C463}"/>
                </a:ext>
              </a:extLst>
            </p:cNvPr>
            <p:cNvSpPr/>
            <p:nvPr/>
          </p:nvSpPr>
          <p:spPr>
            <a:xfrm flipH="1">
              <a:off x="7327541" y="1767510"/>
              <a:ext cx="180000" cy="18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1</a:t>
              </a:r>
            </a:p>
          </p:txBody>
        </p:sp>
        <p:sp>
          <p:nvSpPr>
            <p:cNvPr id="137" name="Oval 136">
              <a:extLst>
                <a:ext uri="{FF2B5EF4-FFF2-40B4-BE49-F238E27FC236}">
                  <a16:creationId xmlns:a16="http://schemas.microsoft.com/office/drawing/2014/main" id="{0239B7AA-77DA-5435-0736-168829180A52}"/>
                </a:ext>
              </a:extLst>
            </p:cNvPr>
            <p:cNvSpPr/>
            <p:nvPr/>
          </p:nvSpPr>
          <p:spPr>
            <a:xfrm flipH="1">
              <a:off x="8261409" y="1767510"/>
              <a:ext cx="180000" cy="18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1</a:t>
              </a:r>
            </a:p>
          </p:txBody>
        </p:sp>
        <p:sp>
          <p:nvSpPr>
            <p:cNvPr id="138" name="Oval 137">
              <a:extLst>
                <a:ext uri="{FF2B5EF4-FFF2-40B4-BE49-F238E27FC236}">
                  <a16:creationId xmlns:a16="http://schemas.microsoft.com/office/drawing/2014/main" id="{36F1CD55-DC59-098F-5705-9B36EAFA624D}"/>
                </a:ext>
              </a:extLst>
            </p:cNvPr>
            <p:cNvSpPr/>
            <p:nvPr/>
          </p:nvSpPr>
          <p:spPr>
            <a:xfrm flipH="1">
              <a:off x="8607339" y="1767510"/>
              <a:ext cx="180000" cy="18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1</a:t>
              </a:r>
            </a:p>
          </p:txBody>
        </p:sp>
        <p:sp>
          <p:nvSpPr>
            <p:cNvPr id="139" name="Oval 138">
              <a:extLst>
                <a:ext uri="{FF2B5EF4-FFF2-40B4-BE49-F238E27FC236}">
                  <a16:creationId xmlns:a16="http://schemas.microsoft.com/office/drawing/2014/main" id="{595267A4-42FF-797C-B5B4-28AC0E502EF6}"/>
                </a:ext>
              </a:extLst>
            </p:cNvPr>
            <p:cNvSpPr/>
            <p:nvPr/>
          </p:nvSpPr>
          <p:spPr>
            <a:xfrm flipH="1">
              <a:off x="9122536" y="1711316"/>
              <a:ext cx="326274" cy="29238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8</a:t>
              </a:r>
            </a:p>
          </p:txBody>
        </p:sp>
        <p:sp>
          <p:nvSpPr>
            <p:cNvPr id="140" name="Oval 139">
              <a:extLst>
                <a:ext uri="{FF2B5EF4-FFF2-40B4-BE49-F238E27FC236}">
                  <a16:creationId xmlns:a16="http://schemas.microsoft.com/office/drawing/2014/main" id="{FF28ECBB-1D04-3278-960B-78519E31B7DE}"/>
                </a:ext>
              </a:extLst>
            </p:cNvPr>
            <p:cNvSpPr/>
            <p:nvPr/>
          </p:nvSpPr>
          <p:spPr>
            <a:xfrm flipH="1">
              <a:off x="9693348" y="1722510"/>
              <a:ext cx="270000" cy="27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6</a:t>
              </a:r>
            </a:p>
          </p:txBody>
        </p:sp>
        <p:sp>
          <p:nvSpPr>
            <p:cNvPr id="141" name="Oval 140">
              <a:extLst>
                <a:ext uri="{FF2B5EF4-FFF2-40B4-BE49-F238E27FC236}">
                  <a16:creationId xmlns:a16="http://schemas.microsoft.com/office/drawing/2014/main" id="{07CE4E7E-A4F1-F1CF-D980-A20089D4647E}"/>
                </a:ext>
              </a:extLst>
            </p:cNvPr>
            <p:cNvSpPr/>
            <p:nvPr/>
          </p:nvSpPr>
          <p:spPr>
            <a:xfrm flipH="1">
              <a:off x="6419770" y="2965524"/>
              <a:ext cx="201600" cy="201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latin typeface="Times New Roman" panose="02020603050405020304" pitchFamily="18" charset="0"/>
                  <a:cs typeface="Times New Roman" panose="02020603050405020304" pitchFamily="18" charset="0"/>
                </a:rPr>
                <a:t>2</a:t>
              </a:r>
            </a:p>
          </p:txBody>
        </p:sp>
        <p:sp>
          <p:nvSpPr>
            <p:cNvPr id="142" name="Oval 141">
              <a:extLst>
                <a:ext uri="{FF2B5EF4-FFF2-40B4-BE49-F238E27FC236}">
                  <a16:creationId xmlns:a16="http://schemas.microsoft.com/office/drawing/2014/main" id="{D9D17A71-D974-F3E1-F83D-3B14E12C2F9C}"/>
                </a:ext>
              </a:extLst>
            </p:cNvPr>
            <p:cNvSpPr/>
            <p:nvPr/>
          </p:nvSpPr>
          <p:spPr>
            <a:xfrm flipH="1">
              <a:off x="6713897" y="2791630"/>
              <a:ext cx="504000" cy="432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18</a:t>
              </a:r>
            </a:p>
          </p:txBody>
        </p:sp>
        <p:sp>
          <p:nvSpPr>
            <p:cNvPr id="143" name="Oval 142">
              <a:extLst>
                <a:ext uri="{FF2B5EF4-FFF2-40B4-BE49-F238E27FC236}">
                  <a16:creationId xmlns:a16="http://schemas.microsoft.com/office/drawing/2014/main" id="{39ABD303-135B-0EBE-8186-C5A1062361FE}"/>
                </a:ext>
              </a:extLst>
            </p:cNvPr>
            <p:cNvSpPr/>
            <p:nvPr/>
          </p:nvSpPr>
          <p:spPr>
            <a:xfrm flipH="1">
              <a:off x="7504335" y="2801081"/>
              <a:ext cx="491855" cy="432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17</a:t>
              </a:r>
            </a:p>
          </p:txBody>
        </p:sp>
        <p:sp>
          <p:nvSpPr>
            <p:cNvPr id="144" name="Oval 143">
              <a:extLst>
                <a:ext uri="{FF2B5EF4-FFF2-40B4-BE49-F238E27FC236}">
                  <a16:creationId xmlns:a16="http://schemas.microsoft.com/office/drawing/2014/main" id="{3A6E886D-92DC-3CB7-47B2-FCB8A5FEBEDA}"/>
                </a:ext>
              </a:extLst>
            </p:cNvPr>
            <p:cNvSpPr/>
            <p:nvPr/>
          </p:nvSpPr>
          <p:spPr>
            <a:xfrm flipH="1">
              <a:off x="7194454" y="2870528"/>
              <a:ext cx="324000" cy="324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5</a:t>
              </a:r>
            </a:p>
          </p:txBody>
        </p:sp>
        <p:sp>
          <p:nvSpPr>
            <p:cNvPr id="145" name="Oval 144">
              <a:extLst>
                <a:ext uri="{FF2B5EF4-FFF2-40B4-BE49-F238E27FC236}">
                  <a16:creationId xmlns:a16="http://schemas.microsoft.com/office/drawing/2014/main" id="{31FAB0D8-F282-93E3-31EA-976F96745342}"/>
                </a:ext>
              </a:extLst>
            </p:cNvPr>
            <p:cNvSpPr/>
            <p:nvPr/>
          </p:nvSpPr>
          <p:spPr>
            <a:xfrm flipH="1">
              <a:off x="6601677" y="2451010"/>
              <a:ext cx="180000" cy="18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latin typeface="Times New Roman" panose="02020603050405020304" pitchFamily="18" charset="0"/>
                  <a:cs typeface="Times New Roman" panose="02020603050405020304" pitchFamily="18" charset="0"/>
                </a:rPr>
                <a:t>1</a:t>
              </a:r>
            </a:p>
          </p:txBody>
        </p:sp>
        <p:sp>
          <p:nvSpPr>
            <p:cNvPr id="146" name="Oval 145">
              <a:extLst>
                <a:ext uri="{FF2B5EF4-FFF2-40B4-BE49-F238E27FC236}">
                  <a16:creationId xmlns:a16="http://schemas.microsoft.com/office/drawing/2014/main" id="{566CCB48-3804-D550-A93E-251A576A4557}"/>
                </a:ext>
              </a:extLst>
            </p:cNvPr>
            <p:cNvSpPr/>
            <p:nvPr/>
          </p:nvSpPr>
          <p:spPr>
            <a:xfrm flipH="1">
              <a:off x="7025853" y="2402388"/>
              <a:ext cx="252000" cy="252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latin typeface="Times New Roman" panose="02020603050405020304" pitchFamily="18" charset="0"/>
                  <a:cs typeface="Times New Roman" panose="02020603050405020304" pitchFamily="18" charset="0"/>
                </a:rPr>
                <a:t>3</a:t>
              </a:r>
            </a:p>
          </p:txBody>
        </p:sp>
        <p:sp>
          <p:nvSpPr>
            <p:cNvPr id="147" name="Oval 146">
              <a:extLst>
                <a:ext uri="{FF2B5EF4-FFF2-40B4-BE49-F238E27FC236}">
                  <a16:creationId xmlns:a16="http://schemas.microsoft.com/office/drawing/2014/main" id="{2485211F-81BB-DE6E-BBA4-375F6DBCA1B6}"/>
                </a:ext>
              </a:extLst>
            </p:cNvPr>
            <p:cNvSpPr/>
            <p:nvPr/>
          </p:nvSpPr>
          <p:spPr>
            <a:xfrm flipH="1">
              <a:off x="7432324" y="2424939"/>
              <a:ext cx="252000" cy="27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latin typeface="Times New Roman" panose="02020603050405020304" pitchFamily="18" charset="0"/>
                  <a:cs typeface="Times New Roman" panose="02020603050405020304" pitchFamily="18" charset="0"/>
                </a:rPr>
                <a:t>4</a:t>
              </a:r>
            </a:p>
          </p:txBody>
        </p:sp>
        <p:sp>
          <p:nvSpPr>
            <p:cNvPr id="148" name="Oval 147">
              <a:extLst>
                <a:ext uri="{FF2B5EF4-FFF2-40B4-BE49-F238E27FC236}">
                  <a16:creationId xmlns:a16="http://schemas.microsoft.com/office/drawing/2014/main" id="{551AF830-4D28-2F82-EA6A-82436CB783BF}"/>
                </a:ext>
              </a:extLst>
            </p:cNvPr>
            <p:cNvSpPr/>
            <p:nvPr/>
          </p:nvSpPr>
          <p:spPr>
            <a:xfrm flipH="1">
              <a:off x="8260158" y="2681141"/>
              <a:ext cx="540000" cy="504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22</a:t>
              </a:r>
            </a:p>
          </p:txBody>
        </p:sp>
        <p:sp>
          <p:nvSpPr>
            <p:cNvPr id="149" name="Oval 148">
              <a:extLst>
                <a:ext uri="{FF2B5EF4-FFF2-40B4-BE49-F238E27FC236}">
                  <a16:creationId xmlns:a16="http://schemas.microsoft.com/office/drawing/2014/main" id="{2FD2A800-67E2-A3BD-7E06-C341434D5AA2}"/>
                </a:ext>
              </a:extLst>
            </p:cNvPr>
            <p:cNvSpPr/>
            <p:nvPr/>
          </p:nvSpPr>
          <p:spPr>
            <a:xfrm flipH="1">
              <a:off x="9001984" y="2760936"/>
              <a:ext cx="540000" cy="432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12</a:t>
              </a:r>
            </a:p>
          </p:txBody>
        </p:sp>
        <p:sp>
          <p:nvSpPr>
            <p:cNvPr id="150" name="Oval 149">
              <a:extLst>
                <a:ext uri="{FF2B5EF4-FFF2-40B4-BE49-F238E27FC236}">
                  <a16:creationId xmlns:a16="http://schemas.microsoft.com/office/drawing/2014/main" id="{51C38F12-C427-3D08-8204-F818FC23B8DE}"/>
                </a:ext>
              </a:extLst>
            </p:cNvPr>
            <p:cNvSpPr/>
            <p:nvPr/>
          </p:nvSpPr>
          <p:spPr>
            <a:xfrm flipH="1">
              <a:off x="9510235" y="2735828"/>
              <a:ext cx="540000" cy="504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23</a:t>
              </a:r>
            </a:p>
          </p:txBody>
        </p:sp>
        <p:sp>
          <p:nvSpPr>
            <p:cNvPr id="151" name="Oval 150">
              <a:extLst>
                <a:ext uri="{FF2B5EF4-FFF2-40B4-BE49-F238E27FC236}">
                  <a16:creationId xmlns:a16="http://schemas.microsoft.com/office/drawing/2014/main" id="{0BE37FF1-3FBF-3E88-E55E-39865B751552}"/>
                </a:ext>
              </a:extLst>
            </p:cNvPr>
            <p:cNvSpPr/>
            <p:nvPr/>
          </p:nvSpPr>
          <p:spPr>
            <a:xfrm flipH="1">
              <a:off x="9399522" y="2489592"/>
              <a:ext cx="180000" cy="18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latin typeface="Times New Roman" panose="02020603050405020304" pitchFamily="18" charset="0"/>
                  <a:cs typeface="Times New Roman" panose="02020603050405020304" pitchFamily="18" charset="0"/>
                </a:rPr>
                <a:t>2</a:t>
              </a:r>
            </a:p>
          </p:txBody>
        </p:sp>
        <p:sp>
          <p:nvSpPr>
            <p:cNvPr id="152" name="Oval 151">
              <a:extLst>
                <a:ext uri="{FF2B5EF4-FFF2-40B4-BE49-F238E27FC236}">
                  <a16:creationId xmlns:a16="http://schemas.microsoft.com/office/drawing/2014/main" id="{A8FA4B2F-B6A4-F4A1-719C-DF7CEE8716DD}"/>
                </a:ext>
              </a:extLst>
            </p:cNvPr>
            <p:cNvSpPr/>
            <p:nvPr/>
          </p:nvSpPr>
          <p:spPr>
            <a:xfrm flipH="1">
              <a:off x="10364269" y="2862791"/>
              <a:ext cx="324000" cy="324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5</a:t>
              </a:r>
            </a:p>
          </p:txBody>
        </p:sp>
        <p:sp>
          <p:nvSpPr>
            <p:cNvPr id="153" name="Oval 152">
              <a:extLst>
                <a:ext uri="{FF2B5EF4-FFF2-40B4-BE49-F238E27FC236}">
                  <a16:creationId xmlns:a16="http://schemas.microsoft.com/office/drawing/2014/main" id="{8434885D-4DF3-74B9-64E8-C9AC3655A0A5}"/>
                </a:ext>
              </a:extLst>
            </p:cNvPr>
            <p:cNvSpPr/>
            <p:nvPr/>
          </p:nvSpPr>
          <p:spPr>
            <a:xfrm flipH="1">
              <a:off x="6229980" y="4304914"/>
              <a:ext cx="504000" cy="432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15</a:t>
              </a:r>
            </a:p>
          </p:txBody>
        </p:sp>
        <p:sp>
          <p:nvSpPr>
            <p:cNvPr id="154" name="Oval 153">
              <a:extLst>
                <a:ext uri="{FF2B5EF4-FFF2-40B4-BE49-F238E27FC236}">
                  <a16:creationId xmlns:a16="http://schemas.microsoft.com/office/drawing/2014/main" id="{59D4C640-9341-811A-94DF-913117A13F02}"/>
                </a:ext>
              </a:extLst>
            </p:cNvPr>
            <p:cNvSpPr/>
            <p:nvPr/>
          </p:nvSpPr>
          <p:spPr>
            <a:xfrm flipH="1">
              <a:off x="7215951" y="3946269"/>
              <a:ext cx="864740" cy="81350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55</a:t>
              </a:r>
            </a:p>
          </p:txBody>
        </p:sp>
        <p:sp>
          <p:nvSpPr>
            <p:cNvPr id="155" name="Oval 154">
              <a:extLst>
                <a:ext uri="{FF2B5EF4-FFF2-40B4-BE49-F238E27FC236}">
                  <a16:creationId xmlns:a16="http://schemas.microsoft.com/office/drawing/2014/main" id="{C702CBEE-9CC0-00E2-AE08-3B0F5DFA62A8}"/>
                </a:ext>
              </a:extLst>
            </p:cNvPr>
            <p:cNvSpPr/>
            <p:nvPr/>
          </p:nvSpPr>
          <p:spPr>
            <a:xfrm flipH="1">
              <a:off x="8635211" y="4032540"/>
              <a:ext cx="720000" cy="72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47</a:t>
              </a:r>
            </a:p>
          </p:txBody>
        </p:sp>
        <p:sp>
          <p:nvSpPr>
            <p:cNvPr id="156" name="Oval 155">
              <a:extLst>
                <a:ext uri="{FF2B5EF4-FFF2-40B4-BE49-F238E27FC236}">
                  <a16:creationId xmlns:a16="http://schemas.microsoft.com/office/drawing/2014/main" id="{66662931-50E1-2361-EC33-AA286FA44DF5}"/>
                </a:ext>
              </a:extLst>
            </p:cNvPr>
            <p:cNvSpPr/>
            <p:nvPr/>
          </p:nvSpPr>
          <p:spPr>
            <a:xfrm flipH="1">
              <a:off x="9521414" y="4343832"/>
              <a:ext cx="504000" cy="432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14</a:t>
              </a:r>
            </a:p>
          </p:txBody>
        </p:sp>
        <p:sp>
          <p:nvSpPr>
            <p:cNvPr id="157" name="Oval 156">
              <a:extLst>
                <a:ext uri="{FF2B5EF4-FFF2-40B4-BE49-F238E27FC236}">
                  <a16:creationId xmlns:a16="http://schemas.microsoft.com/office/drawing/2014/main" id="{66D283B3-0045-C419-50E7-B5C6D4C69656}"/>
                </a:ext>
              </a:extLst>
            </p:cNvPr>
            <p:cNvSpPr/>
            <p:nvPr/>
          </p:nvSpPr>
          <p:spPr>
            <a:xfrm flipH="1">
              <a:off x="10024618" y="4357559"/>
              <a:ext cx="485923" cy="40486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solidFill>
                    <a:schemeClr val="bg1"/>
                  </a:solidFill>
                  <a:latin typeface="Times New Roman" panose="02020603050405020304" pitchFamily="18" charset="0"/>
                  <a:cs typeface="Times New Roman" panose="02020603050405020304" pitchFamily="18" charset="0"/>
                </a:rPr>
                <a:t>12</a:t>
              </a:r>
            </a:p>
          </p:txBody>
        </p:sp>
        <p:sp>
          <p:nvSpPr>
            <p:cNvPr id="158" name="Oval 157">
              <a:extLst>
                <a:ext uri="{FF2B5EF4-FFF2-40B4-BE49-F238E27FC236}">
                  <a16:creationId xmlns:a16="http://schemas.microsoft.com/office/drawing/2014/main" id="{41FED3C5-A6A8-C157-9029-7FDCBF360AF7}"/>
                </a:ext>
              </a:extLst>
            </p:cNvPr>
            <p:cNvSpPr/>
            <p:nvPr/>
          </p:nvSpPr>
          <p:spPr>
            <a:xfrm flipH="1">
              <a:off x="10618425" y="4729440"/>
              <a:ext cx="252000" cy="27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a:solidFill>
                      <a:schemeClr val="bg1"/>
                    </a:solidFill>
                  </a:ln>
                  <a:latin typeface="Times New Roman" panose="02020603050405020304" pitchFamily="18" charset="0"/>
                  <a:cs typeface="Times New Roman" panose="02020603050405020304" pitchFamily="18" charset="0"/>
                </a:rPr>
                <a:t>4</a:t>
              </a:r>
            </a:p>
          </p:txBody>
        </p:sp>
      </p:grpSp>
      <p:sp>
        <p:nvSpPr>
          <p:cNvPr id="8" name="Rounded Rectangle 4">
            <a:extLst>
              <a:ext uri="{FF2B5EF4-FFF2-40B4-BE49-F238E27FC236}">
                <a16:creationId xmlns:a16="http://schemas.microsoft.com/office/drawing/2014/main" id="{BF6256D7-D9EF-76C5-7E27-8B75116879F4}"/>
              </a:ext>
            </a:extLst>
          </p:cNvPr>
          <p:cNvSpPr/>
          <p:nvPr/>
        </p:nvSpPr>
        <p:spPr>
          <a:xfrm>
            <a:off x="2428967" y="2311576"/>
            <a:ext cx="6040652" cy="2829030"/>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7" name="TextBox 246">
            <a:extLst>
              <a:ext uri="{FF2B5EF4-FFF2-40B4-BE49-F238E27FC236}">
                <a16:creationId xmlns:a16="http://schemas.microsoft.com/office/drawing/2014/main" id="{B61A5E94-C5CF-4D67-0CBB-D018F902E466}"/>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8</a:t>
            </a:fld>
            <a:endParaRPr lang="en-US" dirty="0">
              <a:solidFill>
                <a:schemeClr val="bg1"/>
              </a:solidFill>
            </a:endParaRPr>
          </a:p>
        </p:txBody>
      </p:sp>
    </p:spTree>
    <p:extLst>
      <p:ext uri="{BB962C8B-B14F-4D97-AF65-F5344CB8AC3E}">
        <p14:creationId xmlns:p14="http://schemas.microsoft.com/office/powerpoint/2010/main" val="291654605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Box 60">
            <a:extLst>
              <a:ext uri="{FF2B5EF4-FFF2-40B4-BE49-F238E27FC236}">
                <a16:creationId xmlns:a16="http://schemas.microsoft.com/office/drawing/2014/main" id="{E4D9D81F-7ACD-0D41-B20A-08F99A0B143B}"/>
              </a:ext>
            </a:extLst>
          </p:cNvPr>
          <p:cNvSpPr txBox="1"/>
          <p:nvPr/>
        </p:nvSpPr>
        <p:spPr>
          <a:xfrm>
            <a:off x="3451747" y="598888"/>
            <a:ext cx="2302262" cy="523220"/>
          </a:xfrm>
          <a:prstGeom prst="rect">
            <a:avLst/>
          </a:prstGeom>
          <a:noFill/>
        </p:spPr>
        <p:txBody>
          <a:bodyPr wrap="square" rtlCol="0">
            <a:spAutoFit/>
          </a:bodyPr>
          <a:lstStyle/>
          <a:p>
            <a:r>
              <a:rPr lang="en-US" sz="1400" u="sng" dirty="0">
                <a:latin typeface="Times New Roman" panose="02020603050405020304" pitchFamily="18" charset="0"/>
                <a:cs typeface="Times New Roman" panose="02020603050405020304" pitchFamily="18" charset="0"/>
              </a:rPr>
              <a:t>Iron sufficient </a:t>
            </a:r>
          </a:p>
          <a:p>
            <a:r>
              <a:rPr lang="en-US" sz="1400" u="sng" dirty="0">
                <a:latin typeface="Times New Roman" panose="02020603050405020304" pitchFamily="18" charset="0"/>
                <a:cs typeface="Times New Roman" panose="02020603050405020304" pitchFamily="18" charset="0"/>
              </a:rPr>
              <a:t>media</a:t>
            </a:r>
          </a:p>
        </p:txBody>
      </p:sp>
      <p:sp>
        <p:nvSpPr>
          <p:cNvPr id="62" name="TextBox 61">
            <a:extLst>
              <a:ext uri="{FF2B5EF4-FFF2-40B4-BE49-F238E27FC236}">
                <a16:creationId xmlns:a16="http://schemas.microsoft.com/office/drawing/2014/main" id="{58462536-DC35-374B-9EF6-5BA46B1AF883}"/>
              </a:ext>
            </a:extLst>
          </p:cNvPr>
          <p:cNvSpPr txBox="1"/>
          <p:nvPr/>
        </p:nvSpPr>
        <p:spPr>
          <a:xfrm>
            <a:off x="5127608" y="593647"/>
            <a:ext cx="2302262" cy="523220"/>
          </a:xfrm>
          <a:prstGeom prst="rect">
            <a:avLst/>
          </a:prstGeom>
          <a:noFill/>
        </p:spPr>
        <p:txBody>
          <a:bodyPr wrap="square" rtlCol="0">
            <a:spAutoFit/>
          </a:bodyPr>
          <a:lstStyle/>
          <a:p>
            <a:r>
              <a:rPr lang="en-US" sz="1400" u="sng" dirty="0">
                <a:latin typeface="Times New Roman" panose="02020603050405020304" pitchFamily="18" charset="0"/>
                <a:cs typeface="Times New Roman" panose="02020603050405020304" pitchFamily="18" charset="0"/>
              </a:rPr>
              <a:t>Iron limited </a:t>
            </a:r>
          </a:p>
          <a:p>
            <a:r>
              <a:rPr lang="en-US" sz="1400" u="sng" dirty="0">
                <a:latin typeface="Times New Roman" panose="02020603050405020304" pitchFamily="18" charset="0"/>
                <a:cs typeface="Times New Roman" panose="02020603050405020304" pitchFamily="18" charset="0"/>
              </a:rPr>
              <a:t>media</a:t>
            </a:r>
          </a:p>
        </p:txBody>
      </p:sp>
      <p:sp>
        <p:nvSpPr>
          <p:cNvPr id="75" name="Rectangle 74">
            <a:extLst>
              <a:ext uri="{FF2B5EF4-FFF2-40B4-BE49-F238E27FC236}">
                <a16:creationId xmlns:a16="http://schemas.microsoft.com/office/drawing/2014/main" id="{87EEC1AB-97E9-504B-A849-75C32F37D724}"/>
              </a:ext>
            </a:extLst>
          </p:cNvPr>
          <p:cNvSpPr/>
          <p:nvPr/>
        </p:nvSpPr>
        <p:spPr>
          <a:xfrm>
            <a:off x="599243" y="2190104"/>
            <a:ext cx="2124635" cy="3323987"/>
          </a:xfrm>
          <a:prstGeom prst="rect">
            <a:avLst/>
          </a:prstGeom>
        </p:spPr>
        <p:txBody>
          <a:bodyPr wrap="square">
            <a:spAutoFit/>
          </a:bodyPr>
          <a:lstStyle/>
          <a:p>
            <a:pPr algn="ctr"/>
            <a:r>
              <a:rPr lang="en-CA" sz="1400" dirty="0">
                <a:solidFill>
                  <a:srgbClr val="000000"/>
                </a:solidFill>
                <a:latin typeface="Times New Roman" panose="02020603050405020304" pitchFamily="18" charset="0"/>
                <a:cs typeface="Times New Roman" panose="02020603050405020304" pitchFamily="18" charset="0"/>
              </a:rPr>
              <a:t>*</a:t>
            </a:r>
            <a:r>
              <a:rPr lang="en-CA" sz="1400" dirty="0">
                <a:solidFill>
                  <a:srgbClr val="FF0000"/>
                </a:solidFill>
                <a:latin typeface="Times New Roman" panose="02020603050405020304" pitchFamily="18" charset="0"/>
                <a:cs typeface="Times New Roman" panose="02020603050405020304" pitchFamily="18" charset="0"/>
              </a:rPr>
              <a:t>Pathogenic/Likely Pathogenic  </a:t>
            </a:r>
          </a:p>
          <a:p>
            <a:pPr algn="ctr"/>
            <a:endParaRPr lang="en-CA" sz="1400" dirty="0">
              <a:solidFill>
                <a:srgbClr val="000000"/>
              </a:solidFill>
              <a:latin typeface="Times New Roman" panose="02020603050405020304" pitchFamily="18" charset="0"/>
              <a:cs typeface="Times New Roman" panose="02020603050405020304" pitchFamily="18" charset="0"/>
            </a:endParaRPr>
          </a:p>
          <a:p>
            <a:pPr algn="ctr"/>
            <a:endParaRPr lang="en-CA" sz="1400" dirty="0">
              <a:solidFill>
                <a:srgbClr val="000000"/>
              </a:solidFill>
              <a:latin typeface="Times New Roman" panose="02020603050405020304" pitchFamily="18" charset="0"/>
              <a:cs typeface="Times New Roman" panose="02020603050405020304" pitchFamily="18" charset="0"/>
            </a:endParaRPr>
          </a:p>
          <a:p>
            <a:pPr algn="ctr"/>
            <a:endParaRPr lang="en-CA" sz="1400" dirty="0">
              <a:solidFill>
                <a:srgbClr val="000000"/>
              </a:solidFill>
              <a:latin typeface="Times New Roman" panose="02020603050405020304" pitchFamily="18" charset="0"/>
              <a:cs typeface="Times New Roman" panose="02020603050405020304" pitchFamily="18" charset="0"/>
            </a:endParaRPr>
          </a:p>
          <a:p>
            <a:pPr algn="ctr"/>
            <a:endParaRPr lang="en-CA" sz="1400" dirty="0">
              <a:solidFill>
                <a:srgbClr val="000000"/>
              </a:solidFill>
              <a:latin typeface="Times New Roman" panose="02020603050405020304" pitchFamily="18" charset="0"/>
              <a:cs typeface="Times New Roman" panose="02020603050405020304" pitchFamily="18" charset="0"/>
            </a:endParaRPr>
          </a:p>
          <a:p>
            <a:pPr algn="ctr"/>
            <a:endParaRPr lang="en-CA" sz="1400" dirty="0">
              <a:solidFill>
                <a:srgbClr val="000000"/>
              </a:solidFill>
              <a:latin typeface="Times New Roman" panose="02020603050405020304" pitchFamily="18" charset="0"/>
              <a:cs typeface="Times New Roman" panose="02020603050405020304" pitchFamily="18" charset="0"/>
            </a:endParaRPr>
          </a:p>
          <a:p>
            <a:pPr algn="ctr"/>
            <a:endParaRPr lang="en-CA" sz="1400" dirty="0">
              <a:solidFill>
                <a:srgbClr val="000000"/>
              </a:solidFill>
              <a:latin typeface="Times New Roman" panose="02020603050405020304" pitchFamily="18" charset="0"/>
              <a:cs typeface="Times New Roman" panose="02020603050405020304" pitchFamily="18" charset="0"/>
            </a:endParaRPr>
          </a:p>
          <a:p>
            <a:pPr algn="ctr"/>
            <a:endParaRPr lang="en-CA" sz="1400" dirty="0">
              <a:solidFill>
                <a:srgbClr val="000000"/>
              </a:solidFill>
              <a:latin typeface="Times New Roman" panose="02020603050405020304" pitchFamily="18" charset="0"/>
              <a:cs typeface="Times New Roman" panose="02020603050405020304" pitchFamily="18" charset="0"/>
            </a:endParaRPr>
          </a:p>
          <a:p>
            <a:pPr algn="ctr"/>
            <a:endParaRPr lang="en-CA" sz="1400" dirty="0">
              <a:solidFill>
                <a:srgbClr val="000000"/>
              </a:solidFill>
              <a:latin typeface="Times New Roman" panose="02020603050405020304" pitchFamily="18" charset="0"/>
              <a:cs typeface="Times New Roman" panose="02020603050405020304" pitchFamily="18" charset="0"/>
            </a:endParaRPr>
          </a:p>
          <a:p>
            <a:pPr algn="ctr"/>
            <a:endParaRPr lang="en-CA" sz="1400" dirty="0">
              <a:solidFill>
                <a:srgbClr val="000000"/>
              </a:solidFill>
              <a:latin typeface="Times New Roman" panose="02020603050405020304" pitchFamily="18" charset="0"/>
              <a:cs typeface="Times New Roman" panose="02020603050405020304" pitchFamily="18" charset="0"/>
            </a:endParaRPr>
          </a:p>
          <a:p>
            <a:pPr algn="ctr"/>
            <a:endParaRPr lang="en-CA" sz="1400" dirty="0">
              <a:solidFill>
                <a:srgbClr val="000000"/>
              </a:solidFill>
              <a:latin typeface="Times New Roman" panose="02020603050405020304" pitchFamily="18" charset="0"/>
              <a:cs typeface="Times New Roman" panose="02020603050405020304" pitchFamily="18" charset="0"/>
            </a:endParaRPr>
          </a:p>
          <a:p>
            <a:pPr algn="ctr"/>
            <a:r>
              <a:rPr lang="en-CA" sz="1400" dirty="0">
                <a:solidFill>
                  <a:srgbClr val="00B050"/>
                </a:solidFill>
                <a:latin typeface="Times New Roman" panose="02020603050405020304" pitchFamily="18" charset="0"/>
                <a:cs typeface="Times New Roman" panose="02020603050405020304" pitchFamily="18" charset="0"/>
              </a:rPr>
              <a:t>Benign/Likely Benign variants</a:t>
            </a:r>
          </a:p>
          <a:p>
            <a:pPr algn="ctr"/>
            <a:endParaRPr lang="en-CA" sz="1400" b="0" i="0" u="none" strike="noStrike" dirty="0">
              <a:solidFill>
                <a:srgbClr val="0070C0"/>
              </a:solidFill>
              <a:effectLst/>
              <a:latin typeface="Times New Roman" panose="02020603050405020304" pitchFamily="18" charset="0"/>
              <a:cs typeface="Times New Roman" panose="02020603050405020304" pitchFamily="18" charset="0"/>
            </a:endParaRPr>
          </a:p>
        </p:txBody>
      </p:sp>
      <p:sp>
        <p:nvSpPr>
          <p:cNvPr id="76" name="Rectangle 75">
            <a:extLst>
              <a:ext uri="{FF2B5EF4-FFF2-40B4-BE49-F238E27FC236}">
                <a16:creationId xmlns:a16="http://schemas.microsoft.com/office/drawing/2014/main" id="{5865D80E-0090-A04B-9CF3-58800D3734BD}"/>
              </a:ext>
            </a:extLst>
          </p:cNvPr>
          <p:cNvSpPr/>
          <p:nvPr/>
        </p:nvSpPr>
        <p:spPr>
          <a:xfrm>
            <a:off x="7200461" y="1241659"/>
            <a:ext cx="337595" cy="340042"/>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F0711FBF-A0B4-374F-9B7B-895FD43C3FBA}"/>
              </a:ext>
            </a:extLst>
          </p:cNvPr>
          <p:cNvPicPr>
            <a:picLocks noChangeAspect="1"/>
          </p:cNvPicPr>
          <p:nvPr/>
        </p:nvPicPr>
        <p:blipFill>
          <a:blip r:embed="rId3"/>
          <a:stretch>
            <a:fillRect/>
          </a:stretch>
        </p:blipFill>
        <p:spPr>
          <a:xfrm>
            <a:off x="3881027" y="1323496"/>
            <a:ext cx="1481060" cy="214607"/>
          </a:xfrm>
          <a:prstGeom prst="rect">
            <a:avLst/>
          </a:prstGeom>
        </p:spPr>
      </p:pic>
      <p:pic>
        <p:nvPicPr>
          <p:cNvPr id="12" name="Picture 11">
            <a:extLst>
              <a:ext uri="{FF2B5EF4-FFF2-40B4-BE49-F238E27FC236}">
                <a16:creationId xmlns:a16="http://schemas.microsoft.com/office/drawing/2014/main" id="{004727B7-0F75-9746-8E6A-58DE006C9C3E}"/>
              </a:ext>
            </a:extLst>
          </p:cNvPr>
          <p:cNvPicPr>
            <a:picLocks noChangeAspect="1"/>
          </p:cNvPicPr>
          <p:nvPr/>
        </p:nvPicPr>
        <p:blipFill>
          <a:blip r:embed="rId4"/>
          <a:stretch>
            <a:fillRect/>
          </a:stretch>
        </p:blipFill>
        <p:spPr>
          <a:xfrm>
            <a:off x="3881027" y="1580278"/>
            <a:ext cx="1481060" cy="214607"/>
          </a:xfrm>
          <a:prstGeom prst="rect">
            <a:avLst/>
          </a:prstGeom>
        </p:spPr>
      </p:pic>
      <p:pic>
        <p:nvPicPr>
          <p:cNvPr id="13" name="Picture 12">
            <a:extLst>
              <a:ext uri="{FF2B5EF4-FFF2-40B4-BE49-F238E27FC236}">
                <a16:creationId xmlns:a16="http://schemas.microsoft.com/office/drawing/2014/main" id="{8CA9F21B-4572-9B43-94EB-18DE1677968A}"/>
              </a:ext>
            </a:extLst>
          </p:cNvPr>
          <p:cNvPicPr>
            <a:picLocks noChangeAspect="1"/>
          </p:cNvPicPr>
          <p:nvPr/>
        </p:nvPicPr>
        <p:blipFill>
          <a:blip r:embed="rId5"/>
          <a:stretch>
            <a:fillRect/>
          </a:stretch>
        </p:blipFill>
        <p:spPr>
          <a:xfrm>
            <a:off x="3881027" y="1837060"/>
            <a:ext cx="1481060" cy="214607"/>
          </a:xfrm>
          <a:prstGeom prst="rect">
            <a:avLst/>
          </a:prstGeom>
        </p:spPr>
      </p:pic>
      <p:pic>
        <p:nvPicPr>
          <p:cNvPr id="14" name="Picture 13">
            <a:extLst>
              <a:ext uri="{FF2B5EF4-FFF2-40B4-BE49-F238E27FC236}">
                <a16:creationId xmlns:a16="http://schemas.microsoft.com/office/drawing/2014/main" id="{720C14E0-2E28-A644-B668-2C48B0DF9071}"/>
              </a:ext>
            </a:extLst>
          </p:cNvPr>
          <p:cNvPicPr>
            <a:picLocks noChangeAspect="1"/>
          </p:cNvPicPr>
          <p:nvPr/>
        </p:nvPicPr>
        <p:blipFill>
          <a:blip r:embed="rId6"/>
          <a:stretch>
            <a:fillRect/>
          </a:stretch>
        </p:blipFill>
        <p:spPr>
          <a:xfrm>
            <a:off x="3881027" y="4536198"/>
            <a:ext cx="1481060" cy="214607"/>
          </a:xfrm>
          <a:prstGeom prst="rect">
            <a:avLst/>
          </a:prstGeom>
        </p:spPr>
      </p:pic>
      <p:pic>
        <p:nvPicPr>
          <p:cNvPr id="15" name="Picture 14">
            <a:extLst>
              <a:ext uri="{FF2B5EF4-FFF2-40B4-BE49-F238E27FC236}">
                <a16:creationId xmlns:a16="http://schemas.microsoft.com/office/drawing/2014/main" id="{1E3DA42A-4201-9440-9D68-8561FF3533D8}"/>
              </a:ext>
            </a:extLst>
          </p:cNvPr>
          <p:cNvPicPr>
            <a:picLocks noChangeAspect="1"/>
          </p:cNvPicPr>
          <p:nvPr/>
        </p:nvPicPr>
        <p:blipFill>
          <a:blip r:embed="rId7"/>
          <a:stretch>
            <a:fillRect/>
          </a:stretch>
        </p:blipFill>
        <p:spPr>
          <a:xfrm>
            <a:off x="3881027" y="2093842"/>
            <a:ext cx="1481060" cy="214607"/>
          </a:xfrm>
          <a:prstGeom prst="rect">
            <a:avLst/>
          </a:prstGeom>
        </p:spPr>
      </p:pic>
      <p:pic>
        <p:nvPicPr>
          <p:cNvPr id="16" name="Picture 15">
            <a:extLst>
              <a:ext uri="{FF2B5EF4-FFF2-40B4-BE49-F238E27FC236}">
                <a16:creationId xmlns:a16="http://schemas.microsoft.com/office/drawing/2014/main" id="{4528AD87-9D79-0441-8E4E-005B19BCC406}"/>
              </a:ext>
            </a:extLst>
          </p:cNvPr>
          <p:cNvPicPr>
            <a:picLocks noChangeAspect="1"/>
          </p:cNvPicPr>
          <p:nvPr/>
        </p:nvPicPr>
        <p:blipFill>
          <a:blip r:embed="rId8"/>
          <a:stretch>
            <a:fillRect/>
          </a:stretch>
        </p:blipFill>
        <p:spPr>
          <a:xfrm>
            <a:off x="3881027" y="2350624"/>
            <a:ext cx="1481060" cy="214607"/>
          </a:xfrm>
          <a:prstGeom prst="rect">
            <a:avLst/>
          </a:prstGeom>
        </p:spPr>
      </p:pic>
      <p:pic>
        <p:nvPicPr>
          <p:cNvPr id="17" name="Picture 16">
            <a:extLst>
              <a:ext uri="{FF2B5EF4-FFF2-40B4-BE49-F238E27FC236}">
                <a16:creationId xmlns:a16="http://schemas.microsoft.com/office/drawing/2014/main" id="{4A4CC8D8-8080-2E41-93DE-BA297428B106}"/>
              </a:ext>
            </a:extLst>
          </p:cNvPr>
          <p:cNvPicPr>
            <a:picLocks noChangeAspect="1"/>
          </p:cNvPicPr>
          <p:nvPr/>
        </p:nvPicPr>
        <p:blipFill>
          <a:blip r:embed="rId9"/>
          <a:stretch>
            <a:fillRect/>
          </a:stretch>
        </p:blipFill>
        <p:spPr>
          <a:xfrm>
            <a:off x="3881027" y="4792980"/>
            <a:ext cx="1481060" cy="214607"/>
          </a:xfrm>
          <a:prstGeom prst="rect">
            <a:avLst/>
          </a:prstGeom>
        </p:spPr>
      </p:pic>
      <p:pic>
        <p:nvPicPr>
          <p:cNvPr id="18" name="Picture 17">
            <a:extLst>
              <a:ext uri="{FF2B5EF4-FFF2-40B4-BE49-F238E27FC236}">
                <a16:creationId xmlns:a16="http://schemas.microsoft.com/office/drawing/2014/main" id="{AD3F8819-0F94-C646-9A5E-2A54D30A88EF}"/>
              </a:ext>
            </a:extLst>
          </p:cNvPr>
          <p:cNvPicPr>
            <a:picLocks/>
          </p:cNvPicPr>
          <p:nvPr/>
        </p:nvPicPr>
        <p:blipFill>
          <a:blip r:embed="rId10"/>
          <a:stretch>
            <a:fillRect/>
          </a:stretch>
        </p:blipFill>
        <p:spPr>
          <a:xfrm>
            <a:off x="5547280" y="1339545"/>
            <a:ext cx="1481060" cy="214607"/>
          </a:xfrm>
          <a:prstGeom prst="rect">
            <a:avLst/>
          </a:prstGeom>
        </p:spPr>
      </p:pic>
      <p:pic>
        <p:nvPicPr>
          <p:cNvPr id="19" name="Picture 18">
            <a:extLst>
              <a:ext uri="{FF2B5EF4-FFF2-40B4-BE49-F238E27FC236}">
                <a16:creationId xmlns:a16="http://schemas.microsoft.com/office/drawing/2014/main" id="{B8682B2B-2756-364D-A4B8-E7F7B187E8DF}"/>
              </a:ext>
            </a:extLst>
          </p:cNvPr>
          <p:cNvPicPr>
            <a:picLocks/>
          </p:cNvPicPr>
          <p:nvPr/>
        </p:nvPicPr>
        <p:blipFill>
          <a:blip r:embed="rId11"/>
          <a:stretch>
            <a:fillRect/>
          </a:stretch>
        </p:blipFill>
        <p:spPr>
          <a:xfrm>
            <a:off x="5547280" y="1592022"/>
            <a:ext cx="1481060" cy="214607"/>
          </a:xfrm>
          <a:prstGeom prst="rect">
            <a:avLst/>
          </a:prstGeom>
        </p:spPr>
      </p:pic>
      <p:pic>
        <p:nvPicPr>
          <p:cNvPr id="20" name="Picture 19">
            <a:extLst>
              <a:ext uri="{FF2B5EF4-FFF2-40B4-BE49-F238E27FC236}">
                <a16:creationId xmlns:a16="http://schemas.microsoft.com/office/drawing/2014/main" id="{C64D88A3-1749-D041-9B31-F7759D250CFA}"/>
              </a:ext>
            </a:extLst>
          </p:cNvPr>
          <p:cNvPicPr>
            <a:picLocks/>
          </p:cNvPicPr>
          <p:nvPr/>
        </p:nvPicPr>
        <p:blipFill>
          <a:blip r:embed="rId12"/>
          <a:stretch>
            <a:fillRect/>
          </a:stretch>
        </p:blipFill>
        <p:spPr>
          <a:xfrm>
            <a:off x="5547280" y="1844499"/>
            <a:ext cx="1481060" cy="214607"/>
          </a:xfrm>
          <a:prstGeom prst="rect">
            <a:avLst/>
          </a:prstGeom>
        </p:spPr>
      </p:pic>
      <p:pic>
        <p:nvPicPr>
          <p:cNvPr id="21" name="Picture 20">
            <a:extLst>
              <a:ext uri="{FF2B5EF4-FFF2-40B4-BE49-F238E27FC236}">
                <a16:creationId xmlns:a16="http://schemas.microsoft.com/office/drawing/2014/main" id="{B9962F49-62E3-854B-92AC-485DB6D764FF}"/>
              </a:ext>
            </a:extLst>
          </p:cNvPr>
          <p:cNvPicPr>
            <a:picLocks/>
          </p:cNvPicPr>
          <p:nvPr/>
        </p:nvPicPr>
        <p:blipFill>
          <a:blip r:embed="rId13"/>
          <a:stretch>
            <a:fillRect/>
          </a:stretch>
        </p:blipFill>
        <p:spPr>
          <a:xfrm>
            <a:off x="5547280" y="4552113"/>
            <a:ext cx="1481061" cy="211777"/>
          </a:xfrm>
          <a:prstGeom prst="rect">
            <a:avLst/>
          </a:prstGeom>
        </p:spPr>
      </p:pic>
      <p:pic>
        <p:nvPicPr>
          <p:cNvPr id="22" name="Picture 21">
            <a:extLst>
              <a:ext uri="{FF2B5EF4-FFF2-40B4-BE49-F238E27FC236}">
                <a16:creationId xmlns:a16="http://schemas.microsoft.com/office/drawing/2014/main" id="{074E405F-AA07-9941-B70F-35010DB43FCB}"/>
              </a:ext>
            </a:extLst>
          </p:cNvPr>
          <p:cNvPicPr>
            <a:picLocks/>
          </p:cNvPicPr>
          <p:nvPr/>
        </p:nvPicPr>
        <p:blipFill>
          <a:blip r:embed="rId14"/>
          <a:stretch>
            <a:fillRect/>
          </a:stretch>
        </p:blipFill>
        <p:spPr>
          <a:xfrm>
            <a:off x="5547280" y="2096976"/>
            <a:ext cx="1481060" cy="214607"/>
          </a:xfrm>
          <a:prstGeom prst="rect">
            <a:avLst/>
          </a:prstGeom>
        </p:spPr>
      </p:pic>
      <p:pic>
        <p:nvPicPr>
          <p:cNvPr id="23" name="Picture 22">
            <a:extLst>
              <a:ext uri="{FF2B5EF4-FFF2-40B4-BE49-F238E27FC236}">
                <a16:creationId xmlns:a16="http://schemas.microsoft.com/office/drawing/2014/main" id="{5C6E5ABE-3EA5-584F-A304-C3D2B7CAD885}"/>
              </a:ext>
            </a:extLst>
          </p:cNvPr>
          <p:cNvPicPr>
            <a:picLocks/>
          </p:cNvPicPr>
          <p:nvPr/>
        </p:nvPicPr>
        <p:blipFill>
          <a:blip r:embed="rId15"/>
          <a:stretch>
            <a:fillRect/>
          </a:stretch>
        </p:blipFill>
        <p:spPr>
          <a:xfrm>
            <a:off x="5547280" y="2349453"/>
            <a:ext cx="1481060" cy="214607"/>
          </a:xfrm>
          <a:prstGeom prst="rect">
            <a:avLst/>
          </a:prstGeom>
        </p:spPr>
      </p:pic>
      <p:pic>
        <p:nvPicPr>
          <p:cNvPr id="24" name="Picture 23">
            <a:extLst>
              <a:ext uri="{FF2B5EF4-FFF2-40B4-BE49-F238E27FC236}">
                <a16:creationId xmlns:a16="http://schemas.microsoft.com/office/drawing/2014/main" id="{B732609E-8691-5040-B13E-BB56559767A2}"/>
              </a:ext>
            </a:extLst>
          </p:cNvPr>
          <p:cNvPicPr>
            <a:picLocks/>
          </p:cNvPicPr>
          <p:nvPr/>
        </p:nvPicPr>
        <p:blipFill>
          <a:blip r:embed="rId16"/>
          <a:stretch>
            <a:fillRect/>
          </a:stretch>
        </p:blipFill>
        <p:spPr>
          <a:xfrm>
            <a:off x="5547280" y="4801760"/>
            <a:ext cx="1481060" cy="214607"/>
          </a:xfrm>
          <a:prstGeom prst="rect">
            <a:avLst/>
          </a:prstGeom>
        </p:spPr>
      </p:pic>
      <p:pic>
        <p:nvPicPr>
          <p:cNvPr id="34" name="Picture 33">
            <a:extLst>
              <a:ext uri="{FF2B5EF4-FFF2-40B4-BE49-F238E27FC236}">
                <a16:creationId xmlns:a16="http://schemas.microsoft.com/office/drawing/2014/main" id="{057BE60B-B2D3-014A-A24F-3FC165DD0A3E}"/>
              </a:ext>
            </a:extLst>
          </p:cNvPr>
          <p:cNvPicPr>
            <a:picLocks noChangeAspect="1"/>
          </p:cNvPicPr>
          <p:nvPr/>
        </p:nvPicPr>
        <p:blipFill>
          <a:blip r:embed="rId17"/>
          <a:stretch>
            <a:fillRect/>
          </a:stretch>
        </p:blipFill>
        <p:spPr>
          <a:xfrm>
            <a:off x="3881027" y="2607406"/>
            <a:ext cx="1481060" cy="214607"/>
          </a:xfrm>
          <a:prstGeom prst="rect">
            <a:avLst/>
          </a:prstGeom>
        </p:spPr>
      </p:pic>
      <p:pic>
        <p:nvPicPr>
          <p:cNvPr id="35" name="Picture 34">
            <a:extLst>
              <a:ext uri="{FF2B5EF4-FFF2-40B4-BE49-F238E27FC236}">
                <a16:creationId xmlns:a16="http://schemas.microsoft.com/office/drawing/2014/main" id="{2A1523F9-9763-9140-A713-CCDB4C943874}"/>
              </a:ext>
            </a:extLst>
          </p:cNvPr>
          <p:cNvPicPr>
            <a:picLocks noChangeAspect="1"/>
          </p:cNvPicPr>
          <p:nvPr/>
        </p:nvPicPr>
        <p:blipFill>
          <a:blip r:embed="rId18"/>
          <a:stretch>
            <a:fillRect/>
          </a:stretch>
        </p:blipFill>
        <p:spPr>
          <a:xfrm>
            <a:off x="3881027" y="2864188"/>
            <a:ext cx="1481060" cy="214607"/>
          </a:xfrm>
          <a:prstGeom prst="rect">
            <a:avLst/>
          </a:prstGeom>
        </p:spPr>
      </p:pic>
      <p:pic>
        <p:nvPicPr>
          <p:cNvPr id="36" name="Picture 35">
            <a:extLst>
              <a:ext uri="{FF2B5EF4-FFF2-40B4-BE49-F238E27FC236}">
                <a16:creationId xmlns:a16="http://schemas.microsoft.com/office/drawing/2014/main" id="{92EE6949-790C-E342-B161-5B0C55C6E5D3}"/>
              </a:ext>
            </a:extLst>
          </p:cNvPr>
          <p:cNvPicPr>
            <a:picLocks noChangeAspect="1"/>
          </p:cNvPicPr>
          <p:nvPr/>
        </p:nvPicPr>
        <p:blipFill>
          <a:blip r:embed="rId19"/>
          <a:stretch>
            <a:fillRect/>
          </a:stretch>
        </p:blipFill>
        <p:spPr>
          <a:xfrm>
            <a:off x="3881027" y="3120970"/>
            <a:ext cx="1481060" cy="214607"/>
          </a:xfrm>
          <a:prstGeom prst="rect">
            <a:avLst/>
          </a:prstGeom>
        </p:spPr>
      </p:pic>
      <p:pic>
        <p:nvPicPr>
          <p:cNvPr id="37" name="Picture 36">
            <a:extLst>
              <a:ext uri="{FF2B5EF4-FFF2-40B4-BE49-F238E27FC236}">
                <a16:creationId xmlns:a16="http://schemas.microsoft.com/office/drawing/2014/main" id="{706045A5-A1E4-BD43-BCAA-78B09992EFA4}"/>
              </a:ext>
            </a:extLst>
          </p:cNvPr>
          <p:cNvPicPr>
            <a:picLocks noChangeAspect="1"/>
          </p:cNvPicPr>
          <p:nvPr/>
        </p:nvPicPr>
        <p:blipFill>
          <a:blip r:embed="rId20"/>
          <a:stretch>
            <a:fillRect/>
          </a:stretch>
        </p:blipFill>
        <p:spPr>
          <a:xfrm>
            <a:off x="3881027" y="3377752"/>
            <a:ext cx="1476589" cy="214607"/>
          </a:xfrm>
          <a:prstGeom prst="rect">
            <a:avLst/>
          </a:prstGeom>
        </p:spPr>
      </p:pic>
      <p:pic>
        <p:nvPicPr>
          <p:cNvPr id="38" name="Picture 37">
            <a:extLst>
              <a:ext uri="{FF2B5EF4-FFF2-40B4-BE49-F238E27FC236}">
                <a16:creationId xmlns:a16="http://schemas.microsoft.com/office/drawing/2014/main" id="{FEE0C0F9-FA68-7547-909C-958599FB3AEE}"/>
              </a:ext>
            </a:extLst>
          </p:cNvPr>
          <p:cNvPicPr>
            <a:picLocks noChangeAspect="1"/>
          </p:cNvPicPr>
          <p:nvPr/>
        </p:nvPicPr>
        <p:blipFill>
          <a:blip r:embed="rId21"/>
          <a:stretch>
            <a:fillRect/>
          </a:stretch>
        </p:blipFill>
        <p:spPr>
          <a:xfrm>
            <a:off x="3881027" y="5049762"/>
            <a:ext cx="1481060" cy="214607"/>
          </a:xfrm>
          <a:prstGeom prst="rect">
            <a:avLst/>
          </a:prstGeom>
        </p:spPr>
      </p:pic>
      <p:pic>
        <p:nvPicPr>
          <p:cNvPr id="41" name="Picture 40">
            <a:extLst>
              <a:ext uri="{FF2B5EF4-FFF2-40B4-BE49-F238E27FC236}">
                <a16:creationId xmlns:a16="http://schemas.microsoft.com/office/drawing/2014/main" id="{B861B20E-38A6-504E-B8F5-6860AA9E58D9}"/>
              </a:ext>
            </a:extLst>
          </p:cNvPr>
          <p:cNvPicPr>
            <a:picLocks/>
          </p:cNvPicPr>
          <p:nvPr/>
        </p:nvPicPr>
        <p:blipFill>
          <a:blip r:embed="rId22"/>
          <a:stretch>
            <a:fillRect/>
          </a:stretch>
        </p:blipFill>
        <p:spPr>
          <a:xfrm>
            <a:off x="5547280" y="2601930"/>
            <a:ext cx="1481060" cy="214607"/>
          </a:xfrm>
          <a:prstGeom prst="rect">
            <a:avLst/>
          </a:prstGeom>
        </p:spPr>
      </p:pic>
      <p:pic>
        <p:nvPicPr>
          <p:cNvPr id="42" name="Picture 41">
            <a:extLst>
              <a:ext uri="{FF2B5EF4-FFF2-40B4-BE49-F238E27FC236}">
                <a16:creationId xmlns:a16="http://schemas.microsoft.com/office/drawing/2014/main" id="{452F2652-14FC-2446-BFD2-A932D7798A46}"/>
              </a:ext>
            </a:extLst>
          </p:cNvPr>
          <p:cNvPicPr>
            <a:picLocks/>
          </p:cNvPicPr>
          <p:nvPr/>
        </p:nvPicPr>
        <p:blipFill>
          <a:blip r:embed="rId23"/>
          <a:stretch>
            <a:fillRect/>
          </a:stretch>
        </p:blipFill>
        <p:spPr>
          <a:xfrm>
            <a:off x="5547280" y="2854407"/>
            <a:ext cx="1481060" cy="214607"/>
          </a:xfrm>
          <a:prstGeom prst="rect">
            <a:avLst/>
          </a:prstGeom>
        </p:spPr>
      </p:pic>
      <p:pic>
        <p:nvPicPr>
          <p:cNvPr id="43" name="Picture 42">
            <a:extLst>
              <a:ext uri="{FF2B5EF4-FFF2-40B4-BE49-F238E27FC236}">
                <a16:creationId xmlns:a16="http://schemas.microsoft.com/office/drawing/2014/main" id="{99EB8725-8194-054F-B74F-E45F09C5E2AB}"/>
              </a:ext>
            </a:extLst>
          </p:cNvPr>
          <p:cNvPicPr>
            <a:picLocks/>
          </p:cNvPicPr>
          <p:nvPr/>
        </p:nvPicPr>
        <p:blipFill>
          <a:blip r:embed="rId24"/>
          <a:stretch>
            <a:fillRect/>
          </a:stretch>
        </p:blipFill>
        <p:spPr>
          <a:xfrm>
            <a:off x="5547280" y="3106884"/>
            <a:ext cx="1481060" cy="214607"/>
          </a:xfrm>
          <a:prstGeom prst="rect">
            <a:avLst/>
          </a:prstGeom>
        </p:spPr>
      </p:pic>
      <p:pic>
        <p:nvPicPr>
          <p:cNvPr id="44" name="Picture 43">
            <a:extLst>
              <a:ext uri="{FF2B5EF4-FFF2-40B4-BE49-F238E27FC236}">
                <a16:creationId xmlns:a16="http://schemas.microsoft.com/office/drawing/2014/main" id="{90B0B62C-2CA9-8148-A7B6-A5A8C1CE66EC}"/>
              </a:ext>
            </a:extLst>
          </p:cNvPr>
          <p:cNvPicPr>
            <a:picLocks/>
          </p:cNvPicPr>
          <p:nvPr/>
        </p:nvPicPr>
        <p:blipFill>
          <a:blip r:embed="rId25"/>
          <a:stretch>
            <a:fillRect/>
          </a:stretch>
        </p:blipFill>
        <p:spPr>
          <a:xfrm>
            <a:off x="5547280" y="3359361"/>
            <a:ext cx="1481060" cy="214607"/>
          </a:xfrm>
          <a:prstGeom prst="rect">
            <a:avLst/>
          </a:prstGeom>
        </p:spPr>
      </p:pic>
      <p:pic>
        <p:nvPicPr>
          <p:cNvPr id="45" name="Picture 44">
            <a:extLst>
              <a:ext uri="{FF2B5EF4-FFF2-40B4-BE49-F238E27FC236}">
                <a16:creationId xmlns:a16="http://schemas.microsoft.com/office/drawing/2014/main" id="{F30C7704-8AAD-2E4F-AA6F-3119B6255C53}"/>
              </a:ext>
            </a:extLst>
          </p:cNvPr>
          <p:cNvPicPr>
            <a:picLocks/>
          </p:cNvPicPr>
          <p:nvPr/>
        </p:nvPicPr>
        <p:blipFill>
          <a:blip r:embed="rId26"/>
          <a:stretch>
            <a:fillRect/>
          </a:stretch>
        </p:blipFill>
        <p:spPr>
          <a:xfrm>
            <a:off x="5547280" y="5054237"/>
            <a:ext cx="1481060" cy="214607"/>
          </a:xfrm>
          <a:prstGeom prst="rect">
            <a:avLst/>
          </a:prstGeom>
        </p:spPr>
      </p:pic>
      <p:sp>
        <p:nvSpPr>
          <p:cNvPr id="46" name="Right Triangle 45">
            <a:extLst>
              <a:ext uri="{FF2B5EF4-FFF2-40B4-BE49-F238E27FC236}">
                <a16:creationId xmlns:a16="http://schemas.microsoft.com/office/drawing/2014/main" id="{03C3A144-BFC2-1F4C-80A8-EE94533D4573}"/>
              </a:ext>
            </a:extLst>
          </p:cNvPr>
          <p:cNvSpPr/>
          <p:nvPr/>
        </p:nvSpPr>
        <p:spPr>
          <a:xfrm>
            <a:off x="3886086" y="1038113"/>
            <a:ext cx="1481060" cy="214607"/>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48" name="Right Triangle 47">
            <a:extLst>
              <a:ext uri="{FF2B5EF4-FFF2-40B4-BE49-F238E27FC236}">
                <a16:creationId xmlns:a16="http://schemas.microsoft.com/office/drawing/2014/main" id="{012C0A0A-02D0-E046-AE02-666C8C9DFE43}"/>
              </a:ext>
            </a:extLst>
          </p:cNvPr>
          <p:cNvSpPr/>
          <p:nvPr/>
        </p:nvSpPr>
        <p:spPr>
          <a:xfrm>
            <a:off x="5548563" y="1042947"/>
            <a:ext cx="1481060" cy="214607"/>
          </a:xfrm>
          <a:prstGeom prst="r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1E76FE2D-9366-C646-AF34-9220985105E3}"/>
              </a:ext>
            </a:extLst>
          </p:cNvPr>
          <p:cNvSpPr/>
          <p:nvPr/>
        </p:nvSpPr>
        <p:spPr>
          <a:xfrm>
            <a:off x="3144612" y="1781630"/>
            <a:ext cx="683200" cy="307777"/>
          </a:xfrm>
          <a:prstGeom prst="rect">
            <a:avLst/>
          </a:prstGeom>
        </p:spPr>
        <p:txBody>
          <a:bodyPr wrap="none">
            <a:spAutoFit/>
          </a:bodyPr>
          <a:lstStyle/>
          <a:p>
            <a:r>
              <a:rPr lang="en-US" sz="1400" dirty="0">
                <a:solidFill>
                  <a:srgbClr val="FF0000"/>
                </a:solidFill>
                <a:latin typeface="Times New Roman" panose="02020603050405020304" pitchFamily="18" charset="0"/>
                <a:cs typeface="Times New Roman" panose="02020603050405020304" pitchFamily="18" charset="0"/>
              </a:rPr>
              <a:t>G710S</a:t>
            </a:r>
          </a:p>
        </p:txBody>
      </p:sp>
      <p:sp>
        <p:nvSpPr>
          <p:cNvPr id="50" name="Rectangle 49">
            <a:extLst>
              <a:ext uri="{FF2B5EF4-FFF2-40B4-BE49-F238E27FC236}">
                <a16:creationId xmlns:a16="http://schemas.microsoft.com/office/drawing/2014/main" id="{F3751D16-E4A7-654D-AEAC-A8AFFEF5E2AB}"/>
              </a:ext>
            </a:extLst>
          </p:cNvPr>
          <p:cNvSpPr/>
          <p:nvPr/>
        </p:nvSpPr>
        <p:spPr>
          <a:xfrm>
            <a:off x="3043907" y="4459820"/>
            <a:ext cx="793807" cy="307777"/>
          </a:xfrm>
          <a:prstGeom prst="rect">
            <a:avLst/>
          </a:prstGeom>
        </p:spPr>
        <p:txBody>
          <a:bodyPr wrap="none">
            <a:spAutoFit/>
          </a:bodyPr>
          <a:lstStyle/>
          <a:p>
            <a:r>
              <a:rPr lang="en-US" sz="1400" dirty="0">
                <a:solidFill>
                  <a:srgbClr val="00B050"/>
                </a:solidFill>
                <a:latin typeface="Times New Roman" panose="02020603050405020304" pitchFamily="18" charset="0"/>
                <a:cs typeface="Times New Roman" panose="02020603050405020304" pitchFamily="18" charset="0"/>
              </a:rPr>
              <a:t> R725K </a:t>
            </a:r>
          </a:p>
        </p:txBody>
      </p:sp>
      <p:sp>
        <p:nvSpPr>
          <p:cNvPr id="51" name="Rectangle 50">
            <a:extLst>
              <a:ext uri="{FF2B5EF4-FFF2-40B4-BE49-F238E27FC236}">
                <a16:creationId xmlns:a16="http://schemas.microsoft.com/office/drawing/2014/main" id="{8DA03CAF-024C-5241-9685-1D2FEED4C530}"/>
              </a:ext>
            </a:extLst>
          </p:cNvPr>
          <p:cNvSpPr/>
          <p:nvPr/>
        </p:nvSpPr>
        <p:spPr>
          <a:xfrm>
            <a:off x="3083698" y="2055676"/>
            <a:ext cx="744114" cy="307777"/>
          </a:xfrm>
          <a:prstGeom prst="rect">
            <a:avLst/>
          </a:prstGeom>
        </p:spPr>
        <p:txBody>
          <a:bodyPr wrap="none">
            <a:spAutoFit/>
          </a:bodyPr>
          <a:lstStyle/>
          <a:p>
            <a:r>
              <a:rPr lang="en-US" sz="1400" dirty="0">
                <a:solidFill>
                  <a:srgbClr val="FF0000"/>
                </a:solidFill>
                <a:latin typeface="Times New Roman" panose="02020603050405020304" pitchFamily="18" charset="0"/>
                <a:cs typeface="Times New Roman" panose="02020603050405020304" pitchFamily="18" charset="0"/>
              </a:rPr>
              <a:t>M769V</a:t>
            </a:r>
          </a:p>
        </p:txBody>
      </p:sp>
      <p:sp>
        <p:nvSpPr>
          <p:cNvPr id="52" name="Rectangle 51">
            <a:extLst>
              <a:ext uri="{FF2B5EF4-FFF2-40B4-BE49-F238E27FC236}">
                <a16:creationId xmlns:a16="http://schemas.microsoft.com/office/drawing/2014/main" id="{F98E9F4F-45F7-3448-8B72-CE7DB0A21302}"/>
              </a:ext>
            </a:extLst>
          </p:cNvPr>
          <p:cNvSpPr/>
          <p:nvPr/>
        </p:nvSpPr>
        <p:spPr>
          <a:xfrm>
            <a:off x="3203923" y="2309545"/>
            <a:ext cx="623889" cy="307777"/>
          </a:xfrm>
          <a:prstGeom prst="rect">
            <a:avLst/>
          </a:prstGeom>
        </p:spPr>
        <p:txBody>
          <a:bodyPr wrap="none">
            <a:spAutoFit/>
          </a:bodyPr>
          <a:lstStyle/>
          <a:p>
            <a:r>
              <a:rPr lang="en-US" sz="1400" dirty="0">
                <a:solidFill>
                  <a:srgbClr val="FF0000"/>
                </a:solidFill>
                <a:latin typeface="Times New Roman" panose="02020603050405020304" pitchFamily="18" charset="0"/>
                <a:cs typeface="Times New Roman" panose="02020603050405020304" pitchFamily="18" charset="0"/>
              </a:rPr>
              <a:t>G85V</a:t>
            </a:r>
          </a:p>
        </p:txBody>
      </p:sp>
      <p:sp>
        <p:nvSpPr>
          <p:cNvPr id="53" name="Rectangle 52">
            <a:extLst>
              <a:ext uri="{FF2B5EF4-FFF2-40B4-BE49-F238E27FC236}">
                <a16:creationId xmlns:a16="http://schemas.microsoft.com/office/drawing/2014/main" id="{30A7CA3E-A5E2-6647-BA2C-BA097ED5C0AC}"/>
              </a:ext>
            </a:extLst>
          </p:cNvPr>
          <p:cNvSpPr/>
          <p:nvPr/>
        </p:nvSpPr>
        <p:spPr>
          <a:xfrm>
            <a:off x="3043907" y="4740368"/>
            <a:ext cx="793807" cy="307777"/>
          </a:xfrm>
          <a:prstGeom prst="rect">
            <a:avLst/>
          </a:prstGeom>
        </p:spPr>
        <p:txBody>
          <a:bodyPr wrap="none">
            <a:spAutoFit/>
          </a:bodyPr>
          <a:lstStyle/>
          <a:p>
            <a:r>
              <a:rPr lang="en-US" sz="1400" dirty="0">
                <a:solidFill>
                  <a:srgbClr val="00B050"/>
                </a:solidFill>
                <a:latin typeface="Times New Roman" panose="02020603050405020304" pitchFamily="18" charset="0"/>
                <a:cs typeface="Times New Roman" panose="02020603050405020304" pitchFamily="18" charset="0"/>
              </a:rPr>
              <a:t> K832R </a:t>
            </a:r>
          </a:p>
        </p:txBody>
      </p:sp>
      <p:sp>
        <p:nvSpPr>
          <p:cNvPr id="54" name="TextBox 53">
            <a:extLst>
              <a:ext uri="{FF2B5EF4-FFF2-40B4-BE49-F238E27FC236}">
                <a16:creationId xmlns:a16="http://schemas.microsoft.com/office/drawing/2014/main" id="{347A0F07-5E65-AE45-A4E1-9EA9FF25D06E}"/>
              </a:ext>
            </a:extLst>
          </p:cNvPr>
          <p:cNvSpPr txBox="1"/>
          <p:nvPr/>
        </p:nvSpPr>
        <p:spPr>
          <a:xfrm>
            <a:off x="2424809" y="1240439"/>
            <a:ext cx="1481060" cy="307777"/>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ccc2△ </a:t>
            </a:r>
            <a:r>
              <a:rPr lang="en-US" sz="1400" dirty="0" err="1">
                <a:latin typeface="Times New Roman" panose="02020603050405020304" pitchFamily="18" charset="0"/>
                <a:cs typeface="Times New Roman" panose="02020603050405020304" pitchFamily="18" charset="0"/>
              </a:rPr>
              <a:t>wt</a:t>
            </a:r>
            <a:r>
              <a:rPr lang="en-US" sz="1400" dirty="0">
                <a:latin typeface="Times New Roman" panose="02020603050405020304" pitchFamily="18" charset="0"/>
                <a:cs typeface="Times New Roman" panose="02020603050405020304" pitchFamily="18" charset="0"/>
              </a:rPr>
              <a:t> ATP7B</a:t>
            </a:r>
          </a:p>
        </p:txBody>
      </p:sp>
      <p:sp>
        <p:nvSpPr>
          <p:cNvPr id="55" name="TextBox 54">
            <a:extLst>
              <a:ext uri="{FF2B5EF4-FFF2-40B4-BE49-F238E27FC236}">
                <a16:creationId xmlns:a16="http://schemas.microsoft.com/office/drawing/2014/main" id="{78237F49-9810-4041-81EF-C3AC8B37ECAD}"/>
              </a:ext>
            </a:extLst>
          </p:cNvPr>
          <p:cNvSpPr txBox="1"/>
          <p:nvPr/>
        </p:nvSpPr>
        <p:spPr>
          <a:xfrm>
            <a:off x="2212457" y="1527982"/>
            <a:ext cx="1738016" cy="307777"/>
          </a:xfrm>
          <a:prstGeom prst="rect">
            <a:avLst/>
          </a:prstGeom>
          <a:noFill/>
        </p:spPr>
        <p:txBody>
          <a:bodyPr wrap="square" rtlCol="0">
            <a:spAutoFit/>
          </a:bodyPr>
          <a:lstStyle/>
          <a:p>
            <a:r>
              <a:rPr lang="en-US" sz="1400" i="1" dirty="0">
                <a:latin typeface="Times New Roman" panose="02020603050405020304" pitchFamily="18" charset="0"/>
                <a:cs typeface="Times New Roman" panose="02020603050405020304" pitchFamily="18" charset="0"/>
              </a:rPr>
              <a:t>ccc2△ </a:t>
            </a:r>
            <a:r>
              <a:rPr lang="en-US" sz="1400" dirty="0">
                <a:latin typeface="Times New Roman" panose="02020603050405020304" pitchFamily="18" charset="0"/>
                <a:cs typeface="Times New Roman" panose="02020603050405020304" pitchFamily="18" charset="0"/>
              </a:rPr>
              <a:t>empty vector</a:t>
            </a:r>
          </a:p>
        </p:txBody>
      </p:sp>
      <p:sp>
        <p:nvSpPr>
          <p:cNvPr id="56" name="Rectangle 55">
            <a:extLst>
              <a:ext uri="{FF2B5EF4-FFF2-40B4-BE49-F238E27FC236}">
                <a16:creationId xmlns:a16="http://schemas.microsoft.com/office/drawing/2014/main" id="{33350988-0600-184B-B6A5-BA29748CC52D}"/>
              </a:ext>
            </a:extLst>
          </p:cNvPr>
          <p:cNvSpPr/>
          <p:nvPr/>
        </p:nvSpPr>
        <p:spPr>
          <a:xfrm>
            <a:off x="3108835" y="2542091"/>
            <a:ext cx="704039" cy="307777"/>
          </a:xfrm>
          <a:prstGeom prst="rect">
            <a:avLst/>
          </a:prstGeom>
        </p:spPr>
        <p:txBody>
          <a:bodyPr wrap="none">
            <a:spAutoFit/>
          </a:bodyPr>
          <a:lstStyle/>
          <a:p>
            <a:r>
              <a:rPr lang="en-US" sz="1400" dirty="0">
                <a:solidFill>
                  <a:srgbClr val="FF0000"/>
                </a:solidFill>
                <a:latin typeface="Times New Roman" panose="02020603050405020304" pitchFamily="18" charset="0"/>
                <a:cs typeface="Times New Roman" panose="02020603050405020304" pitchFamily="18" charset="0"/>
              </a:rPr>
              <a:t>R969Q</a:t>
            </a:r>
          </a:p>
        </p:txBody>
      </p:sp>
      <p:sp>
        <p:nvSpPr>
          <p:cNvPr id="57" name="Rectangle 56">
            <a:extLst>
              <a:ext uri="{FF2B5EF4-FFF2-40B4-BE49-F238E27FC236}">
                <a16:creationId xmlns:a16="http://schemas.microsoft.com/office/drawing/2014/main" id="{2DA84E36-C8BF-9147-9EEB-034CC6F1401E}"/>
              </a:ext>
            </a:extLst>
          </p:cNvPr>
          <p:cNvSpPr/>
          <p:nvPr/>
        </p:nvSpPr>
        <p:spPr>
          <a:xfrm>
            <a:off x="3129674" y="2807111"/>
            <a:ext cx="683200" cy="307777"/>
          </a:xfrm>
          <a:prstGeom prst="rect">
            <a:avLst/>
          </a:prstGeom>
        </p:spPr>
        <p:txBody>
          <a:bodyPr wrap="none">
            <a:spAutoFit/>
          </a:bodyPr>
          <a:lstStyle/>
          <a:p>
            <a:r>
              <a:rPr lang="en-US" sz="1400" dirty="0">
                <a:solidFill>
                  <a:srgbClr val="FF0000"/>
                </a:solidFill>
                <a:latin typeface="Times New Roman" panose="02020603050405020304" pitchFamily="18" charset="0"/>
                <a:cs typeface="Times New Roman" panose="02020603050405020304" pitchFamily="18" charset="0"/>
              </a:rPr>
              <a:t> N41S </a:t>
            </a:r>
          </a:p>
        </p:txBody>
      </p:sp>
      <p:sp>
        <p:nvSpPr>
          <p:cNvPr id="58" name="Rectangle 57">
            <a:extLst>
              <a:ext uri="{FF2B5EF4-FFF2-40B4-BE49-F238E27FC236}">
                <a16:creationId xmlns:a16="http://schemas.microsoft.com/office/drawing/2014/main" id="{2DF873F1-EC3F-A44F-9062-E0928162AFC6}"/>
              </a:ext>
            </a:extLst>
          </p:cNvPr>
          <p:cNvSpPr/>
          <p:nvPr/>
        </p:nvSpPr>
        <p:spPr>
          <a:xfrm>
            <a:off x="3150513" y="3038678"/>
            <a:ext cx="662361" cy="307777"/>
          </a:xfrm>
          <a:prstGeom prst="rect">
            <a:avLst/>
          </a:prstGeom>
        </p:spPr>
        <p:txBody>
          <a:bodyPr wrap="none">
            <a:spAutoFit/>
          </a:bodyPr>
          <a:lstStyle/>
          <a:p>
            <a:r>
              <a:rPr lang="en-US" sz="1400" dirty="0">
                <a:solidFill>
                  <a:srgbClr val="FF0000"/>
                </a:solidFill>
                <a:latin typeface="Times New Roman" panose="02020603050405020304" pitchFamily="18" charset="0"/>
                <a:cs typeface="Times New Roman" panose="02020603050405020304" pitchFamily="18" charset="0"/>
              </a:rPr>
              <a:t>P992L</a:t>
            </a:r>
          </a:p>
        </p:txBody>
      </p:sp>
      <p:sp>
        <p:nvSpPr>
          <p:cNvPr id="59" name="Rectangle 58">
            <a:extLst>
              <a:ext uri="{FF2B5EF4-FFF2-40B4-BE49-F238E27FC236}">
                <a16:creationId xmlns:a16="http://schemas.microsoft.com/office/drawing/2014/main" id="{299BC80C-A752-BA49-A275-22DD3E76FD77}"/>
              </a:ext>
            </a:extLst>
          </p:cNvPr>
          <p:cNvSpPr/>
          <p:nvPr/>
        </p:nvSpPr>
        <p:spPr>
          <a:xfrm>
            <a:off x="3009449" y="3292547"/>
            <a:ext cx="803425" cy="307777"/>
          </a:xfrm>
          <a:prstGeom prst="rect">
            <a:avLst/>
          </a:prstGeom>
        </p:spPr>
        <p:txBody>
          <a:bodyPr wrap="none">
            <a:spAutoFit/>
          </a:bodyPr>
          <a:lstStyle/>
          <a:p>
            <a:r>
              <a:rPr lang="en-US" sz="1400" dirty="0">
                <a:solidFill>
                  <a:srgbClr val="FF0000"/>
                </a:solidFill>
                <a:latin typeface="Times New Roman" panose="02020603050405020304" pitchFamily="18" charset="0"/>
                <a:cs typeface="Times New Roman" panose="02020603050405020304" pitchFamily="18" charset="0"/>
              </a:rPr>
              <a:t>H1069Q</a:t>
            </a:r>
          </a:p>
        </p:txBody>
      </p:sp>
      <p:sp>
        <p:nvSpPr>
          <p:cNvPr id="60" name="Rectangle 59">
            <a:extLst>
              <a:ext uri="{FF2B5EF4-FFF2-40B4-BE49-F238E27FC236}">
                <a16:creationId xmlns:a16="http://schemas.microsoft.com/office/drawing/2014/main" id="{9C718C66-EF3E-B24D-98DE-62FBF0246459}"/>
              </a:ext>
            </a:extLst>
          </p:cNvPr>
          <p:cNvSpPr/>
          <p:nvPr/>
        </p:nvSpPr>
        <p:spPr>
          <a:xfrm>
            <a:off x="3133492" y="4963079"/>
            <a:ext cx="703782" cy="307777"/>
          </a:xfrm>
          <a:prstGeom prst="rect">
            <a:avLst/>
          </a:prstGeom>
        </p:spPr>
        <p:txBody>
          <a:bodyPr wrap="none">
            <a:spAutoFit/>
          </a:bodyPr>
          <a:lstStyle/>
          <a:p>
            <a:r>
              <a:rPr lang="en-US" sz="1400" dirty="0">
                <a:solidFill>
                  <a:srgbClr val="00B050"/>
                </a:solidFill>
                <a:latin typeface="Times New Roman" panose="02020603050405020304" pitchFamily="18" charset="0"/>
                <a:cs typeface="Times New Roman" panose="02020603050405020304" pitchFamily="18" charset="0"/>
              </a:rPr>
              <a:t> A14D </a:t>
            </a:r>
          </a:p>
        </p:txBody>
      </p:sp>
      <p:sp>
        <p:nvSpPr>
          <p:cNvPr id="66" name="Rectangle 65">
            <a:extLst>
              <a:ext uri="{FF2B5EF4-FFF2-40B4-BE49-F238E27FC236}">
                <a16:creationId xmlns:a16="http://schemas.microsoft.com/office/drawing/2014/main" id="{91C3F0F3-45F7-9042-A01C-751E1374C787}"/>
              </a:ext>
            </a:extLst>
          </p:cNvPr>
          <p:cNvSpPr/>
          <p:nvPr/>
        </p:nvSpPr>
        <p:spPr>
          <a:xfrm>
            <a:off x="7200461" y="3014473"/>
            <a:ext cx="289137" cy="275212"/>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67" name="Rectangle 66">
            <a:extLst>
              <a:ext uri="{FF2B5EF4-FFF2-40B4-BE49-F238E27FC236}">
                <a16:creationId xmlns:a16="http://schemas.microsoft.com/office/drawing/2014/main" id="{5C7FB03B-6607-E04B-8CE3-968C38C6D212}"/>
              </a:ext>
            </a:extLst>
          </p:cNvPr>
          <p:cNvSpPr/>
          <p:nvPr/>
        </p:nvSpPr>
        <p:spPr>
          <a:xfrm>
            <a:off x="7200461" y="4951059"/>
            <a:ext cx="289137" cy="275212"/>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69" name="TextBox 68">
            <a:extLst>
              <a:ext uri="{FF2B5EF4-FFF2-40B4-BE49-F238E27FC236}">
                <a16:creationId xmlns:a16="http://schemas.microsoft.com/office/drawing/2014/main" id="{46BDF9E6-F163-DA49-BADE-B568F40D6CBF}"/>
              </a:ext>
            </a:extLst>
          </p:cNvPr>
          <p:cNvSpPr txBox="1"/>
          <p:nvPr/>
        </p:nvSpPr>
        <p:spPr>
          <a:xfrm>
            <a:off x="6433722" y="642314"/>
            <a:ext cx="1987582" cy="523220"/>
          </a:xfrm>
          <a:prstGeom prst="rect">
            <a:avLst/>
          </a:prstGeom>
          <a:noFill/>
        </p:spPr>
        <p:txBody>
          <a:bodyPr wrap="square" rtlCol="0">
            <a:spAutoFit/>
          </a:bodyPr>
          <a:lstStyle/>
          <a:p>
            <a:r>
              <a:rPr lang="en-US" sz="1400" u="sng" dirty="0">
                <a:latin typeface="Times New Roman" panose="02020603050405020304" pitchFamily="18" charset="0"/>
                <a:cs typeface="Times New Roman" panose="02020603050405020304" pitchFamily="18" charset="0"/>
              </a:rPr>
              <a:t>Agrees with </a:t>
            </a:r>
          </a:p>
          <a:p>
            <a:r>
              <a:rPr lang="en-US" sz="1400" u="sng" dirty="0">
                <a:latin typeface="Times New Roman" panose="02020603050405020304" pitchFamily="18" charset="0"/>
                <a:cs typeface="Times New Roman" panose="02020603050405020304" pitchFamily="18" charset="0"/>
              </a:rPr>
              <a:t>Expectation?</a:t>
            </a:r>
          </a:p>
        </p:txBody>
      </p:sp>
      <p:sp>
        <p:nvSpPr>
          <p:cNvPr id="70" name="Rectangle 69">
            <a:extLst>
              <a:ext uri="{FF2B5EF4-FFF2-40B4-BE49-F238E27FC236}">
                <a16:creationId xmlns:a16="http://schemas.microsoft.com/office/drawing/2014/main" id="{796ABEA8-8ED3-6B46-BAA4-245068AEECA1}"/>
              </a:ext>
            </a:extLst>
          </p:cNvPr>
          <p:cNvSpPr/>
          <p:nvPr/>
        </p:nvSpPr>
        <p:spPr>
          <a:xfrm>
            <a:off x="7200461" y="2298221"/>
            <a:ext cx="289137" cy="275212"/>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71" name="Rectangle 70">
            <a:extLst>
              <a:ext uri="{FF2B5EF4-FFF2-40B4-BE49-F238E27FC236}">
                <a16:creationId xmlns:a16="http://schemas.microsoft.com/office/drawing/2014/main" id="{66C2899B-57B2-E541-821E-996EECA7B110}"/>
              </a:ext>
            </a:extLst>
          </p:cNvPr>
          <p:cNvSpPr/>
          <p:nvPr/>
        </p:nvSpPr>
        <p:spPr>
          <a:xfrm>
            <a:off x="7200461" y="4718409"/>
            <a:ext cx="289137" cy="275212"/>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72" name="Rectangle 71">
            <a:extLst>
              <a:ext uri="{FF2B5EF4-FFF2-40B4-BE49-F238E27FC236}">
                <a16:creationId xmlns:a16="http://schemas.microsoft.com/office/drawing/2014/main" id="{70360376-E12E-C744-896F-610BFFB09FAF}"/>
              </a:ext>
            </a:extLst>
          </p:cNvPr>
          <p:cNvSpPr/>
          <p:nvPr/>
        </p:nvSpPr>
        <p:spPr>
          <a:xfrm>
            <a:off x="7200461" y="3291160"/>
            <a:ext cx="289137" cy="275212"/>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73" name="Rectangle 72">
            <a:extLst>
              <a:ext uri="{FF2B5EF4-FFF2-40B4-BE49-F238E27FC236}">
                <a16:creationId xmlns:a16="http://schemas.microsoft.com/office/drawing/2014/main" id="{B77B8BEE-C2D1-2C48-B036-3B1C3B0AE210}"/>
              </a:ext>
            </a:extLst>
          </p:cNvPr>
          <p:cNvSpPr/>
          <p:nvPr/>
        </p:nvSpPr>
        <p:spPr>
          <a:xfrm>
            <a:off x="7200461" y="4438210"/>
            <a:ext cx="289137" cy="275212"/>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74" name="TextBox 73">
            <a:extLst>
              <a:ext uri="{FF2B5EF4-FFF2-40B4-BE49-F238E27FC236}">
                <a16:creationId xmlns:a16="http://schemas.microsoft.com/office/drawing/2014/main" id="{92362B7C-F160-A749-B1F8-8E653DCE43A5}"/>
              </a:ext>
            </a:extLst>
          </p:cNvPr>
          <p:cNvSpPr txBox="1"/>
          <p:nvPr/>
        </p:nvSpPr>
        <p:spPr>
          <a:xfrm>
            <a:off x="7200461" y="2817740"/>
            <a:ext cx="250274" cy="206409"/>
          </a:xfrm>
          <a:prstGeom prst="rect">
            <a:avLst/>
          </a:prstGeom>
          <a:noFill/>
        </p:spPr>
        <p:txBody>
          <a:bodyPr wrap="none" rtlCol="0">
            <a:spAutoFit/>
          </a:bodyPr>
          <a:lstStyle/>
          <a:p>
            <a:r>
              <a:rPr lang="en-US" sz="1200" dirty="0">
                <a:solidFill>
                  <a:srgbClr val="C00000"/>
                </a:solidFill>
              </a:rPr>
              <a:t>✕</a:t>
            </a:r>
          </a:p>
        </p:txBody>
      </p:sp>
      <p:sp>
        <p:nvSpPr>
          <p:cNvPr id="77" name="Rectangle 76">
            <a:extLst>
              <a:ext uri="{FF2B5EF4-FFF2-40B4-BE49-F238E27FC236}">
                <a16:creationId xmlns:a16="http://schemas.microsoft.com/office/drawing/2014/main" id="{852EDED4-4935-124F-914F-792EF454256C}"/>
              </a:ext>
            </a:extLst>
          </p:cNvPr>
          <p:cNvSpPr/>
          <p:nvPr/>
        </p:nvSpPr>
        <p:spPr>
          <a:xfrm>
            <a:off x="7200461" y="1493968"/>
            <a:ext cx="289137" cy="275212"/>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78" name="Rectangle 77">
            <a:extLst>
              <a:ext uri="{FF2B5EF4-FFF2-40B4-BE49-F238E27FC236}">
                <a16:creationId xmlns:a16="http://schemas.microsoft.com/office/drawing/2014/main" id="{33E9A30D-6E4A-B743-978D-49100407CD7F}"/>
              </a:ext>
            </a:extLst>
          </p:cNvPr>
          <p:cNvSpPr/>
          <p:nvPr/>
        </p:nvSpPr>
        <p:spPr>
          <a:xfrm>
            <a:off x="7200461" y="1759504"/>
            <a:ext cx="289137" cy="275212"/>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79" name="TextBox 78">
            <a:extLst>
              <a:ext uri="{FF2B5EF4-FFF2-40B4-BE49-F238E27FC236}">
                <a16:creationId xmlns:a16="http://schemas.microsoft.com/office/drawing/2014/main" id="{15BA74EF-B54E-C74C-9B10-A680CA7E8027}"/>
              </a:ext>
            </a:extLst>
          </p:cNvPr>
          <p:cNvSpPr txBox="1"/>
          <p:nvPr/>
        </p:nvSpPr>
        <p:spPr>
          <a:xfrm>
            <a:off x="7200461" y="2576403"/>
            <a:ext cx="250274" cy="206409"/>
          </a:xfrm>
          <a:prstGeom prst="rect">
            <a:avLst/>
          </a:prstGeom>
          <a:noFill/>
        </p:spPr>
        <p:txBody>
          <a:bodyPr wrap="none" rtlCol="0">
            <a:spAutoFit/>
          </a:bodyPr>
          <a:lstStyle/>
          <a:p>
            <a:r>
              <a:rPr lang="en-US" sz="1200" dirty="0">
                <a:solidFill>
                  <a:srgbClr val="C00000"/>
                </a:solidFill>
              </a:rPr>
              <a:t>✕</a:t>
            </a:r>
          </a:p>
        </p:txBody>
      </p:sp>
      <p:sp>
        <p:nvSpPr>
          <p:cNvPr id="80" name="TextBox 79">
            <a:extLst>
              <a:ext uri="{FF2B5EF4-FFF2-40B4-BE49-F238E27FC236}">
                <a16:creationId xmlns:a16="http://schemas.microsoft.com/office/drawing/2014/main" id="{473473BA-7427-D746-A46E-E45D750AAA2C}"/>
              </a:ext>
            </a:extLst>
          </p:cNvPr>
          <p:cNvSpPr txBox="1"/>
          <p:nvPr/>
        </p:nvSpPr>
        <p:spPr>
          <a:xfrm>
            <a:off x="7200461" y="2068035"/>
            <a:ext cx="250274" cy="206409"/>
          </a:xfrm>
          <a:prstGeom prst="rect">
            <a:avLst/>
          </a:prstGeom>
          <a:noFill/>
        </p:spPr>
        <p:txBody>
          <a:bodyPr wrap="none" rtlCol="0">
            <a:spAutoFit/>
          </a:bodyPr>
          <a:lstStyle/>
          <a:p>
            <a:r>
              <a:rPr lang="en-US" sz="1200" dirty="0">
                <a:solidFill>
                  <a:srgbClr val="C00000"/>
                </a:solidFill>
              </a:rPr>
              <a:t>✕</a:t>
            </a:r>
          </a:p>
        </p:txBody>
      </p:sp>
      <p:sp>
        <p:nvSpPr>
          <p:cNvPr id="6" name="Title 5">
            <a:extLst>
              <a:ext uri="{FF2B5EF4-FFF2-40B4-BE49-F238E27FC236}">
                <a16:creationId xmlns:a16="http://schemas.microsoft.com/office/drawing/2014/main" id="{28D8FDB8-F33B-4C1F-2664-DD9FCADAED10}"/>
              </a:ext>
            </a:extLst>
          </p:cNvPr>
          <p:cNvSpPr>
            <a:spLocks noGrp="1"/>
          </p:cNvSpPr>
          <p:nvPr>
            <p:ph type="title"/>
          </p:nvPr>
        </p:nvSpPr>
        <p:spPr/>
        <p:txBody>
          <a:bodyPr/>
          <a:lstStyle/>
          <a:p>
            <a:r>
              <a:rPr lang="en-US" dirty="0"/>
              <a:t>Small-scale validation of the ATP7B yeast complementation assay</a:t>
            </a:r>
          </a:p>
        </p:txBody>
      </p:sp>
      <p:sp>
        <p:nvSpPr>
          <p:cNvPr id="3" name="Slide Number Placeholder 2">
            <a:extLst>
              <a:ext uri="{FF2B5EF4-FFF2-40B4-BE49-F238E27FC236}">
                <a16:creationId xmlns:a16="http://schemas.microsoft.com/office/drawing/2014/main" id="{D6061E6D-3F58-8443-9478-3FD88E86BCFD}"/>
              </a:ext>
            </a:extLst>
          </p:cNvPr>
          <p:cNvSpPr>
            <a:spLocks noGrp="1"/>
          </p:cNvSpPr>
          <p:nvPr>
            <p:ph type="sldNum" sz="quarter" idx="4294967295"/>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52CA353-1D19-F247-AD7F-C6EFC04CF08A}" type="slidenum">
              <a:rPr lang="en-US" smtClean="0"/>
              <a:pPr/>
              <a:t>9</a:t>
            </a:fld>
            <a:endParaRPr lang="en-US"/>
          </a:p>
        </p:txBody>
      </p:sp>
      <p:sp>
        <p:nvSpPr>
          <p:cNvPr id="7" name="Rectangle 6">
            <a:extLst>
              <a:ext uri="{FF2B5EF4-FFF2-40B4-BE49-F238E27FC236}">
                <a16:creationId xmlns:a16="http://schemas.microsoft.com/office/drawing/2014/main" id="{57A3E932-0797-F9F8-CF5C-D9082ABD0349}"/>
              </a:ext>
            </a:extLst>
          </p:cNvPr>
          <p:cNvSpPr/>
          <p:nvPr/>
        </p:nvSpPr>
        <p:spPr>
          <a:xfrm>
            <a:off x="7200461" y="5870892"/>
            <a:ext cx="285067" cy="322835"/>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AAEEAF3E-0A52-03F1-F6C3-6E0F207668D6}"/>
              </a:ext>
            </a:extLst>
          </p:cNvPr>
          <p:cNvSpPr/>
          <p:nvPr/>
        </p:nvSpPr>
        <p:spPr>
          <a:xfrm>
            <a:off x="7200461" y="5549514"/>
            <a:ext cx="285067" cy="322835"/>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D091C3CF-07E3-7676-5D5D-B2D29DB2B675}"/>
              </a:ext>
            </a:extLst>
          </p:cNvPr>
          <p:cNvSpPr/>
          <p:nvPr/>
        </p:nvSpPr>
        <p:spPr>
          <a:xfrm>
            <a:off x="7200461" y="6150590"/>
            <a:ext cx="285067" cy="322835"/>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81881C2A-F4A8-D588-03F9-6CE4AEE30CFA}"/>
              </a:ext>
            </a:extLst>
          </p:cNvPr>
          <p:cNvSpPr/>
          <p:nvPr/>
        </p:nvSpPr>
        <p:spPr>
          <a:xfrm>
            <a:off x="7200461" y="3842840"/>
            <a:ext cx="285067" cy="322835"/>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a16="http://schemas.microsoft.com/office/drawing/2014/main" id="{979C304B-31E0-0776-C429-09B8880FE5C2}"/>
              </a:ext>
            </a:extLst>
          </p:cNvPr>
          <p:cNvSpPr/>
          <p:nvPr/>
        </p:nvSpPr>
        <p:spPr>
          <a:xfrm>
            <a:off x="7200461" y="3540832"/>
            <a:ext cx="285067" cy="322835"/>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6B0DC080-B741-5601-A952-DF5A0839D208}"/>
              </a:ext>
            </a:extLst>
          </p:cNvPr>
          <p:cNvSpPr/>
          <p:nvPr/>
        </p:nvSpPr>
        <p:spPr>
          <a:xfrm>
            <a:off x="7200461" y="4165638"/>
            <a:ext cx="285067" cy="322835"/>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sp>
        <p:nvSpPr>
          <p:cNvPr id="27" name="Rectangle 26">
            <a:extLst>
              <a:ext uri="{FF2B5EF4-FFF2-40B4-BE49-F238E27FC236}">
                <a16:creationId xmlns:a16="http://schemas.microsoft.com/office/drawing/2014/main" id="{65FE7A73-5A43-5B70-729A-BA865B842AFE}"/>
              </a:ext>
            </a:extLst>
          </p:cNvPr>
          <p:cNvSpPr/>
          <p:nvPr/>
        </p:nvSpPr>
        <p:spPr>
          <a:xfrm>
            <a:off x="3165451" y="3596942"/>
            <a:ext cx="662361" cy="307777"/>
          </a:xfrm>
          <a:prstGeom prst="rect">
            <a:avLst/>
          </a:prstGeom>
        </p:spPr>
        <p:txBody>
          <a:bodyPr wrap="none">
            <a:spAutoFit/>
          </a:bodyPr>
          <a:lstStyle/>
          <a:p>
            <a:r>
              <a:rPr lang="en-US" sz="1400" dirty="0">
                <a:solidFill>
                  <a:srgbClr val="FF0000"/>
                </a:solidFill>
                <a:latin typeface="Times New Roman" panose="02020603050405020304" pitchFamily="18" charset="0"/>
                <a:cs typeface="Times New Roman" panose="02020603050405020304" pitchFamily="18" charset="0"/>
              </a:rPr>
              <a:t>P840L</a:t>
            </a:r>
          </a:p>
        </p:txBody>
      </p:sp>
      <p:sp>
        <p:nvSpPr>
          <p:cNvPr id="28" name="Rectangle 27">
            <a:extLst>
              <a:ext uri="{FF2B5EF4-FFF2-40B4-BE49-F238E27FC236}">
                <a16:creationId xmlns:a16="http://schemas.microsoft.com/office/drawing/2014/main" id="{8E7E6E59-1665-8D1C-0F27-3E15EFC3E803}"/>
              </a:ext>
            </a:extLst>
          </p:cNvPr>
          <p:cNvSpPr/>
          <p:nvPr/>
        </p:nvSpPr>
        <p:spPr>
          <a:xfrm>
            <a:off x="2944237" y="3873113"/>
            <a:ext cx="883575" cy="307777"/>
          </a:xfrm>
          <a:prstGeom prst="rect">
            <a:avLst/>
          </a:prstGeom>
        </p:spPr>
        <p:txBody>
          <a:bodyPr wrap="none">
            <a:spAutoFit/>
          </a:bodyPr>
          <a:lstStyle/>
          <a:p>
            <a:r>
              <a:rPr lang="en-US" sz="1400" dirty="0">
                <a:solidFill>
                  <a:srgbClr val="FF0000"/>
                </a:solidFill>
                <a:latin typeface="Times New Roman" panose="02020603050405020304" pitchFamily="18" charset="0"/>
                <a:cs typeface="Times New Roman" panose="02020603050405020304" pitchFamily="18" charset="0"/>
              </a:rPr>
              <a:t> G1266R </a:t>
            </a:r>
          </a:p>
        </p:txBody>
      </p:sp>
      <p:sp>
        <p:nvSpPr>
          <p:cNvPr id="29" name="Rectangle 28">
            <a:extLst>
              <a:ext uri="{FF2B5EF4-FFF2-40B4-BE49-F238E27FC236}">
                <a16:creationId xmlns:a16="http://schemas.microsoft.com/office/drawing/2014/main" id="{CEF21F7D-8E03-21C3-3EF6-0BD387592502}"/>
              </a:ext>
            </a:extLst>
          </p:cNvPr>
          <p:cNvSpPr/>
          <p:nvPr/>
        </p:nvSpPr>
        <p:spPr>
          <a:xfrm>
            <a:off x="3024405" y="5578162"/>
            <a:ext cx="883575" cy="307777"/>
          </a:xfrm>
          <a:prstGeom prst="rect">
            <a:avLst/>
          </a:prstGeom>
        </p:spPr>
        <p:txBody>
          <a:bodyPr wrap="none">
            <a:spAutoFit/>
          </a:bodyPr>
          <a:lstStyle/>
          <a:p>
            <a:r>
              <a:rPr lang="en-US" sz="1400" dirty="0">
                <a:solidFill>
                  <a:srgbClr val="00B050"/>
                </a:solidFill>
                <a:latin typeface="Times New Roman" panose="02020603050405020304" pitchFamily="18" charset="0"/>
                <a:cs typeface="Times New Roman" panose="02020603050405020304" pitchFamily="18" charset="0"/>
              </a:rPr>
              <a:t> H1034R </a:t>
            </a:r>
          </a:p>
        </p:txBody>
      </p:sp>
      <p:sp>
        <p:nvSpPr>
          <p:cNvPr id="30" name="Rectangle 29">
            <a:extLst>
              <a:ext uri="{FF2B5EF4-FFF2-40B4-BE49-F238E27FC236}">
                <a16:creationId xmlns:a16="http://schemas.microsoft.com/office/drawing/2014/main" id="{4DC6FEE4-CAE8-6308-199F-F7A1284E8488}"/>
              </a:ext>
            </a:extLst>
          </p:cNvPr>
          <p:cNvSpPr/>
          <p:nvPr/>
        </p:nvSpPr>
        <p:spPr>
          <a:xfrm>
            <a:off x="3096744" y="5274244"/>
            <a:ext cx="731034" cy="307777"/>
          </a:xfrm>
          <a:prstGeom prst="rect">
            <a:avLst/>
          </a:prstGeom>
        </p:spPr>
        <p:txBody>
          <a:bodyPr wrap="none">
            <a:spAutoFit/>
          </a:bodyPr>
          <a:lstStyle/>
          <a:p>
            <a:r>
              <a:rPr lang="en-US" sz="1400" dirty="0">
                <a:solidFill>
                  <a:srgbClr val="00B050"/>
                </a:solidFill>
                <a:latin typeface="Times New Roman" panose="02020603050405020304" pitchFamily="18" charset="0"/>
                <a:cs typeface="Times New Roman" panose="02020603050405020304" pitchFamily="18" charset="0"/>
              </a:rPr>
              <a:t>V456L </a:t>
            </a:r>
          </a:p>
        </p:txBody>
      </p:sp>
      <p:sp>
        <p:nvSpPr>
          <p:cNvPr id="31" name="Rectangle 30">
            <a:extLst>
              <a:ext uri="{FF2B5EF4-FFF2-40B4-BE49-F238E27FC236}">
                <a16:creationId xmlns:a16="http://schemas.microsoft.com/office/drawing/2014/main" id="{2AF6F68D-1F9C-49EF-C9CF-1C6DD167415D}"/>
              </a:ext>
            </a:extLst>
          </p:cNvPr>
          <p:cNvSpPr/>
          <p:nvPr/>
        </p:nvSpPr>
        <p:spPr>
          <a:xfrm>
            <a:off x="3075683" y="4181589"/>
            <a:ext cx="752129" cy="307777"/>
          </a:xfrm>
          <a:prstGeom prst="rect">
            <a:avLst/>
          </a:prstGeom>
        </p:spPr>
        <p:txBody>
          <a:bodyPr wrap="none">
            <a:spAutoFit/>
          </a:bodyPr>
          <a:lstStyle/>
          <a:p>
            <a:r>
              <a:rPr lang="en-US" sz="1400" dirty="0">
                <a:solidFill>
                  <a:srgbClr val="FF0000"/>
                </a:solidFill>
                <a:latin typeface="Times New Roman" panose="02020603050405020304" pitchFamily="18" charset="0"/>
                <a:cs typeface="Times New Roman" panose="02020603050405020304" pitchFamily="18" charset="0"/>
              </a:rPr>
              <a:t>P1273L</a:t>
            </a:r>
          </a:p>
        </p:txBody>
      </p:sp>
      <p:sp>
        <p:nvSpPr>
          <p:cNvPr id="47" name="Rectangle 46">
            <a:extLst>
              <a:ext uri="{FF2B5EF4-FFF2-40B4-BE49-F238E27FC236}">
                <a16:creationId xmlns:a16="http://schemas.microsoft.com/office/drawing/2014/main" id="{5D213D98-CF84-FA3D-B6CC-B684554E193A}"/>
              </a:ext>
            </a:extLst>
          </p:cNvPr>
          <p:cNvSpPr/>
          <p:nvPr/>
        </p:nvSpPr>
        <p:spPr>
          <a:xfrm>
            <a:off x="2944237" y="6152046"/>
            <a:ext cx="883575" cy="307777"/>
          </a:xfrm>
          <a:prstGeom prst="rect">
            <a:avLst/>
          </a:prstGeom>
        </p:spPr>
        <p:txBody>
          <a:bodyPr wrap="none">
            <a:spAutoFit/>
          </a:bodyPr>
          <a:lstStyle/>
          <a:p>
            <a:r>
              <a:rPr lang="en-US" sz="1400" dirty="0">
                <a:solidFill>
                  <a:srgbClr val="00B050"/>
                </a:solidFill>
                <a:latin typeface="Times New Roman" panose="02020603050405020304" pitchFamily="18" charset="0"/>
                <a:cs typeface="Times New Roman" panose="02020603050405020304" pitchFamily="18" charset="0"/>
              </a:rPr>
              <a:t> H1207R </a:t>
            </a:r>
          </a:p>
        </p:txBody>
      </p:sp>
      <p:sp>
        <p:nvSpPr>
          <p:cNvPr id="63" name="Rectangle 62">
            <a:extLst>
              <a:ext uri="{FF2B5EF4-FFF2-40B4-BE49-F238E27FC236}">
                <a16:creationId xmlns:a16="http://schemas.microsoft.com/office/drawing/2014/main" id="{5588D8D0-5541-FD61-4FC2-2DBB55E17992}"/>
              </a:ext>
            </a:extLst>
          </p:cNvPr>
          <p:cNvSpPr/>
          <p:nvPr/>
        </p:nvSpPr>
        <p:spPr>
          <a:xfrm>
            <a:off x="2996046" y="5864723"/>
            <a:ext cx="831766" cy="307777"/>
          </a:xfrm>
          <a:prstGeom prst="rect">
            <a:avLst/>
          </a:prstGeom>
        </p:spPr>
        <p:txBody>
          <a:bodyPr wrap="none">
            <a:spAutoFit/>
          </a:bodyPr>
          <a:lstStyle/>
          <a:p>
            <a:r>
              <a:rPr lang="en-US" sz="1400" dirty="0">
                <a:solidFill>
                  <a:srgbClr val="00B050"/>
                </a:solidFill>
                <a:latin typeface="Times New Roman" panose="02020603050405020304" pitchFamily="18" charset="0"/>
                <a:cs typeface="Times New Roman" panose="02020603050405020304" pitchFamily="18" charset="0"/>
              </a:rPr>
              <a:t>V1140A </a:t>
            </a:r>
          </a:p>
        </p:txBody>
      </p:sp>
      <p:pic>
        <p:nvPicPr>
          <p:cNvPr id="68" name="Picture 67">
            <a:extLst>
              <a:ext uri="{FF2B5EF4-FFF2-40B4-BE49-F238E27FC236}">
                <a16:creationId xmlns:a16="http://schemas.microsoft.com/office/drawing/2014/main" id="{347EBF7B-4713-1FE8-4BEC-C28C2CB6DAF2}"/>
              </a:ext>
            </a:extLst>
          </p:cNvPr>
          <p:cNvPicPr>
            <a:picLocks noChangeAspect="1"/>
          </p:cNvPicPr>
          <p:nvPr/>
        </p:nvPicPr>
        <p:blipFill>
          <a:blip r:embed="rId27"/>
          <a:stretch>
            <a:fillRect/>
          </a:stretch>
        </p:blipFill>
        <p:spPr>
          <a:xfrm>
            <a:off x="3881027" y="3634534"/>
            <a:ext cx="1495692" cy="258640"/>
          </a:xfrm>
          <a:prstGeom prst="rect">
            <a:avLst/>
          </a:prstGeom>
        </p:spPr>
      </p:pic>
      <p:pic>
        <p:nvPicPr>
          <p:cNvPr id="81" name="Picture 80">
            <a:extLst>
              <a:ext uri="{FF2B5EF4-FFF2-40B4-BE49-F238E27FC236}">
                <a16:creationId xmlns:a16="http://schemas.microsoft.com/office/drawing/2014/main" id="{91309179-615D-A781-9946-0482707643BC}"/>
              </a:ext>
            </a:extLst>
          </p:cNvPr>
          <p:cNvPicPr>
            <a:picLocks noChangeAspect="1"/>
          </p:cNvPicPr>
          <p:nvPr/>
        </p:nvPicPr>
        <p:blipFill>
          <a:blip r:embed="rId28"/>
          <a:stretch>
            <a:fillRect/>
          </a:stretch>
        </p:blipFill>
        <p:spPr>
          <a:xfrm>
            <a:off x="3881027" y="3935349"/>
            <a:ext cx="1495692" cy="258640"/>
          </a:xfrm>
          <a:prstGeom prst="rect">
            <a:avLst/>
          </a:prstGeom>
        </p:spPr>
      </p:pic>
      <p:pic>
        <p:nvPicPr>
          <p:cNvPr id="82" name="Picture 81">
            <a:extLst>
              <a:ext uri="{FF2B5EF4-FFF2-40B4-BE49-F238E27FC236}">
                <a16:creationId xmlns:a16="http://schemas.microsoft.com/office/drawing/2014/main" id="{53FEC08E-47E5-2CFE-A92D-AA3A84F43BFA}"/>
              </a:ext>
            </a:extLst>
          </p:cNvPr>
          <p:cNvPicPr>
            <a:picLocks noChangeAspect="1"/>
          </p:cNvPicPr>
          <p:nvPr/>
        </p:nvPicPr>
        <p:blipFill>
          <a:blip r:embed="rId29"/>
          <a:stretch>
            <a:fillRect/>
          </a:stretch>
        </p:blipFill>
        <p:spPr>
          <a:xfrm>
            <a:off x="3881027" y="5306544"/>
            <a:ext cx="1460212" cy="251742"/>
          </a:xfrm>
          <a:prstGeom prst="rect">
            <a:avLst/>
          </a:prstGeom>
        </p:spPr>
      </p:pic>
      <p:pic>
        <p:nvPicPr>
          <p:cNvPr id="85" name="Picture 84">
            <a:extLst>
              <a:ext uri="{FF2B5EF4-FFF2-40B4-BE49-F238E27FC236}">
                <a16:creationId xmlns:a16="http://schemas.microsoft.com/office/drawing/2014/main" id="{031956C1-AE95-B711-D488-5BB8AC02BE01}"/>
              </a:ext>
            </a:extLst>
          </p:cNvPr>
          <p:cNvPicPr>
            <a:picLocks noChangeAspect="1"/>
          </p:cNvPicPr>
          <p:nvPr/>
        </p:nvPicPr>
        <p:blipFill>
          <a:blip r:embed="rId30"/>
          <a:stretch>
            <a:fillRect/>
          </a:stretch>
        </p:blipFill>
        <p:spPr>
          <a:xfrm>
            <a:off x="3881027" y="5600461"/>
            <a:ext cx="1460212" cy="251742"/>
          </a:xfrm>
          <a:prstGeom prst="rect">
            <a:avLst/>
          </a:prstGeom>
        </p:spPr>
      </p:pic>
      <p:pic>
        <p:nvPicPr>
          <p:cNvPr id="87" name="Picture 86">
            <a:extLst>
              <a:ext uri="{FF2B5EF4-FFF2-40B4-BE49-F238E27FC236}">
                <a16:creationId xmlns:a16="http://schemas.microsoft.com/office/drawing/2014/main" id="{FAAB347C-4151-4EB0-4B21-27AD5B799A13}"/>
              </a:ext>
            </a:extLst>
          </p:cNvPr>
          <p:cNvPicPr>
            <a:picLocks/>
          </p:cNvPicPr>
          <p:nvPr/>
        </p:nvPicPr>
        <p:blipFill>
          <a:blip r:embed="rId31"/>
          <a:stretch>
            <a:fillRect/>
          </a:stretch>
        </p:blipFill>
        <p:spPr>
          <a:xfrm>
            <a:off x="5547280" y="3611838"/>
            <a:ext cx="1469876" cy="275555"/>
          </a:xfrm>
          <a:prstGeom prst="rect">
            <a:avLst/>
          </a:prstGeom>
        </p:spPr>
      </p:pic>
      <p:pic>
        <p:nvPicPr>
          <p:cNvPr id="88" name="Picture 87">
            <a:extLst>
              <a:ext uri="{FF2B5EF4-FFF2-40B4-BE49-F238E27FC236}">
                <a16:creationId xmlns:a16="http://schemas.microsoft.com/office/drawing/2014/main" id="{68E4E3A0-A621-3869-F9A6-94F931CBCD9B}"/>
              </a:ext>
            </a:extLst>
          </p:cNvPr>
          <p:cNvPicPr>
            <a:picLocks/>
          </p:cNvPicPr>
          <p:nvPr/>
        </p:nvPicPr>
        <p:blipFill>
          <a:blip r:embed="rId32"/>
          <a:stretch>
            <a:fillRect/>
          </a:stretch>
        </p:blipFill>
        <p:spPr>
          <a:xfrm>
            <a:off x="5547280" y="3925263"/>
            <a:ext cx="1469876" cy="275555"/>
          </a:xfrm>
          <a:prstGeom prst="rect">
            <a:avLst/>
          </a:prstGeom>
        </p:spPr>
      </p:pic>
      <p:pic>
        <p:nvPicPr>
          <p:cNvPr id="89" name="Picture 88">
            <a:extLst>
              <a:ext uri="{FF2B5EF4-FFF2-40B4-BE49-F238E27FC236}">
                <a16:creationId xmlns:a16="http://schemas.microsoft.com/office/drawing/2014/main" id="{43F432BE-C666-D23B-93DD-959817016B9D}"/>
              </a:ext>
            </a:extLst>
          </p:cNvPr>
          <p:cNvPicPr>
            <a:picLocks/>
          </p:cNvPicPr>
          <p:nvPr/>
        </p:nvPicPr>
        <p:blipFill>
          <a:blip r:embed="rId33"/>
          <a:stretch>
            <a:fillRect/>
          </a:stretch>
        </p:blipFill>
        <p:spPr>
          <a:xfrm>
            <a:off x="5547280" y="5306714"/>
            <a:ext cx="1495692" cy="257859"/>
          </a:xfrm>
          <a:prstGeom prst="rect">
            <a:avLst/>
          </a:prstGeom>
        </p:spPr>
      </p:pic>
      <p:pic>
        <p:nvPicPr>
          <p:cNvPr id="90" name="Picture 89">
            <a:extLst>
              <a:ext uri="{FF2B5EF4-FFF2-40B4-BE49-F238E27FC236}">
                <a16:creationId xmlns:a16="http://schemas.microsoft.com/office/drawing/2014/main" id="{40D4B47B-7A91-96EE-2320-1C09299DC8FE}"/>
              </a:ext>
            </a:extLst>
          </p:cNvPr>
          <p:cNvPicPr>
            <a:picLocks/>
          </p:cNvPicPr>
          <p:nvPr/>
        </p:nvPicPr>
        <p:blipFill>
          <a:blip r:embed="rId34"/>
          <a:stretch>
            <a:fillRect/>
          </a:stretch>
        </p:blipFill>
        <p:spPr>
          <a:xfrm>
            <a:off x="5547280" y="5602443"/>
            <a:ext cx="1495692" cy="257859"/>
          </a:xfrm>
          <a:prstGeom prst="rect">
            <a:avLst/>
          </a:prstGeom>
        </p:spPr>
      </p:pic>
      <p:sp>
        <p:nvSpPr>
          <p:cNvPr id="91" name="Rectangle 90">
            <a:extLst>
              <a:ext uri="{FF2B5EF4-FFF2-40B4-BE49-F238E27FC236}">
                <a16:creationId xmlns:a16="http://schemas.microsoft.com/office/drawing/2014/main" id="{70328D14-39CD-8142-3D2F-8B2E7DF5488E}"/>
              </a:ext>
            </a:extLst>
          </p:cNvPr>
          <p:cNvSpPr/>
          <p:nvPr/>
        </p:nvSpPr>
        <p:spPr>
          <a:xfrm>
            <a:off x="7200461" y="5247506"/>
            <a:ext cx="285067" cy="322835"/>
          </a:xfrm>
          <a:prstGeom prst="rect">
            <a:avLst/>
          </a:prstGeom>
        </p:spPr>
        <p:txBody>
          <a:bodyPr wrap="none">
            <a:spAutoFit/>
          </a:bodyPr>
          <a:lstStyle/>
          <a:p>
            <a:pPr fontAlgn="b"/>
            <a:r>
              <a:rPr lang="en-CA" dirty="0">
                <a:solidFill>
                  <a:srgbClr val="00B050"/>
                </a:solidFill>
                <a:latin typeface="Times New Roman" panose="02020603050405020304" pitchFamily="18" charset="0"/>
                <a:cs typeface="Times New Roman" panose="02020603050405020304" pitchFamily="18" charset="0"/>
              </a:rPr>
              <a:t>✓</a:t>
            </a:r>
            <a:endParaRPr lang="en-CA" dirty="0">
              <a:solidFill>
                <a:srgbClr val="000000"/>
              </a:solidFill>
              <a:latin typeface="Times New Roman" panose="02020603050405020304" pitchFamily="18" charset="0"/>
              <a:cs typeface="Times New Roman" panose="02020603050405020304" pitchFamily="18" charset="0"/>
            </a:endParaRPr>
          </a:p>
        </p:txBody>
      </p:sp>
      <p:pic>
        <p:nvPicPr>
          <p:cNvPr id="92" name="Picture 91">
            <a:extLst>
              <a:ext uri="{FF2B5EF4-FFF2-40B4-BE49-F238E27FC236}">
                <a16:creationId xmlns:a16="http://schemas.microsoft.com/office/drawing/2014/main" id="{E2414C35-0BC7-AEBE-8029-51975F9FD0EA}"/>
              </a:ext>
            </a:extLst>
          </p:cNvPr>
          <p:cNvPicPr>
            <a:picLocks noChangeAspect="1"/>
          </p:cNvPicPr>
          <p:nvPr/>
        </p:nvPicPr>
        <p:blipFill>
          <a:blip r:embed="rId35"/>
          <a:stretch>
            <a:fillRect/>
          </a:stretch>
        </p:blipFill>
        <p:spPr>
          <a:xfrm>
            <a:off x="3881027" y="4236164"/>
            <a:ext cx="1491178" cy="257859"/>
          </a:xfrm>
          <a:prstGeom prst="rect">
            <a:avLst/>
          </a:prstGeom>
        </p:spPr>
      </p:pic>
      <p:pic>
        <p:nvPicPr>
          <p:cNvPr id="93" name="Picture 92">
            <a:extLst>
              <a:ext uri="{FF2B5EF4-FFF2-40B4-BE49-F238E27FC236}">
                <a16:creationId xmlns:a16="http://schemas.microsoft.com/office/drawing/2014/main" id="{829D46F3-05A2-A456-EA52-2A51FFB93697}"/>
              </a:ext>
            </a:extLst>
          </p:cNvPr>
          <p:cNvPicPr>
            <a:picLocks noChangeAspect="1"/>
          </p:cNvPicPr>
          <p:nvPr/>
        </p:nvPicPr>
        <p:blipFill>
          <a:blip r:embed="rId36"/>
          <a:stretch>
            <a:fillRect/>
          </a:stretch>
        </p:blipFill>
        <p:spPr>
          <a:xfrm>
            <a:off x="3881027" y="5894378"/>
            <a:ext cx="1460212" cy="251742"/>
          </a:xfrm>
          <a:prstGeom prst="rect">
            <a:avLst/>
          </a:prstGeom>
        </p:spPr>
      </p:pic>
      <p:pic>
        <p:nvPicPr>
          <p:cNvPr id="94" name="Picture 93">
            <a:extLst>
              <a:ext uri="{FF2B5EF4-FFF2-40B4-BE49-F238E27FC236}">
                <a16:creationId xmlns:a16="http://schemas.microsoft.com/office/drawing/2014/main" id="{5DCD2A82-4F2E-BFA3-C8FB-2507119DEAC0}"/>
              </a:ext>
            </a:extLst>
          </p:cNvPr>
          <p:cNvPicPr>
            <a:picLocks noChangeAspect="1"/>
          </p:cNvPicPr>
          <p:nvPr/>
        </p:nvPicPr>
        <p:blipFill>
          <a:blip r:embed="rId37"/>
          <a:stretch>
            <a:fillRect/>
          </a:stretch>
        </p:blipFill>
        <p:spPr>
          <a:xfrm>
            <a:off x="3881027" y="6188291"/>
            <a:ext cx="1460212" cy="251742"/>
          </a:xfrm>
          <a:prstGeom prst="rect">
            <a:avLst/>
          </a:prstGeom>
        </p:spPr>
      </p:pic>
      <p:pic>
        <p:nvPicPr>
          <p:cNvPr id="95" name="Picture 94">
            <a:extLst>
              <a:ext uri="{FF2B5EF4-FFF2-40B4-BE49-F238E27FC236}">
                <a16:creationId xmlns:a16="http://schemas.microsoft.com/office/drawing/2014/main" id="{0CCABD9F-6695-05E3-0FA6-72723B0EED6D}"/>
              </a:ext>
            </a:extLst>
          </p:cNvPr>
          <p:cNvPicPr>
            <a:picLocks/>
          </p:cNvPicPr>
          <p:nvPr/>
        </p:nvPicPr>
        <p:blipFill>
          <a:blip r:embed="rId38"/>
          <a:stretch>
            <a:fillRect/>
          </a:stretch>
        </p:blipFill>
        <p:spPr>
          <a:xfrm>
            <a:off x="5547280" y="4238688"/>
            <a:ext cx="1469876" cy="275555"/>
          </a:xfrm>
          <a:prstGeom prst="rect">
            <a:avLst/>
          </a:prstGeom>
        </p:spPr>
      </p:pic>
      <p:pic>
        <p:nvPicPr>
          <p:cNvPr id="96" name="Picture 95">
            <a:extLst>
              <a:ext uri="{FF2B5EF4-FFF2-40B4-BE49-F238E27FC236}">
                <a16:creationId xmlns:a16="http://schemas.microsoft.com/office/drawing/2014/main" id="{5BDBFF35-5628-6A39-25EB-E89DDBFF425B}"/>
              </a:ext>
            </a:extLst>
          </p:cNvPr>
          <p:cNvPicPr>
            <a:picLocks/>
          </p:cNvPicPr>
          <p:nvPr/>
        </p:nvPicPr>
        <p:blipFill>
          <a:blip r:embed="rId39"/>
          <a:stretch>
            <a:fillRect/>
          </a:stretch>
        </p:blipFill>
        <p:spPr>
          <a:xfrm>
            <a:off x="5547280" y="5898172"/>
            <a:ext cx="1495692" cy="257859"/>
          </a:xfrm>
          <a:prstGeom prst="rect">
            <a:avLst/>
          </a:prstGeom>
        </p:spPr>
      </p:pic>
      <p:pic>
        <p:nvPicPr>
          <p:cNvPr id="97" name="Picture 96">
            <a:extLst>
              <a:ext uri="{FF2B5EF4-FFF2-40B4-BE49-F238E27FC236}">
                <a16:creationId xmlns:a16="http://schemas.microsoft.com/office/drawing/2014/main" id="{5C2F4A51-716C-A1B3-CDB1-B0B4215C1A6D}"/>
              </a:ext>
            </a:extLst>
          </p:cNvPr>
          <p:cNvPicPr>
            <a:picLocks/>
          </p:cNvPicPr>
          <p:nvPr/>
        </p:nvPicPr>
        <p:blipFill>
          <a:blip r:embed="rId40"/>
          <a:stretch>
            <a:fillRect/>
          </a:stretch>
        </p:blipFill>
        <p:spPr>
          <a:xfrm>
            <a:off x="5547280" y="6193905"/>
            <a:ext cx="1495692" cy="257859"/>
          </a:xfrm>
          <a:prstGeom prst="rect">
            <a:avLst/>
          </a:prstGeom>
        </p:spPr>
      </p:pic>
      <p:sp>
        <p:nvSpPr>
          <p:cNvPr id="2" name="TextBox 1">
            <a:extLst>
              <a:ext uri="{FF2B5EF4-FFF2-40B4-BE49-F238E27FC236}">
                <a16:creationId xmlns:a16="http://schemas.microsoft.com/office/drawing/2014/main" id="{32541B2C-980C-C196-2060-3D64F58BB472}"/>
              </a:ext>
            </a:extLst>
          </p:cNvPr>
          <p:cNvSpPr txBox="1"/>
          <p:nvPr/>
        </p:nvSpPr>
        <p:spPr>
          <a:xfrm>
            <a:off x="8790432" y="6516886"/>
            <a:ext cx="2383536" cy="276999"/>
          </a:xfrm>
          <a:prstGeom prst="rect">
            <a:avLst/>
          </a:prstGeom>
          <a:noFill/>
        </p:spPr>
        <p:txBody>
          <a:bodyPr wrap="square">
            <a:spAutoFit/>
          </a:bodyPr>
          <a:lstStyle/>
          <a:p>
            <a:r>
              <a:rPr lang="en-CA" sz="1200" dirty="0">
                <a:latin typeface="Times New Roman" panose="02020603050405020304" pitchFamily="18" charset="0"/>
                <a:cs typeface="Times New Roman" panose="02020603050405020304" pitchFamily="18" charset="0"/>
              </a:rPr>
              <a:t>Kishore</a:t>
            </a:r>
            <a:r>
              <a:rPr lang="en-CA" sz="1200" dirty="0">
                <a:effectLst/>
                <a:latin typeface="Times New Roman" panose="02020603050405020304" pitchFamily="18" charset="0"/>
                <a:cs typeface="Times New Roman" panose="02020603050405020304" pitchFamily="18" charset="0"/>
              </a:rPr>
              <a:t>, </a:t>
            </a:r>
            <a:r>
              <a:rPr lang="en-CA" sz="1200" dirty="0">
                <a:latin typeface="Times New Roman" panose="02020603050405020304" pitchFamily="18" charset="0"/>
                <a:cs typeface="Times New Roman" panose="02020603050405020304" pitchFamily="18" charset="0"/>
              </a:rPr>
              <a:t>N</a:t>
            </a:r>
            <a:r>
              <a:rPr lang="en-CA" sz="1200" dirty="0">
                <a:effectLst/>
                <a:latin typeface="Times New Roman" panose="02020603050405020304" pitchFamily="18" charset="0"/>
                <a:cs typeface="Times New Roman" panose="02020603050405020304" pitchFamily="18" charset="0"/>
              </a:rPr>
              <a:t>. </a:t>
            </a:r>
            <a:r>
              <a:rPr lang="en-CA" sz="1200" i="1" dirty="0">
                <a:effectLst/>
                <a:latin typeface="Times New Roman" panose="02020603050405020304" pitchFamily="18" charset="0"/>
                <a:cs typeface="Times New Roman" panose="02020603050405020304" pitchFamily="18" charset="0"/>
              </a:rPr>
              <a:t>et. al., in prep</a:t>
            </a:r>
            <a:endParaRPr lang="en-US" sz="1200" i="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5989717-B8C1-DA88-8D2A-04B95A71AEF1}"/>
              </a:ext>
            </a:extLst>
          </p:cNvPr>
          <p:cNvSpPr txBox="1"/>
          <p:nvPr/>
        </p:nvSpPr>
        <p:spPr>
          <a:xfrm>
            <a:off x="7765610" y="1879790"/>
            <a:ext cx="3827147" cy="707886"/>
          </a:xfrm>
          <a:prstGeom prst="rect">
            <a:avLst/>
          </a:prstGeom>
          <a:noFill/>
          <a:ln>
            <a:solidFill>
              <a:schemeClr val="tx1"/>
            </a:solidFill>
          </a:ln>
        </p:spPr>
        <p:txBody>
          <a:bodyPr wrap="square" rtlCol="0">
            <a:spAutoFit/>
          </a:bodyPr>
          <a:lstStyle/>
          <a:p>
            <a:r>
              <a:rPr lang="en-US" b="1" dirty="0">
                <a:latin typeface="Times New Roman" panose="02020603050405020304" pitchFamily="18" charset="0"/>
                <a:cs typeface="Times New Roman" panose="02020603050405020304" pitchFamily="18" charset="0"/>
              </a:rPr>
              <a:t>We achieved 70% recall </a:t>
            </a:r>
          </a:p>
          <a:p>
            <a:r>
              <a:rPr lang="en-US" dirty="0">
                <a:latin typeface="Times New Roman" panose="02020603050405020304" pitchFamily="18" charset="0"/>
                <a:cs typeface="Times New Roman" panose="02020603050405020304" pitchFamily="18" charset="0"/>
              </a:rPr>
              <a:t>at </a:t>
            </a:r>
            <a:r>
              <a:rPr lang="en-US" b="1" dirty="0">
                <a:latin typeface="Times New Roman" panose="02020603050405020304" pitchFamily="18" charset="0"/>
                <a:cs typeface="Times New Roman" panose="02020603050405020304" pitchFamily="18" charset="0"/>
              </a:rPr>
              <a:t>100% precision</a:t>
            </a:r>
            <a:endParaRPr lang="en-US"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83473FCD-AFF3-EE70-B4D7-1143F1D3E2D9}"/>
              </a:ext>
            </a:extLst>
          </p:cNvPr>
          <p:cNvSpPr/>
          <p:nvPr/>
        </p:nvSpPr>
        <p:spPr>
          <a:xfrm>
            <a:off x="7813252" y="3639640"/>
            <a:ext cx="4012567" cy="1323439"/>
          </a:xfrm>
          <a:prstGeom prst="rect">
            <a:avLst/>
          </a:prstGeom>
          <a:ln>
            <a:noFill/>
          </a:ln>
        </p:spPr>
        <p:txBody>
          <a:bodyPr wrap="square">
            <a:spAutoFit/>
          </a:bodyPr>
          <a:lstStyle/>
          <a:p>
            <a:pPr algn="l"/>
            <a:r>
              <a:rPr lang="en-CA" sz="1600" b="1" dirty="0">
                <a:solidFill>
                  <a:srgbClr val="262626"/>
                </a:solidFill>
                <a:latin typeface="Times New Roman" panose="02020603050405020304" pitchFamily="18" charset="0"/>
                <a:cs typeface="Times New Roman" panose="02020603050405020304" pitchFamily="18" charset="0"/>
              </a:rPr>
              <a:t>Precision</a:t>
            </a:r>
            <a:r>
              <a:rPr lang="en-CA" sz="1600" dirty="0">
                <a:solidFill>
                  <a:srgbClr val="262626"/>
                </a:solidFill>
                <a:latin typeface="Times New Roman" panose="02020603050405020304" pitchFamily="18" charset="0"/>
                <a:cs typeface="Times New Roman" panose="02020603050405020304" pitchFamily="18" charset="0"/>
              </a:rPr>
              <a:t>: fraction of predicted pathogenic variants that are annotated pathogenic</a:t>
            </a:r>
          </a:p>
          <a:p>
            <a:pPr algn="l"/>
            <a:endParaRPr lang="en-CA" sz="1600" dirty="0">
              <a:solidFill>
                <a:srgbClr val="262626"/>
              </a:solidFill>
              <a:latin typeface="Times New Roman" panose="02020603050405020304" pitchFamily="18" charset="0"/>
              <a:cs typeface="Times New Roman" panose="02020603050405020304" pitchFamily="18" charset="0"/>
            </a:endParaRPr>
          </a:p>
          <a:p>
            <a:pPr algn="l"/>
            <a:r>
              <a:rPr lang="en-CA" sz="1600" b="1" dirty="0">
                <a:solidFill>
                  <a:srgbClr val="262626"/>
                </a:solidFill>
                <a:latin typeface="Times New Roman" panose="02020603050405020304" pitchFamily="18" charset="0"/>
                <a:cs typeface="Times New Roman" panose="02020603050405020304" pitchFamily="18" charset="0"/>
              </a:rPr>
              <a:t>Recall</a:t>
            </a:r>
            <a:r>
              <a:rPr lang="en-CA" sz="1600" dirty="0">
                <a:solidFill>
                  <a:srgbClr val="262626"/>
                </a:solidFill>
                <a:latin typeface="Times New Roman" panose="02020603050405020304" pitchFamily="18" charset="0"/>
                <a:cs typeface="Times New Roman" panose="02020603050405020304" pitchFamily="18" charset="0"/>
              </a:rPr>
              <a:t>: fraction of all annotated pathogenic variants that were correctly predicted</a:t>
            </a:r>
          </a:p>
        </p:txBody>
      </p:sp>
      <p:sp>
        <p:nvSpPr>
          <p:cNvPr id="32" name="Rectangle 31">
            <a:extLst>
              <a:ext uri="{FF2B5EF4-FFF2-40B4-BE49-F238E27FC236}">
                <a16:creationId xmlns:a16="http://schemas.microsoft.com/office/drawing/2014/main" id="{C85B1486-A4F7-CBB1-6D28-2636DF7648F8}"/>
              </a:ext>
            </a:extLst>
          </p:cNvPr>
          <p:cNvSpPr/>
          <p:nvPr/>
        </p:nvSpPr>
        <p:spPr>
          <a:xfrm>
            <a:off x="1756512" y="6538912"/>
            <a:ext cx="3272687" cy="338554"/>
          </a:xfrm>
          <a:prstGeom prst="rect">
            <a:avLst/>
          </a:prstGeom>
        </p:spPr>
        <p:txBody>
          <a:bodyPr wrap="square">
            <a:spAutoFit/>
          </a:bodyPr>
          <a:lstStyle/>
          <a:p>
            <a:pPr algn="l"/>
            <a:r>
              <a:rPr lang="en-CA" sz="1600" dirty="0">
                <a:solidFill>
                  <a:schemeClr val="bg1"/>
                </a:solidFill>
                <a:latin typeface="+mj-lt"/>
              </a:rPr>
              <a:t>(Kishore et al, in preparation)</a:t>
            </a:r>
          </a:p>
        </p:txBody>
      </p:sp>
      <p:sp>
        <p:nvSpPr>
          <p:cNvPr id="33" name="TextBox 32">
            <a:extLst>
              <a:ext uri="{FF2B5EF4-FFF2-40B4-BE49-F238E27FC236}">
                <a16:creationId xmlns:a16="http://schemas.microsoft.com/office/drawing/2014/main" id="{514F31D8-2D88-F3B0-D587-55402C7F287A}"/>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9</a:t>
            </a:fld>
            <a:endParaRPr lang="en-US" dirty="0">
              <a:solidFill>
                <a:schemeClr val="bg1"/>
              </a:solidFill>
            </a:endParaRPr>
          </a:p>
        </p:txBody>
      </p:sp>
    </p:spTree>
    <p:extLst>
      <p:ext uri="{BB962C8B-B14F-4D97-AF65-F5344CB8AC3E}">
        <p14:creationId xmlns:p14="http://schemas.microsoft.com/office/powerpoint/2010/main" val="47582499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2">
            <a:extLst>
              <a:ext uri="{FF2B5EF4-FFF2-40B4-BE49-F238E27FC236}">
                <a16:creationId xmlns:a16="http://schemas.microsoft.com/office/drawing/2014/main" id="{72816386-6C48-EBB3-EFFF-676F7AFC0F17}"/>
              </a:ext>
            </a:extLst>
          </p:cNvPr>
          <p:cNvSpPr txBox="1">
            <a:spLocks/>
          </p:cNvSpPr>
          <p:nvPr/>
        </p:nvSpPr>
        <p:spPr>
          <a:xfrm>
            <a:off x="7717983" y="6476587"/>
            <a:ext cx="2743200" cy="365125"/>
          </a:xfrm>
          <a:prstGeom prst="rect">
            <a:avLst/>
          </a:prstGeom>
        </p:spPr>
        <p:txBody>
          <a:bodyPr vert="horz" lIns="91440" tIns="45720" rIns="91440" bIns="45720" rtlCol="0" anchor="ctr"/>
          <a:lstStyle>
            <a:defPPr>
              <a:defRPr lang="en-US"/>
            </a:defPPr>
            <a:lvl1pPr marL="0" algn="r" defTabSz="914400" rtl="0" eaLnBrk="1" fontAlgn="base" latinLnBrk="0" hangingPunct="1">
              <a:spcBef>
                <a:spcPct val="0"/>
              </a:spcBef>
              <a:spcAft>
                <a:spcPct val="0"/>
              </a:spcAft>
              <a:defRPr sz="1200" kern="1200">
                <a:solidFill>
                  <a:schemeClr val="tx1">
                    <a:tint val="75000"/>
                  </a:schemeClr>
                </a:solidFill>
                <a:latin typeface="+mn-lt"/>
                <a:ea typeface="+mn-ea"/>
                <a:cs typeface="+mn-cs"/>
              </a:defRPr>
            </a:lvl1pPr>
            <a:lvl2pPr marL="457200" algn="l" defTabSz="914400" rtl="0" eaLnBrk="1" fontAlgn="base" latinLnBrk="0" hangingPunct="1">
              <a:spcBef>
                <a:spcPct val="0"/>
              </a:spcBef>
              <a:spcAft>
                <a:spcPct val="0"/>
              </a:spcAft>
              <a:defRPr sz="1800" kern="1200">
                <a:solidFill>
                  <a:schemeClr val="tx1"/>
                </a:solidFill>
                <a:latin typeface="+mn-lt"/>
                <a:ea typeface="+mn-ea"/>
                <a:cs typeface="+mn-cs"/>
              </a:defRPr>
            </a:lvl2pPr>
            <a:lvl3pPr marL="914400" algn="l" defTabSz="914400" rtl="0" eaLnBrk="1" fontAlgn="base" latinLnBrk="0" hangingPunct="1">
              <a:spcBef>
                <a:spcPct val="0"/>
              </a:spcBef>
              <a:spcAft>
                <a:spcPct val="0"/>
              </a:spcAft>
              <a:defRPr sz="1800" kern="1200">
                <a:solidFill>
                  <a:schemeClr val="tx1"/>
                </a:solidFill>
                <a:latin typeface="+mn-lt"/>
                <a:ea typeface="+mn-ea"/>
                <a:cs typeface="+mn-cs"/>
              </a:defRPr>
            </a:lvl3pPr>
            <a:lvl4pPr marL="1371600" algn="l" defTabSz="914400" rtl="0" eaLnBrk="1" fontAlgn="base" latinLnBrk="0" hangingPunct="1">
              <a:spcBef>
                <a:spcPct val="0"/>
              </a:spcBef>
              <a:spcAft>
                <a:spcPct val="0"/>
              </a:spcAft>
              <a:defRPr sz="1800" kern="1200">
                <a:solidFill>
                  <a:schemeClr val="tx1"/>
                </a:solidFill>
                <a:latin typeface="+mn-lt"/>
                <a:ea typeface="+mn-ea"/>
                <a:cs typeface="+mn-cs"/>
              </a:defRPr>
            </a:lvl4pPr>
            <a:lvl5pPr marL="1828800" algn="l" defTabSz="914400" rtl="0" eaLnBrk="1" fontAlgn="base" latinLnBrk="0" hangingPunct="1">
              <a:spcBef>
                <a:spcPct val="0"/>
              </a:spcBef>
              <a:spcAft>
                <a:spcPct val="0"/>
              </a:spcAft>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52CA353-1D19-F247-AD7F-C6EFC04CF08A}" type="slidenum">
              <a:rPr lang="en-US"/>
              <a:pPr/>
              <a:t>10</a:t>
            </a:fld>
            <a:endParaRPr lang="en-US" dirty="0"/>
          </a:p>
        </p:txBody>
      </p:sp>
      <p:sp>
        <p:nvSpPr>
          <p:cNvPr id="10" name="Title 9"/>
          <p:cNvSpPr>
            <a:spLocks noGrp="1"/>
          </p:cNvSpPr>
          <p:nvPr>
            <p:ph type="title"/>
          </p:nvPr>
        </p:nvSpPr>
        <p:spPr/>
        <p:txBody>
          <a:bodyPr/>
          <a:lstStyle/>
          <a:p>
            <a:r>
              <a:rPr lang="en-US" dirty="0"/>
              <a:t>Small-scale validation of the ATP7B yeast complementation assay</a:t>
            </a:r>
            <a:endParaRPr lang="en-CA" dirty="0"/>
          </a:p>
        </p:txBody>
      </p:sp>
      <p:sp>
        <p:nvSpPr>
          <p:cNvPr id="140" name="Rectangle 139">
            <a:extLst>
              <a:ext uri="{FF2B5EF4-FFF2-40B4-BE49-F238E27FC236}">
                <a16:creationId xmlns:a16="http://schemas.microsoft.com/office/drawing/2014/main" id="{6A6E6D3D-1A6E-7F83-B66C-4E6BD1BEE91D}"/>
              </a:ext>
            </a:extLst>
          </p:cNvPr>
          <p:cNvSpPr/>
          <p:nvPr/>
        </p:nvSpPr>
        <p:spPr>
          <a:xfrm>
            <a:off x="6186882" y="3907155"/>
            <a:ext cx="4012567" cy="1323439"/>
          </a:xfrm>
          <a:prstGeom prst="rect">
            <a:avLst/>
          </a:prstGeom>
          <a:ln>
            <a:noFill/>
          </a:ln>
        </p:spPr>
        <p:txBody>
          <a:bodyPr wrap="square">
            <a:spAutoFit/>
          </a:bodyPr>
          <a:lstStyle/>
          <a:p>
            <a:pPr algn="l"/>
            <a:r>
              <a:rPr lang="en-CA" sz="1600" b="1" dirty="0">
                <a:solidFill>
                  <a:srgbClr val="262626"/>
                </a:solidFill>
                <a:latin typeface="Times New Roman" panose="02020603050405020304" pitchFamily="18" charset="0"/>
                <a:cs typeface="Times New Roman" panose="02020603050405020304" pitchFamily="18" charset="0"/>
              </a:rPr>
              <a:t>Precision</a:t>
            </a:r>
            <a:r>
              <a:rPr lang="en-CA" sz="1600" dirty="0">
                <a:solidFill>
                  <a:srgbClr val="262626"/>
                </a:solidFill>
                <a:latin typeface="Times New Roman" panose="02020603050405020304" pitchFamily="18" charset="0"/>
                <a:cs typeface="Times New Roman" panose="02020603050405020304" pitchFamily="18" charset="0"/>
              </a:rPr>
              <a:t>: fraction of predicted pathogenic variants that are annotated pathogenic</a:t>
            </a:r>
          </a:p>
          <a:p>
            <a:pPr algn="l"/>
            <a:endParaRPr lang="en-CA" sz="1600" dirty="0">
              <a:solidFill>
                <a:srgbClr val="262626"/>
              </a:solidFill>
              <a:latin typeface="Times New Roman" panose="02020603050405020304" pitchFamily="18" charset="0"/>
              <a:cs typeface="Times New Roman" panose="02020603050405020304" pitchFamily="18" charset="0"/>
            </a:endParaRPr>
          </a:p>
          <a:p>
            <a:pPr algn="l"/>
            <a:r>
              <a:rPr lang="en-CA" sz="1600" b="1" dirty="0">
                <a:solidFill>
                  <a:srgbClr val="262626"/>
                </a:solidFill>
                <a:latin typeface="Times New Roman" panose="02020603050405020304" pitchFamily="18" charset="0"/>
                <a:cs typeface="Times New Roman" panose="02020603050405020304" pitchFamily="18" charset="0"/>
              </a:rPr>
              <a:t>Recall</a:t>
            </a:r>
            <a:r>
              <a:rPr lang="en-CA" sz="1600" dirty="0">
                <a:solidFill>
                  <a:srgbClr val="262626"/>
                </a:solidFill>
                <a:latin typeface="Times New Roman" panose="02020603050405020304" pitchFamily="18" charset="0"/>
                <a:cs typeface="Times New Roman" panose="02020603050405020304" pitchFamily="18" charset="0"/>
              </a:rPr>
              <a:t>: fraction of all annotated pathogenic variants that were correctly predicted</a:t>
            </a:r>
          </a:p>
        </p:txBody>
      </p:sp>
      <p:sp>
        <p:nvSpPr>
          <p:cNvPr id="155" name="TextBox 154">
            <a:extLst>
              <a:ext uri="{FF2B5EF4-FFF2-40B4-BE49-F238E27FC236}">
                <a16:creationId xmlns:a16="http://schemas.microsoft.com/office/drawing/2014/main" id="{ADB6E80C-895A-8496-4FFE-33D93DB8EF33}"/>
              </a:ext>
            </a:extLst>
          </p:cNvPr>
          <p:cNvSpPr txBox="1"/>
          <p:nvPr/>
        </p:nvSpPr>
        <p:spPr>
          <a:xfrm>
            <a:off x="6049762" y="2808119"/>
            <a:ext cx="3827147" cy="707886"/>
          </a:xfrm>
          <a:prstGeom prst="rect">
            <a:avLst/>
          </a:prstGeom>
          <a:noFill/>
          <a:ln>
            <a:solidFill>
              <a:schemeClr val="tx1"/>
            </a:solidFill>
          </a:ln>
        </p:spPr>
        <p:txBody>
          <a:bodyPr wrap="square" rtlCol="0">
            <a:spAutoFit/>
          </a:bodyPr>
          <a:lstStyle/>
          <a:p>
            <a:r>
              <a:rPr lang="en-US" b="1" dirty="0">
                <a:latin typeface="Times New Roman" panose="02020603050405020304" pitchFamily="18" charset="0"/>
                <a:cs typeface="Times New Roman" panose="02020603050405020304" pitchFamily="18" charset="0"/>
              </a:rPr>
              <a:t>We achieved 70% recall </a:t>
            </a:r>
          </a:p>
          <a:p>
            <a:r>
              <a:rPr lang="en-US" dirty="0">
                <a:latin typeface="Times New Roman" panose="02020603050405020304" pitchFamily="18" charset="0"/>
                <a:cs typeface="Times New Roman" panose="02020603050405020304" pitchFamily="18" charset="0"/>
              </a:rPr>
              <a:t>at </a:t>
            </a:r>
            <a:r>
              <a:rPr lang="en-US" b="1" dirty="0">
                <a:latin typeface="Times New Roman" panose="02020603050405020304" pitchFamily="18" charset="0"/>
                <a:cs typeface="Times New Roman" panose="02020603050405020304" pitchFamily="18" charset="0"/>
              </a:rPr>
              <a:t>100% precision</a:t>
            </a:r>
            <a:endParaRPr lang="en-US" dirty="0">
              <a:latin typeface="Times New Roman" panose="02020603050405020304" pitchFamily="18" charset="0"/>
              <a:cs typeface="Times New Roman" panose="02020603050405020304" pitchFamily="18" charset="0"/>
            </a:endParaRPr>
          </a:p>
        </p:txBody>
      </p:sp>
      <p:pic>
        <p:nvPicPr>
          <p:cNvPr id="159" name="Picture 158">
            <a:extLst>
              <a:ext uri="{FF2B5EF4-FFF2-40B4-BE49-F238E27FC236}">
                <a16:creationId xmlns:a16="http://schemas.microsoft.com/office/drawing/2014/main" id="{F8AAB2DA-F88A-2BC3-89D4-E44A0AFFF6DE}"/>
              </a:ext>
            </a:extLst>
          </p:cNvPr>
          <p:cNvPicPr>
            <a:picLocks noChangeAspect="1"/>
          </p:cNvPicPr>
          <p:nvPr/>
        </p:nvPicPr>
        <p:blipFill>
          <a:blip r:embed="rId3"/>
          <a:stretch>
            <a:fillRect/>
          </a:stretch>
        </p:blipFill>
        <p:spPr>
          <a:xfrm>
            <a:off x="888355" y="1692587"/>
            <a:ext cx="4799901" cy="4798135"/>
          </a:xfrm>
          <a:prstGeom prst="rect">
            <a:avLst/>
          </a:prstGeom>
        </p:spPr>
      </p:pic>
      <p:sp>
        <p:nvSpPr>
          <p:cNvPr id="161" name="Rectangle 160">
            <a:extLst>
              <a:ext uri="{FF2B5EF4-FFF2-40B4-BE49-F238E27FC236}">
                <a16:creationId xmlns:a16="http://schemas.microsoft.com/office/drawing/2014/main" id="{F8DC0CE8-2EBD-6E4C-DD9D-81BDBAAFA7FD}"/>
              </a:ext>
            </a:extLst>
          </p:cNvPr>
          <p:cNvSpPr/>
          <p:nvPr/>
        </p:nvSpPr>
        <p:spPr>
          <a:xfrm>
            <a:off x="1756512" y="6538912"/>
            <a:ext cx="3272687" cy="338554"/>
          </a:xfrm>
          <a:prstGeom prst="rect">
            <a:avLst/>
          </a:prstGeom>
        </p:spPr>
        <p:txBody>
          <a:bodyPr wrap="square">
            <a:spAutoFit/>
          </a:bodyPr>
          <a:lstStyle/>
          <a:p>
            <a:pPr algn="l"/>
            <a:r>
              <a:rPr lang="en-CA" sz="1600" dirty="0">
                <a:solidFill>
                  <a:schemeClr val="bg1"/>
                </a:solidFill>
                <a:latin typeface="+mj-lt"/>
              </a:rPr>
              <a:t>(Kishore et al, in preparation)</a:t>
            </a:r>
          </a:p>
        </p:txBody>
      </p:sp>
      <p:sp>
        <p:nvSpPr>
          <p:cNvPr id="162" name="TextBox 161">
            <a:extLst>
              <a:ext uri="{FF2B5EF4-FFF2-40B4-BE49-F238E27FC236}">
                <a16:creationId xmlns:a16="http://schemas.microsoft.com/office/drawing/2014/main" id="{A96C8D3F-FAC9-ED6E-2C86-F6068275E738}"/>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10</a:t>
            </a:fld>
            <a:endParaRPr lang="en-US" dirty="0">
              <a:solidFill>
                <a:schemeClr val="bg1"/>
              </a:solidFill>
            </a:endParaRPr>
          </a:p>
        </p:txBody>
      </p:sp>
      <p:grpSp>
        <p:nvGrpSpPr>
          <p:cNvPr id="194" name="Group 193">
            <a:extLst>
              <a:ext uri="{FF2B5EF4-FFF2-40B4-BE49-F238E27FC236}">
                <a16:creationId xmlns:a16="http://schemas.microsoft.com/office/drawing/2014/main" id="{96A15327-7B1D-DFA9-45E6-AF488A78C721}"/>
              </a:ext>
            </a:extLst>
          </p:cNvPr>
          <p:cNvGrpSpPr/>
          <p:nvPr/>
        </p:nvGrpSpPr>
        <p:grpSpPr>
          <a:xfrm>
            <a:off x="1819836" y="750935"/>
            <a:ext cx="8569628" cy="1484297"/>
            <a:chOff x="1819836" y="786795"/>
            <a:chExt cx="8569628" cy="1484297"/>
          </a:xfrm>
        </p:grpSpPr>
        <p:grpSp>
          <p:nvGrpSpPr>
            <p:cNvPr id="7" name="Group 6">
              <a:extLst>
                <a:ext uri="{FF2B5EF4-FFF2-40B4-BE49-F238E27FC236}">
                  <a16:creationId xmlns:a16="http://schemas.microsoft.com/office/drawing/2014/main" id="{64F6DBA8-C126-E6B6-6A46-CB014ACCF5A4}"/>
                </a:ext>
              </a:extLst>
            </p:cNvPr>
            <p:cNvGrpSpPr/>
            <p:nvPr/>
          </p:nvGrpSpPr>
          <p:grpSpPr>
            <a:xfrm>
              <a:off x="5688257" y="786795"/>
              <a:ext cx="123846" cy="370244"/>
              <a:chOff x="8555651" y="4193178"/>
              <a:chExt cx="144000" cy="375199"/>
            </a:xfrm>
          </p:grpSpPr>
          <p:cxnSp>
            <p:nvCxnSpPr>
              <p:cNvPr id="152" name="Straight Connector 151">
                <a:extLst>
                  <a:ext uri="{FF2B5EF4-FFF2-40B4-BE49-F238E27FC236}">
                    <a16:creationId xmlns:a16="http://schemas.microsoft.com/office/drawing/2014/main" id="{A3C28976-4A69-6E6D-DBF2-9AC8BD71B3FA}"/>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53" name="Oval 152">
                <a:extLst>
                  <a:ext uri="{FF2B5EF4-FFF2-40B4-BE49-F238E27FC236}">
                    <a16:creationId xmlns:a16="http://schemas.microsoft.com/office/drawing/2014/main" id="{264F74C6-62CD-069D-1F3A-D915A136327A}"/>
                  </a:ext>
                </a:extLst>
              </p:cNvPr>
              <p:cNvSpPr/>
              <p:nvPr/>
            </p:nvSpPr>
            <p:spPr bwMode="auto">
              <a:xfrm>
                <a:off x="8555651" y="4193178"/>
                <a:ext cx="144000" cy="144000"/>
              </a:xfrm>
              <a:prstGeom prst="ellipse">
                <a:avLst/>
              </a:prstGeom>
              <a:solidFill>
                <a:srgbClr val="C00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defTabSz="685800"/>
                <a:endParaRPr lang="en-US" sz="1500">
                  <a:solidFill>
                    <a:sysClr val="windowText" lastClr="000000"/>
                  </a:solidFill>
                </a:endParaRPr>
              </a:p>
            </p:txBody>
          </p:sp>
        </p:grpSp>
        <p:grpSp>
          <p:nvGrpSpPr>
            <p:cNvPr id="8" name="Group 7">
              <a:extLst>
                <a:ext uri="{FF2B5EF4-FFF2-40B4-BE49-F238E27FC236}">
                  <a16:creationId xmlns:a16="http://schemas.microsoft.com/office/drawing/2014/main" id="{487D2D06-FB20-8004-64E0-820127E3CA3A}"/>
                </a:ext>
              </a:extLst>
            </p:cNvPr>
            <p:cNvGrpSpPr/>
            <p:nvPr/>
          </p:nvGrpSpPr>
          <p:grpSpPr>
            <a:xfrm>
              <a:off x="6682819" y="786795"/>
              <a:ext cx="123846" cy="370244"/>
              <a:chOff x="8555651" y="4193178"/>
              <a:chExt cx="144000" cy="375199"/>
            </a:xfrm>
          </p:grpSpPr>
          <p:cxnSp>
            <p:nvCxnSpPr>
              <p:cNvPr id="150" name="Straight Connector 149">
                <a:extLst>
                  <a:ext uri="{FF2B5EF4-FFF2-40B4-BE49-F238E27FC236}">
                    <a16:creationId xmlns:a16="http://schemas.microsoft.com/office/drawing/2014/main" id="{070BF1F7-E41A-B880-3EFE-396F7607AA0C}"/>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51" name="Oval 150">
                <a:extLst>
                  <a:ext uri="{FF2B5EF4-FFF2-40B4-BE49-F238E27FC236}">
                    <a16:creationId xmlns:a16="http://schemas.microsoft.com/office/drawing/2014/main" id="{6B02A00C-43A1-1ACD-491F-0326E3A703F8}"/>
                  </a:ext>
                </a:extLst>
              </p:cNvPr>
              <p:cNvSpPr/>
              <p:nvPr/>
            </p:nvSpPr>
            <p:spPr bwMode="auto">
              <a:xfrm>
                <a:off x="8555651" y="4193178"/>
                <a:ext cx="144000" cy="144000"/>
              </a:xfrm>
              <a:prstGeom prst="ellipse">
                <a:avLst/>
              </a:prstGeom>
              <a:solidFill>
                <a:srgbClr val="C00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defTabSz="685800"/>
                <a:endParaRPr lang="en-US" sz="1500">
                  <a:solidFill>
                    <a:sysClr val="windowText" lastClr="000000"/>
                  </a:solidFill>
                </a:endParaRPr>
              </a:p>
            </p:txBody>
          </p:sp>
        </p:grpSp>
        <p:grpSp>
          <p:nvGrpSpPr>
            <p:cNvPr id="9" name="Group 8">
              <a:extLst>
                <a:ext uri="{FF2B5EF4-FFF2-40B4-BE49-F238E27FC236}">
                  <a16:creationId xmlns:a16="http://schemas.microsoft.com/office/drawing/2014/main" id="{BBB8C9E8-57FD-883E-5E32-3244122E2325}"/>
                </a:ext>
              </a:extLst>
            </p:cNvPr>
            <p:cNvGrpSpPr/>
            <p:nvPr/>
          </p:nvGrpSpPr>
          <p:grpSpPr>
            <a:xfrm>
              <a:off x="2534727" y="786795"/>
              <a:ext cx="123846" cy="370244"/>
              <a:chOff x="8555651" y="4193178"/>
              <a:chExt cx="144000" cy="375199"/>
            </a:xfrm>
          </p:grpSpPr>
          <p:cxnSp>
            <p:nvCxnSpPr>
              <p:cNvPr id="148" name="Straight Connector 147">
                <a:extLst>
                  <a:ext uri="{FF2B5EF4-FFF2-40B4-BE49-F238E27FC236}">
                    <a16:creationId xmlns:a16="http://schemas.microsoft.com/office/drawing/2014/main" id="{717E24B7-4F88-BB8E-F56B-04E4978E99EA}"/>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49" name="Oval 148">
                <a:extLst>
                  <a:ext uri="{FF2B5EF4-FFF2-40B4-BE49-F238E27FC236}">
                    <a16:creationId xmlns:a16="http://schemas.microsoft.com/office/drawing/2014/main" id="{45F094D9-D3D6-2AAC-2675-DF8A12E87038}"/>
                  </a:ext>
                </a:extLst>
              </p:cNvPr>
              <p:cNvSpPr/>
              <p:nvPr/>
            </p:nvSpPr>
            <p:spPr bwMode="auto">
              <a:xfrm>
                <a:off x="8555651" y="4193178"/>
                <a:ext cx="144000" cy="144000"/>
              </a:xfrm>
              <a:prstGeom prst="ellipse">
                <a:avLst/>
              </a:prstGeom>
              <a:solidFill>
                <a:srgbClr val="C00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defTabSz="685800"/>
                <a:endParaRPr lang="en-US" sz="1500">
                  <a:solidFill>
                    <a:sysClr val="windowText" lastClr="000000"/>
                  </a:solidFill>
                </a:endParaRPr>
              </a:p>
            </p:txBody>
          </p:sp>
        </p:grpSp>
        <p:grpSp>
          <p:nvGrpSpPr>
            <p:cNvPr id="11" name="Group 10">
              <a:extLst>
                <a:ext uri="{FF2B5EF4-FFF2-40B4-BE49-F238E27FC236}">
                  <a16:creationId xmlns:a16="http://schemas.microsoft.com/office/drawing/2014/main" id="{CF30DCDE-432F-DF6B-0C53-CB5400A2A6EF}"/>
                </a:ext>
              </a:extLst>
            </p:cNvPr>
            <p:cNvGrpSpPr/>
            <p:nvPr/>
          </p:nvGrpSpPr>
          <p:grpSpPr>
            <a:xfrm>
              <a:off x="6088496" y="786795"/>
              <a:ext cx="123846" cy="370244"/>
              <a:chOff x="8555651" y="4193178"/>
              <a:chExt cx="144000" cy="375199"/>
            </a:xfrm>
          </p:grpSpPr>
          <p:cxnSp>
            <p:nvCxnSpPr>
              <p:cNvPr id="146" name="Straight Connector 145">
                <a:extLst>
                  <a:ext uri="{FF2B5EF4-FFF2-40B4-BE49-F238E27FC236}">
                    <a16:creationId xmlns:a16="http://schemas.microsoft.com/office/drawing/2014/main" id="{2FCD1F62-A803-1F77-9143-3DF6A294C2E5}"/>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47" name="Oval 146">
                <a:extLst>
                  <a:ext uri="{FF2B5EF4-FFF2-40B4-BE49-F238E27FC236}">
                    <a16:creationId xmlns:a16="http://schemas.microsoft.com/office/drawing/2014/main" id="{7FE4DE1E-F86E-0F8D-1B8A-9E2B2FDF3A99}"/>
                  </a:ext>
                </a:extLst>
              </p:cNvPr>
              <p:cNvSpPr/>
              <p:nvPr/>
            </p:nvSpPr>
            <p:spPr bwMode="auto">
              <a:xfrm>
                <a:off x="8555651" y="4193178"/>
                <a:ext cx="144000" cy="144000"/>
              </a:xfrm>
              <a:prstGeom prst="ellipse">
                <a:avLst/>
              </a:prstGeom>
              <a:solidFill>
                <a:srgbClr val="C00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defTabSz="685800"/>
                <a:endParaRPr lang="en-US" sz="1500">
                  <a:solidFill>
                    <a:sysClr val="windowText" lastClr="000000"/>
                  </a:solidFill>
                </a:endParaRPr>
              </a:p>
            </p:txBody>
          </p:sp>
        </p:grpSp>
        <p:grpSp>
          <p:nvGrpSpPr>
            <p:cNvPr id="12" name="Group 11">
              <a:extLst>
                <a:ext uri="{FF2B5EF4-FFF2-40B4-BE49-F238E27FC236}">
                  <a16:creationId xmlns:a16="http://schemas.microsoft.com/office/drawing/2014/main" id="{9440FCE6-A319-9FB9-1132-C8A24C1338B6}"/>
                </a:ext>
              </a:extLst>
            </p:cNvPr>
            <p:cNvGrpSpPr/>
            <p:nvPr/>
          </p:nvGrpSpPr>
          <p:grpSpPr>
            <a:xfrm>
              <a:off x="7132735" y="786795"/>
              <a:ext cx="123846" cy="370244"/>
              <a:chOff x="8555651" y="4193178"/>
              <a:chExt cx="144000" cy="375199"/>
            </a:xfrm>
          </p:grpSpPr>
          <p:cxnSp>
            <p:nvCxnSpPr>
              <p:cNvPr id="144" name="Straight Connector 143">
                <a:extLst>
                  <a:ext uri="{FF2B5EF4-FFF2-40B4-BE49-F238E27FC236}">
                    <a16:creationId xmlns:a16="http://schemas.microsoft.com/office/drawing/2014/main" id="{0B07F57D-0273-DD8A-3D15-492FE7E4AC8E}"/>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45" name="Oval 144">
                <a:extLst>
                  <a:ext uri="{FF2B5EF4-FFF2-40B4-BE49-F238E27FC236}">
                    <a16:creationId xmlns:a16="http://schemas.microsoft.com/office/drawing/2014/main" id="{76A6F8A5-3538-422D-54CC-7E4534A00B06}"/>
                  </a:ext>
                </a:extLst>
              </p:cNvPr>
              <p:cNvSpPr/>
              <p:nvPr/>
            </p:nvSpPr>
            <p:spPr bwMode="auto">
              <a:xfrm>
                <a:off x="8555651" y="4193178"/>
                <a:ext cx="144000" cy="144000"/>
              </a:xfrm>
              <a:prstGeom prst="ellipse">
                <a:avLst/>
              </a:prstGeom>
              <a:solidFill>
                <a:srgbClr val="C00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defTabSz="685800"/>
                <a:endParaRPr lang="en-US" sz="1500">
                  <a:solidFill>
                    <a:sysClr val="windowText" lastClr="000000"/>
                  </a:solidFill>
                </a:endParaRPr>
              </a:p>
            </p:txBody>
          </p:sp>
        </p:grpSp>
        <p:grpSp>
          <p:nvGrpSpPr>
            <p:cNvPr id="13" name="Group 12">
              <a:extLst>
                <a:ext uri="{FF2B5EF4-FFF2-40B4-BE49-F238E27FC236}">
                  <a16:creationId xmlns:a16="http://schemas.microsoft.com/office/drawing/2014/main" id="{287C85AA-E07B-3165-75EB-A89C9A6819F8}"/>
                </a:ext>
              </a:extLst>
            </p:cNvPr>
            <p:cNvGrpSpPr/>
            <p:nvPr/>
          </p:nvGrpSpPr>
          <p:grpSpPr>
            <a:xfrm>
              <a:off x="7994445" y="786795"/>
              <a:ext cx="123846" cy="370244"/>
              <a:chOff x="8555651" y="4193178"/>
              <a:chExt cx="144000" cy="375199"/>
            </a:xfrm>
          </p:grpSpPr>
          <p:cxnSp>
            <p:nvCxnSpPr>
              <p:cNvPr id="142" name="Straight Connector 141">
                <a:extLst>
                  <a:ext uri="{FF2B5EF4-FFF2-40B4-BE49-F238E27FC236}">
                    <a16:creationId xmlns:a16="http://schemas.microsoft.com/office/drawing/2014/main" id="{231CDEDC-46BA-CA7A-A263-EEB10562E153}"/>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43" name="Oval 142">
                <a:extLst>
                  <a:ext uri="{FF2B5EF4-FFF2-40B4-BE49-F238E27FC236}">
                    <a16:creationId xmlns:a16="http://schemas.microsoft.com/office/drawing/2014/main" id="{E2D98879-A9CB-8A7E-2726-056D2986493A}"/>
                  </a:ext>
                </a:extLst>
              </p:cNvPr>
              <p:cNvSpPr/>
              <p:nvPr/>
            </p:nvSpPr>
            <p:spPr bwMode="auto">
              <a:xfrm>
                <a:off x="8555651" y="4193178"/>
                <a:ext cx="144000" cy="144000"/>
              </a:xfrm>
              <a:prstGeom prst="ellipse">
                <a:avLst/>
              </a:prstGeom>
              <a:solidFill>
                <a:srgbClr val="C00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defTabSz="685800"/>
                <a:endParaRPr lang="en-US" sz="1500">
                  <a:solidFill>
                    <a:sysClr val="windowText" lastClr="000000"/>
                  </a:solidFill>
                </a:endParaRPr>
              </a:p>
            </p:txBody>
          </p:sp>
        </p:grpSp>
        <p:grpSp>
          <p:nvGrpSpPr>
            <p:cNvPr id="14" name="Group 13">
              <a:extLst>
                <a:ext uri="{FF2B5EF4-FFF2-40B4-BE49-F238E27FC236}">
                  <a16:creationId xmlns:a16="http://schemas.microsoft.com/office/drawing/2014/main" id="{C8724A30-106A-3E6A-1690-3C80860B9C84}"/>
                </a:ext>
              </a:extLst>
            </p:cNvPr>
            <p:cNvGrpSpPr/>
            <p:nvPr/>
          </p:nvGrpSpPr>
          <p:grpSpPr>
            <a:xfrm>
              <a:off x="8325493" y="786795"/>
              <a:ext cx="123846" cy="370244"/>
              <a:chOff x="8555651" y="4193178"/>
              <a:chExt cx="144000" cy="375199"/>
            </a:xfrm>
          </p:grpSpPr>
          <p:cxnSp>
            <p:nvCxnSpPr>
              <p:cNvPr id="139" name="Straight Connector 138">
                <a:extLst>
                  <a:ext uri="{FF2B5EF4-FFF2-40B4-BE49-F238E27FC236}">
                    <a16:creationId xmlns:a16="http://schemas.microsoft.com/office/drawing/2014/main" id="{FAB32B9E-6BA4-C2DA-B933-D02CDC73DC32}"/>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41" name="Oval 140">
                <a:extLst>
                  <a:ext uri="{FF2B5EF4-FFF2-40B4-BE49-F238E27FC236}">
                    <a16:creationId xmlns:a16="http://schemas.microsoft.com/office/drawing/2014/main" id="{E291DF6A-D52D-5B8B-8C2A-6D5E20660373}"/>
                  </a:ext>
                </a:extLst>
              </p:cNvPr>
              <p:cNvSpPr/>
              <p:nvPr/>
            </p:nvSpPr>
            <p:spPr bwMode="auto">
              <a:xfrm>
                <a:off x="8555651" y="4193178"/>
                <a:ext cx="144000" cy="144000"/>
              </a:xfrm>
              <a:prstGeom prst="ellipse">
                <a:avLst/>
              </a:prstGeom>
              <a:solidFill>
                <a:srgbClr val="C00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defTabSz="685800"/>
                <a:endParaRPr lang="en-US" sz="1500" b="1">
                  <a:solidFill>
                    <a:sysClr val="windowText" lastClr="000000"/>
                  </a:solidFill>
                </a:endParaRPr>
              </a:p>
            </p:txBody>
          </p:sp>
        </p:grpSp>
        <p:grpSp>
          <p:nvGrpSpPr>
            <p:cNvPr id="15" name="Group 14">
              <a:extLst>
                <a:ext uri="{FF2B5EF4-FFF2-40B4-BE49-F238E27FC236}">
                  <a16:creationId xmlns:a16="http://schemas.microsoft.com/office/drawing/2014/main" id="{DE9DE094-F864-1C87-5165-E608B5E9DA98}"/>
                </a:ext>
              </a:extLst>
            </p:cNvPr>
            <p:cNvGrpSpPr/>
            <p:nvPr/>
          </p:nvGrpSpPr>
          <p:grpSpPr>
            <a:xfrm>
              <a:off x="8462645" y="786795"/>
              <a:ext cx="123846" cy="370244"/>
              <a:chOff x="8555651" y="4193178"/>
              <a:chExt cx="144000" cy="375199"/>
            </a:xfrm>
          </p:grpSpPr>
          <p:cxnSp>
            <p:nvCxnSpPr>
              <p:cNvPr id="137" name="Straight Connector 136">
                <a:extLst>
                  <a:ext uri="{FF2B5EF4-FFF2-40B4-BE49-F238E27FC236}">
                    <a16:creationId xmlns:a16="http://schemas.microsoft.com/office/drawing/2014/main" id="{71D47595-6C09-FD7D-15D3-2390CFDAAE00}"/>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38" name="Oval 137">
                <a:extLst>
                  <a:ext uri="{FF2B5EF4-FFF2-40B4-BE49-F238E27FC236}">
                    <a16:creationId xmlns:a16="http://schemas.microsoft.com/office/drawing/2014/main" id="{0348855C-CB78-A387-DCA9-19E22E6D5C95}"/>
                  </a:ext>
                </a:extLst>
              </p:cNvPr>
              <p:cNvSpPr/>
              <p:nvPr/>
            </p:nvSpPr>
            <p:spPr bwMode="auto">
              <a:xfrm>
                <a:off x="8555651" y="4193178"/>
                <a:ext cx="144000" cy="144000"/>
              </a:xfrm>
              <a:prstGeom prst="ellipse">
                <a:avLst/>
              </a:prstGeom>
              <a:solidFill>
                <a:srgbClr val="C00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defTabSz="685800"/>
                <a:endParaRPr lang="en-US" sz="1500" b="1">
                  <a:solidFill>
                    <a:sysClr val="windowText" lastClr="000000"/>
                  </a:solidFill>
                </a:endParaRPr>
              </a:p>
            </p:txBody>
          </p:sp>
        </p:grpSp>
        <p:grpSp>
          <p:nvGrpSpPr>
            <p:cNvPr id="16" name="Group 15">
              <a:extLst>
                <a:ext uri="{FF2B5EF4-FFF2-40B4-BE49-F238E27FC236}">
                  <a16:creationId xmlns:a16="http://schemas.microsoft.com/office/drawing/2014/main" id="{654781D6-8F20-755A-7319-7CE86F607036}"/>
                </a:ext>
              </a:extLst>
            </p:cNvPr>
            <p:cNvGrpSpPr/>
            <p:nvPr/>
          </p:nvGrpSpPr>
          <p:grpSpPr>
            <a:xfrm>
              <a:off x="2758802" y="786795"/>
              <a:ext cx="123846" cy="370244"/>
              <a:chOff x="8555651" y="4193178"/>
              <a:chExt cx="144000" cy="375199"/>
            </a:xfrm>
          </p:grpSpPr>
          <p:cxnSp>
            <p:nvCxnSpPr>
              <p:cNvPr id="135" name="Straight Connector 134">
                <a:extLst>
                  <a:ext uri="{FF2B5EF4-FFF2-40B4-BE49-F238E27FC236}">
                    <a16:creationId xmlns:a16="http://schemas.microsoft.com/office/drawing/2014/main" id="{9D53E745-030C-9A36-CCAB-7356DA6753C5}"/>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36" name="Oval 135">
                <a:extLst>
                  <a:ext uri="{FF2B5EF4-FFF2-40B4-BE49-F238E27FC236}">
                    <a16:creationId xmlns:a16="http://schemas.microsoft.com/office/drawing/2014/main" id="{56A9D0E3-CD22-EC69-33D1-871432130A38}"/>
                  </a:ext>
                </a:extLst>
              </p:cNvPr>
              <p:cNvSpPr/>
              <p:nvPr/>
            </p:nvSpPr>
            <p:spPr bwMode="auto">
              <a:xfrm>
                <a:off x="8555651" y="4193178"/>
                <a:ext cx="144000" cy="144000"/>
              </a:xfrm>
              <a:prstGeom prst="ellipse">
                <a:avLst/>
              </a:prstGeom>
              <a:solidFill>
                <a:srgbClr val="C00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defTabSz="685800"/>
                <a:endParaRPr lang="en-US" sz="1500">
                  <a:solidFill>
                    <a:sysClr val="windowText" lastClr="000000"/>
                  </a:solidFill>
                </a:endParaRPr>
              </a:p>
            </p:txBody>
          </p:sp>
        </p:grpSp>
        <p:grpSp>
          <p:nvGrpSpPr>
            <p:cNvPr id="17" name="Group 16">
              <a:extLst>
                <a:ext uri="{FF2B5EF4-FFF2-40B4-BE49-F238E27FC236}">
                  <a16:creationId xmlns:a16="http://schemas.microsoft.com/office/drawing/2014/main" id="{CDDDCA61-BC1C-5B98-525D-EA4ABC3EC633}"/>
                </a:ext>
              </a:extLst>
            </p:cNvPr>
            <p:cNvGrpSpPr/>
            <p:nvPr/>
          </p:nvGrpSpPr>
          <p:grpSpPr>
            <a:xfrm>
              <a:off x="5425453" y="786795"/>
              <a:ext cx="123846" cy="370244"/>
              <a:chOff x="8555651" y="4193178"/>
              <a:chExt cx="144000" cy="375199"/>
            </a:xfrm>
          </p:grpSpPr>
          <p:cxnSp>
            <p:nvCxnSpPr>
              <p:cNvPr id="133" name="Straight Connector 132">
                <a:extLst>
                  <a:ext uri="{FF2B5EF4-FFF2-40B4-BE49-F238E27FC236}">
                    <a16:creationId xmlns:a16="http://schemas.microsoft.com/office/drawing/2014/main" id="{C5C7E2F4-6EDA-94A3-A66B-941EC0C4A5E9}"/>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34" name="Oval 133">
                <a:extLst>
                  <a:ext uri="{FF2B5EF4-FFF2-40B4-BE49-F238E27FC236}">
                    <a16:creationId xmlns:a16="http://schemas.microsoft.com/office/drawing/2014/main" id="{81A1AB97-77B2-3774-706A-90162D7E4B8B}"/>
                  </a:ext>
                </a:extLst>
              </p:cNvPr>
              <p:cNvSpPr/>
              <p:nvPr/>
            </p:nvSpPr>
            <p:spPr bwMode="auto">
              <a:xfrm>
                <a:off x="8555651" y="4193178"/>
                <a:ext cx="144000" cy="144000"/>
              </a:xfrm>
              <a:prstGeom prst="ellipse">
                <a:avLst/>
              </a:prstGeom>
              <a:solidFill>
                <a:srgbClr val="C00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defTabSz="685800"/>
                <a:endParaRPr lang="en-US" sz="1500">
                  <a:solidFill>
                    <a:sysClr val="windowText" lastClr="000000"/>
                  </a:solidFill>
                </a:endParaRPr>
              </a:p>
            </p:txBody>
          </p:sp>
        </p:grpSp>
        <p:grpSp>
          <p:nvGrpSpPr>
            <p:cNvPr id="18" name="Group 17">
              <a:extLst>
                <a:ext uri="{FF2B5EF4-FFF2-40B4-BE49-F238E27FC236}">
                  <a16:creationId xmlns:a16="http://schemas.microsoft.com/office/drawing/2014/main" id="{1F401B36-7A3F-C7E4-9A85-D922F339C35D}"/>
                </a:ext>
              </a:extLst>
            </p:cNvPr>
            <p:cNvGrpSpPr/>
            <p:nvPr/>
          </p:nvGrpSpPr>
          <p:grpSpPr>
            <a:xfrm>
              <a:off x="7408992" y="786795"/>
              <a:ext cx="123846" cy="370244"/>
              <a:chOff x="8555651" y="4193178"/>
              <a:chExt cx="144000" cy="375199"/>
            </a:xfrm>
          </p:grpSpPr>
          <p:cxnSp>
            <p:nvCxnSpPr>
              <p:cNvPr id="131" name="Straight Connector 130">
                <a:extLst>
                  <a:ext uri="{FF2B5EF4-FFF2-40B4-BE49-F238E27FC236}">
                    <a16:creationId xmlns:a16="http://schemas.microsoft.com/office/drawing/2014/main" id="{73E15738-BFA4-7DBA-148E-F259146BAF6E}"/>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32" name="Oval 131">
                <a:extLst>
                  <a:ext uri="{FF2B5EF4-FFF2-40B4-BE49-F238E27FC236}">
                    <a16:creationId xmlns:a16="http://schemas.microsoft.com/office/drawing/2014/main" id="{ECE1AD0B-7511-ABC4-B2C8-2E2BE0657332}"/>
                  </a:ext>
                </a:extLst>
              </p:cNvPr>
              <p:cNvSpPr/>
              <p:nvPr/>
            </p:nvSpPr>
            <p:spPr bwMode="auto">
              <a:xfrm>
                <a:off x="8555651" y="4193178"/>
                <a:ext cx="144000" cy="144000"/>
              </a:xfrm>
              <a:prstGeom prst="ellipse">
                <a:avLst/>
              </a:prstGeom>
              <a:solidFill>
                <a:srgbClr val="C00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defTabSz="685800"/>
                <a:endParaRPr lang="en-US" sz="1500">
                  <a:solidFill>
                    <a:sysClr val="windowText" lastClr="000000"/>
                  </a:solidFill>
                </a:endParaRPr>
              </a:p>
            </p:txBody>
          </p:sp>
        </p:grpSp>
        <p:grpSp>
          <p:nvGrpSpPr>
            <p:cNvPr id="19" name="Group 18">
              <a:extLst>
                <a:ext uri="{FF2B5EF4-FFF2-40B4-BE49-F238E27FC236}">
                  <a16:creationId xmlns:a16="http://schemas.microsoft.com/office/drawing/2014/main" id="{8FC8E83E-6F16-49AA-FF82-56F91550E4A3}"/>
                </a:ext>
              </a:extLst>
            </p:cNvPr>
            <p:cNvGrpSpPr/>
            <p:nvPr/>
          </p:nvGrpSpPr>
          <p:grpSpPr>
            <a:xfrm>
              <a:off x="2333618" y="786795"/>
              <a:ext cx="123846" cy="618004"/>
              <a:chOff x="8555651" y="4193178"/>
              <a:chExt cx="144000" cy="626274"/>
            </a:xfrm>
          </p:grpSpPr>
          <p:cxnSp>
            <p:nvCxnSpPr>
              <p:cNvPr id="129" name="Straight Connector 128">
                <a:extLst>
                  <a:ext uri="{FF2B5EF4-FFF2-40B4-BE49-F238E27FC236}">
                    <a16:creationId xmlns:a16="http://schemas.microsoft.com/office/drawing/2014/main" id="{EB3ADC37-3550-CCF1-9173-7DB399FC0EAE}"/>
                  </a:ext>
                </a:extLst>
              </p:cNvPr>
              <p:cNvCxnSpPr>
                <a:cxnSpLocks/>
                <a:stCxn id="130" idx="0"/>
              </p:cNvCxnSpPr>
              <p:nvPr/>
            </p:nvCxnSpPr>
            <p:spPr>
              <a:xfrm flipH="1">
                <a:off x="8626337" y="4193178"/>
                <a:ext cx="1314" cy="62627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30" name="Oval 129">
                <a:extLst>
                  <a:ext uri="{FF2B5EF4-FFF2-40B4-BE49-F238E27FC236}">
                    <a16:creationId xmlns:a16="http://schemas.microsoft.com/office/drawing/2014/main" id="{00030C76-1274-834D-A780-2463807E8177}"/>
                  </a:ext>
                </a:extLst>
              </p:cNvPr>
              <p:cNvSpPr/>
              <p:nvPr/>
            </p:nvSpPr>
            <p:spPr bwMode="auto">
              <a:xfrm>
                <a:off x="8555651" y="4193178"/>
                <a:ext cx="144000" cy="144000"/>
              </a:xfrm>
              <a:prstGeom prst="ellipse">
                <a:avLst/>
              </a:prstGeom>
              <a:solidFill>
                <a:srgbClr val="00B05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500" dirty="0">
                  <a:solidFill>
                    <a:sysClr val="windowText" lastClr="000000"/>
                  </a:solidFill>
                </a:endParaRPr>
              </a:p>
            </p:txBody>
          </p:sp>
        </p:grpSp>
        <p:grpSp>
          <p:nvGrpSpPr>
            <p:cNvPr id="20" name="Group 19">
              <a:extLst>
                <a:ext uri="{FF2B5EF4-FFF2-40B4-BE49-F238E27FC236}">
                  <a16:creationId xmlns:a16="http://schemas.microsoft.com/office/drawing/2014/main" id="{74D3B716-C742-0DEA-2AA0-ACCF5B52E377}"/>
                </a:ext>
              </a:extLst>
            </p:cNvPr>
            <p:cNvGrpSpPr/>
            <p:nvPr/>
          </p:nvGrpSpPr>
          <p:grpSpPr>
            <a:xfrm>
              <a:off x="4930529" y="786795"/>
              <a:ext cx="123846" cy="370244"/>
              <a:chOff x="8555651" y="4193178"/>
              <a:chExt cx="144000" cy="375199"/>
            </a:xfrm>
          </p:grpSpPr>
          <p:cxnSp>
            <p:nvCxnSpPr>
              <p:cNvPr id="63" name="Straight Connector 62">
                <a:extLst>
                  <a:ext uri="{FF2B5EF4-FFF2-40B4-BE49-F238E27FC236}">
                    <a16:creationId xmlns:a16="http://schemas.microsoft.com/office/drawing/2014/main" id="{BFCEB34D-5795-3D71-E81F-20F06F38CE72}"/>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28" name="Oval 127">
                <a:extLst>
                  <a:ext uri="{FF2B5EF4-FFF2-40B4-BE49-F238E27FC236}">
                    <a16:creationId xmlns:a16="http://schemas.microsoft.com/office/drawing/2014/main" id="{A86FF65C-8B2D-1539-4C63-CAF5EDE848C5}"/>
                  </a:ext>
                </a:extLst>
              </p:cNvPr>
              <p:cNvSpPr/>
              <p:nvPr/>
            </p:nvSpPr>
            <p:spPr bwMode="auto">
              <a:xfrm>
                <a:off x="8555651" y="4193178"/>
                <a:ext cx="144000" cy="144000"/>
              </a:xfrm>
              <a:prstGeom prst="ellipse">
                <a:avLst/>
              </a:prstGeom>
              <a:solidFill>
                <a:srgbClr val="00B05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500">
                  <a:solidFill>
                    <a:sysClr val="windowText" lastClr="000000"/>
                  </a:solidFill>
                </a:endParaRPr>
              </a:p>
            </p:txBody>
          </p:sp>
        </p:grpSp>
        <p:grpSp>
          <p:nvGrpSpPr>
            <p:cNvPr id="21" name="Group 20">
              <a:extLst>
                <a:ext uri="{FF2B5EF4-FFF2-40B4-BE49-F238E27FC236}">
                  <a16:creationId xmlns:a16="http://schemas.microsoft.com/office/drawing/2014/main" id="{52D2CE4A-CE13-DE40-3185-5DF48BC83BF6}"/>
                </a:ext>
              </a:extLst>
            </p:cNvPr>
            <p:cNvGrpSpPr/>
            <p:nvPr/>
          </p:nvGrpSpPr>
          <p:grpSpPr>
            <a:xfrm>
              <a:off x="6250727" y="786795"/>
              <a:ext cx="123846" cy="370244"/>
              <a:chOff x="8555651" y="4193178"/>
              <a:chExt cx="144000" cy="375199"/>
            </a:xfrm>
          </p:grpSpPr>
          <p:cxnSp>
            <p:nvCxnSpPr>
              <p:cNvPr id="61" name="Straight Connector 60">
                <a:extLst>
                  <a:ext uri="{FF2B5EF4-FFF2-40B4-BE49-F238E27FC236}">
                    <a16:creationId xmlns:a16="http://schemas.microsoft.com/office/drawing/2014/main" id="{06E0C1CE-7B4A-2C89-724C-7ED8FF4EE198}"/>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62" name="Oval 61">
                <a:extLst>
                  <a:ext uri="{FF2B5EF4-FFF2-40B4-BE49-F238E27FC236}">
                    <a16:creationId xmlns:a16="http://schemas.microsoft.com/office/drawing/2014/main" id="{F7479F88-90E5-D531-EC33-A1EAACC96B86}"/>
                  </a:ext>
                </a:extLst>
              </p:cNvPr>
              <p:cNvSpPr/>
              <p:nvPr/>
            </p:nvSpPr>
            <p:spPr bwMode="auto">
              <a:xfrm>
                <a:off x="8555651" y="4193178"/>
                <a:ext cx="144000" cy="144000"/>
              </a:xfrm>
              <a:prstGeom prst="ellipse">
                <a:avLst/>
              </a:prstGeom>
              <a:solidFill>
                <a:srgbClr val="00B05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500">
                  <a:solidFill>
                    <a:sysClr val="windowText" lastClr="000000"/>
                  </a:solidFill>
                </a:endParaRPr>
              </a:p>
            </p:txBody>
          </p:sp>
        </p:grpSp>
        <p:grpSp>
          <p:nvGrpSpPr>
            <p:cNvPr id="22" name="Group 21">
              <a:extLst>
                <a:ext uri="{FF2B5EF4-FFF2-40B4-BE49-F238E27FC236}">
                  <a16:creationId xmlns:a16="http://schemas.microsoft.com/office/drawing/2014/main" id="{6E3CAF16-F312-F47B-6F7E-522EA202698B}"/>
                </a:ext>
              </a:extLst>
            </p:cNvPr>
            <p:cNvGrpSpPr/>
            <p:nvPr/>
          </p:nvGrpSpPr>
          <p:grpSpPr>
            <a:xfrm>
              <a:off x="6814511" y="786795"/>
              <a:ext cx="123846" cy="370244"/>
              <a:chOff x="8555651" y="4193178"/>
              <a:chExt cx="144000" cy="375199"/>
            </a:xfrm>
          </p:grpSpPr>
          <p:cxnSp>
            <p:nvCxnSpPr>
              <p:cNvPr id="59" name="Straight Connector 58">
                <a:extLst>
                  <a:ext uri="{FF2B5EF4-FFF2-40B4-BE49-F238E27FC236}">
                    <a16:creationId xmlns:a16="http://schemas.microsoft.com/office/drawing/2014/main" id="{C4D927FB-5C18-0E7F-1C8F-E12DD5B6ADD4}"/>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60" name="Oval 59">
                <a:extLst>
                  <a:ext uri="{FF2B5EF4-FFF2-40B4-BE49-F238E27FC236}">
                    <a16:creationId xmlns:a16="http://schemas.microsoft.com/office/drawing/2014/main" id="{AB63CEB9-364C-1CD4-E4E3-810A9D8AB4CC}"/>
                  </a:ext>
                </a:extLst>
              </p:cNvPr>
              <p:cNvSpPr/>
              <p:nvPr/>
            </p:nvSpPr>
            <p:spPr bwMode="auto">
              <a:xfrm>
                <a:off x="8555651" y="4193178"/>
                <a:ext cx="144000" cy="144000"/>
              </a:xfrm>
              <a:prstGeom prst="ellipse">
                <a:avLst/>
              </a:prstGeom>
              <a:solidFill>
                <a:srgbClr val="00B05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500">
                  <a:solidFill>
                    <a:sysClr val="windowText" lastClr="000000"/>
                  </a:solidFill>
                </a:endParaRPr>
              </a:p>
            </p:txBody>
          </p:sp>
        </p:grpSp>
        <p:grpSp>
          <p:nvGrpSpPr>
            <p:cNvPr id="23" name="Group 22">
              <a:extLst>
                <a:ext uri="{FF2B5EF4-FFF2-40B4-BE49-F238E27FC236}">
                  <a16:creationId xmlns:a16="http://schemas.microsoft.com/office/drawing/2014/main" id="{7F61F507-A091-F38C-0356-6EB05E33F670}"/>
                </a:ext>
              </a:extLst>
            </p:cNvPr>
            <p:cNvGrpSpPr/>
            <p:nvPr/>
          </p:nvGrpSpPr>
          <p:grpSpPr>
            <a:xfrm>
              <a:off x="7311647" y="786795"/>
              <a:ext cx="123846" cy="370244"/>
              <a:chOff x="8555651" y="4193178"/>
              <a:chExt cx="144000" cy="375199"/>
            </a:xfrm>
          </p:grpSpPr>
          <p:cxnSp>
            <p:nvCxnSpPr>
              <p:cNvPr id="57" name="Straight Connector 56">
                <a:extLst>
                  <a:ext uri="{FF2B5EF4-FFF2-40B4-BE49-F238E27FC236}">
                    <a16:creationId xmlns:a16="http://schemas.microsoft.com/office/drawing/2014/main" id="{F108CD9B-E9E9-510A-90EA-BCEAA043DF65}"/>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8" name="Oval 57">
                <a:extLst>
                  <a:ext uri="{FF2B5EF4-FFF2-40B4-BE49-F238E27FC236}">
                    <a16:creationId xmlns:a16="http://schemas.microsoft.com/office/drawing/2014/main" id="{73ADBFCA-1396-2545-D3B0-BC37D7D789D8}"/>
                  </a:ext>
                </a:extLst>
              </p:cNvPr>
              <p:cNvSpPr/>
              <p:nvPr/>
            </p:nvSpPr>
            <p:spPr bwMode="auto">
              <a:xfrm>
                <a:off x="8555651" y="4193178"/>
                <a:ext cx="144000" cy="144000"/>
              </a:xfrm>
              <a:prstGeom prst="ellipse">
                <a:avLst/>
              </a:prstGeom>
              <a:solidFill>
                <a:srgbClr val="00B05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500">
                  <a:solidFill>
                    <a:sysClr val="windowText" lastClr="000000"/>
                  </a:solidFill>
                </a:endParaRPr>
              </a:p>
            </p:txBody>
          </p:sp>
        </p:grpSp>
        <p:grpSp>
          <p:nvGrpSpPr>
            <p:cNvPr id="24" name="Group 23">
              <a:extLst>
                <a:ext uri="{FF2B5EF4-FFF2-40B4-BE49-F238E27FC236}">
                  <a16:creationId xmlns:a16="http://schemas.microsoft.com/office/drawing/2014/main" id="{1530A6F0-B36B-25F2-879F-9324AD87700B}"/>
                </a:ext>
              </a:extLst>
            </p:cNvPr>
            <p:cNvGrpSpPr/>
            <p:nvPr/>
          </p:nvGrpSpPr>
          <p:grpSpPr>
            <a:xfrm>
              <a:off x="7882542" y="786795"/>
              <a:ext cx="123846" cy="370244"/>
              <a:chOff x="8555651" y="4193178"/>
              <a:chExt cx="144000" cy="375199"/>
            </a:xfrm>
          </p:grpSpPr>
          <p:cxnSp>
            <p:nvCxnSpPr>
              <p:cNvPr id="55" name="Straight Connector 54">
                <a:extLst>
                  <a:ext uri="{FF2B5EF4-FFF2-40B4-BE49-F238E27FC236}">
                    <a16:creationId xmlns:a16="http://schemas.microsoft.com/office/drawing/2014/main" id="{BF64CE92-2ED1-5C49-24E1-44BB5713DE59}"/>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6" name="Oval 55">
                <a:extLst>
                  <a:ext uri="{FF2B5EF4-FFF2-40B4-BE49-F238E27FC236}">
                    <a16:creationId xmlns:a16="http://schemas.microsoft.com/office/drawing/2014/main" id="{CACE334A-EBAF-10F8-DF84-2614F949E3CD}"/>
                  </a:ext>
                </a:extLst>
              </p:cNvPr>
              <p:cNvSpPr/>
              <p:nvPr/>
            </p:nvSpPr>
            <p:spPr bwMode="auto">
              <a:xfrm>
                <a:off x="8555651" y="4193178"/>
                <a:ext cx="144000" cy="144000"/>
              </a:xfrm>
              <a:prstGeom prst="ellipse">
                <a:avLst/>
              </a:prstGeom>
              <a:solidFill>
                <a:srgbClr val="00B05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500">
                  <a:solidFill>
                    <a:sysClr val="windowText" lastClr="000000"/>
                  </a:solidFill>
                </a:endParaRPr>
              </a:p>
            </p:txBody>
          </p:sp>
        </p:grpSp>
        <p:grpSp>
          <p:nvGrpSpPr>
            <p:cNvPr id="25" name="Group 24">
              <a:extLst>
                <a:ext uri="{FF2B5EF4-FFF2-40B4-BE49-F238E27FC236}">
                  <a16:creationId xmlns:a16="http://schemas.microsoft.com/office/drawing/2014/main" id="{98CC46A0-D98A-9549-7F63-F52C6FA7F204}"/>
                </a:ext>
              </a:extLst>
            </p:cNvPr>
            <p:cNvGrpSpPr/>
            <p:nvPr/>
          </p:nvGrpSpPr>
          <p:grpSpPr>
            <a:xfrm>
              <a:off x="8200502" y="786795"/>
              <a:ext cx="123846" cy="370244"/>
              <a:chOff x="8555651" y="4193178"/>
              <a:chExt cx="144000" cy="375199"/>
            </a:xfrm>
          </p:grpSpPr>
          <p:cxnSp>
            <p:nvCxnSpPr>
              <p:cNvPr id="53" name="Straight Connector 52">
                <a:extLst>
                  <a:ext uri="{FF2B5EF4-FFF2-40B4-BE49-F238E27FC236}">
                    <a16:creationId xmlns:a16="http://schemas.microsoft.com/office/drawing/2014/main" id="{D3B76F2F-723B-D26F-7373-15B2299B37F9}"/>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53F8359D-C0BC-0F07-28B4-6A712C0B68DF}"/>
                  </a:ext>
                </a:extLst>
              </p:cNvPr>
              <p:cNvSpPr/>
              <p:nvPr/>
            </p:nvSpPr>
            <p:spPr bwMode="auto">
              <a:xfrm>
                <a:off x="8555651" y="4193178"/>
                <a:ext cx="144000" cy="144000"/>
              </a:xfrm>
              <a:prstGeom prst="ellipse">
                <a:avLst/>
              </a:prstGeom>
              <a:solidFill>
                <a:srgbClr val="00B05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500" b="1">
                  <a:solidFill>
                    <a:sysClr val="windowText" lastClr="000000"/>
                  </a:solidFill>
                </a:endParaRPr>
              </a:p>
            </p:txBody>
          </p:sp>
        </p:grpSp>
        <p:grpSp>
          <p:nvGrpSpPr>
            <p:cNvPr id="26" name="Group 25">
              <a:extLst>
                <a:ext uri="{FF2B5EF4-FFF2-40B4-BE49-F238E27FC236}">
                  <a16:creationId xmlns:a16="http://schemas.microsoft.com/office/drawing/2014/main" id="{1CA5E64D-3A17-9F0B-26F1-2BC87CC7AA9F}"/>
                </a:ext>
              </a:extLst>
            </p:cNvPr>
            <p:cNvGrpSpPr/>
            <p:nvPr/>
          </p:nvGrpSpPr>
          <p:grpSpPr>
            <a:xfrm>
              <a:off x="8578001" y="786795"/>
              <a:ext cx="123846" cy="370244"/>
              <a:chOff x="8555651" y="4193178"/>
              <a:chExt cx="144000" cy="375199"/>
            </a:xfrm>
          </p:grpSpPr>
          <p:cxnSp>
            <p:nvCxnSpPr>
              <p:cNvPr id="51" name="Straight Connector 50">
                <a:extLst>
                  <a:ext uri="{FF2B5EF4-FFF2-40B4-BE49-F238E27FC236}">
                    <a16:creationId xmlns:a16="http://schemas.microsoft.com/office/drawing/2014/main" id="{4CC0F327-0DC9-5BAF-0F46-7F8B11FFA550}"/>
                  </a:ext>
                </a:extLst>
              </p:cNvPr>
              <p:cNvCxnSpPr>
                <a:cxnSpLocks/>
              </p:cNvCxnSpPr>
              <p:nvPr/>
            </p:nvCxnSpPr>
            <p:spPr>
              <a:xfrm>
                <a:off x="8626337" y="4238897"/>
                <a:ext cx="0" cy="32948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Oval 51">
                <a:extLst>
                  <a:ext uri="{FF2B5EF4-FFF2-40B4-BE49-F238E27FC236}">
                    <a16:creationId xmlns:a16="http://schemas.microsoft.com/office/drawing/2014/main" id="{788063DB-A67B-E391-F023-1B0290858DF4}"/>
                  </a:ext>
                </a:extLst>
              </p:cNvPr>
              <p:cNvSpPr/>
              <p:nvPr/>
            </p:nvSpPr>
            <p:spPr bwMode="auto">
              <a:xfrm>
                <a:off x="8555651" y="4193178"/>
                <a:ext cx="144000" cy="144000"/>
              </a:xfrm>
              <a:prstGeom prst="ellipse">
                <a:avLst/>
              </a:prstGeom>
              <a:solidFill>
                <a:srgbClr val="00B05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500">
                  <a:solidFill>
                    <a:sysClr val="windowText" lastClr="000000"/>
                  </a:solidFill>
                </a:endParaRPr>
              </a:p>
            </p:txBody>
          </p:sp>
        </p:grpSp>
        <p:grpSp>
          <p:nvGrpSpPr>
            <p:cNvPr id="2" name="Group 1">
              <a:extLst>
                <a:ext uri="{FF2B5EF4-FFF2-40B4-BE49-F238E27FC236}">
                  <a16:creationId xmlns:a16="http://schemas.microsoft.com/office/drawing/2014/main" id="{04D78E13-87C6-32B2-D278-70027A439EDD}"/>
                </a:ext>
              </a:extLst>
            </p:cNvPr>
            <p:cNvGrpSpPr/>
            <p:nvPr/>
          </p:nvGrpSpPr>
          <p:grpSpPr>
            <a:xfrm>
              <a:off x="1819836" y="1084042"/>
              <a:ext cx="8569628" cy="1187050"/>
              <a:chOff x="2174627" y="1053216"/>
              <a:chExt cx="7483826" cy="791025"/>
            </a:xfrm>
          </p:grpSpPr>
          <p:cxnSp>
            <p:nvCxnSpPr>
              <p:cNvPr id="3" name="Straight Connector 2">
                <a:extLst>
                  <a:ext uri="{FF2B5EF4-FFF2-40B4-BE49-F238E27FC236}">
                    <a16:creationId xmlns:a16="http://schemas.microsoft.com/office/drawing/2014/main" id="{63A06392-4FDB-DEE2-273E-8168CC552F5D}"/>
                  </a:ext>
                </a:extLst>
              </p:cNvPr>
              <p:cNvCxnSpPr>
                <a:cxnSpLocks/>
              </p:cNvCxnSpPr>
              <p:nvPr/>
            </p:nvCxnSpPr>
            <p:spPr>
              <a:xfrm>
                <a:off x="6144491" y="1471010"/>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 name="Straight Connector 3">
                <a:extLst>
                  <a:ext uri="{FF2B5EF4-FFF2-40B4-BE49-F238E27FC236}">
                    <a16:creationId xmlns:a16="http://schemas.microsoft.com/office/drawing/2014/main" id="{202918C3-D71B-12E9-02A7-C8C4BBF37D34}"/>
                  </a:ext>
                </a:extLst>
              </p:cNvPr>
              <p:cNvCxnSpPr>
                <a:cxnSpLocks/>
              </p:cNvCxnSpPr>
              <p:nvPr/>
            </p:nvCxnSpPr>
            <p:spPr>
              <a:xfrm>
                <a:off x="6988399" y="1466528"/>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a:extLst>
                  <a:ext uri="{FF2B5EF4-FFF2-40B4-BE49-F238E27FC236}">
                    <a16:creationId xmlns:a16="http://schemas.microsoft.com/office/drawing/2014/main" id="{8C25CE1A-F066-DD39-CB29-C787B7CE50B0}"/>
                  </a:ext>
                </a:extLst>
              </p:cNvPr>
              <p:cNvCxnSpPr>
                <a:cxnSpLocks/>
              </p:cNvCxnSpPr>
              <p:nvPr/>
            </p:nvCxnSpPr>
            <p:spPr>
              <a:xfrm>
                <a:off x="7802330" y="1459749"/>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Straight Connector 29">
                <a:extLst>
                  <a:ext uri="{FF2B5EF4-FFF2-40B4-BE49-F238E27FC236}">
                    <a16:creationId xmlns:a16="http://schemas.microsoft.com/office/drawing/2014/main" id="{1AE3B438-A186-9314-C5B7-DB5A263A7E33}"/>
                  </a:ext>
                </a:extLst>
              </p:cNvPr>
              <p:cNvCxnSpPr>
                <a:cxnSpLocks/>
              </p:cNvCxnSpPr>
              <p:nvPr/>
            </p:nvCxnSpPr>
            <p:spPr>
              <a:xfrm>
                <a:off x="8431482" y="1459749"/>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4" name="TextBox 153">
                <a:extLst>
                  <a:ext uri="{FF2B5EF4-FFF2-40B4-BE49-F238E27FC236}">
                    <a16:creationId xmlns:a16="http://schemas.microsoft.com/office/drawing/2014/main" id="{1FCBFEF4-0BD9-C5BE-9F3C-FF327A09F080}"/>
                  </a:ext>
                </a:extLst>
              </p:cNvPr>
              <p:cNvSpPr txBox="1"/>
              <p:nvPr/>
            </p:nvSpPr>
            <p:spPr>
              <a:xfrm>
                <a:off x="6223056"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6</a:t>
                </a:r>
              </a:p>
            </p:txBody>
          </p:sp>
          <p:sp>
            <p:nvSpPr>
              <p:cNvPr id="156" name="TextBox 155">
                <a:extLst>
                  <a:ext uri="{FF2B5EF4-FFF2-40B4-BE49-F238E27FC236}">
                    <a16:creationId xmlns:a16="http://schemas.microsoft.com/office/drawing/2014/main" id="{7A006CCD-6726-9536-F39B-718D96CE87E2}"/>
                  </a:ext>
                </a:extLst>
              </p:cNvPr>
              <p:cNvSpPr txBox="1"/>
              <p:nvPr/>
            </p:nvSpPr>
            <p:spPr>
              <a:xfrm>
                <a:off x="8357229"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9</a:t>
                </a:r>
              </a:p>
            </p:txBody>
          </p:sp>
          <p:cxnSp>
            <p:nvCxnSpPr>
              <p:cNvPr id="157" name="Straight Connector 156">
                <a:extLst>
                  <a:ext uri="{FF2B5EF4-FFF2-40B4-BE49-F238E27FC236}">
                    <a16:creationId xmlns:a16="http://schemas.microsoft.com/office/drawing/2014/main" id="{4C5DC01A-C3DF-E2CE-AC51-A7C681E9123D}"/>
                  </a:ext>
                </a:extLst>
              </p:cNvPr>
              <p:cNvCxnSpPr>
                <a:cxnSpLocks/>
              </p:cNvCxnSpPr>
              <p:nvPr/>
            </p:nvCxnSpPr>
            <p:spPr>
              <a:xfrm>
                <a:off x="5421110" y="1493241"/>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8" name="TextBox 157">
                <a:extLst>
                  <a:ext uri="{FF2B5EF4-FFF2-40B4-BE49-F238E27FC236}">
                    <a16:creationId xmlns:a16="http://schemas.microsoft.com/office/drawing/2014/main" id="{297CDE5D-0C3A-2085-8ADA-7415DDFF59D5}"/>
                  </a:ext>
                </a:extLst>
              </p:cNvPr>
              <p:cNvSpPr txBox="1"/>
              <p:nvPr/>
            </p:nvSpPr>
            <p:spPr>
              <a:xfrm>
                <a:off x="5452119"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5</a:t>
                </a:r>
              </a:p>
            </p:txBody>
          </p:sp>
          <p:cxnSp>
            <p:nvCxnSpPr>
              <p:cNvPr id="160" name="Straight Connector 159">
                <a:extLst>
                  <a:ext uri="{FF2B5EF4-FFF2-40B4-BE49-F238E27FC236}">
                    <a16:creationId xmlns:a16="http://schemas.microsoft.com/office/drawing/2014/main" id="{DB8EE0DE-E5E1-3716-3C5F-9023C9B1B27A}"/>
                  </a:ext>
                </a:extLst>
              </p:cNvPr>
              <p:cNvCxnSpPr>
                <a:cxnSpLocks/>
              </p:cNvCxnSpPr>
              <p:nvPr/>
            </p:nvCxnSpPr>
            <p:spPr>
              <a:xfrm>
                <a:off x="4706717" y="1471010"/>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3" name="TextBox 162">
                <a:extLst>
                  <a:ext uri="{FF2B5EF4-FFF2-40B4-BE49-F238E27FC236}">
                    <a16:creationId xmlns:a16="http://schemas.microsoft.com/office/drawing/2014/main" id="{A2425AD0-7E85-1769-FDAF-BE6E964E0A79}"/>
                  </a:ext>
                </a:extLst>
              </p:cNvPr>
              <p:cNvSpPr txBox="1"/>
              <p:nvPr/>
            </p:nvSpPr>
            <p:spPr>
              <a:xfrm>
                <a:off x="4714673"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4</a:t>
                </a:r>
              </a:p>
            </p:txBody>
          </p:sp>
          <p:cxnSp>
            <p:nvCxnSpPr>
              <p:cNvPr id="164" name="Straight Connector 163">
                <a:extLst>
                  <a:ext uri="{FF2B5EF4-FFF2-40B4-BE49-F238E27FC236}">
                    <a16:creationId xmlns:a16="http://schemas.microsoft.com/office/drawing/2014/main" id="{619EDFA4-C602-21F8-B8E7-102441D51000}"/>
                  </a:ext>
                </a:extLst>
              </p:cNvPr>
              <p:cNvCxnSpPr>
                <a:cxnSpLocks/>
              </p:cNvCxnSpPr>
              <p:nvPr/>
            </p:nvCxnSpPr>
            <p:spPr>
              <a:xfrm>
                <a:off x="4024650" y="1471010"/>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5" name="TextBox 164">
                <a:extLst>
                  <a:ext uri="{FF2B5EF4-FFF2-40B4-BE49-F238E27FC236}">
                    <a16:creationId xmlns:a16="http://schemas.microsoft.com/office/drawing/2014/main" id="{A28CE33C-ECD6-0BA0-587D-CDFF56184B8D}"/>
                  </a:ext>
                </a:extLst>
              </p:cNvPr>
              <p:cNvSpPr txBox="1"/>
              <p:nvPr/>
            </p:nvSpPr>
            <p:spPr>
              <a:xfrm>
                <a:off x="3965921"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3</a:t>
                </a:r>
              </a:p>
            </p:txBody>
          </p:sp>
          <p:cxnSp>
            <p:nvCxnSpPr>
              <p:cNvPr id="166" name="Straight Connector 165">
                <a:extLst>
                  <a:ext uri="{FF2B5EF4-FFF2-40B4-BE49-F238E27FC236}">
                    <a16:creationId xmlns:a16="http://schemas.microsoft.com/office/drawing/2014/main" id="{F6B3E41D-8EF1-5117-6F99-656AD437A442}"/>
                  </a:ext>
                </a:extLst>
              </p:cNvPr>
              <p:cNvCxnSpPr>
                <a:cxnSpLocks/>
              </p:cNvCxnSpPr>
              <p:nvPr/>
            </p:nvCxnSpPr>
            <p:spPr>
              <a:xfrm>
                <a:off x="3321032" y="1471010"/>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7" name="TextBox 166">
                <a:extLst>
                  <a:ext uri="{FF2B5EF4-FFF2-40B4-BE49-F238E27FC236}">
                    <a16:creationId xmlns:a16="http://schemas.microsoft.com/office/drawing/2014/main" id="{3CF2D143-1D8A-A3F6-5F9E-D9A96BF116D6}"/>
                  </a:ext>
                </a:extLst>
              </p:cNvPr>
              <p:cNvSpPr txBox="1"/>
              <p:nvPr/>
            </p:nvSpPr>
            <p:spPr>
              <a:xfrm>
                <a:off x="3319288"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2</a:t>
                </a:r>
              </a:p>
            </p:txBody>
          </p:sp>
          <p:sp>
            <p:nvSpPr>
              <p:cNvPr id="168" name="TextBox 167">
                <a:extLst>
                  <a:ext uri="{FF2B5EF4-FFF2-40B4-BE49-F238E27FC236}">
                    <a16:creationId xmlns:a16="http://schemas.microsoft.com/office/drawing/2014/main" id="{97547C21-35AF-A2D2-80A1-0A236A568217}"/>
                  </a:ext>
                </a:extLst>
              </p:cNvPr>
              <p:cNvSpPr txBox="1"/>
              <p:nvPr/>
            </p:nvSpPr>
            <p:spPr>
              <a:xfrm>
                <a:off x="2632566"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1</a:t>
                </a:r>
              </a:p>
            </p:txBody>
          </p:sp>
          <p:sp>
            <p:nvSpPr>
              <p:cNvPr id="170" name="TextBox 169">
                <a:extLst>
                  <a:ext uri="{FF2B5EF4-FFF2-40B4-BE49-F238E27FC236}">
                    <a16:creationId xmlns:a16="http://schemas.microsoft.com/office/drawing/2014/main" id="{2400CE4B-8E88-B7B2-38DC-2F8CA977AED7}"/>
                  </a:ext>
                </a:extLst>
              </p:cNvPr>
              <p:cNvSpPr txBox="1"/>
              <p:nvPr/>
            </p:nvSpPr>
            <p:spPr>
              <a:xfrm>
                <a:off x="7004563"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7</a:t>
                </a:r>
              </a:p>
            </p:txBody>
          </p:sp>
          <p:sp>
            <p:nvSpPr>
              <p:cNvPr id="171" name="TextBox 170">
                <a:extLst>
                  <a:ext uri="{FF2B5EF4-FFF2-40B4-BE49-F238E27FC236}">
                    <a16:creationId xmlns:a16="http://schemas.microsoft.com/office/drawing/2014/main" id="{6216EC3F-C103-67D7-CBF9-6C4336AC6638}"/>
                  </a:ext>
                </a:extLst>
              </p:cNvPr>
              <p:cNvSpPr txBox="1"/>
              <p:nvPr/>
            </p:nvSpPr>
            <p:spPr>
              <a:xfrm>
                <a:off x="7754889" y="152158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8</a:t>
                </a:r>
              </a:p>
            </p:txBody>
          </p:sp>
          <p:grpSp>
            <p:nvGrpSpPr>
              <p:cNvPr id="172" name="Group 171">
                <a:extLst>
                  <a:ext uri="{FF2B5EF4-FFF2-40B4-BE49-F238E27FC236}">
                    <a16:creationId xmlns:a16="http://schemas.microsoft.com/office/drawing/2014/main" id="{A3D7C040-857F-A695-FAF9-FB38F2E0232A}"/>
                  </a:ext>
                </a:extLst>
              </p:cNvPr>
              <p:cNvGrpSpPr/>
              <p:nvPr/>
            </p:nvGrpSpPr>
            <p:grpSpPr>
              <a:xfrm>
                <a:off x="2174627" y="1053216"/>
                <a:ext cx="7483826" cy="429622"/>
                <a:chOff x="-569670" y="1280017"/>
                <a:chExt cx="9978434" cy="572829"/>
              </a:xfrm>
            </p:grpSpPr>
            <p:grpSp>
              <p:nvGrpSpPr>
                <p:cNvPr id="173" name="Group 172">
                  <a:extLst>
                    <a:ext uri="{FF2B5EF4-FFF2-40B4-BE49-F238E27FC236}">
                      <a16:creationId xmlns:a16="http://schemas.microsoft.com/office/drawing/2014/main" id="{16A0545B-B394-1E86-AA81-A9BD6E64F8DC}"/>
                    </a:ext>
                  </a:extLst>
                </p:cNvPr>
                <p:cNvGrpSpPr/>
                <p:nvPr/>
              </p:nvGrpSpPr>
              <p:grpSpPr>
                <a:xfrm>
                  <a:off x="-569670" y="1280017"/>
                  <a:ext cx="9978434" cy="572829"/>
                  <a:chOff x="-448227" y="1384520"/>
                  <a:chExt cx="9978434" cy="572829"/>
                </a:xfrm>
              </p:grpSpPr>
              <p:cxnSp>
                <p:nvCxnSpPr>
                  <p:cNvPr id="178" name="Straight Connector 177">
                    <a:extLst>
                      <a:ext uri="{FF2B5EF4-FFF2-40B4-BE49-F238E27FC236}">
                        <a16:creationId xmlns:a16="http://schemas.microsoft.com/office/drawing/2014/main" id="{2CA5B5E6-03FE-6D38-3894-156853A1C62A}"/>
                      </a:ext>
                    </a:extLst>
                  </p:cNvPr>
                  <p:cNvCxnSpPr>
                    <a:cxnSpLocks/>
                  </p:cNvCxnSpPr>
                  <p:nvPr/>
                </p:nvCxnSpPr>
                <p:spPr>
                  <a:xfrm flipV="1">
                    <a:off x="69940" y="1689977"/>
                    <a:ext cx="8708300" cy="21322"/>
                  </a:xfrm>
                  <a:prstGeom prst="line">
                    <a:avLst/>
                  </a:prstGeom>
                  <a:ln w="50800"/>
                </p:spPr>
                <p:style>
                  <a:lnRef idx="1">
                    <a:schemeClr val="dk1"/>
                  </a:lnRef>
                  <a:fillRef idx="0">
                    <a:schemeClr val="dk1"/>
                  </a:fillRef>
                  <a:effectRef idx="0">
                    <a:schemeClr val="dk1"/>
                  </a:effectRef>
                  <a:fontRef idx="minor">
                    <a:schemeClr val="tx1"/>
                  </a:fontRef>
                </p:style>
              </p:cxnSp>
              <p:sp>
                <p:nvSpPr>
                  <p:cNvPr id="179" name="Rounded Rectangle 124">
                    <a:extLst>
                      <a:ext uri="{FF2B5EF4-FFF2-40B4-BE49-F238E27FC236}">
                        <a16:creationId xmlns:a16="http://schemas.microsoft.com/office/drawing/2014/main" id="{B98DF2F5-211F-9DAE-263E-CB16880F7DCC}"/>
                      </a:ext>
                    </a:extLst>
                  </p:cNvPr>
                  <p:cNvSpPr/>
                  <p:nvPr/>
                </p:nvSpPr>
                <p:spPr bwMode="auto">
                  <a:xfrm>
                    <a:off x="328345" y="1390340"/>
                    <a:ext cx="8270372" cy="558752"/>
                  </a:xfrm>
                  <a:prstGeom prst="roundRect">
                    <a:avLst/>
                  </a:prstGeom>
                  <a:solidFill>
                    <a:schemeClr val="bg1">
                      <a:lumMod val="50000"/>
                    </a:schemeClr>
                  </a:solidFill>
                  <a:ln>
                    <a:noFill/>
                    <a:headEnd type="none" w="med" len="med"/>
                    <a:tailEnd type="triangle" w="med" len="med"/>
                  </a:ln>
                </p:spPr>
                <p:style>
                  <a:lnRef idx="2">
                    <a:schemeClr val="accent4"/>
                  </a:lnRef>
                  <a:fillRef idx="1">
                    <a:schemeClr val="lt1"/>
                  </a:fillRef>
                  <a:effectRef idx="0">
                    <a:schemeClr val="accent4"/>
                  </a:effectRef>
                  <a:fontRef idx="minor">
                    <a:schemeClr val="dk1"/>
                  </a:fontRef>
                </p:style>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dirty="0">
                      <a:solidFill>
                        <a:schemeClr val="tx1"/>
                      </a:solidFill>
                      <a:latin typeface="MetaLining" charset="0"/>
                    </a:endParaRPr>
                  </a:p>
                </p:txBody>
              </p:sp>
              <p:sp>
                <p:nvSpPr>
                  <p:cNvPr id="180" name="Rounded Rectangle 125">
                    <a:extLst>
                      <a:ext uri="{FF2B5EF4-FFF2-40B4-BE49-F238E27FC236}">
                        <a16:creationId xmlns:a16="http://schemas.microsoft.com/office/drawing/2014/main" id="{A79FCCB1-2A43-7775-E853-582911361076}"/>
                      </a:ext>
                    </a:extLst>
                  </p:cNvPr>
                  <p:cNvSpPr/>
                  <p:nvPr/>
                </p:nvSpPr>
                <p:spPr bwMode="auto">
                  <a:xfrm>
                    <a:off x="875213" y="1385868"/>
                    <a:ext cx="2382873" cy="571481"/>
                  </a:xfrm>
                  <a:prstGeom prst="roundRect">
                    <a:avLst/>
                  </a:prstGeom>
                  <a:solidFill>
                    <a:srgbClr val="FFFF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181" name="Rectangle 180">
                    <a:extLst>
                      <a:ext uri="{FF2B5EF4-FFF2-40B4-BE49-F238E27FC236}">
                        <a16:creationId xmlns:a16="http://schemas.microsoft.com/office/drawing/2014/main" id="{0F1D102D-4904-A8CE-9239-46F0FA5182E6}"/>
                      </a:ext>
                    </a:extLst>
                  </p:cNvPr>
                  <p:cNvSpPr/>
                  <p:nvPr/>
                </p:nvSpPr>
                <p:spPr>
                  <a:xfrm>
                    <a:off x="1173945" y="1406731"/>
                    <a:ext cx="1859469" cy="410191"/>
                  </a:xfrm>
                  <a:prstGeom prst="rect">
                    <a:avLst/>
                  </a:prstGeom>
                </p:spPr>
                <p:txBody>
                  <a:bodyPr wrap="square">
                    <a:spAutoFit/>
                  </a:bodyPr>
                  <a:lstStyle/>
                  <a:p>
                    <a:r>
                      <a:rPr lang="en-CA" sz="1200" dirty="0">
                        <a:latin typeface="Times New Roman" panose="02020603050405020304" pitchFamily="18" charset="0"/>
                        <a:cs typeface="Times New Roman" panose="02020603050405020304" pitchFamily="18" charset="0"/>
                      </a:rPr>
                      <a:t>Metal binding </a:t>
                    </a:r>
                  </a:p>
                  <a:p>
                    <a:r>
                      <a:rPr lang="en-CA" sz="1200" dirty="0">
                        <a:latin typeface="Times New Roman" panose="02020603050405020304" pitchFamily="18" charset="0"/>
                        <a:cs typeface="Times New Roman" panose="02020603050405020304" pitchFamily="18" charset="0"/>
                      </a:rPr>
                      <a:t>domains 1- 6</a:t>
                    </a:r>
                    <a:endParaRPr lang="en-US" sz="1200" dirty="0">
                      <a:latin typeface="Times New Roman" panose="02020603050405020304" pitchFamily="18" charset="0"/>
                      <a:cs typeface="Times New Roman" panose="02020603050405020304" pitchFamily="18" charset="0"/>
                    </a:endParaRPr>
                  </a:p>
                </p:txBody>
              </p:sp>
              <p:sp>
                <p:nvSpPr>
                  <p:cNvPr id="182" name="Rounded Rectangle 127">
                    <a:extLst>
                      <a:ext uri="{FF2B5EF4-FFF2-40B4-BE49-F238E27FC236}">
                        <a16:creationId xmlns:a16="http://schemas.microsoft.com/office/drawing/2014/main" id="{2EC22AB9-4F80-9FC0-2B13-50C3303ECB62}"/>
                      </a:ext>
                    </a:extLst>
                  </p:cNvPr>
                  <p:cNvSpPr/>
                  <p:nvPr/>
                </p:nvSpPr>
                <p:spPr bwMode="auto">
                  <a:xfrm>
                    <a:off x="5124839" y="1392794"/>
                    <a:ext cx="519346" cy="558000"/>
                  </a:xfrm>
                  <a:prstGeom prst="roundRect">
                    <a:avLst/>
                  </a:prstGeom>
                  <a:solidFill>
                    <a:srgbClr val="0070C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183" name="Rounded Rectangle 128">
                    <a:extLst>
                      <a:ext uri="{FF2B5EF4-FFF2-40B4-BE49-F238E27FC236}">
                        <a16:creationId xmlns:a16="http://schemas.microsoft.com/office/drawing/2014/main" id="{3324068F-1BDF-D64A-861D-8A9FDE5E6453}"/>
                      </a:ext>
                    </a:extLst>
                  </p:cNvPr>
                  <p:cNvSpPr/>
                  <p:nvPr/>
                </p:nvSpPr>
                <p:spPr bwMode="auto">
                  <a:xfrm>
                    <a:off x="4439827" y="1386371"/>
                    <a:ext cx="661419" cy="558000"/>
                  </a:xfrm>
                  <a:prstGeom prst="roundRect">
                    <a:avLst/>
                  </a:prstGeom>
                  <a:solidFill>
                    <a:schemeClr val="tx2"/>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solidFill>
                        <a:schemeClr val="bg1"/>
                      </a:solidFill>
                    </a:endParaRPr>
                  </a:p>
                </p:txBody>
              </p:sp>
              <p:sp>
                <p:nvSpPr>
                  <p:cNvPr id="184" name="Rounded Rectangle 129">
                    <a:extLst>
                      <a:ext uri="{FF2B5EF4-FFF2-40B4-BE49-F238E27FC236}">
                        <a16:creationId xmlns:a16="http://schemas.microsoft.com/office/drawing/2014/main" id="{6DD4B59A-4ECD-2D45-4392-029E9FF30E95}"/>
                      </a:ext>
                    </a:extLst>
                  </p:cNvPr>
                  <p:cNvSpPr/>
                  <p:nvPr/>
                </p:nvSpPr>
                <p:spPr bwMode="auto">
                  <a:xfrm>
                    <a:off x="7484018" y="1387580"/>
                    <a:ext cx="505471" cy="558000"/>
                  </a:xfrm>
                  <a:prstGeom prst="roundRect">
                    <a:avLst/>
                  </a:prstGeom>
                  <a:solidFill>
                    <a:srgbClr val="0070C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200">
                      <a:latin typeface="Times New Roman" panose="02020603050405020304" pitchFamily="18" charset="0"/>
                      <a:cs typeface="Times New Roman" panose="02020603050405020304" pitchFamily="18" charset="0"/>
                    </a:endParaRPr>
                  </a:p>
                </p:txBody>
              </p:sp>
              <p:sp>
                <p:nvSpPr>
                  <p:cNvPr id="185" name="Rounded Rectangle 130">
                    <a:extLst>
                      <a:ext uri="{FF2B5EF4-FFF2-40B4-BE49-F238E27FC236}">
                        <a16:creationId xmlns:a16="http://schemas.microsoft.com/office/drawing/2014/main" id="{5E978FE7-2EAA-D2C5-0E57-2FA66313C831}"/>
                      </a:ext>
                    </a:extLst>
                  </p:cNvPr>
                  <p:cNvSpPr/>
                  <p:nvPr/>
                </p:nvSpPr>
                <p:spPr bwMode="auto">
                  <a:xfrm>
                    <a:off x="6253432" y="1384520"/>
                    <a:ext cx="617222" cy="558000"/>
                  </a:xfrm>
                  <a:prstGeom prst="roundRect">
                    <a:avLst/>
                  </a:prstGeom>
                  <a:solidFill>
                    <a:srgbClr val="FFC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000">
                      <a:latin typeface="Times New Roman" panose="02020603050405020304" pitchFamily="18" charset="0"/>
                      <a:cs typeface="Times New Roman" panose="02020603050405020304" pitchFamily="18" charset="0"/>
                    </a:endParaRPr>
                  </a:p>
                </p:txBody>
              </p:sp>
              <p:sp>
                <p:nvSpPr>
                  <p:cNvPr id="186" name="Rounded Rectangle 131">
                    <a:extLst>
                      <a:ext uri="{FF2B5EF4-FFF2-40B4-BE49-F238E27FC236}">
                        <a16:creationId xmlns:a16="http://schemas.microsoft.com/office/drawing/2014/main" id="{51A26413-111F-D12D-EB42-8373A60A72E3}"/>
                      </a:ext>
                    </a:extLst>
                  </p:cNvPr>
                  <p:cNvSpPr/>
                  <p:nvPr/>
                </p:nvSpPr>
                <p:spPr bwMode="auto">
                  <a:xfrm>
                    <a:off x="6911534" y="1392438"/>
                    <a:ext cx="518564" cy="558000"/>
                  </a:xfrm>
                  <a:prstGeom prst="roundRect">
                    <a:avLst/>
                  </a:prstGeom>
                  <a:solidFill>
                    <a:srgbClr val="FF6969"/>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187" name="Rectangle 186">
                    <a:extLst>
                      <a:ext uri="{FF2B5EF4-FFF2-40B4-BE49-F238E27FC236}">
                        <a16:creationId xmlns:a16="http://schemas.microsoft.com/office/drawing/2014/main" id="{4D6B777A-6ED1-AD85-00FC-741191F2EE78}"/>
                      </a:ext>
                    </a:extLst>
                  </p:cNvPr>
                  <p:cNvSpPr/>
                  <p:nvPr/>
                </p:nvSpPr>
                <p:spPr>
                  <a:xfrm>
                    <a:off x="5098506" y="1435048"/>
                    <a:ext cx="528011" cy="410191"/>
                  </a:xfrm>
                  <a:prstGeom prst="rect">
                    <a:avLst/>
                  </a:prstGeom>
                </p:spPr>
                <p:txBody>
                  <a:bodyPr wrap="none">
                    <a:spAutoFit/>
                  </a:bodyPr>
                  <a:lstStyle/>
                  <a:p>
                    <a:r>
                      <a:rPr lang="en-CA" sz="1200" dirty="0">
                        <a:solidFill>
                          <a:schemeClr val="bg1"/>
                        </a:solidFill>
                        <a:latin typeface="Times New Roman" panose="02020603050405020304" pitchFamily="18" charset="0"/>
                        <a:cs typeface="Times New Roman" panose="02020603050405020304" pitchFamily="18" charset="0"/>
                      </a:rPr>
                      <a:t>TM</a:t>
                    </a:r>
                  </a:p>
                  <a:p>
                    <a:r>
                      <a:rPr lang="en-CA" sz="1200" dirty="0">
                        <a:solidFill>
                          <a:schemeClr val="bg1"/>
                        </a:solidFill>
                        <a:latin typeface="Times New Roman" panose="02020603050405020304" pitchFamily="18" charset="0"/>
                        <a:cs typeface="Times New Roman" panose="02020603050405020304" pitchFamily="18" charset="0"/>
                      </a:rPr>
                      <a:t> 3-4</a:t>
                    </a:r>
                    <a:endParaRPr lang="en-US" sz="1200" dirty="0">
                      <a:solidFill>
                        <a:schemeClr val="bg1"/>
                      </a:solidFill>
                      <a:latin typeface="Times New Roman" panose="02020603050405020304" pitchFamily="18" charset="0"/>
                      <a:cs typeface="Times New Roman" panose="02020603050405020304" pitchFamily="18" charset="0"/>
                    </a:endParaRPr>
                  </a:p>
                </p:txBody>
              </p:sp>
              <p:sp>
                <p:nvSpPr>
                  <p:cNvPr id="188" name="Rectangle 187">
                    <a:extLst>
                      <a:ext uri="{FF2B5EF4-FFF2-40B4-BE49-F238E27FC236}">
                        <a16:creationId xmlns:a16="http://schemas.microsoft.com/office/drawing/2014/main" id="{104C9C95-79FE-5DAA-57DD-4F7C0B226C88}"/>
                      </a:ext>
                    </a:extLst>
                  </p:cNvPr>
                  <p:cNvSpPr/>
                  <p:nvPr/>
                </p:nvSpPr>
                <p:spPr>
                  <a:xfrm>
                    <a:off x="7321563" y="1418680"/>
                    <a:ext cx="854800" cy="410191"/>
                  </a:xfrm>
                  <a:prstGeom prst="rect">
                    <a:avLst/>
                  </a:prstGeom>
                </p:spPr>
                <p:txBody>
                  <a:bodyPr wrap="squar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TMD</a:t>
                    </a:r>
                  </a:p>
                  <a:p>
                    <a:pPr algn="ctr"/>
                    <a:r>
                      <a:rPr lang="en-CA" sz="1200" dirty="0">
                        <a:solidFill>
                          <a:schemeClr val="bg1"/>
                        </a:solidFill>
                        <a:latin typeface="Times New Roman" panose="02020603050405020304" pitchFamily="18" charset="0"/>
                        <a:cs typeface="Times New Roman" panose="02020603050405020304" pitchFamily="18" charset="0"/>
                      </a:rPr>
                      <a:t> 5-6</a:t>
                    </a:r>
                    <a:endParaRPr lang="en-US" sz="1200" dirty="0">
                      <a:solidFill>
                        <a:schemeClr val="bg1"/>
                      </a:solidFill>
                      <a:latin typeface="Times New Roman" panose="02020603050405020304" pitchFamily="18" charset="0"/>
                      <a:cs typeface="Times New Roman" panose="02020603050405020304" pitchFamily="18" charset="0"/>
                    </a:endParaRPr>
                  </a:p>
                </p:txBody>
              </p:sp>
              <p:sp>
                <p:nvSpPr>
                  <p:cNvPr id="189" name="Rectangle 188">
                    <a:extLst>
                      <a:ext uri="{FF2B5EF4-FFF2-40B4-BE49-F238E27FC236}">
                        <a16:creationId xmlns:a16="http://schemas.microsoft.com/office/drawing/2014/main" id="{7973524B-3D70-288B-0CFC-ADF323505015}"/>
                      </a:ext>
                    </a:extLst>
                  </p:cNvPr>
                  <p:cNvSpPr/>
                  <p:nvPr/>
                </p:nvSpPr>
                <p:spPr>
                  <a:xfrm>
                    <a:off x="4354781" y="1408587"/>
                    <a:ext cx="813995" cy="410191"/>
                  </a:xfrm>
                  <a:prstGeom prst="rect">
                    <a:avLst/>
                  </a:prstGeom>
                </p:spPr>
                <p:txBody>
                  <a:bodyPr wrap="squar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A </a:t>
                    </a:r>
                  </a:p>
                  <a:p>
                    <a:pPr algn="ctr"/>
                    <a:r>
                      <a:rPr lang="en-CA" sz="1200" dirty="0">
                        <a:solidFill>
                          <a:schemeClr val="bg1"/>
                        </a:solidFill>
                        <a:latin typeface="Times New Roman" panose="02020603050405020304" pitchFamily="18" charset="0"/>
                        <a:cs typeface="Times New Roman" panose="02020603050405020304" pitchFamily="18" charset="0"/>
                      </a:rPr>
                      <a:t>domain</a:t>
                    </a:r>
                    <a:endParaRPr lang="en-US" sz="1200" dirty="0">
                      <a:solidFill>
                        <a:schemeClr val="bg1"/>
                      </a:solidFill>
                      <a:latin typeface="Times New Roman" panose="02020603050405020304" pitchFamily="18" charset="0"/>
                      <a:cs typeface="Times New Roman" panose="02020603050405020304" pitchFamily="18" charset="0"/>
                    </a:endParaRPr>
                  </a:p>
                </p:txBody>
              </p:sp>
              <p:sp>
                <p:nvSpPr>
                  <p:cNvPr id="190" name="Rectangle 189">
                    <a:extLst>
                      <a:ext uri="{FF2B5EF4-FFF2-40B4-BE49-F238E27FC236}">
                        <a16:creationId xmlns:a16="http://schemas.microsoft.com/office/drawing/2014/main" id="{0CB1559A-1AE1-9648-AE88-E9B2E99E05C4}"/>
                      </a:ext>
                    </a:extLst>
                  </p:cNvPr>
                  <p:cNvSpPr/>
                  <p:nvPr/>
                </p:nvSpPr>
                <p:spPr>
                  <a:xfrm>
                    <a:off x="6346946" y="1422919"/>
                    <a:ext cx="411422" cy="246115"/>
                  </a:xfrm>
                  <a:prstGeom prst="rect">
                    <a:avLst/>
                  </a:prstGeom>
                </p:spPr>
                <p:txBody>
                  <a:bodyPr wrap="non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N </a:t>
                    </a:r>
                  </a:p>
                </p:txBody>
              </p:sp>
              <p:sp>
                <p:nvSpPr>
                  <p:cNvPr id="191" name="Rectangle 190">
                    <a:extLst>
                      <a:ext uri="{FF2B5EF4-FFF2-40B4-BE49-F238E27FC236}">
                        <a16:creationId xmlns:a16="http://schemas.microsoft.com/office/drawing/2014/main" id="{C92E66EA-9D1D-A81B-2F12-A84BDFE48898}"/>
                      </a:ext>
                    </a:extLst>
                  </p:cNvPr>
                  <p:cNvSpPr/>
                  <p:nvPr/>
                </p:nvSpPr>
                <p:spPr>
                  <a:xfrm>
                    <a:off x="6815858" y="1428632"/>
                    <a:ext cx="738811" cy="246115"/>
                  </a:xfrm>
                  <a:prstGeom prst="rect">
                    <a:avLst/>
                  </a:prstGeom>
                </p:spPr>
                <p:txBody>
                  <a:bodyPr wrap="squar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P </a:t>
                    </a:r>
                  </a:p>
                </p:txBody>
              </p:sp>
              <p:sp>
                <p:nvSpPr>
                  <p:cNvPr id="192" name="TextBox 191">
                    <a:extLst>
                      <a:ext uri="{FF2B5EF4-FFF2-40B4-BE49-F238E27FC236}">
                        <a16:creationId xmlns:a16="http://schemas.microsoft.com/office/drawing/2014/main" id="{B3C749E5-A5C1-A82E-1C90-2AEA8D8F7E32}"/>
                      </a:ext>
                    </a:extLst>
                  </p:cNvPr>
                  <p:cNvSpPr txBox="1"/>
                  <p:nvPr/>
                </p:nvSpPr>
                <p:spPr>
                  <a:xfrm>
                    <a:off x="-448227" y="1592147"/>
                    <a:ext cx="565059" cy="205095"/>
                  </a:xfrm>
                  <a:prstGeom prst="rect">
                    <a:avLst/>
                  </a:prstGeom>
                  <a:noFill/>
                </p:spPr>
                <p:txBody>
                  <a:bodyPr wrap="square" rtlCol="0">
                    <a:spAutoFit/>
                  </a:bodyPr>
                  <a:lstStyle/>
                  <a:p>
                    <a:r>
                      <a:rPr lang="en-US" sz="900"/>
                      <a:t>NH</a:t>
                    </a:r>
                    <a:r>
                      <a:rPr lang="en-US" sz="900" baseline="-25000"/>
                      <a:t>2</a:t>
                    </a:r>
                  </a:p>
                </p:txBody>
              </p:sp>
              <p:sp>
                <p:nvSpPr>
                  <p:cNvPr id="193" name="TextBox 192">
                    <a:extLst>
                      <a:ext uri="{FF2B5EF4-FFF2-40B4-BE49-F238E27FC236}">
                        <a16:creationId xmlns:a16="http://schemas.microsoft.com/office/drawing/2014/main" id="{E813C1DD-417C-C665-93E5-076D8A53E212}"/>
                      </a:ext>
                    </a:extLst>
                  </p:cNvPr>
                  <p:cNvSpPr txBox="1"/>
                  <p:nvPr/>
                </p:nvSpPr>
                <p:spPr>
                  <a:xfrm>
                    <a:off x="8751886" y="1568927"/>
                    <a:ext cx="778321" cy="205095"/>
                  </a:xfrm>
                  <a:prstGeom prst="rect">
                    <a:avLst/>
                  </a:prstGeom>
                  <a:noFill/>
                </p:spPr>
                <p:txBody>
                  <a:bodyPr wrap="square" rtlCol="0">
                    <a:spAutoFit/>
                  </a:bodyPr>
                  <a:lstStyle/>
                  <a:p>
                    <a:r>
                      <a:rPr lang="en-US" sz="900" dirty="0"/>
                      <a:t>COOH</a:t>
                    </a:r>
                  </a:p>
                </p:txBody>
              </p:sp>
            </p:grpSp>
            <p:sp>
              <p:nvSpPr>
                <p:cNvPr id="174" name="Rounded Rectangle 118">
                  <a:extLst>
                    <a:ext uri="{FF2B5EF4-FFF2-40B4-BE49-F238E27FC236}">
                      <a16:creationId xmlns:a16="http://schemas.microsoft.com/office/drawing/2014/main" id="{712D589F-D52E-BEAB-09FB-304F796F21FB}"/>
                    </a:ext>
                  </a:extLst>
                </p:cNvPr>
                <p:cNvSpPr/>
                <p:nvPr/>
              </p:nvSpPr>
              <p:spPr bwMode="auto">
                <a:xfrm>
                  <a:off x="3256040" y="1285354"/>
                  <a:ext cx="975696" cy="558000"/>
                </a:xfrm>
                <a:prstGeom prst="roundRect">
                  <a:avLst/>
                </a:prstGeom>
                <a:solidFill>
                  <a:srgbClr val="0070C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175" name="Rectangle 174">
                  <a:extLst>
                    <a:ext uri="{FF2B5EF4-FFF2-40B4-BE49-F238E27FC236}">
                      <a16:creationId xmlns:a16="http://schemas.microsoft.com/office/drawing/2014/main" id="{9097F6B0-EBF0-6747-CE9D-B02B6B30E465}"/>
                    </a:ext>
                  </a:extLst>
                </p:cNvPr>
                <p:cNvSpPr/>
                <p:nvPr/>
              </p:nvSpPr>
              <p:spPr>
                <a:xfrm>
                  <a:off x="3075923" y="1318777"/>
                  <a:ext cx="1299319" cy="512739"/>
                </a:xfrm>
                <a:prstGeom prst="rect">
                  <a:avLst/>
                </a:prstGeom>
              </p:spPr>
              <p:txBody>
                <a:bodyPr wrap="square">
                  <a:spAutoFit/>
                </a:bodyPr>
                <a:lstStyle/>
                <a:p>
                  <a:pPr algn="ctr"/>
                  <a:r>
                    <a:rPr lang="en-CA" sz="1050" dirty="0">
                      <a:solidFill>
                        <a:schemeClr val="bg1"/>
                      </a:solidFill>
                      <a:latin typeface="Times New Roman" panose="02020603050405020304" pitchFamily="18" charset="0"/>
                      <a:cs typeface="Times New Roman" panose="02020603050405020304" pitchFamily="18" charset="0"/>
                    </a:rPr>
                    <a:t>TM</a:t>
                  </a:r>
                </a:p>
                <a:p>
                  <a:pPr algn="ctr"/>
                  <a:r>
                    <a:rPr lang="en-CA" sz="1050" dirty="0">
                      <a:solidFill>
                        <a:schemeClr val="bg1"/>
                      </a:solidFill>
                      <a:latin typeface="Times New Roman" panose="02020603050405020304" pitchFamily="18" charset="0"/>
                      <a:cs typeface="Times New Roman" panose="02020603050405020304" pitchFamily="18" charset="0"/>
                    </a:rPr>
                    <a:t>A, B,1,2</a:t>
                  </a:r>
                </a:p>
                <a:p>
                  <a:pPr algn="ctr"/>
                  <a:r>
                    <a:rPr lang="en-CA" sz="1050" dirty="0">
                      <a:solidFill>
                        <a:schemeClr val="bg1"/>
                      </a:solidFill>
                      <a:latin typeface="Times New Roman" panose="02020603050405020304" pitchFamily="18" charset="0"/>
                      <a:cs typeface="Times New Roman" panose="02020603050405020304" pitchFamily="18" charset="0"/>
                    </a:rPr>
                    <a:t> </a:t>
                  </a:r>
                  <a:endParaRPr lang="en-US" sz="1050" dirty="0">
                    <a:solidFill>
                      <a:schemeClr val="bg1"/>
                    </a:solidFill>
                    <a:latin typeface="Times New Roman" panose="02020603050405020304" pitchFamily="18" charset="0"/>
                    <a:cs typeface="Times New Roman" panose="02020603050405020304" pitchFamily="18" charset="0"/>
                  </a:endParaRPr>
                </a:p>
              </p:txBody>
            </p:sp>
            <p:sp>
              <p:nvSpPr>
                <p:cNvPr id="176" name="Rounded Rectangle 120">
                  <a:extLst>
                    <a:ext uri="{FF2B5EF4-FFF2-40B4-BE49-F238E27FC236}">
                      <a16:creationId xmlns:a16="http://schemas.microsoft.com/office/drawing/2014/main" id="{91CD3C5C-B194-0008-C8B2-845D3448F65B}"/>
                    </a:ext>
                  </a:extLst>
                </p:cNvPr>
                <p:cNvSpPr/>
                <p:nvPr/>
              </p:nvSpPr>
              <p:spPr bwMode="auto">
                <a:xfrm>
                  <a:off x="5540922" y="1280192"/>
                  <a:ext cx="583117" cy="558000"/>
                </a:xfrm>
                <a:prstGeom prst="roundRect">
                  <a:avLst/>
                </a:prstGeom>
                <a:solidFill>
                  <a:srgbClr val="FF6969"/>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177" name="Rectangle 176">
                  <a:extLst>
                    <a:ext uri="{FF2B5EF4-FFF2-40B4-BE49-F238E27FC236}">
                      <a16:creationId xmlns:a16="http://schemas.microsoft.com/office/drawing/2014/main" id="{A8E1EC8D-F0BF-EC5E-CB61-B01C645A20D1}"/>
                    </a:ext>
                  </a:extLst>
                </p:cNvPr>
                <p:cNvSpPr/>
                <p:nvPr/>
              </p:nvSpPr>
              <p:spPr>
                <a:xfrm>
                  <a:off x="5429511" y="1308758"/>
                  <a:ext cx="813993" cy="246115"/>
                </a:xfrm>
                <a:prstGeom prst="rect">
                  <a:avLst/>
                </a:prstGeom>
              </p:spPr>
              <p:txBody>
                <a:bodyPr wrap="squar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P</a:t>
                  </a:r>
                </a:p>
              </p:txBody>
            </p:sp>
          </p:grpSp>
        </p:grpSp>
      </p:grpSp>
    </p:spTree>
    <p:extLst>
      <p:ext uri="{BB962C8B-B14F-4D97-AF65-F5344CB8AC3E}">
        <p14:creationId xmlns:p14="http://schemas.microsoft.com/office/powerpoint/2010/main" val="334550835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9C1AE-FDB2-54F2-04EA-A5E663B3ABA7}"/>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3845852F-B3D2-FF2C-682B-F059F1F67FA6}"/>
              </a:ext>
            </a:extLst>
          </p:cNvPr>
          <p:cNvSpPr>
            <a:spLocks noGrp="1" noChangeArrowheads="1"/>
          </p:cNvSpPr>
          <p:nvPr>
            <p:ph type="title"/>
          </p:nvPr>
        </p:nvSpPr>
        <p:spPr/>
        <p:txBody>
          <a:bodyPr/>
          <a:lstStyle/>
          <a:p>
            <a:r>
              <a:rPr lang="en-US" dirty="0"/>
              <a:t>Outline</a:t>
            </a:r>
          </a:p>
        </p:txBody>
      </p:sp>
      <p:sp>
        <p:nvSpPr>
          <p:cNvPr id="6700035" name="Rectangle 3">
            <a:extLst>
              <a:ext uri="{FF2B5EF4-FFF2-40B4-BE49-F238E27FC236}">
                <a16:creationId xmlns:a16="http://schemas.microsoft.com/office/drawing/2014/main" id="{DDA43508-9888-D7FB-1B19-00D121FCA9E0}"/>
              </a:ext>
            </a:extLst>
          </p:cNvPr>
          <p:cNvSpPr>
            <a:spLocks noGrp="1" noChangeArrowheads="1"/>
          </p:cNvSpPr>
          <p:nvPr>
            <p:ph idx="4294967295"/>
          </p:nvPr>
        </p:nvSpPr>
        <p:spPr>
          <a:xfrm>
            <a:off x="3502490" y="820270"/>
            <a:ext cx="7251111" cy="4898738"/>
          </a:xfrm>
        </p:spPr>
        <p:txBody>
          <a:bodyPr rtlCol="0">
            <a:noAutofit/>
          </a:bodyPr>
          <a:lstStyle/>
          <a:p>
            <a:pPr marL="574675" lvl="1" indent="0" fontAlgn="auto">
              <a:lnSpc>
                <a:spcPct val="90000"/>
              </a:lnSpc>
              <a:spcAft>
                <a:spcPts val="0"/>
              </a:spcAft>
              <a:buSzPct val="120000"/>
              <a:buNone/>
              <a:defRPr/>
            </a:pPr>
            <a:endParaRPr lang="en-US" sz="2800" b="1" dirty="0"/>
          </a:p>
          <a:p>
            <a:pPr marL="1031875" lvl="1" indent="-457200" fontAlgn="auto">
              <a:lnSpc>
                <a:spcPct val="90000"/>
              </a:lnSpc>
              <a:spcAft>
                <a:spcPts val="0"/>
              </a:spcAft>
              <a:buSzPct val="120000"/>
              <a:buFont typeface="Wingdings" pitchFamily="2" charset="2"/>
              <a:buChar char="Ø"/>
              <a:defRPr/>
            </a:pPr>
            <a:r>
              <a:rPr lang="en-US" sz="2800" dirty="0"/>
              <a:t>Wilson’s Disease and its VUS Problem</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Assay and small-scale validation</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solidFill>
                  <a:srgbClr val="420BF1"/>
                </a:solidFill>
              </a:rPr>
              <a:t>Variant effect mapping</a:t>
            </a:r>
          </a:p>
          <a:p>
            <a:pPr marL="574675" lvl="1" indent="0" fontAlgn="auto">
              <a:lnSpc>
                <a:spcPct val="90000"/>
              </a:lnSpc>
              <a:spcAft>
                <a:spcPts val="0"/>
              </a:spcAft>
              <a:buSzPct val="120000"/>
              <a:buNone/>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Reality checks </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Clinical evidence calibration</a:t>
            </a:r>
          </a:p>
          <a:p>
            <a:pPr marL="1031875" lvl="1" indent="-457200" fontAlgn="auto">
              <a:lnSpc>
                <a:spcPct val="90000"/>
              </a:lnSpc>
              <a:spcAft>
                <a:spcPts val="0"/>
              </a:spcAft>
              <a:buSzPct val="120000"/>
              <a:buFont typeface="Wingdings" pitchFamily="2" charset="2"/>
              <a:buChar char="Ø"/>
              <a:defRPr/>
            </a:pPr>
            <a:endParaRPr lang="en-US" sz="2800" b="1" dirty="0"/>
          </a:p>
          <a:p>
            <a:pPr marL="974725" lvl="2" indent="0" fontAlgn="auto">
              <a:lnSpc>
                <a:spcPct val="90000"/>
              </a:lnSpc>
              <a:spcAft>
                <a:spcPts val="0"/>
              </a:spcAft>
              <a:buSzPct val="120000"/>
              <a:buNone/>
              <a:defRPr/>
            </a:pPr>
            <a:endParaRPr lang="en-US" b="1" dirty="0">
              <a:solidFill>
                <a:schemeClr val="accent4"/>
              </a:solidFill>
            </a:endParaRPr>
          </a:p>
          <a:p>
            <a:pPr marL="1431925" lvl="2" indent="-457200" fontAlgn="auto">
              <a:lnSpc>
                <a:spcPct val="90000"/>
              </a:lnSpc>
              <a:spcAft>
                <a:spcPts val="0"/>
              </a:spcAft>
              <a:buSzPct val="120000"/>
              <a:buFont typeface="Wingdings" pitchFamily="2" charset="2"/>
              <a:buChar char="Ø"/>
              <a:defRPr/>
            </a:pPr>
            <a:endParaRPr lang="en-US" b="1" dirty="0">
              <a:solidFill>
                <a:schemeClr val="accent4"/>
              </a:solidFill>
            </a:endParaRPr>
          </a:p>
        </p:txBody>
      </p:sp>
      <p:sp>
        <p:nvSpPr>
          <p:cNvPr id="9" name="TextBox 8">
            <a:extLst>
              <a:ext uri="{FF2B5EF4-FFF2-40B4-BE49-F238E27FC236}">
                <a16:creationId xmlns:a16="http://schemas.microsoft.com/office/drawing/2014/main" id="{8C0E6EE5-5A38-913E-9F8A-4F8FB0A0319E}"/>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11</a:t>
            </a:fld>
            <a:endParaRPr lang="en-US" dirty="0">
              <a:solidFill>
                <a:schemeClr val="bg1"/>
              </a:solidFill>
            </a:endParaRPr>
          </a:p>
        </p:txBody>
      </p:sp>
      <p:pic>
        <p:nvPicPr>
          <p:cNvPr id="2" name="Picture 1">
            <a:extLst>
              <a:ext uri="{FF2B5EF4-FFF2-40B4-BE49-F238E27FC236}">
                <a16:creationId xmlns:a16="http://schemas.microsoft.com/office/drawing/2014/main" id="{09312F02-4520-EFAF-B2AC-A8A6207B33BB}"/>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b="15507"/>
          <a:stretch/>
        </p:blipFill>
        <p:spPr>
          <a:xfrm>
            <a:off x="8803345" y="2849868"/>
            <a:ext cx="1234561" cy="1158264"/>
          </a:xfrm>
          <a:prstGeom prst="rect">
            <a:avLst/>
          </a:prstGeom>
        </p:spPr>
      </p:pic>
      <p:pic>
        <p:nvPicPr>
          <p:cNvPr id="3" name="Picture 2">
            <a:extLst>
              <a:ext uri="{FF2B5EF4-FFF2-40B4-BE49-F238E27FC236}">
                <a16:creationId xmlns:a16="http://schemas.microsoft.com/office/drawing/2014/main" id="{9C0B41BB-E7B9-F76C-AFE8-BDC0A6F2F338}"/>
              </a:ext>
            </a:extLst>
          </p:cNvPr>
          <p:cNvPicPr>
            <a:picLocks noChangeAspect="1"/>
          </p:cNvPicPr>
          <p:nvPr/>
        </p:nvPicPr>
        <p:blipFill>
          <a:blip r:embed="rId4"/>
          <a:srcRect t="574"/>
          <a:stretch>
            <a:fillRect/>
          </a:stretch>
        </p:blipFill>
        <p:spPr>
          <a:xfrm>
            <a:off x="1048871" y="1201745"/>
            <a:ext cx="2363974" cy="1744343"/>
          </a:xfrm>
          <a:prstGeom prst="rect">
            <a:avLst/>
          </a:prstGeom>
        </p:spPr>
      </p:pic>
      <p:pic>
        <p:nvPicPr>
          <p:cNvPr id="4" name="Picture 3">
            <a:extLst>
              <a:ext uri="{FF2B5EF4-FFF2-40B4-BE49-F238E27FC236}">
                <a16:creationId xmlns:a16="http://schemas.microsoft.com/office/drawing/2014/main" id="{B3A41F59-AACB-F3C1-179B-F047263197CD}"/>
              </a:ext>
            </a:extLst>
          </p:cNvPr>
          <p:cNvPicPr>
            <a:picLocks noChangeAspect="1"/>
          </p:cNvPicPr>
          <p:nvPr/>
        </p:nvPicPr>
        <p:blipFill>
          <a:blip r:embed="rId5"/>
          <a:srcRect l="40075" t="679" r="18219" b="54374"/>
          <a:stretch>
            <a:fillRect/>
          </a:stretch>
        </p:blipFill>
        <p:spPr>
          <a:xfrm>
            <a:off x="2563904" y="4008132"/>
            <a:ext cx="938586" cy="863658"/>
          </a:xfrm>
          <a:prstGeom prst="rect">
            <a:avLst/>
          </a:prstGeom>
        </p:spPr>
      </p:pic>
      <p:pic>
        <p:nvPicPr>
          <p:cNvPr id="5" name="Picture 4">
            <a:extLst>
              <a:ext uri="{FF2B5EF4-FFF2-40B4-BE49-F238E27FC236}">
                <a16:creationId xmlns:a16="http://schemas.microsoft.com/office/drawing/2014/main" id="{0D48B457-6E69-A790-30B9-27535384DA24}"/>
              </a:ext>
            </a:extLst>
          </p:cNvPr>
          <p:cNvPicPr>
            <a:picLocks noChangeAspect="1"/>
          </p:cNvPicPr>
          <p:nvPr/>
        </p:nvPicPr>
        <p:blipFill>
          <a:blip r:embed="rId6"/>
          <a:srcRect l="18732" t="49128" r="34948" b="19148"/>
          <a:stretch>
            <a:fillRect/>
          </a:stretch>
        </p:blipFill>
        <p:spPr>
          <a:xfrm>
            <a:off x="8991599" y="5162421"/>
            <a:ext cx="1481387" cy="814882"/>
          </a:xfrm>
          <a:prstGeom prst="rect">
            <a:avLst/>
          </a:prstGeom>
        </p:spPr>
      </p:pic>
    </p:spTree>
    <p:extLst>
      <p:ext uri="{BB962C8B-B14F-4D97-AF65-F5344CB8AC3E}">
        <p14:creationId xmlns:p14="http://schemas.microsoft.com/office/powerpoint/2010/main" val="198270412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2">
            <a:extLst>
              <a:ext uri="{FF2B5EF4-FFF2-40B4-BE49-F238E27FC236}">
                <a16:creationId xmlns:a16="http://schemas.microsoft.com/office/drawing/2014/main" id="{49C11C0C-4C29-7DA8-DD88-6AF852A7D512}"/>
              </a:ext>
            </a:extLst>
          </p:cNvPr>
          <p:cNvSpPr txBox="1">
            <a:spLocks/>
          </p:cNvSpPr>
          <p:nvPr/>
        </p:nvSpPr>
        <p:spPr>
          <a:xfrm>
            <a:off x="7717983" y="6476587"/>
            <a:ext cx="2743200" cy="365125"/>
          </a:xfrm>
          <a:prstGeom prst="rect">
            <a:avLst/>
          </a:prstGeom>
        </p:spPr>
        <p:txBody>
          <a:bodyPr vert="horz" lIns="91440" tIns="45720" rIns="91440" bIns="45720" rtlCol="0" anchor="ctr"/>
          <a:lstStyle>
            <a:defPPr>
              <a:defRPr lang="en-US"/>
            </a:defPPr>
            <a:lvl1pPr marL="0" algn="r" defTabSz="914400" rtl="0" eaLnBrk="1" fontAlgn="base" latinLnBrk="0" hangingPunct="1">
              <a:spcBef>
                <a:spcPct val="0"/>
              </a:spcBef>
              <a:spcAft>
                <a:spcPct val="0"/>
              </a:spcAft>
              <a:defRPr sz="1200" kern="1200">
                <a:solidFill>
                  <a:schemeClr val="tx1">
                    <a:tint val="75000"/>
                  </a:schemeClr>
                </a:solidFill>
                <a:latin typeface="+mn-lt"/>
                <a:ea typeface="+mn-ea"/>
                <a:cs typeface="+mn-cs"/>
              </a:defRPr>
            </a:lvl1pPr>
            <a:lvl2pPr marL="457200" algn="l" defTabSz="914400" rtl="0" eaLnBrk="1" fontAlgn="base" latinLnBrk="0" hangingPunct="1">
              <a:spcBef>
                <a:spcPct val="0"/>
              </a:spcBef>
              <a:spcAft>
                <a:spcPct val="0"/>
              </a:spcAft>
              <a:defRPr sz="1800" kern="1200">
                <a:solidFill>
                  <a:schemeClr val="tx1"/>
                </a:solidFill>
                <a:latin typeface="+mn-lt"/>
                <a:ea typeface="+mn-ea"/>
                <a:cs typeface="+mn-cs"/>
              </a:defRPr>
            </a:lvl2pPr>
            <a:lvl3pPr marL="914400" algn="l" defTabSz="914400" rtl="0" eaLnBrk="1" fontAlgn="base" latinLnBrk="0" hangingPunct="1">
              <a:spcBef>
                <a:spcPct val="0"/>
              </a:spcBef>
              <a:spcAft>
                <a:spcPct val="0"/>
              </a:spcAft>
              <a:defRPr sz="1800" kern="1200">
                <a:solidFill>
                  <a:schemeClr val="tx1"/>
                </a:solidFill>
                <a:latin typeface="+mn-lt"/>
                <a:ea typeface="+mn-ea"/>
                <a:cs typeface="+mn-cs"/>
              </a:defRPr>
            </a:lvl3pPr>
            <a:lvl4pPr marL="1371600" algn="l" defTabSz="914400" rtl="0" eaLnBrk="1" fontAlgn="base" latinLnBrk="0" hangingPunct="1">
              <a:spcBef>
                <a:spcPct val="0"/>
              </a:spcBef>
              <a:spcAft>
                <a:spcPct val="0"/>
              </a:spcAft>
              <a:defRPr sz="1800" kern="1200">
                <a:solidFill>
                  <a:schemeClr val="tx1"/>
                </a:solidFill>
                <a:latin typeface="+mn-lt"/>
                <a:ea typeface="+mn-ea"/>
                <a:cs typeface="+mn-cs"/>
              </a:defRPr>
            </a:lvl4pPr>
            <a:lvl5pPr marL="1828800" algn="l" defTabSz="914400" rtl="0" eaLnBrk="1" fontAlgn="base" latinLnBrk="0" hangingPunct="1">
              <a:spcBef>
                <a:spcPct val="0"/>
              </a:spcBef>
              <a:spcAft>
                <a:spcPct val="0"/>
              </a:spcAft>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52CA353-1D19-F247-AD7F-C6EFC04CF08A}" type="slidenum">
              <a:rPr lang="en-US"/>
              <a:pPr/>
              <a:t>12</a:t>
            </a:fld>
            <a:endParaRPr lang="en-US" dirty="0"/>
          </a:p>
        </p:txBody>
      </p:sp>
      <p:sp>
        <p:nvSpPr>
          <p:cNvPr id="4" name="Title 3"/>
          <p:cNvSpPr>
            <a:spLocks noGrp="1"/>
          </p:cNvSpPr>
          <p:nvPr>
            <p:ph type="title"/>
          </p:nvPr>
        </p:nvSpPr>
        <p:spPr/>
        <p:txBody>
          <a:bodyPr/>
          <a:lstStyle/>
          <a:p>
            <a:r>
              <a:rPr lang="en-US" dirty="0"/>
              <a:t>ATP7B: It’s really big</a:t>
            </a:r>
            <a:endParaRPr lang="en-CA" dirty="0"/>
          </a:p>
        </p:txBody>
      </p:sp>
      <p:sp>
        <p:nvSpPr>
          <p:cNvPr id="2" name="TextBox 1">
            <a:extLst>
              <a:ext uri="{FF2B5EF4-FFF2-40B4-BE49-F238E27FC236}">
                <a16:creationId xmlns:a16="http://schemas.microsoft.com/office/drawing/2014/main" id="{FDE7DA91-1B1D-51E4-F8B6-927119410F8F}"/>
              </a:ext>
            </a:extLst>
          </p:cNvPr>
          <p:cNvSpPr txBox="1"/>
          <p:nvPr/>
        </p:nvSpPr>
        <p:spPr>
          <a:xfrm>
            <a:off x="3374777" y="1470211"/>
            <a:ext cx="5065939" cy="523220"/>
          </a:xfrm>
          <a:prstGeom prst="rect">
            <a:avLst/>
          </a:prstGeom>
          <a:noFill/>
        </p:spPr>
        <p:txBody>
          <a:bodyPr wrap="none" rtlCol="0">
            <a:spAutoFit/>
          </a:bodyPr>
          <a:lstStyle/>
          <a:p>
            <a:r>
              <a:rPr lang="en-US" sz="2800" dirty="0"/>
              <a:t>ATP7B : Length 1465 amino acids </a:t>
            </a:r>
          </a:p>
        </p:txBody>
      </p:sp>
      <p:sp>
        <p:nvSpPr>
          <p:cNvPr id="8" name="TextBox 7">
            <a:extLst>
              <a:ext uri="{FF2B5EF4-FFF2-40B4-BE49-F238E27FC236}">
                <a16:creationId xmlns:a16="http://schemas.microsoft.com/office/drawing/2014/main" id="{20967FBB-5DB3-F0E3-4F19-69763C937973}"/>
              </a:ext>
            </a:extLst>
          </p:cNvPr>
          <p:cNvSpPr txBox="1"/>
          <p:nvPr/>
        </p:nvSpPr>
        <p:spPr>
          <a:xfrm>
            <a:off x="1886678" y="2569400"/>
            <a:ext cx="8400762" cy="707886"/>
          </a:xfrm>
          <a:prstGeom prst="rect">
            <a:avLst/>
          </a:prstGeom>
          <a:noFill/>
        </p:spPr>
        <p:txBody>
          <a:bodyPr wrap="none" rtlCol="0">
            <a:spAutoFit/>
          </a:bodyPr>
          <a:lstStyle/>
          <a:p>
            <a:r>
              <a:rPr lang="en-US" dirty="0"/>
              <a:t>Context: Longest protein with a complete and published map from our group is</a:t>
            </a:r>
          </a:p>
          <a:p>
            <a:r>
              <a:rPr lang="en-US" dirty="0"/>
              <a:t>LDLR with length 860 </a:t>
            </a:r>
            <a:r>
              <a:rPr lang="en-US" dirty="0" err="1"/>
              <a:t>a.a.</a:t>
            </a:r>
            <a:r>
              <a:rPr lang="en-US" dirty="0"/>
              <a:t> (Tabet et al 2025)</a:t>
            </a:r>
          </a:p>
        </p:txBody>
      </p:sp>
      <p:sp>
        <p:nvSpPr>
          <p:cNvPr id="9" name="TextBox 8">
            <a:extLst>
              <a:ext uri="{FF2B5EF4-FFF2-40B4-BE49-F238E27FC236}">
                <a16:creationId xmlns:a16="http://schemas.microsoft.com/office/drawing/2014/main" id="{A94A69B7-04F0-6C74-1B41-D79DF92D5C10}"/>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12</a:t>
            </a:fld>
            <a:endParaRPr lang="en-US" dirty="0">
              <a:solidFill>
                <a:schemeClr val="bg1"/>
              </a:solidFill>
            </a:endParaRPr>
          </a:p>
        </p:txBody>
      </p:sp>
    </p:spTree>
    <p:extLst>
      <p:ext uri="{BB962C8B-B14F-4D97-AF65-F5344CB8AC3E}">
        <p14:creationId xmlns:p14="http://schemas.microsoft.com/office/powerpoint/2010/main" val="403858922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52E8B-F9EF-1AF7-0A4E-21BFEB18A1FE}"/>
            </a:ext>
          </a:extLst>
        </p:cNvPr>
        <p:cNvGrpSpPr/>
        <p:nvPr/>
      </p:nvGrpSpPr>
      <p:grpSpPr>
        <a:xfrm>
          <a:off x="0" y="0"/>
          <a:ext cx="0" cy="0"/>
          <a:chOff x="0" y="0"/>
          <a:chExt cx="0" cy="0"/>
        </a:xfrm>
      </p:grpSpPr>
      <p:graphicFrame>
        <p:nvGraphicFramePr>
          <p:cNvPr id="32" name="Table 31">
            <a:extLst>
              <a:ext uri="{FF2B5EF4-FFF2-40B4-BE49-F238E27FC236}">
                <a16:creationId xmlns:a16="http://schemas.microsoft.com/office/drawing/2014/main" id="{E7D7E129-B2F4-0B7C-3483-D4A3ACBFA31A}"/>
              </a:ext>
            </a:extLst>
          </p:cNvPr>
          <p:cNvGraphicFramePr>
            <a:graphicFrameLocks noGrp="1"/>
          </p:cNvGraphicFramePr>
          <p:nvPr/>
        </p:nvGraphicFramePr>
        <p:xfrm>
          <a:off x="5830112" y="949942"/>
          <a:ext cx="4369546" cy="2336350"/>
        </p:xfrm>
        <a:graphic>
          <a:graphicData uri="http://schemas.openxmlformats.org/drawingml/2006/table">
            <a:tbl>
              <a:tblPr firstRow="1" bandRow="1">
                <a:tableStyleId>{7E9639D4-E3E2-4D34-9284-5A2195B3D0D7}</a:tableStyleId>
              </a:tblPr>
              <a:tblGrid>
                <a:gridCol w="1328343">
                  <a:extLst>
                    <a:ext uri="{9D8B030D-6E8A-4147-A177-3AD203B41FA5}">
                      <a16:colId xmlns:a16="http://schemas.microsoft.com/office/drawing/2014/main" val="20000"/>
                    </a:ext>
                  </a:extLst>
                </a:gridCol>
                <a:gridCol w="3041203">
                  <a:extLst>
                    <a:ext uri="{9D8B030D-6E8A-4147-A177-3AD203B41FA5}">
                      <a16:colId xmlns:a16="http://schemas.microsoft.com/office/drawing/2014/main" val="20001"/>
                    </a:ext>
                  </a:extLst>
                </a:gridCol>
              </a:tblGrid>
              <a:tr h="544181">
                <a:tc>
                  <a:txBody>
                    <a:bodyPr/>
                    <a:lstStyle/>
                    <a:p>
                      <a:pPr algn="ctr" fontAlgn="b"/>
                      <a:r>
                        <a:rPr lang="it-IT" sz="1800" b="0" i="0" u="none" strike="noStrike" dirty="0" err="1">
                          <a:solidFill>
                            <a:schemeClr val="bg1"/>
                          </a:solidFill>
                          <a:effectLst/>
                          <a:latin typeface="Times New Roman" panose="02020603050405020304" pitchFamily="18" charset="0"/>
                          <a:cs typeface="Times New Roman" panose="02020603050405020304" pitchFamily="18" charset="0"/>
                        </a:rPr>
                        <a:t>Regions</a:t>
                      </a:r>
                      <a:r>
                        <a:rPr lang="it-IT" sz="1800" b="0" i="0" u="none" strike="noStrike" dirty="0">
                          <a:solidFill>
                            <a:schemeClr val="bg1"/>
                          </a:solidFill>
                          <a:effectLst/>
                          <a:latin typeface="Times New Roman" panose="02020603050405020304" pitchFamily="18" charset="0"/>
                          <a:cs typeface="Times New Roman" panose="02020603050405020304" pitchFamily="18" charset="0"/>
                        </a:rPr>
                        <a:t> of </a:t>
                      </a:r>
                      <a:r>
                        <a:rPr lang="it-IT" sz="1800" b="0" i="0" u="none" strike="noStrike" dirty="0" err="1">
                          <a:solidFill>
                            <a:schemeClr val="bg1"/>
                          </a:solidFill>
                          <a:effectLst/>
                          <a:latin typeface="Times New Roman" panose="02020603050405020304" pitchFamily="18" charset="0"/>
                          <a:cs typeface="Times New Roman" panose="02020603050405020304" pitchFamily="18" charset="0"/>
                        </a:rPr>
                        <a:t>interest</a:t>
                      </a:r>
                      <a:endParaRPr lang="it-IT" sz="1800" b="0"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1800" b="0" i="0" u="none" strike="noStrike" dirty="0">
                          <a:solidFill>
                            <a:schemeClr val="bg1"/>
                          </a:solidFill>
                          <a:effectLst/>
                          <a:latin typeface="Times New Roman" panose="02020603050405020304" pitchFamily="18" charset="0"/>
                          <a:cs typeface="Times New Roman" panose="02020603050405020304" pitchFamily="18" charset="0"/>
                        </a:rPr>
                        <a:t>Amino acid range</a:t>
                      </a:r>
                    </a:p>
                  </a:txBody>
                  <a:tcPr marL="9525" marR="9525" marT="9525" marB="0" anchor="b"/>
                </a:tc>
                <a:extLst>
                  <a:ext uri="{0D108BD9-81ED-4DB2-BD59-A6C34878D82A}">
                    <a16:rowId xmlns:a16="http://schemas.microsoft.com/office/drawing/2014/main" val="10000"/>
                  </a:ext>
                </a:extLst>
              </a:tr>
              <a:tr h="35563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cs-CZ" sz="1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Region 5</a:t>
                      </a:r>
                    </a:p>
                  </a:txBody>
                  <a:tcPr marL="9525" marR="9525" marT="9525" marB="0" anchor="b"/>
                </a:tc>
                <a:tc>
                  <a:txBody>
                    <a:bodyPr/>
                    <a:lstStyle/>
                    <a:p>
                      <a:pPr algn="ctr"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706 - 879 </a:t>
                      </a:r>
                    </a:p>
                  </a:txBody>
                  <a:tcPr marL="9525" marR="9525" marT="9525" marB="0" anchor="b"/>
                </a:tc>
                <a:extLst>
                  <a:ext uri="{0D108BD9-81ED-4DB2-BD59-A6C34878D82A}">
                    <a16:rowId xmlns:a16="http://schemas.microsoft.com/office/drawing/2014/main" val="10004"/>
                  </a:ext>
                </a:extLst>
              </a:tr>
              <a:tr h="35563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cs-CZ" sz="1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Region 6</a:t>
                      </a:r>
                    </a:p>
                  </a:txBody>
                  <a:tcPr marL="9525" marR="9525" marT="9525" marB="0" anchor="b"/>
                </a:tc>
                <a:tc>
                  <a:txBody>
                    <a:bodyPr/>
                    <a:lstStyle/>
                    <a:p>
                      <a:pPr algn="ctr" fontAlgn="b"/>
                      <a:r>
                        <a:rPr lang="pt-BR" sz="1800" b="0" i="0" u="none" strike="noStrike" dirty="0">
                          <a:solidFill>
                            <a:srgbClr val="000000"/>
                          </a:solidFill>
                          <a:effectLst/>
                          <a:latin typeface="Times New Roman" panose="02020603050405020304" pitchFamily="18" charset="0"/>
                          <a:cs typeface="Times New Roman" panose="02020603050405020304" pitchFamily="18" charset="0"/>
                        </a:rPr>
                        <a:t>880 – 1028</a:t>
                      </a:r>
                    </a:p>
                  </a:txBody>
                  <a:tcPr marL="9525" marR="9525" marT="9525" marB="0" anchor="b"/>
                </a:tc>
                <a:extLst>
                  <a:ext uri="{0D108BD9-81ED-4DB2-BD59-A6C34878D82A}">
                    <a16:rowId xmlns:a16="http://schemas.microsoft.com/office/drawing/2014/main" val="10005"/>
                  </a:ext>
                </a:extLst>
              </a:tr>
              <a:tr h="35563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cs-CZ" sz="1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Region 7</a:t>
                      </a:r>
                    </a:p>
                  </a:txBody>
                  <a:tcPr marL="9525" marR="9525" marT="9525" marB="0" anchor="b"/>
                </a:tc>
                <a:tc>
                  <a:txBody>
                    <a:bodyPr/>
                    <a:lstStyle/>
                    <a:p>
                      <a:pPr algn="ctr" fontAlgn="b"/>
                      <a:r>
                        <a:rPr lang="en-US" sz="1800" b="0" i="0" u="none" strike="noStrike" dirty="0">
                          <a:solidFill>
                            <a:srgbClr val="000000"/>
                          </a:solidFill>
                          <a:effectLst/>
                          <a:latin typeface="Times New Roman" panose="02020603050405020304" pitchFamily="18" charset="0"/>
                          <a:cs typeface="Times New Roman" panose="02020603050405020304" pitchFamily="18" charset="0"/>
                        </a:rPr>
                        <a:t>1029 – 1207</a:t>
                      </a:r>
                    </a:p>
                  </a:txBody>
                  <a:tcPr marL="9525" marR="9525" marT="9525" marB="0" anchor="b"/>
                </a:tc>
                <a:extLst>
                  <a:ext uri="{0D108BD9-81ED-4DB2-BD59-A6C34878D82A}">
                    <a16:rowId xmlns:a16="http://schemas.microsoft.com/office/drawing/2014/main" val="10006"/>
                  </a:ext>
                </a:extLst>
              </a:tr>
              <a:tr h="35563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cs-CZ" sz="1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Region 8</a:t>
                      </a:r>
                    </a:p>
                  </a:txBody>
                  <a:tcPr marL="9525" marR="9525" marT="9525" marB="0" anchor="b"/>
                </a:tc>
                <a:tc>
                  <a:txBody>
                    <a:bodyPr/>
                    <a:lstStyle/>
                    <a:p>
                      <a:pPr algn="ctr" fontAlgn="b"/>
                      <a:r>
                        <a:rPr lang="en-CA" sz="1800" dirty="0">
                          <a:effectLst/>
                          <a:latin typeface="Times New Roman" panose="02020603050405020304" pitchFamily="18" charset="0"/>
                          <a:cs typeface="Times New Roman" panose="02020603050405020304" pitchFamily="18" charset="0"/>
                        </a:rPr>
                        <a:t>1208 - 1350</a:t>
                      </a:r>
                    </a:p>
                  </a:txBody>
                  <a:tcPr marL="9525" marR="9525" marT="9525" marB="0" anchor="b"/>
                </a:tc>
                <a:extLst>
                  <a:ext uri="{0D108BD9-81ED-4DB2-BD59-A6C34878D82A}">
                    <a16:rowId xmlns:a16="http://schemas.microsoft.com/office/drawing/2014/main" val="10007"/>
                  </a:ext>
                </a:extLst>
              </a:tr>
              <a:tr h="35563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cs-CZ" sz="1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Region </a:t>
                      </a:r>
                      <a:r>
                        <a:rPr lang="en-US" sz="1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9</a:t>
                      </a:r>
                      <a:endParaRPr lang="cs-CZ" sz="1800" b="0"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CA" sz="1800" dirty="0">
                          <a:effectLst/>
                          <a:latin typeface="Times New Roman" panose="02020603050405020304" pitchFamily="18" charset="0"/>
                          <a:cs typeface="Times New Roman" panose="02020603050405020304" pitchFamily="18" charset="0"/>
                        </a:rPr>
                        <a:t>1351 - 1465</a:t>
                      </a:r>
                    </a:p>
                  </a:txBody>
                  <a:tcPr marL="9525" marR="9525" marT="9525" marB="0" anchor="b"/>
                </a:tc>
                <a:extLst>
                  <a:ext uri="{0D108BD9-81ED-4DB2-BD59-A6C34878D82A}">
                    <a16:rowId xmlns:a16="http://schemas.microsoft.com/office/drawing/2014/main" val="3376607699"/>
                  </a:ext>
                </a:extLst>
              </a:tr>
            </a:tbl>
          </a:graphicData>
        </a:graphic>
      </p:graphicFrame>
      <p:sp>
        <p:nvSpPr>
          <p:cNvPr id="123" name="Rectangle 122">
            <a:extLst>
              <a:ext uri="{FF2B5EF4-FFF2-40B4-BE49-F238E27FC236}">
                <a16:creationId xmlns:a16="http://schemas.microsoft.com/office/drawing/2014/main" id="{A344A621-4D09-68CB-F02A-ABC534E793C2}"/>
              </a:ext>
            </a:extLst>
          </p:cNvPr>
          <p:cNvSpPr/>
          <p:nvPr/>
        </p:nvSpPr>
        <p:spPr>
          <a:xfrm>
            <a:off x="638210" y="5545459"/>
            <a:ext cx="11187609" cy="646331"/>
          </a:xfrm>
          <a:prstGeom prst="rect">
            <a:avLst/>
          </a:prstGeom>
        </p:spPr>
        <p:txBody>
          <a:bodyPr wrap="square">
            <a:spAutoFit/>
          </a:bodyPr>
          <a:lstStyle/>
          <a:p>
            <a:pPr algn="l"/>
            <a:r>
              <a:rPr lang="en-CA" sz="1800" dirty="0">
                <a:solidFill>
                  <a:srgbClr val="000000"/>
                </a:solidFill>
                <a:latin typeface="Times New Roman" panose="02020603050405020304" pitchFamily="18" charset="0"/>
                <a:cs typeface="Times New Roman" panose="02020603050405020304" pitchFamily="18" charset="0"/>
              </a:rPr>
              <a:t>Identified nine target ‘regions’ for mutagenesis, of which we are currently focusing on the C-terminal 5 regions because majority of known disease-causing missense mutations are C-terminal </a:t>
            </a:r>
            <a:endParaRPr lang="en-US" sz="1800" dirty="0">
              <a:latin typeface="Times New Roman" panose="02020603050405020304" pitchFamily="18" charset="0"/>
              <a:cs typeface="Times New Roman" panose="02020603050405020304" pitchFamily="18" charset="0"/>
            </a:endParaRPr>
          </a:p>
        </p:txBody>
      </p:sp>
      <p:sp>
        <p:nvSpPr>
          <p:cNvPr id="73" name="Rounded Rectangle 72">
            <a:extLst>
              <a:ext uri="{FF2B5EF4-FFF2-40B4-BE49-F238E27FC236}">
                <a16:creationId xmlns:a16="http://schemas.microsoft.com/office/drawing/2014/main" id="{82ED4827-D9C3-0BFA-826D-9C12559DF8F1}"/>
              </a:ext>
            </a:extLst>
          </p:cNvPr>
          <p:cNvSpPr/>
          <p:nvPr/>
        </p:nvSpPr>
        <p:spPr>
          <a:xfrm>
            <a:off x="5970369" y="3853730"/>
            <a:ext cx="4025911" cy="1491904"/>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Slide Number Placeholder 2">
            <a:extLst>
              <a:ext uri="{FF2B5EF4-FFF2-40B4-BE49-F238E27FC236}">
                <a16:creationId xmlns:a16="http://schemas.microsoft.com/office/drawing/2014/main" id="{C2A866F8-D828-3E4A-B967-34C17788AF43}"/>
              </a:ext>
            </a:extLst>
          </p:cNvPr>
          <p:cNvSpPr txBox="1">
            <a:spLocks/>
          </p:cNvSpPr>
          <p:nvPr/>
        </p:nvSpPr>
        <p:spPr>
          <a:xfrm>
            <a:off x="7717983" y="6476587"/>
            <a:ext cx="2743200" cy="365125"/>
          </a:xfrm>
          <a:prstGeom prst="rect">
            <a:avLst/>
          </a:prstGeom>
        </p:spPr>
        <p:txBody>
          <a:bodyPr vert="horz" lIns="91440" tIns="45720" rIns="91440" bIns="45720" rtlCol="0" anchor="ctr"/>
          <a:lstStyle>
            <a:defPPr>
              <a:defRPr lang="en-US"/>
            </a:defPPr>
            <a:lvl1pPr marL="0" algn="r" defTabSz="914400" rtl="0" eaLnBrk="1" fontAlgn="base" latinLnBrk="0" hangingPunct="1">
              <a:spcBef>
                <a:spcPct val="0"/>
              </a:spcBef>
              <a:spcAft>
                <a:spcPct val="0"/>
              </a:spcAft>
              <a:defRPr sz="1200" kern="1200">
                <a:solidFill>
                  <a:schemeClr val="tx1">
                    <a:tint val="75000"/>
                  </a:schemeClr>
                </a:solidFill>
                <a:latin typeface="+mn-lt"/>
                <a:ea typeface="+mn-ea"/>
                <a:cs typeface="+mn-cs"/>
              </a:defRPr>
            </a:lvl1pPr>
            <a:lvl2pPr marL="457200" algn="l" defTabSz="914400" rtl="0" eaLnBrk="1" fontAlgn="base" latinLnBrk="0" hangingPunct="1">
              <a:spcBef>
                <a:spcPct val="0"/>
              </a:spcBef>
              <a:spcAft>
                <a:spcPct val="0"/>
              </a:spcAft>
              <a:defRPr sz="1800" kern="1200">
                <a:solidFill>
                  <a:schemeClr val="tx1"/>
                </a:solidFill>
                <a:latin typeface="+mn-lt"/>
                <a:ea typeface="+mn-ea"/>
                <a:cs typeface="+mn-cs"/>
              </a:defRPr>
            </a:lvl2pPr>
            <a:lvl3pPr marL="914400" algn="l" defTabSz="914400" rtl="0" eaLnBrk="1" fontAlgn="base" latinLnBrk="0" hangingPunct="1">
              <a:spcBef>
                <a:spcPct val="0"/>
              </a:spcBef>
              <a:spcAft>
                <a:spcPct val="0"/>
              </a:spcAft>
              <a:defRPr sz="1800" kern="1200">
                <a:solidFill>
                  <a:schemeClr val="tx1"/>
                </a:solidFill>
                <a:latin typeface="+mn-lt"/>
                <a:ea typeface="+mn-ea"/>
                <a:cs typeface="+mn-cs"/>
              </a:defRPr>
            </a:lvl3pPr>
            <a:lvl4pPr marL="1371600" algn="l" defTabSz="914400" rtl="0" eaLnBrk="1" fontAlgn="base" latinLnBrk="0" hangingPunct="1">
              <a:spcBef>
                <a:spcPct val="0"/>
              </a:spcBef>
              <a:spcAft>
                <a:spcPct val="0"/>
              </a:spcAft>
              <a:defRPr sz="1800" kern="1200">
                <a:solidFill>
                  <a:schemeClr val="tx1"/>
                </a:solidFill>
                <a:latin typeface="+mn-lt"/>
                <a:ea typeface="+mn-ea"/>
                <a:cs typeface="+mn-cs"/>
              </a:defRPr>
            </a:lvl4pPr>
            <a:lvl5pPr marL="1828800" algn="l" defTabSz="914400" rtl="0" eaLnBrk="1" fontAlgn="base" latinLnBrk="0" hangingPunct="1">
              <a:spcBef>
                <a:spcPct val="0"/>
              </a:spcBef>
              <a:spcAft>
                <a:spcPct val="0"/>
              </a:spcAft>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52CA353-1D19-F247-AD7F-C6EFC04CF08A}" type="slidenum">
              <a:rPr lang="en-US"/>
              <a:pPr/>
              <a:t>13</a:t>
            </a:fld>
            <a:endParaRPr lang="en-US" dirty="0"/>
          </a:p>
        </p:txBody>
      </p:sp>
      <p:sp>
        <p:nvSpPr>
          <p:cNvPr id="6" name="Rectangle 5">
            <a:extLst>
              <a:ext uri="{FF2B5EF4-FFF2-40B4-BE49-F238E27FC236}">
                <a16:creationId xmlns:a16="http://schemas.microsoft.com/office/drawing/2014/main" id="{77967F7D-8E87-C095-E28F-A3EF1E1A92D5}"/>
              </a:ext>
            </a:extLst>
          </p:cNvPr>
          <p:cNvSpPr/>
          <p:nvPr/>
        </p:nvSpPr>
        <p:spPr>
          <a:xfrm>
            <a:off x="1756512" y="6538912"/>
            <a:ext cx="3272687" cy="338554"/>
          </a:xfrm>
          <a:prstGeom prst="rect">
            <a:avLst/>
          </a:prstGeom>
        </p:spPr>
        <p:txBody>
          <a:bodyPr wrap="square">
            <a:spAutoFit/>
          </a:bodyPr>
          <a:lstStyle/>
          <a:p>
            <a:pPr algn="l"/>
            <a:r>
              <a:rPr lang="en-CA" sz="1600" dirty="0">
                <a:solidFill>
                  <a:schemeClr val="bg1"/>
                </a:solidFill>
                <a:latin typeface="+mj-lt"/>
              </a:rPr>
              <a:t>Images modified from Yu </a:t>
            </a:r>
            <a:r>
              <a:rPr lang="en-CA" sz="1600" i="1" dirty="0">
                <a:solidFill>
                  <a:schemeClr val="bg1"/>
                </a:solidFill>
                <a:latin typeface="+mj-lt"/>
              </a:rPr>
              <a:t>et al.,</a:t>
            </a:r>
            <a:r>
              <a:rPr lang="en-CA" sz="1600" dirty="0">
                <a:solidFill>
                  <a:schemeClr val="bg1"/>
                </a:solidFill>
                <a:latin typeface="+mj-lt"/>
              </a:rPr>
              <a:t> 2018</a:t>
            </a:r>
          </a:p>
        </p:txBody>
      </p:sp>
      <p:sp>
        <p:nvSpPr>
          <p:cNvPr id="4" name="Title 3">
            <a:extLst>
              <a:ext uri="{FF2B5EF4-FFF2-40B4-BE49-F238E27FC236}">
                <a16:creationId xmlns:a16="http://schemas.microsoft.com/office/drawing/2014/main" id="{CED1F1C6-B666-08B4-435F-60684AE37A7D}"/>
              </a:ext>
            </a:extLst>
          </p:cNvPr>
          <p:cNvSpPr>
            <a:spLocks noGrp="1"/>
          </p:cNvSpPr>
          <p:nvPr>
            <p:ph type="title"/>
          </p:nvPr>
        </p:nvSpPr>
        <p:spPr/>
        <p:txBody>
          <a:bodyPr/>
          <a:lstStyle/>
          <a:p>
            <a:r>
              <a:rPr lang="en-US" dirty="0"/>
              <a:t>ATP7B: Nine mutagenesis target regions, we focused on </a:t>
            </a:r>
            <a:r>
              <a:rPr lang="en-US" u="sng" dirty="0"/>
              <a:t>C-terminal five</a:t>
            </a:r>
            <a:endParaRPr lang="en-CA" u="sng" dirty="0"/>
          </a:p>
        </p:txBody>
      </p:sp>
      <p:pic>
        <p:nvPicPr>
          <p:cNvPr id="10" name="Picture 9">
            <a:extLst>
              <a:ext uri="{FF2B5EF4-FFF2-40B4-BE49-F238E27FC236}">
                <a16:creationId xmlns:a16="http://schemas.microsoft.com/office/drawing/2014/main" id="{983DA712-4D7B-146B-D86D-D9FA8894B206}"/>
              </a:ext>
            </a:extLst>
          </p:cNvPr>
          <p:cNvPicPr>
            <a:picLocks noChangeAspect="1"/>
          </p:cNvPicPr>
          <p:nvPr/>
        </p:nvPicPr>
        <p:blipFill>
          <a:blip r:embed="rId3"/>
          <a:stretch>
            <a:fillRect/>
          </a:stretch>
        </p:blipFill>
        <p:spPr>
          <a:xfrm>
            <a:off x="185357" y="672153"/>
            <a:ext cx="4511142" cy="3125189"/>
          </a:xfrm>
          <a:prstGeom prst="rect">
            <a:avLst/>
          </a:prstGeom>
        </p:spPr>
      </p:pic>
      <p:sp>
        <p:nvSpPr>
          <p:cNvPr id="12" name="TextBox 11">
            <a:extLst>
              <a:ext uri="{FF2B5EF4-FFF2-40B4-BE49-F238E27FC236}">
                <a16:creationId xmlns:a16="http://schemas.microsoft.com/office/drawing/2014/main" id="{4E62497D-1340-0720-1F77-C8554B21F965}"/>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13</a:t>
            </a:fld>
            <a:endParaRPr lang="en-US" dirty="0">
              <a:solidFill>
                <a:schemeClr val="bg1"/>
              </a:solidFill>
            </a:endParaRPr>
          </a:p>
        </p:txBody>
      </p:sp>
      <p:grpSp>
        <p:nvGrpSpPr>
          <p:cNvPr id="30" name="Group 29">
            <a:extLst>
              <a:ext uri="{FF2B5EF4-FFF2-40B4-BE49-F238E27FC236}">
                <a16:creationId xmlns:a16="http://schemas.microsoft.com/office/drawing/2014/main" id="{734E32D7-D461-7E05-9D33-61B1769F29A3}"/>
              </a:ext>
            </a:extLst>
          </p:cNvPr>
          <p:cNvGrpSpPr/>
          <p:nvPr/>
        </p:nvGrpSpPr>
        <p:grpSpPr>
          <a:xfrm>
            <a:off x="2232214" y="4167898"/>
            <a:ext cx="8569628" cy="1187050"/>
            <a:chOff x="2174627" y="1053216"/>
            <a:chExt cx="7483826" cy="791025"/>
          </a:xfrm>
        </p:grpSpPr>
        <p:cxnSp>
          <p:nvCxnSpPr>
            <p:cNvPr id="31" name="Straight Connector 30">
              <a:extLst>
                <a:ext uri="{FF2B5EF4-FFF2-40B4-BE49-F238E27FC236}">
                  <a16:creationId xmlns:a16="http://schemas.microsoft.com/office/drawing/2014/main" id="{143BADBF-640A-9F74-E9B7-E39043588C0A}"/>
                </a:ext>
              </a:extLst>
            </p:cNvPr>
            <p:cNvCxnSpPr>
              <a:cxnSpLocks/>
            </p:cNvCxnSpPr>
            <p:nvPr/>
          </p:nvCxnSpPr>
          <p:spPr>
            <a:xfrm>
              <a:off x="6144491" y="1471010"/>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3" name="Straight Connector 32">
              <a:extLst>
                <a:ext uri="{FF2B5EF4-FFF2-40B4-BE49-F238E27FC236}">
                  <a16:creationId xmlns:a16="http://schemas.microsoft.com/office/drawing/2014/main" id="{9A65F800-3259-3C9A-2F86-4C899E6FF50C}"/>
                </a:ext>
              </a:extLst>
            </p:cNvPr>
            <p:cNvCxnSpPr>
              <a:cxnSpLocks/>
            </p:cNvCxnSpPr>
            <p:nvPr/>
          </p:nvCxnSpPr>
          <p:spPr>
            <a:xfrm>
              <a:off x="6988399" y="1466528"/>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Connector 33">
              <a:extLst>
                <a:ext uri="{FF2B5EF4-FFF2-40B4-BE49-F238E27FC236}">
                  <a16:creationId xmlns:a16="http://schemas.microsoft.com/office/drawing/2014/main" id="{DEEBB0F6-317A-EDF6-E1E0-7BAA9B3E58CF}"/>
                </a:ext>
              </a:extLst>
            </p:cNvPr>
            <p:cNvCxnSpPr>
              <a:cxnSpLocks/>
            </p:cNvCxnSpPr>
            <p:nvPr/>
          </p:nvCxnSpPr>
          <p:spPr>
            <a:xfrm>
              <a:off x="7802330" y="1459749"/>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Straight Connector 34">
              <a:extLst>
                <a:ext uri="{FF2B5EF4-FFF2-40B4-BE49-F238E27FC236}">
                  <a16:creationId xmlns:a16="http://schemas.microsoft.com/office/drawing/2014/main" id="{988C918A-AC93-4BD9-10F3-DEEC0540AAD7}"/>
                </a:ext>
              </a:extLst>
            </p:cNvPr>
            <p:cNvCxnSpPr>
              <a:cxnSpLocks/>
            </p:cNvCxnSpPr>
            <p:nvPr/>
          </p:nvCxnSpPr>
          <p:spPr>
            <a:xfrm>
              <a:off x="8431482" y="1459749"/>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6" name="TextBox 35">
              <a:extLst>
                <a:ext uri="{FF2B5EF4-FFF2-40B4-BE49-F238E27FC236}">
                  <a16:creationId xmlns:a16="http://schemas.microsoft.com/office/drawing/2014/main" id="{5FAC3022-1E7D-FB02-0213-3F51E9291422}"/>
                </a:ext>
              </a:extLst>
            </p:cNvPr>
            <p:cNvSpPr txBox="1"/>
            <p:nvPr/>
          </p:nvSpPr>
          <p:spPr>
            <a:xfrm>
              <a:off x="6223056"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6</a:t>
              </a:r>
            </a:p>
          </p:txBody>
        </p:sp>
        <p:sp>
          <p:nvSpPr>
            <p:cNvPr id="37" name="TextBox 36">
              <a:extLst>
                <a:ext uri="{FF2B5EF4-FFF2-40B4-BE49-F238E27FC236}">
                  <a16:creationId xmlns:a16="http://schemas.microsoft.com/office/drawing/2014/main" id="{D8AA6B10-C8E7-6306-F523-0BCB5E93EDDA}"/>
                </a:ext>
              </a:extLst>
            </p:cNvPr>
            <p:cNvSpPr txBox="1"/>
            <p:nvPr/>
          </p:nvSpPr>
          <p:spPr>
            <a:xfrm>
              <a:off x="8357229"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9</a:t>
              </a:r>
            </a:p>
          </p:txBody>
        </p:sp>
        <p:cxnSp>
          <p:nvCxnSpPr>
            <p:cNvPr id="38" name="Straight Connector 37">
              <a:extLst>
                <a:ext uri="{FF2B5EF4-FFF2-40B4-BE49-F238E27FC236}">
                  <a16:creationId xmlns:a16="http://schemas.microsoft.com/office/drawing/2014/main" id="{80316B5B-3D30-6B12-CEC9-BB917C49C0C8}"/>
                </a:ext>
              </a:extLst>
            </p:cNvPr>
            <p:cNvCxnSpPr>
              <a:cxnSpLocks/>
            </p:cNvCxnSpPr>
            <p:nvPr/>
          </p:nvCxnSpPr>
          <p:spPr>
            <a:xfrm>
              <a:off x="5421110" y="1493241"/>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0" name="TextBox 39">
              <a:extLst>
                <a:ext uri="{FF2B5EF4-FFF2-40B4-BE49-F238E27FC236}">
                  <a16:creationId xmlns:a16="http://schemas.microsoft.com/office/drawing/2014/main" id="{C69178D5-6DB9-60DD-C550-9A99199C97BB}"/>
                </a:ext>
              </a:extLst>
            </p:cNvPr>
            <p:cNvSpPr txBox="1"/>
            <p:nvPr/>
          </p:nvSpPr>
          <p:spPr>
            <a:xfrm>
              <a:off x="5452119"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5</a:t>
              </a:r>
            </a:p>
          </p:txBody>
        </p:sp>
        <p:cxnSp>
          <p:nvCxnSpPr>
            <p:cNvPr id="42" name="Straight Connector 41">
              <a:extLst>
                <a:ext uri="{FF2B5EF4-FFF2-40B4-BE49-F238E27FC236}">
                  <a16:creationId xmlns:a16="http://schemas.microsoft.com/office/drawing/2014/main" id="{5D7CCE16-41B7-9733-389D-E31444F22448}"/>
                </a:ext>
              </a:extLst>
            </p:cNvPr>
            <p:cNvCxnSpPr>
              <a:cxnSpLocks/>
            </p:cNvCxnSpPr>
            <p:nvPr/>
          </p:nvCxnSpPr>
          <p:spPr>
            <a:xfrm>
              <a:off x="4706717" y="1471010"/>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5" name="TextBox 44">
              <a:extLst>
                <a:ext uri="{FF2B5EF4-FFF2-40B4-BE49-F238E27FC236}">
                  <a16:creationId xmlns:a16="http://schemas.microsoft.com/office/drawing/2014/main" id="{CC1642E7-D194-C0A1-84B7-8D6FC3D7C356}"/>
                </a:ext>
              </a:extLst>
            </p:cNvPr>
            <p:cNvSpPr txBox="1"/>
            <p:nvPr/>
          </p:nvSpPr>
          <p:spPr>
            <a:xfrm>
              <a:off x="4714673"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4</a:t>
              </a:r>
            </a:p>
          </p:txBody>
        </p:sp>
        <p:cxnSp>
          <p:nvCxnSpPr>
            <p:cNvPr id="46" name="Straight Connector 45">
              <a:extLst>
                <a:ext uri="{FF2B5EF4-FFF2-40B4-BE49-F238E27FC236}">
                  <a16:creationId xmlns:a16="http://schemas.microsoft.com/office/drawing/2014/main" id="{A3FE1042-E0A5-A901-E8D6-08225DC89E3E}"/>
                </a:ext>
              </a:extLst>
            </p:cNvPr>
            <p:cNvCxnSpPr>
              <a:cxnSpLocks/>
            </p:cNvCxnSpPr>
            <p:nvPr/>
          </p:nvCxnSpPr>
          <p:spPr>
            <a:xfrm>
              <a:off x="4024650" y="1471010"/>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7" name="TextBox 46">
              <a:extLst>
                <a:ext uri="{FF2B5EF4-FFF2-40B4-BE49-F238E27FC236}">
                  <a16:creationId xmlns:a16="http://schemas.microsoft.com/office/drawing/2014/main" id="{628E002B-EBED-A527-C63D-9C8090EF8B3A}"/>
                </a:ext>
              </a:extLst>
            </p:cNvPr>
            <p:cNvSpPr txBox="1"/>
            <p:nvPr/>
          </p:nvSpPr>
          <p:spPr>
            <a:xfrm>
              <a:off x="3965921"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3</a:t>
              </a:r>
            </a:p>
          </p:txBody>
        </p:sp>
        <p:cxnSp>
          <p:nvCxnSpPr>
            <p:cNvPr id="48" name="Straight Connector 47">
              <a:extLst>
                <a:ext uri="{FF2B5EF4-FFF2-40B4-BE49-F238E27FC236}">
                  <a16:creationId xmlns:a16="http://schemas.microsoft.com/office/drawing/2014/main" id="{0CB0DD88-C220-2485-159A-5BA68A481155}"/>
                </a:ext>
              </a:extLst>
            </p:cNvPr>
            <p:cNvCxnSpPr>
              <a:cxnSpLocks/>
            </p:cNvCxnSpPr>
            <p:nvPr/>
          </p:nvCxnSpPr>
          <p:spPr>
            <a:xfrm>
              <a:off x="3321032" y="1471010"/>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9" name="TextBox 48">
              <a:extLst>
                <a:ext uri="{FF2B5EF4-FFF2-40B4-BE49-F238E27FC236}">
                  <a16:creationId xmlns:a16="http://schemas.microsoft.com/office/drawing/2014/main" id="{45B5D953-C25D-436E-883D-76785CD066EC}"/>
                </a:ext>
              </a:extLst>
            </p:cNvPr>
            <p:cNvSpPr txBox="1"/>
            <p:nvPr/>
          </p:nvSpPr>
          <p:spPr>
            <a:xfrm>
              <a:off x="3319288"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2</a:t>
              </a:r>
            </a:p>
          </p:txBody>
        </p:sp>
        <p:sp>
          <p:nvSpPr>
            <p:cNvPr id="50" name="TextBox 49">
              <a:extLst>
                <a:ext uri="{FF2B5EF4-FFF2-40B4-BE49-F238E27FC236}">
                  <a16:creationId xmlns:a16="http://schemas.microsoft.com/office/drawing/2014/main" id="{10475610-4E6D-8E7C-D0D0-F9A7F7DEEBB2}"/>
                </a:ext>
              </a:extLst>
            </p:cNvPr>
            <p:cNvSpPr txBox="1"/>
            <p:nvPr/>
          </p:nvSpPr>
          <p:spPr>
            <a:xfrm>
              <a:off x="2632566"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1</a:t>
              </a:r>
            </a:p>
          </p:txBody>
        </p:sp>
        <p:sp>
          <p:nvSpPr>
            <p:cNvPr id="51" name="TextBox 50">
              <a:extLst>
                <a:ext uri="{FF2B5EF4-FFF2-40B4-BE49-F238E27FC236}">
                  <a16:creationId xmlns:a16="http://schemas.microsoft.com/office/drawing/2014/main" id="{1D1157BC-AA3D-B7CA-681E-852D20A9FAFF}"/>
                </a:ext>
              </a:extLst>
            </p:cNvPr>
            <p:cNvSpPr txBox="1"/>
            <p:nvPr/>
          </p:nvSpPr>
          <p:spPr>
            <a:xfrm>
              <a:off x="7004563"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7</a:t>
              </a:r>
            </a:p>
          </p:txBody>
        </p:sp>
        <p:sp>
          <p:nvSpPr>
            <p:cNvPr id="52" name="TextBox 51">
              <a:extLst>
                <a:ext uri="{FF2B5EF4-FFF2-40B4-BE49-F238E27FC236}">
                  <a16:creationId xmlns:a16="http://schemas.microsoft.com/office/drawing/2014/main" id="{14E97030-09CA-9300-4CEC-F092A90BCE0F}"/>
                </a:ext>
              </a:extLst>
            </p:cNvPr>
            <p:cNvSpPr txBox="1"/>
            <p:nvPr/>
          </p:nvSpPr>
          <p:spPr>
            <a:xfrm>
              <a:off x="7754889" y="152158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8</a:t>
              </a:r>
            </a:p>
          </p:txBody>
        </p:sp>
        <p:grpSp>
          <p:nvGrpSpPr>
            <p:cNvPr id="54" name="Group 53">
              <a:extLst>
                <a:ext uri="{FF2B5EF4-FFF2-40B4-BE49-F238E27FC236}">
                  <a16:creationId xmlns:a16="http://schemas.microsoft.com/office/drawing/2014/main" id="{43292755-207C-8A14-F657-7F72EEE0FC87}"/>
                </a:ext>
              </a:extLst>
            </p:cNvPr>
            <p:cNvGrpSpPr/>
            <p:nvPr/>
          </p:nvGrpSpPr>
          <p:grpSpPr>
            <a:xfrm>
              <a:off x="2174627" y="1053216"/>
              <a:ext cx="7483826" cy="429622"/>
              <a:chOff x="-569670" y="1280017"/>
              <a:chExt cx="9978434" cy="572829"/>
            </a:xfrm>
          </p:grpSpPr>
          <p:grpSp>
            <p:nvGrpSpPr>
              <p:cNvPr id="55" name="Group 54">
                <a:extLst>
                  <a:ext uri="{FF2B5EF4-FFF2-40B4-BE49-F238E27FC236}">
                    <a16:creationId xmlns:a16="http://schemas.microsoft.com/office/drawing/2014/main" id="{8E347DF0-CED8-74B6-58E2-AED9D2F4BE20}"/>
                  </a:ext>
                </a:extLst>
              </p:cNvPr>
              <p:cNvGrpSpPr/>
              <p:nvPr/>
            </p:nvGrpSpPr>
            <p:grpSpPr>
              <a:xfrm>
                <a:off x="-569670" y="1280017"/>
                <a:ext cx="9978434" cy="572829"/>
                <a:chOff x="-448227" y="1384520"/>
                <a:chExt cx="9978434" cy="572829"/>
              </a:xfrm>
            </p:grpSpPr>
            <p:cxnSp>
              <p:nvCxnSpPr>
                <p:cNvPr id="63" name="Straight Connector 62">
                  <a:extLst>
                    <a:ext uri="{FF2B5EF4-FFF2-40B4-BE49-F238E27FC236}">
                      <a16:creationId xmlns:a16="http://schemas.microsoft.com/office/drawing/2014/main" id="{276AFF97-CE7E-16B9-9E9B-3100C95928C3}"/>
                    </a:ext>
                  </a:extLst>
                </p:cNvPr>
                <p:cNvCxnSpPr>
                  <a:cxnSpLocks/>
                </p:cNvCxnSpPr>
                <p:nvPr/>
              </p:nvCxnSpPr>
              <p:spPr>
                <a:xfrm flipV="1">
                  <a:off x="69940" y="1689977"/>
                  <a:ext cx="8708300" cy="21322"/>
                </a:xfrm>
                <a:prstGeom prst="line">
                  <a:avLst/>
                </a:prstGeom>
                <a:ln w="50800"/>
              </p:spPr>
              <p:style>
                <a:lnRef idx="1">
                  <a:schemeClr val="dk1"/>
                </a:lnRef>
                <a:fillRef idx="0">
                  <a:schemeClr val="dk1"/>
                </a:fillRef>
                <a:effectRef idx="0">
                  <a:schemeClr val="dk1"/>
                </a:effectRef>
                <a:fontRef idx="minor">
                  <a:schemeClr val="tx1"/>
                </a:fontRef>
              </p:style>
            </p:cxnSp>
            <p:sp>
              <p:nvSpPr>
                <p:cNvPr id="64" name="Rounded Rectangle 124">
                  <a:extLst>
                    <a:ext uri="{FF2B5EF4-FFF2-40B4-BE49-F238E27FC236}">
                      <a16:creationId xmlns:a16="http://schemas.microsoft.com/office/drawing/2014/main" id="{C03B0E4F-D62D-4DC0-0B8F-A80770D7F591}"/>
                    </a:ext>
                  </a:extLst>
                </p:cNvPr>
                <p:cNvSpPr/>
                <p:nvPr/>
              </p:nvSpPr>
              <p:spPr bwMode="auto">
                <a:xfrm>
                  <a:off x="328345" y="1390340"/>
                  <a:ext cx="8270372" cy="558752"/>
                </a:xfrm>
                <a:prstGeom prst="roundRect">
                  <a:avLst/>
                </a:prstGeom>
                <a:solidFill>
                  <a:schemeClr val="bg1">
                    <a:lumMod val="50000"/>
                  </a:schemeClr>
                </a:solidFill>
                <a:ln>
                  <a:noFill/>
                  <a:headEnd type="none" w="med" len="med"/>
                  <a:tailEnd type="triangle" w="med" len="med"/>
                </a:ln>
              </p:spPr>
              <p:style>
                <a:lnRef idx="2">
                  <a:schemeClr val="accent4"/>
                </a:lnRef>
                <a:fillRef idx="1">
                  <a:schemeClr val="lt1"/>
                </a:fillRef>
                <a:effectRef idx="0">
                  <a:schemeClr val="accent4"/>
                </a:effectRef>
                <a:fontRef idx="minor">
                  <a:schemeClr val="dk1"/>
                </a:fontRef>
              </p:style>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dirty="0">
                    <a:solidFill>
                      <a:schemeClr val="tx1"/>
                    </a:solidFill>
                    <a:latin typeface="MetaLining" charset="0"/>
                  </a:endParaRPr>
                </a:p>
              </p:txBody>
            </p:sp>
            <p:sp>
              <p:nvSpPr>
                <p:cNvPr id="71" name="Rounded Rectangle 125">
                  <a:extLst>
                    <a:ext uri="{FF2B5EF4-FFF2-40B4-BE49-F238E27FC236}">
                      <a16:creationId xmlns:a16="http://schemas.microsoft.com/office/drawing/2014/main" id="{4A90AF89-8E63-2570-7209-8A8DB583E932}"/>
                    </a:ext>
                  </a:extLst>
                </p:cNvPr>
                <p:cNvSpPr/>
                <p:nvPr/>
              </p:nvSpPr>
              <p:spPr bwMode="auto">
                <a:xfrm>
                  <a:off x="875213" y="1385868"/>
                  <a:ext cx="2382873" cy="571481"/>
                </a:xfrm>
                <a:prstGeom prst="roundRect">
                  <a:avLst/>
                </a:prstGeom>
                <a:solidFill>
                  <a:srgbClr val="FFFF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74" name="Rectangle 73">
                  <a:extLst>
                    <a:ext uri="{FF2B5EF4-FFF2-40B4-BE49-F238E27FC236}">
                      <a16:creationId xmlns:a16="http://schemas.microsoft.com/office/drawing/2014/main" id="{11F8E743-5B7C-EA71-AEBC-DE7118876B5B}"/>
                    </a:ext>
                  </a:extLst>
                </p:cNvPr>
                <p:cNvSpPr/>
                <p:nvPr/>
              </p:nvSpPr>
              <p:spPr>
                <a:xfrm>
                  <a:off x="1173945" y="1406731"/>
                  <a:ext cx="1859469" cy="410191"/>
                </a:xfrm>
                <a:prstGeom prst="rect">
                  <a:avLst/>
                </a:prstGeom>
              </p:spPr>
              <p:txBody>
                <a:bodyPr wrap="square">
                  <a:spAutoFit/>
                </a:bodyPr>
                <a:lstStyle/>
                <a:p>
                  <a:r>
                    <a:rPr lang="en-CA" sz="1200" dirty="0">
                      <a:latin typeface="Times New Roman" panose="02020603050405020304" pitchFamily="18" charset="0"/>
                      <a:cs typeface="Times New Roman" panose="02020603050405020304" pitchFamily="18" charset="0"/>
                    </a:rPr>
                    <a:t>Metal binding </a:t>
                  </a:r>
                </a:p>
                <a:p>
                  <a:r>
                    <a:rPr lang="en-CA" sz="1200" dirty="0">
                      <a:latin typeface="Times New Roman" panose="02020603050405020304" pitchFamily="18" charset="0"/>
                      <a:cs typeface="Times New Roman" panose="02020603050405020304" pitchFamily="18" charset="0"/>
                    </a:rPr>
                    <a:t>domains 1- 6</a:t>
                  </a:r>
                  <a:endParaRPr lang="en-US" sz="1200" dirty="0">
                    <a:latin typeface="Times New Roman" panose="02020603050405020304" pitchFamily="18" charset="0"/>
                    <a:cs typeface="Times New Roman" panose="02020603050405020304" pitchFamily="18" charset="0"/>
                  </a:endParaRPr>
                </a:p>
              </p:txBody>
            </p:sp>
            <p:sp>
              <p:nvSpPr>
                <p:cNvPr id="75" name="Rounded Rectangle 127">
                  <a:extLst>
                    <a:ext uri="{FF2B5EF4-FFF2-40B4-BE49-F238E27FC236}">
                      <a16:creationId xmlns:a16="http://schemas.microsoft.com/office/drawing/2014/main" id="{3FEAD7C3-F31E-6999-AFA2-C221BF5D42CF}"/>
                    </a:ext>
                  </a:extLst>
                </p:cNvPr>
                <p:cNvSpPr/>
                <p:nvPr/>
              </p:nvSpPr>
              <p:spPr bwMode="auto">
                <a:xfrm>
                  <a:off x="5124839" y="1392794"/>
                  <a:ext cx="519346" cy="558000"/>
                </a:xfrm>
                <a:prstGeom prst="roundRect">
                  <a:avLst/>
                </a:prstGeom>
                <a:solidFill>
                  <a:srgbClr val="0070C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76" name="Rounded Rectangle 128">
                  <a:extLst>
                    <a:ext uri="{FF2B5EF4-FFF2-40B4-BE49-F238E27FC236}">
                      <a16:creationId xmlns:a16="http://schemas.microsoft.com/office/drawing/2014/main" id="{C6794B0F-F8C7-1A38-D3D8-E7A21241A46B}"/>
                    </a:ext>
                  </a:extLst>
                </p:cNvPr>
                <p:cNvSpPr/>
                <p:nvPr/>
              </p:nvSpPr>
              <p:spPr bwMode="auto">
                <a:xfrm>
                  <a:off x="4439827" y="1386371"/>
                  <a:ext cx="661419" cy="558000"/>
                </a:xfrm>
                <a:prstGeom prst="roundRect">
                  <a:avLst/>
                </a:prstGeom>
                <a:solidFill>
                  <a:schemeClr val="tx2"/>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solidFill>
                      <a:schemeClr val="bg1"/>
                    </a:solidFill>
                  </a:endParaRPr>
                </a:p>
              </p:txBody>
            </p:sp>
            <p:sp>
              <p:nvSpPr>
                <p:cNvPr id="77" name="Rounded Rectangle 129">
                  <a:extLst>
                    <a:ext uri="{FF2B5EF4-FFF2-40B4-BE49-F238E27FC236}">
                      <a16:creationId xmlns:a16="http://schemas.microsoft.com/office/drawing/2014/main" id="{D7DE3B02-061D-3FD5-6B2B-97A2B00D5A07}"/>
                    </a:ext>
                  </a:extLst>
                </p:cNvPr>
                <p:cNvSpPr/>
                <p:nvPr/>
              </p:nvSpPr>
              <p:spPr bwMode="auto">
                <a:xfrm>
                  <a:off x="7484018" y="1387580"/>
                  <a:ext cx="505471" cy="558000"/>
                </a:xfrm>
                <a:prstGeom prst="roundRect">
                  <a:avLst/>
                </a:prstGeom>
                <a:solidFill>
                  <a:srgbClr val="0070C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200">
                    <a:latin typeface="Times New Roman" panose="02020603050405020304" pitchFamily="18" charset="0"/>
                    <a:cs typeface="Times New Roman" panose="02020603050405020304" pitchFamily="18" charset="0"/>
                  </a:endParaRPr>
                </a:p>
              </p:txBody>
            </p:sp>
            <p:sp>
              <p:nvSpPr>
                <p:cNvPr id="78" name="Rounded Rectangle 130">
                  <a:extLst>
                    <a:ext uri="{FF2B5EF4-FFF2-40B4-BE49-F238E27FC236}">
                      <a16:creationId xmlns:a16="http://schemas.microsoft.com/office/drawing/2014/main" id="{3CCD5E87-537F-DFA9-F7D8-ED5799A543ED}"/>
                    </a:ext>
                  </a:extLst>
                </p:cNvPr>
                <p:cNvSpPr/>
                <p:nvPr/>
              </p:nvSpPr>
              <p:spPr bwMode="auto">
                <a:xfrm>
                  <a:off x="6253432" y="1384520"/>
                  <a:ext cx="617222" cy="558000"/>
                </a:xfrm>
                <a:prstGeom prst="roundRect">
                  <a:avLst/>
                </a:prstGeom>
                <a:solidFill>
                  <a:srgbClr val="FFC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000">
                    <a:latin typeface="Times New Roman" panose="02020603050405020304" pitchFamily="18" charset="0"/>
                    <a:cs typeface="Times New Roman" panose="02020603050405020304" pitchFamily="18" charset="0"/>
                  </a:endParaRPr>
                </a:p>
              </p:txBody>
            </p:sp>
            <p:sp>
              <p:nvSpPr>
                <p:cNvPr id="79" name="Rounded Rectangle 131">
                  <a:extLst>
                    <a:ext uri="{FF2B5EF4-FFF2-40B4-BE49-F238E27FC236}">
                      <a16:creationId xmlns:a16="http://schemas.microsoft.com/office/drawing/2014/main" id="{415FD923-554D-883F-F3C9-5F54D4459513}"/>
                    </a:ext>
                  </a:extLst>
                </p:cNvPr>
                <p:cNvSpPr/>
                <p:nvPr/>
              </p:nvSpPr>
              <p:spPr bwMode="auto">
                <a:xfrm>
                  <a:off x="6911534" y="1392438"/>
                  <a:ext cx="518564" cy="558000"/>
                </a:xfrm>
                <a:prstGeom prst="roundRect">
                  <a:avLst/>
                </a:prstGeom>
                <a:solidFill>
                  <a:srgbClr val="FF6969"/>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80" name="Rectangle 79">
                  <a:extLst>
                    <a:ext uri="{FF2B5EF4-FFF2-40B4-BE49-F238E27FC236}">
                      <a16:creationId xmlns:a16="http://schemas.microsoft.com/office/drawing/2014/main" id="{D92458A2-5C4F-C4E2-D165-384C8511CE70}"/>
                    </a:ext>
                  </a:extLst>
                </p:cNvPr>
                <p:cNvSpPr/>
                <p:nvPr/>
              </p:nvSpPr>
              <p:spPr>
                <a:xfrm>
                  <a:off x="5098506" y="1435048"/>
                  <a:ext cx="528011" cy="410191"/>
                </a:xfrm>
                <a:prstGeom prst="rect">
                  <a:avLst/>
                </a:prstGeom>
              </p:spPr>
              <p:txBody>
                <a:bodyPr wrap="none">
                  <a:spAutoFit/>
                </a:bodyPr>
                <a:lstStyle/>
                <a:p>
                  <a:r>
                    <a:rPr lang="en-CA" sz="1200" dirty="0">
                      <a:solidFill>
                        <a:schemeClr val="bg1"/>
                      </a:solidFill>
                      <a:latin typeface="Times New Roman" panose="02020603050405020304" pitchFamily="18" charset="0"/>
                      <a:cs typeface="Times New Roman" panose="02020603050405020304" pitchFamily="18" charset="0"/>
                    </a:rPr>
                    <a:t>TM</a:t>
                  </a:r>
                </a:p>
                <a:p>
                  <a:r>
                    <a:rPr lang="en-CA" sz="1200" dirty="0">
                      <a:solidFill>
                        <a:schemeClr val="bg1"/>
                      </a:solidFill>
                      <a:latin typeface="Times New Roman" panose="02020603050405020304" pitchFamily="18" charset="0"/>
                      <a:cs typeface="Times New Roman" panose="02020603050405020304" pitchFamily="18" charset="0"/>
                    </a:rPr>
                    <a:t> 3-4</a:t>
                  </a:r>
                  <a:endParaRPr lang="en-US" sz="1200" dirty="0">
                    <a:solidFill>
                      <a:schemeClr val="bg1"/>
                    </a:solidFill>
                    <a:latin typeface="Times New Roman" panose="02020603050405020304" pitchFamily="18" charset="0"/>
                    <a:cs typeface="Times New Roman" panose="02020603050405020304" pitchFamily="18" charset="0"/>
                  </a:endParaRPr>
                </a:p>
              </p:txBody>
            </p:sp>
            <p:sp>
              <p:nvSpPr>
                <p:cNvPr id="81" name="Rectangle 80">
                  <a:extLst>
                    <a:ext uri="{FF2B5EF4-FFF2-40B4-BE49-F238E27FC236}">
                      <a16:creationId xmlns:a16="http://schemas.microsoft.com/office/drawing/2014/main" id="{F9454407-CBAC-8143-3AED-C5C3294A3701}"/>
                    </a:ext>
                  </a:extLst>
                </p:cNvPr>
                <p:cNvSpPr/>
                <p:nvPr/>
              </p:nvSpPr>
              <p:spPr>
                <a:xfrm>
                  <a:off x="7321563" y="1418680"/>
                  <a:ext cx="854800" cy="410191"/>
                </a:xfrm>
                <a:prstGeom prst="rect">
                  <a:avLst/>
                </a:prstGeom>
              </p:spPr>
              <p:txBody>
                <a:bodyPr wrap="squar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TMD</a:t>
                  </a:r>
                </a:p>
                <a:p>
                  <a:pPr algn="ctr"/>
                  <a:r>
                    <a:rPr lang="en-CA" sz="1200" dirty="0">
                      <a:solidFill>
                        <a:schemeClr val="bg1"/>
                      </a:solidFill>
                      <a:latin typeface="Times New Roman" panose="02020603050405020304" pitchFamily="18" charset="0"/>
                      <a:cs typeface="Times New Roman" panose="02020603050405020304" pitchFamily="18" charset="0"/>
                    </a:rPr>
                    <a:t> 5-6</a:t>
                  </a:r>
                  <a:endParaRPr lang="en-US" sz="1200" dirty="0">
                    <a:solidFill>
                      <a:schemeClr val="bg1"/>
                    </a:solidFill>
                    <a:latin typeface="Times New Roman" panose="02020603050405020304" pitchFamily="18" charset="0"/>
                    <a:cs typeface="Times New Roman" panose="02020603050405020304" pitchFamily="18" charset="0"/>
                  </a:endParaRPr>
                </a:p>
              </p:txBody>
            </p:sp>
            <p:sp>
              <p:nvSpPr>
                <p:cNvPr id="82" name="Rectangle 81">
                  <a:extLst>
                    <a:ext uri="{FF2B5EF4-FFF2-40B4-BE49-F238E27FC236}">
                      <a16:creationId xmlns:a16="http://schemas.microsoft.com/office/drawing/2014/main" id="{EF61E639-FDDF-F57B-BAC7-39F33749D345}"/>
                    </a:ext>
                  </a:extLst>
                </p:cNvPr>
                <p:cNvSpPr/>
                <p:nvPr/>
              </p:nvSpPr>
              <p:spPr>
                <a:xfrm>
                  <a:off x="4354781" y="1408587"/>
                  <a:ext cx="813995" cy="410191"/>
                </a:xfrm>
                <a:prstGeom prst="rect">
                  <a:avLst/>
                </a:prstGeom>
              </p:spPr>
              <p:txBody>
                <a:bodyPr wrap="squar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A </a:t>
                  </a:r>
                </a:p>
                <a:p>
                  <a:pPr algn="ctr"/>
                  <a:r>
                    <a:rPr lang="en-CA" sz="1200" dirty="0">
                      <a:solidFill>
                        <a:schemeClr val="bg1"/>
                      </a:solidFill>
                      <a:latin typeface="Times New Roman" panose="02020603050405020304" pitchFamily="18" charset="0"/>
                      <a:cs typeface="Times New Roman" panose="02020603050405020304" pitchFamily="18" charset="0"/>
                    </a:rPr>
                    <a:t>domain</a:t>
                  </a:r>
                  <a:endParaRPr lang="en-US" sz="1200" dirty="0">
                    <a:solidFill>
                      <a:schemeClr val="bg1"/>
                    </a:solidFill>
                    <a:latin typeface="Times New Roman" panose="02020603050405020304" pitchFamily="18" charset="0"/>
                    <a:cs typeface="Times New Roman" panose="02020603050405020304" pitchFamily="18" charset="0"/>
                  </a:endParaRPr>
                </a:p>
              </p:txBody>
            </p:sp>
            <p:sp>
              <p:nvSpPr>
                <p:cNvPr id="83" name="Rectangle 82">
                  <a:extLst>
                    <a:ext uri="{FF2B5EF4-FFF2-40B4-BE49-F238E27FC236}">
                      <a16:creationId xmlns:a16="http://schemas.microsoft.com/office/drawing/2014/main" id="{A04028C3-F2EA-3191-5991-E90022A9C1F5}"/>
                    </a:ext>
                  </a:extLst>
                </p:cNvPr>
                <p:cNvSpPr/>
                <p:nvPr/>
              </p:nvSpPr>
              <p:spPr>
                <a:xfrm>
                  <a:off x="6346946" y="1422919"/>
                  <a:ext cx="411422" cy="246115"/>
                </a:xfrm>
                <a:prstGeom prst="rect">
                  <a:avLst/>
                </a:prstGeom>
              </p:spPr>
              <p:txBody>
                <a:bodyPr wrap="non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N </a:t>
                  </a:r>
                </a:p>
              </p:txBody>
            </p:sp>
            <p:sp>
              <p:nvSpPr>
                <p:cNvPr id="84" name="Rectangle 83">
                  <a:extLst>
                    <a:ext uri="{FF2B5EF4-FFF2-40B4-BE49-F238E27FC236}">
                      <a16:creationId xmlns:a16="http://schemas.microsoft.com/office/drawing/2014/main" id="{DBF6D713-6C60-B5DB-D438-9F284B800EA7}"/>
                    </a:ext>
                  </a:extLst>
                </p:cNvPr>
                <p:cNvSpPr/>
                <p:nvPr/>
              </p:nvSpPr>
              <p:spPr>
                <a:xfrm>
                  <a:off x="6815858" y="1428632"/>
                  <a:ext cx="738811" cy="246115"/>
                </a:xfrm>
                <a:prstGeom prst="rect">
                  <a:avLst/>
                </a:prstGeom>
              </p:spPr>
              <p:txBody>
                <a:bodyPr wrap="squar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P </a:t>
                  </a:r>
                </a:p>
              </p:txBody>
            </p:sp>
            <p:sp>
              <p:nvSpPr>
                <p:cNvPr id="85" name="TextBox 84">
                  <a:extLst>
                    <a:ext uri="{FF2B5EF4-FFF2-40B4-BE49-F238E27FC236}">
                      <a16:creationId xmlns:a16="http://schemas.microsoft.com/office/drawing/2014/main" id="{D76280E8-5EDB-7DCA-C5A4-FED9B750A271}"/>
                    </a:ext>
                  </a:extLst>
                </p:cNvPr>
                <p:cNvSpPr txBox="1"/>
                <p:nvPr/>
              </p:nvSpPr>
              <p:spPr>
                <a:xfrm>
                  <a:off x="-448227" y="1592147"/>
                  <a:ext cx="565059" cy="205095"/>
                </a:xfrm>
                <a:prstGeom prst="rect">
                  <a:avLst/>
                </a:prstGeom>
                <a:noFill/>
              </p:spPr>
              <p:txBody>
                <a:bodyPr wrap="square" rtlCol="0">
                  <a:spAutoFit/>
                </a:bodyPr>
                <a:lstStyle/>
                <a:p>
                  <a:r>
                    <a:rPr lang="en-US" sz="900" dirty="0"/>
                    <a:t>NH</a:t>
                  </a:r>
                  <a:r>
                    <a:rPr lang="en-US" sz="900" baseline="-25000" dirty="0"/>
                    <a:t>2</a:t>
                  </a:r>
                </a:p>
              </p:txBody>
            </p:sp>
            <p:sp>
              <p:nvSpPr>
                <p:cNvPr id="86" name="TextBox 85">
                  <a:extLst>
                    <a:ext uri="{FF2B5EF4-FFF2-40B4-BE49-F238E27FC236}">
                      <a16:creationId xmlns:a16="http://schemas.microsoft.com/office/drawing/2014/main" id="{693E84DB-3558-F4F7-08CD-5F483A89F01F}"/>
                    </a:ext>
                  </a:extLst>
                </p:cNvPr>
                <p:cNvSpPr txBox="1"/>
                <p:nvPr/>
              </p:nvSpPr>
              <p:spPr>
                <a:xfrm>
                  <a:off x="8751886" y="1568927"/>
                  <a:ext cx="778321" cy="205095"/>
                </a:xfrm>
                <a:prstGeom prst="rect">
                  <a:avLst/>
                </a:prstGeom>
                <a:noFill/>
              </p:spPr>
              <p:txBody>
                <a:bodyPr wrap="square" rtlCol="0">
                  <a:spAutoFit/>
                </a:bodyPr>
                <a:lstStyle/>
                <a:p>
                  <a:r>
                    <a:rPr lang="en-US" sz="900" dirty="0"/>
                    <a:t>COOH</a:t>
                  </a:r>
                </a:p>
              </p:txBody>
            </p:sp>
          </p:grpSp>
          <p:sp>
            <p:nvSpPr>
              <p:cNvPr id="56" name="Rounded Rectangle 118">
                <a:extLst>
                  <a:ext uri="{FF2B5EF4-FFF2-40B4-BE49-F238E27FC236}">
                    <a16:creationId xmlns:a16="http://schemas.microsoft.com/office/drawing/2014/main" id="{07940C7A-3F03-F93C-C00D-11B1F28A6A99}"/>
                  </a:ext>
                </a:extLst>
              </p:cNvPr>
              <p:cNvSpPr/>
              <p:nvPr/>
            </p:nvSpPr>
            <p:spPr bwMode="auto">
              <a:xfrm>
                <a:off x="3256040" y="1285354"/>
                <a:ext cx="975696" cy="558000"/>
              </a:xfrm>
              <a:prstGeom prst="roundRect">
                <a:avLst/>
              </a:prstGeom>
              <a:solidFill>
                <a:srgbClr val="0070C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57" name="Rectangle 56">
                <a:extLst>
                  <a:ext uri="{FF2B5EF4-FFF2-40B4-BE49-F238E27FC236}">
                    <a16:creationId xmlns:a16="http://schemas.microsoft.com/office/drawing/2014/main" id="{3175B465-D80E-30F7-16BD-AA51B22665DB}"/>
                  </a:ext>
                </a:extLst>
              </p:cNvPr>
              <p:cNvSpPr/>
              <p:nvPr/>
            </p:nvSpPr>
            <p:spPr>
              <a:xfrm>
                <a:off x="3075923" y="1318777"/>
                <a:ext cx="1299319" cy="512739"/>
              </a:xfrm>
              <a:prstGeom prst="rect">
                <a:avLst/>
              </a:prstGeom>
            </p:spPr>
            <p:txBody>
              <a:bodyPr wrap="square">
                <a:spAutoFit/>
              </a:bodyPr>
              <a:lstStyle/>
              <a:p>
                <a:pPr algn="ctr"/>
                <a:r>
                  <a:rPr lang="en-CA" sz="1050" dirty="0">
                    <a:solidFill>
                      <a:schemeClr val="bg1"/>
                    </a:solidFill>
                    <a:latin typeface="Times New Roman" panose="02020603050405020304" pitchFamily="18" charset="0"/>
                    <a:cs typeface="Times New Roman" panose="02020603050405020304" pitchFamily="18" charset="0"/>
                  </a:rPr>
                  <a:t>TM</a:t>
                </a:r>
              </a:p>
              <a:p>
                <a:pPr algn="ctr"/>
                <a:r>
                  <a:rPr lang="en-CA" sz="1050" dirty="0">
                    <a:solidFill>
                      <a:schemeClr val="bg1"/>
                    </a:solidFill>
                    <a:latin typeface="Times New Roman" panose="02020603050405020304" pitchFamily="18" charset="0"/>
                    <a:cs typeface="Times New Roman" panose="02020603050405020304" pitchFamily="18" charset="0"/>
                  </a:rPr>
                  <a:t>A, B,1,2</a:t>
                </a:r>
              </a:p>
              <a:p>
                <a:pPr algn="ctr"/>
                <a:r>
                  <a:rPr lang="en-CA" sz="1050" dirty="0">
                    <a:solidFill>
                      <a:schemeClr val="bg1"/>
                    </a:solidFill>
                    <a:latin typeface="Times New Roman" panose="02020603050405020304" pitchFamily="18" charset="0"/>
                    <a:cs typeface="Times New Roman" panose="02020603050405020304" pitchFamily="18" charset="0"/>
                  </a:rPr>
                  <a:t> </a:t>
                </a:r>
                <a:endParaRPr lang="en-US" sz="1050" dirty="0">
                  <a:solidFill>
                    <a:schemeClr val="bg1"/>
                  </a:solidFill>
                  <a:latin typeface="Times New Roman" panose="02020603050405020304" pitchFamily="18" charset="0"/>
                  <a:cs typeface="Times New Roman" panose="02020603050405020304" pitchFamily="18" charset="0"/>
                </a:endParaRPr>
              </a:p>
            </p:txBody>
          </p:sp>
          <p:sp>
            <p:nvSpPr>
              <p:cNvPr id="58" name="Rounded Rectangle 120">
                <a:extLst>
                  <a:ext uri="{FF2B5EF4-FFF2-40B4-BE49-F238E27FC236}">
                    <a16:creationId xmlns:a16="http://schemas.microsoft.com/office/drawing/2014/main" id="{C1F464F1-184F-A117-C904-8414FF01D98D}"/>
                  </a:ext>
                </a:extLst>
              </p:cNvPr>
              <p:cNvSpPr/>
              <p:nvPr/>
            </p:nvSpPr>
            <p:spPr bwMode="auto">
              <a:xfrm>
                <a:off x="5540922" y="1280192"/>
                <a:ext cx="583117" cy="558000"/>
              </a:xfrm>
              <a:prstGeom prst="roundRect">
                <a:avLst/>
              </a:prstGeom>
              <a:solidFill>
                <a:srgbClr val="FF6969"/>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59" name="Rectangle 58">
                <a:extLst>
                  <a:ext uri="{FF2B5EF4-FFF2-40B4-BE49-F238E27FC236}">
                    <a16:creationId xmlns:a16="http://schemas.microsoft.com/office/drawing/2014/main" id="{D927F946-4AD2-5043-DC18-F2293A531CA7}"/>
                  </a:ext>
                </a:extLst>
              </p:cNvPr>
              <p:cNvSpPr/>
              <p:nvPr/>
            </p:nvSpPr>
            <p:spPr>
              <a:xfrm>
                <a:off x="5429511" y="1308758"/>
                <a:ext cx="813993" cy="246115"/>
              </a:xfrm>
              <a:prstGeom prst="rect">
                <a:avLst/>
              </a:prstGeom>
            </p:spPr>
            <p:txBody>
              <a:bodyPr wrap="squar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P</a:t>
                </a:r>
              </a:p>
            </p:txBody>
          </p:sp>
        </p:grpSp>
      </p:grpSp>
    </p:spTree>
    <p:extLst>
      <p:ext uri="{BB962C8B-B14F-4D97-AF65-F5344CB8AC3E}">
        <p14:creationId xmlns:p14="http://schemas.microsoft.com/office/powerpoint/2010/main" val="125305726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F20AB-58DC-99E7-3D77-1F70BEF3B6FF}"/>
            </a:ext>
          </a:extLst>
        </p:cNvPr>
        <p:cNvGrpSpPr/>
        <p:nvPr/>
      </p:nvGrpSpPr>
      <p:grpSpPr>
        <a:xfrm>
          <a:off x="0" y="0"/>
          <a:ext cx="0" cy="0"/>
          <a:chOff x="0" y="0"/>
          <a:chExt cx="0" cy="0"/>
        </a:xfrm>
      </p:grpSpPr>
      <p:sp>
        <p:nvSpPr>
          <p:cNvPr id="374" name="Google Shape;451;p7">
            <a:extLst>
              <a:ext uri="{FF2B5EF4-FFF2-40B4-BE49-F238E27FC236}">
                <a16:creationId xmlns:a16="http://schemas.microsoft.com/office/drawing/2014/main" id="{40BA9873-9A1C-1D5E-BE3A-803DE3FABF18}"/>
              </a:ext>
            </a:extLst>
          </p:cNvPr>
          <p:cNvSpPr/>
          <p:nvPr/>
        </p:nvSpPr>
        <p:spPr>
          <a:xfrm>
            <a:off x="1225634" y="786849"/>
            <a:ext cx="9335686" cy="5513367"/>
          </a:xfrm>
          <a:prstGeom prst="roundRect">
            <a:avLst>
              <a:gd name="adj" fmla="val 3072"/>
            </a:avLst>
          </a:prstGeom>
          <a:solidFill>
            <a:srgbClr val="FCF8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sp>
        <p:nvSpPr>
          <p:cNvPr id="375" name="Google Shape;452;p7">
            <a:extLst>
              <a:ext uri="{FF2B5EF4-FFF2-40B4-BE49-F238E27FC236}">
                <a16:creationId xmlns:a16="http://schemas.microsoft.com/office/drawing/2014/main" id="{07DD8890-DBCD-DC02-ADA9-0AC7699BB3D3}"/>
              </a:ext>
            </a:extLst>
          </p:cNvPr>
          <p:cNvSpPr/>
          <p:nvPr/>
        </p:nvSpPr>
        <p:spPr>
          <a:xfrm>
            <a:off x="4533039" y="1348144"/>
            <a:ext cx="2836693" cy="1996187"/>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sp>
        <p:nvSpPr>
          <p:cNvPr id="376" name="Google Shape;453;p7">
            <a:extLst>
              <a:ext uri="{FF2B5EF4-FFF2-40B4-BE49-F238E27FC236}">
                <a16:creationId xmlns:a16="http://schemas.microsoft.com/office/drawing/2014/main" id="{5A3991A9-7E39-7F43-D299-6A206652DEAA}"/>
              </a:ext>
            </a:extLst>
          </p:cNvPr>
          <p:cNvSpPr/>
          <p:nvPr/>
        </p:nvSpPr>
        <p:spPr>
          <a:xfrm>
            <a:off x="1505938" y="4048728"/>
            <a:ext cx="2836693" cy="1996187"/>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dirty="0">
              <a:latin typeface="Metal"/>
              <a:ea typeface="Metal"/>
              <a:cs typeface="Metal"/>
              <a:sym typeface="Metal"/>
            </a:endParaRPr>
          </a:p>
        </p:txBody>
      </p:sp>
      <p:sp>
        <p:nvSpPr>
          <p:cNvPr id="377" name="Google Shape;454;p7">
            <a:extLst>
              <a:ext uri="{FF2B5EF4-FFF2-40B4-BE49-F238E27FC236}">
                <a16:creationId xmlns:a16="http://schemas.microsoft.com/office/drawing/2014/main" id="{4F8C85E5-5070-6F33-C70F-BBDCCAB0BA91}"/>
              </a:ext>
            </a:extLst>
          </p:cNvPr>
          <p:cNvSpPr/>
          <p:nvPr/>
        </p:nvSpPr>
        <p:spPr>
          <a:xfrm>
            <a:off x="7519621" y="1365778"/>
            <a:ext cx="2836693" cy="1996187"/>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dirty="0">
              <a:solidFill>
                <a:schemeClr val="lt1"/>
              </a:solidFill>
              <a:latin typeface="Metal"/>
              <a:ea typeface="Metal"/>
              <a:cs typeface="Metal"/>
              <a:sym typeface="Metal"/>
            </a:endParaRPr>
          </a:p>
        </p:txBody>
      </p:sp>
      <p:sp>
        <p:nvSpPr>
          <p:cNvPr id="378" name="Google Shape;455;p7">
            <a:extLst>
              <a:ext uri="{FF2B5EF4-FFF2-40B4-BE49-F238E27FC236}">
                <a16:creationId xmlns:a16="http://schemas.microsoft.com/office/drawing/2014/main" id="{012CCFF8-6EB3-6740-331F-CDDD7663F03E}"/>
              </a:ext>
            </a:extLst>
          </p:cNvPr>
          <p:cNvSpPr/>
          <p:nvPr/>
        </p:nvSpPr>
        <p:spPr>
          <a:xfrm>
            <a:off x="1546458" y="1365779"/>
            <a:ext cx="2836693" cy="1996187"/>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grpSp>
        <p:nvGrpSpPr>
          <p:cNvPr id="380" name="Google Shape;527;p7">
            <a:extLst>
              <a:ext uri="{FF2B5EF4-FFF2-40B4-BE49-F238E27FC236}">
                <a16:creationId xmlns:a16="http://schemas.microsoft.com/office/drawing/2014/main" id="{A8B0AA75-5004-4076-255A-C9369C790E28}"/>
              </a:ext>
            </a:extLst>
          </p:cNvPr>
          <p:cNvGrpSpPr/>
          <p:nvPr/>
        </p:nvGrpSpPr>
        <p:grpSpPr>
          <a:xfrm>
            <a:off x="1810478" y="970480"/>
            <a:ext cx="2289076" cy="338513"/>
            <a:chOff x="1048852" y="1054893"/>
            <a:chExt cx="1851789" cy="286272"/>
          </a:xfrm>
        </p:grpSpPr>
        <p:sp>
          <p:nvSpPr>
            <p:cNvPr id="680" name="Google Shape;528;p7">
              <a:extLst>
                <a:ext uri="{FF2B5EF4-FFF2-40B4-BE49-F238E27FC236}">
                  <a16:creationId xmlns:a16="http://schemas.microsoft.com/office/drawing/2014/main" id="{31069D11-E464-3470-26B6-0A2625062D34}"/>
                </a:ext>
              </a:extLst>
            </p:cNvPr>
            <p:cNvSpPr txBox="1"/>
            <p:nvPr/>
          </p:nvSpPr>
          <p:spPr>
            <a:xfrm>
              <a:off x="1048852" y="1054893"/>
              <a:ext cx="1851789" cy="28627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rgbClr val="2C2C2C"/>
                  </a:solidFill>
                  <a:latin typeface="Arial"/>
                  <a:ea typeface="Arial"/>
                  <a:cs typeface="Arial"/>
                  <a:sym typeface="Arial"/>
                </a:rPr>
                <a:t>Mutagenesis</a:t>
              </a:r>
              <a:endParaRPr sz="2800" dirty="0"/>
            </a:p>
          </p:txBody>
        </p:sp>
        <p:sp>
          <p:nvSpPr>
            <p:cNvPr id="683" name="Google Shape;531;p7">
              <a:extLst>
                <a:ext uri="{FF2B5EF4-FFF2-40B4-BE49-F238E27FC236}">
                  <a16:creationId xmlns:a16="http://schemas.microsoft.com/office/drawing/2014/main" id="{2A6676F0-DA75-9C4A-994E-BBB98F178A2D}"/>
                </a:ext>
              </a:extLst>
            </p:cNvPr>
            <p:cNvSpPr/>
            <p:nvPr/>
          </p:nvSpPr>
          <p:spPr>
            <a:xfrm>
              <a:off x="1158690" y="1295892"/>
              <a:ext cx="1728000" cy="36000"/>
            </a:xfrm>
            <a:prstGeom prst="rect">
              <a:avLst/>
            </a:prstGeom>
            <a:solidFill>
              <a:srgbClr val="E0BB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grpSp>
      <p:grpSp>
        <p:nvGrpSpPr>
          <p:cNvPr id="381" name="Google Shape;532;p7">
            <a:extLst>
              <a:ext uri="{FF2B5EF4-FFF2-40B4-BE49-F238E27FC236}">
                <a16:creationId xmlns:a16="http://schemas.microsoft.com/office/drawing/2014/main" id="{2A2487BD-008C-2026-C1DE-D29BCC9BD393}"/>
              </a:ext>
            </a:extLst>
          </p:cNvPr>
          <p:cNvGrpSpPr/>
          <p:nvPr/>
        </p:nvGrpSpPr>
        <p:grpSpPr>
          <a:xfrm>
            <a:off x="4832460" y="970482"/>
            <a:ext cx="2402887" cy="338515"/>
            <a:chOff x="3493540" y="-147713"/>
            <a:chExt cx="1943858" cy="286273"/>
          </a:xfrm>
        </p:grpSpPr>
        <p:sp>
          <p:nvSpPr>
            <p:cNvPr id="676" name="Google Shape;533;p7">
              <a:extLst>
                <a:ext uri="{FF2B5EF4-FFF2-40B4-BE49-F238E27FC236}">
                  <a16:creationId xmlns:a16="http://schemas.microsoft.com/office/drawing/2014/main" id="{4118915C-B991-572E-9F80-CB85BF6B67CF}"/>
                </a:ext>
              </a:extLst>
            </p:cNvPr>
            <p:cNvSpPr txBox="1"/>
            <p:nvPr/>
          </p:nvSpPr>
          <p:spPr>
            <a:xfrm>
              <a:off x="3493540" y="-147713"/>
              <a:ext cx="1943858" cy="28627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dirty="0">
                  <a:solidFill>
                    <a:srgbClr val="2C2C2C"/>
                  </a:solidFill>
                  <a:latin typeface="Arial"/>
                  <a:ea typeface="Arial"/>
                  <a:cs typeface="Arial"/>
                  <a:sym typeface="Arial"/>
                </a:rPr>
                <a:t>Library generation</a:t>
              </a:r>
              <a:endParaRPr sz="2800" dirty="0"/>
            </a:p>
          </p:txBody>
        </p:sp>
        <p:sp>
          <p:nvSpPr>
            <p:cNvPr id="679" name="Google Shape;536;p7">
              <a:extLst>
                <a:ext uri="{FF2B5EF4-FFF2-40B4-BE49-F238E27FC236}">
                  <a16:creationId xmlns:a16="http://schemas.microsoft.com/office/drawing/2014/main" id="{7A988D4F-7604-718F-E93C-69589067A9F4}"/>
                </a:ext>
              </a:extLst>
            </p:cNvPr>
            <p:cNvSpPr/>
            <p:nvPr/>
          </p:nvSpPr>
          <p:spPr>
            <a:xfrm>
              <a:off x="3664479" y="93286"/>
              <a:ext cx="1728000" cy="36000"/>
            </a:xfrm>
            <a:prstGeom prst="rect">
              <a:avLst/>
            </a:prstGeom>
            <a:solidFill>
              <a:srgbClr val="E0BB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grpSp>
      <p:grpSp>
        <p:nvGrpSpPr>
          <p:cNvPr id="382" name="Google Shape;537;p7">
            <a:extLst>
              <a:ext uri="{FF2B5EF4-FFF2-40B4-BE49-F238E27FC236}">
                <a16:creationId xmlns:a16="http://schemas.microsoft.com/office/drawing/2014/main" id="{EB8631AE-9726-E914-24B9-9F94042E56C2}"/>
              </a:ext>
            </a:extLst>
          </p:cNvPr>
          <p:cNvGrpSpPr/>
          <p:nvPr/>
        </p:nvGrpSpPr>
        <p:grpSpPr>
          <a:xfrm>
            <a:off x="7710386" y="970482"/>
            <a:ext cx="2671474" cy="338515"/>
            <a:chOff x="5821689" y="-147713"/>
            <a:chExt cx="2161135" cy="286273"/>
          </a:xfrm>
        </p:grpSpPr>
        <p:sp>
          <p:nvSpPr>
            <p:cNvPr id="672" name="Google Shape;538;p7">
              <a:extLst>
                <a:ext uri="{FF2B5EF4-FFF2-40B4-BE49-F238E27FC236}">
                  <a16:creationId xmlns:a16="http://schemas.microsoft.com/office/drawing/2014/main" id="{C4194D1B-ADE6-B05F-2ADF-B46DE1C5EBEB}"/>
                </a:ext>
              </a:extLst>
            </p:cNvPr>
            <p:cNvSpPr txBox="1"/>
            <p:nvPr/>
          </p:nvSpPr>
          <p:spPr>
            <a:xfrm>
              <a:off x="5821689" y="-147713"/>
              <a:ext cx="2161135" cy="28627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rgbClr val="2C2C2C"/>
                  </a:solidFill>
                  <a:latin typeface="Arial"/>
                  <a:ea typeface="Arial"/>
                  <a:cs typeface="Arial"/>
                  <a:sym typeface="Arial"/>
                </a:rPr>
                <a:t>Functional selection</a:t>
              </a:r>
              <a:endParaRPr sz="2800"/>
            </a:p>
          </p:txBody>
        </p:sp>
        <p:sp>
          <p:nvSpPr>
            <p:cNvPr id="675" name="Google Shape;541;p7">
              <a:extLst>
                <a:ext uri="{FF2B5EF4-FFF2-40B4-BE49-F238E27FC236}">
                  <a16:creationId xmlns:a16="http://schemas.microsoft.com/office/drawing/2014/main" id="{4AC40671-3343-0169-E98E-D8C275ED926D}"/>
                </a:ext>
              </a:extLst>
            </p:cNvPr>
            <p:cNvSpPr/>
            <p:nvPr/>
          </p:nvSpPr>
          <p:spPr>
            <a:xfrm>
              <a:off x="6080527" y="93286"/>
              <a:ext cx="1728000" cy="36000"/>
            </a:xfrm>
            <a:prstGeom prst="rect">
              <a:avLst/>
            </a:prstGeom>
            <a:solidFill>
              <a:srgbClr val="E0BB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grpSp>
      <p:grpSp>
        <p:nvGrpSpPr>
          <p:cNvPr id="383" name="Google Shape;542;p7">
            <a:extLst>
              <a:ext uri="{FF2B5EF4-FFF2-40B4-BE49-F238E27FC236}">
                <a16:creationId xmlns:a16="http://schemas.microsoft.com/office/drawing/2014/main" id="{C94D15CF-1AE1-BF93-21CD-3384D33111AC}"/>
              </a:ext>
            </a:extLst>
          </p:cNvPr>
          <p:cNvGrpSpPr/>
          <p:nvPr/>
        </p:nvGrpSpPr>
        <p:grpSpPr>
          <a:xfrm>
            <a:off x="2016666" y="3635689"/>
            <a:ext cx="2136056" cy="345294"/>
            <a:chOff x="8496575" y="-141141"/>
            <a:chExt cx="1728000" cy="292006"/>
          </a:xfrm>
        </p:grpSpPr>
        <p:sp>
          <p:nvSpPr>
            <p:cNvPr id="668" name="Google Shape;543;p7">
              <a:extLst>
                <a:ext uri="{FF2B5EF4-FFF2-40B4-BE49-F238E27FC236}">
                  <a16:creationId xmlns:a16="http://schemas.microsoft.com/office/drawing/2014/main" id="{8A62A348-FD9F-771B-BE76-FFE7FBE2E12A}"/>
                </a:ext>
              </a:extLst>
            </p:cNvPr>
            <p:cNvSpPr txBox="1"/>
            <p:nvPr/>
          </p:nvSpPr>
          <p:spPr>
            <a:xfrm>
              <a:off x="8866532" y="-141141"/>
              <a:ext cx="885179" cy="28627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rgbClr val="2C2C2C"/>
                  </a:solidFill>
                  <a:latin typeface="Arial"/>
                  <a:ea typeface="Arial"/>
                  <a:cs typeface="Arial"/>
                  <a:sym typeface="Arial"/>
                </a:rPr>
                <a:t>Readout</a:t>
              </a:r>
              <a:endParaRPr/>
            </a:p>
          </p:txBody>
        </p:sp>
        <p:sp>
          <p:nvSpPr>
            <p:cNvPr id="671" name="Google Shape;546;p7">
              <a:extLst>
                <a:ext uri="{FF2B5EF4-FFF2-40B4-BE49-F238E27FC236}">
                  <a16:creationId xmlns:a16="http://schemas.microsoft.com/office/drawing/2014/main" id="{57DCE22A-ECD5-9A3D-26B7-1257E6C37110}"/>
                </a:ext>
              </a:extLst>
            </p:cNvPr>
            <p:cNvSpPr/>
            <p:nvPr/>
          </p:nvSpPr>
          <p:spPr>
            <a:xfrm>
              <a:off x="8496575" y="114865"/>
              <a:ext cx="1728000" cy="36000"/>
            </a:xfrm>
            <a:prstGeom prst="rect">
              <a:avLst/>
            </a:prstGeom>
            <a:solidFill>
              <a:srgbClr val="E0BB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grpSp>
      <p:grpSp>
        <p:nvGrpSpPr>
          <p:cNvPr id="384" name="Google Shape;547;p7">
            <a:extLst>
              <a:ext uri="{FF2B5EF4-FFF2-40B4-BE49-F238E27FC236}">
                <a16:creationId xmlns:a16="http://schemas.microsoft.com/office/drawing/2014/main" id="{0640DE7B-569D-E25D-4743-97BEF4A5FCB0}"/>
              </a:ext>
            </a:extLst>
          </p:cNvPr>
          <p:cNvGrpSpPr/>
          <p:nvPr/>
        </p:nvGrpSpPr>
        <p:grpSpPr>
          <a:xfrm>
            <a:off x="4478423" y="3669573"/>
            <a:ext cx="2734236" cy="584735"/>
            <a:chOff x="1091693" y="1054814"/>
            <a:chExt cx="1875835" cy="494495"/>
          </a:xfrm>
        </p:grpSpPr>
        <p:sp>
          <p:nvSpPr>
            <p:cNvPr id="664" name="Google Shape;548;p7">
              <a:extLst>
                <a:ext uri="{FF2B5EF4-FFF2-40B4-BE49-F238E27FC236}">
                  <a16:creationId xmlns:a16="http://schemas.microsoft.com/office/drawing/2014/main" id="{593D1612-AC40-C7EC-E0A9-45AC28AF217F}"/>
                </a:ext>
              </a:extLst>
            </p:cNvPr>
            <p:cNvSpPr txBox="1"/>
            <p:nvPr/>
          </p:nvSpPr>
          <p:spPr>
            <a:xfrm>
              <a:off x="1091693" y="1054814"/>
              <a:ext cx="1875835" cy="4944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rgbClr val="2C2C2C"/>
                  </a:solidFill>
                  <a:latin typeface="Arial"/>
                  <a:ea typeface="Arial"/>
                  <a:cs typeface="Arial"/>
                  <a:sym typeface="Arial"/>
                </a:rPr>
                <a:t>Deriving fitness scores</a:t>
              </a:r>
              <a:endParaRPr sz="2800"/>
            </a:p>
          </p:txBody>
        </p:sp>
        <p:sp>
          <p:nvSpPr>
            <p:cNvPr id="667" name="Google Shape;551;p7">
              <a:extLst>
                <a:ext uri="{FF2B5EF4-FFF2-40B4-BE49-F238E27FC236}">
                  <a16:creationId xmlns:a16="http://schemas.microsoft.com/office/drawing/2014/main" id="{BBA94547-0EF1-9834-AE44-87979BB398A9}"/>
                </a:ext>
              </a:extLst>
            </p:cNvPr>
            <p:cNvSpPr/>
            <p:nvPr/>
          </p:nvSpPr>
          <p:spPr>
            <a:xfrm>
              <a:off x="1158690" y="1295892"/>
              <a:ext cx="1728000" cy="36000"/>
            </a:xfrm>
            <a:prstGeom prst="rect">
              <a:avLst/>
            </a:prstGeom>
            <a:solidFill>
              <a:srgbClr val="E0BB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grpSp>
      <p:sp>
        <p:nvSpPr>
          <p:cNvPr id="661" name="Google Shape;553;p7">
            <a:extLst>
              <a:ext uri="{FF2B5EF4-FFF2-40B4-BE49-F238E27FC236}">
                <a16:creationId xmlns:a16="http://schemas.microsoft.com/office/drawing/2014/main" id="{E4168DBA-4F2F-89A0-EEC3-33DC8A0BE804}"/>
              </a:ext>
            </a:extLst>
          </p:cNvPr>
          <p:cNvSpPr txBox="1"/>
          <p:nvPr/>
        </p:nvSpPr>
        <p:spPr>
          <a:xfrm>
            <a:off x="7662776" y="3669572"/>
            <a:ext cx="2625003" cy="33851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rgbClr val="2C2C2C"/>
                </a:solidFill>
                <a:latin typeface="Arial"/>
                <a:ea typeface="Arial"/>
                <a:cs typeface="Arial"/>
                <a:sym typeface="Arial"/>
              </a:rPr>
              <a:t>Variant effect map</a:t>
            </a:r>
            <a:endParaRPr sz="2800"/>
          </a:p>
        </p:txBody>
      </p:sp>
      <p:sp>
        <p:nvSpPr>
          <p:cNvPr id="386" name="Google Shape;556;p7">
            <a:extLst>
              <a:ext uri="{FF2B5EF4-FFF2-40B4-BE49-F238E27FC236}">
                <a16:creationId xmlns:a16="http://schemas.microsoft.com/office/drawing/2014/main" id="{C93120A0-910B-6DB7-A560-F0F4BD19B341}"/>
              </a:ext>
            </a:extLst>
          </p:cNvPr>
          <p:cNvSpPr/>
          <p:nvPr/>
        </p:nvSpPr>
        <p:spPr>
          <a:xfrm rot="5400000">
            <a:off x="4148230" y="2098797"/>
            <a:ext cx="619730" cy="446874"/>
          </a:xfrm>
          <a:prstGeom prst="triangle">
            <a:avLst>
              <a:gd name="adj" fmla="val 50000"/>
            </a:avLst>
          </a:prstGeom>
          <a:solidFill>
            <a:srgbClr val="E0BB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sp>
        <p:nvSpPr>
          <p:cNvPr id="387" name="Google Shape;557;p7">
            <a:extLst>
              <a:ext uri="{FF2B5EF4-FFF2-40B4-BE49-F238E27FC236}">
                <a16:creationId xmlns:a16="http://schemas.microsoft.com/office/drawing/2014/main" id="{331FE122-6795-03A4-A9D0-DAF72E8B306F}"/>
              </a:ext>
            </a:extLst>
          </p:cNvPr>
          <p:cNvSpPr/>
          <p:nvPr/>
        </p:nvSpPr>
        <p:spPr>
          <a:xfrm>
            <a:off x="7519621" y="4065063"/>
            <a:ext cx="2836693" cy="1996187"/>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sp>
        <p:nvSpPr>
          <p:cNvPr id="388" name="Google Shape;558;p7">
            <a:extLst>
              <a:ext uri="{FF2B5EF4-FFF2-40B4-BE49-F238E27FC236}">
                <a16:creationId xmlns:a16="http://schemas.microsoft.com/office/drawing/2014/main" id="{138ABBA2-1A14-DA89-1D04-50301754B79B}"/>
              </a:ext>
            </a:extLst>
          </p:cNvPr>
          <p:cNvSpPr/>
          <p:nvPr/>
        </p:nvSpPr>
        <p:spPr>
          <a:xfrm>
            <a:off x="4572401" y="4065063"/>
            <a:ext cx="2797332" cy="1996187"/>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pic>
        <p:nvPicPr>
          <p:cNvPr id="391" name="Google Shape;561;p7">
            <a:extLst>
              <a:ext uri="{FF2B5EF4-FFF2-40B4-BE49-F238E27FC236}">
                <a16:creationId xmlns:a16="http://schemas.microsoft.com/office/drawing/2014/main" id="{EFC460F8-75EC-C4F4-79C2-24E1C52CDB6F}"/>
              </a:ext>
            </a:extLst>
          </p:cNvPr>
          <p:cNvPicPr preferRelativeResize="0"/>
          <p:nvPr/>
        </p:nvPicPr>
        <p:blipFill rotWithShape="1">
          <a:blip r:embed="rId2">
            <a:alphaModFix/>
          </a:blip>
          <a:srcRect/>
          <a:stretch/>
        </p:blipFill>
        <p:spPr>
          <a:xfrm>
            <a:off x="4662691" y="4449805"/>
            <a:ext cx="1688184" cy="1280882"/>
          </a:xfrm>
          <a:prstGeom prst="rect">
            <a:avLst/>
          </a:prstGeom>
          <a:noFill/>
          <a:ln>
            <a:noFill/>
          </a:ln>
        </p:spPr>
      </p:pic>
      <p:sp>
        <p:nvSpPr>
          <p:cNvPr id="399" name="Google Shape;707;p7">
            <a:extLst>
              <a:ext uri="{FF2B5EF4-FFF2-40B4-BE49-F238E27FC236}">
                <a16:creationId xmlns:a16="http://schemas.microsoft.com/office/drawing/2014/main" id="{5A6BE577-B13C-F8C5-9E5E-F47135E85558}"/>
              </a:ext>
            </a:extLst>
          </p:cNvPr>
          <p:cNvSpPr/>
          <p:nvPr/>
        </p:nvSpPr>
        <p:spPr>
          <a:xfrm rot="5400000">
            <a:off x="4189361" y="4836308"/>
            <a:ext cx="619730" cy="446874"/>
          </a:xfrm>
          <a:prstGeom prst="triangle">
            <a:avLst>
              <a:gd name="adj" fmla="val 50000"/>
            </a:avLst>
          </a:prstGeom>
          <a:solidFill>
            <a:srgbClr val="E0BB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sp>
        <p:nvSpPr>
          <p:cNvPr id="400" name="Google Shape;708;p7">
            <a:extLst>
              <a:ext uri="{FF2B5EF4-FFF2-40B4-BE49-F238E27FC236}">
                <a16:creationId xmlns:a16="http://schemas.microsoft.com/office/drawing/2014/main" id="{20B33521-460D-239C-9FCA-E327DB5C5767}"/>
              </a:ext>
            </a:extLst>
          </p:cNvPr>
          <p:cNvSpPr txBox="1"/>
          <p:nvPr/>
        </p:nvSpPr>
        <p:spPr>
          <a:xfrm>
            <a:off x="9392347" y="4275917"/>
            <a:ext cx="370944" cy="4367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1"/>
                </a:solidFill>
                <a:latin typeface="Times New Roman"/>
                <a:ea typeface="Times New Roman"/>
                <a:cs typeface="Times New Roman"/>
                <a:sym typeface="Times New Roman"/>
              </a:rPr>
              <a:t>?</a:t>
            </a:r>
            <a:endParaRPr/>
          </a:p>
        </p:txBody>
      </p:sp>
      <p:grpSp>
        <p:nvGrpSpPr>
          <p:cNvPr id="401" name="Google Shape;709;p7">
            <a:extLst>
              <a:ext uri="{FF2B5EF4-FFF2-40B4-BE49-F238E27FC236}">
                <a16:creationId xmlns:a16="http://schemas.microsoft.com/office/drawing/2014/main" id="{9D6AD7B0-9AB8-5FBB-36EF-7CFCB9EDE6EA}"/>
              </a:ext>
            </a:extLst>
          </p:cNvPr>
          <p:cNvGrpSpPr/>
          <p:nvPr/>
        </p:nvGrpSpPr>
        <p:grpSpPr>
          <a:xfrm>
            <a:off x="6591391" y="4396316"/>
            <a:ext cx="222506" cy="1373412"/>
            <a:chOff x="17715861" y="1622021"/>
            <a:chExt cx="180000" cy="1161458"/>
          </a:xfrm>
        </p:grpSpPr>
        <p:sp>
          <p:nvSpPr>
            <p:cNvPr id="517" name="Google Shape;710;p7">
              <a:extLst>
                <a:ext uri="{FF2B5EF4-FFF2-40B4-BE49-F238E27FC236}">
                  <a16:creationId xmlns:a16="http://schemas.microsoft.com/office/drawing/2014/main" id="{F54E486F-354D-C1E9-DF20-EE7ED5C662EF}"/>
                </a:ext>
              </a:extLst>
            </p:cNvPr>
            <p:cNvSpPr/>
            <p:nvPr/>
          </p:nvSpPr>
          <p:spPr>
            <a:xfrm>
              <a:off x="17715861" y="1622021"/>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18" name="Google Shape;711;p7">
              <a:extLst>
                <a:ext uri="{FF2B5EF4-FFF2-40B4-BE49-F238E27FC236}">
                  <a16:creationId xmlns:a16="http://schemas.microsoft.com/office/drawing/2014/main" id="{44F714C5-EDFD-6E30-784F-ABB96A3F4EAF}"/>
                </a:ext>
              </a:extLst>
            </p:cNvPr>
            <p:cNvSpPr/>
            <p:nvPr/>
          </p:nvSpPr>
          <p:spPr>
            <a:xfrm>
              <a:off x="17715861" y="1818212"/>
              <a:ext cx="180000" cy="180501"/>
            </a:xfrm>
            <a:prstGeom prst="roundRect">
              <a:avLst>
                <a:gd name="adj" fmla="val 21016"/>
              </a:avLst>
            </a:prstGeom>
            <a:solidFill>
              <a:srgbClr val="4061C6"/>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19" name="Google Shape;712;p7">
              <a:extLst>
                <a:ext uri="{FF2B5EF4-FFF2-40B4-BE49-F238E27FC236}">
                  <a16:creationId xmlns:a16="http://schemas.microsoft.com/office/drawing/2014/main" id="{233ED66B-AA01-EE12-BC59-862718A8DF1D}"/>
                </a:ext>
              </a:extLst>
            </p:cNvPr>
            <p:cNvSpPr/>
            <p:nvPr/>
          </p:nvSpPr>
          <p:spPr>
            <a:xfrm>
              <a:off x="17715861" y="2014403"/>
              <a:ext cx="180000" cy="180501"/>
            </a:xfrm>
            <a:prstGeom prst="roundRect">
              <a:avLst>
                <a:gd name="adj" fmla="val 21016"/>
              </a:avLst>
            </a:prstGeom>
            <a:solidFill>
              <a:schemeClr val="lt1"/>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20" name="Google Shape;713;p7">
              <a:extLst>
                <a:ext uri="{FF2B5EF4-FFF2-40B4-BE49-F238E27FC236}">
                  <a16:creationId xmlns:a16="http://schemas.microsoft.com/office/drawing/2014/main" id="{39B3D998-EFAA-2E71-AEEE-5C849F0237C6}"/>
                </a:ext>
              </a:extLst>
            </p:cNvPr>
            <p:cNvSpPr/>
            <p:nvPr/>
          </p:nvSpPr>
          <p:spPr>
            <a:xfrm>
              <a:off x="17715861" y="2210594"/>
              <a:ext cx="180000" cy="180501"/>
            </a:xfrm>
            <a:prstGeom prst="roundRect">
              <a:avLst>
                <a:gd name="adj" fmla="val 21016"/>
              </a:avLst>
            </a:prstGeom>
            <a:solidFill>
              <a:srgbClr val="FFE98F"/>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21" name="Google Shape;714;p7">
              <a:extLst>
                <a:ext uri="{FF2B5EF4-FFF2-40B4-BE49-F238E27FC236}">
                  <a16:creationId xmlns:a16="http://schemas.microsoft.com/office/drawing/2014/main" id="{AAF13753-B47A-EB54-48E4-F81E1F8B3A43}"/>
                </a:ext>
              </a:extLst>
            </p:cNvPr>
            <p:cNvSpPr/>
            <p:nvPr/>
          </p:nvSpPr>
          <p:spPr>
            <a:xfrm>
              <a:off x="17715861" y="2406785"/>
              <a:ext cx="180000" cy="180501"/>
            </a:xfrm>
            <a:prstGeom prst="roundRect">
              <a:avLst>
                <a:gd name="adj" fmla="val 21016"/>
              </a:avLst>
            </a:prstGeom>
            <a:solidFill>
              <a:srgbClr val="7187D3"/>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22" name="Google Shape;715;p7">
              <a:extLst>
                <a:ext uri="{FF2B5EF4-FFF2-40B4-BE49-F238E27FC236}">
                  <a16:creationId xmlns:a16="http://schemas.microsoft.com/office/drawing/2014/main" id="{51F802C0-D508-2DA4-426E-66C8179CD08F}"/>
                </a:ext>
              </a:extLst>
            </p:cNvPr>
            <p:cNvSpPr/>
            <p:nvPr/>
          </p:nvSpPr>
          <p:spPr>
            <a:xfrm>
              <a:off x="17715861" y="2602978"/>
              <a:ext cx="180000" cy="180501"/>
            </a:xfrm>
            <a:prstGeom prst="roundRect">
              <a:avLst>
                <a:gd name="adj" fmla="val 21016"/>
              </a:avLst>
            </a:prstGeom>
            <a:solidFill>
              <a:schemeClr val="lt1"/>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grpSp>
      <p:grpSp>
        <p:nvGrpSpPr>
          <p:cNvPr id="402" name="Google Shape;716;p7">
            <a:extLst>
              <a:ext uri="{FF2B5EF4-FFF2-40B4-BE49-F238E27FC236}">
                <a16:creationId xmlns:a16="http://schemas.microsoft.com/office/drawing/2014/main" id="{1B119700-1F37-A43D-9F46-B31C31C073FD}"/>
              </a:ext>
            </a:extLst>
          </p:cNvPr>
          <p:cNvGrpSpPr/>
          <p:nvPr/>
        </p:nvGrpSpPr>
        <p:grpSpPr>
          <a:xfrm>
            <a:off x="6622875" y="5196848"/>
            <a:ext cx="660648" cy="540645"/>
            <a:chOff x="13570508" y="11277888"/>
            <a:chExt cx="1138497" cy="905129"/>
          </a:xfrm>
        </p:grpSpPr>
        <p:sp>
          <p:nvSpPr>
            <p:cNvPr id="513" name="Google Shape;717;p7">
              <a:extLst>
                <a:ext uri="{FF2B5EF4-FFF2-40B4-BE49-F238E27FC236}">
                  <a16:creationId xmlns:a16="http://schemas.microsoft.com/office/drawing/2014/main" id="{B8CE9066-E031-5757-C0E4-EB7771DBC6E2}"/>
                </a:ext>
              </a:extLst>
            </p:cNvPr>
            <p:cNvSpPr/>
            <p:nvPr/>
          </p:nvSpPr>
          <p:spPr>
            <a:xfrm>
              <a:off x="14428934" y="11277888"/>
              <a:ext cx="280070" cy="260424"/>
            </a:xfrm>
            <a:prstGeom prst="rect">
              <a:avLst/>
            </a:prstGeom>
            <a:solidFill>
              <a:schemeClr val="lt1"/>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14" name="Google Shape;718;p7">
              <a:extLst>
                <a:ext uri="{FF2B5EF4-FFF2-40B4-BE49-F238E27FC236}">
                  <a16:creationId xmlns:a16="http://schemas.microsoft.com/office/drawing/2014/main" id="{D2A8AA13-F6B6-3C84-BDB6-1051D05A35BD}"/>
                </a:ext>
              </a:extLst>
            </p:cNvPr>
            <p:cNvSpPr/>
            <p:nvPr/>
          </p:nvSpPr>
          <p:spPr>
            <a:xfrm>
              <a:off x="14428934" y="11534637"/>
              <a:ext cx="280070" cy="260424"/>
            </a:xfrm>
            <a:prstGeom prst="rect">
              <a:avLst/>
            </a:prstGeom>
            <a:solidFill>
              <a:schemeClr val="lt1"/>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cxnSp>
          <p:nvCxnSpPr>
            <p:cNvPr id="515" name="Google Shape;719;p7">
              <a:extLst>
                <a:ext uri="{FF2B5EF4-FFF2-40B4-BE49-F238E27FC236}">
                  <a16:creationId xmlns:a16="http://schemas.microsoft.com/office/drawing/2014/main" id="{64393A35-4197-7DA5-25D6-BFB1CB703527}"/>
                </a:ext>
              </a:extLst>
            </p:cNvPr>
            <p:cNvCxnSpPr/>
            <p:nvPr/>
          </p:nvCxnSpPr>
          <p:spPr>
            <a:xfrm>
              <a:off x="13572861" y="11922523"/>
              <a:ext cx="280069" cy="256748"/>
            </a:xfrm>
            <a:prstGeom prst="straightConnector1">
              <a:avLst/>
            </a:prstGeom>
            <a:noFill/>
            <a:ln w="38100" cap="flat" cmpd="sng">
              <a:solidFill>
                <a:schemeClr val="dk1"/>
              </a:solidFill>
              <a:prstDash val="solid"/>
              <a:round/>
              <a:headEnd type="none" w="sm" len="sm"/>
              <a:tailEnd type="none" w="sm" len="sm"/>
            </a:ln>
          </p:spPr>
        </p:cxnSp>
        <p:cxnSp>
          <p:nvCxnSpPr>
            <p:cNvPr id="516" name="Google Shape;720;p7">
              <a:extLst>
                <a:ext uri="{FF2B5EF4-FFF2-40B4-BE49-F238E27FC236}">
                  <a16:creationId xmlns:a16="http://schemas.microsoft.com/office/drawing/2014/main" id="{6E088D0A-48CE-855D-D67A-56553AF00E54}"/>
                </a:ext>
              </a:extLst>
            </p:cNvPr>
            <p:cNvCxnSpPr/>
            <p:nvPr/>
          </p:nvCxnSpPr>
          <p:spPr>
            <a:xfrm flipH="1">
              <a:off x="13570508" y="11926269"/>
              <a:ext cx="280069" cy="256749"/>
            </a:xfrm>
            <a:prstGeom prst="straightConnector1">
              <a:avLst/>
            </a:prstGeom>
            <a:noFill/>
            <a:ln w="38100" cap="flat" cmpd="sng">
              <a:solidFill>
                <a:schemeClr val="dk1"/>
              </a:solidFill>
              <a:prstDash val="solid"/>
              <a:round/>
              <a:headEnd type="none" w="sm" len="sm"/>
              <a:tailEnd type="none" w="sm" len="sm"/>
            </a:ln>
          </p:spPr>
        </p:cxnSp>
      </p:grpSp>
      <p:grpSp>
        <p:nvGrpSpPr>
          <p:cNvPr id="403" name="Google Shape;721;p7">
            <a:extLst>
              <a:ext uri="{FF2B5EF4-FFF2-40B4-BE49-F238E27FC236}">
                <a16:creationId xmlns:a16="http://schemas.microsoft.com/office/drawing/2014/main" id="{8A6FA145-5FAD-F836-7C09-70A0597B170B}"/>
              </a:ext>
            </a:extLst>
          </p:cNvPr>
          <p:cNvGrpSpPr/>
          <p:nvPr/>
        </p:nvGrpSpPr>
        <p:grpSpPr>
          <a:xfrm>
            <a:off x="6617825" y="4504873"/>
            <a:ext cx="660648" cy="540645"/>
            <a:chOff x="13570508" y="11277888"/>
            <a:chExt cx="1138497" cy="905129"/>
          </a:xfrm>
        </p:grpSpPr>
        <p:sp>
          <p:nvSpPr>
            <p:cNvPr id="509" name="Google Shape;722;p7">
              <a:extLst>
                <a:ext uri="{FF2B5EF4-FFF2-40B4-BE49-F238E27FC236}">
                  <a16:creationId xmlns:a16="http://schemas.microsoft.com/office/drawing/2014/main" id="{9562E3C5-5A67-64D9-53E2-D97032179B7E}"/>
                </a:ext>
              </a:extLst>
            </p:cNvPr>
            <p:cNvSpPr/>
            <p:nvPr/>
          </p:nvSpPr>
          <p:spPr>
            <a:xfrm>
              <a:off x="14428934" y="11277888"/>
              <a:ext cx="280070" cy="260424"/>
            </a:xfrm>
            <a:prstGeom prst="rect">
              <a:avLst/>
            </a:prstGeom>
            <a:solidFill>
              <a:schemeClr val="lt1"/>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10" name="Google Shape;723;p7">
              <a:extLst>
                <a:ext uri="{FF2B5EF4-FFF2-40B4-BE49-F238E27FC236}">
                  <a16:creationId xmlns:a16="http://schemas.microsoft.com/office/drawing/2014/main" id="{72919CB2-31CA-6708-4417-080FE952F975}"/>
                </a:ext>
              </a:extLst>
            </p:cNvPr>
            <p:cNvSpPr/>
            <p:nvPr/>
          </p:nvSpPr>
          <p:spPr>
            <a:xfrm>
              <a:off x="14428934" y="11534637"/>
              <a:ext cx="280070" cy="260424"/>
            </a:xfrm>
            <a:prstGeom prst="rect">
              <a:avLst/>
            </a:prstGeom>
            <a:solidFill>
              <a:schemeClr val="lt1"/>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cxnSp>
          <p:nvCxnSpPr>
            <p:cNvPr id="511" name="Google Shape;724;p7">
              <a:extLst>
                <a:ext uri="{FF2B5EF4-FFF2-40B4-BE49-F238E27FC236}">
                  <a16:creationId xmlns:a16="http://schemas.microsoft.com/office/drawing/2014/main" id="{BBA4E946-BAAB-45A5-B492-2A3E34628B67}"/>
                </a:ext>
              </a:extLst>
            </p:cNvPr>
            <p:cNvCxnSpPr/>
            <p:nvPr/>
          </p:nvCxnSpPr>
          <p:spPr>
            <a:xfrm>
              <a:off x="13572861" y="11922523"/>
              <a:ext cx="280069" cy="256748"/>
            </a:xfrm>
            <a:prstGeom prst="straightConnector1">
              <a:avLst/>
            </a:prstGeom>
            <a:noFill/>
            <a:ln w="38100" cap="flat" cmpd="sng">
              <a:solidFill>
                <a:schemeClr val="dk1"/>
              </a:solidFill>
              <a:prstDash val="solid"/>
              <a:round/>
              <a:headEnd type="none" w="sm" len="sm"/>
              <a:tailEnd type="none" w="sm" len="sm"/>
            </a:ln>
          </p:spPr>
        </p:cxnSp>
        <p:cxnSp>
          <p:nvCxnSpPr>
            <p:cNvPr id="512" name="Google Shape;725;p7">
              <a:extLst>
                <a:ext uri="{FF2B5EF4-FFF2-40B4-BE49-F238E27FC236}">
                  <a16:creationId xmlns:a16="http://schemas.microsoft.com/office/drawing/2014/main" id="{93404F54-1A19-38F1-A550-EF85A57A7B05}"/>
                </a:ext>
              </a:extLst>
            </p:cNvPr>
            <p:cNvCxnSpPr/>
            <p:nvPr/>
          </p:nvCxnSpPr>
          <p:spPr>
            <a:xfrm flipH="1">
              <a:off x="13570508" y="11926269"/>
              <a:ext cx="280069" cy="256749"/>
            </a:xfrm>
            <a:prstGeom prst="straightConnector1">
              <a:avLst/>
            </a:prstGeom>
            <a:noFill/>
            <a:ln w="38100" cap="flat" cmpd="sng">
              <a:solidFill>
                <a:schemeClr val="dk1"/>
              </a:solidFill>
              <a:prstDash val="solid"/>
              <a:round/>
              <a:headEnd type="none" w="sm" len="sm"/>
              <a:tailEnd type="none" w="sm" len="sm"/>
            </a:ln>
          </p:spPr>
        </p:cxnSp>
      </p:grpSp>
      <p:sp>
        <p:nvSpPr>
          <p:cNvPr id="404" name="Google Shape;726;p7">
            <a:extLst>
              <a:ext uri="{FF2B5EF4-FFF2-40B4-BE49-F238E27FC236}">
                <a16:creationId xmlns:a16="http://schemas.microsoft.com/office/drawing/2014/main" id="{F54B858B-0AC5-8E50-DC04-F8F3059431A1}"/>
              </a:ext>
            </a:extLst>
          </p:cNvPr>
          <p:cNvSpPr/>
          <p:nvPr/>
        </p:nvSpPr>
        <p:spPr>
          <a:xfrm rot="5400000">
            <a:off x="7150730" y="4819848"/>
            <a:ext cx="619730" cy="446874"/>
          </a:xfrm>
          <a:prstGeom prst="triangle">
            <a:avLst>
              <a:gd name="adj" fmla="val 50000"/>
            </a:avLst>
          </a:prstGeom>
          <a:solidFill>
            <a:srgbClr val="E0BB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grpSp>
        <p:nvGrpSpPr>
          <p:cNvPr id="405" name="Google Shape;727;p7">
            <a:extLst>
              <a:ext uri="{FF2B5EF4-FFF2-40B4-BE49-F238E27FC236}">
                <a16:creationId xmlns:a16="http://schemas.microsoft.com/office/drawing/2014/main" id="{3E423754-AF50-0657-1CD1-10C68EFC97B8}"/>
              </a:ext>
            </a:extLst>
          </p:cNvPr>
          <p:cNvGrpSpPr/>
          <p:nvPr/>
        </p:nvGrpSpPr>
        <p:grpSpPr>
          <a:xfrm>
            <a:off x="7989568" y="4356574"/>
            <a:ext cx="1894673" cy="1373412"/>
            <a:chOff x="15923500" y="1598621"/>
            <a:chExt cx="1532729" cy="1161458"/>
          </a:xfrm>
        </p:grpSpPr>
        <p:grpSp>
          <p:nvGrpSpPr>
            <p:cNvPr id="453" name="Google Shape;728;p7">
              <a:extLst>
                <a:ext uri="{FF2B5EF4-FFF2-40B4-BE49-F238E27FC236}">
                  <a16:creationId xmlns:a16="http://schemas.microsoft.com/office/drawing/2014/main" id="{82DD6C3E-8C23-0333-0E5D-006DE78F3ED2}"/>
                </a:ext>
              </a:extLst>
            </p:cNvPr>
            <p:cNvGrpSpPr/>
            <p:nvPr/>
          </p:nvGrpSpPr>
          <p:grpSpPr>
            <a:xfrm>
              <a:off x="15923500" y="1598621"/>
              <a:ext cx="180000" cy="1161458"/>
              <a:chOff x="17715861" y="1622021"/>
              <a:chExt cx="180000" cy="1161458"/>
            </a:xfrm>
          </p:grpSpPr>
          <p:sp>
            <p:nvSpPr>
              <p:cNvPr id="503" name="Google Shape;729;p7">
                <a:extLst>
                  <a:ext uri="{FF2B5EF4-FFF2-40B4-BE49-F238E27FC236}">
                    <a16:creationId xmlns:a16="http://schemas.microsoft.com/office/drawing/2014/main" id="{0DFA289D-F030-EB82-D440-A9D326C71B67}"/>
                  </a:ext>
                </a:extLst>
              </p:cNvPr>
              <p:cNvSpPr/>
              <p:nvPr/>
            </p:nvSpPr>
            <p:spPr>
              <a:xfrm>
                <a:off x="17715861" y="1622021"/>
                <a:ext cx="180000" cy="180501"/>
              </a:xfrm>
              <a:prstGeom prst="roundRect">
                <a:avLst>
                  <a:gd name="adj" fmla="val 21016"/>
                </a:avLst>
              </a:prstGeom>
              <a:solidFill>
                <a:srgbClr val="4161C6"/>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04" name="Google Shape;730;p7">
                <a:extLst>
                  <a:ext uri="{FF2B5EF4-FFF2-40B4-BE49-F238E27FC236}">
                    <a16:creationId xmlns:a16="http://schemas.microsoft.com/office/drawing/2014/main" id="{D43529CC-9346-3F30-02D9-F7AA6AC4DB31}"/>
                  </a:ext>
                </a:extLst>
              </p:cNvPr>
              <p:cNvSpPr/>
              <p:nvPr/>
            </p:nvSpPr>
            <p:spPr>
              <a:xfrm>
                <a:off x="17715861" y="1818212"/>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05" name="Google Shape;731;p7">
                <a:extLst>
                  <a:ext uri="{FF2B5EF4-FFF2-40B4-BE49-F238E27FC236}">
                    <a16:creationId xmlns:a16="http://schemas.microsoft.com/office/drawing/2014/main" id="{2551AC9F-098D-CC29-A5E3-098E17915355}"/>
                  </a:ext>
                </a:extLst>
              </p:cNvPr>
              <p:cNvSpPr/>
              <p:nvPr/>
            </p:nvSpPr>
            <p:spPr>
              <a:xfrm>
                <a:off x="17715861" y="2014403"/>
                <a:ext cx="180000" cy="180501"/>
              </a:xfrm>
              <a:prstGeom prst="roundRect">
                <a:avLst>
                  <a:gd name="adj" fmla="val 21016"/>
                </a:avLst>
              </a:prstGeom>
              <a:solidFill>
                <a:srgbClr val="7187D3"/>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06" name="Google Shape;732;p7">
                <a:extLst>
                  <a:ext uri="{FF2B5EF4-FFF2-40B4-BE49-F238E27FC236}">
                    <a16:creationId xmlns:a16="http://schemas.microsoft.com/office/drawing/2014/main" id="{0EF96C04-0F8A-CAC3-BC2C-017657770E0F}"/>
                  </a:ext>
                </a:extLst>
              </p:cNvPr>
              <p:cNvSpPr/>
              <p:nvPr/>
            </p:nvSpPr>
            <p:spPr>
              <a:xfrm>
                <a:off x="17715861" y="2210594"/>
                <a:ext cx="180000" cy="180501"/>
              </a:xfrm>
              <a:prstGeom prst="roundRect">
                <a:avLst>
                  <a:gd name="adj" fmla="val 21016"/>
                </a:avLst>
              </a:prstGeom>
              <a:solidFill>
                <a:srgbClr val="FFE98F"/>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07" name="Google Shape;733;p7">
                <a:extLst>
                  <a:ext uri="{FF2B5EF4-FFF2-40B4-BE49-F238E27FC236}">
                    <a16:creationId xmlns:a16="http://schemas.microsoft.com/office/drawing/2014/main" id="{D8664D3B-D38C-4E8D-9743-73A2CCDA8436}"/>
                  </a:ext>
                </a:extLst>
              </p:cNvPr>
              <p:cNvSpPr/>
              <p:nvPr/>
            </p:nvSpPr>
            <p:spPr>
              <a:xfrm>
                <a:off x="17715861" y="2406785"/>
                <a:ext cx="180000" cy="180501"/>
              </a:xfrm>
              <a:prstGeom prst="roundRect">
                <a:avLst>
                  <a:gd name="adj" fmla="val 21016"/>
                </a:avLst>
              </a:prstGeom>
              <a:solidFill>
                <a:srgbClr val="7187D3"/>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08" name="Google Shape;734;p7">
                <a:extLst>
                  <a:ext uri="{FF2B5EF4-FFF2-40B4-BE49-F238E27FC236}">
                    <a16:creationId xmlns:a16="http://schemas.microsoft.com/office/drawing/2014/main" id="{5C229236-17AB-9A84-7B74-C00CE18711C7}"/>
                  </a:ext>
                </a:extLst>
              </p:cNvPr>
              <p:cNvSpPr/>
              <p:nvPr/>
            </p:nvSpPr>
            <p:spPr>
              <a:xfrm>
                <a:off x="17715861" y="2602978"/>
                <a:ext cx="180000" cy="180501"/>
              </a:xfrm>
              <a:prstGeom prst="roundRect">
                <a:avLst>
                  <a:gd name="adj" fmla="val 21016"/>
                </a:avLst>
              </a:prstGeom>
              <a:solidFill>
                <a:schemeClr val="lt1"/>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grpSp>
        <p:grpSp>
          <p:nvGrpSpPr>
            <p:cNvPr id="454" name="Google Shape;735;p7">
              <a:extLst>
                <a:ext uri="{FF2B5EF4-FFF2-40B4-BE49-F238E27FC236}">
                  <a16:creationId xmlns:a16="http://schemas.microsoft.com/office/drawing/2014/main" id="{74BD6074-B299-64A9-292F-45DF6210B61D}"/>
                </a:ext>
              </a:extLst>
            </p:cNvPr>
            <p:cNvGrpSpPr/>
            <p:nvPr/>
          </p:nvGrpSpPr>
          <p:grpSpPr>
            <a:xfrm>
              <a:off x="16116747" y="1598621"/>
              <a:ext cx="180000" cy="1161458"/>
              <a:chOff x="17715861" y="1622021"/>
              <a:chExt cx="180000" cy="1161458"/>
            </a:xfrm>
          </p:grpSpPr>
          <p:sp>
            <p:nvSpPr>
              <p:cNvPr id="497" name="Google Shape;736;p7">
                <a:extLst>
                  <a:ext uri="{FF2B5EF4-FFF2-40B4-BE49-F238E27FC236}">
                    <a16:creationId xmlns:a16="http://schemas.microsoft.com/office/drawing/2014/main" id="{9B771FEC-1BF1-21FE-C026-BD55509F1856}"/>
                  </a:ext>
                </a:extLst>
              </p:cNvPr>
              <p:cNvSpPr/>
              <p:nvPr/>
            </p:nvSpPr>
            <p:spPr>
              <a:xfrm>
                <a:off x="17715861" y="1622021"/>
                <a:ext cx="180000" cy="180501"/>
              </a:xfrm>
              <a:prstGeom prst="roundRect">
                <a:avLst>
                  <a:gd name="adj" fmla="val 21016"/>
                </a:avLst>
              </a:prstGeom>
              <a:solidFill>
                <a:srgbClr val="FFE98F"/>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98" name="Google Shape;737;p7">
                <a:extLst>
                  <a:ext uri="{FF2B5EF4-FFF2-40B4-BE49-F238E27FC236}">
                    <a16:creationId xmlns:a16="http://schemas.microsoft.com/office/drawing/2014/main" id="{E103CB8A-7C74-6EB4-1E1C-675FC9B811CB}"/>
                  </a:ext>
                </a:extLst>
              </p:cNvPr>
              <p:cNvSpPr/>
              <p:nvPr/>
            </p:nvSpPr>
            <p:spPr>
              <a:xfrm>
                <a:off x="17715861" y="1818212"/>
                <a:ext cx="180000" cy="180501"/>
              </a:xfrm>
              <a:prstGeom prst="roundRect">
                <a:avLst>
                  <a:gd name="adj" fmla="val 21016"/>
                </a:avLst>
              </a:prstGeom>
              <a:solidFill>
                <a:srgbClr val="7187D3"/>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99" name="Google Shape;738;p7">
                <a:extLst>
                  <a:ext uri="{FF2B5EF4-FFF2-40B4-BE49-F238E27FC236}">
                    <a16:creationId xmlns:a16="http://schemas.microsoft.com/office/drawing/2014/main" id="{5C253E1F-E7AD-C659-0DE7-8FEDD3E887D8}"/>
                  </a:ext>
                </a:extLst>
              </p:cNvPr>
              <p:cNvSpPr/>
              <p:nvPr/>
            </p:nvSpPr>
            <p:spPr>
              <a:xfrm>
                <a:off x="17715861" y="2014403"/>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00" name="Google Shape;739;p7">
                <a:extLst>
                  <a:ext uri="{FF2B5EF4-FFF2-40B4-BE49-F238E27FC236}">
                    <a16:creationId xmlns:a16="http://schemas.microsoft.com/office/drawing/2014/main" id="{8A5A1C35-F3CC-C60B-310F-1074A065F920}"/>
                  </a:ext>
                </a:extLst>
              </p:cNvPr>
              <p:cNvSpPr/>
              <p:nvPr/>
            </p:nvSpPr>
            <p:spPr>
              <a:xfrm>
                <a:off x="17715861" y="2210594"/>
                <a:ext cx="180000" cy="180501"/>
              </a:xfrm>
              <a:prstGeom prst="roundRect">
                <a:avLst>
                  <a:gd name="adj" fmla="val 21016"/>
                </a:avLst>
              </a:prstGeom>
              <a:solidFill>
                <a:schemeClr val="lt1"/>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01" name="Google Shape;740;p7">
                <a:extLst>
                  <a:ext uri="{FF2B5EF4-FFF2-40B4-BE49-F238E27FC236}">
                    <a16:creationId xmlns:a16="http://schemas.microsoft.com/office/drawing/2014/main" id="{13B19A14-946E-3CFA-8401-6053E97A7670}"/>
                  </a:ext>
                </a:extLst>
              </p:cNvPr>
              <p:cNvSpPr/>
              <p:nvPr/>
            </p:nvSpPr>
            <p:spPr>
              <a:xfrm>
                <a:off x="17715861" y="2406785"/>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502" name="Google Shape;741;p7">
                <a:extLst>
                  <a:ext uri="{FF2B5EF4-FFF2-40B4-BE49-F238E27FC236}">
                    <a16:creationId xmlns:a16="http://schemas.microsoft.com/office/drawing/2014/main" id="{570BB504-D924-8CA7-1077-2A1306EC886D}"/>
                  </a:ext>
                </a:extLst>
              </p:cNvPr>
              <p:cNvSpPr/>
              <p:nvPr/>
            </p:nvSpPr>
            <p:spPr>
              <a:xfrm>
                <a:off x="17715861" y="2602978"/>
                <a:ext cx="180000" cy="180501"/>
              </a:xfrm>
              <a:prstGeom prst="roundRect">
                <a:avLst>
                  <a:gd name="adj" fmla="val 21016"/>
                </a:avLst>
              </a:prstGeom>
              <a:solidFill>
                <a:srgbClr val="7187D3"/>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grpSp>
        <p:grpSp>
          <p:nvGrpSpPr>
            <p:cNvPr id="455" name="Google Shape;742;p7">
              <a:extLst>
                <a:ext uri="{FF2B5EF4-FFF2-40B4-BE49-F238E27FC236}">
                  <a16:creationId xmlns:a16="http://schemas.microsoft.com/office/drawing/2014/main" id="{B5FA5511-C1B8-C70E-BAD5-E1976ED01A6E}"/>
                </a:ext>
              </a:extLst>
            </p:cNvPr>
            <p:cNvGrpSpPr/>
            <p:nvPr/>
          </p:nvGrpSpPr>
          <p:grpSpPr>
            <a:xfrm>
              <a:off x="16309994" y="1598621"/>
              <a:ext cx="180000" cy="1161458"/>
              <a:chOff x="17715861" y="1622021"/>
              <a:chExt cx="180000" cy="1161458"/>
            </a:xfrm>
          </p:grpSpPr>
          <p:sp>
            <p:nvSpPr>
              <p:cNvPr id="491" name="Google Shape;743;p7">
                <a:extLst>
                  <a:ext uri="{FF2B5EF4-FFF2-40B4-BE49-F238E27FC236}">
                    <a16:creationId xmlns:a16="http://schemas.microsoft.com/office/drawing/2014/main" id="{0A73C213-CA78-1EC7-21A5-8A852B3D4909}"/>
                  </a:ext>
                </a:extLst>
              </p:cNvPr>
              <p:cNvSpPr/>
              <p:nvPr/>
            </p:nvSpPr>
            <p:spPr>
              <a:xfrm>
                <a:off x="17715861" y="1622021"/>
                <a:ext cx="180000" cy="180501"/>
              </a:xfrm>
              <a:prstGeom prst="roundRect">
                <a:avLst>
                  <a:gd name="adj" fmla="val 21016"/>
                </a:avLst>
              </a:prstGeom>
              <a:solidFill>
                <a:schemeClr val="lt1"/>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92" name="Google Shape;744;p7">
                <a:extLst>
                  <a:ext uri="{FF2B5EF4-FFF2-40B4-BE49-F238E27FC236}">
                    <a16:creationId xmlns:a16="http://schemas.microsoft.com/office/drawing/2014/main" id="{64849BAD-196A-E15C-9A95-F0CDEB0FD250}"/>
                  </a:ext>
                </a:extLst>
              </p:cNvPr>
              <p:cNvSpPr/>
              <p:nvPr/>
            </p:nvSpPr>
            <p:spPr>
              <a:xfrm>
                <a:off x="17715861" y="1818212"/>
                <a:ext cx="180000" cy="180501"/>
              </a:xfrm>
              <a:prstGeom prst="roundRect">
                <a:avLst>
                  <a:gd name="adj" fmla="val 21016"/>
                </a:avLst>
              </a:prstGeom>
              <a:solidFill>
                <a:srgbClr val="FFE98F"/>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93" name="Google Shape;745;p7">
                <a:extLst>
                  <a:ext uri="{FF2B5EF4-FFF2-40B4-BE49-F238E27FC236}">
                    <a16:creationId xmlns:a16="http://schemas.microsoft.com/office/drawing/2014/main" id="{8A2AAD18-F761-467F-D7D6-B05DE7675B9A}"/>
                  </a:ext>
                </a:extLst>
              </p:cNvPr>
              <p:cNvSpPr/>
              <p:nvPr/>
            </p:nvSpPr>
            <p:spPr>
              <a:xfrm>
                <a:off x="17715861" y="2014403"/>
                <a:ext cx="180000" cy="180501"/>
              </a:xfrm>
              <a:prstGeom prst="roundRect">
                <a:avLst>
                  <a:gd name="adj" fmla="val 21016"/>
                </a:avLst>
              </a:prstGeom>
              <a:solidFill>
                <a:srgbClr val="7187D3"/>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94" name="Google Shape;746;p7">
                <a:extLst>
                  <a:ext uri="{FF2B5EF4-FFF2-40B4-BE49-F238E27FC236}">
                    <a16:creationId xmlns:a16="http://schemas.microsoft.com/office/drawing/2014/main" id="{EF7B3278-C68F-988E-1706-C5D57754C03A}"/>
                  </a:ext>
                </a:extLst>
              </p:cNvPr>
              <p:cNvSpPr/>
              <p:nvPr/>
            </p:nvSpPr>
            <p:spPr>
              <a:xfrm>
                <a:off x="17715861" y="2210594"/>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95" name="Google Shape;747;p7">
                <a:extLst>
                  <a:ext uri="{FF2B5EF4-FFF2-40B4-BE49-F238E27FC236}">
                    <a16:creationId xmlns:a16="http://schemas.microsoft.com/office/drawing/2014/main" id="{0230DBD6-9B01-9FFC-BD77-BD35378A8B8E}"/>
                  </a:ext>
                </a:extLst>
              </p:cNvPr>
              <p:cNvSpPr/>
              <p:nvPr/>
            </p:nvSpPr>
            <p:spPr>
              <a:xfrm>
                <a:off x="17715861" y="2406785"/>
                <a:ext cx="180000" cy="180501"/>
              </a:xfrm>
              <a:prstGeom prst="roundRect">
                <a:avLst>
                  <a:gd name="adj" fmla="val 21016"/>
                </a:avLst>
              </a:prstGeom>
              <a:solidFill>
                <a:srgbClr val="7187D3"/>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96" name="Google Shape;748;p7">
                <a:extLst>
                  <a:ext uri="{FF2B5EF4-FFF2-40B4-BE49-F238E27FC236}">
                    <a16:creationId xmlns:a16="http://schemas.microsoft.com/office/drawing/2014/main" id="{16350D3C-0E43-E9F8-7D10-67092856C8ED}"/>
                  </a:ext>
                </a:extLst>
              </p:cNvPr>
              <p:cNvSpPr/>
              <p:nvPr/>
            </p:nvSpPr>
            <p:spPr>
              <a:xfrm>
                <a:off x="17715861" y="2602978"/>
                <a:ext cx="180000" cy="180501"/>
              </a:xfrm>
              <a:prstGeom prst="roundRect">
                <a:avLst>
                  <a:gd name="adj" fmla="val 21016"/>
                </a:avLst>
              </a:prstGeom>
              <a:solidFill>
                <a:srgbClr val="7187D3"/>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grpSp>
        <p:grpSp>
          <p:nvGrpSpPr>
            <p:cNvPr id="456" name="Google Shape;749;p7">
              <a:extLst>
                <a:ext uri="{FF2B5EF4-FFF2-40B4-BE49-F238E27FC236}">
                  <a16:creationId xmlns:a16="http://schemas.microsoft.com/office/drawing/2014/main" id="{E12F4465-370B-04F3-CD91-1DBAAD9615AC}"/>
                </a:ext>
              </a:extLst>
            </p:cNvPr>
            <p:cNvGrpSpPr/>
            <p:nvPr/>
          </p:nvGrpSpPr>
          <p:grpSpPr>
            <a:xfrm>
              <a:off x="16503241" y="1598621"/>
              <a:ext cx="180000" cy="1161458"/>
              <a:chOff x="17715861" y="1622021"/>
              <a:chExt cx="180000" cy="1161458"/>
            </a:xfrm>
          </p:grpSpPr>
          <p:sp>
            <p:nvSpPr>
              <p:cNvPr id="485" name="Google Shape;750;p7">
                <a:extLst>
                  <a:ext uri="{FF2B5EF4-FFF2-40B4-BE49-F238E27FC236}">
                    <a16:creationId xmlns:a16="http://schemas.microsoft.com/office/drawing/2014/main" id="{4EFDD9E0-B247-AB3E-8732-2A5CDD5B82C1}"/>
                  </a:ext>
                </a:extLst>
              </p:cNvPr>
              <p:cNvSpPr/>
              <p:nvPr/>
            </p:nvSpPr>
            <p:spPr>
              <a:xfrm>
                <a:off x="17715861" y="1622021"/>
                <a:ext cx="180000" cy="180501"/>
              </a:xfrm>
              <a:prstGeom prst="roundRect">
                <a:avLst>
                  <a:gd name="adj" fmla="val 21016"/>
                </a:avLst>
              </a:prstGeom>
              <a:solidFill>
                <a:srgbClr val="4161C6"/>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86" name="Google Shape;751;p7">
                <a:extLst>
                  <a:ext uri="{FF2B5EF4-FFF2-40B4-BE49-F238E27FC236}">
                    <a16:creationId xmlns:a16="http://schemas.microsoft.com/office/drawing/2014/main" id="{86948696-BEED-345C-F812-9BB66A17AF55}"/>
                  </a:ext>
                </a:extLst>
              </p:cNvPr>
              <p:cNvSpPr/>
              <p:nvPr/>
            </p:nvSpPr>
            <p:spPr>
              <a:xfrm>
                <a:off x="17715861" y="1818212"/>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87" name="Google Shape;752;p7">
                <a:extLst>
                  <a:ext uri="{FF2B5EF4-FFF2-40B4-BE49-F238E27FC236}">
                    <a16:creationId xmlns:a16="http://schemas.microsoft.com/office/drawing/2014/main" id="{6E0BA14A-9BD7-8429-5D1C-5EE8FFD9B5C2}"/>
                  </a:ext>
                </a:extLst>
              </p:cNvPr>
              <p:cNvSpPr/>
              <p:nvPr/>
            </p:nvSpPr>
            <p:spPr>
              <a:xfrm>
                <a:off x="17715861" y="2014403"/>
                <a:ext cx="180000" cy="180501"/>
              </a:xfrm>
              <a:prstGeom prst="roundRect">
                <a:avLst>
                  <a:gd name="adj" fmla="val 21016"/>
                </a:avLst>
              </a:prstGeom>
              <a:solidFill>
                <a:srgbClr val="7187D3"/>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88" name="Google Shape;753;p7">
                <a:extLst>
                  <a:ext uri="{FF2B5EF4-FFF2-40B4-BE49-F238E27FC236}">
                    <a16:creationId xmlns:a16="http://schemas.microsoft.com/office/drawing/2014/main" id="{4A924F71-F7E1-0D51-EEB4-649441A5DF00}"/>
                  </a:ext>
                </a:extLst>
              </p:cNvPr>
              <p:cNvSpPr/>
              <p:nvPr/>
            </p:nvSpPr>
            <p:spPr>
              <a:xfrm>
                <a:off x="17715861" y="2210594"/>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89" name="Google Shape;754;p7">
                <a:extLst>
                  <a:ext uri="{FF2B5EF4-FFF2-40B4-BE49-F238E27FC236}">
                    <a16:creationId xmlns:a16="http://schemas.microsoft.com/office/drawing/2014/main" id="{72484F03-65AF-D3E9-C75D-25EEB4E000AF}"/>
                  </a:ext>
                </a:extLst>
              </p:cNvPr>
              <p:cNvSpPr/>
              <p:nvPr/>
            </p:nvSpPr>
            <p:spPr>
              <a:xfrm>
                <a:off x="17715861" y="2406785"/>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90" name="Google Shape;755;p7">
                <a:extLst>
                  <a:ext uri="{FF2B5EF4-FFF2-40B4-BE49-F238E27FC236}">
                    <a16:creationId xmlns:a16="http://schemas.microsoft.com/office/drawing/2014/main" id="{F18FE2F9-73AC-411C-8153-0145B4015444}"/>
                  </a:ext>
                </a:extLst>
              </p:cNvPr>
              <p:cNvSpPr/>
              <p:nvPr/>
            </p:nvSpPr>
            <p:spPr>
              <a:xfrm>
                <a:off x="17715861" y="2602978"/>
                <a:ext cx="180000" cy="180501"/>
              </a:xfrm>
              <a:prstGeom prst="roundRect">
                <a:avLst>
                  <a:gd name="adj" fmla="val 21016"/>
                </a:avLst>
              </a:prstGeom>
              <a:solidFill>
                <a:srgbClr val="FFE98F"/>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grpSp>
        <p:grpSp>
          <p:nvGrpSpPr>
            <p:cNvPr id="457" name="Google Shape;756;p7">
              <a:extLst>
                <a:ext uri="{FF2B5EF4-FFF2-40B4-BE49-F238E27FC236}">
                  <a16:creationId xmlns:a16="http://schemas.microsoft.com/office/drawing/2014/main" id="{97981F3D-5DE1-8576-6A44-442ACDF31731}"/>
                </a:ext>
              </a:extLst>
            </p:cNvPr>
            <p:cNvGrpSpPr/>
            <p:nvPr/>
          </p:nvGrpSpPr>
          <p:grpSpPr>
            <a:xfrm>
              <a:off x="16696488" y="1598621"/>
              <a:ext cx="180000" cy="1161458"/>
              <a:chOff x="17715861" y="1622021"/>
              <a:chExt cx="180000" cy="1161458"/>
            </a:xfrm>
          </p:grpSpPr>
          <p:sp>
            <p:nvSpPr>
              <p:cNvPr id="479" name="Google Shape;757;p7">
                <a:extLst>
                  <a:ext uri="{FF2B5EF4-FFF2-40B4-BE49-F238E27FC236}">
                    <a16:creationId xmlns:a16="http://schemas.microsoft.com/office/drawing/2014/main" id="{35AF854F-8F58-F236-285B-3C8608081B91}"/>
                  </a:ext>
                </a:extLst>
              </p:cNvPr>
              <p:cNvSpPr/>
              <p:nvPr/>
            </p:nvSpPr>
            <p:spPr>
              <a:xfrm>
                <a:off x="17715861" y="1622021"/>
                <a:ext cx="180000" cy="180501"/>
              </a:xfrm>
              <a:prstGeom prst="roundRect">
                <a:avLst>
                  <a:gd name="adj" fmla="val 21016"/>
                </a:avLst>
              </a:prstGeom>
              <a:solidFill>
                <a:srgbClr val="4161C6"/>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80" name="Google Shape;758;p7">
                <a:extLst>
                  <a:ext uri="{FF2B5EF4-FFF2-40B4-BE49-F238E27FC236}">
                    <a16:creationId xmlns:a16="http://schemas.microsoft.com/office/drawing/2014/main" id="{AA2F63D2-12EA-9818-0CB6-3BE9619F4051}"/>
                  </a:ext>
                </a:extLst>
              </p:cNvPr>
              <p:cNvSpPr/>
              <p:nvPr/>
            </p:nvSpPr>
            <p:spPr>
              <a:xfrm>
                <a:off x="17715861" y="1818212"/>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81" name="Google Shape;759;p7">
                <a:extLst>
                  <a:ext uri="{FF2B5EF4-FFF2-40B4-BE49-F238E27FC236}">
                    <a16:creationId xmlns:a16="http://schemas.microsoft.com/office/drawing/2014/main" id="{17C769EE-1D3C-E8A4-306F-757247BBAE35}"/>
                  </a:ext>
                </a:extLst>
              </p:cNvPr>
              <p:cNvSpPr/>
              <p:nvPr/>
            </p:nvSpPr>
            <p:spPr>
              <a:xfrm>
                <a:off x="17715861" y="2014403"/>
                <a:ext cx="180000" cy="180501"/>
              </a:xfrm>
              <a:prstGeom prst="roundRect">
                <a:avLst>
                  <a:gd name="adj" fmla="val 21016"/>
                </a:avLst>
              </a:prstGeom>
              <a:solidFill>
                <a:srgbClr val="FFE98F"/>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82" name="Google Shape;760;p7">
                <a:extLst>
                  <a:ext uri="{FF2B5EF4-FFF2-40B4-BE49-F238E27FC236}">
                    <a16:creationId xmlns:a16="http://schemas.microsoft.com/office/drawing/2014/main" id="{428AB82C-8F9F-34E5-2FD7-4B129E16765F}"/>
                  </a:ext>
                </a:extLst>
              </p:cNvPr>
              <p:cNvSpPr/>
              <p:nvPr/>
            </p:nvSpPr>
            <p:spPr>
              <a:xfrm>
                <a:off x="17715861" y="2210594"/>
                <a:ext cx="180000" cy="180501"/>
              </a:xfrm>
              <a:prstGeom prst="roundRect">
                <a:avLst>
                  <a:gd name="adj" fmla="val 21016"/>
                </a:avLst>
              </a:prstGeom>
              <a:solidFill>
                <a:srgbClr val="4061C6"/>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83" name="Google Shape;761;p7">
                <a:extLst>
                  <a:ext uri="{FF2B5EF4-FFF2-40B4-BE49-F238E27FC236}">
                    <a16:creationId xmlns:a16="http://schemas.microsoft.com/office/drawing/2014/main" id="{D2F11F48-1F49-9373-A5EA-689F45C696A1}"/>
                  </a:ext>
                </a:extLst>
              </p:cNvPr>
              <p:cNvSpPr/>
              <p:nvPr/>
            </p:nvSpPr>
            <p:spPr>
              <a:xfrm>
                <a:off x="17715861" y="2406785"/>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84" name="Google Shape;762;p7">
                <a:extLst>
                  <a:ext uri="{FF2B5EF4-FFF2-40B4-BE49-F238E27FC236}">
                    <a16:creationId xmlns:a16="http://schemas.microsoft.com/office/drawing/2014/main" id="{86EC6FE1-2218-0784-6A8F-63AF927F6475}"/>
                  </a:ext>
                </a:extLst>
              </p:cNvPr>
              <p:cNvSpPr/>
              <p:nvPr/>
            </p:nvSpPr>
            <p:spPr>
              <a:xfrm>
                <a:off x="17715861" y="2602978"/>
                <a:ext cx="180000" cy="180501"/>
              </a:xfrm>
              <a:prstGeom prst="roundRect">
                <a:avLst>
                  <a:gd name="adj" fmla="val 21016"/>
                </a:avLst>
              </a:prstGeom>
              <a:solidFill>
                <a:srgbClr val="4061C6"/>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grpSp>
        <p:grpSp>
          <p:nvGrpSpPr>
            <p:cNvPr id="458" name="Google Shape;763;p7">
              <a:extLst>
                <a:ext uri="{FF2B5EF4-FFF2-40B4-BE49-F238E27FC236}">
                  <a16:creationId xmlns:a16="http://schemas.microsoft.com/office/drawing/2014/main" id="{F0931F06-FEF4-FFBD-02F7-593EE3C6D34F}"/>
                </a:ext>
              </a:extLst>
            </p:cNvPr>
            <p:cNvGrpSpPr/>
            <p:nvPr/>
          </p:nvGrpSpPr>
          <p:grpSpPr>
            <a:xfrm>
              <a:off x="16889735" y="1598621"/>
              <a:ext cx="180000" cy="1161458"/>
              <a:chOff x="17715861" y="1622021"/>
              <a:chExt cx="180000" cy="1161458"/>
            </a:xfrm>
          </p:grpSpPr>
          <p:sp>
            <p:nvSpPr>
              <p:cNvPr id="473" name="Google Shape;764;p7">
                <a:extLst>
                  <a:ext uri="{FF2B5EF4-FFF2-40B4-BE49-F238E27FC236}">
                    <a16:creationId xmlns:a16="http://schemas.microsoft.com/office/drawing/2014/main" id="{63F639FE-EA0B-69B2-E8C6-C1581FB2A07F}"/>
                  </a:ext>
                </a:extLst>
              </p:cNvPr>
              <p:cNvSpPr/>
              <p:nvPr/>
            </p:nvSpPr>
            <p:spPr>
              <a:xfrm>
                <a:off x="17715861" y="1622021"/>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74" name="Google Shape;765;p7">
                <a:extLst>
                  <a:ext uri="{FF2B5EF4-FFF2-40B4-BE49-F238E27FC236}">
                    <a16:creationId xmlns:a16="http://schemas.microsoft.com/office/drawing/2014/main" id="{D1934B8A-AC6B-6A2F-1856-34101D9B24BD}"/>
                  </a:ext>
                </a:extLst>
              </p:cNvPr>
              <p:cNvSpPr/>
              <p:nvPr/>
            </p:nvSpPr>
            <p:spPr>
              <a:xfrm>
                <a:off x="17715861" y="1818212"/>
                <a:ext cx="180000" cy="180501"/>
              </a:xfrm>
              <a:prstGeom prst="roundRect">
                <a:avLst>
                  <a:gd name="adj" fmla="val 21016"/>
                </a:avLst>
              </a:prstGeom>
              <a:solidFill>
                <a:schemeClr val="lt1"/>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75" name="Google Shape;766;p7">
                <a:extLst>
                  <a:ext uri="{FF2B5EF4-FFF2-40B4-BE49-F238E27FC236}">
                    <a16:creationId xmlns:a16="http://schemas.microsoft.com/office/drawing/2014/main" id="{DC08AD3A-DC13-A43C-0630-703C4BFD912E}"/>
                  </a:ext>
                </a:extLst>
              </p:cNvPr>
              <p:cNvSpPr/>
              <p:nvPr/>
            </p:nvSpPr>
            <p:spPr>
              <a:xfrm>
                <a:off x="17715861" y="2014403"/>
                <a:ext cx="180000" cy="180501"/>
              </a:xfrm>
              <a:prstGeom prst="roundRect">
                <a:avLst>
                  <a:gd name="adj" fmla="val 21016"/>
                </a:avLst>
              </a:prstGeom>
              <a:solidFill>
                <a:srgbClr val="FFE98F"/>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76" name="Google Shape;767;p7">
                <a:extLst>
                  <a:ext uri="{FF2B5EF4-FFF2-40B4-BE49-F238E27FC236}">
                    <a16:creationId xmlns:a16="http://schemas.microsoft.com/office/drawing/2014/main" id="{EB15823E-4483-3DCB-9884-66565A1FA15E}"/>
                  </a:ext>
                </a:extLst>
              </p:cNvPr>
              <p:cNvSpPr/>
              <p:nvPr/>
            </p:nvSpPr>
            <p:spPr>
              <a:xfrm>
                <a:off x="17715861" y="2210594"/>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77" name="Google Shape;768;p7">
                <a:extLst>
                  <a:ext uri="{FF2B5EF4-FFF2-40B4-BE49-F238E27FC236}">
                    <a16:creationId xmlns:a16="http://schemas.microsoft.com/office/drawing/2014/main" id="{C3B9355B-5052-D3B7-1093-C9000413099E}"/>
                  </a:ext>
                </a:extLst>
              </p:cNvPr>
              <p:cNvSpPr/>
              <p:nvPr/>
            </p:nvSpPr>
            <p:spPr>
              <a:xfrm>
                <a:off x="17715861" y="2406785"/>
                <a:ext cx="180000" cy="180501"/>
              </a:xfrm>
              <a:prstGeom prst="roundRect">
                <a:avLst>
                  <a:gd name="adj" fmla="val 21016"/>
                </a:avLst>
              </a:prstGeom>
              <a:solidFill>
                <a:srgbClr val="7187D3"/>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78" name="Google Shape;769;p7">
                <a:extLst>
                  <a:ext uri="{FF2B5EF4-FFF2-40B4-BE49-F238E27FC236}">
                    <a16:creationId xmlns:a16="http://schemas.microsoft.com/office/drawing/2014/main" id="{A5DBF563-C20A-2CEF-3A01-08E24AFBCDAF}"/>
                  </a:ext>
                </a:extLst>
              </p:cNvPr>
              <p:cNvSpPr/>
              <p:nvPr/>
            </p:nvSpPr>
            <p:spPr>
              <a:xfrm>
                <a:off x="17715861" y="2602978"/>
                <a:ext cx="180000" cy="180501"/>
              </a:xfrm>
              <a:prstGeom prst="roundRect">
                <a:avLst>
                  <a:gd name="adj" fmla="val 21016"/>
                </a:avLst>
              </a:prstGeom>
              <a:solidFill>
                <a:srgbClr val="CFD8F0"/>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grpSp>
        <p:grpSp>
          <p:nvGrpSpPr>
            <p:cNvPr id="459" name="Google Shape;770;p7">
              <a:extLst>
                <a:ext uri="{FF2B5EF4-FFF2-40B4-BE49-F238E27FC236}">
                  <a16:creationId xmlns:a16="http://schemas.microsoft.com/office/drawing/2014/main" id="{2C7175C4-3355-535D-48F0-AFA1B7C5C971}"/>
                </a:ext>
              </a:extLst>
            </p:cNvPr>
            <p:cNvGrpSpPr/>
            <p:nvPr/>
          </p:nvGrpSpPr>
          <p:grpSpPr>
            <a:xfrm>
              <a:off x="17082982" y="1598621"/>
              <a:ext cx="180000" cy="1161458"/>
              <a:chOff x="17715861" y="1622021"/>
              <a:chExt cx="180000" cy="1161458"/>
            </a:xfrm>
          </p:grpSpPr>
          <p:sp>
            <p:nvSpPr>
              <p:cNvPr id="467" name="Google Shape;771;p7">
                <a:extLst>
                  <a:ext uri="{FF2B5EF4-FFF2-40B4-BE49-F238E27FC236}">
                    <a16:creationId xmlns:a16="http://schemas.microsoft.com/office/drawing/2014/main" id="{ED4FFC13-E22B-BC40-AE38-9FC4BF5F2A59}"/>
                  </a:ext>
                </a:extLst>
              </p:cNvPr>
              <p:cNvSpPr/>
              <p:nvPr/>
            </p:nvSpPr>
            <p:spPr>
              <a:xfrm>
                <a:off x="17715861" y="1622021"/>
                <a:ext cx="180000" cy="180501"/>
              </a:xfrm>
              <a:prstGeom prst="roundRect">
                <a:avLst>
                  <a:gd name="adj" fmla="val 21016"/>
                </a:avLst>
              </a:prstGeom>
              <a:solidFill>
                <a:srgbClr val="4161C6"/>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68" name="Google Shape;772;p7">
                <a:extLst>
                  <a:ext uri="{FF2B5EF4-FFF2-40B4-BE49-F238E27FC236}">
                    <a16:creationId xmlns:a16="http://schemas.microsoft.com/office/drawing/2014/main" id="{4B857ABE-2BAF-EBFC-5DA9-E51EA14B37E0}"/>
                  </a:ext>
                </a:extLst>
              </p:cNvPr>
              <p:cNvSpPr/>
              <p:nvPr/>
            </p:nvSpPr>
            <p:spPr>
              <a:xfrm>
                <a:off x="17715861" y="1818212"/>
                <a:ext cx="180000" cy="180501"/>
              </a:xfrm>
              <a:prstGeom prst="roundRect">
                <a:avLst>
                  <a:gd name="adj" fmla="val 21016"/>
                </a:avLst>
              </a:prstGeom>
              <a:solidFill>
                <a:srgbClr val="FFE98F"/>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69" name="Google Shape;773;p7">
                <a:extLst>
                  <a:ext uri="{FF2B5EF4-FFF2-40B4-BE49-F238E27FC236}">
                    <a16:creationId xmlns:a16="http://schemas.microsoft.com/office/drawing/2014/main" id="{839AC6FA-5C39-D21D-9271-918008FBD53E}"/>
                  </a:ext>
                </a:extLst>
              </p:cNvPr>
              <p:cNvSpPr/>
              <p:nvPr/>
            </p:nvSpPr>
            <p:spPr>
              <a:xfrm>
                <a:off x="17715861" y="2014403"/>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70" name="Google Shape;774;p7">
                <a:extLst>
                  <a:ext uri="{FF2B5EF4-FFF2-40B4-BE49-F238E27FC236}">
                    <a16:creationId xmlns:a16="http://schemas.microsoft.com/office/drawing/2014/main" id="{6F19491F-170C-F32A-419C-E09134D4E0CF}"/>
                  </a:ext>
                </a:extLst>
              </p:cNvPr>
              <p:cNvSpPr/>
              <p:nvPr/>
            </p:nvSpPr>
            <p:spPr>
              <a:xfrm>
                <a:off x="17715861" y="2210594"/>
                <a:ext cx="180000" cy="180501"/>
              </a:xfrm>
              <a:prstGeom prst="roundRect">
                <a:avLst>
                  <a:gd name="adj" fmla="val 21016"/>
                </a:avLst>
              </a:prstGeom>
              <a:solidFill>
                <a:srgbClr val="4061C6"/>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71" name="Google Shape;775;p7">
                <a:extLst>
                  <a:ext uri="{FF2B5EF4-FFF2-40B4-BE49-F238E27FC236}">
                    <a16:creationId xmlns:a16="http://schemas.microsoft.com/office/drawing/2014/main" id="{990B11D8-F01C-8F72-42B1-8172D2191C76}"/>
                  </a:ext>
                </a:extLst>
              </p:cNvPr>
              <p:cNvSpPr/>
              <p:nvPr/>
            </p:nvSpPr>
            <p:spPr>
              <a:xfrm>
                <a:off x="17715861" y="2406785"/>
                <a:ext cx="180000" cy="180501"/>
              </a:xfrm>
              <a:prstGeom prst="roundRect">
                <a:avLst>
                  <a:gd name="adj" fmla="val 21016"/>
                </a:avLst>
              </a:prstGeom>
              <a:solidFill>
                <a:schemeClr val="lt1"/>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72" name="Google Shape;776;p7">
                <a:extLst>
                  <a:ext uri="{FF2B5EF4-FFF2-40B4-BE49-F238E27FC236}">
                    <a16:creationId xmlns:a16="http://schemas.microsoft.com/office/drawing/2014/main" id="{B0F8A6EC-D83C-90EB-FCBC-81521D89F48C}"/>
                  </a:ext>
                </a:extLst>
              </p:cNvPr>
              <p:cNvSpPr/>
              <p:nvPr/>
            </p:nvSpPr>
            <p:spPr>
              <a:xfrm>
                <a:off x="17715861" y="2602978"/>
                <a:ext cx="180000" cy="180501"/>
              </a:xfrm>
              <a:prstGeom prst="roundRect">
                <a:avLst>
                  <a:gd name="adj" fmla="val 21016"/>
                </a:avLst>
              </a:prstGeom>
              <a:solidFill>
                <a:schemeClr val="lt1"/>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grpSp>
        <p:grpSp>
          <p:nvGrpSpPr>
            <p:cNvPr id="460" name="Google Shape;777;p7">
              <a:extLst>
                <a:ext uri="{FF2B5EF4-FFF2-40B4-BE49-F238E27FC236}">
                  <a16:creationId xmlns:a16="http://schemas.microsoft.com/office/drawing/2014/main" id="{64D687D2-198B-E207-6E51-ADF67476CB6B}"/>
                </a:ext>
              </a:extLst>
            </p:cNvPr>
            <p:cNvGrpSpPr/>
            <p:nvPr/>
          </p:nvGrpSpPr>
          <p:grpSpPr>
            <a:xfrm>
              <a:off x="17276229" y="1598621"/>
              <a:ext cx="180000" cy="1161458"/>
              <a:chOff x="17715861" y="1622021"/>
              <a:chExt cx="180000" cy="1161458"/>
            </a:xfrm>
          </p:grpSpPr>
          <p:sp>
            <p:nvSpPr>
              <p:cNvPr id="461" name="Google Shape;778;p7">
                <a:extLst>
                  <a:ext uri="{FF2B5EF4-FFF2-40B4-BE49-F238E27FC236}">
                    <a16:creationId xmlns:a16="http://schemas.microsoft.com/office/drawing/2014/main" id="{0BE74C75-99E7-1C8A-1F9A-BB480A78FFAC}"/>
                  </a:ext>
                </a:extLst>
              </p:cNvPr>
              <p:cNvSpPr/>
              <p:nvPr/>
            </p:nvSpPr>
            <p:spPr>
              <a:xfrm>
                <a:off x="17715861" y="1622021"/>
                <a:ext cx="180000" cy="180501"/>
              </a:xfrm>
              <a:prstGeom prst="roundRect">
                <a:avLst>
                  <a:gd name="adj" fmla="val 21016"/>
                </a:avLst>
              </a:prstGeom>
              <a:solidFill>
                <a:srgbClr val="4161C6"/>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62" name="Google Shape;779;p7">
                <a:extLst>
                  <a:ext uri="{FF2B5EF4-FFF2-40B4-BE49-F238E27FC236}">
                    <a16:creationId xmlns:a16="http://schemas.microsoft.com/office/drawing/2014/main" id="{1C5B9908-DB13-9E6A-62CD-D1806ED2CFB0}"/>
                  </a:ext>
                </a:extLst>
              </p:cNvPr>
              <p:cNvSpPr/>
              <p:nvPr/>
            </p:nvSpPr>
            <p:spPr>
              <a:xfrm>
                <a:off x="17715861" y="1818212"/>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63" name="Google Shape;780;p7">
                <a:extLst>
                  <a:ext uri="{FF2B5EF4-FFF2-40B4-BE49-F238E27FC236}">
                    <a16:creationId xmlns:a16="http://schemas.microsoft.com/office/drawing/2014/main" id="{E8C3D56B-DA39-2529-9845-E9D74A3C8478}"/>
                  </a:ext>
                </a:extLst>
              </p:cNvPr>
              <p:cNvSpPr/>
              <p:nvPr/>
            </p:nvSpPr>
            <p:spPr>
              <a:xfrm>
                <a:off x="17715861" y="2014403"/>
                <a:ext cx="180000" cy="180501"/>
              </a:xfrm>
              <a:prstGeom prst="roundRect">
                <a:avLst>
                  <a:gd name="adj" fmla="val 21016"/>
                </a:avLst>
              </a:prstGeom>
              <a:solidFill>
                <a:schemeClr val="lt1"/>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64" name="Google Shape;781;p7">
                <a:extLst>
                  <a:ext uri="{FF2B5EF4-FFF2-40B4-BE49-F238E27FC236}">
                    <a16:creationId xmlns:a16="http://schemas.microsoft.com/office/drawing/2014/main" id="{131A5A26-108E-4164-2836-B66CF48A4B8B}"/>
                  </a:ext>
                </a:extLst>
              </p:cNvPr>
              <p:cNvSpPr/>
              <p:nvPr/>
            </p:nvSpPr>
            <p:spPr>
              <a:xfrm>
                <a:off x="17715861" y="2210594"/>
                <a:ext cx="180000" cy="180501"/>
              </a:xfrm>
              <a:prstGeom prst="roundRect">
                <a:avLst>
                  <a:gd name="adj" fmla="val 21016"/>
                </a:avLst>
              </a:prstGeom>
              <a:solidFill>
                <a:srgbClr val="CFD8F0"/>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65" name="Google Shape;782;p7">
                <a:extLst>
                  <a:ext uri="{FF2B5EF4-FFF2-40B4-BE49-F238E27FC236}">
                    <a16:creationId xmlns:a16="http://schemas.microsoft.com/office/drawing/2014/main" id="{0E43BC6C-9382-99E8-B8DC-FFE266F557A5}"/>
                  </a:ext>
                </a:extLst>
              </p:cNvPr>
              <p:cNvSpPr/>
              <p:nvPr/>
            </p:nvSpPr>
            <p:spPr>
              <a:xfrm>
                <a:off x="17715861" y="2406785"/>
                <a:ext cx="180000" cy="180501"/>
              </a:xfrm>
              <a:prstGeom prst="roundRect">
                <a:avLst>
                  <a:gd name="adj" fmla="val 21016"/>
                </a:avLst>
              </a:prstGeom>
              <a:solidFill>
                <a:srgbClr val="FFE98F"/>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sp>
            <p:nvSpPr>
              <p:cNvPr id="466" name="Google Shape;783;p7">
                <a:extLst>
                  <a:ext uri="{FF2B5EF4-FFF2-40B4-BE49-F238E27FC236}">
                    <a16:creationId xmlns:a16="http://schemas.microsoft.com/office/drawing/2014/main" id="{B6528CCE-CAAF-63DC-8904-B1654F2E1A35}"/>
                  </a:ext>
                </a:extLst>
              </p:cNvPr>
              <p:cNvSpPr/>
              <p:nvPr/>
            </p:nvSpPr>
            <p:spPr>
              <a:xfrm>
                <a:off x="17715861" y="2602978"/>
                <a:ext cx="180000" cy="180501"/>
              </a:xfrm>
              <a:prstGeom prst="roundRect">
                <a:avLst>
                  <a:gd name="adj" fmla="val 21016"/>
                </a:avLst>
              </a:prstGeom>
              <a:solidFill>
                <a:srgbClr val="4061C6"/>
              </a:solidFill>
              <a:ln w="9525" cap="flat" cmpd="sng">
                <a:solidFill>
                  <a:srgbClr val="A1A1A1"/>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chemeClr val="dk1"/>
                  </a:buClr>
                  <a:buSzPts val="2400"/>
                  <a:buFont typeface="Metal"/>
                  <a:buNone/>
                </a:pPr>
                <a:endParaRPr sz="2400" b="0" i="0" u="none" strike="noStrike" cap="none">
                  <a:solidFill>
                    <a:srgbClr val="FFFFFF"/>
                  </a:solidFill>
                  <a:latin typeface="Comic Sans MS"/>
                  <a:ea typeface="Comic Sans MS"/>
                  <a:cs typeface="Comic Sans MS"/>
                  <a:sym typeface="Comic Sans MS"/>
                </a:endParaRPr>
              </a:p>
            </p:txBody>
          </p:sp>
        </p:grpSp>
      </p:grpSp>
      <p:cxnSp>
        <p:nvCxnSpPr>
          <p:cNvPr id="406" name="Google Shape;784;p7">
            <a:extLst>
              <a:ext uri="{FF2B5EF4-FFF2-40B4-BE49-F238E27FC236}">
                <a16:creationId xmlns:a16="http://schemas.microsoft.com/office/drawing/2014/main" id="{01B926A1-0EAA-FB5E-3E31-0CB0ACCF7285}"/>
              </a:ext>
            </a:extLst>
          </p:cNvPr>
          <p:cNvCxnSpPr/>
          <p:nvPr/>
        </p:nvCxnSpPr>
        <p:spPr>
          <a:xfrm flipH="1">
            <a:off x="6617825" y="4429291"/>
            <a:ext cx="162518" cy="153359"/>
          </a:xfrm>
          <a:prstGeom prst="straightConnector1">
            <a:avLst/>
          </a:prstGeom>
          <a:noFill/>
          <a:ln w="38100" cap="flat" cmpd="sng">
            <a:solidFill>
              <a:schemeClr val="dk1"/>
            </a:solidFill>
            <a:prstDash val="solid"/>
            <a:round/>
            <a:headEnd type="none" w="sm" len="sm"/>
            <a:tailEnd type="none" w="sm" len="sm"/>
          </a:ln>
        </p:spPr>
      </p:cxnSp>
      <p:sp>
        <p:nvSpPr>
          <p:cNvPr id="407" name="Google Shape;785;p7">
            <a:extLst>
              <a:ext uri="{FF2B5EF4-FFF2-40B4-BE49-F238E27FC236}">
                <a16:creationId xmlns:a16="http://schemas.microsoft.com/office/drawing/2014/main" id="{B7348BF8-9E6B-B16D-3D2D-4620836A0F91}"/>
              </a:ext>
            </a:extLst>
          </p:cNvPr>
          <p:cNvSpPr/>
          <p:nvPr/>
        </p:nvSpPr>
        <p:spPr>
          <a:xfrm>
            <a:off x="7973189" y="3954647"/>
            <a:ext cx="2136056" cy="42570"/>
          </a:xfrm>
          <a:prstGeom prst="rect">
            <a:avLst/>
          </a:prstGeom>
          <a:solidFill>
            <a:srgbClr val="E0BB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sp>
        <p:nvSpPr>
          <p:cNvPr id="409" name="Google Shape;814;p7">
            <a:extLst>
              <a:ext uri="{FF2B5EF4-FFF2-40B4-BE49-F238E27FC236}">
                <a16:creationId xmlns:a16="http://schemas.microsoft.com/office/drawing/2014/main" id="{FA69F045-AEDA-C684-F2D1-2FB37353507B}"/>
              </a:ext>
            </a:extLst>
          </p:cNvPr>
          <p:cNvSpPr/>
          <p:nvPr/>
        </p:nvSpPr>
        <p:spPr>
          <a:xfrm rot="5400000">
            <a:off x="7165816" y="2095625"/>
            <a:ext cx="619730" cy="446874"/>
          </a:xfrm>
          <a:prstGeom prst="triangle">
            <a:avLst>
              <a:gd name="adj" fmla="val 50000"/>
            </a:avLst>
          </a:prstGeom>
          <a:solidFill>
            <a:srgbClr val="E0BB4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Metal"/>
              <a:ea typeface="Metal"/>
              <a:cs typeface="Metal"/>
              <a:sym typeface="Metal"/>
            </a:endParaRPr>
          </a:p>
        </p:txBody>
      </p:sp>
      <p:sp>
        <p:nvSpPr>
          <p:cNvPr id="6" name="Title 5">
            <a:extLst>
              <a:ext uri="{FF2B5EF4-FFF2-40B4-BE49-F238E27FC236}">
                <a16:creationId xmlns:a16="http://schemas.microsoft.com/office/drawing/2014/main" id="{F47863F5-C2CE-89EE-FD52-C3F6BE29C80A}"/>
              </a:ext>
            </a:extLst>
          </p:cNvPr>
          <p:cNvSpPr>
            <a:spLocks noGrp="1"/>
          </p:cNvSpPr>
          <p:nvPr>
            <p:ph type="title"/>
          </p:nvPr>
        </p:nvSpPr>
        <p:spPr/>
        <p:txBody>
          <a:bodyPr/>
          <a:lstStyle/>
          <a:p>
            <a:r>
              <a:rPr lang="en-US"/>
              <a:t>Framework </a:t>
            </a:r>
            <a:r>
              <a:rPr lang="en-US" dirty="0"/>
              <a:t>for variant effect mapping</a:t>
            </a:r>
          </a:p>
        </p:txBody>
      </p:sp>
      <p:pic>
        <p:nvPicPr>
          <p:cNvPr id="8" name="Picture 7">
            <a:extLst>
              <a:ext uri="{FF2B5EF4-FFF2-40B4-BE49-F238E27FC236}">
                <a16:creationId xmlns:a16="http://schemas.microsoft.com/office/drawing/2014/main" id="{1CACF16D-D35A-B4EC-7BC0-A46FC5B1C136}"/>
              </a:ext>
            </a:extLst>
          </p:cNvPr>
          <p:cNvPicPr>
            <a:picLocks noChangeAspect="1"/>
          </p:cNvPicPr>
          <p:nvPr/>
        </p:nvPicPr>
        <p:blipFill rotWithShape="1">
          <a:blip r:embed="rId3"/>
          <a:srcRect l="2513" t="83817" r="51851" b="7260"/>
          <a:stretch/>
        </p:blipFill>
        <p:spPr>
          <a:xfrm>
            <a:off x="1507676" y="4515032"/>
            <a:ext cx="2912242" cy="320298"/>
          </a:xfrm>
          <a:prstGeom prst="rect">
            <a:avLst/>
          </a:prstGeom>
        </p:spPr>
      </p:pic>
      <p:pic>
        <p:nvPicPr>
          <p:cNvPr id="1013" name="Picture 1012">
            <a:extLst>
              <a:ext uri="{FF2B5EF4-FFF2-40B4-BE49-F238E27FC236}">
                <a16:creationId xmlns:a16="http://schemas.microsoft.com/office/drawing/2014/main" id="{2D0390A6-D15D-DB2C-1A3D-A932463149A9}"/>
              </a:ext>
            </a:extLst>
          </p:cNvPr>
          <p:cNvPicPr>
            <a:picLocks noChangeAspect="1"/>
          </p:cNvPicPr>
          <p:nvPr/>
        </p:nvPicPr>
        <p:blipFill rotWithShape="1">
          <a:blip r:embed="rId3"/>
          <a:srcRect l="50300" t="83917" r="5383" b="5942"/>
          <a:stretch/>
        </p:blipFill>
        <p:spPr>
          <a:xfrm>
            <a:off x="1580497" y="5360302"/>
            <a:ext cx="2558197" cy="329289"/>
          </a:xfrm>
          <a:prstGeom prst="rect">
            <a:avLst/>
          </a:prstGeom>
        </p:spPr>
      </p:pic>
      <p:sp>
        <p:nvSpPr>
          <p:cNvPr id="9" name="TextBox 8">
            <a:extLst>
              <a:ext uri="{FF2B5EF4-FFF2-40B4-BE49-F238E27FC236}">
                <a16:creationId xmlns:a16="http://schemas.microsoft.com/office/drawing/2014/main" id="{EB2527E6-B227-8EF7-E5D7-FE773AF389C4}"/>
              </a:ext>
            </a:extLst>
          </p:cNvPr>
          <p:cNvSpPr txBox="1"/>
          <p:nvPr/>
        </p:nvSpPr>
        <p:spPr>
          <a:xfrm>
            <a:off x="2546876" y="4273426"/>
            <a:ext cx="785536" cy="307777"/>
          </a:xfrm>
          <a:prstGeom prst="rect">
            <a:avLst/>
          </a:prstGeom>
          <a:noFill/>
        </p:spPr>
        <p:txBody>
          <a:bodyPr wrap="none" rtlCol="0">
            <a:spAutoFit/>
          </a:bodyPr>
          <a:lstStyle/>
          <a:p>
            <a:r>
              <a:rPr lang="en-US" sz="1400" u="sng" dirty="0" err="1">
                <a:latin typeface="Metal"/>
                <a:ea typeface="Metal"/>
                <a:cs typeface="Metal"/>
                <a:sym typeface="Metal"/>
              </a:rPr>
              <a:t>TileSeq</a:t>
            </a:r>
            <a:endParaRPr lang="en-US" sz="1400" u="sng" dirty="0"/>
          </a:p>
        </p:txBody>
      </p:sp>
      <p:sp>
        <p:nvSpPr>
          <p:cNvPr id="1014" name="TextBox 1013">
            <a:extLst>
              <a:ext uri="{FF2B5EF4-FFF2-40B4-BE49-F238E27FC236}">
                <a16:creationId xmlns:a16="http://schemas.microsoft.com/office/drawing/2014/main" id="{7F4B0300-788D-AA4C-7858-A494A8BB2F88}"/>
              </a:ext>
            </a:extLst>
          </p:cNvPr>
          <p:cNvSpPr txBox="1"/>
          <p:nvPr/>
        </p:nvSpPr>
        <p:spPr>
          <a:xfrm>
            <a:off x="2514916" y="5135988"/>
            <a:ext cx="782587" cy="307777"/>
          </a:xfrm>
          <a:prstGeom prst="rect">
            <a:avLst/>
          </a:prstGeom>
          <a:noFill/>
        </p:spPr>
        <p:txBody>
          <a:bodyPr wrap="none" rtlCol="0">
            <a:spAutoFit/>
          </a:bodyPr>
          <a:lstStyle/>
          <a:p>
            <a:r>
              <a:rPr lang="en-US" sz="1400" u="sng" dirty="0" err="1">
                <a:latin typeface="Metal"/>
                <a:ea typeface="Metal"/>
                <a:cs typeface="Metal"/>
                <a:sym typeface="Metal"/>
              </a:rPr>
              <a:t>BarSeq</a:t>
            </a:r>
            <a:endParaRPr lang="en-US" sz="1400" u="sng" dirty="0"/>
          </a:p>
        </p:txBody>
      </p:sp>
      <p:sp>
        <p:nvSpPr>
          <p:cNvPr id="389" name="Google Shape;559;p7">
            <a:extLst>
              <a:ext uri="{FF2B5EF4-FFF2-40B4-BE49-F238E27FC236}">
                <a16:creationId xmlns:a16="http://schemas.microsoft.com/office/drawing/2014/main" id="{F91ED850-7513-69AD-AAEA-2B6BDE52A69E}"/>
              </a:ext>
            </a:extLst>
          </p:cNvPr>
          <p:cNvSpPr txBox="1"/>
          <p:nvPr/>
        </p:nvSpPr>
        <p:spPr>
          <a:xfrm>
            <a:off x="7888168" y="2835066"/>
            <a:ext cx="1219044"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dk1"/>
                </a:solidFill>
                <a:latin typeface="Arial"/>
                <a:ea typeface="Arial"/>
                <a:cs typeface="Arial"/>
                <a:sym typeface="Arial"/>
              </a:rPr>
              <a:t>Pre-</a:t>
            </a:r>
          </a:p>
          <a:p>
            <a:pPr marL="0" marR="0" lvl="0" indent="0" algn="ctr" rtl="0">
              <a:spcBef>
                <a:spcPts val="0"/>
              </a:spcBef>
              <a:spcAft>
                <a:spcPts val="0"/>
              </a:spcAft>
              <a:buNone/>
            </a:pPr>
            <a:r>
              <a:rPr lang="en-US" sz="1400">
                <a:solidFill>
                  <a:schemeClr val="dk1"/>
                </a:solidFill>
                <a:latin typeface="Arial"/>
                <a:ea typeface="Arial"/>
                <a:cs typeface="Arial"/>
                <a:sym typeface="Arial"/>
              </a:rPr>
              <a:t>Selection</a:t>
            </a:r>
            <a:endParaRPr sz="2800" dirty="0"/>
          </a:p>
        </p:txBody>
      </p:sp>
      <p:sp>
        <p:nvSpPr>
          <p:cNvPr id="390" name="Google Shape;560;p7">
            <a:extLst>
              <a:ext uri="{FF2B5EF4-FFF2-40B4-BE49-F238E27FC236}">
                <a16:creationId xmlns:a16="http://schemas.microsoft.com/office/drawing/2014/main" id="{84060C20-F8CD-CD08-A89A-E8CA82E5A3FB}"/>
              </a:ext>
            </a:extLst>
          </p:cNvPr>
          <p:cNvSpPr txBox="1"/>
          <p:nvPr/>
        </p:nvSpPr>
        <p:spPr>
          <a:xfrm>
            <a:off x="8985867" y="2835381"/>
            <a:ext cx="1007029"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dk1"/>
                </a:solidFill>
                <a:latin typeface="Arial"/>
                <a:ea typeface="Arial"/>
                <a:cs typeface="Arial"/>
                <a:sym typeface="Arial"/>
              </a:rPr>
              <a:t>Post-Selection</a:t>
            </a:r>
            <a:endParaRPr sz="3600" dirty="0"/>
          </a:p>
        </p:txBody>
      </p:sp>
      <p:pic>
        <p:nvPicPr>
          <p:cNvPr id="756" name="Picture 755">
            <a:extLst>
              <a:ext uri="{FF2B5EF4-FFF2-40B4-BE49-F238E27FC236}">
                <a16:creationId xmlns:a16="http://schemas.microsoft.com/office/drawing/2014/main" id="{72263311-D1B7-35FF-1427-D0F16140769D}"/>
              </a:ext>
            </a:extLst>
          </p:cNvPr>
          <p:cNvPicPr>
            <a:picLocks noChangeAspect="1"/>
          </p:cNvPicPr>
          <p:nvPr/>
        </p:nvPicPr>
        <p:blipFill rotWithShape="1">
          <a:blip r:embed="rId4"/>
          <a:srcRect l="58430"/>
          <a:stretch/>
        </p:blipFill>
        <p:spPr>
          <a:xfrm>
            <a:off x="9138153" y="1407822"/>
            <a:ext cx="584766" cy="781139"/>
          </a:xfrm>
          <a:prstGeom prst="rect">
            <a:avLst/>
          </a:prstGeom>
        </p:spPr>
      </p:pic>
      <p:grpSp>
        <p:nvGrpSpPr>
          <p:cNvPr id="759" name="Group 758">
            <a:extLst>
              <a:ext uri="{FF2B5EF4-FFF2-40B4-BE49-F238E27FC236}">
                <a16:creationId xmlns:a16="http://schemas.microsoft.com/office/drawing/2014/main" id="{97C4C1CB-DA95-3DEF-723B-2A38D3CDC8FD}"/>
              </a:ext>
            </a:extLst>
          </p:cNvPr>
          <p:cNvGrpSpPr>
            <a:grpSpLocks noChangeAspect="1"/>
          </p:cNvGrpSpPr>
          <p:nvPr/>
        </p:nvGrpSpPr>
        <p:grpSpPr>
          <a:xfrm>
            <a:off x="8179692" y="2377687"/>
            <a:ext cx="615262" cy="465564"/>
            <a:chOff x="1613469" y="395061"/>
            <a:chExt cx="4724400" cy="3644900"/>
          </a:xfrm>
        </p:grpSpPr>
        <p:pic>
          <p:nvPicPr>
            <p:cNvPr id="782" name="Picture 781" descr="Icon&#10;&#10;Description automatically generated">
              <a:extLst>
                <a:ext uri="{FF2B5EF4-FFF2-40B4-BE49-F238E27FC236}">
                  <a16:creationId xmlns:a16="http://schemas.microsoft.com/office/drawing/2014/main" id="{DA9C1407-3981-16EA-A15D-FB4B944344AE}"/>
                </a:ext>
              </a:extLst>
            </p:cNvPr>
            <p:cNvPicPr>
              <a:picLocks noChangeAspect="1"/>
            </p:cNvPicPr>
            <p:nvPr/>
          </p:nvPicPr>
          <p:blipFill>
            <a:blip r:embed="rId5"/>
            <a:stretch>
              <a:fillRect/>
            </a:stretch>
          </p:blipFill>
          <p:spPr>
            <a:xfrm>
              <a:off x="1613469" y="395061"/>
              <a:ext cx="4724400" cy="3644900"/>
            </a:xfrm>
            <a:prstGeom prst="rect">
              <a:avLst/>
            </a:prstGeom>
          </p:spPr>
        </p:pic>
        <p:sp>
          <p:nvSpPr>
            <p:cNvPr id="783" name="Oval 782">
              <a:extLst>
                <a:ext uri="{FF2B5EF4-FFF2-40B4-BE49-F238E27FC236}">
                  <a16:creationId xmlns:a16="http://schemas.microsoft.com/office/drawing/2014/main" id="{24B038FC-335D-40C4-3B24-479684948436}"/>
                </a:ext>
              </a:extLst>
            </p:cNvPr>
            <p:cNvSpPr/>
            <p:nvPr/>
          </p:nvSpPr>
          <p:spPr>
            <a:xfrm>
              <a:off x="4278087" y="1545771"/>
              <a:ext cx="261257" cy="261257"/>
            </a:xfrm>
            <a:prstGeom prst="ellipse">
              <a:avLst/>
            </a:prstGeom>
            <a:solidFill>
              <a:srgbClr val="9A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4" name="Oval 783">
              <a:extLst>
                <a:ext uri="{FF2B5EF4-FFF2-40B4-BE49-F238E27FC236}">
                  <a16:creationId xmlns:a16="http://schemas.microsoft.com/office/drawing/2014/main" id="{07245807-1B16-FCCC-A569-3CCF4A8C74B3}"/>
                </a:ext>
              </a:extLst>
            </p:cNvPr>
            <p:cNvSpPr/>
            <p:nvPr/>
          </p:nvSpPr>
          <p:spPr>
            <a:xfrm>
              <a:off x="4147458" y="2383971"/>
              <a:ext cx="261257" cy="261257"/>
            </a:xfrm>
            <a:prstGeom prst="ellipse">
              <a:avLst/>
            </a:prstGeom>
            <a:solidFill>
              <a:srgbClr val="9A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5" name="Oval 784">
              <a:extLst>
                <a:ext uri="{FF2B5EF4-FFF2-40B4-BE49-F238E27FC236}">
                  <a16:creationId xmlns:a16="http://schemas.microsoft.com/office/drawing/2014/main" id="{46FA081C-5171-8C6F-DCD1-AC5C36F31A05}"/>
                </a:ext>
              </a:extLst>
            </p:cNvPr>
            <p:cNvSpPr/>
            <p:nvPr/>
          </p:nvSpPr>
          <p:spPr>
            <a:xfrm>
              <a:off x="3548744" y="2133599"/>
              <a:ext cx="261257" cy="261257"/>
            </a:xfrm>
            <a:prstGeom prst="ellipse">
              <a:avLst/>
            </a:prstGeom>
            <a:solidFill>
              <a:srgbClr val="025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6" name="Oval 785">
              <a:extLst>
                <a:ext uri="{FF2B5EF4-FFF2-40B4-BE49-F238E27FC236}">
                  <a16:creationId xmlns:a16="http://schemas.microsoft.com/office/drawing/2014/main" id="{E38DE7A3-F2FA-1F38-01EE-6D458A6EFDE4}"/>
                </a:ext>
              </a:extLst>
            </p:cNvPr>
            <p:cNvSpPr/>
            <p:nvPr/>
          </p:nvSpPr>
          <p:spPr>
            <a:xfrm>
              <a:off x="3080657" y="1796142"/>
              <a:ext cx="261257" cy="261257"/>
            </a:xfrm>
            <a:prstGeom prst="ellipse">
              <a:avLst/>
            </a:prstGeom>
            <a:solidFill>
              <a:srgbClr val="050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7" name="Oval 786">
              <a:extLst>
                <a:ext uri="{FF2B5EF4-FFF2-40B4-BE49-F238E27FC236}">
                  <a16:creationId xmlns:a16="http://schemas.microsoft.com/office/drawing/2014/main" id="{2423A662-2D7E-018E-E5B9-8925FE11E8EE}"/>
                </a:ext>
              </a:extLst>
            </p:cNvPr>
            <p:cNvSpPr/>
            <p:nvPr/>
          </p:nvSpPr>
          <p:spPr>
            <a:xfrm>
              <a:off x="5203372" y="2002970"/>
              <a:ext cx="261257" cy="261257"/>
            </a:xfrm>
            <a:prstGeom prst="ellipse">
              <a:avLst/>
            </a:prstGeom>
            <a:solidFill>
              <a:srgbClr val="025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 name="Oval 787">
              <a:extLst>
                <a:ext uri="{FF2B5EF4-FFF2-40B4-BE49-F238E27FC236}">
                  <a16:creationId xmlns:a16="http://schemas.microsoft.com/office/drawing/2014/main" id="{89E2D816-977A-AA30-CB39-27F9CB0B601D}"/>
                </a:ext>
              </a:extLst>
            </p:cNvPr>
            <p:cNvSpPr/>
            <p:nvPr/>
          </p:nvSpPr>
          <p:spPr>
            <a:xfrm>
              <a:off x="5695801" y="2323799"/>
              <a:ext cx="190800" cy="190800"/>
            </a:xfrm>
            <a:prstGeom prst="ellipse">
              <a:avLst/>
            </a:prstGeom>
            <a:solidFill>
              <a:srgbClr val="050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94" name="Picture 793">
            <a:extLst>
              <a:ext uri="{FF2B5EF4-FFF2-40B4-BE49-F238E27FC236}">
                <a16:creationId xmlns:a16="http://schemas.microsoft.com/office/drawing/2014/main" id="{499F314F-EFD6-8B59-8953-2CED0552FF2E}"/>
              </a:ext>
            </a:extLst>
          </p:cNvPr>
          <p:cNvPicPr>
            <a:picLocks noChangeAspect="1"/>
          </p:cNvPicPr>
          <p:nvPr/>
        </p:nvPicPr>
        <p:blipFill rotWithShape="1">
          <a:blip r:embed="rId4"/>
          <a:srcRect r="58431"/>
          <a:stretch/>
        </p:blipFill>
        <p:spPr>
          <a:xfrm>
            <a:off x="8211397" y="1417551"/>
            <a:ext cx="584765" cy="781139"/>
          </a:xfrm>
          <a:prstGeom prst="rect">
            <a:avLst/>
          </a:prstGeom>
        </p:spPr>
      </p:pic>
      <p:cxnSp>
        <p:nvCxnSpPr>
          <p:cNvPr id="11" name="Straight Arrow Connector 10">
            <a:extLst>
              <a:ext uri="{FF2B5EF4-FFF2-40B4-BE49-F238E27FC236}">
                <a16:creationId xmlns:a16="http://schemas.microsoft.com/office/drawing/2014/main" id="{2941CCF6-BF23-14A7-CED8-D9622E229191}"/>
              </a:ext>
            </a:extLst>
          </p:cNvPr>
          <p:cNvCxnSpPr/>
          <p:nvPr/>
        </p:nvCxnSpPr>
        <p:spPr bwMode="auto">
          <a:xfrm>
            <a:off x="8794954" y="1843436"/>
            <a:ext cx="264554" cy="0"/>
          </a:xfrm>
          <a:prstGeom prst="straightConnector1">
            <a:avLst/>
          </a:prstGeom>
          <a:solidFill>
            <a:schemeClr val="accent1"/>
          </a:solidFill>
          <a:ln w="508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015" name="Group 1014">
            <a:extLst>
              <a:ext uri="{FF2B5EF4-FFF2-40B4-BE49-F238E27FC236}">
                <a16:creationId xmlns:a16="http://schemas.microsoft.com/office/drawing/2014/main" id="{56829AD7-9010-23B1-DD47-BB1B0CF61FDE}"/>
              </a:ext>
            </a:extLst>
          </p:cNvPr>
          <p:cNvGrpSpPr>
            <a:grpSpLocks noChangeAspect="1"/>
          </p:cNvGrpSpPr>
          <p:nvPr/>
        </p:nvGrpSpPr>
        <p:grpSpPr>
          <a:xfrm>
            <a:off x="9149014" y="2397835"/>
            <a:ext cx="615262" cy="465564"/>
            <a:chOff x="1613469" y="395061"/>
            <a:chExt cx="4724400" cy="3644900"/>
          </a:xfrm>
        </p:grpSpPr>
        <p:pic>
          <p:nvPicPr>
            <p:cNvPr id="1016" name="Picture 1015" descr="Icon&#10;&#10;Description automatically generated">
              <a:extLst>
                <a:ext uri="{FF2B5EF4-FFF2-40B4-BE49-F238E27FC236}">
                  <a16:creationId xmlns:a16="http://schemas.microsoft.com/office/drawing/2014/main" id="{0EF768F0-B41B-A6D9-2DC3-9F7D1C3129D4}"/>
                </a:ext>
              </a:extLst>
            </p:cNvPr>
            <p:cNvPicPr>
              <a:picLocks noChangeAspect="1"/>
            </p:cNvPicPr>
            <p:nvPr/>
          </p:nvPicPr>
          <p:blipFill>
            <a:blip r:embed="rId5"/>
            <a:stretch>
              <a:fillRect/>
            </a:stretch>
          </p:blipFill>
          <p:spPr>
            <a:xfrm>
              <a:off x="1613469" y="395061"/>
              <a:ext cx="4724400" cy="3644900"/>
            </a:xfrm>
            <a:prstGeom prst="rect">
              <a:avLst/>
            </a:prstGeom>
          </p:spPr>
        </p:pic>
        <p:sp>
          <p:nvSpPr>
            <p:cNvPr id="1017" name="Oval 1016">
              <a:extLst>
                <a:ext uri="{FF2B5EF4-FFF2-40B4-BE49-F238E27FC236}">
                  <a16:creationId xmlns:a16="http://schemas.microsoft.com/office/drawing/2014/main" id="{C91305E4-15CD-8E4C-EF1B-BD78D0E7842A}"/>
                </a:ext>
              </a:extLst>
            </p:cNvPr>
            <p:cNvSpPr/>
            <p:nvPr/>
          </p:nvSpPr>
          <p:spPr>
            <a:xfrm>
              <a:off x="4278087" y="1545771"/>
              <a:ext cx="261257" cy="261257"/>
            </a:xfrm>
            <a:prstGeom prst="ellipse">
              <a:avLst/>
            </a:prstGeom>
            <a:solidFill>
              <a:srgbClr val="9A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8" name="Oval 1017">
              <a:extLst>
                <a:ext uri="{FF2B5EF4-FFF2-40B4-BE49-F238E27FC236}">
                  <a16:creationId xmlns:a16="http://schemas.microsoft.com/office/drawing/2014/main" id="{1D3A73DC-289B-3D90-E127-5D5B92B76DB6}"/>
                </a:ext>
              </a:extLst>
            </p:cNvPr>
            <p:cNvSpPr/>
            <p:nvPr/>
          </p:nvSpPr>
          <p:spPr>
            <a:xfrm>
              <a:off x="4147458" y="2383971"/>
              <a:ext cx="261257" cy="261257"/>
            </a:xfrm>
            <a:prstGeom prst="ellipse">
              <a:avLst/>
            </a:prstGeom>
            <a:solidFill>
              <a:srgbClr val="9A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9" name="Oval 1018">
              <a:extLst>
                <a:ext uri="{FF2B5EF4-FFF2-40B4-BE49-F238E27FC236}">
                  <a16:creationId xmlns:a16="http://schemas.microsoft.com/office/drawing/2014/main" id="{62E66751-3B09-53C8-873B-B11CF01176DA}"/>
                </a:ext>
              </a:extLst>
            </p:cNvPr>
            <p:cNvSpPr/>
            <p:nvPr/>
          </p:nvSpPr>
          <p:spPr>
            <a:xfrm>
              <a:off x="3548744" y="2133599"/>
              <a:ext cx="261257" cy="261257"/>
            </a:xfrm>
            <a:prstGeom prst="ellipse">
              <a:avLst/>
            </a:prstGeom>
            <a:solidFill>
              <a:srgbClr val="025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0" name="Oval 1019">
              <a:extLst>
                <a:ext uri="{FF2B5EF4-FFF2-40B4-BE49-F238E27FC236}">
                  <a16:creationId xmlns:a16="http://schemas.microsoft.com/office/drawing/2014/main" id="{FB434883-7353-2D66-A8E9-B912A4A3145C}"/>
                </a:ext>
              </a:extLst>
            </p:cNvPr>
            <p:cNvSpPr/>
            <p:nvPr/>
          </p:nvSpPr>
          <p:spPr>
            <a:xfrm>
              <a:off x="3080657" y="1796142"/>
              <a:ext cx="261257" cy="261257"/>
            </a:xfrm>
            <a:prstGeom prst="ellipse">
              <a:avLst/>
            </a:prstGeom>
            <a:solidFill>
              <a:srgbClr val="050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1" name="Oval 1020">
              <a:extLst>
                <a:ext uri="{FF2B5EF4-FFF2-40B4-BE49-F238E27FC236}">
                  <a16:creationId xmlns:a16="http://schemas.microsoft.com/office/drawing/2014/main" id="{F8776168-72A2-F4B9-63F5-3C9E4BE1BF69}"/>
                </a:ext>
              </a:extLst>
            </p:cNvPr>
            <p:cNvSpPr/>
            <p:nvPr/>
          </p:nvSpPr>
          <p:spPr>
            <a:xfrm>
              <a:off x="5203372" y="2002970"/>
              <a:ext cx="261257" cy="261257"/>
            </a:xfrm>
            <a:prstGeom prst="ellipse">
              <a:avLst/>
            </a:prstGeom>
            <a:solidFill>
              <a:srgbClr val="025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2" name="Oval 1021">
              <a:extLst>
                <a:ext uri="{FF2B5EF4-FFF2-40B4-BE49-F238E27FC236}">
                  <a16:creationId xmlns:a16="http://schemas.microsoft.com/office/drawing/2014/main" id="{3D758FEC-5CAB-957F-4983-7D96676A1711}"/>
                </a:ext>
              </a:extLst>
            </p:cNvPr>
            <p:cNvSpPr/>
            <p:nvPr/>
          </p:nvSpPr>
          <p:spPr>
            <a:xfrm>
              <a:off x="5695801" y="2323799"/>
              <a:ext cx="190800" cy="190800"/>
            </a:xfrm>
            <a:prstGeom prst="ellipse">
              <a:avLst/>
            </a:prstGeom>
            <a:solidFill>
              <a:srgbClr val="050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23" name="Straight Arrow Connector 1022">
            <a:extLst>
              <a:ext uri="{FF2B5EF4-FFF2-40B4-BE49-F238E27FC236}">
                <a16:creationId xmlns:a16="http://schemas.microsoft.com/office/drawing/2014/main" id="{088C7ECA-2E79-97A4-F879-DB358D54630D}"/>
              </a:ext>
            </a:extLst>
          </p:cNvPr>
          <p:cNvCxnSpPr/>
          <p:nvPr/>
        </p:nvCxnSpPr>
        <p:spPr bwMode="auto">
          <a:xfrm>
            <a:off x="8849698" y="2612093"/>
            <a:ext cx="264554" cy="0"/>
          </a:xfrm>
          <a:prstGeom prst="straightConnector1">
            <a:avLst/>
          </a:prstGeom>
          <a:solidFill>
            <a:schemeClr val="accent1"/>
          </a:solidFill>
          <a:ln w="508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a:extLst>
              <a:ext uri="{FF2B5EF4-FFF2-40B4-BE49-F238E27FC236}">
                <a16:creationId xmlns:a16="http://schemas.microsoft.com/office/drawing/2014/main" id="{D61462CB-ABF0-0A98-D6D6-0FDF6F7B9C6D}"/>
              </a:ext>
            </a:extLst>
          </p:cNvPr>
          <p:cNvSpPr txBox="1"/>
          <p:nvPr/>
        </p:nvSpPr>
        <p:spPr>
          <a:xfrm>
            <a:off x="9331647" y="2513249"/>
            <a:ext cx="205281" cy="307777"/>
          </a:xfrm>
          <a:prstGeom prst="rect">
            <a:avLst/>
          </a:prstGeom>
          <a:noFill/>
        </p:spPr>
        <p:txBody>
          <a:bodyPr wrap="square" rtlCol="0">
            <a:spAutoFit/>
          </a:bodyPr>
          <a:lstStyle/>
          <a:p>
            <a:r>
              <a:rPr lang="en-US" sz="1400" dirty="0"/>
              <a:t>x</a:t>
            </a:r>
          </a:p>
        </p:txBody>
      </p:sp>
      <p:sp>
        <p:nvSpPr>
          <p:cNvPr id="1024" name="TextBox 1023">
            <a:extLst>
              <a:ext uri="{FF2B5EF4-FFF2-40B4-BE49-F238E27FC236}">
                <a16:creationId xmlns:a16="http://schemas.microsoft.com/office/drawing/2014/main" id="{FB09FD41-4549-D567-91E4-96416C741866}"/>
              </a:ext>
            </a:extLst>
          </p:cNvPr>
          <p:cNvSpPr txBox="1"/>
          <p:nvPr/>
        </p:nvSpPr>
        <p:spPr>
          <a:xfrm>
            <a:off x="9475169" y="2461463"/>
            <a:ext cx="205281" cy="307777"/>
          </a:xfrm>
          <a:prstGeom prst="rect">
            <a:avLst/>
          </a:prstGeom>
          <a:noFill/>
        </p:spPr>
        <p:txBody>
          <a:bodyPr wrap="square" rtlCol="0">
            <a:spAutoFit/>
          </a:bodyPr>
          <a:lstStyle/>
          <a:p>
            <a:r>
              <a:rPr lang="en-US" sz="1400" dirty="0"/>
              <a:t>x</a:t>
            </a:r>
          </a:p>
        </p:txBody>
      </p:sp>
      <p:pic>
        <p:nvPicPr>
          <p:cNvPr id="214" name="Picture 213" descr="Graphical user interface, application&#10;&#10;Description automatically generated">
            <a:extLst>
              <a:ext uri="{FF2B5EF4-FFF2-40B4-BE49-F238E27FC236}">
                <a16:creationId xmlns:a16="http://schemas.microsoft.com/office/drawing/2014/main" id="{A971AA05-2DBA-3F62-1189-873D31893C3E}"/>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40270" t="15011" r="38419" b="59786"/>
          <a:stretch/>
        </p:blipFill>
        <p:spPr>
          <a:xfrm>
            <a:off x="5041557" y="1742303"/>
            <a:ext cx="1865870" cy="1297460"/>
          </a:xfrm>
          <a:prstGeom prst="rect">
            <a:avLst/>
          </a:prstGeom>
        </p:spPr>
      </p:pic>
      <p:pic>
        <p:nvPicPr>
          <p:cNvPr id="4" name="Picture 3">
            <a:extLst>
              <a:ext uri="{FF2B5EF4-FFF2-40B4-BE49-F238E27FC236}">
                <a16:creationId xmlns:a16="http://schemas.microsoft.com/office/drawing/2014/main" id="{B88653A1-8745-0891-A5D9-217C10BA1A03}"/>
              </a:ext>
            </a:extLst>
          </p:cNvPr>
          <p:cNvPicPr>
            <a:picLocks noChangeAspect="1"/>
          </p:cNvPicPr>
          <p:nvPr/>
        </p:nvPicPr>
        <p:blipFill rotWithShape="1">
          <a:blip r:embed="rId7"/>
          <a:srcRect l="44513" t="49555" r="27419" b="33096"/>
          <a:stretch/>
        </p:blipFill>
        <p:spPr>
          <a:xfrm>
            <a:off x="1652007" y="1846394"/>
            <a:ext cx="2580284" cy="897110"/>
          </a:xfrm>
          <a:prstGeom prst="rect">
            <a:avLst/>
          </a:prstGeom>
        </p:spPr>
      </p:pic>
      <p:sp>
        <p:nvSpPr>
          <p:cNvPr id="2" name="Oval 1">
            <a:extLst>
              <a:ext uri="{FF2B5EF4-FFF2-40B4-BE49-F238E27FC236}">
                <a16:creationId xmlns:a16="http://schemas.microsoft.com/office/drawing/2014/main" id="{1FA229D1-30DB-1E04-7FB3-029726252213}"/>
              </a:ext>
            </a:extLst>
          </p:cNvPr>
          <p:cNvSpPr/>
          <p:nvPr/>
        </p:nvSpPr>
        <p:spPr bwMode="auto">
          <a:xfrm>
            <a:off x="1328544" y="4251469"/>
            <a:ext cx="3189339" cy="731029"/>
          </a:xfrm>
          <a:prstGeom prst="ellipse">
            <a:avLst/>
          </a:prstGeom>
          <a:noFill/>
          <a:ln w="50800" cap="flat" cmpd="sng" algn="ctr">
            <a:solidFill>
              <a:schemeClr val="tx2">
                <a:lumMod val="75000"/>
              </a:schemeClr>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MetaLining" charset="0"/>
            </a:endParaRPr>
          </a:p>
        </p:txBody>
      </p:sp>
      <p:sp>
        <p:nvSpPr>
          <p:cNvPr id="3" name="Oval 2">
            <a:extLst>
              <a:ext uri="{FF2B5EF4-FFF2-40B4-BE49-F238E27FC236}">
                <a16:creationId xmlns:a16="http://schemas.microsoft.com/office/drawing/2014/main" id="{9ED1CA56-56CC-694E-3314-C9185041EAEC}"/>
              </a:ext>
            </a:extLst>
          </p:cNvPr>
          <p:cNvSpPr/>
          <p:nvPr/>
        </p:nvSpPr>
        <p:spPr bwMode="auto">
          <a:xfrm>
            <a:off x="7364426" y="1300744"/>
            <a:ext cx="3189339" cy="1066074"/>
          </a:xfrm>
          <a:prstGeom prst="ellipse">
            <a:avLst/>
          </a:prstGeom>
          <a:noFill/>
          <a:ln w="50800" cap="flat" cmpd="sng" algn="ctr">
            <a:solidFill>
              <a:schemeClr val="tx2">
                <a:lumMod val="75000"/>
              </a:schemeClr>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MetaLining" charset="0"/>
            </a:endParaRPr>
          </a:p>
        </p:txBody>
      </p:sp>
      <p:sp>
        <p:nvSpPr>
          <p:cNvPr id="5" name="TextBox 4">
            <a:extLst>
              <a:ext uri="{FF2B5EF4-FFF2-40B4-BE49-F238E27FC236}">
                <a16:creationId xmlns:a16="http://schemas.microsoft.com/office/drawing/2014/main" id="{B3FCE0D4-D98C-303F-7C06-B684759FFC5C}"/>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14</a:t>
            </a:fld>
            <a:endParaRPr lang="en-US" dirty="0">
              <a:solidFill>
                <a:schemeClr val="bg1"/>
              </a:solidFill>
            </a:endParaRPr>
          </a:p>
        </p:txBody>
      </p:sp>
    </p:spTree>
    <p:extLst>
      <p:ext uri="{BB962C8B-B14F-4D97-AF65-F5344CB8AC3E}">
        <p14:creationId xmlns:p14="http://schemas.microsoft.com/office/powerpoint/2010/main" val="379509281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5">
            <a:extLst>
              <a:ext uri="{FF2B5EF4-FFF2-40B4-BE49-F238E27FC236}">
                <a16:creationId xmlns:a16="http://schemas.microsoft.com/office/drawing/2014/main" id="{0A48D39F-0E28-4AFA-72E7-CD7BB2787518}"/>
              </a:ext>
            </a:extLst>
          </p:cNvPr>
          <p:cNvSpPr txBox="1"/>
          <p:nvPr/>
        </p:nvSpPr>
        <p:spPr>
          <a:xfrm>
            <a:off x="5389124" y="1895288"/>
            <a:ext cx="4718481" cy="276999"/>
          </a:xfrm>
          <a:prstGeom prst="rect">
            <a:avLst/>
          </a:prstGeom>
          <a:noFill/>
        </p:spPr>
        <p:txBody>
          <a:bodyPr wrap="square">
            <a:spAutoFit/>
          </a:bodyPr>
          <a:lstStyle/>
          <a:p>
            <a:pPr algn="l"/>
            <a:r>
              <a:rPr lang="en-US" sz="1200" dirty="0">
                <a:latin typeface="Times New Roman" panose="02020603050405020304" pitchFamily="18" charset="0"/>
                <a:cs typeface="Times New Roman" panose="02020603050405020304" pitchFamily="18" charset="0"/>
              </a:rPr>
              <a:t>706	                  1028</a:t>
            </a:r>
          </a:p>
        </p:txBody>
      </p:sp>
      <p:sp>
        <p:nvSpPr>
          <p:cNvPr id="63" name="Rounded Rectangle 62">
            <a:extLst>
              <a:ext uri="{FF2B5EF4-FFF2-40B4-BE49-F238E27FC236}">
                <a16:creationId xmlns:a16="http://schemas.microsoft.com/office/drawing/2014/main" id="{EBA6E1F2-BD21-0601-8292-54761DC34B2E}"/>
              </a:ext>
            </a:extLst>
          </p:cNvPr>
          <p:cNvSpPr/>
          <p:nvPr/>
        </p:nvSpPr>
        <p:spPr>
          <a:xfrm>
            <a:off x="5540588" y="2242607"/>
            <a:ext cx="1815546" cy="1533433"/>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89" name="Slide Number Placeholder 2">
            <a:extLst>
              <a:ext uri="{FF2B5EF4-FFF2-40B4-BE49-F238E27FC236}">
                <a16:creationId xmlns:a16="http://schemas.microsoft.com/office/drawing/2014/main" id="{9AFF55F0-E9FF-EB53-A9FB-FCF5FDEDE852}"/>
              </a:ext>
            </a:extLst>
          </p:cNvPr>
          <p:cNvSpPr txBox="1">
            <a:spLocks/>
          </p:cNvSpPr>
          <p:nvPr/>
        </p:nvSpPr>
        <p:spPr>
          <a:xfrm>
            <a:off x="7717983" y="6476587"/>
            <a:ext cx="2743200" cy="365125"/>
          </a:xfrm>
          <a:prstGeom prst="rect">
            <a:avLst/>
          </a:prstGeom>
        </p:spPr>
        <p:txBody>
          <a:bodyPr vert="horz" lIns="91440" tIns="45720" rIns="91440" bIns="45720" rtlCol="0" anchor="ctr"/>
          <a:lstStyle>
            <a:defPPr>
              <a:defRPr lang="en-US"/>
            </a:defPPr>
            <a:lvl1pPr marL="0" algn="r" defTabSz="914400" rtl="0" eaLnBrk="1" fontAlgn="base" latinLnBrk="0" hangingPunct="1">
              <a:spcBef>
                <a:spcPct val="0"/>
              </a:spcBef>
              <a:spcAft>
                <a:spcPct val="0"/>
              </a:spcAft>
              <a:defRPr sz="1200" kern="1200">
                <a:solidFill>
                  <a:schemeClr val="tx1">
                    <a:tint val="75000"/>
                  </a:schemeClr>
                </a:solidFill>
                <a:latin typeface="+mn-lt"/>
                <a:ea typeface="+mn-ea"/>
                <a:cs typeface="+mn-cs"/>
              </a:defRPr>
            </a:lvl1pPr>
            <a:lvl2pPr marL="457200" algn="l" defTabSz="914400" rtl="0" eaLnBrk="1" fontAlgn="base" latinLnBrk="0" hangingPunct="1">
              <a:spcBef>
                <a:spcPct val="0"/>
              </a:spcBef>
              <a:spcAft>
                <a:spcPct val="0"/>
              </a:spcAft>
              <a:defRPr sz="1800" kern="1200">
                <a:solidFill>
                  <a:schemeClr val="tx1"/>
                </a:solidFill>
                <a:latin typeface="+mn-lt"/>
                <a:ea typeface="+mn-ea"/>
                <a:cs typeface="+mn-cs"/>
              </a:defRPr>
            </a:lvl2pPr>
            <a:lvl3pPr marL="914400" algn="l" defTabSz="914400" rtl="0" eaLnBrk="1" fontAlgn="base" latinLnBrk="0" hangingPunct="1">
              <a:spcBef>
                <a:spcPct val="0"/>
              </a:spcBef>
              <a:spcAft>
                <a:spcPct val="0"/>
              </a:spcAft>
              <a:defRPr sz="1800" kern="1200">
                <a:solidFill>
                  <a:schemeClr val="tx1"/>
                </a:solidFill>
                <a:latin typeface="+mn-lt"/>
                <a:ea typeface="+mn-ea"/>
                <a:cs typeface="+mn-cs"/>
              </a:defRPr>
            </a:lvl3pPr>
            <a:lvl4pPr marL="1371600" algn="l" defTabSz="914400" rtl="0" eaLnBrk="1" fontAlgn="base" latinLnBrk="0" hangingPunct="1">
              <a:spcBef>
                <a:spcPct val="0"/>
              </a:spcBef>
              <a:spcAft>
                <a:spcPct val="0"/>
              </a:spcAft>
              <a:defRPr sz="1800" kern="1200">
                <a:solidFill>
                  <a:schemeClr val="tx1"/>
                </a:solidFill>
                <a:latin typeface="+mn-lt"/>
                <a:ea typeface="+mn-ea"/>
                <a:cs typeface="+mn-cs"/>
              </a:defRPr>
            </a:lvl4pPr>
            <a:lvl5pPr marL="1828800" algn="l" defTabSz="914400" rtl="0" eaLnBrk="1" fontAlgn="base" latinLnBrk="0" hangingPunct="1">
              <a:spcBef>
                <a:spcPct val="0"/>
              </a:spcBef>
              <a:spcAft>
                <a:spcPct val="0"/>
              </a:spcAft>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52CA353-1D19-F247-AD7F-C6EFC04CF08A}" type="slidenum">
              <a:rPr lang="en-US"/>
              <a:pPr/>
              <a:t>15</a:t>
            </a:fld>
            <a:endParaRPr lang="en-US" dirty="0"/>
          </a:p>
        </p:txBody>
      </p:sp>
      <p:sp>
        <p:nvSpPr>
          <p:cNvPr id="2" name="Title 1"/>
          <p:cNvSpPr>
            <a:spLocks noGrp="1"/>
          </p:cNvSpPr>
          <p:nvPr>
            <p:ph type="title"/>
          </p:nvPr>
        </p:nvSpPr>
        <p:spPr/>
        <p:txBody>
          <a:bodyPr/>
          <a:lstStyle/>
          <a:p>
            <a:r>
              <a:rPr lang="en-CA" dirty="0"/>
              <a:t>Analysis for subset of ATP7B variant effect map (amino acids 706 – 1028)</a:t>
            </a:r>
          </a:p>
        </p:txBody>
      </p:sp>
      <p:sp>
        <p:nvSpPr>
          <p:cNvPr id="4" name="TextBox 3">
            <a:extLst>
              <a:ext uri="{FF2B5EF4-FFF2-40B4-BE49-F238E27FC236}">
                <a16:creationId xmlns:a16="http://schemas.microsoft.com/office/drawing/2014/main" id="{BFAC7EE8-B23C-61ED-E4EB-CCAD14CE41FC}"/>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15</a:t>
            </a:fld>
            <a:endParaRPr lang="en-US" dirty="0">
              <a:solidFill>
                <a:schemeClr val="bg1"/>
              </a:solidFill>
            </a:endParaRPr>
          </a:p>
        </p:txBody>
      </p:sp>
      <p:grpSp>
        <p:nvGrpSpPr>
          <p:cNvPr id="5" name="Group 4">
            <a:extLst>
              <a:ext uri="{FF2B5EF4-FFF2-40B4-BE49-F238E27FC236}">
                <a16:creationId xmlns:a16="http://schemas.microsoft.com/office/drawing/2014/main" id="{91309079-6277-2586-E5DE-64D34AF65052}"/>
              </a:ext>
            </a:extLst>
          </p:cNvPr>
          <p:cNvGrpSpPr/>
          <p:nvPr/>
        </p:nvGrpSpPr>
        <p:grpSpPr>
          <a:xfrm>
            <a:off x="1828800" y="2599074"/>
            <a:ext cx="8569628" cy="1187050"/>
            <a:chOff x="2174627" y="1053216"/>
            <a:chExt cx="7483826" cy="791025"/>
          </a:xfrm>
        </p:grpSpPr>
        <p:cxnSp>
          <p:nvCxnSpPr>
            <p:cNvPr id="6" name="Straight Connector 5">
              <a:extLst>
                <a:ext uri="{FF2B5EF4-FFF2-40B4-BE49-F238E27FC236}">
                  <a16:creationId xmlns:a16="http://schemas.microsoft.com/office/drawing/2014/main" id="{D0E5C56E-78AF-88E8-F7DE-0BACAFD513A4}"/>
                </a:ext>
              </a:extLst>
            </p:cNvPr>
            <p:cNvCxnSpPr>
              <a:cxnSpLocks/>
            </p:cNvCxnSpPr>
            <p:nvPr/>
          </p:nvCxnSpPr>
          <p:spPr>
            <a:xfrm>
              <a:off x="6144491" y="1471010"/>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Straight Connector 6">
              <a:extLst>
                <a:ext uri="{FF2B5EF4-FFF2-40B4-BE49-F238E27FC236}">
                  <a16:creationId xmlns:a16="http://schemas.microsoft.com/office/drawing/2014/main" id="{B7F143CE-2148-7C34-C8A3-CFEDB72D31AD}"/>
                </a:ext>
              </a:extLst>
            </p:cNvPr>
            <p:cNvCxnSpPr>
              <a:cxnSpLocks/>
            </p:cNvCxnSpPr>
            <p:nvPr/>
          </p:nvCxnSpPr>
          <p:spPr>
            <a:xfrm>
              <a:off x="6988399" y="1466528"/>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Straight Connector 7">
              <a:extLst>
                <a:ext uri="{FF2B5EF4-FFF2-40B4-BE49-F238E27FC236}">
                  <a16:creationId xmlns:a16="http://schemas.microsoft.com/office/drawing/2014/main" id="{FE030191-6326-4A3F-A293-4B93DF3880BA}"/>
                </a:ext>
              </a:extLst>
            </p:cNvPr>
            <p:cNvCxnSpPr>
              <a:cxnSpLocks/>
            </p:cNvCxnSpPr>
            <p:nvPr/>
          </p:nvCxnSpPr>
          <p:spPr>
            <a:xfrm>
              <a:off x="7802330" y="1459749"/>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Straight Connector 8">
              <a:extLst>
                <a:ext uri="{FF2B5EF4-FFF2-40B4-BE49-F238E27FC236}">
                  <a16:creationId xmlns:a16="http://schemas.microsoft.com/office/drawing/2014/main" id="{29941365-40C9-F71B-39F1-BA8DA3C2CF4E}"/>
                </a:ext>
              </a:extLst>
            </p:cNvPr>
            <p:cNvCxnSpPr>
              <a:cxnSpLocks/>
            </p:cNvCxnSpPr>
            <p:nvPr/>
          </p:nvCxnSpPr>
          <p:spPr>
            <a:xfrm>
              <a:off x="8431482" y="1459749"/>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TextBox 9">
              <a:extLst>
                <a:ext uri="{FF2B5EF4-FFF2-40B4-BE49-F238E27FC236}">
                  <a16:creationId xmlns:a16="http://schemas.microsoft.com/office/drawing/2014/main" id="{490A93FE-B262-5BC0-C9D2-770A72F8C3B6}"/>
                </a:ext>
              </a:extLst>
            </p:cNvPr>
            <p:cNvSpPr txBox="1"/>
            <p:nvPr/>
          </p:nvSpPr>
          <p:spPr>
            <a:xfrm>
              <a:off x="6223056"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6</a:t>
              </a:r>
            </a:p>
          </p:txBody>
        </p:sp>
        <p:sp>
          <p:nvSpPr>
            <p:cNvPr id="11" name="TextBox 10">
              <a:extLst>
                <a:ext uri="{FF2B5EF4-FFF2-40B4-BE49-F238E27FC236}">
                  <a16:creationId xmlns:a16="http://schemas.microsoft.com/office/drawing/2014/main" id="{2C1A5E6F-DD7D-5E8A-468D-686D32B6CD68}"/>
                </a:ext>
              </a:extLst>
            </p:cNvPr>
            <p:cNvSpPr txBox="1"/>
            <p:nvPr/>
          </p:nvSpPr>
          <p:spPr>
            <a:xfrm>
              <a:off x="8357229"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9</a:t>
              </a:r>
            </a:p>
          </p:txBody>
        </p:sp>
        <p:cxnSp>
          <p:nvCxnSpPr>
            <p:cNvPr id="12" name="Straight Connector 11">
              <a:extLst>
                <a:ext uri="{FF2B5EF4-FFF2-40B4-BE49-F238E27FC236}">
                  <a16:creationId xmlns:a16="http://schemas.microsoft.com/office/drawing/2014/main" id="{B62F8BC9-0B7C-1BF0-17AD-C8C133374448}"/>
                </a:ext>
              </a:extLst>
            </p:cNvPr>
            <p:cNvCxnSpPr>
              <a:cxnSpLocks/>
            </p:cNvCxnSpPr>
            <p:nvPr/>
          </p:nvCxnSpPr>
          <p:spPr>
            <a:xfrm>
              <a:off x="5421110" y="1493241"/>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12">
              <a:extLst>
                <a:ext uri="{FF2B5EF4-FFF2-40B4-BE49-F238E27FC236}">
                  <a16:creationId xmlns:a16="http://schemas.microsoft.com/office/drawing/2014/main" id="{118B6B46-074C-53F1-D55F-5EC71AB0638F}"/>
                </a:ext>
              </a:extLst>
            </p:cNvPr>
            <p:cNvSpPr txBox="1"/>
            <p:nvPr/>
          </p:nvSpPr>
          <p:spPr>
            <a:xfrm>
              <a:off x="5452119"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5</a:t>
              </a:r>
            </a:p>
          </p:txBody>
        </p:sp>
        <p:cxnSp>
          <p:nvCxnSpPr>
            <p:cNvPr id="14" name="Straight Connector 13">
              <a:extLst>
                <a:ext uri="{FF2B5EF4-FFF2-40B4-BE49-F238E27FC236}">
                  <a16:creationId xmlns:a16="http://schemas.microsoft.com/office/drawing/2014/main" id="{5803E7DA-8C05-4C98-D198-BD6A2DAD5F88}"/>
                </a:ext>
              </a:extLst>
            </p:cNvPr>
            <p:cNvCxnSpPr>
              <a:cxnSpLocks/>
            </p:cNvCxnSpPr>
            <p:nvPr/>
          </p:nvCxnSpPr>
          <p:spPr>
            <a:xfrm>
              <a:off x="4706717" y="1471010"/>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1AEA4FEC-919A-DC6B-507C-5BF3786C3C34}"/>
                </a:ext>
              </a:extLst>
            </p:cNvPr>
            <p:cNvSpPr txBox="1"/>
            <p:nvPr/>
          </p:nvSpPr>
          <p:spPr>
            <a:xfrm>
              <a:off x="4714673"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4</a:t>
              </a:r>
            </a:p>
          </p:txBody>
        </p:sp>
        <p:cxnSp>
          <p:nvCxnSpPr>
            <p:cNvPr id="16" name="Straight Connector 15">
              <a:extLst>
                <a:ext uri="{FF2B5EF4-FFF2-40B4-BE49-F238E27FC236}">
                  <a16:creationId xmlns:a16="http://schemas.microsoft.com/office/drawing/2014/main" id="{55D7D690-166C-FBED-451E-3D1A31163662}"/>
                </a:ext>
              </a:extLst>
            </p:cNvPr>
            <p:cNvCxnSpPr>
              <a:cxnSpLocks/>
            </p:cNvCxnSpPr>
            <p:nvPr/>
          </p:nvCxnSpPr>
          <p:spPr>
            <a:xfrm>
              <a:off x="4024650" y="1471010"/>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B700D7D8-35A6-A7FB-3EEE-451347D45D03}"/>
                </a:ext>
              </a:extLst>
            </p:cNvPr>
            <p:cNvSpPr txBox="1"/>
            <p:nvPr/>
          </p:nvSpPr>
          <p:spPr>
            <a:xfrm>
              <a:off x="3965921"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3</a:t>
              </a:r>
            </a:p>
          </p:txBody>
        </p:sp>
        <p:cxnSp>
          <p:nvCxnSpPr>
            <p:cNvPr id="18" name="Straight Connector 17">
              <a:extLst>
                <a:ext uri="{FF2B5EF4-FFF2-40B4-BE49-F238E27FC236}">
                  <a16:creationId xmlns:a16="http://schemas.microsoft.com/office/drawing/2014/main" id="{CCFCB8C3-060D-24C7-07EA-7D682033E23D}"/>
                </a:ext>
              </a:extLst>
            </p:cNvPr>
            <p:cNvCxnSpPr>
              <a:cxnSpLocks/>
            </p:cNvCxnSpPr>
            <p:nvPr/>
          </p:nvCxnSpPr>
          <p:spPr>
            <a:xfrm>
              <a:off x="3321032" y="1471010"/>
              <a:ext cx="0" cy="3510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TextBox 18">
              <a:extLst>
                <a:ext uri="{FF2B5EF4-FFF2-40B4-BE49-F238E27FC236}">
                  <a16:creationId xmlns:a16="http://schemas.microsoft.com/office/drawing/2014/main" id="{16440167-18A1-480E-F537-A79907ECFD3A}"/>
                </a:ext>
              </a:extLst>
            </p:cNvPr>
            <p:cNvSpPr txBox="1"/>
            <p:nvPr/>
          </p:nvSpPr>
          <p:spPr>
            <a:xfrm>
              <a:off x="3319288"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2</a:t>
              </a:r>
            </a:p>
          </p:txBody>
        </p:sp>
        <p:sp>
          <p:nvSpPr>
            <p:cNvPr id="20" name="TextBox 19">
              <a:extLst>
                <a:ext uri="{FF2B5EF4-FFF2-40B4-BE49-F238E27FC236}">
                  <a16:creationId xmlns:a16="http://schemas.microsoft.com/office/drawing/2014/main" id="{13C96D04-9FAA-DEE9-ED89-8CDF91602EDB}"/>
                </a:ext>
              </a:extLst>
            </p:cNvPr>
            <p:cNvSpPr txBox="1"/>
            <p:nvPr/>
          </p:nvSpPr>
          <p:spPr>
            <a:xfrm>
              <a:off x="2632566"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1</a:t>
              </a:r>
            </a:p>
          </p:txBody>
        </p:sp>
        <p:sp>
          <p:nvSpPr>
            <p:cNvPr id="21" name="TextBox 20">
              <a:extLst>
                <a:ext uri="{FF2B5EF4-FFF2-40B4-BE49-F238E27FC236}">
                  <a16:creationId xmlns:a16="http://schemas.microsoft.com/office/drawing/2014/main" id="{9B6B5491-69D9-02F3-904D-77A190011C1C}"/>
                </a:ext>
              </a:extLst>
            </p:cNvPr>
            <p:cNvSpPr txBox="1"/>
            <p:nvPr/>
          </p:nvSpPr>
          <p:spPr>
            <a:xfrm>
              <a:off x="7004563" y="151642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7</a:t>
              </a:r>
            </a:p>
          </p:txBody>
        </p:sp>
        <p:sp>
          <p:nvSpPr>
            <p:cNvPr id="22" name="TextBox 21">
              <a:extLst>
                <a:ext uri="{FF2B5EF4-FFF2-40B4-BE49-F238E27FC236}">
                  <a16:creationId xmlns:a16="http://schemas.microsoft.com/office/drawing/2014/main" id="{6D8D4032-1E29-D363-4053-FB205CA73879}"/>
                </a:ext>
              </a:extLst>
            </p:cNvPr>
            <p:cNvSpPr txBox="1"/>
            <p:nvPr/>
          </p:nvSpPr>
          <p:spPr>
            <a:xfrm>
              <a:off x="7754889" y="1521584"/>
              <a:ext cx="763653" cy="1845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Region 8</a:t>
              </a:r>
            </a:p>
          </p:txBody>
        </p:sp>
        <p:grpSp>
          <p:nvGrpSpPr>
            <p:cNvPr id="23" name="Group 22">
              <a:extLst>
                <a:ext uri="{FF2B5EF4-FFF2-40B4-BE49-F238E27FC236}">
                  <a16:creationId xmlns:a16="http://schemas.microsoft.com/office/drawing/2014/main" id="{32E8A86A-54BA-BCB9-9297-75F63D2CFDCE}"/>
                </a:ext>
              </a:extLst>
            </p:cNvPr>
            <p:cNvGrpSpPr/>
            <p:nvPr/>
          </p:nvGrpSpPr>
          <p:grpSpPr>
            <a:xfrm>
              <a:off x="2174627" y="1053216"/>
              <a:ext cx="7483826" cy="429622"/>
              <a:chOff x="-569670" y="1280017"/>
              <a:chExt cx="9978434" cy="572829"/>
            </a:xfrm>
          </p:grpSpPr>
          <p:grpSp>
            <p:nvGrpSpPr>
              <p:cNvPr id="24" name="Group 23">
                <a:extLst>
                  <a:ext uri="{FF2B5EF4-FFF2-40B4-BE49-F238E27FC236}">
                    <a16:creationId xmlns:a16="http://schemas.microsoft.com/office/drawing/2014/main" id="{13CA7C94-CE34-7EB6-9B0C-982204291288}"/>
                  </a:ext>
                </a:extLst>
              </p:cNvPr>
              <p:cNvGrpSpPr/>
              <p:nvPr/>
            </p:nvGrpSpPr>
            <p:grpSpPr>
              <a:xfrm>
                <a:off x="-569670" y="1280017"/>
                <a:ext cx="9978434" cy="572829"/>
                <a:chOff x="-448227" y="1384520"/>
                <a:chExt cx="9978434" cy="572829"/>
              </a:xfrm>
            </p:grpSpPr>
            <p:cxnSp>
              <p:nvCxnSpPr>
                <p:cNvPr id="29" name="Straight Connector 28">
                  <a:extLst>
                    <a:ext uri="{FF2B5EF4-FFF2-40B4-BE49-F238E27FC236}">
                      <a16:creationId xmlns:a16="http://schemas.microsoft.com/office/drawing/2014/main" id="{893E4301-8C66-A384-04B7-BAF1FA488AE5}"/>
                    </a:ext>
                  </a:extLst>
                </p:cNvPr>
                <p:cNvCxnSpPr>
                  <a:cxnSpLocks/>
                </p:cNvCxnSpPr>
                <p:nvPr/>
              </p:nvCxnSpPr>
              <p:spPr>
                <a:xfrm flipV="1">
                  <a:off x="69940" y="1689977"/>
                  <a:ext cx="8708300" cy="21322"/>
                </a:xfrm>
                <a:prstGeom prst="line">
                  <a:avLst/>
                </a:prstGeom>
                <a:ln w="50800"/>
              </p:spPr>
              <p:style>
                <a:lnRef idx="1">
                  <a:schemeClr val="dk1"/>
                </a:lnRef>
                <a:fillRef idx="0">
                  <a:schemeClr val="dk1"/>
                </a:fillRef>
                <a:effectRef idx="0">
                  <a:schemeClr val="dk1"/>
                </a:effectRef>
                <a:fontRef idx="minor">
                  <a:schemeClr val="tx1"/>
                </a:fontRef>
              </p:style>
            </p:cxnSp>
            <p:sp>
              <p:nvSpPr>
                <p:cNvPr id="30" name="Rounded Rectangle 124">
                  <a:extLst>
                    <a:ext uri="{FF2B5EF4-FFF2-40B4-BE49-F238E27FC236}">
                      <a16:creationId xmlns:a16="http://schemas.microsoft.com/office/drawing/2014/main" id="{197CA129-64C0-FAF6-DF21-C94D5288FDF5}"/>
                    </a:ext>
                  </a:extLst>
                </p:cNvPr>
                <p:cNvSpPr/>
                <p:nvPr/>
              </p:nvSpPr>
              <p:spPr bwMode="auto">
                <a:xfrm>
                  <a:off x="328345" y="1390340"/>
                  <a:ext cx="8270372" cy="558752"/>
                </a:xfrm>
                <a:prstGeom prst="roundRect">
                  <a:avLst/>
                </a:prstGeom>
                <a:solidFill>
                  <a:schemeClr val="bg1">
                    <a:lumMod val="50000"/>
                  </a:schemeClr>
                </a:solidFill>
                <a:ln>
                  <a:noFill/>
                  <a:headEnd type="none" w="med" len="med"/>
                  <a:tailEnd type="triangle" w="med" len="med"/>
                </a:ln>
              </p:spPr>
              <p:style>
                <a:lnRef idx="2">
                  <a:schemeClr val="accent4"/>
                </a:lnRef>
                <a:fillRef idx="1">
                  <a:schemeClr val="lt1"/>
                </a:fillRef>
                <a:effectRef idx="0">
                  <a:schemeClr val="accent4"/>
                </a:effectRef>
                <a:fontRef idx="minor">
                  <a:schemeClr val="dk1"/>
                </a:fontRef>
              </p:style>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dirty="0">
                    <a:solidFill>
                      <a:schemeClr val="tx1"/>
                    </a:solidFill>
                    <a:latin typeface="MetaLining" charset="0"/>
                  </a:endParaRPr>
                </a:p>
              </p:txBody>
            </p:sp>
            <p:sp>
              <p:nvSpPr>
                <p:cNvPr id="31" name="Rounded Rectangle 125">
                  <a:extLst>
                    <a:ext uri="{FF2B5EF4-FFF2-40B4-BE49-F238E27FC236}">
                      <a16:creationId xmlns:a16="http://schemas.microsoft.com/office/drawing/2014/main" id="{3D139586-743D-70DC-8130-916EFB7AD207}"/>
                    </a:ext>
                  </a:extLst>
                </p:cNvPr>
                <p:cNvSpPr/>
                <p:nvPr/>
              </p:nvSpPr>
              <p:spPr bwMode="auto">
                <a:xfrm>
                  <a:off x="875213" y="1385868"/>
                  <a:ext cx="2382873" cy="571481"/>
                </a:xfrm>
                <a:prstGeom prst="roundRect">
                  <a:avLst/>
                </a:prstGeom>
                <a:solidFill>
                  <a:srgbClr val="FFFF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32" name="Rectangle 31">
                  <a:extLst>
                    <a:ext uri="{FF2B5EF4-FFF2-40B4-BE49-F238E27FC236}">
                      <a16:creationId xmlns:a16="http://schemas.microsoft.com/office/drawing/2014/main" id="{21CA642D-057A-368B-7299-7993C1D3096B}"/>
                    </a:ext>
                  </a:extLst>
                </p:cNvPr>
                <p:cNvSpPr/>
                <p:nvPr/>
              </p:nvSpPr>
              <p:spPr>
                <a:xfrm>
                  <a:off x="1173945" y="1406731"/>
                  <a:ext cx="1859469" cy="410191"/>
                </a:xfrm>
                <a:prstGeom prst="rect">
                  <a:avLst/>
                </a:prstGeom>
              </p:spPr>
              <p:txBody>
                <a:bodyPr wrap="square">
                  <a:spAutoFit/>
                </a:bodyPr>
                <a:lstStyle/>
                <a:p>
                  <a:r>
                    <a:rPr lang="en-CA" sz="1200" dirty="0">
                      <a:latin typeface="Times New Roman" panose="02020603050405020304" pitchFamily="18" charset="0"/>
                      <a:cs typeface="Times New Roman" panose="02020603050405020304" pitchFamily="18" charset="0"/>
                    </a:rPr>
                    <a:t>Metal binding </a:t>
                  </a:r>
                </a:p>
                <a:p>
                  <a:r>
                    <a:rPr lang="en-CA" sz="1200" dirty="0">
                      <a:latin typeface="Times New Roman" panose="02020603050405020304" pitchFamily="18" charset="0"/>
                      <a:cs typeface="Times New Roman" panose="02020603050405020304" pitchFamily="18" charset="0"/>
                    </a:rPr>
                    <a:t>domains 1- 6</a:t>
                  </a:r>
                  <a:endParaRPr lang="en-US" sz="1200" dirty="0">
                    <a:latin typeface="Times New Roman" panose="02020603050405020304" pitchFamily="18" charset="0"/>
                    <a:cs typeface="Times New Roman" panose="02020603050405020304" pitchFamily="18" charset="0"/>
                  </a:endParaRPr>
                </a:p>
              </p:txBody>
            </p:sp>
            <p:sp>
              <p:nvSpPr>
                <p:cNvPr id="33" name="Rounded Rectangle 127">
                  <a:extLst>
                    <a:ext uri="{FF2B5EF4-FFF2-40B4-BE49-F238E27FC236}">
                      <a16:creationId xmlns:a16="http://schemas.microsoft.com/office/drawing/2014/main" id="{A231CF2E-9237-1E05-82AB-AA7973308410}"/>
                    </a:ext>
                  </a:extLst>
                </p:cNvPr>
                <p:cNvSpPr/>
                <p:nvPr/>
              </p:nvSpPr>
              <p:spPr bwMode="auto">
                <a:xfrm>
                  <a:off x="5124839" y="1392794"/>
                  <a:ext cx="519346" cy="558000"/>
                </a:xfrm>
                <a:prstGeom prst="roundRect">
                  <a:avLst/>
                </a:prstGeom>
                <a:solidFill>
                  <a:srgbClr val="0070C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34" name="Rounded Rectangle 128">
                  <a:extLst>
                    <a:ext uri="{FF2B5EF4-FFF2-40B4-BE49-F238E27FC236}">
                      <a16:creationId xmlns:a16="http://schemas.microsoft.com/office/drawing/2014/main" id="{FF0B4A22-44B2-E362-6BD6-F11BA18F6B99}"/>
                    </a:ext>
                  </a:extLst>
                </p:cNvPr>
                <p:cNvSpPr/>
                <p:nvPr/>
              </p:nvSpPr>
              <p:spPr bwMode="auto">
                <a:xfrm>
                  <a:off x="4439827" y="1386371"/>
                  <a:ext cx="661419" cy="558000"/>
                </a:xfrm>
                <a:prstGeom prst="roundRect">
                  <a:avLst/>
                </a:prstGeom>
                <a:solidFill>
                  <a:schemeClr val="tx2"/>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solidFill>
                      <a:schemeClr val="bg1"/>
                    </a:solidFill>
                  </a:endParaRPr>
                </a:p>
              </p:txBody>
            </p:sp>
            <p:sp>
              <p:nvSpPr>
                <p:cNvPr id="35" name="Rounded Rectangle 129">
                  <a:extLst>
                    <a:ext uri="{FF2B5EF4-FFF2-40B4-BE49-F238E27FC236}">
                      <a16:creationId xmlns:a16="http://schemas.microsoft.com/office/drawing/2014/main" id="{4A7FFE88-C57D-C03D-87D0-3194AC8FB8A9}"/>
                    </a:ext>
                  </a:extLst>
                </p:cNvPr>
                <p:cNvSpPr/>
                <p:nvPr/>
              </p:nvSpPr>
              <p:spPr bwMode="auto">
                <a:xfrm>
                  <a:off x="7484018" y="1387580"/>
                  <a:ext cx="505471" cy="558000"/>
                </a:xfrm>
                <a:prstGeom prst="roundRect">
                  <a:avLst/>
                </a:prstGeom>
                <a:solidFill>
                  <a:srgbClr val="0070C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200">
                    <a:latin typeface="Times New Roman" panose="02020603050405020304" pitchFamily="18" charset="0"/>
                    <a:cs typeface="Times New Roman" panose="02020603050405020304" pitchFamily="18" charset="0"/>
                  </a:endParaRPr>
                </a:p>
              </p:txBody>
            </p:sp>
            <p:sp>
              <p:nvSpPr>
                <p:cNvPr id="36" name="Rounded Rectangle 130">
                  <a:extLst>
                    <a:ext uri="{FF2B5EF4-FFF2-40B4-BE49-F238E27FC236}">
                      <a16:creationId xmlns:a16="http://schemas.microsoft.com/office/drawing/2014/main" id="{04EE8219-4A3C-5F68-BF28-F1EA513643E2}"/>
                    </a:ext>
                  </a:extLst>
                </p:cNvPr>
                <p:cNvSpPr/>
                <p:nvPr/>
              </p:nvSpPr>
              <p:spPr bwMode="auto">
                <a:xfrm>
                  <a:off x="6253432" y="1384520"/>
                  <a:ext cx="617222" cy="558000"/>
                </a:xfrm>
                <a:prstGeom prst="roundRect">
                  <a:avLst/>
                </a:prstGeom>
                <a:solidFill>
                  <a:srgbClr val="FFC00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000">
                    <a:latin typeface="Times New Roman" panose="02020603050405020304" pitchFamily="18" charset="0"/>
                    <a:cs typeface="Times New Roman" panose="02020603050405020304" pitchFamily="18" charset="0"/>
                  </a:endParaRPr>
                </a:p>
              </p:txBody>
            </p:sp>
            <p:sp>
              <p:nvSpPr>
                <p:cNvPr id="37" name="Rounded Rectangle 131">
                  <a:extLst>
                    <a:ext uri="{FF2B5EF4-FFF2-40B4-BE49-F238E27FC236}">
                      <a16:creationId xmlns:a16="http://schemas.microsoft.com/office/drawing/2014/main" id="{0C9B8483-F4E2-A2F5-F275-0BDCACA57871}"/>
                    </a:ext>
                  </a:extLst>
                </p:cNvPr>
                <p:cNvSpPr/>
                <p:nvPr/>
              </p:nvSpPr>
              <p:spPr bwMode="auto">
                <a:xfrm>
                  <a:off x="6911534" y="1392438"/>
                  <a:ext cx="518564" cy="558000"/>
                </a:xfrm>
                <a:prstGeom prst="roundRect">
                  <a:avLst/>
                </a:prstGeom>
                <a:solidFill>
                  <a:srgbClr val="FF6969"/>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38" name="Rectangle 37">
                  <a:extLst>
                    <a:ext uri="{FF2B5EF4-FFF2-40B4-BE49-F238E27FC236}">
                      <a16:creationId xmlns:a16="http://schemas.microsoft.com/office/drawing/2014/main" id="{46BC2ECC-66DC-C841-65AE-9774C7042739}"/>
                    </a:ext>
                  </a:extLst>
                </p:cNvPr>
                <p:cNvSpPr/>
                <p:nvPr/>
              </p:nvSpPr>
              <p:spPr>
                <a:xfrm>
                  <a:off x="5098506" y="1435048"/>
                  <a:ext cx="528011" cy="410191"/>
                </a:xfrm>
                <a:prstGeom prst="rect">
                  <a:avLst/>
                </a:prstGeom>
              </p:spPr>
              <p:txBody>
                <a:bodyPr wrap="none">
                  <a:spAutoFit/>
                </a:bodyPr>
                <a:lstStyle/>
                <a:p>
                  <a:r>
                    <a:rPr lang="en-CA" sz="1200" dirty="0">
                      <a:solidFill>
                        <a:schemeClr val="bg1"/>
                      </a:solidFill>
                      <a:latin typeface="Times New Roman" panose="02020603050405020304" pitchFamily="18" charset="0"/>
                      <a:cs typeface="Times New Roman" panose="02020603050405020304" pitchFamily="18" charset="0"/>
                    </a:rPr>
                    <a:t>TM</a:t>
                  </a:r>
                </a:p>
                <a:p>
                  <a:r>
                    <a:rPr lang="en-CA" sz="1200" dirty="0">
                      <a:solidFill>
                        <a:schemeClr val="bg1"/>
                      </a:solidFill>
                      <a:latin typeface="Times New Roman" panose="02020603050405020304" pitchFamily="18" charset="0"/>
                      <a:cs typeface="Times New Roman" panose="02020603050405020304" pitchFamily="18" charset="0"/>
                    </a:rPr>
                    <a:t> 3-4</a:t>
                  </a:r>
                  <a:endParaRPr lang="en-US" sz="1200" dirty="0">
                    <a:solidFill>
                      <a:schemeClr val="bg1"/>
                    </a:solidFill>
                    <a:latin typeface="Times New Roman" panose="02020603050405020304" pitchFamily="18" charset="0"/>
                    <a:cs typeface="Times New Roman" panose="02020603050405020304" pitchFamily="18" charset="0"/>
                  </a:endParaRPr>
                </a:p>
              </p:txBody>
            </p:sp>
            <p:sp>
              <p:nvSpPr>
                <p:cNvPr id="39" name="Rectangle 38">
                  <a:extLst>
                    <a:ext uri="{FF2B5EF4-FFF2-40B4-BE49-F238E27FC236}">
                      <a16:creationId xmlns:a16="http://schemas.microsoft.com/office/drawing/2014/main" id="{D58E2D7D-9337-5795-90B5-7BCB51B6F386}"/>
                    </a:ext>
                  </a:extLst>
                </p:cNvPr>
                <p:cNvSpPr/>
                <p:nvPr/>
              </p:nvSpPr>
              <p:spPr>
                <a:xfrm>
                  <a:off x="7321563" y="1418680"/>
                  <a:ext cx="854800" cy="410191"/>
                </a:xfrm>
                <a:prstGeom prst="rect">
                  <a:avLst/>
                </a:prstGeom>
              </p:spPr>
              <p:txBody>
                <a:bodyPr wrap="squar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TMD</a:t>
                  </a:r>
                </a:p>
                <a:p>
                  <a:pPr algn="ctr"/>
                  <a:r>
                    <a:rPr lang="en-CA" sz="1200" dirty="0">
                      <a:solidFill>
                        <a:schemeClr val="bg1"/>
                      </a:solidFill>
                      <a:latin typeface="Times New Roman" panose="02020603050405020304" pitchFamily="18" charset="0"/>
                      <a:cs typeface="Times New Roman" panose="02020603050405020304" pitchFamily="18" charset="0"/>
                    </a:rPr>
                    <a:t> 7-8</a:t>
                  </a:r>
                  <a:endParaRPr lang="en-US" sz="1200" dirty="0">
                    <a:solidFill>
                      <a:schemeClr val="bg1"/>
                    </a:solidFill>
                    <a:latin typeface="Times New Roman" panose="02020603050405020304" pitchFamily="18" charset="0"/>
                    <a:cs typeface="Times New Roman" panose="02020603050405020304" pitchFamily="18" charset="0"/>
                  </a:endParaRPr>
                </a:p>
              </p:txBody>
            </p:sp>
            <p:sp>
              <p:nvSpPr>
                <p:cNvPr id="40" name="Rectangle 39">
                  <a:extLst>
                    <a:ext uri="{FF2B5EF4-FFF2-40B4-BE49-F238E27FC236}">
                      <a16:creationId xmlns:a16="http://schemas.microsoft.com/office/drawing/2014/main" id="{089EC5B1-50B7-9302-8832-870C70095978}"/>
                    </a:ext>
                  </a:extLst>
                </p:cNvPr>
                <p:cNvSpPr/>
                <p:nvPr/>
              </p:nvSpPr>
              <p:spPr>
                <a:xfrm>
                  <a:off x="4354781" y="1408587"/>
                  <a:ext cx="813995" cy="410191"/>
                </a:xfrm>
                <a:prstGeom prst="rect">
                  <a:avLst/>
                </a:prstGeom>
              </p:spPr>
              <p:txBody>
                <a:bodyPr wrap="squar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A </a:t>
                  </a:r>
                </a:p>
                <a:p>
                  <a:pPr algn="ctr"/>
                  <a:r>
                    <a:rPr lang="en-CA" sz="1200" dirty="0">
                      <a:solidFill>
                        <a:schemeClr val="bg1"/>
                      </a:solidFill>
                      <a:latin typeface="Times New Roman" panose="02020603050405020304" pitchFamily="18" charset="0"/>
                      <a:cs typeface="Times New Roman" panose="02020603050405020304" pitchFamily="18" charset="0"/>
                    </a:rPr>
                    <a:t>domain</a:t>
                  </a:r>
                  <a:endParaRPr lang="en-US" sz="1200" dirty="0">
                    <a:solidFill>
                      <a:schemeClr val="bg1"/>
                    </a:solidFill>
                    <a:latin typeface="Times New Roman" panose="02020603050405020304" pitchFamily="18" charset="0"/>
                    <a:cs typeface="Times New Roman" panose="02020603050405020304" pitchFamily="18" charset="0"/>
                  </a:endParaRPr>
                </a:p>
              </p:txBody>
            </p:sp>
            <p:sp>
              <p:nvSpPr>
                <p:cNvPr id="41" name="Rectangle 40">
                  <a:extLst>
                    <a:ext uri="{FF2B5EF4-FFF2-40B4-BE49-F238E27FC236}">
                      <a16:creationId xmlns:a16="http://schemas.microsoft.com/office/drawing/2014/main" id="{3D928C84-6917-CFB5-9616-C609715C201C}"/>
                    </a:ext>
                  </a:extLst>
                </p:cNvPr>
                <p:cNvSpPr/>
                <p:nvPr/>
              </p:nvSpPr>
              <p:spPr>
                <a:xfrm>
                  <a:off x="6346946" y="1422919"/>
                  <a:ext cx="411422" cy="246115"/>
                </a:xfrm>
                <a:prstGeom prst="rect">
                  <a:avLst/>
                </a:prstGeom>
              </p:spPr>
              <p:txBody>
                <a:bodyPr wrap="non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N </a:t>
                  </a:r>
                </a:p>
              </p:txBody>
            </p:sp>
            <p:sp>
              <p:nvSpPr>
                <p:cNvPr id="42" name="Rectangle 41">
                  <a:extLst>
                    <a:ext uri="{FF2B5EF4-FFF2-40B4-BE49-F238E27FC236}">
                      <a16:creationId xmlns:a16="http://schemas.microsoft.com/office/drawing/2014/main" id="{A6E4E250-B68F-B467-5DFA-2CCD61DA7E1A}"/>
                    </a:ext>
                  </a:extLst>
                </p:cNvPr>
                <p:cNvSpPr/>
                <p:nvPr/>
              </p:nvSpPr>
              <p:spPr>
                <a:xfrm>
                  <a:off x="6815858" y="1428632"/>
                  <a:ext cx="738811" cy="246115"/>
                </a:xfrm>
                <a:prstGeom prst="rect">
                  <a:avLst/>
                </a:prstGeom>
              </p:spPr>
              <p:txBody>
                <a:bodyPr wrap="squar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P </a:t>
                  </a:r>
                </a:p>
              </p:txBody>
            </p:sp>
            <p:sp>
              <p:nvSpPr>
                <p:cNvPr id="43" name="TextBox 42">
                  <a:extLst>
                    <a:ext uri="{FF2B5EF4-FFF2-40B4-BE49-F238E27FC236}">
                      <a16:creationId xmlns:a16="http://schemas.microsoft.com/office/drawing/2014/main" id="{4F7049C7-D15B-C4CE-F081-E1375CD8711E}"/>
                    </a:ext>
                  </a:extLst>
                </p:cNvPr>
                <p:cNvSpPr txBox="1"/>
                <p:nvPr/>
              </p:nvSpPr>
              <p:spPr>
                <a:xfrm>
                  <a:off x="-448227" y="1592147"/>
                  <a:ext cx="565059" cy="205095"/>
                </a:xfrm>
                <a:prstGeom prst="rect">
                  <a:avLst/>
                </a:prstGeom>
                <a:noFill/>
              </p:spPr>
              <p:txBody>
                <a:bodyPr wrap="square" rtlCol="0">
                  <a:spAutoFit/>
                </a:bodyPr>
                <a:lstStyle/>
                <a:p>
                  <a:r>
                    <a:rPr lang="en-US" sz="900" dirty="0"/>
                    <a:t>NH</a:t>
                  </a:r>
                  <a:r>
                    <a:rPr lang="en-US" sz="900" baseline="-25000" dirty="0"/>
                    <a:t>2</a:t>
                  </a:r>
                </a:p>
              </p:txBody>
            </p:sp>
            <p:sp>
              <p:nvSpPr>
                <p:cNvPr id="44" name="TextBox 43">
                  <a:extLst>
                    <a:ext uri="{FF2B5EF4-FFF2-40B4-BE49-F238E27FC236}">
                      <a16:creationId xmlns:a16="http://schemas.microsoft.com/office/drawing/2014/main" id="{581D1CCB-4DC4-3C4D-CD9D-527CF54B2F17}"/>
                    </a:ext>
                  </a:extLst>
                </p:cNvPr>
                <p:cNvSpPr txBox="1"/>
                <p:nvPr/>
              </p:nvSpPr>
              <p:spPr>
                <a:xfrm>
                  <a:off x="8751886" y="1568927"/>
                  <a:ext cx="778321" cy="205095"/>
                </a:xfrm>
                <a:prstGeom prst="rect">
                  <a:avLst/>
                </a:prstGeom>
                <a:noFill/>
              </p:spPr>
              <p:txBody>
                <a:bodyPr wrap="square" rtlCol="0">
                  <a:spAutoFit/>
                </a:bodyPr>
                <a:lstStyle/>
                <a:p>
                  <a:r>
                    <a:rPr lang="en-US" sz="900" dirty="0"/>
                    <a:t>COOH</a:t>
                  </a:r>
                </a:p>
              </p:txBody>
            </p:sp>
          </p:grpSp>
          <p:sp>
            <p:nvSpPr>
              <p:cNvPr id="25" name="Rounded Rectangle 118">
                <a:extLst>
                  <a:ext uri="{FF2B5EF4-FFF2-40B4-BE49-F238E27FC236}">
                    <a16:creationId xmlns:a16="http://schemas.microsoft.com/office/drawing/2014/main" id="{2FB8335E-3135-9FAE-9A1F-2F504E1EBACD}"/>
                  </a:ext>
                </a:extLst>
              </p:cNvPr>
              <p:cNvSpPr/>
              <p:nvPr/>
            </p:nvSpPr>
            <p:spPr bwMode="auto">
              <a:xfrm>
                <a:off x="3256040" y="1285354"/>
                <a:ext cx="975696" cy="558000"/>
              </a:xfrm>
              <a:prstGeom prst="roundRect">
                <a:avLst/>
              </a:prstGeom>
              <a:solidFill>
                <a:srgbClr val="0070C0"/>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26" name="Rectangle 25">
                <a:extLst>
                  <a:ext uri="{FF2B5EF4-FFF2-40B4-BE49-F238E27FC236}">
                    <a16:creationId xmlns:a16="http://schemas.microsoft.com/office/drawing/2014/main" id="{63B22841-3421-9E0F-D301-99642A16CBA3}"/>
                  </a:ext>
                </a:extLst>
              </p:cNvPr>
              <p:cNvSpPr/>
              <p:nvPr/>
            </p:nvSpPr>
            <p:spPr>
              <a:xfrm>
                <a:off x="3075923" y="1318777"/>
                <a:ext cx="1299319" cy="512739"/>
              </a:xfrm>
              <a:prstGeom prst="rect">
                <a:avLst/>
              </a:prstGeom>
            </p:spPr>
            <p:txBody>
              <a:bodyPr wrap="square">
                <a:spAutoFit/>
              </a:bodyPr>
              <a:lstStyle/>
              <a:p>
                <a:pPr algn="ctr"/>
                <a:r>
                  <a:rPr lang="en-CA" sz="1050" dirty="0">
                    <a:solidFill>
                      <a:schemeClr val="bg1"/>
                    </a:solidFill>
                    <a:latin typeface="Times New Roman" panose="02020603050405020304" pitchFamily="18" charset="0"/>
                    <a:cs typeface="Times New Roman" panose="02020603050405020304" pitchFamily="18" charset="0"/>
                  </a:rPr>
                  <a:t>TM</a:t>
                </a:r>
              </a:p>
              <a:p>
                <a:pPr algn="ctr"/>
                <a:r>
                  <a:rPr lang="en-CA" sz="1050" dirty="0">
                    <a:solidFill>
                      <a:schemeClr val="bg1"/>
                    </a:solidFill>
                    <a:latin typeface="Times New Roman" panose="02020603050405020304" pitchFamily="18" charset="0"/>
                    <a:cs typeface="Times New Roman" panose="02020603050405020304" pitchFamily="18" charset="0"/>
                  </a:rPr>
                  <a:t>A, B,1,2</a:t>
                </a:r>
              </a:p>
              <a:p>
                <a:pPr algn="ctr"/>
                <a:r>
                  <a:rPr lang="en-CA" sz="1050" dirty="0">
                    <a:solidFill>
                      <a:schemeClr val="bg1"/>
                    </a:solidFill>
                    <a:latin typeface="Times New Roman" panose="02020603050405020304" pitchFamily="18" charset="0"/>
                    <a:cs typeface="Times New Roman" panose="02020603050405020304" pitchFamily="18" charset="0"/>
                  </a:rPr>
                  <a:t> </a:t>
                </a:r>
                <a:endParaRPr lang="en-US" sz="1050" dirty="0">
                  <a:solidFill>
                    <a:schemeClr val="bg1"/>
                  </a:solidFill>
                  <a:latin typeface="Times New Roman" panose="02020603050405020304" pitchFamily="18" charset="0"/>
                  <a:cs typeface="Times New Roman" panose="02020603050405020304" pitchFamily="18" charset="0"/>
                </a:endParaRPr>
              </a:p>
            </p:txBody>
          </p:sp>
          <p:sp>
            <p:nvSpPr>
              <p:cNvPr id="27" name="Rounded Rectangle 120">
                <a:extLst>
                  <a:ext uri="{FF2B5EF4-FFF2-40B4-BE49-F238E27FC236}">
                    <a16:creationId xmlns:a16="http://schemas.microsoft.com/office/drawing/2014/main" id="{55EB17EB-25CA-345A-DD08-9F555D4BCBC8}"/>
                  </a:ext>
                </a:extLst>
              </p:cNvPr>
              <p:cNvSpPr/>
              <p:nvPr/>
            </p:nvSpPr>
            <p:spPr bwMode="auto">
              <a:xfrm>
                <a:off x="5540922" y="1280192"/>
                <a:ext cx="583117" cy="558000"/>
              </a:xfrm>
              <a:prstGeom prst="roundRect">
                <a:avLst/>
              </a:prstGeom>
              <a:solidFill>
                <a:srgbClr val="FF6969"/>
              </a:solidFill>
              <a:ln w="50800" cap="flat" cmpd="sng" algn="ctr">
                <a:noFill/>
                <a:prstDash val="solid"/>
                <a:round/>
                <a:headEnd type="none" w="med" len="med"/>
                <a:tailEnd type="triangle" w="med" len="med"/>
              </a:ln>
              <a:effectLst/>
            </p:spPr>
            <p:txBody>
              <a:bodyPr vert="horz" wrap="none" lIns="68580" tIns="34290" rIns="68580" bIns="34290" numCol="1" rtlCol="0" anchor="ctr" anchorCtr="0" compatLnSpc="1">
                <a:prstTxWarp prst="textNoShape">
                  <a:avLst/>
                </a:prstTxWarp>
              </a:bodyPr>
              <a:lstStyle/>
              <a:p>
                <a:pPr algn="ctr" eaLnBrk="0" fontAlgn="base" hangingPunct="0">
                  <a:spcBef>
                    <a:spcPct val="0"/>
                  </a:spcBef>
                  <a:spcAft>
                    <a:spcPct val="0"/>
                  </a:spcAft>
                </a:pPr>
                <a:endParaRPr lang="en-US" sz="1800"/>
              </a:p>
            </p:txBody>
          </p:sp>
          <p:sp>
            <p:nvSpPr>
              <p:cNvPr id="28" name="Rectangle 27">
                <a:extLst>
                  <a:ext uri="{FF2B5EF4-FFF2-40B4-BE49-F238E27FC236}">
                    <a16:creationId xmlns:a16="http://schemas.microsoft.com/office/drawing/2014/main" id="{1C02664C-99E3-B1F1-939A-9F1A353C6366}"/>
                  </a:ext>
                </a:extLst>
              </p:cNvPr>
              <p:cNvSpPr/>
              <p:nvPr/>
            </p:nvSpPr>
            <p:spPr>
              <a:xfrm>
                <a:off x="5429511" y="1308758"/>
                <a:ext cx="813993" cy="246115"/>
              </a:xfrm>
              <a:prstGeom prst="rect">
                <a:avLst/>
              </a:prstGeom>
            </p:spPr>
            <p:txBody>
              <a:bodyPr wrap="square">
                <a:spAutoFit/>
              </a:bodyPr>
              <a:lstStyle/>
              <a:p>
                <a:pPr algn="ctr"/>
                <a:r>
                  <a:rPr lang="en-CA" sz="1200" dirty="0">
                    <a:solidFill>
                      <a:schemeClr val="bg1"/>
                    </a:solidFill>
                    <a:latin typeface="Times New Roman" panose="02020603050405020304" pitchFamily="18" charset="0"/>
                    <a:cs typeface="Times New Roman" panose="02020603050405020304" pitchFamily="18" charset="0"/>
                  </a:rPr>
                  <a:t>P</a:t>
                </a:r>
              </a:p>
            </p:txBody>
          </p:sp>
        </p:grpSp>
      </p:grpSp>
    </p:spTree>
    <p:extLst>
      <p:ext uri="{BB962C8B-B14F-4D97-AF65-F5344CB8AC3E}">
        <p14:creationId xmlns:p14="http://schemas.microsoft.com/office/powerpoint/2010/main" val="217910138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t&#10;&#10;Description automatically generated">
            <a:extLst>
              <a:ext uri="{FF2B5EF4-FFF2-40B4-BE49-F238E27FC236}">
                <a16:creationId xmlns:a16="http://schemas.microsoft.com/office/drawing/2014/main" id="{E7D8314A-AFC3-6AD8-DF38-3CBE8FA6900F}"/>
              </a:ext>
            </a:extLst>
          </p:cNvPr>
          <p:cNvPicPr>
            <a:picLocks noChangeAspect="1"/>
          </p:cNvPicPr>
          <p:nvPr/>
        </p:nvPicPr>
        <p:blipFill>
          <a:blip r:embed="rId3"/>
          <a:stretch>
            <a:fillRect/>
          </a:stretch>
        </p:blipFill>
        <p:spPr>
          <a:xfrm>
            <a:off x="9932406" y="3988110"/>
            <a:ext cx="718341" cy="1810817"/>
          </a:xfrm>
          <a:prstGeom prst="rect">
            <a:avLst/>
          </a:prstGeom>
        </p:spPr>
      </p:pic>
      <p:grpSp>
        <p:nvGrpSpPr>
          <p:cNvPr id="58" name="Group 57">
            <a:extLst>
              <a:ext uri="{FF2B5EF4-FFF2-40B4-BE49-F238E27FC236}">
                <a16:creationId xmlns:a16="http://schemas.microsoft.com/office/drawing/2014/main" id="{1293253E-207F-84E9-190C-99446E828064}"/>
              </a:ext>
            </a:extLst>
          </p:cNvPr>
          <p:cNvGrpSpPr/>
          <p:nvPr/>
        </p:nvGrpSpPr>
        <p:grpSpPr>
          <a:xfrm>
            <a:off x="1698514" y="3706522"/>
            <a:ext cx="8241206" cy="1978028"/>
            <a:chOff x="591005" y="3666508"/>
            <a:chExt cx="9919389" cy="2637371"/>
          </a:xfrm>
        </p:grpSpPr>
        <p:pic>
          <p:nvPicPr>
            <p:cNvPr id="3" name="Picture 2">
              <a:extLst>
                <a:ext uri="{FF2B5EF4-FFF2-40B4-BE49-F238E27FC236}">
                  <a16:creationId xmlns:a16="http://schemas.microsoft.com/office/drawing/2014/main" id="{DFCE6B84-B1E6-21FE-9ADC-78F8FD8D8A52}"/>
                </a:ext>
              </a:extLst>
            </p:cNvPr>
            <p:cNvPicPr>
              <a:picLocks noChangeAspect="1"/>
            </p:cNvPicPr>
            <p:nvPr/>
          </p:nvPicPr>
          <p:blipFill rotWithShape="1">
            <a:blip r:embed="rId4"/>
            <a:srcRect l="-65" t="-21642" r="99375" b="2147"/>
            <a:stretch/>
          </p:blipFill>
          <p:spPr>
            <a:xfrm>
              <a:off x="591005" y="3763628"/>
              <a:ext cx="631492" cy="2516400"/>
            </a:xfrm>
            <a:prstGeom prst="rect">
              <a:avLst/>
            </a:prstGeom>
          </p:spPr>
        </p:pic>
        <p:pic>
          <p:nvPicPr>
            <p:cNvPr id="5" name="Picture 4">
              <a:extLst>
                <a:ext uri="{FF2B5EF4-FFF2-40B4-BE49-F238E27FC236}">
                  <a16:creationId xmlns:a16="http://schemas.microsoft.com/office/drawing/2014/main" id="{43306227-E299-D595-47A5-D5847FBC72BA}"/>
                </a:ext>
              </a:extLst>
            </p:cNvPr>
            <p:cNvPicPr>
              <a:picLocks noChangeAspect="1"/>
            </p:cNvPicPr>
            <p:nvPr/>
          </p:nvPicPr>
          <p:blipFill rotWithShape="1">
            <a:blip r:embed="rId5"/>
            <a:srcRect l="59513" t="-3043" r="30058" b="1521"/>
            <a:stretch/>
          </p:blipFill>
          <p:spPr>
            <a:xfrm>
              <a:off x="1083364" y="4164512"/>
              <a:ext cx="9427030" cy="2139367"/>
            </a:xfrm>
            <a:prstGeom prst="rect">
              <a:avLst/>
            </a:prstGeom>
          </p:spPr>
        </p:pic>
        <p:sp>
          <p:nvSpPr>
            <p:cNvPr id="4" name="Rectangle 3">
              <a:extLst>
                <a:ext uri="{FF2B5EF4-FFF2-40B4-BE49-F238E27FC236}">
                  <a16:creationId xmlns:a16="http://schemas.microsoft.com/office/drawing/2014/main" id="{F3370797-F3E8-31ED-22CA-CED4B991C9DE}"/>
                </a:ext>
              </a:extLst>
            </p:cNvPr>
            <p:cNvSpPr/>
            <p:nvPr/>
          </p:nvSpPr>
          <p:spPr>
            <a:xfrm>
              <a:off x="1257536" y="4035396"/>
              <a:ext cx="2378528" cy="192393"/>
            </a:xfrm>
            <a:prstGeom prst="rect">
              <a:avLst/>
            </a:prstGeom>
            <a:solidFill>
              <a:srgbClr val="00206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6" name="TextBox 5">
              <a:extLst>
                <a:ext uri="{FF2B5EF4-FFF2-40B4-BE49-F238E27FC236}">
                  <a16:creationId xmlns:a16="http://schemas.microsoft.com/office/drawing/2014/main" id="{E1E0F85F-C7DF-7E99-5A24-1480678F9289}"/>
                </a:ext>
              </a:extLst>
            </p:cNvPr>
            <p:cNvSpPr txBox="1"/>
            <p:nvPr/>
          </p:nvSpPr>
          <p:spPr>
            <a:xfrm>
              <a:off x="1641803" y="3993095"/>
              <a:ext cx="2032000" cy="307776"/>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A domain</a:t>
              </a:r>
            </a:p>
          </p:txBody>
        </p:sp>
        <p:sp>
          <p:nvSpPr>
            <p:cNvPr id="7" name="TextBox 6">
              <a:extLst>
                <a:ext uri="{FF2B5EF4-FFF2-40B4-BE49-F238E27FC236}">
                  <a16:creationId xmlns:a16="http://schemas.microsoft.com/office/drawing/2014/main" id="{C470C18C-0C5B-265B-D702-D7C2088C0CFC}"/>
                </a:ext>
              </a:extLst>
            </p:cNvPr>
            <p:cNvSpPr txBox="1"/>
            <p:nvPr/>
          </p:nvSpPr>
          <p:spPr>
            <a:xfrm>
              <a:off x="3439215" y="3678028"/>
              <a:ext cx="596900" cy="307776"/>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917</a:t>
              </a:r>
            </a:p>
          </p:txBody>
        </p:sp>
        <p:sp>
          <p:nvSpPr>
            <p:cNvPr id="9" name="Rectangle 8">
              <a:extLst>
                <a:ext uri="{FF2B5EF4-FFF2-40B4-BE49-F238E27FC236}">
                  <a16:creationId xmlns:a16="http://schemas.microsoft.com/office/drawing/2014/main" id="{548EC109-CDE7-CB35-B4B5-5D23D620A824}"/>
                </a:ext>
              </a:extLst>
            </p:cNvPr>
            <p:cNvSpPr/>
            <p:nvPr/>
          </p:nvSpPr>
          <p:spPr>
            <a:xfrm>
              <a:off x="8792264" y="4035397"/>
              <a:ext cx="1544838" cy="190336"/>
            </a:xfrm>
            <a:prstGeom prst="rect">
              <a:avLst/>
            </a:prstGeom>
            <a:solidFill>
              <a:srgbClr val="FF6A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11" name="TextBox 10">
              <a:extLst>
                <a:ext uri="{FF2B5EF4-FFF2-40B4-BE49-F238E27FC236}">
                  <a16:creationId xmlns:a16="http://schemas.microsoft.com/office/drawing/2014/main" id="{3688AC65-F236-0731-89DA-10C78BE4740A}"/>
                </a:ext>
              </a:extLst>
            </p:cNvPr>
            <p:cNvSpPr txBox="1"/>
            <p:nvPr/>
          </p:nvSpPr>
          <p:spPr>
            <a:xfrm>
              <a:off x="8502810" y="3678028"/>
              <a:ext cx="596900" cy="307776"/>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1004</a:t>
              </a:r>
            </a:p>
          </p:txBody>
        </p:sp>
        <p:sp>
          <p:nvSpPr>
            <p:cNvPr id="12" name="Can 11">
              <a:extLst>
                <a:ext uri="{FF2B5EF4-FFF2-40B4-BE49-F238E27FC236}">
                  <a16:creationId xmlns:a16="http://schemas.microsoft.com/office/drawing/2014/main" id="{A248B529-79C4-7651-1ED6-8179D6854C79}"/>
                </a:ext>
              </a:extLst>
            </p:cNvPr>
            <p:cNvSpPr/>
            <p:nvPr/>
          </p:nvSpPr>
          <p:spPr>
            <a:xfrm rot="5400000">
              <a:off x="4334943" y="3318796"/>
              <a:ext cx="192393" cy="1625598"/>
            </a:xfrm>
            <a:prstGeom prst="can">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13" name="TextBox 12">
              <a:extLst>
                <a:ext uri="{FF2B5EF4-FFF2-40B4-BE49-F238E27FC236}">
                  <a16:creationId xmlns:a16="http://schemas.microsoft.com/office/drawing/2014/main" id="{0003CDD6-B892-5E64-C573-3F27E3469E7B}"/>
                </a:ext>
              </a:extLst>
            </p:cNvPr>
            <p:cNvSpPr txBox="1"/>
            <p:nvPr/>
          </p:nvSpPr>
          <p:spPr>
            <a:xfrm>
              <a:off x="3940205" y="4003105"/>
              <a:ext cx="922814" cy="307776"/>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TMD – M3</a:t>
              </a:r>
            </a:p>
          </p:txBody>
        </p:sp>
        <p:sp>
          <p:nvSpPr>
            <p:cNvPr id="14" name="Can 13">
              <a:extLst>
                <a:ext uri="{FF2B5EF4-FFF2-40B4-BE49-F238E27FC236}">
                  <a16:creationId xmlns:a16="http://schemas.microsoft.com/office/drawing/2014/main" id="{0E23BB47-19F2-B5C3-216C-61B77F6A1299}"/>
                </a:ext>
              </a:extLst>
            </p:cNvPr>
            <p:cNvSpPr/>
            <p:nvPr/>
          </p:nvSpPr>
          <p:spPr>
            <a:xfrm rot="5400000">
              <a:off x="7020310" y="3776635"/>
              <a:ext cx="205091" cy="722618"/>
            </a:xfrm>
            <a:prstGeom prst="can">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15" name="TextBox 14">
              <a:extLst>
                <a:ext uri="{FF2B5EF4-FFF2-40B4-BE49-F238E27FC236}">
                  <a16:creationId xmlns:a16="http://schemas.microsoft.com/office/drawing/2014/main" id="{F941F234-FEDA-4EC5-375B-33F2B684C9CB}"/>
                </a:ext>
              </a:extLst>
            </p:cNvPr>
            <p:cNvSpPr txBox="1"/>
            <p:nvPr/>
          </p:nvSpPr>
          <p:spPr>
            <a:xfrm>
              <a:off x="6645135" y="3981308"/>
              <a:ext cx="922814" cy="292388"/>
            </a:xfrm>
            <a:prstGeom prst="rect">
              <a:avLst/>
            </a:prstGeom>
            <a:noFill/>
          </p:spPr>
          <p:txBody>
            <a:bodyPr wrap="square" rtlCol="0">
              <a:spAutoFit/>
            </a:bodyPr>
            <a:lstStyle/>
            <a:p>
              <a:r>
                <a:rPr lang="en-US" sz="825" dirty="0">
                  <a:solidFill>
                    <a:schemeClr val="bg1"/>
                  </a:solidFill>
                  <a:latin typeface="Times New Roman" panose="02020603050405020304" pitchFamily="18" charset="0"/>
                  <a:cs typeface="Times New Roman" panose="02020603050405020304" pitchFamily="18" charset="0"/>
                </a:rPr>
                <a:t>TMD – M4A</a:t>
              </a:r>
            </a:p>
          </p:txBody>
        </p:sp>
        <p:sp>
          <p:nvSpPr>
            <p:cNvPr id="16" name="Can 15">
              <a:extLst>
                <a:ext uri="{FF2B5EF4-FFF2-40B4-BE49-F238E27FC236}">
                  <a16:creationId xmlns:a16="http://schemas.microsoft.com/office/drawing/2014/main" id="{FB25B4A6-2D64-269E-BE06-C8CE1EEFE555}"/>
                </a:ext>
              </a:extLst>
            </p:cNvPr>
            <p:cNvSpPr/>
            <p:nvPr/>
          </p:nvSpPr>
          <p:spPr>
            <a:xfrm rot="5400000">
              <a:off x="8201864" y="3624305"/>
              <a:ext cx="183600" cy="997200"/>
            </a:xfrm>
            <a:prstGeom prst="can">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17" name="TextBox 16">
              <a:extLst>
                <a:ext uri="{FF2B5EF4-FFF2-40B4-BE49-F238E27FC236}">
                  <a16:creationId xmlns:a16="http://schemas.microsoft.com/office/drawing/2014/main" id="{3789808B-BB1B-093D-8A55-3E04B6B0BDA8}"/>
                </a:ext>
              </a:extLst>
            </p:cNvPr>
            <p:cNvSpPr txBox="1"/>
            <p:nvPr/>
          </p:nvSpPr>
          <p:spPr>
            <a:xfrm>
              <a:off x="7749663" y="3985804"/>
              <a:ext cx="1143210" cy="307776"/>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TMD – M4B</a:t>
              </a:r>
            </a:p>
          </p:txBody>
        </p:sp>
        <p:sp>
          <p:nvSpPr>
            <p:cNvPr id="18" name="TextBox 17">
              <a:extLst>
                <a:ext uri="{FF2B5EF4-FFF2-40B4-BE49-F238E27FC236}">
                  <a16:creationId xmlns:a16="http://schemas.microsoft.com/office/drawing/2014/main" id="{548D738C-1BC9-CB7E-C2A5-50EC0A774570}"/>
                </a:ext>
              </a:extLst>
            </p:cNvPr>
            <p:cNvSpPr txBox="1"/>
            <p:nvPr/>
          </p:nvSpPr>
          <p:spPr>
            <a:xfrm>
              <a:off x="6509642" y="3666508"/>
              <a:ext cx="596900" cy="307776"/>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970</a:t>
              </a:r>
            </a:p>
          </p:txBody>
        </p:sp>
        <p:sp>
          <p:nvSpPr>
            <p:cNvPr id="19" name="TextBox 18">
              <a:extLst>
                <a:ext uri="{FF2B5EF4-FFF2-40B4-BE49-F238E27FC236}">
                  <a16:creationId xmlns:a16="http://schemas.microsoft.com/office/drawing/2014/main" id="{E0658C1B-783B-111B-EAB9-A28F224321C3}"/>
                </a:ext>
              </a:extLst>
            </p:cNvPr>
            <p:cNvSpPr txBox="1"/>
            <p:nvPr/>
          </p:nvSpPr>
          <p:spPr>
            <a:xfrm>
              <a:off x="5010078" y="3678028"/>
              <a:ext cx="596900" cy="307776"/>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946</a:t>
              </a:r>
            </a:p>
          </p:txBody>
        </p:sp>
        <p:sp>
          <p:nvSpPr>
            <p:cNvPr id="20" name="TextBox 19">
              <a:extLst>
                <a:ext uri="{FF2B5EF4-FFF2-40B4-BE49-F238E27FC236}">
                  <a16:creationId xmlns:a16="http://schemas.microsoft.com/office/drawing/2014/main" id="{D3F0E3BE-77E0-9940-CDCC-3005DC95814A}"/>
                </a:ext>
              </a:extLst>
            </p:cNvPr>
            <p:cNvSpPr txBox="1"/>
            <p:nvPr/>
          </p:nvSpPr>
          <p:spPr>
            <a:xfrm>
              <a:off x="7228101" y="3678028"/>
              <a:ext cx="596900" cy="307776"/>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982</a:t>
              </a:r>
            </a:p>
          </p:txBody>
        </p:sp>
        <p:sp>
          <p:nvSpPr>
            <p:cNvPr id="21" name="TextBox 20">
              <a:extLst>
                <a:ext uri="{FF2B5EF4-FFF2-40B4-BE49-F238E27FC236}">
                  <a16:creationId xmlns:a16="http://schemas.microsoft.com/office/drawing/2014/main" id="{336C4C49-7231-262E-9597-2B7CB6317D81}"/>
                </a:ext>
              </a:extLst>
            </p:cNvPr>
            <p:cNvSpPr txBox="1"/>
            <p:nvPr/>
          </p:nvSpPr>
          <p:spPr>
            <a:xfrm>
              <a:off x="7707400" y="3678028"/>
              <a:ext cx="596900" cy="307776"/>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987</a:t>
              </a:r>
            </a:p>
          </p:txBody>
        </p:sp>
      </p:grpSp>
      <p:sp>
        <p:nvSpPr>
          <p:cNvPr id="10" name="TextBox 9">
            <a:extLst>
              <a:ext uri="{FF2B5EF4-FFF2-40B4-BE49-F238E27FC236}">
                <a16:creationId xmlns:a16="http://schemas.microsoft.com/office/drawing/2014/main" id="{C18999EE-3168-5207-B85B-D1199DF2468F}"/>
              </a:ext>
            </a:extLst>
          </p:cNvPr>
          <p:cNvSpPr txBox="1"/>
          <p:nvPr/>
        </p:nvSpPr>
        <p:spPr>
          <a:xfrm>
            <a:off x="8487375" y="3937723"/>
            <a:ext cx="1283479" cy="230832"/>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P domain (1</a:t>
            </a:r>
            <a:r>
              <a:rPr lang="en-US" sz="900" baseline="30000" dirty="0">
                <a:solidFill>
                  <a:schemeClr val="bg1"/>
                </a:solidFill>
                <a:latin typeface="Times New Roman" panose="02020603050405020304" pitchFamily="18" charset="0"/>
                <a:cs typeface="Times New Roman" panose="02020603050405020304" pitchFamily="18" charset="0"/>
              </a:rPr>
              <a:t>st</a:t>
            </a:r>
            <a:r>
              <a:rPr lang="en-US" sz="900" dirty="0">
                <a:solidFill>
                  <a:schemeClr val="bg1"/>
                </a:solidFill>
                <a:latin typeface="Times New Roman" panose="02020603050405020304" pitchFamily="18" charset="0"/>
                <a:cs typeface="Times New Roman" panose="02020603050405020304" pitchFamily="18" charset="0"/>
              </a:rPr>
              <a:t> half)</a:t>
            </a:r>
          </a:p>
        </p:txBody>
      </p:sp>
      <p:grpSp>
        <p:nvGrpSpPr>
          <p:cNvPr id="40" name="Group 39">
            <a:extLst>
              <a:ext uri="{FF2B5EF4-FFF2-40B4-BE49-F238E27FC236}">
                <a16:creationId xmlns:a16="http://schemas.microsoft.com/office/drawing/2014/main" id="{E2CC207A-B0BF-43F0-2C21-68BC4731E333}"/>
              </a:ext>
            </a:extLst>
          </p:cNvPr>
          <p:cNvGrpSpPr/>
          <p:nvPr/>
        </p:nvGrpSpPr>
        <p:grpSpPr>
          <a:xfrm>
            <a:off x="1913546" y="1798738"/>
            <a:ext cx="8382702" cy="1755000"/>
            <a:chOff x="761491" y="2304916"/>
            <a:chExt cx="10549512" cy="2206971"/>
          </a:xfrm>
        </p:grpSpPr>
        <p:pic>
          <p:nvPicPr>
            <p:cNvPr id="43" name="Picture 42">
              <a:extLst>
                <a:ext uri="{FF2B5EF4-FFF2-40B4-BE49-F238E27FC236}">
                  <a16:creationId xmlns:a16="http://schemas.microsoft.com/office/drawing/2014/main" id="{9848157A-8BD0-29D4-A5AA-43002BE7E0CC}"/>
                </a:ext>
              </a:extLst>
            </p:cNvPr>
            <p:cNvPicPr>
              <a:picLocks noChangeAspect="1"/>
            </p:cNvPicPr>
            <p:nvPr/>
          </p:nvPicPr>
          <p:blipFill rotWithShape="1">
            <a:blip r:embed="rId6"/>
            <a:srcRect l="-1" r="99185"/>
            <a:stretch/>
          </p:blipFill>
          <p:spPr>
            <a:xfrm>
              <a:off x="761491" y="2304916"/>
              <a:ext cx="675267" cy="2206971"/>
            </a:xfrm>
            <a:prstGeom prst="rect">
              <a:avLst/>
            </a:prstGeom>
          </p:spPr>
        </p:pic>
        <p:pic>
          <p:nvPicPr>
            <p:cNvPr id="42" name="Picture 41">
              <a:extLst>
                <a:ext uri="{FF2B5EF4-FFF2-40B4-BE49-F238E27FC236}">
                  <a16:creationId xmlns:a16="http://schemas.microsoft.com/office/drawing/2014/main" id="{92B1BEFC-33EC-2BA3-7DCA-8B8516244FB1}"/>
                </a:ext>
              </a:extLst>
            </p:cNvPr>
            <p:cNvPicPr>
              <a:picLocks noChangeAspect="1"/>
            </p:cNvPicPr>
            <p:nvPr/>
          </p:nvPicPr>
          <p:blipFill rotWithShape="1">
            <a:blip r:embed="rId7"/>
            <a:srcRect l="47842" r="40102"/>
            <a:stretch/>
          </p:blipFill>
          <p:spPr>
            <a:xfrm>
              <a:off x="1189973" y="2346808"/>
              <a:ext cx="10121030" cy="2164383"/>
            </a:xfrm>
            <a:prstGeom prst="rect">
              <a:avLst/>
            </a:prstGeom>
          </p:spPr>
        </p:pic>
      </p:grpSp>
      <p:sp>
        <p:nvSpPr>
          <p:cNvPr id="44" name="Can 43">
            <a:extLst>
              <a:ext uri="{FF2B5EF4-FFF2-40B4-BE49-F238E27FC236}">
                <a16:creationId xmlns:a16="http://schemas.microsoft.com/office/drawing/2014/main" id="{E8BE45D4-7A3D-FE04-8D2D-DA42E3D19F6E}"/>
              </a:ext>
            </a:extLst>
          </p:cNvPr>
          <p:cNvSpPr/>
          <p:nvPr/>
        </p:nvSpPr>
        <p:spPr>
          <a:xfrm rot="5400000">
            <a:off x="2499390" y="1098156"/>
            <a:ext cx="144295" cy="1219199"/>
          </a:xfrm>
          <a:prstGeom prst="can">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45" name="TextBox 44">
            <a:extLst>
              <a:ext uri="{FF2B5EF4-FFF2-40B4-BE49-F238E27FC236}">
                <a16:creationId xmlns:a16="http://schemas.microsoft.com/office/drawing/2014/main" id="{D0550B91-94A4-80D5-176A-046A60F4C446}"/>
              </a:ext>
            </a:extLst>
          </p:cNvPr>
          <p:cNvSpPr txBox="1"/>
          <p:nvPr/>
        </p:nvSpPr>
        <p:spPr>
          <a:xfrm>
            <a:off x="2202049" y="1603820"/>
            <a:ext cx="830002" cy="230832"/>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TMD - MB</a:t>
            </a:r>
          </a:p>
        </p:txBody>
      </p:sp>
      <p:sp>
        <p:nvSpPr>
          <p:cNvPr id="46" name="TextBox 45">
            <a:extLst>
              <a:ext uri="{FF2B5EF4-FFF2-40B4-BE49-F238E27FC236}">
                <a16:creationId xmlns:a16="http://schemas.microsoft.com/office/drawing/2014/main" id="{B4E87E85-611A-5EE7-7556-9CDFDFF1233C}"/>
              </a:ext>
            </a:extLst>
          </p:cNvPr>
          <p:cNvSpPr txBox="1"/>
          <p:nvPr/>
        </p:nvSpPr>
        <p:spPr>
          <a:xfrm>
            <a:off x="2900674" y="1449936"/>
            <a:ext cx="447675" cy="230832"/>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723</a:t>
            </a:r>
          </a:p>
        </p:txBody>
      </p:sp>
      <p:sp>
        <p:nvSpPr>
          <p:cNvPr id="47" name="Can 46">
            <a:extLst>
              <a:ext uri="{FF2B5EF4-FFF2-40B4-BE49-F238E27FC236}">
                <a16:creationId xmlns:a16="http://schemas.microsoft.com/office/drawing/2014/main" id="{5CACB164-3B18-925E-41EB-2172BD2B779B}"/>
              </a:ext>
            </a:extLst>
          </p:cNvPr>
          <p:cNvSpPr/>
          <p:nvPr/>
        </p:nvSpPr>
        <p:spPr>
          <a:xfrm rot="5400000">
            <a:off x="3930581" y="1233074"/>
            <a:ext cx="126119" cy="970590"/>
          </a:xfrm>
          <a:prstGeom prst="can">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48" name="TextBox 47">
            <a:extLst>
              <a:ext uri="{FF2B5EF4-FFF2-40B4-BE49-F238E27FC236}">
                <a16:creationId xmlns:a16="http://schemas.microsoft.com/office/drawing/2014/main" id="{B377DF3D-8963-9DD7-EDC4-2DB57F4FF240}"/>
              </a:ext>
            </a:extLst>
          </p:cNvPr>
          <p:cNvSpPr txBox="1"/>
          <p:nvPr/>
        </p:nvSpPr>
        <p:spPr>
          <a:xfrm>
            <a:off x="4234176" y="1449936"/>
            <a:ext cx="447675" cy="230832"/>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754</a:t>
            </a:r>
          </a:p>
        </p:txBody>
      </p:sp>
      <p:sp>
        <p:nvSpPr>
          <p:cNvPr id="49" name="TextBox 48">
            <a:extLst>
              <a:ext uri="{FF2B5EF4-FFF2-40B4-BE49-F238E27FC236}">
                <a16:creationId xmlns:a16="http://schemas.microsoft.com/office/drawing/2014/main" id="{F48A3972-DEDC-0051-9D18-2C4ACBB0D9FB}"/>
              </a:ext>
            </a:extLst>
          </p:cNvPr>
          <p:cNvSpPr txBox="1"/>
          <p:nvPr/>
        </p:nvSpPr>
        <p:spPr>
          <a:xfrm>
            <a:off x="3381208" y="1449936"/>
            <a:ext cx="447675" cy="230832"/>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731</a:t>
            </a:r>
          </a:p>
        </p:txBody>
      </p:sp>
      <p:sp>
        <p:nvSpPr>
          <p:cNvPr id="50" name="TextBox 49">
            <a:extLst>
              <a:ext uri="{FF2B5EF4-FFF2-40B4-BE49-F238E27FC236}">
                <a16:creationId xmlns:a16="http://schemas.microsoft.com/office/drawing/2014/main" id="{65B50AD0-5D28-54F3-CB3C-00873C94C38F}"/>
              </a:ext>
            </a:extLst>
          </p:cNvPr>
          <p:cNvSpPr txBox="1"/>
          <p:nvPr/>
        </p:nvSpPr>
        <p:spPr>
          <a:xfrm>
            <a:off x="3626643" y="1604690"/>
            <a:ext cx="692111" cy="369332"/>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TMD – M1</a:t>
            </a:r>
          </a:p>
        </p:txBody>
      </p:sp>
      <p:sp>
        <p:nvSpPr>
          <p:cNvPr id="51" name="Can 50">
            <a:extLst>
              <a:ext uri="{FF2B5EF4-FFF2-40B4-BE49-F238E27FC236}">
                <a16:creationId xmlns:a16="http://schemas.microsoft.com/office/drawing/2014/main" id="{0344708C-CD29-57D7-33D1-6C0BE63ACCB9}"/>
              </a:ext>
            </a:extLst>
          </p:cNvPr>
          <p:cNvSpPr/>
          <p:nvPr/>
        </p:nvSpPr>
        <p:spPr>
          <a:xfrm rot="5400000">
            <a:off x="5253227" y="1261640"/>
            <a:ext cx="144293" cy="936251"/>
          </a:xfrm>
          <a:prstGeom prst="can">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52" name="TextBox 51">
            <a:extLst>
              <a:ext uri="{FF2B5EF4-FFF2-40B4-BE49-F238E27FC236}">
                <a16:creationId xmlns:a16="http://schemas.microsoft.com/office/drawing/2014/main" id="{C47ACC4F-E50F-0420-E1B5-10AC8FF36940}"/>
              </a:ext>
            </a:extLst>
          </p:cNvPr>
          <p:cNvSpPr txBox="1"/>
          <p:nvPr/>
        </p:nvSpPr>
        <p:spPr>
          <a:xfrm>
            <a:off x="5569661" y="1449936"/>
            <a:ext cx="447675" cy="230832"/>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784</a:t>
            </a:r>
          </a:p>
        </p:txBody>
      </p:sp>
      <p:sp>
        <p:nvSpPr>
          <p:cNvPr id="53" name="TextBox 52">
            <a:extLst>
              <a:ext uri="{FF2B5EF4-FFF2-40B4-BE49-F238E27FC236}">
                <a16:creationId xmlns:a16="http://schemas.microsoft.com/office/drawing/2014/main" id="{253E3BAD-84FE-9817-4F14-2867490BD596}"/>
              </a:ext>
            </a:extLst>
          </p:cNvPr>
          <p:cNvSpPr txBox="1"/>
          <p:nvPr/>
        </p:nvSpPr>
        <p:spPr>
          <a:xfrm>
            <a:off x="4772830" y="1449936"/>
            <a:ext cx="447675" cy="230832"/>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764</a:t>
            </a:r>
          </a:p>
        </p:txBody>
      </p:sp>
      <p:sp>
        <p:nvSpPr>
          <p:cNvPr id="54" name="TextBox 53">
            <a:extLst>
              <a:ext uri="{FF2B5EF4-FFF2-40B4-BE49-F238E27FC236}">
                <a16:creationId xmlns:a16="http://schemas.microsoft.com/office/drawing/2014/main" id="{6E19C8DA-0DE8-7648-53ED-225D669B3E10}"/>
              </a:ext>
            </a:extLst>
          </p:cNvPr>
          <p:cNvSpPr txBox="1"/>
          <p:nvPr/>
        </p:nvSpPr>
        <p:spPr>
          <a:xfrm>
            <a:off x="5005409" y="1618244"/>
            <a:ext cx="692111" cy="369332"/>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TMD – M2</a:t>
            </a:r>
          </a:p>
        </p:txBody>
      </p:sp>
      <p:sp>
        <p:nvSpPr>
          <p:cNvPr id="55" name="Rectangle 54">
            <a:extLst>
              <a:ext uri="{FF2B5EF4-FFF2-40B4-BE49-F238E27FC236}">
                <a16:creationId xmlns:a16="http://schemas.microsoft.com/office/drawing/2014/main" id="{2627E0CF-A56C-27FB-7418-D85DCB5275E7}"/>
              </a:ext>
            </a:extLst>
          </p:cNvPr>
          <p:cNvSpPr/>
          <p:nvPr/>
        </p:nvSpPr>
        <p:spPr>
          <a:xfrm>
            <a:off x="5913336" y="1654397"/>
            <a:ext cx="4256622" cy="139905"/>
          </a:xfrm>
          <a:prstGeom prst="rect">
            <a:avLst/>
          </a:prstGeom>
          <a:solidFill>
            <a:srgbClr val="00206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56" name="TextBox 55">
            <a:extLst>
              <a:ext uri="{FF2B5EF4-FFF2-40B4-BE49-F238E27FC236}">
                <a16:creationId xmlns:a16="http://schemas.microsoft.com/office/drawing/2014/main" id="{DCFE070D-DFEF-EDDF-6E1A-045AB420BF47}"/>
              </a:ext>
            </a:extLst>
          </p:cNvPr>
          <p:cNvSpPr txBox="1"/>
          <p:nvPr/>
        </p:nvSpPr>
        <p:spPr>
          <a:xfrm>
            <a:off x="5853890" y="1449936"/>
            <a:ext cx="447675" cy="230832"/>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786</a:t>
            </a:r>
          </a:p>
        </p:txBody>
      </p:sp>
      <p:sp>
        <p:nvSpPr>
          <p:cNvPr id="57" name="TextBox 56">
            <a:extLst>
              <a:ext uri="{FF2B5EF4-FFF2-40B4-BE49-F238E27FC236}">
                <a16:creationId xmlns:a16="http://schemas.microsoft.com/office/drawing/2014/main" id="{9D597C58-FC28-6535-FF58-31316BF42B0B}"/>
              </a:ext>
            </a:extLst>
          </p:cNvPr>
          <p:cNvSpPr txBox="1"/>
          <p:nvPr/>
        </p:nvSpPr>
        <p:spPr>
          <a:xfrm>
            <a:off x="8183546" y="1613190"/>
            <a:ext cx="1524000" cy="230832"/>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A domain</a:t>
            </a:r>
          </a:p>
        </p:txBody>
      </p:sp>
      <p:sp>
        <p:nvSpPr>
          <p:cNvPr id="22" name="Rectangle 21">
            <a:extLst>
              <a:ext uri="{FF2B5EF4-FFF2-40B4-BE49-F238E27FC236}">
                <a16:creationId xmlns:a16="http://schemas.microsoft.com/office/drawing/2014/main" id="{68F92A06-08F2-47D5-83DA-CC27C46CF82E}"/>
              </a:ext>
            </a:extLst>
          </p:cNvPr>
          <p:cNvSpPr/>
          <p:nvPr/>
        </p:nvSpPr>
        <p:spPr bwMode="auto">
          <a:xfrm>
            <a:off x="2234671" y="1855525"/>
            <a:ext cx="123216" cy="1468521"/>
          </a:xfrm>
          <a:prstGeom prst="rect">
            <a:avLst/>
          </a:prstGeom>
          <a:solidFill>
            <a:schemeClr val="accent1"/>
          </a:solidFill>
          <a:ln w="50800" cap="flat" cmpd="sng" algn="ctr">
            <a:no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endParaRPr lang="en-US"/>
          </a:p>
        </p:txBody>
      </p:sp>
      <p:sp>
        <p:nvSpPr>
          <p:cNvPr id="23" name="Rectangle 22">
            <a:extLst>
              <a:ext uri="{FF2B5EF4-FFF2-40B4-BE49-F238E27FC236}">
                <a16:creationId xmlns:a16="http://schemas.microsoft.com/office/drawing/2014/main" id="{0BA5DA6F-98F3-9385-4F66-F79016E5DB5F}"/>
              </a:ext>
            </a:extLst>
          </p:cNvPr>
          <p:cNvSpPr/>
          <p:nvPr/>
        </p:nvSpPr>
        <p:spPr bwMode="auto">
          <a:xfrm>
            <a:off x="2108721" y="4207397"/>
            <a:ext cx="124386" cy="1204242"/>
          </a:xfrm>
          <a:prstGeom prst="rect">
            <a:avLst/>
          </a:prstGeom>
          <a:solidFill>
            <a:schemeClr val="accent1"/>
          </a:solidFill>
          <a:ln w="50800" cap="flat" cmpd="sng" algn="ctr">
            <a:no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endParaRPr lang="en-US"/>
          </a:p>
        </p:txBody>
      </p:sp>
      <p:sp>
        <p:nvSpPr>
          <p:cNvPr id="24" name="Rectangle 23">
            <a:extLst>
              <a:ext uri="{FF2B5EF4-FFF2-40B4-BE49-F238E27FC236}">
                <a16:creationId xmlns:a16="http://schemas.microsoft.com/office/drawing/2014/main" id="{B11F148D-0CDB-D891-94DC-CDE00F4BFE54}"/>
              </a:ext>
            </a:extLst>
          </p:cNvPr>
          <p:cNvSpPr/>
          <p:nvPr/>
        </p:nvSpPr>
        <p:spPr bwMode="auto">
          <a:xfrm>
            <a:off x="10169957" y="1831499"/>
            <a:ext cx="145640" cy="1435761"/>
          </a:xfrm>
          <a:prstGeom prst="rect">
            <a:avLst/>
          </a:prstGeom>
          <a:solidFill>
            <a:schemeClr val="accent1"/>
          </a:solidFill>
          <a:ln w="50800" cap="flat" cmpd="sng" algn="ctr">
            <a:no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endParaRPr lang="en-US"/>
          </a:p>
        </p:txBody>
      </p:sp>
      <p:sp>
        <p:nvSpPr>
          <p:cNvPr id="25" name="Rectangle 24">
            <a:extLst>
              <a:ext uri="{FF2B5EF4-FFF2-40B4-BE49-F238E27FC236}">
                <a16:creationId xmlns:a16="http://schemas.microsoft.com/office/drawing/2014/main" id="{91D21CE4-EE45-4918-0B1D-E62487FE05EE}"/>
              </a:ext>
            </a:extLst>
          </p:cNvPr>
          <p:cNvSpPr/>
          <p:nvPr/>
        </p:nvSpPr>
        <p:spPr bwMode="auto">
          <a:xfrm>
            <a:off x="9770853" y="4176827"/>
            <a:ext cx="168866" cy="1234813"/>
          </a:xfrm>
          <a:prstGeom prst="rect">
            <a:avLst/>
          </a:prstGeom>
          <a:solidFill>
            <a:schemeClr val="accent1"/>
          </a:solidFill>
          <a:ln w="50800" cap="flat" cmpd="sng" algn="ctr">
            <a:no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endParaRPr lang="en-US"/>
          </a:p>
        </p:txBody>
      </p:sp>
      <p:sp>
        <p:nvSpPr>
          <p:cNvPr id="26" name="Title 25"/>
          <p:cNvSpPr>
            <a:spLocks noGrp="1"/>
          </p:cNvSpPr>
          <p:nvPr>
            <p:ph type="title"/>
          </p:nvPr>
        </p:nvSpPr>
        <p:spPr/>
        <p:txBody>
          <a:bodyPr/>
          <a:lstStyle/>
          <a:p>
            <a:r>
              <a:rPr lang="en-CA" dirty="0"/>
              <a:t>ATP7B variant effect map for amino acids 706 – 1028</a:t>
            </a:r>
          </a:p>
        </p:txBody>
      </p:sp>
      <p:sp>
        <p:nvSpPr>
          <p:cNvPr id="27" name="Rectangle 26">
            <a:extLst>
              <a:ext uri="{FF2B5EF4-FFF2-40B4-BE49-F238E27FC236}">
                <a16:creationId xmlns:a16="http://schemas.microsoft.com/office/drawing/2014/main" id="{0BAA829C-A11E-16F0-4FEF-9981636C67D6}"/>
              </a:ext>
            </a:extLst>
          </p:cNvPr>
          <p:cNvSpPr/>
          <p:nvPr/>
        </p:nvSpPr>
        <p:spPr>
          <a:xfrm>
            <a:off x="1756512" y="6538912"/>
            <a:ext cx="3272687" cy="338554"/>
          </a:xfrm>
          <a:prstGeom prst="rect">
            <a:avLst/>
          </a:prstGeom>
        </p:spPr>
        <p:txBody>
          <a:bodyPr wrap="square">
            <a:spAutoFit/>
          </a:bodyPr>
          <a:lstStyle/>
          <a:p>
            <a:pPr algn="l"/>
            <a:r>
              <a:rPr lang="en-CA" sz="1600" dirty="0">
                <a:solidFill>
                  <a:schemeClr val="bg1"/>
                </a:solidFill>
                <a:latin typeface="+mj-lt"/>
              </a:rPr>
              <a:t>(Kishore et al, in preparation)</a:t>
            </a:r>
          </a:p>
        </p:txBody>
      </p:sp>
      <p:sp>
        <p:nvSpPr>
          <p:cNvPr id="29" name="TextBox 28">
            <a:extLst>
              <a:ext uri="{FF2B5EF4-FFF2-40B4-BE49-F238E27FC236}">
                <a16:creationId xmlns:a16="http://schemas.microsoft.com/office/drawing/2014/main" id="{9CDE3280-AB0E-FAA9-E2F1-50E2340869E7}"/>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16</a:t>
            </a:fld>
            <a:endParaRPr lang="en-US" dirty="0">
              <a:solidFill>
                <a:schemeClr val="bg1"/>
              </a:solidFill>
            </a:endParaRPr>
          </a:p>
        </p:txBody>
      </p:sp>
    </p:spTree>
    <p:extLst>
      <p:ext uri="{BB962C8B-B14F-4D97-AF65-F5344CB8AC3E}">
        <p14:creationId xmlns:p14="http://schemas.microsoft.com/office/powerpoint/2010/main" val="386711635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3C38A-0843-BBDA-5593-7E7B47E789F8}"/>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7FE60E68-3567-26E3-9F9F-B246DEECD1E0}"/>
              </a:ext>
            </a:extLst>
          </p:cNvPr>
          <p:cNvSpPr>
            <a:spLocks noGrp="1" noChangeArrowheads="1"/>
          </p:cNvSpPr>
          <p:nvPr>
            <p:ph type="title"/>
          </p:nvPr>
        </p:nvSpPr>
        <p:spPr/>
        <p:txBody>
          <a:bodyPr/>
          <a:lstStyle/>
          <a:p>
            <a:r>
              <a:rPr lang="en-US" dirty="0"/>
              <a:t>Outline</a:t>
            </a:r>
          </a:p>
        </p:txBody>
      </p:sp>
      <p:sp>
        <p:nvSpPr>
          <p:cNvPr id="6700035" name="Rectangle 3">
            <a:extLst>
              <a:ext uri="{FF2B5EF4-FFF2-40B4-BE49-F238E27FC236}">
                <a16:creationId xmlns:a16="http://schemas.microsoft.com/office/drawing/2014/main" id="{6C977290-6848-8345-71FA-6C986DB270DC}"/>
              </a:ext>
            </a:extLst>
          </p:cNvPr>
          <p:cNvSpPr>
            <a:spLocks noGrp="1" noChangeArrowheads="1"/>
          </p:cNvSpPr>
          <p:nvPr>
            <p:ph idx="4294967295"/>
          </p:nvPr>
        </p:nvSpPr>
        <p:spPr>
          <a:xfrm>
            <a:off x="3502490" y="820270"/>
            <a:ext cx="7251111" cy="4898738"/>
          </a:xfrm>
        </p:spPr>
        <p:txBody>
          <a:bodyPr rtlCol="0">
            <a:noAutofit/>
          </a:bodyPr>
          <a:lstStyle/>
          <a:p>
            <a:pPr marL="574675" lvl="1" indent="0" fontAlgn="auto">
              <a:lnSpc>
                <a:spcPct val="90000"/>
              </a:lnSpc>
              <a:spcAft>
                <a:spcPts val="0"/>
              </a:spcAft>
              <a:buSzPct val="120000"/>
              <a:buNone/>
              <a:defRPr/>
            </a:pPr>
            <a:endParaRPr lang="en-US" sz="2800" b="1" dirty="0"/>
          </a:p>
          <a:p>
            <a:pPr marL="1031875" lvl="1" indent="-457200" fontAlgn="auto">
              <a:lnSpc>
                <a:spcPct val="90000"/>
              </a:lnSpc>
              <a:spcAft>
                <a:spcPts val="0"/>
              </a:spcAft>
              <a:buSzPct val="120000"/>
              <a:buFont typeface="Wingdings" pitchFamily="2" charset="2"/>
              <a:buChar char="Ø"/>
              <a:defRPr/>
            </a:pPr>
            <a:r>
              <a:rPr lang="en-US" sz="2800" dirty="0"/>
              <a:t>Wilson’s Disease and its VUS Problem</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Assay and small-scale validation</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Variant effect mapping</a:t>
            </a:r>
          </a:p>
          <a:p>
            <a:pPr marL="574675" lvl="1" indent="0" fontAlgn="auto">
              <a:lnSpc>
                <a:spcPct val="90000"/>
              </a:lnSpc>
              <a:spcAft>
                <a:spcPts val="0"/>
              </a:spcAft>
              <a:buSzPct val="120000"/>
              <a:buNone/>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solidFill>
                  <a:srgbClr val="420BF1"/>
                </a:solidFill>
              </a:rPr>
              <a:t>Reality checks </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Clinical evidence calibration</a:t>
            </a:r>
          </a:p>
          <a:p>
            <a:pPr marL="1031875" lvl="1" indent="-457200" fontAlgn="auto">
              <a:lnSpc>
                <a:spcPct val="90000"/>
              </a:lnSpc>
              <a:spcAft>
                <a:spcPts val="0"/>
              </a:spcAft>
              <a:buSzPct val="120000"/>
              <a:buFont typeface="Wingdings" pitchFamily="2" charset="2"/>
              <a:buChar char="Ø"/>
              <a:defRPr/>
            </a:pPr>
            <a:endParaRPr lang="en-US" sz="2800" b="1" dirty="0"/>
          </a:p>
          <a:p>
            <a:pPr marL="974725" lvl="2" indent="0" fontAlgn="auto">
              <a:lnSpc>
                <a:spcPct val="90000"/>
              </a:lnSpc>
              <a:spcAft>
                <a:spcPts val="0"/>
              </a:spcAft>
              <a:buSzPct val="120000"/>
              <a:buNone/>
              <a:defRPr/>
            </a:pPr>
            <a:endParaRPr lang="en-US" b="1" dirty="0">
              <a:solidFill>
                <a:schemeClr val="accent4"/>
              </a:solidFill>
            </a:endParaRPr>
          </a:p>
          <a:p>
            <a:pPr marL="1431925" lvl="2" indent="-457200" fontAlgn="auto">
              <a:lnSpc>
                <a:spcPct val="90000"/>
              </a:lnSpc>
              <a:spcAft>
                <a:spcPts val="0"/>
              </a:spcAft>
              <a:buSzPct val="120000"/>
              <a:buFont typeface="Wingdings" pitchFamily="2" charset="2"/>
              <a:buChar char="Ø"/>
              <a:defRPr/>
            </a:pPr>
            <a:endParaRPr lang="en-US" b="1" dirty="0">
              <a:solidFill>
                <a:schemeClr val="accent4"/>
              </a:solidFill>
            </a:endParaRPr>
          </a:p>
        </p:txBody>
      </p:sp>
      <p:sp>
        <p:nvSpPr>
          <p:cNvPr id="9" name="TextBox 8">
            <a:extLst>
              <a:ext uri="{FF2B5EF4-FFF2-40B4-BE49-F238E27FC236}">
                <a16:creationId xmlns:a16="http://schemas.microsoft.com/office/drawing/2014/main" id="{ABBD4694-8FF3-91B2-2A56-A48447207DFD}"/>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17</a:t>
            </a:fld>
            <a:endParaRPr lang="en-US" dirty="0">
              <a:solidFill>
                <a:schemeClr val="bg1"/>
              </a:solidFill>
            </a:endParaRPr>
          </a:p>
        </p:txBody>
      </p:sp>
      <p:pic>
        <p:nvPicPr>
          <p:cNvPr id="2" name="Picture 1">
            <a:extLst>
              <a:ext uri="{FF2B5EF4-FFF2-40B4-BE49-F238E27FC236}">
                <a16:creationId xmlns:a16="http://schemas.microsoft.com/office/drawing/2014/main" id="{157F0B4B-9875-9F94-A6CB-0BF66FDBB304}"/>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b="15507"/>
          <a:stretch/>
        </p:blipFill>
        <p:spPr>
          <a:xfrm>
            <a:off x="8803345" y="2849868"/>
            <a:ext cx="1234561" cy="1158264"/>
          </a:xfrm>
          <a:prstGeom prst="rect">
            <a:avLst/>
          </a:prstGeom>
        </p:spPr>
      </p:pic>
      <p:pic>
        <p:nvPicPr>
          <p:cNvPr id="3" name="Picture 2">
            <a:extLst>
              <a:ext uri="{FF2B5EF4-FFF2-40B4-BE49-F238E27FC236}">
                <a16:creationId xmlns:a16="http://schemas.microsoft.com/office/drawing/2014/main" id="{F08290A4-C9F8-A41D-095A-ECD065F9465D}"/>
              </a:ext>
            </a:extLst>
          </p:cNvPr>
          <p:cNvPicPr>
            <a:picLocks noChangeAspect="1"/>
          </p:cNvPicPr>
          <p:nvPr/>
        </p:nvPicPr>
        <p:blipFill>
          <a:blip r:embed="rId4"/>
          <a:srcRect t="574"/>
          <a:stretch>
            <a:fillRect/>
          </a:stretch>
        </p:blipFill>
        <p:spPr>
          <a:xfrm>
            <a:off x="1048871" y="1201745"/>
            <a:ext cx="2363974" cy="1744343"/>
          </a:xfrm>
          <a:prstGeom prst="rect">
            <a:avLst/>
          </a:prstGeom>
        </p:spPr>
      </p:pic>
      <p:pic>
        <p:nvPicPr>
          <p:cNvPr id="4" name="Picture 3">
            <a:extLst>
              <a:ext uri="{FF2B5EF4-FFF2-40B4-BE49-F238E27FC236}">
                <a16:creationId xmlns:a16="http://schemas.microsoft.com/office/drawing/2014/main" id="{F93365C2-908E-23A3-EF80-C79FA2DD32DA}"/>
              </a:ext>
            </a:extLst>
          </p:cNvPr>
          <p:cNvPicPr>
            <a:picLocks noChangeAspect="1"/>
          </p:cNvPicPr>
          <p:nvPr/>
        </p:nvPicPr>
        <p:blipFill>
          <a:blip r:embed="rId5"/>
          <a:srcRect l="40075" t="679" r="18219" b="54374"/>
          <a:stretch>
            <a:fillRect/>
          </a:stretch>
        </p:blipFill>
        <p:spPr>
          <a:xfrm>
            <a:off x="2563904" y="4008132"/>
            <a:ext cx="938586" cy="863658"/>
          </a:xfrm>
          <a:prstGeom prst="rect">
            <a:avLst/>
          </a:prstGeom>
        </p:spPr>
      </p:pic>
      <p:pic>
        <p:nvPicPr>
          <p:cNvPr id="5" name="Picture 4">
            <a:extLst>
              <a:ext uri="{FF2B5EF4-FFF2-40B4-BE49-F238E27FC236}">
                <a16:creationId xmlns:a16="http://schemas.microsoft.com/office/drawing/2014/main" id="{04A15D01-2827-2320-23F2-C057A4183F4C}"/>
              </a:ext>
            </a:extLst>
          </p:cNvPr>
          <p:cNvPicPr>
            <a:picLocks noChangeAspect="1"/>
          </p:cNvPicPr>
          <p:nvPr/>
        </p:nvPicPr>
        <p:blipFill>
          <a:blip r:embed="rId6"/>
          <a:srcRect l="18732" t="49128" r="34948" b="19148"/>
          <a:stretch>
            <a:fillRect/>
          </a:stretch>
        </p:blipFill>
        <p:spPr>
          <a:xfrm>
            <a:off x="8991599" y="5162421"/>
            <a:ext cx="1481387" cy="814882"/>
          </a:xfrm>
          <a:prstGeom prst="rect">
            <a:avLst/>
          </a:prstGeom>
        </p:spPr>
      </p:pic>
    </p:spTree>
    <p:extLst>
      <p:ext uri="{BB962C8B-B14F-4D97-AF65-F5344CB8AC3E}">
        <p14:creationId xmlns:p14="http://schemas.microsoft.com/office/powerpoint/2010/main" val="40614279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B4B1EBC9-B451-75A8-69FD-77B1BB7685E4}"/>
              </a:ext>
            </a:extLst>
          </p:cNvPr>
          <p:cNvGrpSpPr/>
          <p:nvPr/>
        </p:nvGrpSpPr>
        <p:grpSpPr>
          <a:xfrm>
            <a:off x="1678262" y="1309931"/>
            <a:ext cx="8036225" cy="2974984"/>
            <a:chOff x="1512135" y="1311443"/>
            <a:chExt cx="8471877" cy="3163282"/>
          </a:xfrm>
        </p:grpSpPr>
        <p:pic>
          <p:nvPicPr>
            <p:cNvPr id="18" name="Picture 17" descr="A picture containing text, font, line, screenshot&#10;&#10;Description automatically generated">
              <a:extLst>
                <a:ext uri="{FF2B5EF4-FFF2-40B4-BE49-F238E27FC236}">
                  <a16:creationId xmlns:a16="http://schemas.microsoft.com/office/drawing/2014/main" id="{80528401-B918-D74B-B032-DEA910B05A36}"/>
                </a:ext>
              </a:extLst>
            </p:cNvPr>
            <p:cNvPicPr>
              <a:picLocks noChangeAspect="1"/>
            </p:cNvPicPr>
            <p:nvPr/>
          </p:nvPicPr>
          <p:blipFill>
            <a:blip r:embed="rId3"/>
            <a:stretch>
              <a:fillRect/>
            </a:stretch>
          </p:blipFill>
          <p:spPr>
            <a:xfrm>
              <a:off x="1512135" y="1311443"/>
              <a:ext cx="8471877" cy="3163282"/>
            </a:xfrm>
            <a:prstGeom prst="rect">
              <a:avLst/>
            </a:prstGeom>
          </p:spPr>
        </p:pic>
        <p:sp>
          <p:nvSpPr>
            <p:cNvPr id="19" name="Rectangle 18">
              <a:extLst>
                <a:ext uri="{FF2B5EF4-FFF2-40B4-BE49-F238E27FC236}">
                  <a16:creationId xmlns:a16="http://schemas.microsoft.com/office/drawing/2014/main" id="{E1E07E58-AD53-440C-E225-15791877776B}"/>
                </a:ext>
              </a:extLst>
            </p:cNvPr>
            <p:cNvSpPr/>
            <p:nvPr/>
          </p:nvSpPr>
          <p:spPr>
            <a:xfrm>
              <a:off x="1974683" y="2723590"/>
              <a:ext cx="556532" cy="2047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n>
                  <a:solidFill>
                    <a:schemeClr val="bg1"/>
                  </a:solidFill>
                </a:ln>
              </a:endParaRPr>
            </a:p>
          </p:txBody>
        </p:sp>
        <p:pic>
          <p:nvPicPr>
            <p:cNvPr id="21" name="Picture 20" descr="A picture containing font, typography, graphics, logo&#10;&#10;Description automatically generated">
              <a:extLst>
                <a:ext uri="{FF2B5EF4-FFF2-40B4-BE49-F238E27FC236}">
                  <a16:creationId xmlns:a16="http://schemas.microsoft.com/office/drawing/2014/main" id="{03B17206-ABAB-E9CE-EE45-B6D3020CA0F3}"/>
                </a:ext>
              </a:extLst>
            </p:cNvPr>
            <p:cNvPicPr>
              <a:picLocks noChangeAspect="1"/>
            </p:cNvPicPr>
            <p:nvPr/>
          </p:nvPicPr>
          <p:blipFill>
            <a:blip r:embed="rId4"/>
            <a:stretch>
              <a:fillRect/>
            </a:stretch>
          </p:blipFill>
          <p:spPr>
            <a:xfrm>
              <a:off x="2456925" y="2616239"/>
              <a:ext cx="613013" cy="276845"/>
            </a:xfrm>
            <a:prstGeom prst="rect">
              <a:avLst/>
            </a:prstGeom>
          </p:spPr>
        </p:pic>
      </p:grpSp>
      <p:sp>
        <p:nvSpPr>
          <p:cNvPr id="22" name="TextBox 21">
            <a:extLst>
              <a:ext uri="{FF2B5EF4-FFF2-40B4-BE49-F238E27FC236}">
                <a16:creationId xmlns:a16="http://schemas.microsoft.com/office/drawing/2014/main" id="{9B29146E-E6E1-D1D2-1B02-7CDC66561FD7}"/>
              </a:ext>
            </a:extLst>
          </p:cNvPr>
          <p:cNvSpPr txBox="1"/>
          <p:nvPr/>
        </p:nvSpPr>
        <p:spPr>
          <a:xfrm>
            <a:off x="1954997" y="4905135"/>
            <a:ext cx="8282004" cy="830997"/>
          </a:xfrm>
          <a:prstGeom prst="rect">
            <a:avLst/>
          </a:prstGeom>
          <a:noFill/>
          <a:ln>
            <a:solidFill>
              <a:schemeClr val="tx1"/>
            </a:solidFill>
          </a:ln>
        </p:spPr>
        <p:txBody>
          <a:bodyPr wrap="square" rtlCol="0">
            <a:spAutoFit/>
          </a:bodyPr>
          <a:lstStyle/>
          <a:p>
            <a:pPr marL="214313" indent="-214313" algn="l">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Distribution of scores suggests good separation between nonsense and synonymous variants</a:t>
            </a:r>
          </a:p>
          <a:p>
            <a:pPr marL="214313" indent="-214313" algn="l">
              <a:buFont typeface="Arial" panose="020B0604020202020204" pitchFamily="34" charset="0"/>
              <a:buChar char="•"/>
            </a:pPr>
            <a:r>
              <a:rPr lang="en-US" sz="1600" b="1" u="sng" dirty="0">
                <a:latin typeface="Times New Roman" panose="02020603050405020304" pitchFamily="18" charset="0"/>
                <a:cs typeface="Times New Roman" panose="02020603050405020304" pitchFamily="18" charset="0"/>
              </a:rPr>
              <a:t>Coverage</a:t>
            </a:r>
            <a:r>
              <a:rPr lang="en-US" sz="1600" b="1" dirty="0">
                <a:latin typeface="Times New Roman" panose="02020603050405020304" pitchFamily="18" charset="0"/>
                <a:cs typeface="Times New Roman" panose="02020603050405020304" pitchFamily="18" charset="0"/>
              </a:rPr>
              <a:t>: </a:t>
            </a:r>
            <a:r>
              <a:rPr lang="en-US" sz="1600" b="1" u="sng" dirty="0">
                <a:latin typeface="Times New Roman" panose="02020603050405020304" pitchFamily="18" charset="0"/>
                <a:cs typeface="Times New Roman" panose="02020603050405020304" pitchFamily="18" charset="0"/>
              </a:rPr>
              <a:t>99.9</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of all amino acid substitutions and </a:t>
            </a:r>
            <a:r>
              <a:rPr lang="en-US" sz="1600" b="1" u="sng" dirty="0">
                <a:latin typeface="Times New Roman" panose="02020603050405020304" pitchFamily="18" charset="0"/>
                <a:cs typeface="Times New Roman" panose="02020603050405020304" pitchFamily="18" charset="0"/>
              </a:rPr>
              <a:t>100</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of all SNV-reachable missense variants were captured  </a:t>
            </a:r>
          </a:p>
        </p:txBody>
      </p:sp>
      <p:sp>
        <p:nvSpPr>
          <p:cNvPr id="2" name="Title 1"/>
          <p:cNvSpPr>
            <a:spLocks noGrp="1"/>
          </p:cNvSpPr>
          <p:nvPr>
            <p:ph type="title"/>
          </p:nvPr>
        </p:nvSpPr>
        <p:spPr/>
        <p:txBody>
          <a:bodyPr/>
          <a:lstStyle/>
          <a:p>
            <a:r>
              <a:rPr lang="en-US" dirty="0"/>
              <a:t>Distributions of maps scores for nonsense, synonymous and missense</a:t>
            </a:r>
            <a:endParaRPr lang="en-CA" dirty="0"/>
          </a:p>
        </p:txBody>
      </p:sp>
      <p:sp>
        <p:nvSpPr>
          <p:cNvPr id="4" name="Rectangle 3">
            <a:extLst>
              <a:ext uri="{FF2B5EF4-FFF2-40B4-BE49-F238E27FC236}">
                <a16:creationId xmlns:a16="http://schemas.microsoft.com/office/drawing/2014/main" id="{48CE2EC9-2909-C4EE-EEF5-06EEA5B198B9}"/>
              </a:ext>
            </a:extLst>
          </p:cNvPr>
          <p:cNvSpPr/>
          <p:nvPr/>
        </p:nvSpPr>
        <p:spPr>
          <a:xfrm>
            <a:off x="1756512" y="6538912"/>
            <a:ext cx="3272687" cy="338554"/>
          </a:xfrm>
          <a:prstGeom prst="rect">
            <a:avLst/>
          </a:prstGeom>
        </p:spPr>
        <p:txBody>
          <a:bodyPr wrap="square">
            <a:spAutoFit/>
          </a:bodyPr>
          <a:lstStyle/>
          <a:p>
            <a:pPr algn="l"/>
            <a:r>
              <a:rPr lang="en-CA" sz="1600" dirty="0">
                <a:solidFill>
                  <a:schemeClr val="bg1"/>
                </a:solidFill>
                <a:latin typeface="+mj-lt"/>
              </a:rPr>
              <a:t>(Kishore et al, in preparation)</a:t>
            </a:r>
          </a:p>
        </p:txBody>
      </p:sp>
      <p:sp>
        <p:nvSpPr>
          <p:cNvPr id="5" name="TextBox 4">
            <a:extLst>
              <a:ext uri="{FF2B5EF4-FFF2-40B4-BE49-F238E27FC236}">
                <a16:creationId xmlns:a16="http://schemas.microsoft.com/office/drawing/2014/main" id="{D80441B5-548B-482B-27B4-8857C76D852E}"/>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18</a:t>
            </a:fld>
            <a:endParaRPr lang="en-US" dirty="0">
              <a:solidFill>
                <a:schemeClr val="bg1"/>
              </a:solidFill>
            </a:endParaRPr>
          </a:p>
        </p:txBody>
      </p:sp>
    </p:spTree>
    <p:extLst>
      <p:ext uri="{BB962C8B-B14F-4D97-AF65-F5344CB8AC3E}">
        <p14:creationId xmlns:p14="http://schemas.microsoft.com/office/powerpoint/2010/main" val="328318454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7435E2A-6CF9-5046-2355-706FA82A6070}"/>
              </a:ext>
            </a:extLst>
          </p:cNvPr>
          <p:cNvGrpSpPr/>
          <p:nvPr/>
        </p:nvGrpSpPr>
        <p:grpSpPr>
          <a:xfrm>
            <a:off x="3435894" y="1288298"/>
            <a:ext cx="4171642" cy="4760898"/>
            <a:chOff x="3673296" y="989493"/>
            <a:chExt cx="4330729" cy="5395821"/>
          </a:xfrm>
        </p:grpSpPr>
        <p:pic>
          <p:nvPicPr>
            <p:cNvPr id="7" name="Picture 6">
              <a:extLst>
                <a:ext uri="{FF2B5EF4-FFF2-40B4-BE49-F238E27FC236}">
                  <a16:creationId xmlns:a16="http://schemas.microsoft.com/office/drawing/2014/main" id="{DFBA30AD-08FE-919B-FC8F-D84C23B9DC57}"/>
                </a:ext>
              </a:extLst>
            </p:cNvPr>
            <p:cNvPicPr>
              <a:picLocks noChangeAspect="1"/>
            </p:cNvPicPr>
            <p:nvPr/>
          </p:nvPicPr>
          <p:blipFill>
            <a:blip r:embed="rId3"/>
            <a:stretch>
              <a:fillRect/>
            </a:stretch>
          </p:blipFill>
          <p:spPr>
            <a:xfrm>
              <a:off x="3673296" y="1118514"/>
              <a:ext cx="4069801" cy="5266800"/>
            </a:xfrm>
            <a:prstGeom prst="rect">
              <a:avLst/>
            </a:prstGeom>
          </p:spPr>
        </p:pic>
        <p:cxnSp>
          <p:nvCxnSpPr>
            <p:cNvPr id="10" name="Straight Connector 9">
              <a:extLst>
                <a:ext uri="{FF2B5EF4-FFF2-40B4-BE49-F238E27FC236}">
                  <a16:creationId xmlns:a16="http://schemas.microsoft.com/office/drawing/2014/main" id="{B9A21D63-3D91-908E-2FB5-3F3DAEEA248B}"/>
                </a:ext>
              </a:extLst>
            </p:cNvPr>
            <p:cNvCxnSpPr/>
            <p:nvPr/>
          </p:nvCxnSpPr>
          <p:spPr>
            <a:xfrm>
              <a:off x="4977739" y="1408940"/>
              <a:ext cx="158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A44B457-4B28-AA95-F1E5-4B279E250264}"/>
                </a:ext>
              </a:extLst>
            </p:cNvPr>
            <p:cNvCxnSpPr>
              <a:cxnSpLocks/>
            </p:cNvCxnSpPr>
            <p:nvPr/>
          </p:nvCxnSpPr>
          <p:spPr>
            <a:xfrm>
              <a:off x="6553199" y="1400204"/>
              <a:ext cx="0" cy="1930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7922ABD-E5AC-A89C-9340-407AC98241DE}"/>
                </a:ext>
              </a:extLst>
            </p:cNvPr>
            <p:cNvCxnSpPr>
              <a:cxnSpLocks/>
            </p:cNvCxnSpPr>
            <p:nvPr/>
          </p:nvCxnSpPr>
          <p:spPr>
            <a:xfrm>
              <a:off x="4988890" y="1402908"/>
              <a:ext cx="0" cy="1930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68DFECF-374C-EC1A-5FF1-CB1901F92400}"/>
                </a:ext>
              </a:extLst>
            </p:cNvPr>
            <p:cNvSpPr txBox="1"/>
            <p:nvPr/>
          </p:nvSpPr>
          <p:spPr>
            <a:xfrm>
              <a:off x="3850295" y="989493"/>
              <a:ext cx="4153730" cy="383704"/>
            </a:xfrm>
            <a:prstGeom prst="rect">
              <a:avLst/>
            </a:prstGeom>
            <a:noFill/>
          </p:spPr>
          <p:txBody>
            <a:bodyPr wrap="square">
              <a:spAutoFit/>
            </a:bodyPr>
            <a:lstStyle/>
            <a:p>
              <a:r>
                <a:rPr lang="en-US" sz="1600" dirty="0">
                  <a:latin typeface="Times New Roman" panose="02020603050405020304" pitchFamily="18" charset="0"/>
                  <a:cs typeface="Times New Roman" panose="02020603050405020304" pitchFamily="18" charset="0"/>
                </a:rPr>
                <a:t>△ median =  -0.26; p-value &lt; 2.2e-16 </a:t>
              </a:r>
            </a:p>
          </p:txBody>
        </p:sp>
      </p:grpSp>
      <p:sp>
        <p:nvSpPr>
          <p:cNvPr id="5" name="TextBox 4">
            <a:extLst>
              <a:ext uri="{FF2B5EF4-FFF2-40B4-BE49-F238E27FC236}">
                <a16:creationId xmlns:a16="http://schemas.microsoft.com/office/drawing/2014/main" id="{10057D53-0A4D-B36F-2E8D-C3613B092EF1}"/>
              </a:ext>
            </a:extLst>
          </p:cNvPr>
          <p:cNvSpPr txBox="1"/>
          <p:nvPr/>
        </p:nvSpPr>
        <p:spPr>
          <a:xfrm rot="16200000">
            <a:off x="2844648" y="3512040"/>
            <a:ext cx="1279603" cy="338554"/>
          </a:xfrm>
          <a:prstGeom prst="rect">
            <a:avLst/>
          </a:prstGeom>
          <a:solidFill>
            <a:schemeClr val="bg1"/>
          </a:solidFill>
        </p:spPr>
        <p:txBody>
          <a:bodyPr wrap="square" rtlCol="0">
            <a:spAutoFit/>
          </a:bodyPr>
          <a:lstStyle/>
          <a:p>
            <a:r>
              <a:rPr lang="en-US" sz="1600" dirty="0">
                <a:latin typeface="Times New Roman" panose="02020603050405020304" pitchFamily="18" charset="0"/>
                <a:cs typeface="Times New Roman" panose="02020603050405020304" pitchFamily="18" charset="0"/>
              </a:rPr>
              <a:t>Fitness Score</a:t>
            </a:r>
          </a:p>
        </p:txBody>
      </p:sp>
      <p:sp>
        <p:nvSpPr>
          <p:cNvPr id="8" name="TextBox 7">
            <a:extLst>
              <a:ext uri="{FF2B5EF4-FFF2-40B4-BE49-F238E27FC236}">
                <a16:creationId xmlns:a16="http://schemas.microsoft.com/office/drawing/2014/main" id="{56F1968D-9B9E-6AB8-51C9-766547E680B1}"/>
              </a:ext>
            </a:extLst>
          </p:cNvPr>
          <p:cNvSpPr txBox="1"/>
          <p:nvPr/>
        </p:nvSpPr>
        <p:spPr>
          <a:xfrm>
            <a:off x="4562843" y="5993159"/>
            <a:ext cx="1784963" cy="338554"/>
          </a:xfrm>
          <a:prstGeom prst="rect">
            <a:avLst/>
          </a:prstGeom>
          <a:solidFill>
            <a:schemeClr val="bg1"/>
          </a:solidFill>
        </p:spPr>
        <p:txBody>
          <a:bodyPr wrap="square" rtlCol="0">
            <a:spAutoFit/>
          </a:bodyPr>
          <a:lstStyle/>
          <a:p>
            <a:r>
              <a:rPr lang="en-US" sz="1600" dirty="0">
                <a:latin typeface="Times New Roman" panose="02020603050405020304" pitchFamily="18" charset="0"/>
                <a:cs typeface="Times New Roman" panose="02020603050405020304" pitchFamily="18" charset="0"/>
              </a:rPr>
              <a:t>Amino acid residue</a:t>
            </a:r>
          </a:p>
        </p:txBody>
      </p:sp>
      <p:sp>
        <p:nvSpPr>
          <p:cNvPr id="9" name="TextBox 8">
            <a:extLst>
              <a:ext uri="{FF2B5EF4-FFF2-40B4-BE49-F238E27FC236}">
                <a16:creationId xmlns:a16="http://schemas.microsoft.com/office/drawing/2014/main" id="{19E1E818-83B4-45F5-E671-341D47E09929}"/>
              </a:ext>
            </a:extLst>
          </p:cNvPr>
          <p:cNvSpPr txBox="1"/>
          <p:nvPr/>
        </p:nvSpPr>
        <p:spPr>
          <a:xfrm>
            <a:off x="4046476" y="5654604"/>
            <a:ext cx="1439922" cy="347239"/>
          </a:xfrm>
          <a:prstGeom prst="rect">
            <a:avLst/>
          </a:prstGeom>
          <a:solidFill>
            <a:schemeClr val="bg1"/>
          </a:solidFill>
        </p:spPr>
        <p:txBody>
          <a:bodyPr wrap="square" rtlCol="0">
            <a:spAutoFit/>
          </a:bodyPr>
          <a:lstStyle/>
          <a:p>
            <a:r>
              <a:rPr lang="en-US" sz="1600" dirty="0">
                <a:latin typeface="Times New Roman" panose="02020603050405020304" pitchFamily="18" charset="0"/>
                <a:cs typeface="Times New Roman" panose="02020603050405020304" pitchFamily="18" charset="0"/>
              </a:rPr>
              <a:t>Core</a:t>
            </a:r>
          </a:p>
        </p:txBody>
      </p:sp>
      <p:sp>
        <p:nvSpPr>
          <p:cNvPr id="13" name="TextBox 12">
            <a:extLst>
              <a:ext uri="{FF2B5EF4-FFF2-40B4-BE49-F238E27FC236}">
                <a16:creationId xmlns:a16="http://schemas.microsoft.com/office/drawing/2014/main" id="{49CC723C-C2D0-C3BA-CFD7-C096DC071BBC}"/>
              </a:ext>
            </a:extLst>
          </p:cNvPr>
          <p:cNvSpPr txBox="1"/>
          <p:nvPr/>
        </p:nvSpPr>
        <p:spPr>
          <a:xfrm>
            <a:off x="5091952" y="5663304"/>
            <a:ext cx="2501153" cy="338554"/>
          </a:xfrm>
          <a:prstGeom prst="rect">
            <a:avLst/>
          </a:prstGeom>
          <a:solidFill>
            <a:schemeClr val="bg1"/>
          </a:solidFill>
        </p:spPr>
        <p:txBody>
          <a:bodyPr wrap="square" rtlCol="0">
            <a:spAutoFit/>
          </a:bodyPr>
          <a:lstStyle/>
          <a:p>
            <a:r>
              <a:rPr lang="en-US" sz="1600" dirty="0">
                <a:latin typeface="Times New Roman" panose="02020603050405020304" pitchFamily="18" charset="0"/>
                <a:cs typeface="Times New Roman" panose="02020603050405020304" pitchFamily="18" charset="0"/>
              </a:rPr>
              <a:t>Surface</a:t>
            </a:r>
          </a:p>
        </p:txBody>
      </p:sp>
      <p:sp>
        <p:nvSpPr>
          <p:cNvPr id="15" name="TextBox 14">
            <a:extLst>
              <a:ext uri="{FF2B5EF4-FFF2-40B4-BE49-F238E27FC236}">
                <a16:creationId xmlns:a16="http://schemas.microsoft.com/office/drawing/2014/main" id="{4F4C6A67-8083-5CEF-7B50-2B4DE1CF9E01}"/>
              </a:ext>
            </a:extLst>
          </p:cNvPr>
          <p:cNvSpPr txBox="1"/>
          <p:nvPr/>
        </p:nvSpPr>
        <p:spPr>
          <a:xfrm>
            <a:off x="7378271" y="2510119"/>
            <a:ext cx="4598575" cy="1015663"/>
          </a:xfrm>
          <a:prstGeom prst="rect">
            <a:avLst/>
          </a:prstGeom>
          <a:noFill/>
          <a:ln>
            <a:solidFill>
              <a:schemeClr val="tx1"/>
            </a:solidFill>
          </a:ln>
        </p:spPr>
        <p:txBody>
          <a:bodyPr wrap="square" rtlCol="0">
            <a:spAutoFit/>
          </a:bodyPr>
          <a:lstStyle/>
          <a:p>
            <a:r>
              <a:rPr lang="en-US" dirty="0">
                <a:latin typeface="Times New Roman" panose="02020603050405020304" pitchFamily="18" charset="0"/>
                <a:cs typeface="Times New Roman" panose="02020603050405020304" pitchFamily="18" charset="0"/>
              </a:rPr>
              <a:t>Core (ASA&lt;20%) residues have a lower median fitness score than surface (ASA&gt;35%) residues </a:t>
            </a:r>
          </a:p>
        </p:txBody>
      </p:sp>
      <p:sp>
        <p:nvSpPr>
          <p:cNvPr id="17" name="TextBox 16">
            <a:extLst>
              <a:ext uri="{FF2B5EF4-FFF2-40B4-BE49-F238E27FC236}">
                <a16:creationId xmlns:a16="http://schemas.microsoft.com/office/drawing/2014/main" id="{E78E3AC3-5CBE-6C8E-0968-47524115709E}"/>
              </a:ext>
            </a:extLst>
          </p:cNvPr>
          <p:cNvSpPr txBox="1"/>
          <p:nvPr/>
        </p:nvSpPr>
        <p:spPr>
          <a:xfrm>
            <a:off x="7798380" y="4039717"/>
            <a:ext cx="3281996" cy="369332"/>
          </a:xfrm>
          <a:prstGeom prst="rect">
            <a:avLst/>
          </a:prstGeom>
          <a:noFill/>
        </p:spPr>
        <p:txBody>
          <a:bodyPr wrap="square">
            <a:spAutoFit/>
          </a:bodyPr>
          <a:lstStyle/>
          <a:p>
            <a:pPr algn="l"/>
            <a:r>
              <a:rPr lang="en-CA" sz="1800" dirty="0">
                <a:solidFill>
                  <a:srgbClr val="111111"/>
                </a:solidFill>
                <a:latin typeface="Times New Roman" panose="02020603050405020304" pitchFamily="18" charset="0"/>
                <a:cs typeface="Times New Roman" panose="02020603050405020304" pitchFamily="18" charset="0"/>
              </a:rPr>
              <a:t>ASA = accessible surface area</a:t>
            </a:r>
          </a:p>
        </p:txBody>
      </p:sp>
      <p:sp>
        <p:nvSpPr>
          <p:cNvPr id="11" name="Title 10"/>
          <p:cNvSpPr>
            <a:spLocks noGrp="1"/>
          </p:cNvSpPr>
          <p:nvPr>
            <p:ph type="title"/>
          </p:nvPr>
        </p:nvSpPr>
        <p:spPr/>
        <p:txBody>
          <a:bodyPr/>
          <a:lstStyle/>
          <a:p>
            <a:r>
              <a:rPr lang="en-US" dirty="0"/>
              <a:t>Reality check: More damaging scores for buried/core residues</a:t>
            </a:r>
            <a:endParaRPr lang="en-CA" dirty="0"/>
          </a:p>
        </p:txBody>
      </p:sp>
      <p:sp>
        <p:nvSpPr>
          <p:cNvPr id="4" name="Rectangle 3">
            <a:extLst>
              <a:ext uri="{FF2B5EF4-FFF2-40B4-BE49-F238E27FC236}">
                <a16:creationId xmlns:a16="http://schemas.microsoft.com/office/drawing/2014/main" id="{88B0E64C-A93E-6236-BE4A-56F70986A1B9}"/>
              </a:ext>
            </a:extLst>
          </p:cNvPr>
          <p:cNvSpPr/>
          <p:nvPr/>
        </p:nvSpPr>
        <p:spPr>
          <a:xfrm>
            <a:off x="1756512" y="6538912"/>
            <a:ext cx="3272687" cy="338554"/>
          </a:xfrm>
          <a:prstGeom prst="rect">
            <a:avLst/>
          </a:prstGeom>
        </p:spPr>
        <p:txBody>
          <a:bodyPr wrap="square">
            <a:spAutoFit/>
          </a:bodyPr>
          <a:lstStyle/>
          <a:p>
            <a:pPr algn="l"/>
            <a:r>
              <a:rPr lang="en-CA" sz="1600" dirty="0">
                <a:solidFill>
                  <a:schemeClr val="bg1"/>
                </a:solidFill>
                <a:latin typeface="+mj-lt"/>
              </a:rPr>
              <a:t>(Kishore et al, in preparation)</a:t>
            </a:r>
          </a:p>
        </p:txBody>
      </p:sp>
      <p:sp>
        <p:nvSpPr>
          <p:cNvPr id="16" name="TextBox 15">
            <a:extLst>
              <a:ext uri="{FF2B5EF4-FFF2-40B4-BE49-F238E27FC236}">
                <a16:creationId xmlns:a16="http://schemas.microsoft.com/office/drawing/2014/main" id="{40CD7F80-9133-3AF7-9B11-A77E1D1F961C}"/>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19</a:t>
            </a:fld>
            <a:endParaRPr lang="en-US" dirty="0">
              <a:solidFill>
                <a:schemeClr val="bg1"/>
              </a:solidFill>
            </a:endParaRPr>
          </a:p>
        </p:txBody>
      </p:sp>
    </p:spTree>
    <p:extLst>
      <p:ext uri="{BB962C8B-B14F-4D97-AF65-F5344CB8AC3E}">
        <p14:creationId xmlns:p14="http://schemas.microsoft.com/office/powerpoint/2010/main" val="316261547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TextBox 84">
            <a:extLst>
              <a:ext uri="{FF2B5EF4-FFF2-40B4-BE49-F238E27FC236}">
                <a16:creationId xmlns:a16="http://schemas.microsoft.com/office/drawing/2014/main" id="{B8BD34B6-A9BF-91BF-F99F-1BD3C88791B4}"/>
              </a:ext>
            </a:extLst>
          </p:cNvPr>
          <p:cNvSpPr txBox="1"/>
          <p:nvPr/>
        </p:nvSpPr>
        <p:spPr>
          <a:xfrm>
            <a:off x="7889853" y="6576668"/>
            <a:ext cx="4203928" cy="307777"/>
          </a:xfrm>
          <a:prstGeom prst="rect">
            <a:avLst/>
          </a:prstGeom>
          <a:noFill/>
        </p:spPr>
        <p:txBody>
          <a:bodyPr wrap="square">
            <a:spAutoFit/>
          </a:bodyPr>
          <a:lstStyle/>
          <a:p>
            <a:r>
              <a:rPr lang="en-CA" sz="1400" dirty="0">
                <a:solidFill>
                  <a:schemeClr val="bg1"/>
                </a:solidFill>
                <a:latin typeface="Times New Roman" panose="02020603050405020304" pitchFamily="18" charset="0"/>
                <a:cs typeface="Times New Roman" panose="02020603050405020304" pitchFamily="18" charset="0"/>
              </a:rPr>
              <a:t>Structure image modified from Yang, </a:t>
            </a:r>
            <a:r>
              <a:rPr lang="en-CA" sz="1400" i="1" dirty="0">
                <a:solidFill>
                  <a:schemeClr val="bg1"/>
                </a:solidFill>
                <a:latin typeface="Times New Roman" panose="02020603050405020304" pitchFamily="18" charset="0"/>
                <a:cs typeface="Times New Roman" panose="02020603050405020304" pitchFamily="18" charset="0"/>
              </a:rPr>
              <a:t>et. al. </a:t>
            </a:r>
            <a:r>
              <a:rPr lang="en-CA" sz="1400" dirty="0">
                <a:solidFill>
                  <a:schemeClr val="bg1"/>
                </a:solidFill>
                <a:latin typeface="Times New Roman" panose="02020603050405020304" pitchFamily="18" charset="0"/>
                <a:cs typeface="Times New Roman" panose="02020603050405020304" pitchFamily="18" charset="0"/>
              </a:rPr>
              <a:t>2023</a:t>
            </a:r>
            <a:endParaRPr lang="en-US" sz="1400" dirty="0">
              <a:solidFill>
                <a:schemeClr val="bg1"/>
              </a:solidFill>
              <a:latin typeface="Times New Roman" panose="02020603050405020304" pitchFamily="18" charset="0"/>
              <a:cs typeface="Times New Roman" panose="02020603050405020304" pitchFamily="18" charset="0"/>
            </a:endParaRPr>
          </a:p>
        </p:txBody>
      </p:sp>
      <p:grpSp>
        <p:nvGrpSpPr>
          <p:cNvPr id="24" name="Group 23">
            <a:extLst>
              <a:ext uri="{FF2B5EF4-FFF2-40B4-BE49-F238E27FC236}">
                <a16:creationId xmlns:a16="http://schemas.microsoft.com/office/drawing/2014/main" id="{5D208481-59EA-86A6-ED4E-89E6BDB53B84}"/>
              </a:ext>
            </a:extLst>
          </p:cNvPr>
          <p:cNvGrpSpPr/>
          <p:nvPr/>
        </p:nvGrpSpPr>
        <p:grpSpPr>
          <a:xfrm>
            <a:off x="1823656" y="1423722"/>
            <a:ext cx="8712373" cy="4443701"/>
            <a:chOff x="1823656" y="1504407"/>
            <a:chExt cx="8712373" cy="4443701"/>
          </a:xfrm>
        </p:grpSpPr>
        <p:grpSp>
          <p:nvGrpSpPr>
            <p:cNvPr id="8" name="Group 7">
              <a:extLst>
                <a:ext uri="{FF2B5EF4-FFF2-40B4-BE49-F238E27FC236}">
                  <a16:creationId xmlns:a16="http://schemas.microsoft.com/office/drawing/2014/main" id="{5ED3952F-B62A-53B5-EE2A-676B07A093DC}"/>
                </a:ext>
              </a:extLst>
            </p:cNvPr>
            <p:cNvGrpSpPr/>
            <p:nvPr/>
          </p:nvGrpSpPr>
          <p:grpSpPr>
            <a:xfrm>
              <a:off x="1823656" y="1507151"/>
              <a:ext cx="6498890" cy="4440957"/>
              <a:chOff x="201834" y="278557"/>
              <a:chExt cx="12930893" cy="6982926"/>
            </a:xfrm>
          </p:grpSpPr>
          <p:pic>
            <p:nvPicPr>
              <p:cNvPr id="2" name="Picture 1" descr="Chart&#10;&#10;Description automatically generated">
                <a:extLst>
                  <a:ext uri="{FF2B5EF4-FFF2-40B4-BE49-F238E27FC236}">
                    <a16:creationId xmlns:a16="http://schemas.microsoft.com/office/drawing/2014/main" id="{E7D8314A-AFC3-6AD8-DF38-3CBE8FA6900F}"/>
                  </a:ext>
                </a:extLst>
              </p:cNvPr>
              <p:cNvPicPr>
                <a:picLocks noChangeAspect="1"/>
              </p:cNvPicPr>
              <p:nvPr/>
            </p:nvPicPr>
            <p:blipFill>
              <a:blip r:embed="rId3"/>
              <a:stretch>
                <a:fillRect/>
              </a:stretch>
            </p:blipFill>
            <p:spPr>
              <a:xfrm>
                <a:off x="11234211" y="4174478"/>
                <a:ext cx="957788" cy="2414423"/>
              </a:xfrm>
              <a:prstGeom prst="rect">
                <a:avLst/>
              </a:prstGeom>
            </p:spPr>
          </p:pic>
          <p:grpSp>
            <p:nvGrpSpPr>
              <p:cNvPr id="58" name="Group 57">
                <a:extLst>
                  <a:ext uri="{FF2B5EF4-FFF2-40B4-BE49-F238E27FC236}">
                    <a16:creationId xmlns:a16="http://schemas.microsoft.com/office/drawing/2014/main" id="{1293253E-207F-84E9-190C-99446E828064}"/>
                  </a:ext>
                </a:extLst>
              </p:cNvPr>
              <p:cNvGrpSpPr/>
              <p:nvPr/>
            </p:nvGrpSpPr>
            <p:grpSpPr>
              <a:xfrm>
                <a:off x="201834" y="3897337"/>
                <a:ext cx="11151739" cy="2641987"/>
                <a:chOff x="443450" y="3665649"/>
                <a:chExt cx="10066945" cy="2641987"/>
              </a:xfrm>
            </p:grpSpPr>
            <p:pic>
              <p:nvPicPr>
                <p:cNvPr id="3" name="Picture 2">
                  <a:extLst>
                    <a:ext uri="{FF2B5EF4-FFF2-40B4-BE49-F238E27FC236}">
                      <a16:creationId xmlns:a16="http://schemas.microsoft.com/office/drawing/2014/main" id="{DFCE6B84-B1E6-21FE-9ADC-78F8FD8D8A52}"/>
                    </a:ext>
                  </a:extLst>
                </p:cNvPr>
                <p:cNvPicPr>
                  <a:picLocks noChangeAspect="1"/>
                </p:cNvPicPr>
                <p:nvPr/>
              </p:nvPicPr>
              <p:blipFill rotWithShape="1">
                <a:blip r:embed="rId4"/>
                <a:srcRect l="-65" t="-21642" r="99375" b="2147"/>
                <a:stretch/>
              </p:blipFill>
              <p:spPr>
                <a:xfrm>
                  <a:off x="443450" y="3733636"/>
                  <a:ext cx="619339" cy="2574000"/>
                </a:xfrm>
                <a:prstGeom prst="rect">
                  <a:avLst/>
                </a:prstGeom>
              </p:spPr>
            </p:pic>
            <p:pic>
              <p:nvPicPr>
                <p:cNvPr id="5" name="Picture 4">
                  <a:extLst>
                    <a:ext uri="{FF2B5EF4-FFF2-40B4-BE49-F238E27FC236}">
                      <a16:creationId xmlns:a16="http://schemas.microsoft.com/office/drawing/2014/main" id="{43306227-E299-D595-47A5-D5847FBC72BA}"/>
                    </a:ext>
                  </a:extLst>
                </p:cNvPr>
                <p:cNvPicPr>
                  <a:picLocks noChangeAspect="1"/>
                </p:cNvPicPr>
                <p:nvPr/>
              </p:nvPicPr>
              <p:blipFill rotWithShape="1">
                <a:blip r:embed="rId5"/>
                <a:srcRect l="59513" t="-3043" r="30058" b="1521"/>
                <a:stretch/>
              </p:blipFill>
              <p:spPr>
                <a:xfrm>
                  <a:off x="1083364" y="4164512"/>
                  <a:ext cx="9427031" cy="2139366"/>
                </a:xfrm>
                <a:prstGeom prst="rect">
                  <a:avLst/>
                </a:prstGeom>
              </p:spPr>
            </p:pic>
            <p:sp>
              <p:nvSpPr>
                <p:cNvPr id="4" name="Rectangle 3">
                  <a:extLst>
                    <a:ext uri="{FF2B5EF4-FFF2-40B4-BE49-F238E27FC236}">
                      <a16:creationId xmlns:a16="http://schemas.microsoft.com/office/drawing/2014/main" id="{F3370797-F3E8-31ED-22CA-CED4B991C9DE}"/>
                    </a:ext>
                  </a:extLst>
                </p:cNvPr>
                <p:cNvSpPr/>
                <p:nvPr/>
              </p:nvSpPr>
              <p:spPr>
                <a:xfrm>
                  <a:off x="1241912" y="4035399"/>
                  <a:ext cx="2394154" cy="169546"/>
                </a:xfrm>
                <a:prstGeom prst="rect">
                  <a:avLst/>
                </a:prstGeom>
                <a:solidFill>
                  <a:srgbClr val="00206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6" name="TextBox 5">
                  <a:extLst>
                    <a:ext uri="{FF2B5EF4-FFF2-40B4-BE49-F238E27FC236}">
                      <a16:creationId xmlns:a16="http://schemas.microsoft.com/office/drawing/2014/main" id="{E1E0F85F-C7DF-7E99-5A24-1480678F9289}"/>
                    </a:ext>
                  </a:extLst>
                </p:cNvPr>
                <p:cNvSpPr txBox="1"/>
                <p:nvPr/>
              </p:nvSpPr>
              <p:spPr>
                <a:xfrm>
                  <a:off x="1630798" y="3944178"/>
                  <a:ext cx="2032000" cy="362958"/>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A domain</a:t>
                  </a:r>
                </a:p>
              </p:txBody>
            </p:sp>
            <p:sp>
              <p:nvSpPr>
                <p:cNvPr id="7" name="TextBox 6">
                  <a:extLst>
                    <a:ext uri="{FF2B5EF4-FFF2-40B4-BE49-F238E27FC236}">
                      <a16:creationId xmlns:a16="http://schemas.microsoft.com/office/drawing/2014/main" id="{C470C18C-0C5B-265B-D702-D7C2088C0CFC}"/>
                    </a:ext>
                  </a:extLst>
                </p:cNvPr>
                <p:cNvSpPr txBox="1"/>
                <p:nvPr/>
              </p:nvSpPr>
              <p:spPr>
                <a:xfrm>
                  <a:off x="3439216" y="3672818"/>
                  <a:ext cx="855217" cy="362958"/>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917</a:t>
                  </a:r>
                </a:p>
              </p:txBody>
            </p:sp>
            <p:sp>
              <p:nvSpPr>
                <p:cNvPr id="9" name="Rectangle 8">
                  <a:extLst>
                    <a:ext uri="{FF2B5EF4-FFF2-40B4-BE49-F238E27FC236}">
                      <a16:creationId xmlns:a16="http://schemas.microsoft.com/office/drawing/2014/main" id="{548EC109-CDE7-CB35-B4B5-5D23D620A824}"/>
                    </a:ext>
                  </a:extLst>
                </p:cNvPr>
                <p:cNvSpPr/>
                <p:nvPr/>
              </p:nvSpPr>
              <p:spPr>
                <a:xfrm>
                  <a:off x="8792264" y="4035400"/>
                  <a:ext cx="1493645" cy="181803"/>
                </a:xfrm>
                <a:prstGeom prst="rect">
                  <a:avLst/>
                </a:prstGeom>
                <a:solidFill>
                  <a:srgbClr val="FF6A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11" name="TextBox 10">
                  <a:extLst>
                    <a:ext uri="{FF2B5EF4-FFF2-40B4-BE49-F238E27FC236}">
                      <a16:creationId xmlns:a16="http://schemas.microsoft.com/office/drawing/2014/main" id="{3688AC65-F236-0731-89DA-10C78BE4740A}"/>
                    </a:ext>
                  </a:extLst>
                </p:cNvPr>
                <p:cNvSpPr txBox="1"/>
                <p:nvPr/>
              </p:nvSpPr>
              <p:spPr>
                <a:xfrm>
                  <a:off x="8502812" y="3672818"/>
                  <a:ext cx="997202" cy="362958"/>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1004</a:t>
                  </a:r>
                </a:p>
              </p:txBody>
            </p:sp>
            <p:sp>
              <p:nvSpPr>
                <p:cNvPr id="12" name="Can 11">
                  <a:extLst>
                    <a:ext uri="{FF2B5EF4-FFF2-40B4-BE49-F238E27FC236}">
                      <a16:creationId xmlns:a16="http://schemas.microsoft.com/office/drawing/2014/main" id="{A248B529-79C4-7651-1ED6-8179D6854C79}"/>
                    </a:ext>
                  </a:extLst>
                </p:cNvPr>
                <p:cNvSpPr/>
                <p:nvPr/>
              </p:nvSpPr>
              <p:spPr>
                <a:xfrm rot="5400000">
                  <a:off x="4334943" y="3318796"/>
                  <a:ext cx="192393" cy="1625598"/>
                </a:xfrm>
                <a:prstGeom prst="can">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13" name="TextBox 12">
                  <a:extLst>
                    <a:ext uri="{FF2B5EF4-FFF2-40B4-BE49-F238E27FC236}">
                      <a16:creationId xmlns:a16="http://schemas.microsoft.com/office/drawing/2014/main" id="{0003CDD6-B892-5E64-C573-3F27E3469E7B}"/>
                    </a:ext>
                  </a:extLst>
                </p:cNvPr>
                <p:cNvSpPr txBox="1"/>
                <p:nvPr/>
              </p:nvSpPr>
              <p:spPr>
                <a:xfrm>
                  <a:off x="3832708" y="3960264"/>
                  <a:ext cx="1338622" cy="362958"/>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TMD – M3</a:t>
                  </a:r>
                </a:p>
              </p:txBody>
            </p:sp>
            <p:sp>
              <p:nvSpPr>
                <p:cNvPr id="14" name="Can 13">
                  <a:extLst>
                    <a:ext uri="{FF2B5EF4-FFF2-40B4-BE49-F238E27FC236}">
                      <a16:creationId xmlns:a16="http://schemas.microsoft.com/office/drawing/2014/main" id="{0E23BB47-19F2-B5C3-216C-61B77F6A1299}"/>
                    </a:ext>
                  </a:extLst>
                </p:cNvPr>
                <p:cNvSpPr/>
                <p:nvPr/>
              </p:nvSpPr>
              <p:spPr>
                <a:xfrm rot="5400000">
                  <a:off x="7020310" y="3776635"/>
                  <a:ext cx="205091" cy="722618"/>
                </a:xfrm>
                <a:prstGeom prst="can">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15" name="TextBox 14">
                  <a:extLst>
                    <a:ext uri="{FF2B5EF4-FFF2-40B4-BE49-F238E27FC236}">
                      <a16:creationId xmlns:a16="http://schemas.microsoft.com/office/drawing/2014/main" id="{F941F234-FEDA-4EC5-375B-33F2B684C9CB}"/>
                    </a:ext>
                  </a:extLst>
                </p:cNvPr>
                <p:cNvSpPr txBox="1"/>
                <p:nvPr/>
              </p:nvSpPr>
              <p:spPr>
                <a:xfrm>
                  <a:off x="6602601" y="3967740"/>
                  <a:ext cx="929501" cy="344811"/>
                </a:xfrm>
                <a:prstGeom prst="rect">
                  <a:avLst/>
                </a:prstGeom>
                <a:noFill/>
              </p:spPr>
              <p:txBody>
                <a:bodyPr wrap="square" rtlCol="0">
                  <a:spAutoFit/>
                </a:bodyPr>
                <a:lstStyle/>
                <a:p>
                  <a:r>
                    <a:rPr lang="en-US" sz="825" dirty="0">
                      <a:solidFill>
                        <a:schemeClr val="bg1"/>
                      </a:solidFill>
                      <a:latin typeface="Times New Roman" panose="02020603050405020304" pitchFamily="18" charset="0"/>
                      <a:cs typeface="Times New Roman" panose="02020603050405020304" pitchFamily="18" charset="0"/>
                    </a:rPr>
                    <a:t> M4A</a:t>
                  </a:r>
                </a:p>
              </p:txBody>
            </p:sp>
            <p:sp>
              <p:nvSpPr>
                <p:cNvPr id="16" name="Can 15">
                  <a:extLst>
                    <a:ext uri="{FF2B5EF4-FFF2-40B4-BE49-F238E27FC236}">
                      <a16:creationId xmlns:a16="http://schemas.microsoft.com/office/drawing/2014/main" id="{FB25B4A6-2D64-269E-BE06-C8CE1EEFE555}"/>
                    </a:ext>
                  </a:extLst>
                </p:cNvPr>
                <p:cNvSpPr/>
                <p:nvPr/>
              </p:nvSpPr>
              <p:spPr>
                <a:xfrm rot="5400000">
                  <a:off x="8201864" y="3624305"/>
                  <a:ext cx="183600" cy="997200"/>
                </a:xfrm>
                <a:prstGeom prst="can">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17" name="TextBox 16">
                  <a:extLst>
                    <a:ext uri="{FF2B5EF4-FFF2-40B4-BE49-F238E27FC236}">
                      <a16:creationId xmlns:a16="http://schemas.microsoft.com/office/drawing/2014/main" id="{3789808B-BB1B-093D-8A55-3E04B6B0BDA8}"/>
                    </a:ext>
                  </a:extLst>
                </p:cNvPr>
                <p:cNvSpPr txBox="1"/>
                <p:nvPr/>
              </p:nvSpPr>
              <p:spPr>
                <a:xfrm>
                  <a:off x="7898290" y="3949837"/>
                  <a:ext cx="842409" cy="362958"/>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M4B</a:t>
                  </a:r>
                </a:p>
              </p:txBody>
            </p:sp>
            <p:sp>
              <p:nvSpPr>
                <p:cNvPr id="18" name="TextBox 17">
                  <a:extLst>
                    <a:ext uri="{FF2B5EF4-FFF2-40B4-BE49-F238E27FC236}">
                      <a16:creationId xmlns:a16="http://schemas.microsoft.com/office/drawing/2014/main" id="{548D738C-1BC9-CB7E-C2A5-50EC0A774570}"/>
                    </a:ext>
                  </a:extLst>
                </p:cNvPr>
                <p:cNvSpPr txBox="1"/>
                <p:nvPr/>
              </p:nvSpPr>
              <p:spPr>
                <a:xfrm>
                  <a:off x="6306036" y="3672818"/>
                  <a:ext cx="860783" cy="362958"/>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970</a:t>
                  </a:r>
                </a:p>
              </p:txBody>
            </p:sp>
            <p:sp>
              <p:nvSpPr>
                <p:cNvPr id="19" name="TextBox 18">
                  <a:extLst>
                    <a:ext uri="{FF2B5EF4-FFF2-40B4-BE49-F238E27FC236}">
                      <a16:creationId xmlns:a16="http://schemas.microsoft.com/office/drawing/2014/main" id="{E0658C1B-783B-111B-EAB9-A28F224321C3}"/>
                    </a:ext>
                  </a:extLst>
                </p:cNvPr>
                <p:cNvSpPr txBox="1"/>
                <p:nvPr/>
              </p:nvSpPr>
              <p:spPr>
                <a:xfrm>
                  <a:off x="5010078" y="3672818"/>
                  <a:ext cx="738463" cy="362958"/>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946</a:t>
                  </a:r>
                </a:p>
              </p:txBody>
            </p:sp>
            <p:sp>
              <p:nvSpPr>
                <p:cNvPr id="20" name="TextBox 19">
                  <a:extLst>
                    <a:ext uri="{FF2B5EF4-FFF2-40B4-BE49-F238E27FC236}">
                      <a16:creationId xmlns:a16="http://schemas.microsoft.com/office/drawing/2014/main" id="{D3F0E3BE-77E0-9940-CDCC-3005DC95814A}"/>
                    </a:ext>
                  </a:extLst>
                </p:cNvPr>
                <p:cNvSpPr txBox="1"/>
                <p:nvPr/>
              </p:nvSpPr>
              <p:spPr>
                <a:xfrm>
                  <a:off x="7153264" y="3665649"/>
                  <a:ext cx="690102" cy="362958"/>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982</a:t>
                  </a:r>
                </a:p>
              </p:txBody>
            </p:sp>
            <p:sp>
              <p:nvSpPr>
                <p:cNvPr id="21" name="TextBox 20">
                  <a:extLst>
                    <a:ext uri="{FF2B5EF4-FFF2-40B4-BE49-F238E27FC236}">
                      <a16:creationId xmlns:a16="http://schemas.microsoft.com/office/drawing/2014/main" id="{336C4C49-7231-262E-9597-2B7CB6317D81}"/>
                    </a:ext>
                  </a:extLst>
                </p:cNvPr>
                <p:cNvSpPr txBox="1"/>
                <p:nvPr/>
              </p:nvSpPr>
              <p:spPr>
                <a:xfrm>
                  <a:off x="7684204" y="3686030"/>
                  <a:ext cx="780346" cy="362958"/>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987</a:t>
                  </a:r>
                </a:p>
              </p:txBody>
            </p:sp>
          </p:grpSp>
          <p:grpSp>
            <p:nvGrpSpPr>
              <p:cNvPr id="40" name="Group 39">
                <a:extLst>
                  <a:ext uri="{FF2B5EF4-FFF2-40B4-BE49-F238E27FC236}">
                    <a16:creationId xmlns:a16="http://schemas.microsoft.com/office/drawing/2014/main" id="{E2CC207A-B0BF-43F0-2C21-68BC4731E333}"/>
                  </a:ext>
                </a:extLst>
              </p:cNvPr>
              <p:cNvGrpSpPr/>
              <p:nvPr/>
            </p:nvGrpSpPr>
            <p:grpSpPr>
              <a:xfrm>
                <a:off x="257644" y="1586556"/>
                <a:ext cx="11337086" cy="2368800"/>
                <a:chOff x="610334" y="2307000"/>
                <a:chExt cx="10700669" cy="2234133"/>
              </a:xfrm>
            </p:grpSpPr>
            <p:pic>
              <p:nvPicPr>
                <p:cNvPr id="42" name="Picture 41">
                  <a:extLst>
                    <a:ext uri="{FF2B5EF4-FFF2-40B4-BE49-F238E27FC236}">
                      <a16:creationId xmlns:a16="http://schemas.microsoft.com/office/drawing/2014/main" id="{92B1BEFC-33EC-2BA3-7DCA-8B8516244FB1}"/>
                    </a:ext>
                  </a:extLst>
                </p:cNvPr>
                <p:cNvPicPr>
                  <a:picLocks noChangeAspect="1"/>
                </p:cNvPicPr>
                <p:nvPr/>
              </p:nvPicPr>
              <p:blipFill rotWithShape="1">
                <a:blip r:embed="rId6"/>
                <a:srcRect l="47842" r="40102"/>
                <a:stretch/>
              </p:blipFill>
              <p:spPr>
                <a:xfrm>
                  <a:off x="1189973" y="2346807"/>
                  <a:ext cx="10121030" cy="2164384"/>
                </a:xfrm>
                <a:prstGeom prst="rect">
                  <a:avLst/>
                </a:prstGeom>
              </p:spPr>
            </p:pic>
            <p:pic>
              <p:nvPicPr>
                <p:cNvPr id="43" name="Picture 42">
                  <a:extLst>
                    <a:ext uri="{FF2B5EF4-FFF2-40B4-BE49-F238E27FC236}">
                      <a16:creationId xmlns:a16="http://schemas.microsoft.com/office/drawing/2014/main" id="{9848157A-8BD0-29D4-A5AA-43002BE7E0CC}"/>
                    </a:ext>
                  </a:extLst>
                </p:cNvPr>
                <p:cNvPicPr>
                  <a:picLocks noChangeAspect="1"/>
                </p:cNvPicPr>
                <p:nvPr/>
              </p:nvPicPr>
              <p:blipFill rotWithShape="1">
                <a:blip r:embed="rId7"/>
                <a:srcRect l="-1" r="99185"/>
                <a:stretch/>
              </p:blipFill>
              <p:spPr>
                <a:xfrm>
                  <a:off x="610334" y="2307000"/>
                  <a:ext cx="680523" cy="2234133"/>
                </a:xfrm>
                <a:prstGeom prst="rect">
                  <a:avLst/>
                </a:prstGeom>
              </p:spPr>
            </p:pic>
          </p:grpSp>
          <p:sp>
            <p:nvSpPr>
              <p:cNvPr id="44" name="Can 43">
                <a:extLst>
                  <a:ext uri="{FF2B5EF4-FFF2-40B4-BE49-F238E27FC236}">
                    <a16:creationId xmlns:a16="http://schemas.microsoft.com/office/drawing/2014/main" id="{E8BE45D4-7A3D-FE04-8D2D-DA42E3D19F6E}"/>
                  </a:ext>
                </a:extLst>
              </p:cNvPr>
              <p:cNvSpPr/>
              <p:nvPr/>
            </p:nvSpPr>
            <p:spPr>
              <a:xfrm rot="5400000">
                <a:off x="974247" y="674002"/>
                <a:ext cx="192392" cy="1625599"/>
              </a:xfrm>
              <a:prstGeom prst="can">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45" name="TextBox 44">
                <a:extLst>
                  <a:ext uri="{FF2B5EF4-FFF2-40B4-BE49-F238E27FC236}">
                    <a16:creationId xmlns:a16="http://schemas.microsoft.com/office/drawing/2014/main" id="{D0550B91-94A4-80D5-176A-046A60F4C446}"/>
                  </a:ext>
                </a:extLst>
              </p:cNvPr>
              <p:cNvSpPr txBox="1"/>
              <p:nvPr/>
            </p:nvSpPr>
            <p:spPr>
              <a:xfrm>
                <a:off x="267025" y="1337760"/>
                <a:ext cx="1461216" cy="362958"/>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TMD - MB</a:t>
                </a:r>
              </a:p>
            </p:txBody>
          </p:sp>
          <p:sp>
            <p:nvSpPr>
              <p:cNvPr id="46" name="TextBox 45">
                <a:extLst>
                  <a:ext uri="{FF2B5EF4-FFF2-40B4-BE49-F238E27FC236}">
                    <a16:creationId xmlns:a16="http://schemas.microsoft.com/office/drawing/2014/main" id="{B4E87E85-611A-5EE7-7556-9CDFDFF1233C}"/>
                  </a:ext>
                </a:extLst>
              </p:cNvPr>
              <p:cNvSpPr txBox="1"/>
              <p:nvPr/>
            </p:nvSpPr>
            <p:spPr>
              <a:xfrm>
                <a:off x="1733965" y="1137063"/>
                <a:ext cx="730874" cy="362958"/>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723</a:t>
                </a:r>
              </a:p>
            </p:txBody>
          </p:sp>
          <p:sp>
            <p:nvSpPr>
              <p:cNvPr id="47" name="Can 46">
                <a:extLst>
                  <a:ext uri="{FF2B5EF4-FFF2-40B4-BE49-F238E27FC236}">
                    <a16:creationId xmlns:a16="http://schemas.microsoft.com/office/drawing/2014/main" id="{5CACB164-3B18-925E-41EB-2172BD2B779B}"/>
                  </a:ext>
                </a:extLst>
              </p:cNvPr>
              <p:cNvSpPr/>
              <p:nvPr/>
            </p:nvSpPr>
            <p:spPr>
              <a:xfrm rot="5400000">
                <a:off x="3045832" y="851858"/>
                <a:ext cx="168159" cy="1294120"/>
              </a:xfrm>
              <a:prstGeom prst="can">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48" name="TextBox 47">
                <a:extLst>
                  <a:ext uri="{FF2B5EF4-FFF2-40B4-BE49-F238E27FC236}">
                    <a16:creationId xmlns:a16="http://schemas.microsoft.com/office/drawing/2014/main" id="{B377DF3D-8963-9DD7-EDC4-2DB57F4FF240}"/>
                  </a:ext>
                </a:extLst>
              </p:cNvPr>
              <p:cNvSpPr txBox="1"/>
              <p:nvPr/>
            </p:nvSpPr>
            <p:spPr>
              <a:xfrm>
                <a:off x="3511964" y="1137063"/>
                <a:ext cx="763990" cy="362958"/>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754</a:t>
                </a:r>
              </a:p>
            </p:txBody>
          </p:sp>
          <p:sp>
            <p:nvSpPr>
              <p:cNvPr id="49" name="TextBox 48">
                <a:extLst>
                  <a:ext uri="{FF2B5EF4-FFF2-40B4-BE49-F238E27FC236}">
                    <a16:creationId xmlns:a16="http://schemas.microsoft.com/office/drawing/2014/main" id="{F48A3972-DEDC-0051-9D18-2C4ACBB0D9FB}"/>
                  </a:ext>
                </a:extLst>
              </p:cNvPr>
              <p:cNvSpPr txBox="1"/>
              <p:nvPr/>
            </p:nvSpPr>
            <p:spPr>
              <a:xfrm>
                <a:off x="2374677" y="1137063"/>
                <a:ext cx="925821" cy="362958"/>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731</a:t>
                </a:r>
              </a:p>
            </p:txBody>
          </p:sp>
          <p:sp>
            <p:nvSpPr>
              <p:cNvPr id="50" name="TextBox 49">
                <a:extLst>
                  <a:ext uri="{FF2B5EF4-FFF2-40B4-BE49-F238E27FC236}">
                    <a16:creationId xmlns:a16="http://schemas.microsoft.com/office/drawing/2014/main" id="{65B50AD0-5D28-54F3-CB3C-00873C94C38F}"/>
                  </a:ext>
                </a:extLst>
              </p:cNvPr>
              <p:cNvSpPr txBox="1"/>
              <p:nvPr/>
            </p:nvSpPr>
            <p:spPr>
              <a:xfrm>
                <a:off x="2371742" y="1310386"/>
                <a:ext cx="1478516" cy="362958"/>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TMD – M1</a:t>
                </a:r>
              </a:p>
            </p:txBody>
          </p:sp>
          <p:sp>
            <p:nvSpPr>
              <p:cNvPr id="51" name="Can 50">
                <a:extLst>
                  <a:ext uri="{FF2B5EF4-FFF2-40B4-BE49-F238E27FC236}">
                    <a16:creationId xmlns:a16="http://schemas.microsoft.com/office/drawing/2014/main" id="{0344708C-CD29-57D7-33D1-6C0BE63ACCB9}"/>
                  </a:ext>
                </a:extLst>
              </p:cNvPr>
              <p:cNvSpPr/>
              <p:nvPr/>
            </p:nvSpPr>
            <p:spPr>
              <a:xfrm rot="5400000">
                <a:off x="4866319" y="886869"/>
                <a:ext cx="192391" cy="1248335"/>
              </a:xfrm>
              <a:prstGeom prst="can">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52" name="TextBox 51">
                <a:extLst>
                  <a:ext uri="{FF2B5EF4-FFF2-40B4-BE49-F238E27FC236}">
                    <a16:creationId xmlns:a16="http://schemas.microsoft.com/office/drawing/2014/main" id="{C47ACC4F-E50F-0420-E1B5-10AC8FF36940}"/>
                  </a:ext>
                </a:extLst>
              </p:cNvPr>
              <p:cNvSpPr txBox="1"/>
              <p:nvPr/>
            </p:nvSpPr>
            <p:spPr>
              <a:xfrm>
                <a:off x="5253597" y="1137063"/>
                <a:ext cx="783193" cy="362958"/>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784</a:t>
                </a:r>
              </a:p>
            </p:txBody>
          </p:sp>
          <p:sp>
            <p:nvSpPr>
              <p:cNvPr id="53" name="TextBox 52">
                <a:extLst>
                  <a:ext uri="{FF2B5EF4-FFF2-40B4-BE49-F238E27FC236}">
                    <a16:creationId xmlns:a16="http://schemas.microsoft.com/office/drawing/2014/main" id="{253E3BAD-84FE-9817-4F14-2867490BD596}"/>
                  </a:ext>
                </a:extLst>
              </p:cNvPr>
              <p:cNvSpPr txBox="1"/>
              <p:nvPr/>
            </p:nvSpPr>
            <p:spPr>
              <a:xfrm>
                <a:off x="4230169" y="1137063"/>
                <a:ext cx="918149" cy="362958"/>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764</a:t>
                </a:r>
              </a:p>
            </p:txBody>
          </p:sp>
          <p:sp>
            <p:nvSpPr>
              <p:cNvPr id="54" name="TextBox 53">
                <a:extLst>
                  <a:ext uri="{FF2B5EF4-FFF2-40B4-BE49-F238E27FC236}">
                    <a16:creationId xmlns:a16="http://schemas.microsoft.com/office/drawing/2014/main" id="{6E19C8DA-0DE8-7648-53ED-225D669B3E10}"/>
                  </a:ext>
                </a:extLst>
              </p:cNvPr>
              <p:cNvSpPr txBox="1"/>
              <p:nvPr/>
            </p:nvSpPr>
            <p:spPr>
              <a:xfrm>
                <a:off x="4131109" y="1329890"/>
                <a:ext cx="1627502" cy="362958"/>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TMD – M2</a:t>
                </a:r>
              </a:p>
            </p:txBody>
          </p:sp>
          <p:sp>
            <p:nvSpPr>
              <p:cNvPr id="55" name="Rectangle 54">
                <a:extLst>
                  <a:ext uri="{FF2B5EF4-FFF2-40B4-BE49-F238E27FC236}">
                    <a16:creationId xmlns:a16="http://schemas.microsoft.com/office/drawing/2014/main" id="{2627E0CF-A56C-27FB-7418-D85DCB5275E7}"/>
                  </a:ext>
                </a:extLst>
              </p:cNvPr>
              <p:cNvSpPr/>
              <p:nvPr/>
            </p:nvSpPr>
            <p:spPr>
              <a:xfrm>
                <a:off x="5750846" y="1406882"/>
                <a:ext cx="5843884" cy="182045"/>
              </a:xfrm>
              <a:prstGeom prst="rect">
                <a:avLst/>
              </a:prstGeom>
              <a:solidFill>
                <a:srgbClr val="00206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56" name="TextBox 55">
                <a:extLst>
                  <a:ext uri="{FF2B5EF4-FFF2-40B4-BE49-F238E27FC236}">
                    <a16:creationId xmlns:a16="http://schemas.microsoft.com/office/drawing/2014/main" id="{DCFE070D-DFEF-EDDF-6E1A-045AB420BF47}"/>
                  </a:ext>
                </a:extLst>
              </p:cNvPr>
              <p:cNvSpPr txBox="1"/>
              <p:nvPr/>
            </p:nvSpPr>
            <p:spPr>
              <a:xfrm>
                <a:off x="5671585" y="1137063"/>
                <a:ext cx="1062737" cy="362958"/>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786</a:t>
                </a:r>
              </a:p>
            </p:txBody>
          </p:sp>
          <p:sp>
            <p:nvSpPr>
              <p:cNvPr id="57" name="TextBox 56">
                <a:extLst>
                  <a:ext uri="{FF2B5EF4-FFF2-40B4-BE49-F238E27FC236}">
                    <a16:creationId xmlns:a16="http://schemas.microsoft.com/office/drawing/2014/main" id="{9D597C58-FC28-6535-FF58-31316BF42B0B}"/>
                  </a:ext>
                </a:extLst>
              </p:cNvPr>
              <p:cNvSpPr txBox="1"/>
              <p:nvPr/>
            </p:nvSpPr>
            <p:spPr>
              <a:xfrm>
                <a:off x="8772929" y="1334796"/>
                <a:ext cx="2031999" cy="362958"/>
              </a:xfrm>
              <a:prstGeom prst="rect">
                <a:avLst/>
              </a:prstGeom>
              <a:noFill/>
            </p:spPr>
            <p:txBody>
              <a:bodyPr wrap="square" rtlCol="0">
                <a:spAutoFit/>
              </a:bodyPr>
              <a:lstStyle/>
              <a:p>
                <a:r>
                  <a:rPr lang="en-US" sz="900" dirty="0">
                    <a:solidFill>
                      <a:schemeClr val="bg1"/>
                    </a:solidFill>
                    <a:latin typeface="Times New Roman" panose="02020603050405020304" pitchFamily="18" charset="0"/>
                    <a:cs typeface="Times New Roman" panose="02020603050405020304" pitchFamily="18" charset="0"/>
                  </a:rPr>
                  <a:t>A domain</a:t>
                </a:r>
              </a:p>
            </p:txBody>
          </p:sp>
          <p:sp>
            <p:nvSpPr>
              <p:cNvPr id="64" name="Rounded Rectangle 63">
                <a:extLst>
                  <a:ext uri="{FF2B5EF4-FFF2-40B4-BE49-F238E27FC236}">
                    <a16:creationId xmlns:a16="http://schemas.microsoft.com/office/drawing/2014/main" id="{6BA707AD-D09B-BC12-94EF-D9B423A458DC}"/>
                  </a:ext>
                </a:extLst>
              </p:cNvPr>
              <p:cNvSpPr/>
              <p:nvPr/>
            </p:nvSpPr>
            <p:spPr>
              <a:xfrm>
                <a:off x="5292613" y="1945105"/>
                <a:ext cx="100568" cy="1570256"/>
              </a:xfrm>
              <a:prstGeom prst="roundRect">
                <a:avLst/>
              </a:prstGeom>
              <a:noFill/>
              <a:ln w="19050">
                <a:solidFill>
                  <a:srgbClr val="FFC1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solidFill>
                    <a:srgbClr val="FFC125"/>
                  </a:solidFill>
                </a:endParaRPr>
              </a:p>
            </p:txBody>
          </p:sp>
          <p:sp>
            <p:nvSpPr>
              <p:cNvPr id="65" name="Rounded Rectangle 64">
                <a:extLst>
                  <a:ext uri="{FF2B5EF4-FFF2-40B4-BE49-F238E27FC236}">
                    <a16:creationId xmlns:a16="http://schemas.microsoft.com/office/drawing/2014/main" id="{101C5438-332C-DEB3-5131-712E004ECADF}"/>
                  </a:ext>
                </a:extLst>
              </p:cNvPr>
              <p:cNvSpPr/>
              <p:nvPr/>
            </p:nvSpPr>
            <p:spPr>
              <a:xfrm>
                <a:off x="10087309" y="1932404"/>
                <a:ext cx="214420" cy="1582957"/>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66" name="Rounded Rectangle 65">
                <a:extLst>
                  <a:ext uri="{FF2B5EF4-FFF2-40B4-BE49-F238E27FC236}">
                    <a16:creationId xmlns:a16="http://schemas.microsoft.com/office/drawing/2014/main" id="{C0E4D13A-A6EA-DE02-9627-EC11355939AF}"/>
                  </a:ext>
                </a:extLst>
              </p:cNvPr>
              <p:cNvSpPr/>
              <p:nvPr/>
            </p:nvSpPr>
            <p:spPr>
              <a:xfrm>
                <a:off x="7983846" y="4732540"/>
                <a:ext cx="264686" cy="1442088"/>
              </a:xfrm>
              <a:prstGeom prst="roundRect">
                <a:avLst/>
              </a:prstGeom>
              <a:no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highlight>
                    <a:srgbClr val="FF00FF"/>
                  </a:highlight>
                </a:endParaRPr>
              </a:p>
            </p:txBody>
          </p:sp>
          <p:sp>
            <p:nvSpPr>
              <p:cNvPr id="72" name="TextBox 71">
                <a:extLst>
                  <a:ext uri="{FF2B5EF4-FFF2-40B4-BE49-F238E27FC236}">
                    <a16:creationId xmlns:a16="http://schemas.microsoft.com/office/drawing/2014/main" id="{DCFEF2B7-16CC-2D94-B1D8-E5C707C8CB78}"/>
                  </a:ext>
                </a:extLst>
              </p:cNvPr>
              <p:cNvSpPr txBox="1"/>
              <p:nvPr/>
            </p:nvSpPr>
            <p:spPr>
              <a:xfrm>
                <a:off x="9809245" y="1497608"/>
                <a:ext cx="1303108" cy="362958"/>
              </a:xfrm>
              <a:prstGeom prst="rect">
                <a:avLst/>
              </a:prstGeom>
              <a:noFill/>
            </p:spPr>
            <p:txBody>
              <a:bodyPr wrap="square" rtlCol="0">
                <a:spAutoFit/>
              </a:bodyPr>
              <a:lstStyle/>
              <a:p>
                <a:r>
                  <a:rPr lang="en-US" sz="900" dirty="0">
                    <a:highlight>
                      <a:srgbClr val="00FF00"/>
                    </a:highlight>
                    <a:latin typeface="Times New Roman" panose="02020603050405020304" pitchFamily="18" charset="0"/>
                    <a:cs typeface="Times New Roman" panose="02020603050405020304" pitchFamily="18" charset="0"/>
                  </a:rPr>
                  <a:t>TGE</a:t>
                </a:r>
              </a:p>
            </p:txBody>
          </p:sp>
          <p:cxnSp>
            <p:nvCxnSpPr>
              <p:cNvPr id="77" name="Straight Arrow Connector 76">
                <a:extLst>
                  <a:ext uri="{FF2B5EF4-FFF2-40B4-BE49-F238E27FC236}">
                    <a16:creationId xmlns:a16="http://schemas.microsoft.com/office/drawing/2014/main" id="{7A58B4B2-470A-9743-6D35-62BB459CE80D}"/>
                  </a:ext>
                </a:extLst>
              </p:cNvPr>
              <p:cNvCxnSpPr>
                <a:cxnSpLocks/>
              </p:cNvCxnSpPr>
              <p:nvPr/>
            </p:nvCxnSpPr>
            <p:spPr>
              <a:xfrm flipV="1">
                <a:off x="10993489" y="3965325"/>
                <a:ext cx="750605" cy="5361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188A3ACA-6963-4562-A636-3ED59E08C5A1}"/>
                  </a:ext>
                </a:extLst>
              </p:cNvPr>
              <p:cNvSpPr txBox="1"/>
              <p:nvPr/>
            </p:nvSpPr>
            <p:spPr>
              <a:xfrm>
                <a:off x="6479968" y="6535565"/>
                <a:ext cx="3247251" cy="725918"/>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Important for copper binding</a:t>
                </a:r>
              </a:p>
            </p:txBody>
          </p:sp>
          <p:sp>
            <p:nvSpPr>
              <p:cNvPr id="80" name="TextBox 79">
                <a:extLst>
                  <a:ext uri="{FF2B5EF4-FFF2-40B4-BE49-F238E27FC236}">
                    <a16:creationId xmlns:a16="http://schemas.microsoft.com/office/drawing/2014/main" id="{78D562F8-2AD1-CFE7-8AFB-4B444276D1AE}"/>
                  </a:ext>
                </a:extLst>
              </p:cNvPr>
              <p:cNvSpPr txBox="1"/>
              <p:nvPr/>
            </p:nvSpPr>
            <p:spPr>
              <a:xfrm>
                <a:off x="7714755" y="6314379"/>
                <a:ext cx="1104660" cy="362958"/>
              </a:xfrm>
              <a:prstGeom prst="rect">
                <a:avLst/>
              </a:prstGeom>
              <a:noFill/>
            </p:spPr>
            <p:txBody>
              <a:bodyPr wrap="square" rtlCol="0">
                <a:spAutoFit/>
              </a:bodyPr>
              <a:lstStyle/>
              <a:p>
                <a:r>
                  <a:rPr lang="en-US" sz="900" dirty="0">
                    <a:highlight>
                      <a:srgbClr val="FF00FF"/>
                    </a:highlight>
                    <a:latin typeface="Times New Roman" panose="02020603050405020304" pitchFamily="18" charset="0"/>
                    <a:cs typeface="Times New Roman" panose="02020603050405020304" pitchFamily="18" charset="0"/>
                  </a:rPr>
                  <a:t>CPC</a:t>
                </a:r>
              </a:p>
            </p:txBody>
          </p:sp>
          <p:cxnSp>
            <p:nvCxnSpPr>
              <p:cNvPr id="27" name="Straight Arrow Connector 26">
                <a:extLst>
                  <a:ext uri="{FF2B5EF4-FFF2-40B4-BE49-F238E27FC236}">
                    <a16:creationId xmlns:a16="http://schemas.microsoft.com/office/drawing/2014/main" id="{49C43C81-0691-51F6-890A-49FFE1591E4A}"/>
                  </a:ext>
                </a:extLst>
              </p:cNvPr>
              <p:cNvCxnSpPr>
                <a:cxnSpLocks/>
                <a:stCxn id="64" idx="0"/>
              </p:cNvCxnSpPr>
              <p:nvPr/>
            </p:nvCxnSpPr>
            <p:spPr>
              <a:xfrm flipV="1">
                <a:off x="5342897" y="782385"/>
                <a:ext cx="310430" cy="116272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F21A48B-6166-4ACC-D9C3-9FD0CD5F53A6}"/>
                  </a:ext>
                </a:extLst>
              </p:cNvPr>
              <p:cNvSpPr txBox="1"/>
              <p:nvPr/>
            </p:nvSpPr>
            <p:spPr>
              <a:xfrm>
                <a:off x="5611709" y="278557"/>
                <a:ext cx="4197536" cy="725918"/>
              </a:xfrm>
              <a:prstGeom prst="rect">
                <a:avLst/>
              </a:prstGeom>
              <a:noFill/>
            </p:spPr>
            <p:txBody>
              <a:bodyPr wrap="square">
                <a:spAutoFit/>
              </a:bodyPr>
              <a:lstStyle/>
              <a:p>
                <a:r>
                  <a:rPr lang="en-CA" sz="1200" dirty="0">
                    <a:highlight>
                      <a:srgbClr val="FFC125"/>
                    </a:highlight>
                    <a:latin typeface="Times New Roman" panose="02020603050405020304" pitchFamily="18" charset="0"/>
                    <a:cs typeface="Times New Roman" panose="02020603050405020304" pitchFamily="18" charset="0"/>
                  </a:rPr>
                  <a:t>R778</a:t>
                </a:r>
                <a:r>
                  <a:rPr lang="en-CA" sz="1200" dirty="0">
                    <a:latin typeface="Times New Roman" panose="02020603050405020304" pitchFamily="18" charset="0"/>
                    <a:cs typeface="Times New Roman" panose="02020603050405020304" pitchFamily="18" charset="0"/>
                  </a:rPr>
                  <a:t> seals the cytoplasmic side of the Cu</a:t>
                </a:r>
                <a:r>
                  <a:rPr lang="en-CA" sz="1200" baseline="30000" dirty="0">
                    <a:latin typeface="Times New Roman" panose="02020603050405020304" pitchFamily="18" charset="0"/>
                    <a:cs typeface="Times New Roman" panose="02020603050405020304" pitchFamily="18" charset="0"/>
                  </a:rPr>
                  <a:t>+</a:t>
                </a:r>
                <a:r>
                  <a:rPr lang="en-CA" sz="1200" dirty="0">
                    <a:latin typeface="Times New Roman" panose="02020603050405020304" pitchFamily="18" charset="0"/>
                    <a:cs typeface="Times New Roman" panose="02020603050405020304" pitchFamily="18" charset="0"/>
                  </a:rPr>
                  <a:t> entryway</a:t>
                </a:r>
              </a:p>
            </p:txBody>
          </p:sp>
          <p:sp>
            <p:nvSpPr>
              <p:cNvPr id="10" name="TextBox 9">
                <a:extLst>
                  <a:ext uri="{FF2B5EF4-FFF2-40B4-BE49-F238E27FC236}">
                    <a16:creationId xmlns:a16="http://schemas.microsoft.com/office/drawing/2014/main" id="{C18999EE-3168-5207-B85B-D1199DF2468F}"/>
                  </a:ext>
                </a:extLst>
              </p:cNvPr>
              <p:cNvSpPr txBox="1"/>
              <p:nvPr/>
            </p:nvSpPr>
            <p:spPr>
              <a:xfrm>
                <a:off x="9286580" y="4182109"/>
                <a:ext cx="2031999" cy="338762"/>
              </a:xfrm>
              <a:prstGeom prst="rect">
                <a:avLst/>
              </a:prstGeom>
              <a:noFill/>
            </p:spPr>
            <p:txBody>
              <a:bodyPr wrap="square" rtlCol="0">
                <a:spAutoFit/>
              </a:bodyPr>
              <a:lstStyle/>
              <a:p>
                <a:r>
                  <a:rPr lang="en-US" sz="800" dirty="0">
                    <a:solidFill>
                      <a:schemeClr val="bg1"/>
                    </a:solidFill>
                    <a:latin typeface="Times New Roman" panose="02020603050405020304" pitchFamily="18" charset="0"/>
                    <a:cs typeface="Times New Roman" panose="02020603050405020304" pitchFamily="18" charset="0"/>
                  </a:rPr>
                  <a:t>P domain (1</a:t>
                </a:r>
                <a:r>
                  <a:rPr lang="en-US" sz="800" baseline="30000" dirty="0">
                    <a:solidFill>
                      <a:schemeClr val="bg1"/>
                    </a:solidFill>
                    <a:latin typeface="Times New Roman" panose="02020603050405020304" pitchFamily="18" charset="0"/>
                    <a:cs typeface="Times New Roman" panose="02020603050405020304" pitchFamily="18" charset="0"/>
                  </a:rPr>
                  <a:t>st</a:t>
                </a:r>
                <a:r>
                  <a:rPr lang="en-US" sz="800" dirty="0">
                    <a:solidFill>
                      <a:schemeClr val="bg1"/>
                    </a:solidFill>
                    <a:latin typeface="Times New Roman" panose="02020603050405020304" pitchFamily="18" charset="0"/>
                    <a:cs typeface="Times New Roman" panose="02020603050405020304" pitchFamily="18" charset="0"/>
                  </a:rPr>
                  <a:t> half)</a:t>
                </a:r>
              </a:p>
            </p:txBody>
          </p:sp>
          <p:sp>
            <p:nvSpPr>
              <p:cNvPr id="81" name="TextBox 80">
                <a:extLst>
                  <a:ext uri="{FF2B5EF4-FFF2-40B4-BE49-F238E27FC236}">
                    <a16:creationId xmlns:a16="http://schemas.microsoft.com/office/drawing/2014/main" id="{2CF28303-0F44-8D8D-92D5-17AE1CEED878}"/>
                  </a:ext>
                </a:extLst>
              </p:cNvPr>
              <p:cNvSpPr txBox="1"/>
              <p:nvPr/>
            </p:nvSpPr>
            <p:spPr>
              <a:xfrm>
                <a:off x="11410862" y="3375945"/>
                <a:ext cx="1721865" cy="1016286"/>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Important </a:t>
                </a:r>
                <a:r>
                  <a:rPr lang="en-US" sz="1200" dirty="0" err="1">
                    <a:latin typeface="Times New Roman" panose="02020603050405020304" pitchFamily="18" charset="0"/>
                    <a:cs typeface="Times New Roman" panose="02020603050405020304" pitchFamily="18" charset="0"/>
                  </a:rPr>
                  <a:t>phospho</a:t>
                </a:r>
                <a:r>
                  <a:rPr lang="en-US" sz="1200" dirty="0">
                    <a:latin typeface="Times New Roman" panose="02020603050405020304" pitchFamily="18" charset="0"/>
                    <a:cs typeface="Times New Roman" panose="02020603050405020304" pitchFamily="18" charset="0"/>
                  </a:rPr>
                  <a:t> sites</a:t>
                </a:r>
              </a:p>
            </p:txBody>
          </p:sp>
          <p:sp>
            <p:nvSpPr>
              <p:cNvPr id="73" name="TextBox 72">
                <a:extLst>
                  <a:ext uri="{FF2B5EF4-FFF2-40B4-BE49-F238E27FC236}">
                    <a16:creationId xmlns:a16="http://schemas.microsoft.com/office/drawing/2014/main" id="{5E134C0D-715B-BD1F-9FCC-B56855E09878}"/>
                  </a:ext>
                </a:extLst>
              </p:cNvPr>
              <p:cNvSpPr txBox="1"/>
              <p:nvPr/>
            </p:nvSpPr>
            <p:spPr>
              <a:xfrm>
                <a:off x="10635983" y="4436634"/>
                <a:ext cx="1426702" cy="362958"/>
              </a:xfrm>
              <a:prstGeom prst="rect">
                <a:avLst/>
              </a:prstGeom>
              <a:noFill/>
            </p:spPr>
            <p:txBody>
              <a:bodyPr wrap="square" rtlCol="0">
                <a:spAutoFit/>
              </a:bodyPr>
              <a:lstStyle/>
              <a:p>
                <a:r>
                  <a:rPr lang="en-US" sz="900" dirty="0">
                    <a:highlight>
                      <a:srgbClr val="00FF00"/>
                    </a:highlight>
                    <a:latin typeface="Times New Roman" panose="02020603050405020304" pitchFamily="18" charset="0"/>
                    <a:cs typeface="Times New Roman" panose="02020603050405020304" pitchFamily="18" charset="0"/>
                  </a:rPr>
                  <a:t>DKTG</a:t>
                </a:r>
              </a:p>
            </p:txBody>
          </p:sp>
        </p:grpSp>
        <p:sp>
          <p:nvSpPr>
            <p:cNvPr id="87" name="Rectangle 86">
              <a:extLst>
                <a:ext uri="{FF2B5EF4-FFF2-40B4-BE49-F238E27FC236}">
                  <a16:creationId xmlns:a16="http://schemas.microsoft.com/office/drawing/2014/main" id="{71E22F84-2A32-0D75-54D8-A3C730041532}"/>
                </a:ext>
              </a:extLst>
            </p:cNvPr>
            <p:cNvSpPr/>
            <p:nvPr/>
          </p:nvSpPr>
          <p:spPr>
            <a:xfrm>
              <a:off x="2915613" y="2593684"/>
              <a:ext cx="45398" cy="95642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nvGrpSpPr>
            <p:cNvPr id="29" name="Group 28">
              <a:extLst>
                <a:ext uri="{FF2B5EF4-FFF2-40B4-BE49-F238E27FC236}">
                  <a16:creationId xmlns:a16="http://schemas.microsoft.com/office/drawing/2014/main" id="{7E9B7DA7-3148-4996-DA06-11A727F2B988}"/>
                </a:ext>
              </a:extLst>
            </p:cNvPr>
            <p:cNvGrpSpPr/>
            <p:nvPr/>
          </p:nvGrpSpPr>
          <p:grpSpPr>
            <a:xfrm>
              <a:off x="7554073" y="1504407"/>
              <a:ext cx="2981956" cy="3889245"/>
              <a:chOff x="8040097" y="862874"/>
              <a:chExt cx="3975941" cy="5185660"/>
            </a:xfrm>
          </p:grpSpPr>
          <p:sp>
            <p:nvSpPr>
              <p:cNvPr id="84" name="TextBox 83">
                <a:extLst>
                  <a:ext uri="{FF2B5EF4-FFF2-40B4-BE49-F238E27FC236}">
                    <a16:creationId xmlns:a16="http://schemas.microsoft.com/office/drawing/2014/main" id="{23B142C0-BFA9-33C1-F961-3A911D57C6FC}"/>
                  </a:ext>
                </a:extLst>
              </p:cNvPr>
              <p:cNvSpPr txBox="1"/>
              <p:nvPr/>
            </p:nvSpPr>
            <p:spPr>
              <a:xfrm>
                <a:off x="8040097" y="862874"/>
                <a:ext cx="3975941" cy="553997"/>
              </a:xfrm>
              <a:prstGeom prst="rect">
                <a:avLst/>
              </a:prstGeom>
              <a:noFill/>
            </p:spPr>
            <p:txBody>
              <a:bodyPr wrap="square">
                <a:spAutoFit/>
              </a:bodyPr>
              <a:lstStyle/>
              <a:p>
                <a:r>
                  <a:rPr lang="en-CA" sz="1050" u="sng" dirty="0">
                    <a:latin typeface="Times New Roman" panose="02020603050405020304" pitchFamily="18" charset="0"/>
                    <a:cs typeface="Times New Roman" panose="02020603050405020304" pitchFamily="18" charset="0"/>
                  </a:rPr>
                  <a:t>Putative transmembrane Cu</a:t>
                </a:r>
                <a:r>
                  <a:rPr lang="en-CA" sz="1050" u="sng" baseline="30000" dirty="0">
                    <a:latin typeface="Times New Roman" panose="02020603050405020304" pitchFamily="18" charset="0"/>
                    <a:cs typeface="Times New Roman" panose="02020603050405020304" pitchFamily="18" charset="0"/>
                  </a:rPr>
                  <a:t>+</a:t>
                </a:r>
                <a:r>
                  <a:rPr lang="en-CA" sz="1050" u="sng" dirty="0">
                    <a:latin typeface="Times New Roman" panose="02020603050405020304" pitchFamily="18" charset="0"/>
                    <a:cs typeface="Times New Roman" panose="02020603050405020304" pitchFamily="18" charset="0"/>
                  </a:rPr>
                  <a:t> pathway of ATP7B with residues lining the Cu+ entryway labelled</a:t>
                </a:r>
                <a:endParaRPr lang="en-US" sz="1050" u="sng" dirty="0">
                  <a:latin typeface="Times New Roman" panose="02020603050405020304" pitchFamily="18" charset="0"/>
                  <a:cs typeface="Times New Roman" panose="02020603050405020304" pitchFamily="18" charset="0"/>
                </a:endParaRPr>
              </a:p>
            </p:txBody>
          </p:sp>
          <p:pic>
            <p:nvPicPr>
              <p:cNvPr id="26" name="Picture 25" descr="A picture containing text, screenshot, font, design&#10;&#10;Description automatically generated">
                <a:extLst>
                  <a:ext uri="{FF2B5EF4-FFF2-40B4-BE49-F238E27FC236}">
                    <a16:creationId xmlns:a16="http://schemas.microsoft.com/office/drawing/2014/main" id="{1D6CEFEA-4108-7245-B2AD-BDC84D41C356}"/>
                  </a:ext>
                </a:extLst>
              </p:cNvPr>
              <p:cNvPicPr>
                <a:picLocks noChangeAspect="1"/>
              </p:cNvPicPr>
              <p:nvPr/>
            </p:nvPicPr>
            <p:blipFill rotWithShape="1">
              <a:blip r:embed="rId8"/>
              <a:srcRect r="1364"/>
              <a:stretch/>
            </p:blipFill>
            <p:spPr>
              <a:xfrm>
                <a:off x="8965572" y="1564489"/>
                <a:ext cx="2969356" cy="4484045"/>
              </a:xfrm>
              <a:prstGeom prst="rect">
                <a:avLst/>
              </a:prstGeom>
            </p:spPr>
          </p:pic>
          <p:sp>
            <p:nvSpPr>
              <p:cNvPr id="28" name="Rounded Rectangle 27">
                <a:extLst>
                  <a:ext uri="{FF2B5EF4-FFF2-40B4-BE49-F238E27FC236}">
                    <a16:creationId xmlns:a16="http://schemas.microsoft.com/office/drawing/2014/main" id="{0E223CE4-E018-0DB9-5169-258CA6D88A01}"/>
                  </a:ext>
                </a:extLst>
              </p:cNvPr>
              <p:cNvSpPr/>
              <p:nvPr/>
            </p:nvSpPr>
            <p:spPr>
              <a:xfrm>
                <a:off x="10100979" y="4561454"/>
                <a:ext cx="361812" cy="37683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33" name="TextBox 32">
                <a:extLst>
                  <a:ext uri="{FF2B5EF4-FFF2-40B4-BE49-F238E27FC236}">
                    <a16:creationId xmlns:a16="http://schemas.microsoft.com/office/drawing/2014/main" id="{DDAAD11C-0DEC-5609-A9BC-7681A6612A9C}"/>
                  </a:ext>
                </a:extLst>
              </p:cNvPr>
              <p:cNvSpPr txBox="1"/>
              <p:nvPr/>
            </p:nvSpPr>
            <p:spPr>
              <a:xfrm>
                <a:off x="10729057" y="4179371"/>
                <a:ext cx="710048" cy="307776"/>
              </a:xfrm>
              <a:prstGeom prst="rect">
                <a:avLst/>
              </a:prstGeom>
              <a:noFill/>
            </p:spPr>
            <p:txBody>
              <a:bodyPr wrap="square" rtlCol="0">
                <a:spAutoFit/>
              </a:bodyPr>
              <a:lstStyle/>
              <a:p>
                <a:r>
                  <a:rPr lang="en-US" sz="900" dirty="0">
                    <a:highlight>
                      <a:srgbClr val="FFFACE"/>
                    </a:highlight>
                    <a:latin typeface="Times New Roman" panose="02020603050405020304" pitchFamily="18" charset="0"/>
                    <a:cs typeface="Times New Roman" panose="02020603050405020304" pitchFamily="18" charset="0"/>
                  </a:rPr>
                  <a:t>C985</a:t>
                </a:r>
              </a:p>
            </p:txBody>
          </p:sp>
          <p:sp>
            <p:nvSpPr>
              <p:cNvPr id="78" name="TextBox 77">
                <a:extLst>
                  <a:ext uri="{FF2B5EF4-FFF2-40B4-BE49-F238E27FC236}">
                    <a16:creationId xmlns:a16="http://schemas.microsoft.com/office/drawing/2014/main" id="{CEBA0EFC-0859-6DF1-D386-4E22F739F27C}"/>
                  </a:ext>
                </a:extLst>
              </p:cNvPr>
              <p:cNvSpPr txBox="1"/>
              <p:nvPr/>
            </p:nvSpPr>
            <p:spPr>
              <a:xfrm>
                <a:off x="11103777" y="3552213"/>
                <a:ext cx="637495" cy="307776"/>
              </a:xfrm>
              <a:prstGeom prst="rect">
                <a:avLst/>
              </a:prstGeom>
              <a:noFill/>
            </p:spPr>
            <p:txBody>
              <a:bodyPr wrap="square" rtlCol="0">
                <a:spAutoFit/>
              </a:bodyPr>
              <a:lstStyle/>
              <a:p>
                <a:r>
                  <a:rPr lang="en-US" sz="900" dirty="0">
                    <a:highlight>
                      <a:srgbClr val="FFFACE"/>
                    </a:highlight>
                    <a:latin typeface="Times New Roman" panose="02020603050405020304" pitchFamily="18" charset="0"/>
                    <a:cs typeface="Times New Roman" panose="02020603050405020304" pitchFamily="18" charset="0"/>
                  </a:rPr>
                  <a:t>C983</a:t>
                </a:r>
              </a:p>
            </p:txBody>
          </p:sp>
          <p:sp>
            <p:nvSpPr>
              <p:cNvPr id="82" name="TextBox 81">
                <a:extLst>
                  <a:ext uri="{FF2B5EF4-FFF2-40B4-BE49-F238E27FC236}">
                    <a16:creationId xmlns:a16="http://schemas.microsoft.com/office/drawing/2014/main" id="{DC840B97-9B5B-28D3-28F0-D88F3F8BBFC1}"/>
                  </a:ext>
                </a:extLst>
              </p:cNvPr>
              <p:cNvSpPr txBox="1"/>
              <p:nvPr/>
            </p:nvSpPr>
            <p:spPr>
              <a:xfrm>
                <a:off x="11103801" y="3788450"/>
                <a:ext cx="542217" cy="307776"/>
              </a:xfrm>
              <a:prstGeom prst="rect">
                <a:avLst/>
              </a:prstGeom>
              <a:noFill/>
            </p:spPr>
            <p:txBody>
              <a:bodyPr wrap="square" rtlCol="0">
                <a:spAutoFit/>
              </a:bodyPr>
              <a:lstStyle/>
              <a:p>
                <a:r>
                  <a:rPr lang="en-US" sz="900" dirty="0">
                    <a:highlight>
                      <a:srgbClr val="FF00FF"/>
                    </a:highlight>
                    <a:latin typeface="Times New Roman" panose="02020603050405020304" pitchFamily="18" charset="0"/>
                    <a:cs typeface="Times New Roman" panose="02020603050405020304" pitchFamily="18" charset="0"/>
                  </a:rPr>
                  <a:t>CPC</a:t>
                </a:r>
              </a:p>
            </p:txBody>
          </p:sp>
          <p:sp>
            <p:nvSpPr>
              <p:cNvPr id="86" name="Rectangle 85">
                <a:extLst>
                  <a:ext uri="{FF2B5EF4-FFF2-40B4-BE49-F238E27FC236}">
                    <a16:creationId xmlns:a16="http://schemas.microsoft.com/office/drawing/2014/main" id="{1832B755-F48C-9EE9-146F-5AD28A767673}"/>
                  </a:ext>
                </a:extLst>
              </p:cNvPr>
              <p:cNvSpPr/>
              <p:nvPr/>
            </p:nvSpPr>
            <p:spPr>
              <a:xfrm>
                <a:off x="10028068" y="4026051"/>
                <a:ext cx="374970" cy="190630"/>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89" name="Freeform 88">
                <a:extLst>
                  <a:ext uri="{FF2B5EF4-FFF2-40B4-BE49-F238E27FC236}">
                    <a16:creationId xmlns:a16="http://schemas.microsoft.com/office/drawing/2014/main" id="{E0EB4C1A-2FA7-571F-5BC0-F198F18675F9}"/>
                  </a:ext>
                </a:extLst>
              </p:cNvPr>
              <p:cNvSpPr/>
              <p:nvPr/>
            </p:nvSpPr>
            <p:spPr>
              <a:xfrm>
                <a:off x="10834066" y="3162117"/>
                <a:ext cx="321197" cy="102786"/>
              </a:xfrm>
              <a:custGeom>
                <a:avLst/>
                <a:gdLst>
                  <a:gd name="connsiteX0" fmla="*/ 286566 w 321197"/>
                  <a:gd name="connsiteY0" fmla="*/ 59206 h 118412"/>
                  <a:gd name="connsiteX1" fmla="*/ 240517 w 321197"/>
                  <a:gd name="connsiteY1" fmla="*/ 32893 h 118412"/>
                  <a:gd name="connsiteX2" fmla="*/ 233939 w 321197"/>
                  <a:gd name="connsiteY2" fmla="*/ 52628 h 118412"/>
                  <a:gd name="connsiteX3" fmla="*/ 240517 w 321197"/>
                  <a:gd name="connsiteY3" fmla="*/ 118412 h 118412"/>
                  <a:gd name="connsiteX4" fmla="*/ 260252 w 321197"/>
                  <a:gd name="connsiteY4" fmla="*/ 98677 h 118412"/>
                  <a:gd name="connsiteX5" fmla="*/ 260252 w 321197"/>
                  <a:gd name="connsiteY5" fmla="*/ 26314 h 118412"/>
                  <a:gd name="connsiteX6" fmla="*/ 240517 w 321197"/>
                  <a:gd name="connsiteY6" fmla="*/ 19736 h 118412"/>
                  <a:gd name="connsiteX7" fmla="*/ 201046 w 321197"/>
                  <a:gd name="connsiteY7" fmla="*/ 26314 h 118412"/>
                  <a:gd name="connsiteX8" fmla="*/ 181311 w 321197"/>
                  <a:gd name="connsiteY8" fmla="*/ 32893 h 118412"/>
                  <a:gd name="connsiteX9" fmla="*/ 187890 w 321197"/>
                  <a:gd name="connsiteY9" fmla="*/ 52628 h 118412"/>
                  <a:gd name="connsiteX10" fmla="*/ 233939 w 321197"/>
                  <a:gd name="connsiteY10" fmla="*/ 46049 h 118412"/>
                  <a:gd name="connsiteX11" fmla="*/ 227360 w 321197"/>
                  <a:gd name="connsiteY11" fmla="*/ 26314 h 118412"/>
                  <a:gd name="connsiteX12" fmla="*/ 207625 w 321197"/>
                  <a:gd name="connsiteY12" fmla="*/ 13157 h 118412"/>
                  <a:gd name="connsiteX13" fmla="*/ 148419 w 321197"/>
                  <a:gd name="connsiteY13" fmla="*/ 39471 h 118412"/>
                  <a:gd name="connsiteX14" fmla="*/ 154998 w 321197"/>
                  <a:gd name="connsiteY14" fmla="*/ 59206 h 118412"/>
                  <a:gd name="connsiteX15" fmla="*/ 194468 w 321197"/>
                  <a:gd name="connsiteY15" fmla="*/ 72363 h 118412"/>
                  <a:gd name="connsiteX16" fmla="*/ 201046 w 321197"/>
                  <a:gd name="connsiteY16" fmla="*/ 52628 h 118412"/>
                  <a:gd name="connsiteX17" fmla="*/ 135262 w 321197"/>
                  <a:gd name="connsiteY17" fmla="*/ 26314 h 118412"/>
                  <a:gd name="connsiteX18" fmla="*/ 128684 w 321197"/>
                  <a:gd name="connsiteY18" fmla="*/ 98677 h 118412"/>
                  <a:gd name="connsiteX19" fmla="*/ 148419 w 321197"/>
                  <a:gd name="connsiteY19" fmla="*/ 78941 h 118412"/>
                  <a:gd name="connsiteX20" fmla="*/ 141841 w 321197"/>
                  <a:gd name="connsiteY20" fmla="*/ 32893 h 118412"/>
                  <a:gd name="connsiteX21" fmla="*/ 122105 w 321197"/>
                  <a:gd name="connsiteY21" fmla="*/ 26314 h 118412"/>
                  <a:gd name="connsiteX22" fmla="*/ 69478 w 321197"/>
                  <a:gd name="connsiteY22" fmla="*/ 39471 h 118412"/>
                  <a:gd name="connsiteX23" fmla="*/ 16851 w 321197"/>
                  <a:gd name="connsiteY23" fmla="*/ 32893 h 118412"/>
                  <a:gd name="connsiteX24" fmla="*/ 3694 w 321197"/>
                  <a:gd name="connsiteY24" fmla="*/ 13157 h 118412"/>
                  <a:gd name="connsiteX25" fmla="*/ 30008 w 321197"/>
                  <a:gd name="connsiteY25" fmla="*/ 6579 h 118412"/>
                  <a:gd name="connsiteX26" fmla="*/ 10272 w 321197"/>
                  <a:gd name="connsiteY26" fmla="*/ 13157 h 118412"/>
                  <a:gd name="connsiteX27" fmla="*/ 10272 w 321197"/>
                  <a:gd name="connsiteY27" fmla="*/ 98677 h 118412"/>
                  <a:gd name="connsiteX28" fmla="*/ 30008 w 321197"/>
                  <a:gd name="connsiteY28" fmla="*/ 105255 h 118412"/>
                  <a:gd name="connsiteX29" fmla="*/ 49743 w 321197"/>
                  <a:gd name="connsiteY29" fmla="*/ 92098 h 118412"/>
                  <a:gd name="connsiteX30" fmla="*/ 69478 w 321197"/>
                  <a:gd name="connsiteY30" fmla="*/ 85520 h 118412"/>
                  <a:gd name="connsiteX31" fmla="*/ 115527 w 321197"/>
                  <a:gd name="connsiteY31" fmla="*/ 32893 h 118412"/>
                  <a:gd name="connsiteX32" fmla="*/ 135262 w 321197"/>
                  <a:gd name="connsiteY32" fmla="*/ 26314 h 118412"/>
                  <a:gd name="connsiteX33" fmla="*/ 220782 w 321197"/>
                  <a:gd name="connsiteY33" fmla="*/ 32893 h 118412"/>
                  <a:gd name="connsiteX34" fmla="*/ 240517 w 321197"/>
                  <a:gd name="connsiteY34" fmla="*/ 46049 h 118412"/>
                  <a:gd name="connsiteX35" fmla="*/ 260252 w 321197"/>
                  <a:gd name="connsiteY35" fmla="*/ 52628 h 118412"/>
                  <a:gd name="connsiteX36" fmla="*/ 273409 w 321197"/>
                  <a:gd name="connsiteY36" fmla="*/ 13157 h 118412"/>
                  <a:gd name="connsiteX37" fmla="*/ 240517 w 321197"/>
                  <a:gd name="connsiteY37" fmla="*/ 19736 h 118412"/>
                  <a:gd name="connsiteX38" fmla="*/ 260252 w 321197"/>
                  <a:gd name="connsiteY38" fmla="*/ 26314 h 118412"/>
                  <a:gd name="connsiteX39" fmla="*/ 299723 w 321197"/>
                  <a:gd name="connsiteY39" fmla="*/ 13157 h 118412"/>
                  <a:gd name="connsiteX40" fmla="*/ 319458 w 321197"/>
                  <a:gd name="connsiteY40" fmla="*/ 26314 h 118412"/>
                  <a:gd name="connsiteX41" fmla="*/ 273409 w 321197"/>
                  <a:gd name="connsiteY41" fmla="*/ 92098 h 118412"/>
                  <a:gd name="connsiteX42" fmla="*/ 253674 w 321197"/>
                  <a:gd name="connsiteY42" fmla="*/ 98677 h 118412"/>
                  <a:gd name="connsiteX43" fmla="*/ 227360 w 321197"/>
                  <a:gd name="connsiteY43" fmla="*/ 92098 h 118412"/>
                  <a:gd name="connsiteX44" fmla="*/ 161576 w 321197"/>
                  <a:gd name="connsiteY44" fmla="*/ 105255 h 118412"/>
                  <a:gd name="connsiteX45" fmla="*/ 128684 w 321197"/>
                  <a:gd name="connsiteY45" fmla="*/ 98677 h 118412"/>
                  <a:gd name="connsiteX46" fmla="*/ 82635 w 321197"/>
                  <a:gd name="connsiteY46" fmla="*/ 72363 h 118412"/>
                  <a:gd name="connsiteX47" fmla="*/ 36586 w 321197"/>
                  <a:gd name="connsiteY47" fmla="*/ 59206 h 118412"/>
                  <a:gd name="connsiteX48" fmla="*/ 49743 w 321197"/>
                  <a:gd name="connsiteY48" fmla="*/ 6579 h 118412"/>
                  <a:gd name="connsiteX49" fmla="*/ 69478 w 321197"/>
                  <a:gd name="connsiteY49" fmla="*/ 0 h 118412"/>
                  <a:gd name="connsiteX50" fmla="*/ 135262 w 321197"/>
                  <a:gd name="connsiteY50" fmla="*/ 6579 h 118412"/>
                  <a:gd name="connsiteX51" fmla="*/ 154998 w 321197"/>
                  <a:gd name="connsiteY51" fmla="*/ 13157 h 118412"/>
                  <a:gd name="connsiteX52" fmla="*/ 214203 w 321197"/>
                  <a:gd name="connsiteY52" fmla="*/ 13157 h 118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21197" h="118412">
                    <a:moveTo>
                      <a:pt x="286566" y="59206"/>
                    </a:moveTo>
                    <a:cubicBezTo>
                      <a:pt x="271216" y="50435"/>
                      <a:pt x="258059" y="35086"/>
                      <a:pt x="240517" y="32893"/>
                    </a:cubicBezTo>
                    <a:cubicBezTo>
                      <a:pt x="233636" y="32033"/>
                      <a:pt x="233939" y="45694"/>
                      <a:pt x="233939" y="52628"/>
                    </a:cubicBezTo>
                    <a:cubicBezTo>
                      <a:pt x="233939" y="74665"/>
                      <a:pt x="238324" y="96484"/>
                      <a:pt x="240517" y="118412"/>
                    </a:cubicBezTo>
                    <a:cubicBezTo>
                      <a:pt x="247095" y="111834"/>
                      <a:pt x="255092" y="106418"/>
                      <a:pt x="260252" y="98677"/>
                    </a:cubicBezTo>
                    <a:cubicBezTo>
                      <a:pt x="272815" y="79832"/>
                      <a:pt x="266688" y="40794"/>
                      <a:pt x="260252" y="26314"/>
                    </a:cubicBezTo>
                    <a:cubicBezTo>
                      <a:pt x="257436" y="19978"/>
                      <a:pt x="247095" y="21929"/>
                      <a:pt x="240517" y="19736"/>
                    </a:cubicBezTo>
                    <a:cubicBezTo>
                      <a:pt x="227360" y="21929"/>
                      <a:pt x="214067" y="23420"/>
                      <a:pt x="201046" y="26314"/>
                    </a:cubicBezTo>
                    <a:cubicBezTo>
                      <a:pt x="194277" y="27818"/>
                      <a:pt x="184412" y="26691"/>
                      <a:pt x="181311" y="32893"/>
                    </a:cubicBezTo>
                    <a:cubicBezTo>
                      <a:pt x="178210" y="39095"/>
                      <a:pt x="185697" y="46050"/>
                      <a:pt x="187890" y="52628"/>
                    </a:cubicBezTo>
                    <a:cubicBezTo>
                      <a:pt x="203240" y="50435"/>
                      <a:pt x="221038" y="54650"/>
                      <a:pt x="233939" y="46049"/>
                    </a:cubicBezTo>
                    <a:cubicBezTo>
                      <a:pt x="239709" y="42203"/>
                      <a:pt x="231692" y="31729"/>
                      <a:pt x="227360" y="26314"/>
                    </a:cubicBezTo>
                    <a:cubicBezTo>
                      <a:pt x="222421" y="20140"/>
                      <a:pt x="214203" y="17543"/>
                      <a:pt x="207625" y="13157"/>
                    </a:cubicBezTo>
                    <a:cubicBezTo>
                      <a:pt x="186534" y="16170"/>
                      <a:pt x="153460" y="9223"/>
                      <a:pt x="148419" y="39471"/>
                    </a:cubicBezTo>
                    <a:cubicBezTo>
                      <a:pt x="147279" y="46311"/>
                      <a:pt x="149355" y="55176"/>
                      <a:pt x="154998" y="59206"/>
                    </a:cubicBezTo>
                    <a:cubicBezTo>
                      <a:pt x="166283" y="67267"/>
                      <a:pt x="194468" y="72363"/>
                      <a:pt x="194468" y="72363"/>
                    </a:cubicBezTo>
                    <a:cubicBezTo>
                      <a:pt x="196661" y="65785"/>
                      <a:pt x="201046" y="59562"/>
                      <a:pt x="201046" y="52628"/>
                    </a:cubicBezTo>
                    <a:cubicBezTo>
                      <a:pt x="201046" y="-899"/>
                      <a:pt x="186983" y="20568"/>
                      <a:pt x="135262" y="26314"/>
                    </a:cubicBezTo>
                    <a:cubicBezTo>
                      <a:pt x="120596" y="48313"/>
                      <a:pt x="102570" y="66035"/>
                      <a:pt x="128684" y="98677"/>
                    </a:cubicBezTo>
                    <a:cubicBezTo>
                      <a:pt x="134496" y="105942"/>
                      <a:pt x="141841" y="85520"/>
                      <a:pt x="148419" y="78941"/>
                    </a:cubicBezTo>
                    <a:cubicBezTo>
                      <a:pt x="146226" y="63592"/>
                      <a:pt x="148775" y="46761"/>
                      <a:pt x="141841" y="32893"/>
                    </a:cubicBezTo>
                    <a:cubicBezTo>
                      <a:pt x="138740" y="26691"/>
                      <a:pt x="129040" y="26314"/>
                      <a:pt x="122105" y="26314"/>
                    </a:cubicBezTo>
                    <a:cubicBezTo>
                      <a:pt x="106232" y="26314"/>
                      <a:pt x="85049" y="34281"/>
                      <a:pt x="69478" y="39471"/>
                    </a:cubicBezTo>
                    <a:cubicBezTo>
                      <a:pt x="51936" y="37278"/>
                      <a:pt x="33265" y="39459"/>
                      <a:pt x="16851" y="32893"/>
                    </a:cubicBezTo>
                    <a:cubicBezTo>
                      <a:pt x="9510" y="29957"/>
                      <a:pt x="158" y="20229"/>
                      <a:pt x="3694" y="13157"/>
                    </a:cubicBezTo>
                    <a:cubicBezTo>
                      <a:pt x="7737" y="5070"/>
                      <a:pt x="20967" y="6579"/>
                      <a:pt x="30008" y="6579"/>
                    </a:cubicBezTo>
                    <a:cubicBezTo>
                      <a:pt x="36942" y="6579"/>
                      <a:pt x="16851" y="10964"/>
                      <a:pt x="10272" y="13157"/>
                    </a:cubicBezTo>
                    <a:cubicBezTo>
                      <a:pt x="-390" y="45148"/>
                      <a:pt x="-6160" y="53489"/>
                      <a:pt x="10272" y="98677"/>
                    </a:cubicBezTo>
                    <a:cubicBezTo>
                      <a:pt x="12642" y="105194"/>
                      <a:pt x="23429" y="103062"/>
                      <a:pt x="30008" y="105255"/>
                    </a:cubicBezTo>
                    <a:cubicBezTo>
                      <a:pt x="36586" y="100869"/>
                      <a:pt x="42671" y="95634"/>
                      <a:pt x="49743" y="92098"/>
                    </a:cubicBezTo>
                    <a:cubicBezTo>
                      <a:pt x="55945" y="88997"/>
                      <a:pt x="64575" y="90423"/>
                      <a:pt x="69478" y="85520"/>
                    </a:cubicBezTo>
                    <a:cubicBezTo>
                      <a:pt x="108952" y="46046"/>
                      <a:pt x="78248" y="51533"/>
                      <a:pt x="115527" y="32893"/>
                    </a:cubicBezTo>
                    <a:cubicBezTo>
                      <a:pt x="121729" y="29792"/>
                      <a:pt x="128684" y="28507"/>
                      <a:pt x="135262" y="26314"/>
                    </a:cubicBezTo>
                    <a:cubicBezTo>
                      <a:pt x="163769" y="28507"/>
                      <a:pt x="192681" y="27624"/>
                      <a:pt x="220782" y="32893"/>
                    </a:cubicBezTo>
                    <a:cubicBezTo>
                      <a:pt x="228553" y="34350"/>
                      <a:pt x="233446" y="42513"/>
                      <a:pt x="240517" y="46049"/>
                    </a:cubicBezTo>
                    <a:cubicBezTo>
                      <a:pt x="246719" y="49150"/>
                      <a:pt x="253674" y="50435"/>
                      <a:pt x="260252" y="52628"/>
                    </a:cubicBezTo>
                    <a:cubicBezTo>
                      <a:pt x="269261" y="49625"/>
                      <a:pt x="315746" y="41381"/>
                      <a:pt x="273409" y="13157"/>
                    </a:cubicBezTo>
                    <a:cubicBezTo>
                      <a:pt x="264106" y="6955"/>
                      <a:pt x="251481" y="17543"/>
                      <a:pt x="240517" y="19736"/>
                    </a:cubicBezTo>
                    <a:cubicBezTo>
                      <a:pt x="247095" y="21929"/>
                      <a:pt x="253360" y="27080"/>
                      <a:pt x="260252" y="26314"/>
                    </a:cubicBezTo>
                    <a:cubicBezTo>
                      <a:pt x="274036" y="24782"/>
                      <a:pt x="299723" y="13157"/>
                      <a:pt x="299723" y="13157"/>
                    </a:cubicBezTo>
                    <a:cubicBezTo>
                      <a:pt x="306301" y="17543"/>
                      <a:pt x="317540" y="18644"/>
                      <a:pt x="319458" y="26314"/>
                    </a:cubicBezTo>
                    <a:cubicBezTo>
                      <a:pt x="328179" y="61199"/>
                      <a:pt x="302760" y="82313"/>
                      <a:pt x="273409" y="92098"/>
                    </a:cubicBezTo>
                    <a:lnTo>
                      <a:pt x="253674" y="98677"/>
                    </a:lnTo>
                    <a:cubicBezTo>
                      <a:pt x="244903" y="96484"/>
                      <a:pt x="236401" y="92098"/>
                      <a:pt x="227360" y="92098"/>
                    </a:cubicBezTo>
                    <a:cubicBezTo>
                      <a:pt x="197127" y="92098"/>
                      <a:pt x="185878" y="97155"/>
                      <a:pt x="161576" y="105255"/>
                    </a:cubicBezTo>
                    <a:cubicBezTo>
                      <a:pt x="150612" y="103062"/>
                      <a:pt x="139291" y="102213"/>
                      <a:pt x="128684" y="98677"/>
                    </a:cubicBezTo>
                    <a:cubicBezTo>
                      <a:pt x="94082" y="87143"/>
                      <a:pt x="111510" y="86801"/>
                      <a:pt x="82635" y="72363"/>
                    </a:cubicBezTo>
                    <a:cubicBezTo>
                      <a:pt x="73201" y="67646"/>
                      <a:pt x="45012" y="61313"/>
                      <a:pt x="36586" y="59206"/>
                    </a:cubicBezTo>
                    <a:cubicBezTo>
                      <a:pt x="21468" y="13854"/>
                      <a:pt x="10218" y="23519"/>
                      <a:pt x="49743" y="6579"/>
                    </a:cubicBezTo>
                    <a:cubicBezTo>
                      <a:pt x="56117" y="3847"/>
                      <a:pt x="62900" y="2193"/>
                      <a:pt x="69478" y="0"/>
                    </a:cubicBezTo>
                    <a:cubicBezTo>
                      <a:pt x="91406" y="2193"/>
                      <a:pt x="113481" y="3228"/>
                      <a:pt x="135262" y="6579"/>
                    </a:cubicBezTo>
                    <a:cubicBezTo>
                      <a:pt x="142116" y="7633"/>
                      <a:pt x="148087" y="12581"/>
                      <a:pt x="154998" y="13157"/>
                    </a:cubicBezTo>
                    <a:cubicBezTo>
                      <a:pt x="174665" y="14796"/>
                      <a:pt x="194468" y="13157"/>
                      <a:pt x="214203" y="13157"/>
                    </a:cubicBezTo>
                  </a:path>
                </a:pathLst>
              </a:cu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sp>
          <p:nvSpPr>
            <p:cNvPr id="23" name="TextBox 22">
              <a:extLst>
                <a:ext uri="{FF2B5EF4-FFF2-40B4-BE49-F238E27FC236}">
                  <a16:creationId xmlns:a16="http://schemas.microsoft.com/office/drawing/2014/main" id="{2FE24A53-A55A-9D9F-EDD8-0469FAD0E0BD}"/>
                </a:ext>
              </a:extLst>
            </p:cNvPr>
            <p:cNvSpPr txBox="1"/>
            <p:nvPr/>
          </p:nvSpPr>
          <p:spPr>
            <a:xfrm>
              <a:off x="2700024" y="1848133"/>
              <a:ext cx="654924" cy="253916"/>
            </a:xfrm>
            <a:prstGeom prst="rect">
              <a:avLst/>
            </a:prstGeom>
            <a:noFill/>
          </p:spPr>
          <p:txBody>
            <a:bodyPr wrap="square" rtlCol="0">
              <a:spAutoFit/>
            </a:bodyPr>
            <a:lstStyle/>
            <a:p>
              <a:r>
                <a:rPr lang="en-US" sz="1050" dirty="0">
                  <a:highlight>
                    <a:srgbClr val="D50000"/>
                  </a:highlight>
                  <a:latin typeface="Times New Roman" panose="02020603050405020304" pitchFamily="18" charset="0"/>
                  <a:cs typeface="Times New Roman" panose="02020603050405020304" pitchFamily="18" charset="0"/>
                </a:rPr>
                <a:t>M729</a:t>
              </a:r>
            </a:p>
          </p:txBody>
        </p:sp>
        <p:sp>
          <p:nvSpPr>
            <p:cNvPr id="25" name="TextBox 24">
              <a:extLst>
                <a:ext uri="{FF2B5EF4-FFF2-40B4-BE49-F238E27FC236}">
                  <a16:creationId xmlns:a16="http://schemas.microsoft.com/office/drawing/2014/main" id="{5CA17688-4021-6033-A1C5-DB3BE5030CC4}"/>
                </a:ext>
              </a:extLst>
            </p:cNvPr>
            <p:cNvSpPr txBox="1"/>
            <p:nvPr/>
          </p:nvSpPr>
          <p:spPr>
            <a:xfrm>
              <a:off x="2104027" y="1573657"/>
              <a:ext cx="1972848" cy="276999"/>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Important for copper binding</a:t>
              </a:r>
            </a:p>
          </p:txBody>
        </p:sp>
        <p:sp>
          <p:nvSpPr>
            <p:cNvPr id="31" name="Rectangle 30">
              <a:extLst>
                <a:ext uri="{FF2B5EF4-FFF2-40B4-BE49-F238E27FC236}">
                  <a16:creationId xmlns:a16="http://schemas.microsoft.com/office/drawing/2014/main" id="{F15F666B-06E4-C81C-B5C8-A96E15472A6F}"/>
                </a:ext>
              </a:extLst>
            </p:cNvPr>
            <p:cNvSpPr/>
            <p:nvPr/>
          </p:nvSpPr>
          <p:spPr bwMode="auto">
            <a:xfrm>
              <a:off x="2117574" y="2394198"/>
              <a:ext cx="110041" cy="1155914"/>
            </a:xfrm>
            <a:prstGeom prst="rect">
              <a:avLst/>
            </a:prstGeom>
            <a:solidFill>
              <a:schemeClr val="bg1"/>
            </a:solidFill>
            <a:ln w="50800" cap="flat" cmpd="sng" algn="ctr">
              <a:no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endParaRPr lang="en-US"/>
            </a:p>
          </p:txBody>
        </p:sp>
        <p:sp>
          <p:nvSpPr>
            <p:cNvPr id="32" name="Rectangle 31">
              <a:extLst>
                <a:ext uri="{FF2B5EF4-FFF2-40B4-BE49-F238E27FC236}">
                  <a16:creationId xmlns:a16="http://schemas.microsoft.com/office/drawing/2014/main" id="{6D2EEF04-87BF-6901-F199-84F71AC9A676}"/>
                </a:ext>
              </a:extLst>
            </p:cNvPr>
            <p:cNvSpPr/>
            <p:nvPr/>
          </p:nvSpPr>
          <p:spPr bwMode="auto">
            <a:xfrm>
              <a:off x="7458088" y="2384698"/>
              <a:ext cx="110041" cy="1155914"/>
            </a:xfrm>
            <a:prstGeom prst="rect">
              <a:avLst/>
            </a:prstGeom>
            <a:solidFill>
              <a:schemeClr val="bg1"/>
            </a:solidFill>
            <a:ln w="50800" cap="flat" cmpd="sng" algn="ctr">
              <a:no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endParaRPr lang="en-US"/>
            </a:p>
          </p:txBody>
        </p:sp>
        <p:sp>
          <p:nvSpPr>
            <p:cNvPr id="34" name="Rectangle 33">
              <a:extLst>
                <a:ext uri="{FF2B5EF4-FFF2-40B4-BE49-F238E27FC236}">
                  <a16:creationId xmlns:a16="http://schemas.microsoft.com/office/drawing/2014/main" id="{2181BE3D-49B9-BB9D-E257-8A8241B2AA0C}"/>
                </a:ext>
              </a:extLst>
            </p:cNvPr>
            <p:cNvSpPr/>
            <p:nvPr/>
          </p:nvSpPr>
          <p:spPr bwMode="auto">
            <a:xfrm>
              <a:off x="7319604" y="4333153"/>
              <a:ext cx="108764" cy="977873"/>
            </a:xfrm>
            <a:prstGeom prst="rect">
              <a:avLst/>
            </a:prstGeom>
            <a:solidFill>
              <a:schemeClr val="bg1"/>
            </a:solidFill>
            <a:ln w="50800" cap="flat" cmpd="sng" algn="ctr">
              <a:no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endParaRPr lang="en-US"/>
            </a:p>
          </p:txBody>
        </p:sp>
        <p:sp>
          <p:nvSpPr>
            <p:cNvPr id="35" name="Rounded Rectangle 34">
              <a:extLst>
                <a:ext uri="{FF2B5EF4-FFF2-40B4-BE49-F238E27FC236}">
                  <a16:creationId xmlns:a16="http://schemas.microsoft.com/office/drawing/2014/main" id="{48A27784-6701-7BD8-4408-C1489FC4D625}"/>
                </a:ext>
              </a:extLst>
            </p:cNvPr>
            <p:cNvSpPr/>
            <p:nvPr/>
          </p:nvSpPr>
          <p:spPr>
            <a:xfrm>
              <a:off x="7225042" y="4356427"/>
              <a:ext cx="166999" cy="915164"/>
            </a:xfrm>
            <a:prstGeom prst="round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36" name="Rectangle 35">
              <a:extLst>
                <a:ext uri="{FF2B5EF4-FFF2-40B4-BE49-F238E27FC236}">
                  <a16:creationId xmlns:a16="http://schemas.microsoft.com/office/drawing/2014/main" id="{0208C796-C4E8-02D0-DB36-DB8230DFAACC}"/>
                </a:ext>
              </a:extLst>
            </p:cNvPr>
            <p:cNvSpPr/>
            <p:nvPr/>
          </p:nvSpPr>
          <p:spPr bwMode="auto">
            <a:xfrm>
              <a:off x="2161697" y="4192824"/>
              <a:ext cx="108764" cy="1097004"/>
            </a:xfrm>
            <a:prstGeom prst="rect">
              <a:avLst/>
            </a:prstGeom>
            <a:solidFill>
              <a:schemeClr val="bg1"/>
            </a:solidFill>
            <a:ln w="50800" cap="flat" cmpd="sng" algn="ctr">
              <a:no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endParaRPr lang="en-US"/>
            </a:p>
          </p:txBody>
        </p:sp>
      </p:grpSp>
      <p:sp>
        <p:nvSpPr>
          <p:cNvPr id="37" name="Title 36"/>
          <p:cNvSpPr>
            <a:spLocks noGrp="1"/>
          </p:cNvSpPr>
          <p:nvPr>
            <p:ph type="title"/>
          </p:nvPr>
        </p:nvSpPr>
        <p:spPr/>
        <p:txBody>
          <a:bodyPr/>
          <a:lstStyle/>
          <a:p>
            <a:r>
              <a:rPr lang="en-US" dirty="0"/>
              <a:t>ATP7B variant effect map for amino acids 706 – 1028)</a:t>
            </a:r>
            <a:endParaRPr lang="en-CA" dirty="0"/>
          </a:p>
        </p:txBody>
      </p:sp>
      <p:sp>
        <p:nvSpPr>
          <p:cNvPr id="22" name="Rectangle 21">
            <a:extLst>
              <a:ext uri="{FF2B5EF4-FFF2-40B4-BE49-F238E27FC236}">
                <a16:creationId xmlns:a16="http://schemas.microsoft.com/office/drawing/2014/main" id="{37EE5CB7-D312-997B-6341-68E619473113}"/>
              </a:ext>
            </a:extLst>
          </p:cNvPr>
          <p:cNvSpPr/>
          <p:nvPr/>
        </p:nvSpPr>
        <p:spPr>
          <a:xfrm>
            <a:off x="1756512" y="6538912"/>
            <a:ext cx="3272687" cy="338554"/>
          </a:xfrm>
          <a:prstGeom prst="rect">
            <a:avLst/>
          </a:prstGeom>
        </p:spPr>
        <p:txBody>
          <a:bodyPr wrap="square">
            <a:spAutoFit/>
          </a:bodyPr>
          <a:lstStyle/>
          <a:p>
            <a:pPr algn="l"/>
            <a:r>
              <a:rPr lang="en-CA" sz="1600" dirty="0">
                <a:solidFill>
                  <a:schemeClr val="bg1"/>
                </a:solidFill>
                <a:latin typeface="+mj-lt"/>
              </a:rPr>
              <a:t>(Kishore et al, in preparation)</a:t>
            </a:r>
          </a:p>
        </p:txBody>
      </p:sp>
      <p:sp>
        <p:nvSpPr>
          <p:cNvPr id="38" name="TextBox 37">
            <a:extLst>
              <a:ext uri="{FF2B5EF4-FFF2-40B4-BE49-F238E27FC236}">
                <a16:creationId xmlns:a16="http://schemas.microsoft.com/office/drawing/2014/main" id="{AE947879-03D2-7A36-D9EA-10D8057CFB2E}"/>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20</a:t>
            </a:fld>
            <a:endParaRPr lang="en-US" dirty="0">
              <a:solidFill>
                <a:schemeClr val="bg1"/>
              </a:solidFill>
            </a:endParaRPr>
          </a:p>
        </p:txBody>
      </p:sp>
    </p:spTree>
    <p:extLst>
      <p:ext uri="{BB962C8B-B14F-4D97-AF65-F5344CB8AC3E}">
        <p14:creationId xmlns:p14="http://schemas.microsoft.com/office/powerpoint/2010/main" val="260873114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41BC6-CD2A-753D-085E-887E8E879BC2}"/>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FE5A83BF-DC40-9D9D-89DA-914ADD558729}"/>
              </a:ext>
            </a:extLst>
          </p:cNvPr>
          <p:cNvSpPr>
            <a:spLocks noGrp="1" noChangeArrowheads="1"/>
          </p:cNvSpPr>
          <p:nvPr>
            <p:ph type="title"/>
          </p:nvPr>
        </p:nvSpPr>
        <p:spPr/>
        <p:txBody>
          <a:bodyPr/>
          <a:lstStyle/>
          <a:p>
            <a:r>
              <a:rPr lang="en-US" dirty="0"/>
              <a:t>Outline</a:t>
            </a:r>
          </a:p>
        </p:txBody>
      </p:sp>
      <p:sp>
        <p:nvSpPr>
          <p:cNvPr id="6700035" name="Rectangle 3">
            <a:extLst>
              <a:ext uri="{FF2B5EF4-FFF2-40B4-BE49-F238E27FC236}">
                <a16:creationId xmlns:a16="http://schemas.microsoft.com/office/drawing/2014/main" id="{D3B5A742-9807-200D-BF3C-68D434578AA0}"/>
              </a:ext>
            </a:extLst>
          </p:cNvPr>
          <p:cNvSpPr>
            <a:spLocks noGrp="1" noChangeArrowheads="1"/>
          </p:cNvSpPr>
          <p:nvPr>
            <p:ph idx="4294967295"/>
          </p:nvPr>
        </p:nvSpPr>
        <p:spPr>
          <a:xfrm>
            <a:off x="3502490" y="820270"/>
            <a:ext cx="7251111" cy="4898738"/>
          </a:xfrm>
        </p:spPr>
        <p:txBody>
          <a:bodyPr rtlCol="0">
            <a:noAutofit/>
          </a:bodyPr>
          <a:lstStyle/>
          <a:p>
            <a:pPr marL="574675" lvl="1" indent="0" fontAlgn="auto">
              <a:lnSpc>
                <a:spcPct val="90000"/>
              </a:lnSpc>
              <a:spcAft>
                <a:spcPts val="0"/>
              </a:spcAft>
              <a:buSzPct val="120000"/>
              <a:buNone/>
              <a:defRPr/>
            </a:pPr>
            <a:endParaRPr lang="en-US" sz="2800" b="1" dirty="0"/>
          </a:p>
          <a:p>
            <a:pPr marL="1031875" lvl="1" indent="-457200" fontAlgn="auto">
              <a:lnSpc>
                <a:spcPct val="90000"/>
              </a:lnSpc>
              <a:spcAft>
                <a:spcPts val="0"/>
              </a:spcAft>
              <a:buSzPct val="120000"/>
              <a:buFont typeface="Wingdings" pitchFamily="2" charset="2"/>
              <a:buChar char="Ø"/>
              <a:defRPr/>
            </a:pPr>
            <a:r>
              <a:rPr lang="en-US" sz="2800" dirty="0"/>
              <a:t>Wilson’s Disease and its VUS Problem</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Assay and small-scale validation</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Variant effect mapping</a:t>
            </a:r>
          </a:p>
          <a:p>
            <a:pPr marL="574675" lvl="1" indent="0" fontAlgn="auto">
              <a:lnSpc>
                <a:spcPct val="90000"/>
              </a:lnSpc>
              <a:spcAft>
                <a:spcPts val="0"/>
              </a:spcAft>
              <a:buSzPct val="120000"/>
              <a:buNone/>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t>Reality checks </a:t>
            </a:r>
          </a:p>
          <a:p>
            <a:pPr marL="1031875" lvl="1" indent="-457200" fontAlgn="auto">
              <a:lnSpc>
                <a:spcPct val="90000"/>
              </a:lnSpc>
              <a:spcAft>
                <a:spcPts val="0"/>
              </a:spcAft>
              <a:buSzPct val="120000"/>
              <a:buFont typeface="Wingdings" pitchFamily="2" charset="2"/>
              <a:buChar char="Ø"/>
              <a:defRPr/>
            </a:pPr>
            <a:endParaRPr lang="en-US" sz="2800" dirty="0"/>
          </a:p>
          <a:p>
            <a:pPr marL="1031875" lvl="1" indent="-457200" fontAlgn="auto">
              <a:lnSpc>
                <a:spcPct val="90000"/>
              </a:lnSpc>
              <a:spcAft>
                <a:spcPts val="0"/>
              </a:spcAft>
              <a:buSzPct val="120000"/>
              <a:buFont typeface="Wingdings" pitchFamily="2" charset="2"/>
              <a:buChar char="Ø"/>
              <a:defRPr/>
            </a:pPr>
            <a:r>
              <a:rPr lang="en-US" sz="2800" dirty="0">
                <a:solidFill>
                  <a:srgbClr val="420BF1"/>
                </a:solidFill>
              </a:rPr>
              <a:t>Clinical evidence calibration</a:t>
            </a:r>
          </a:p>
          <a:p>
            <a:pPr marL="1031875" lvl="1" indent="-457200" fontAlgn="auto">
              <a:lnSpc>
                <a:spcPct val="90000"/>
              </a:lnSpc>
              <a:spcAft>
                <a:spcPts val="0"/>
              </a:spcAft>
              <a:buSzPct val="120000"/>
              <a:buFont typeface="Wingdings" pitchFamily="2" charset="2"/>
              <a:buChar char="Ø"/>
              <a:defRPr/>
            </a:pPr>
            <a:endParaRPr lang="en-US" sz="2800" b="1" dirty="0"/>
          </a:p>
          <a:p>
            <a:pPr marL="974725" lvl="2" indent="0" fontAlgn="auto">
              <a:lnSpc>
                <a:spcPct val="90000"/>
              </a:lnSpc>
              <a:spcAft>
                <a:spcPts val="0"/>
              </a:spcAft>
              <a:buSzPct val="120000"/>
              <a:buNone/>
              <a:defRPr/>
            </a:pPr>
            <a:endParaRPr lang="en-US" b="1" dirty="0">
              <a:solidFill>
                <a:schemeClr val="accent4"/>
              </a:solidFill>
            </a:endParaRPr>
          </a:p>
          <a:p>
            <a:pPr marL="1431925" lvl="2" indent="-457200" fontAlgn="auto">
              <a:lnSpc>
                <a:spcPct val="90000"/>
              </a:lnSpc>
              <a:spcAft>
                <a:spcPts val="0"/>
              </a:spcAft>
              <a:buSzPct val="120000"/>
              <a:buFont typeface="Wingdings" pitchFamily="2" charset="2"/>
              <a:buChar char="Ø"/>
              <a:defRPr/>
            </a:pPr>
            <a:endParaRPr lang="en-US" b="1" dirty="0">
              <a:solidFill>
                <a:schemeClr val="accent4"/>
              </a:solidFill>
            </a:endParaRPr>
          </a:p>
        </p:txBody>
      </p:sp>
      <p:sp>
        <p:nvSpPr>
          <p:cNvPr id="9" name="TextBox 8">
            <a:extLst>
              <a:ext uri="{FF2B5EF4-FFF2-40B4-BE49-F238E27FC236}">
                <a16:creationId xmlns:a16="http://schemas.microsoft.com/office/drawing/2014/main" id="{40D7C778-6926-89DF-DA9F-04FB7B521A49}"/>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21</a:t>
            </a:fld>
            <a:endParaRPr lang="en-US" dirty="0">
              <a:solidFill>
                <a:schemeClr val="bg1"/>
              </a:solidFill>
            </a:endParaRPr>
          </a:p>
        </p:txBody>
      </p:sp>
      <p:pic>
        <p:nvPicPr>
          <p:cNvPr id="2" name="Picture 1">
            <a:extLst>
              <a:ext uri="{FF2B5EF4-FFF2-40B4-BE49-F238E27FC236}">
                <a16:creationId xmlns:a16="http://schemas.microsoft.com/office/drawing/2014/main" id="{DE57A2C0-FA44-7D25-D91F-931C44D568A0}"/>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b="15507"/>
          <a:stretch/>
        </p:blipFill>
        <p:spPr>
          <a:xfrm>
            <a:off x="8803345" y="2849868"/>
            <a:ext cx="1234561" cy="1158264"/>
          </a:xfrm>
          <a:prstGeom prst="rect">
            <a:avLst/>
          </a:prstGeom>
        </p:spPr>
      </p:pic>
      <p:pic>
        <p:nvPicPr>
          <p:cNvPr id="3" name="Picture 2">
            <a:extLst>
              <a:ext uri="{FF2B5EF4-FFF2-40B4-BE49-F238E27FC236}">
                <a16:creationId xmlns:a16="http://schemas.microsoft.com/office/drawing/2014/main" id="{56408980-82D0-D66E-CDB6-C74B2B165E7D}"/>
              </a:ext>
            </a:extLst>
          </p:cNvPr>
          <p:cNvPicPr>
            <a:picLocks noChangeAspect="1"/>
          </p:cNvPicPr>
          <p:nvPr/>
        </p:nvPicPr>
        <p:blipFill>
          <a:blip r:embed="rId4"/>
          <a:srcRect t="574"/>
          <a:stretch>
            <a:fillRect/>
          </a:stretch>
        </p:blipFill>
        <p:spPr>
          <a:xfrm>
            <a:off x="1048871" y="1201745"/>
            <a:ext cx="2363974" cy="1744343"/>
          </a:xfrm>
          <a:prstGeom prst="rect">
            <a:avLst/>
          </a:prstGeom>
        </p:spPr>
      </p:pic>
      <p:pic>
        <p:nvPicPr>
          <p:cNvPr id="4" name="Picture 3">
            <a:extLst>
              <a:ext uri="{FF2B5EF4-FFF2-40B4-BE49-F238E27FC236}">
                <a16:creationId xmlns:a16="http://schemas.microsoft.com/office/drawing/2014/main" id="{0A293C20-8DB9-FFC5-918C-481A78B4D248}"/>
              </a:ext>
            </a:extLst>
          </p:cNvPr>
          <p:cNvPicPr>
            <a:picLocks noChangeAspect="1"/>
          </p:cNvPicPr>
          <p:nvPr/>
        </p:nvPicPr>
        <p:blipFill>
          <a:blip r:embed="rId5"/>
          <a:srcRect l="40075" t="679" r="18219" b="54374"/>
          <a:stretch>
            <a:fillRect/>
          </a:stretch>
        </p:blipFill>
        <p:spPr>
          <a:xfrm>
            <a:off x="2563904" y="4008132"/>
            <a:ext cx="938586" cy="863658"/>
          </a:xfrm>
          <a:prstGeom prst="rect">
            <a:avLst/>
          </a:prstGeom>
        </p:spPr>
      </p:pic>
      <p:pic>
        <p:nvPicPr>
          <p:cNvPr id="5" name="Picture 4">
            <a:extLst>
              <a:ext uri="{FF2B5EF4-FFF2-40B4-BE49-F238E27FC236}">
                <a16:creationId xmlns:a16="http://schemas.microsoft.com/office/drawing/2014/main" id="{E7BA6359-FE5D-0067-70A2-8618E2173DC8}"/>
              </a:ext>
            </a:extLst>
          </p:cNvPr>
          <p:cNvPicPr>
            <a:picLocks noChangeAspect="1"/>
          </p:cNvPicPr>
          <p:nvPr/>
        </p:nvPicPr>
        <p:blipFill>
          <a:blip r:embed="rId6"/>
          <a:srcRect l="18732" t="49128" r="34948" b="19148"/>
          <a:stretch>
            <a:fillRect/>
          </a:stretch>
        </p:blipFill>
        <p:spPr>
          <a:xfrm>
            <a:off x="8991599" y="5162421"/>
            <a:ext cx="1481387" cy="814882"/>
          </a:xfrm>
          <a:prstGeom prst="rect">
            <a:avLst/>
          </a:prstGeom>
        </p:spPr>
      </p:pic>
    </p:spTree>
    <p:extLst>
      <p:ext uri="{BB962C8B-B14F-4D97-AF65-F5344CB8AC3E}">
        <p14:creationId xmlns:p14="http://schemas.microsoft.com/office/powerpoint/2010/main" val="147532435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E2D12B9-D743-D6B2-4720-63B802DCFCDB}"/>
              </a:ext>
            </a:extLst>
          </p:cNvPr>
          <p:cNvSpPr txBox="1"/>
          <p:nvPr/>
        </p:nvSpPr>
        <p:spPr>
          <a:xfrm>
            <a:off x="1577009" y="1076703"/>
            <a:ext cx="8864495" cy="584775"/>
          </a:xfrm>
          <a:prstGeom prst="rect">
            <a:avLst/>
          </a:prstGeom>
          <a:noFill/>
        </p:spPr>
        <p:txBody>
          <a:bodyPr wrap="square">
            <a:spAutoFit/>
          </a:bodyPr>
          <a:lstStyle/>
          <a:p>
            <a:pPr algn="l"/>
            <a:r>
              <a:rPr lang="en-US" sz="1600" b="1" dirty="0">
                <a:latin typeface="Times New Roman" panose="02020603050405020304" pitchFamily="18" charset="0"/>
                <a:cs typeface="Times New Roman" panose="02020603050405020304" pitchFamily="18" charset="0"/>
              </a:rPr>
              <a:t>Reference Set contains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ClinVar</a:t>
            </a:r>
            <a:r>
              <a:rPr lang="en-US" sz="1600" dirty="0">
                <a:latin typeface="Times New Roman" panose="02020603050405020304" pitchFamily="18" charset="0"/>
                <a:cs typeface="Times New Roman" panose="02020603050405020304" pitchFamily="18" charset="0"/>
              </a:rPr>
              <a:t> variants (2 quality stars and up); </a:t>
            </a:r>
            <a:r>
              <a:rPr lang="en-US" sz="1600" dirty="0" err="1">
                <a:latin typeface="Times New Roman" panose="02020603050405020304" pitchFamily="18" charset="0"/>
                <a:cs typeface="Times New Roman" panose="02020603050405020304" pitchFamily="18" charset="0"/>
              </a:rPr>
              <a:t>GnomAD</a:t>
            </a:r>
            <a:r>
              <a:rPr lang="en-US" sz="1600" dirty="0">
                <a:latin typeface="Times New Roman" panose="02020603050405020304" pitchFamily="18" charset="0"/>
                <a:cs typeface="Times New Roman" panose="02020603050405020304" pitchFamily="18" charset="0"/>
              </a:rPr>
              <a:t> variants (limited to ‘control only’ set; </a:t>
            </a:r>
            <a:r>
              <a:rPr lang="en-CA" sz="1600" dirty="0">
                <a:solidFill>
                  <a:srgbClr val="000000"/>
                </a:solidFill>
                <a:latin typeface="Times New Roman" panose="02020603050405020304" pitchFamily="18" charset="0"/>
                <a:cs typeface="Times New Roman" panose="02020603050405020304" pitchFamily="18" charset="0"/>
              </a:rPr>
              <a:t>minor allele frequency set to &lt; 0.00001)</a:t>
            </a:r>
          </a:p>
        </p:txBody>
      </p:sp>
      <p:sp>
        <p:nvSpPr>
          <p:cNvPr id="3" name="Title 2"/>
          <p:cNvSpPr>
            <a:spLocks noGrp="1"/>
          </p:cNvSpPr>
          <p:nvPr>
            <p:ph type="title"/>
          </p:nvPr>
        </p:nvSpPr>
        <p:spPr/>
        <p:txBody>
          <a:bodyPr/>
          <a:lstStyle/>
          <a:p>
            <a:r>
              <a:rPr lang="en-US" dirty="0"/>
              <a:t>ATP7B map discriminates pathogenic from benign variants</a:t>
            </a:r>
            <a:endParaRPr lang="en-CA" dirty="0"/>
          </a:p>
        </p:txBody>
      </p:sp>
      <p:sp>
        <p:nvSpPr>
          <p:cNvPr id="10" name="Rectangle 9">
            <a:extLst>
              <a:ext uri="{FF2B5EF4-FFF2-40B4-BE49-F238E27FC236}">
                <a16:creationId xmlns:a16="http://schemas.microsoft.com/office/drawing/2014/main" id="{C59E4154-6C49-9972-45B2-FBB56B124647}"/>
              </a:ext>
            </a:extLst>
          </p:cNvPr>
          <p:cNvSpPr/>
          <p:nvPr/>
        </p:nvSpPr>
        <p:spPr>
          <a:xfrm>
            <a:off x="1756512" y="6538912"/>
            <a:ext cx="3272687" cy="338554"/>
          </a:xfrm>
          <a:prstGeom prst="rect">
            <a:avLst/>
          </a:prstGeom>
        </p:spPr>
        <p:txBody>
          <a:bodyPr wrap="square">
            <a:spAutoFit/>
          </a:bodyPr>
          <a:lstStyle/>
          <a:p>
            <a:pPr algn="l"/>
            <a:r>
              <a:rPr lang="en-CA" sz="1600" dirty="0">
                <a:solidFill>
                  <a:schemeClr val="bg1"/>
                </a:solidFill>
                <a:latin typeface="+mj-lt"/>
              </a:rPr>
              <a:t>(Kishore et al, in preparation)</a:t>
            </a:r>
          </a:p>
        </p:txBody>
      </p:sp>
      <p:pic>
        <p:nvPicPr>
          <p:cNvPr id="13" name="Picture 12">
            <a:extLst>
              <a:ext uri="{FF2B5EF4-FFF2-40B4-BE49-F238E27FC236}">
                <a16:creationId xmlns:a16="http://schemas.microsoft.com/office/drawing/2014/main" id="{A1E4D6CC-64DC-E1F2-2283-02DDCAE48937}"/>
              </a:ext>
            </a:extLst>
          </p:cNvPr>
          <p:cNvPicPr>
            <a:picLocks noChangeAspect="1"/>
          </p:cNvPicPr>
          <p:nvPr/>
        </p:nvPicPr>
        <p:blipFill>
          <a:blip r:embed="rId3"/>
          <a:stretch>
            <a:fillRect/>
          </a:stretch>
        </p:blipFill>
        <p:spPr>
          <a:xfrm>
            <a:off x="528920" y="1661478"/>
            <a:ext cx="5567079" cy="4839034"/>
          </a:xfrm>
          <a:prstGeom prst="rect">
            <a:avLst/>
          </a:prstGeom>
        </p:spPr>
      </p:pic>
      <p:sp>
        <p:nvSpPr>
          <p:cNvPr id="14" name="Rectangle 13">
            <a:extLst>
              <a:ext uri="{FF2B5EF4-FFF2-40B4-BE49-F238E27FC236}">
                <a16:creationId xmlns:a16="http://schemas.microsoft.com/office/drawing/2014/main" id="{4A393FEE-E99C-3C8F-6F85-B7019CE011EE}"/>
              </a:ext>
            </a:extLst>
          </p:cNvPr>
          <p:cNvSpPr/>
          <p:nvPr/>
        </p:nvSpPr>
        <p:spPr>
          <a:xfrm>
            <a:off x="6428937" y="4002696"/>
            <a:ext cx="4012567" cy="1323439"/>
          </a:xfrm>
          <a:prstGeom prst="rect">
            <a:avLst/>
          </a:prstGeom>
          <a:ln>
            <a:noFill/>
          </a:ln>
        </p:spPr>
        <p:txBody>
          <a:bodyPr wrap="square">
            <a:spAutoFit/>
          </a:bodyPr>
          <a:lstStyle/>
          <a:p>
            <a:pPr algn="l"/>
            <a:r>
              <a:rPr lang="en-CA" sz="1600" b="1" dirty="0">
                <a:solidFill>
                  <a:srgbClr val="262626"/>
                </a:solidFill>
                <a:latin typeface="Times New Roman" panose="02020603050405020304" pitchFamily="18" charset="0"/>
                <a:cs typeface="Times New Roman" panose="02020603050405020304" pitchFamily="18" charset="0"/>
              </a:rPr>
              <a:t>Precision</a:t>
            </a:r>
            <a:r>
              <a:rPr lang="en-CA" sz="1600" dirty="0">
                <a:solidFill>
                  <a:srgbClr val="262626"/>
                </a:solidFill>
                <a:latin typeface="Times New Roman" panose="02020603050405020304" pitchFamily="18" charset="0"/>
                <a:cs typeface="Times New Roman" panose="02020603050405020304" pitchFamily="18" charset="0"/>
              </a:rPr>
              <a:t>: fraction of predicted pathogenic variants that are annotated pathogenic</a:t>
            </a:r>
          </a:p>
          <a:p>
            <a:pPr algn="l"/>
            <a:endParaRPr lang="en-CA" sz="1600" dirty="0">
              <a:solidFill>
                <a:srgbClr val="262626"/>
              </a:solidFill>
              <a:latin typeface="Times New Roman" panose="02020603050405020304" pitchFamily="18" charset="0"/>
              <a:cs typeface="Times New Roman" panose="02020603050405020304" pitchFamily="18" charset="0"/>
            </a:endParaRPr>
          </a:p>
          <a:p>
            <a:pPr algn="l"/>
            <a:r>
              <a:rPr lang="en-CA" sz="1600" b="1" dirty="0">
                <a:solidFill>
                  <a:srgbClr val="262626"/>
                </a:solidFill>
                <a:latin typeface="Times New Roman" panose="02020603050405020304" pitchFamily="18" charset="0"/>
                <a:cs typeface="Times New Roman" panose="02020603050405020304" pitchFamily="18" charset="0"/>
              </a:rPr>
              <a:t>Recall</a:t>
            </a:r>
            <a:r>
              <a:rPr lang="en-CA" sz="1600" dirty="0">
                <a:solidFill>
                  <a:srgbClr val="262626"/>
                </a:solidFill>
                <a:latin typeface="Times New Roman" panose="02020603050405020304" pitchFamily="18" charset="0"/>
                <a:cs typeface="Times New Roman" panose="02020603050405020304" pitchFamily="18" charset="0"/>
              </a:rPr>
              <a:t>: fraction of all annotated pathogenic variants that were correctly predicted</a:t>
            </a:r>
          </a:p>
        </p:txBody>
      </p:sp>
      <p:sp>
        <p:nvSpPr>
          <p:cNvPr id="15" name="TextBox 14">
            <a:extLst>
              <a:ext uri="{FF2B5EF4-FFF2-40B4-BE49-F238E27FC236}">
                <a16:creationId xmlns:a16="http://schemas.microsoft.com/office/drawing/2014/main" id="{93252A4D-3DF8-AA67-BB11-FFD54844FDDF}"/>
              </a:ext>
            </a:extLst>
          </p:cNvPr>
          <p:cNvSpPr txBox="1"/>
          <p:nvPr/>
        </p:nvSpPr>
        <p:spPr>
          <a:xfrm>
            <a:off x="6416080" y="2865939"/>
            <a:ext cx="3827147" cy="1015663"/>
          </a:xfrm>
          <a:prstGeom prst="rect">
            <a:avLst/>
          </a:prstGeom>
          <a:noFill/>
          <a:ln>
            <a:solidFill>
              <a:schemeClr val="tx1"/>
            </a:solidFill>
          </a:ln>
        </p:spPr>
        <p:txBody>
          <a:bodyPr wrap="square" rtlCol="0">
            <a:spAutoFit/>
          </a:bodyPr>
          <a:lstStyle/>
          <a:p>
            <a:r>
              <a:rPr lang="en-US" b="1" dirty="0">
                <a:latin typeface="Times New Roman" panose="02020603050405020304" pitchFamily="18" charset="0"/>
                <a:cs typeface="Times New Roman" panose="02020603050405020304" pitchFamily="18" charset="0"/>
              </a:rPr>
              <a:t>Map regions 5-6 achieved </a:t>
            </a:r>
          </a:p>
          <a:p>
            <a:r>
              <a:rPr lang="en-US" b="1" dirty="0">
                <a:latin typeface="Times New Roman" panose="02020603050405020304" pitchFamily="18" charset="0"/>
                <a:cs typeface="Times New Roman" panose="02020603050405020304" pitchFamily="18" charset="0"/>
              </a:rPr>
              <a:t>81% recall </a:t>
            </a:r>
          </a:p>
          <a:p>
            <a:r>
              <a:rPr lang="en-US" dirty="0">
                <a:latin typeface="Times New Roman" panose="02020603050405020304" pitchFamily="18" charset="0"/>
                <a:cs typeface="Times New Roman" panose="02020603050405020304" pitchFamily="18" charset="0"/>
              </a:rPr>
              <a:t>at </a:t>
            </a:r>
            <a:r>
              <a:rPr lang="en-US" b="1" dirty="0">
                <a:latin typeface="Times New Roman" panose="02020603050405020304" pitchFamily="18" charset="0"/>
                <a:cs typeface="Times New Roman" panose="02020603050405020304" pitchFamily="18" charset="0"/>
              </a:rPr>
              <a:t>90% precision</a:t>
            </a:r>
            <a:endParaRPr lang="en-US"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F2D9B79A-6D37-13AA-49F5-5FE5F708923B}"/>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22</a:t>
            </a:fld>
            <a:endParaRPr lang="en-US" dirty="0">
              <a:solidFill>
                <a:schemeClr val="bg1"/>
              </a:solidFill>
            </a:endParaRPr>
          </a:p>
        </p:txBody>
      </p:sp>
    </p:spTree>
    <p:extLst>
      <p:ext uri="{BB962C8B-B14F-4D97-AF65-F5344CB8AC3E}">
        <p14:creationId xmlns:p14="http://schemas.microsoft.com/office/powerpoint/2010/main" val="380366735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ATP7B map yields new evidence for 92% of </a:t>
            </a:r>
            <a:r>
              <a:rPr lang="en-US" dirty="0" err="1"/>
              <a:t>ClinVar</a:t>
            </a:r>
            <a:r>
              <a:rPr lang="en-US" dirty="0"/>
              <a:t> missense VUSs </a:t>
            </a:r>
            <a:endParaRPr lang="en-CA" dirty="0"/>
          </a:p>
        </p:txBody>
      </p:sp>
      <p:sp>
        <p:nvSpPr>
          <p:cNvPr id="6" name="Google Shape;1075;p46">
            <a:extLst>
              <a:ext uri="{FF2B5EF4-FFF2-40B4-BE49-F238E27FC236}">
                <a16:creationId xmlns:a16="http://schemas.microsoft.com/office/drawing/2014/main" id="{3BDCF4CE-DF70-E5D2-0266-753F96BF1221}"/>
              </a:ext>
            </a:extLst>
          </p:cNvPr>
          <p:cNvSpPr/>
          <p:nvPr/>
        </p:nvSpPr>
        <p:spPr>
          <a:xfrm>
            <a:off x="6553200" y="1703294"/>
            <a:ext cx="5272619" cy="3315499"/>
          </a:xfrm>
          <a:prstGeom prst="roundRect">
            <a:avLst>
              <a:gd name="adj" fmla="val 16667"/>
            </a:avLst>
          </a:prstGeom>
          <a:solidFill>
            <a:schemeClr val="lt1"/>
          </a:solidFill>
          <a:ln w="25400" cap="flat" cmpd="sng">
            <a:solidFill>
              <a:srgbClr val="0076BA"/>
            </a:solidFill>
            <a:prstDash val="solid"/>
            <a:round/>
            <a:headEnd type="none" w="sm" len="sm"/>
            <a:tailEnd type="none" w="sm" len="sm"/>
          </a:ln>
          <a:effectLst>
            <a:outerShdw blurRad="235798" dist="38100" dir="8100000" algn="tr" rotWithShape="0">
              <a:srgbClr val="000000">
                <a:alpha val="40000"/>
              </a:srgbClr>
            </a:outerShdw>
          </a:effectLst>
        </p:spPr>
        <p:txBody>
          <a:bodyPr spcFirstLastPara="1" wrap="square" lIns="68569" tIns="34275" rIns="68569" bIns="34275" anchor="ctr" anchorCtr="0">
            <a:noAutofit/>
          </a:bodyPr>
          <a:lstStyle/>
          <a:p>
            <a:pPr>
              <a:spcBef>
                <a:spcPts val="0"/>
              </a:spcBef>
              <a:spcAft>
                <a:spcPts val="0"/>
              </a:spcAft>
            </a:pPr>
            <a:endParaRPr sz="1000">
              <a:solidFill>
                <a:schemeClr val="lt1"/>
              </a:solidFill>
              <a:latin typeface="Calibri"/>
              <a:ea typeface="Calibri"/>
              <a:cs typeface="Calibri"/>
              <a:sym typeface="Calibri"/>
            </a:endParaRPr>
          </a:p>
        </p:txBody>
      </p:sp>
      <p:graphicFrame>
        <p:nvGraphicFramePr>
          <p:cNvPr id="7" name="Google Shape;1077;p46">
            <a:extLst>
              <a:ext uri="{FF2B5EF4-FFF2-40B4-BE49-F238E27FC236}">
                <a16:creationId xmlns:a16="http://schemas.microsoft.com/office/drawing/2014/main" id="{013D7AD1-05D8-15D6-5C3C-05299052F6C8}"/>
              </a:ext>
            </a:extLst>
          </p:cNvPr>
          <p:cNvGraphicFramePr/>
          <p:nvPr>
            <p:extLst>
              <p:ext uri="{D42A27DB-BD31-4B8C-83A1-F6EECF244321}">
                <p14:modId xmlns:p14="http://schemas.microsoft.com/office/powerpoint/2010/main" val="3530735752"/>
              </p:ext>
            </p:extLst>
          </p:nvPr>
        </p:nvGraphicFramePr>
        <p:xfrm>
          <a:off x="6614639" y="2069713"/>
          <a:ext cx="5129125" cy="2598264"/>
        </p:xfrm>
        <a:graphic>
          <a:graphicData uri="http://schemas.openxmlformats.org/drawingml/2006/table">
            <a:tbl>
              <a:tblPr firstRow="1" bandRow="1">
                <a:noFill/>
              </a:tblPr>
              <a:tblGrid>
                <a:gridCol w="3011116">
                  <a:extLst>
                    <a:ext uri="{9D8B030D-6E8A-4147-A177-3AD203B41FA5}">
                      <a16:colId xmlns:a16="http://schemas.microsoft.com/office/drawing/2014/main" val="20000"/>
                    </a:ext>
                  </a:extLst>
                </a:gridCol>
                <a:gridCol w="2118009">
                  <a:extLst>
                    <a:ext uri="{9D8B030D-6E8A-4147-A177-3AD203B41FA5}">
                      <a16:colId xmlns:a16="http://schemas.microsoft.com/office/drawing/2014/main" val="20001"/>
                    </a:ext>
                  </a:extLst>
                </a:gridCol>
              </a:tblGrid>
              <a:tr h="431632">
                <a:tc>
                  <a:txBody>
                    <a:bodyPr/>
                    <a:lstStyle/>
                    <a:p>
                      <a:pPr marL="0" marR="0" lvl="0" indent="0" algn="ctr" rtl="0">
                        <a:lnSpc>
                          <a:spcPct val="100000"/>
                        </a:lnSpc>
                        <a:spcBef>
                          <a:spcPts val="0"/>
                        </a:spcBef>
                        <a:spcAft>
                          <a:spcPts val="0"/>
                        </a:spcAft>
                        <a:buNone/>
                      </a:pPr>
                      <a:r>
                        <a:rPr lang="en-CA" sz="1600" b="1" u="none" strike="noStrike" cap="none" dirty="0">
                          <a:latin typeface="Times New Roman" panose="02020603050405020304" pitchFamily="18" charset="0"/>
                          <a:ea typeface="Calibri"/>
                          <a:cs typeface="Times New Roman" panose="02020603050405020304" pitchFamily="18" charset="0"/>
                          <a:sym typeface="Calibri"/>
                        </a:rPr>
                        <a:t>Suggested Evidence Strength</a:t>
                      </a:r>
                      <a:endParaRPr sz="1600" dirty="0">
                        <a:latin typeface="Times New Roman" panose="02020603050405020304" pitchFamily="18" charset="0"/>
                        <a:cs typeface="Times New Roman" panose="02020603050405020304" pitchFamily="18" charset="0"/>
                      </a:endParaRPr>
                    </a:p>
                  </a:txBody>
                  <a:tcPr marL="68588" marR="68588" marT="34294" marB="34294">
                    <a:lnL w="9525" cap="flat" cmpd="sng">
                      <a:solidFill>
                        <a:srgbClr val="000000">
                          <a:alpha val="0"/>
                        </a:srgbClr>
                      </a:solidFill>
                      <a:prstDash val="solid"/>
                      <a:round/>
                      <a:headEnd type="none" w="sm" len="sm"/>
                      <a:tailEnd type="none" w="sm" len="sm"/>
                    </a:lnL>
                    <a:lnT w="9525" cap="flat" cmpd="sng">
                      <a:solidFill>
                        <a:srgbClr val="000000">
                          <a:alpha val="0"/>
                        </a:srgbClr>
                      </a:solidFill>
                      <a:prstDash val="solid"/>
                      <a:round/>
                      <a:headEnd type="none" w="sm" len="sm"/>
                      <a:tailEnd type="none" w="sm" len="sm"/>
                    </a:lnT>
                  </a:tcPr>
                </a:tc>
                <a:tc>
                  <a:txBody>
                    <a:bodyPr/>
                    <a:lstStyle/>
                    <a:p>
                      <a:pPr marL="0" marR="0" lvl="0" indent="0" algn="ctr" rtl="0">
                        <a:lnSpc>
                          <a:spcPct val="100000"/>
                        </a:lnSpc>
                        <a:spcBef>
                          <a:spcPts val="0"/>
                        </a:spcBef>
                        <a:spcAft>
                          <a:spcPts val="0"/>
                        </a:spcAft>
                        <a:buNone/>
                      </a:pPr>
                      <a:r>
                        <a:rPr lang="en-CA" sz="1600" b="1" u="none" strike="noStrike" cap="none" dirty="0">
                          <a:latin typeface="Times New Roman" panose="02020603050405020304" pitchFamily="18" charset="0"/>
                          <a:ea typeface="Calibri"/>
                          <a:cs typeface="Times New Roman" panose="02020603050405020304" pitchFamily="18" charset="0"/>
                          <a:sym typeface="Calibri"/>
                        </a:rPr>
                        <a:t>Fraction of VUS</a:t>
                      </a:r>
                      <a:endParaRPr sz="1600" dirty="0">
                        <a:latin typeface="Times New Roman" panose="02020603050405020304" pitchFamily="18" charset="0"/>
                        <a:cs typeface="Times New Roman" panose="02020603050405020304" pitchFamily="18" charset="0"/>
                      </a:endParaRPr>
                    </a:p>
                  </a:txBody>
                  <a:tcPr marL="68588" marR="68588" marT="34294" marB="34294">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tcPr>
                </a:tc>
                <a:extLst>
                  <a:ext uri="{0D108BD9-81ED-4DB2-BD59-A6C34878D82A}">
                    <a16:rowId xmlns:a16="http://schemas.microsoft.com/office/drawing/2014/main" val="10000"/>
                  </a:ext>
                </a:extLst>
              </a:tr>
              <a:tr h="347000">
                <a:tc>
                  <a:txBody>
                    <a:bodyPr/>
                    <a:lstStyle/>
                    <a:p>
                      <a:pPr marL="0" marR="0" lvl="0" indent="0" algn="l" rtl="0">
                        <a:lnSpc>
                          <a:spcPct val="100000"/>
                        </a:lnSpc>
                        <a:spcBef>
                          <a:spcPts val="0"/>
                        </a:spcBef>
                        <a:spcAft>
                          <a:spcPts val="0"/>
                        </a:spcAft>
                        <a:buNone/>
                      </a:pPr>
                      <a:r>
                        <a:rPr lang="en-CA" sz="1600" dirty="0">
                          <a:latin typeface="Times New Roman" panose="02020603050405020304" pitchFamily="18" charset="0"/>
                          <a:cs typeface="Times New Roman" panose="02020603050405020304" pitchFamily="18" charset="0"/>
                        </a:rPr>
                        <a:t>Pathogenic very strong</a:t>
                      </a:r>
                    </a:p>
                  </a:txBody>
                  <a:tcPr marL="68588" marR="68588" marT="34294" marB="34294">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None/>
                      </a:pPr>
                      <a:r>
                        <a:rPr lang="en-CA" sz="1600" dirty="0">
                          <a:latin typeface="Times New Roman" panose="02020603050405020304" pitchFamily="18" charset="0"/>
                          <a:cs typeface="Times New Roman" panose="02020603050405020304" pitchFamily="18" charset="0"/>
                        </a:rPr>
                        <a:t>13%</a:t>
                      </a:r>
                      <a:endParaRPr sz="1600" dirty="0">
                        <a:latin typeface="Times New Roman" panose="02020603050405020304" pitchFamily="18" charset="0"/>
                        <a:cs typeface="Times New Roman" panose="02020603050405020304" pitchFamily="18" charset="0"/>
                      </a:endParaRPr>
                    </a:p>
                  </a:txBody>
                  <a:tcPr marL="68588" marR="68588" marT="34294" marB="34294">
                    <a:lnR w="9525" cap="flat" cmpd="sng">
                      <a:solidFill>
                        <a:srgbClr val="000000">
                          <a:alpha val="0"/>
                        </a:srgbClr>
                      </a:solidFill>
                      <a:prstDash val="solid"/>
                      <a:round/>
                      <a:headEnd type="none" w="sm" len="sm"/>
                      <a:tailEnd type="none" w="sm" len="sm"/>
                    </a:lnR>
                  </a:tcPr>
                </a:tc>
                <a:extLst>
                  <a:ext uri="{0D108BD9-81ED-4DB2-BD59-A6C34878D82A}">
                    <a16:rowId xmlns:a16="http://schemas.microsoft.com/office/drawing/2014/main" val="840888711"/>
                  </a:ext>
                </a:extLst>
              </a:tr>
              <a:tr h="347000">
                <a:tc>
                  <a:txBody>
                    <a:bodyPr/>
                    <a:lstStyle/>
                    <a:p>
                      <a:pPr marL="0" marR="0" lvl="0" indent="0" algn="l" rtl="0">
                        <a:lnSpc>
                          <a:spcPct val="100000"/>
                        </a:lnSpc>
                        <a:spcBef>
                          <a:spcPts val="0"/>
                        </a:spcBef>
                        <a:spcAft>
                          <a:spcPts val="0"/>
                        </a:spcAft>
                        <a:buNone/>
                      </a:pPr>
                      <a:r>
                        <a:rPr lang="en-CA" sz="1600" dirty="0">
                          <a:latin typeface="Times New Roman" panose="02020603050405020304" pitchFamily="18" charset="0"/>
                          <a:cs typeface="Times New Roman" panose="02020603050405020304" pitchFamily="18" charset="0"/>
                        </a:rPr>
                        <a:t>Pathogenic strong</a:t>
                      </a:r>
                      <a:endParaRPr sz="1600" dirty="0">
                        <a:latin typeface="Times New Roman" panose="02020603050405020304" pitchFamily="18" charset="0"/>
                        <a:cs typeface="Times New Roman" panose="02020603050405020304" pitchFamily="18" charset="0"/>
                      </a:endParaRPr>
                    </a:p>
                  </a:txBody>
                  <a:tcPr marL="68588" marR="68588" marT="34294" marB="34294">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None/>
                      </a:pPr>
                      <a:r>
                        <a:rPr lang="en-CA" sz="1600" dirty="0">
                          <a:latin typeface="Times New Roman" panose="02020603050405020304" pitchFamily="18" charset="0"/>
                          <a:cs typeface="Times New Roman" panose="02020603050405020304" pitchFamily="18" charset="0"/>
                        </a:rPr>
                        <a:t>1%</a:t>
                      </a:r>
                      <a:endParaRPr sz="1600" dirty="0">
                        <a:latin typeface="Times New Roman" panose="02020603050405020304" pitchFamily="18" charset="0"/>
                        <a:cs typeface="Times New Roman" panose="02020603050405020304" pitchFamily="18" charset="0"/>
                      </a:endParaRPr>
                    </a:p>
                  </a:txBody>
                  <a:tcPr marL="68588" marR="68588" marT="34294" marB="34294">
                    <a:lnR w="9525" cap="flat" cmpd="sng">
                      <a:solidFill>
                        <a:srgbClr val="000000">
                          <a:alpha val="0"/>
                        </a:srgbClr>
                      </a:solidFill>
                      <a:prstDash val="solid"/>
                      <a:round/>
                      <a:headEnd type="none" w="sm" len="sm"/>
                      <a:tailEnd type="none" w="sm" len="sm"/>
                    </a:lnR>
                  </a:tcPr>
                </a:tc>
                <a:extLst>
                  <a:ext uri="{0D108BD9-81ED-4DB2-BD59-A6C34878D82A}">
                    <a16:rowId xmlns:a16="http://schemas.microsoft.com/office/drawing/2014/main" val="3514020749"/>
                  </a:ext>
                </a:extLst>
              </a:tr>
              <a:tr h="347000">
                <a:tc>
                  <a:txBody>
                    <a:bodyPr/>
                    <a:lstStyle/>
                    <a:p>
                      <a:pPr marL="0" marR="0" lvl="0" indent="0" algn="l" rtl="0">
                        <a:lnSpc>
                          <a:spcPct val="100000"/>
                        </a:lnSpc>
                        <a:spcBef>
                          <a:spcPts val="0"/>
                        </a:spcBef>
                        <a:spcAft>
                          <a:spcPts val="0"/>
                        </a:spcAft>
                        <a:buNone/>
                      </a:pPr>
                      <a:r>
                        <a:rPr lang="en-CA" sz="1600" u="none" strike="noStrike" cap="none" dirty="0">
                          <a:latin typeface="Times New Roman" panose="02020603050405020304" pitchFamily="18" charset="0"/>
                          <a:ea typeface="Calibri"/>
                          <a:cs typeface="Times New Roman" panose="02020603050405020304" pitchFamily="18" charset="0"/>
                          <a:sym typeface="Calibri"/>
                        </a:rPr>
                        <a:t>Pathogenic moderate</a:t>
                      </a:r>
                      <a:endParaRPr sz="1600" dirty="0">
                        <a:latin typeface="Times New Roman" panose="02020603050405020304" pitchFamily="18" charset="0"/>
                        <a:cs typeface="Times New Roman" panose="02020603050405020304" pitchFamily="18" charset="0"/>
                      </a:endParaRPr>
                    </a:p>
                  </a:txBody>
                  <a:tcPr marL="68588" marR="68588" marT="34294" marB="34294">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None/>
                      </a:pPr>
                      <a:r>
                        <a:rPr lang="en-CA" sz="1600" u="none" strike="noStrike" cap="none" dirty="0">
                          <a:latin typeface="Times New Roman" panose="02020603050405020304" pitchFamily="18" charset="0"/>
                          <a:ea typeface="Calibri"/>
                          <a:cs typeface="Times New Roman" panose="02020603050405020304" pitchFamily="18" charset="0"/>
                          <a:sym typeface="Calibri"/>
                        </a:rPr>
                        <a:t>2%</a:t>
                      </a:r>
                      <a:endParaRPr sz="1600" dirty="0">
                        <a:latin typeface="Times New Roman" panose="02020603050405020304" pitchFamily="18" charset="0"/>
                        <a:cs typeface="Times New Roman" panose="02020603050405020304" pitchFamily="18" charset="0"/>
                      </a:endParaRPr>
                    </a:p>
                  </a:txBody>
                  <a:tcPr marL="68588" marR="68588" marT="34294" marB="34294">
                    <a:lnR w="9525" cap="flat" cmpd="sng">
                      <a:solidFill>
                        <a:srgbClr val="000000">
                          <a:alpha val="0"/>
                        </a:srgbClr>
                      </a:solidFill>
                      <a:prstDash val="solid"/>
                      <a:round/>
                      <a:headEnd type="none" w="sm" len="sm"/>
                      <a:tailEnd type="none" w="sm" len="sm"/>
                    </a:lnR>
                  </a:tcPr>
                </a:tc>
                <a:extLst>
                  <a:ext uri="{0D108BD9-81ED-4DB2-BD59-A6C34878D82A}">
                    <a16:rowId xmlns:a16="http://schemas.microsoft.com/office/drawing/2014/main" val="3759006012"/>
                  </a:ext>
                </a:extLst>
              </a:tr>
              <a:tr h="347000">
                <a:tc>
                  <a:txBody>
                    <a:bodyPr/>
                    <a:lstStyle/>
                    <a:p>
                      <a:pPr marL="0" marR="0" lvl="0" indent="0" algn="l" rtl="0">
                        <a:lnSpc>
                          <a:spcPct val="100000"/>
                        </a:lnSpc>
                        <a:spcBef>
                          <a:spcPts val="0"/>
                        </a:spcBef>
                        <a:spcAft>
                          <a:spcPts val="0"/>
                        </a:spcAft>
                        <a:buNone/>
                      </a:pPr>
                      <a:r>
                        <a:rPr lang="en-CA" sz="1600" u="none" strike="noStrike" cap="none" dirty="0">
                          <a:latin typeface="Times New Roman" panose="02020603050405020304" pitchFamily="18" charset="0"/>
                          <a:ea typeface="Calibri"/>
                          <a:cs typeface="Times New Roman" panose="02020603050405020304" pitchFamily="18" charset="0"/>
                          <a:sym typeface="Calibri"/>
                        </a:rPr>
                        <a:t>Pathogenic supporting</a:t>
                      </a:r>
                      <a:endParaRPr sz="1600" dirty="0">
                        <a:latin typeface="Times New Roman" panose="02020603050405020304" pitchFamily="18" charset="0"/>
                        <a:cs typeface="Times New Roman" panose="02020603050405020304" pitchFamily="18" charset="0"/>
                      </a:endParaRPr>
                    </a:p>
                  </a:txBody>
                  <a:tcPr marL="68588" marR="68588" marT="34294" marB="34294">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None/>
                      </a:pPr>
                      <a:r>
                        <a:rPr lang="en-CA" sz="1600" u="none" strike="noStrike" cap="none" dirty="0">
                          <a:latin typeface="Times New Roman" panose="02020603050405020304" pitchFamily="18" charset="0"/>
                          <a:ea typeface="Calibri"/>
                          <a:cs typeface="Times New Roman" panose="02020603050405020304" pitchFamily="18" charset="0"/>
                          <a:sym typeface="Calibri"/>
                        </a:rPr>
                        <a:t>8%</a:t>
                      </a:r>
                      <a:endParaRPr sz="1600" dirty="0">
                        <a:latin typeface="Times New Roman" panose="02020603050405020304" pitchFamily="18" charset="0"/>
                        <a:cs typeface="Times New Roman" panose="02020603050405020304" pitchFamily="18" charset="0"/>
                      </a:endParaRPr>
                    </a:p>
                  </a:txBody>
                  <a:tcPr marL="68588" marR="68588" marT="34294" marB="34294">
                    <a:lnR w="9525" cap="flat" cmpd="sng">
                      <a:solidFill>
                        <a:srgbClr val="000000">
                          <a:alpha val="0"/>
                        </a:srgbClr>
                      </a:solidFill>
                      <a:prstDash val="solid"/>
                      <a:round/>
                      <a:headEnd type="none" w="sm" len="sm"/>
                      <a:tailEnd type="none" w="sm" len="sm"/>
                    </a:lnR>
                  </a:tcPr>
                </a:tc>
                <a:extLst>
                  <a:ext uri="{0D108BD9-81ED-4DB2-BD59-A6C34878D82A}">
                    <a16:rowId xmlns:a16="http://schemas.microsoft.com/office/drawing/2014/main" val="10001"/>
                  </a:ext>
                </a:extLst>
              </a:tr>
              <a:tr h="4316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600" u="none" strike="noStrike" cap="none" dirty="0">
                          <a:latin typeface="Times New Roman" panose="02020603050405020304" pitchFamily="18" charset="0"/>
                          <a:ea typeface="Calibri"/>
                          <a:cs typeface="Times New Roman" panose="02020603050405020304" pitchFamily="18" charset="0"/>
                          <a:sym typeface="Calibri"/>
                        </a:rPr>
                        <a:t>Benign supporting</a:t>
                      </a:r>
                      <a:endParaRPr lang="en-CA" sz="1600" dirty="0">
                        <a:latin typeface="Times New Roman" panose="02020603050405020304" pitchFamily="18" charset="0"/>
                        <a:cs typeface="Times New Roman" panose="02020603050405020304" pitchFamily="18" charset="0"/>
                      </a:endParaRPr>
                    </a:p>
                  </a:txBody>
                  <a:tcPr marL="68588" marR="68588" marT="34294" marB="34294">
                    <a:lnL w="9525" cap="flat" cmpd="sng">
                      <a:solidFill>
                        <a:srgbClr val="000000">
                          <a:alpha val="0"/>
                        </a:srgbClr>
                      </a:solidFill>
                      <a:prstDash val="solid"/>
                      <a:round/>
                      <a:headEnd type="none" w="sm" len="sm"/>
                      <a:tailEnd type="none" w="sm" len="sm"/>
                    </a:lnL>
                  </a:tcPr>
                </a:tc>
                <a:tc>
                  <a:txBody>
                    <a:bodyPr/>
                    <a:lstStyle/>
                    <a:p>
                      <a:pPr marL="0" marR="0" lvl="0" indent="0" algn="ctr" rtl="0">
                        <a:lnSpc>
                          <a:spcPct val="100000"/>
                        </a:lnSpc>
                        <a:spcBef>
                          <a:spcPts val="0"/>
                        </a:spcBef>
                        <a:spcAft>
                          <a:spcPts val="0"/>
                        </a:spcAft>
                        <a:buNone/>
                      </a:pPr>
                      <a:r>
                        <a:rPr lang="en-CA" sz="1600" u="none" strike="noStrike" cap="none" dirty="0">
                          <a:latin typeface="Times New Roman" panose="02020603050405020304" pitchFamily="18" charset="0"/>
                          <a:ea typeface="Calibri"/>
                          <a:cs typeface="Times New Roman" panose="02020603050405020304" pitchFamily="18" charset="0"/>
                          <a:sym typeface="Calibri"/>
                        </a:rPr>
                        <a:t>59%</a:t>
                      </a:r>
                      <a:endParaRPr sz="1600" dirty="0">
                        <a:latin typeface="Times New Roman" panose="02020603050405020304" pitchFamily="18" charset="0"/>
                        <a:cs typeface="Times New Roman" panose="02020603050405020304" pitchFamily="18" charset="0"/>
                      </a:endParaRPr>
                    </a:p>
                  </a:txBody>
                  <a:tcPr marL="68588" marR="68588" marT="34294" marB="34294">
                    <a:lnR w="9525" cap="flat" cmpd="sng">
                      <a:solidFill>
                        <a:srgbClr val="000000">
                          <a:alpha val="0"/>
                        </a:srgbClr>
                      </a:solidFill>
                      <a:prstDash val="solid"/>
                      <a:round/>
                      <a:headEnd type="none" w="sm" len="sm"/>
                      <a:tailEnd type="none" w="sm" len="sm"/>
                    </a:lnR>
                  </a:tcPr>
                </a:tc>
                <a:extLst>
                  <a:ext uri="{0D108BD9-81ED-4DB2-BD59-A6C34878D82A}">
                    <a16:rowId xmlns:a16="http://schemas.microsoft.com/office/drawing/2014/main" val="10002"/>
                  </a:ext>
                </a:extLst>
              </a:tr>
              <a:tr h="347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600" u="none" strike="noStrike" cap="none" dirty="0">
                          <a:latin typeface="Times New Roman" panose="02020603050405020304" pitchFamily="18" charset="0"/>
                          <a:ea typeface="Calibri"/>
                          <a:cs typeface="Times New Roman" panose="02020603050405020304" pitchFamily="18" charset="0"/>
                          <a:sym typeface="Calibri"/>
                        </a:rPr>
                        <a:t>Benign strong</a:t>
                      </a:r>
                      <a:endParaRPr lang="en-CA" sz="1600" dirty="0">
                        <a:latin typeface="Times New Roman" panose="02020603050405020304" pitchFamily="18" charset="0"/>
                        <a:cs typeface="Times New Roman" panose="02020603050405020304" pitchFamily="18" charset="0"/>
                      </a:endParaRPr>
                    </a:p>
                  </a:txBody>
                  <a:tcPr marL="68588" marR="68588" marT="34294" marB="34294">
                    <a:lnL w="9525" cap="flat" cmpd="sng">
                      <a:solidFill>
                        <a:srgbClr val="000000">
                          <a:alpha val="0"/>
                        </a:srgbClr>
                      </a:solidFill>
                      <a:prstDash val="solid"/>
                      <a:round/>
                      <a:headEnd type="none" w="sm" len="sm"/>
                      <a:tailEnd type="none" w="sm" len="sm"/>
                    </a:lnL>
                    <a:lnB w="9525" cap="flat" cmpd="sng">
                      <a:solidFill>
                        <a:srgbClr val="000000">
                          <a:alpha val="0"/>
                        </a:srgbClr>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u="none" strike="noStrike" cap="none" dirty="0">
                          <a:latin typeface="Times New Roman" panose="02020603050405020304" pitchFamily="18" charset="0"/>
                          <a:ea typeface="Calibri"/>
                          <a:cs typeface="Times New Roman" panose="02020603050405020304" pitchFamily="18" charset="0"/>
                          <a:sym typeface="Calibri"/>
                        </a:rPr>
                        <a:t>9%</a:t>
                      </a:r>
                      <a:endParaRPr lang="en-CA" sz="1600" dirty="0">
                        <a:latin typeface="Times New Roman" panose="02020603050405020304" pitchFamily="18" charset="0"/>
                        <a:cs typeface="Times New Roman" panose="02020603050405020304" pitchFamily="18" charset="0"/>
                      </a:endParaRPr>
                    </a:p>
                  </a:txBody>
                  <a:tcPr marL="68588" marR="68588" marT="34294" marB="34294">
                    <a:lnR w="9525" cap="flat" cmpd="sng">
                      <a:solidFill>
                        <a:srgbClr val="000000">
                          <a:alpha val="0"/>
                        </a:srgbClr>
                      </a:solidFill>
                      <a:prstDash val="solid"/>
                      <a:round/>
                      <a:headEnd type="none" w="sm" len="sm"/>
                      <a:tailEnd type="none" w="sm" len="sm"/>
                    </a:lnR>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pSp>
        <p:nvGrpSpPr>
          <p:cNvPr id="11" name="Group 10">
            <a:extLst>
              <a:ext uri="{FF2B5EF4-FFF2-40B4-BE49-F238E27FC236}">
                <a16:creationId xmlns:a16="http://schemas.microsoft.com/office/drawing/2014/main" id="{EE31802E-F5FE-C209-359A-2E65179423A7}"/>
              </a:ext>
            </a:extLst>
          </p:cNvPr>
          <p:cNvGrpSpPr/>
          <p:nvPr/>
        </p:nvGrpSpPr>
        <p:grpSpPr>
          <a:xfrm>
            <a:off x="671105" y="819710"/>
            <a:ext cx="5998636" cy="4819090"/>
            <a:chOff x="1614563" y="1258981"/>
            <a:chExt cx="5443499" cy="4478609"/>
          </a:xfrm>
        </p:grpSpPr>
        <p:sp>
          <p:nvSpPr>
            <p:cNvPr id="22" name="Rectangle 21">
              <a:extLst>
                <a:ext uri="{FF2B5EF4-FFF2-40B4-BE49-F238E27FC236}">
                  <a16:creationId xmlns:a16="http://schemas.microsoft.com/office/drawing/2014/main" id="{B8E5E4CD-CD62-2A0F-0A8F-2ECE012205A8}"/>
                </a:ext>
              </a:extLst>
            </p:cNvPr>
            <p:cNvSpPr/>
            <p:nvPr/>
          </p:nvSpPr>
          <p:spPr>
            <a:xfrm>
              <a:off x="3257643" y="2422240"/>
              <a:ext cx="133103" cy="386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a:extLst>
                <a:ext uri="{FF2B5EF4-FFF2-40B4-BE49-F238E27FC236}">
                  <a16:creationId xmlns:a16="http://schemas.microsoft.com/office/drawing/2014/main" id="{2D74C25A-68E7-8651-0B28-C1177D2A2914}"/>
                </a:ext>
              </a:extLst>
            </p:cNvPr>
            <p:cNvPicPr>
              <a:picLocks noChangeAspect="1"/>
            </p:cNvPicPr>
            <p:nvPr/>
          </p:nvPicPr>
          <p:blipFill>
            <a:blip r:embed="rId3"/>
            <a:stretch>
              <a:fillRect/>
            </a:stretch>
          </p:blipFill>
          <p:spPr>
            <a:xfrm>
              <a:off x="1849995" y="1258981"/>
              <a:ext cx="4478609" cy="4478609"/>
            </a:xfrm>
            <a:prstGeom prst="rect">
              <a:avLst/>
            </a:prstGeom>
          </p:spPr>
        </p:pic>
        <p:sp>
          <p:nvSpPr>
            <p:cNvPr id="2" name="TextBox 1">
              <a:extLst>
                <a:ext uri="{FF2B5EF4-FFF2-40B4-BE49-F238E27FC236}">
                  <a16:creationId xmlns:a16="http://schemas.microsoft.com/office/drawing/2014/main" id="{5701B9B7-F7F3-47A5-3408-D900A87E2716}"/>
                </a:ext>
              </a:extLst>
            </p:cNvPr>
            <p:cNvSpPr txBox="1"/>
            <p:nvPr/>
          </p:nvSpPr>
          <p:spPr>
            <a:xfrm rot="16200000">
              <a:off x="1165302" y="2036197"/>
              <a:ext cx="1483298" cy="584775"/>
            </a:xfrm>
            <a:prstGeom prst="rect">
              <a:avLst/>
            </a:prstGeom>
            <a:solidFill>
              <a:schemeClr val="bg1"/>
            </a:solidFill>
          </p:spPr>
          <p:txBody>
            <a:bodyPr wrap="square" rtlCol="0">
              <a:spAutoFit/>
            </a:bodyPr>
            <a:lstStyle/>
            <a:p>
              <a:r>
                <a:rPr lang="en-US" sz="1600" dirty="0">
                  <a:latin typeface="Times New Roman" panose="02020603050405020304" pitchFamily="18" charset="0"/>
                  <a:cs typeface="Times New Roman" panose="02020603050405020304" pitchFamily="18" charset="0"/>
                </a:rPr>
                <a:t>Log Likelihood ratio</a:t>
              </a:r>
            </a:p>
          </p:txBody>
        </p:sp>
        <p:sp>
          <p:nvSpPr>
            <p:cNvPr id="8" name="TextBox 7">
              <a:extLst>
                <a:ext uri="{FF2B5EF4-FFF2-40B4-BE49-F238E27FC236}">
                  <a16:creationId xmlns:a16="http://schemas.microsoft.com/office/drawing/2014/main" id="{741FE8CA-D9AB-3E9B-55BE-B8DB3B12EDBD}"/>
                </a:ext>
              </a:extLst>
            </p:cNvPr>
            <p:cNvSpPr txBox="1"/>
            <p:nvPr/>
          </p:nvSpPr>
          <p:spPr>
            <a:xfrm rot="16200000">
              <a:off x="1504502" y="3971795"/>
              <a:ext cx="824920" cy="338554"/>
            </a:xfrm>
            <a:prstGeom prst="rect">
              <a:avLst/>
            </a:prstGeom>
            <a:solidFill>
              <a:schemeClr val="bg1"/>
            </a:solidFill>
          </p:spPr>
          <p:txBody>
            <a:bodyPr wrap="square" rtlCol="0">
              <a:spAutoFit/>
            </a:bodyPr>
            <a:lstStyle/>
            <a:p>
              <a:r>
                <a:rPr lang="en-US" sz="1600" dirty="0">
                  <a:latin typeface="Times New Roman" panose="02020603050405020304" pitchFamily="18" charset="0"/>
                  <a:cs typeface="Times New Roman" panose="02020603050405020304" pitchFamily="18" charset="0"/>
                </a:rPr>
                <a:t>Density</a:t>
              </a:r>
            </a:p>
          </p:txBody>
        </p:sp>
        <p:sp>
          <p:nvSpPr>
            <p:cNvPr id="9" name="Rectangle 8">
              <a:extLst>
                <a:ext uri="{FF2B5EF4-FFF2-40B4-BE49-F238E27FC236}">
                  <a16:creationId xmlns:a16="http://schemas.microsoft.com/office/drawing/2014/main" id="{DB36FFA8-2074-EAD6-7ECF-634A8B05CA3F}"/>
                </a:ext>
              </a:extLst>
            </p:cNvPr>
            <p:cNvSpPr/>
            <p:nvPr/>
          </p:nvSpPr>
          <p:spPr>
            <a:xfrm>
              <a:off x="5160650" y="3808189"/>
              <a:ext cx="97971" cy="91103"/>
            </a:xfrm>
            <a:prstGeom prst="rect">
              <a:avLst/>
            </a:prstGeom>
            <a:solidFill>
              <a:srgbClr val="21C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D9B748BC-A0CB-7706-ED24-1D28A7F69794}"/>
                </a:ext>
              </a:extLst>
            </p:cNvPr>
            <p:cNvSpPr/>
            <p:nvPr/>
          </p:nvSpPr>
          <p:spPr>
            <a:xfrm flipV="1">
              <a:off x="5160650" y="4036621"/>
              <a:ext cx="97971" cy="9110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TextBox 14">
              <a:extLst>
                <a:ext uri="{FF2B5EF4-FFF2-40B4-BE49-F238E27FC236}">
                  <a16:creationId xmlns:a16="http://schemas.microsoft.com/office/drawing/2014/main" id="{9C772034-F446-89A8-AA2A-9C89DACA2FF2}"/>
                </a:ext>
              </a:extLst>
            </p:cNvPr>
            <p:cNvSpPr txBox="1"/>
            <p:nvPr/>
          </p:nvSpPr>
          <p:spPr>
            <a:xfrm>
              <a:off x="5285124" y="3891780"/>
              <a:ext cx="1772938" cy="461665"/>
            </a:xfrm>
            <a:prstGeom prst="rect">
              <a:avLst/>
            </a:prstGeom>
            <a:noFill/>
          </p:spPr>
          <p:txBody>
            <a:bodyPr wrap="square">
              <a:spAutoFit/>
            </a:bodyPr>
            <a:lstStyle/>
            <a:p>
              <a:pPr algn="l">
                <a:spcBef>
                  <a:spcPts val="0"/>
                </a:spcBef>
                <a:spcAft>
                  <a:spcPts val="0"/>
                </a:spcAft>
              </a:pPr>
              <a:r>
                <a:rPr lang="en-CA" sz="1200" dirty="0">
                  <a:latin typeface="Times New Roman" panose="02020603050405020304" pitchFamily="18" charset="0"/>
                  <a:cs typeface="Times New Roman" panose="02020603050405020304" pitchFamily="18" charset="0"/>
                </a:rPr>
                <a:t>Likely pathogenic/Pathogenic</a:t>
              </a:r>
            </a:p>
          </p:txBody>
        </p:sp>
        <p:sp>
          <p:nvSpPr>
            <p:cNvPr id="16" name="TextBox 15">
              <a:extLst>
                <a:ext uri="{FF2B5EF4-FFF2-40B4-BE49-F238E27FC236}">
                  <a16:creationId xmlns:a16="http://schemas.microsoft.com/office/drawing/2014/main" id="{038EDF17-6570-05E0-342D-D758BC76A527}"/>
                </a:ext>
              </a:extLst>
            </p:cNvPr>
            <p:cNvSpPr txBox="1"/>
            <p:nvPr/>
          </p:nvSpPr>
          <p:spPr>
            <a:xfrm>
              <a:off x="5285124" y="3690639"/>
              <a:ext cx="1772938" cy="276999"/>
            </a:xfrm>
            <a:prstGeom prst="rect">
              <a:avLst/>
            </a:prstGeom>
            <a:noFill/>
          </p:spPr>
          <p:txBody>
            <a:bodyPr wrap="square">
              <a:spAutoFit/>
            </a:bodyPr>
            <a:lstStyle/>
            <a:p>
              <a:pPr algn="l">
                <a:spcBef>
                  <a:spcPts val="0"/>
                </a:spcBef>
                <a:spcAft>
                  <a:spcPts val="0"/>
                </a:spcAft>
              </a:pPr>
              <a:r>
                <a:rPr lang="en-CA" sz="1200" dirty="0">
                  <a:latin typeface="Times New Roman" panose="02020603050405020304" pitchFamily="18" charset="0"/>
                  <a:cs typeface="Times New Roman" panose="02020603050405020304" pitchFamily="18" charset="0"/>
                </a:rPr>
                <a:t>Likely Benign/Benign</a:t>
              </a:r>
            </a:p>
          </p:txBody>
        </p:sp>
      </p:grpSp>
      <p:sp>
        <p:nvSpPr>
          <p:cNvPr id="5" name="Rectangle 4">
            <a:extLst>
              <a:ext uri="{FF2B5EF4-FFF2-40B4-BE49-F238E27FC236}">
                <a16:creationId xmlns:a16="http://schemas.microsoft.com/office/drawing/2014/main" id="{202BD7C3-5257-02FC-1845-1FE8966366C4}"/>
              </a:ext>
            </a:extLst>
          </p:cNvPr>
          <p:cNvSpPr/>
          <p:nvPr/>
        </p:nvSpPr>
        <p:spPr>
          <a:xfrm>
            <a:off x="1756512" y="6538912"/>
            <a:ext cx="3272687" cy="338554"/>
          </a:xfrm>
          <a:prstGeom prst="rect">
            <a:avLst/>
          </a:prstGeom>
        </p:spPr>
        <p:txBody>
          <a:bodyPr wrap="square">
            <a:spAutoFit/>
          </a:bodyPr>
          <a:lstStyle/>
          <a:p>
            <a:pPr algn="l"/>
            <a:r>
              <a:rPr lang="en-CA" sz="1600" dirty="0">
                <a:solidFill>
                  <a:schemeClr val="bg1"/>
                </a:solidFill>
                <a:latin typeface="+mj-lt"/>
              </a:rPr>
              <a:t>(Kishore et al, in preparation)</a:t>
            </a:r>
          </a:p>
        </p:txBody>
      </p:sp>
      <p:sp>
        <p:nvSpPr>
          <p:cNvPr id="17" name="TextBox 16">
            <a:extLst>
              <a:ext uri="{FF2B5EF4-FFF2-40B4-BE49-F238E27FC236}">
                <a16:creationId xmlns:a16="http://schemas.microsoft.com/office/drawing/2014/main" id="{253BECD1-0B89-10D3-999D-5E8A3EA4DEE5}"/>
              </a:ext>
            </a:extLst>
          </p:cNvPr>
          <p:cNvSpPr txBox="1"/>
          <p:nvPr/>
        </p:nvSpPr>
        <p:spPr>
          <a:xfrm>
            <a:off x="756176" y="5754245"/>
            <a:ext cx="10671191" cy="400110"/>
          </a:xfrm>
          <a:prstGeom prst="rect">
            <a:avLst/>
          </a:prstGeom>
          <a:noFill/>
        </p:spPr>
        <p:txBody>
          <a:bodyPr wrap="none" rtlCol="0">
            <a:spAutoFit/>
          </a:bodyPr>
          <a:lstStyle/>
          <a:p>
            <a:r>
              <a:rPr lang="en-US" dirty="0"/>
              <a:t>CAVEAT: This calibration was reviewed or approved by ClinGen VCEP or other clinical decision-maker!</a:t>
            </a:r>
          </a:p>
        </p:txBody>
      </p:sp>
      <p:sp>
        <p:nvSpPr>
          <p:cNvPr id="18" name="TextBox 17">
            <a:extLst>
              <a:ext uri="{FF2B5EF4-FFF2-40B4-BE49-F238E27FC236}">
                <a16:creationId xmlns:a16="http://schemas.microsoft.com/office/drawing/2014/main" id="{1341D4CE-49EF-1774-208D-FE8EF738EFCD}"/>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23</a:t>
            </a:fld>
            <a:endParaRPr lang="en-US" dirty="0">
              <a:solidFill>
                <a:schemeClr val="bg1"/>
              </a:solidFill>
            </a:endParaRPr>
          </a:p>
        </p:txBody>
      </p:sp>
    </p:spTree>
    <p:extLst>
      <p:ext uri="{BB962C8B-B14F-4D97-AF65-F5344CB8AC3E}">
        <p14:creationId xmlns:p14="http://schemas.microsoft.com/office/powerpoint/2010/main" val="294240813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CA" dirty="0"/>
              <a:t>Summary and future directions</a:t>
            </a:r>
          </a:p>
        </p:txBody>
      </p:sp>
      <p:sp>
        <p:nvSpPr>
          <p:cNvPr id="3" name="TextBox 2">
            <a:extLst>
              <a:ext uri="{FF2B5EF4-FFF2-40B4-BE49-F238E27FC236}">
                <a16:creationId xmlns:a16="http://schemas.microsoft.com/office/drawing/2014/main" id="{EE53595F-0BFF-DE44-F8A4-BAD9C4F6984C}"/>
              </a:ext>
            </a:extLst>
          </p:cNvPr>
          <p:cNvSpPr txBox="1"/>
          <p:nvPr/>
        </p:nvSpPr>
        <p:spPr>
          <a:xfrm>
            <a:off x="613505" y="760743"/>
            <a:ext cx="10341365" cy="5632311"/>
          </a:xfrm>
          <a:prstGeom prst="rect">
            <a:avLst/>
          </a:prstGeom>
          <a:noFill/>
        </p:spPr>
        <p:txBody>
          <a:bodyPr wrap="square" rtlCol="0">
            <a:spAutoFit/>
          </a:bodyPr>
          <a:lstStyle/>
          <a:p>
            <a:pPr algn="l"/>
            <a:r>
              <a:rPr lang="en-US" b="1" u="sng" dirty="0">
                <a:latin typeface="Arial" panose="020B0604020202020204" pitchFamily="34" charset="0"/>
                <a:cs typeface="Arial" panose="020B0604020202020204" pitchFamily="34" charset="0"/>
              </a:rPr>
              <a:t>Summary</a:t>
            </a:r>
            <a:r>
              <a:rPr lang="en-US" b="1" dirty="0">
                <a:latin typeface="Arial" panose="020B0604020202020204" pitchFamily="34" charset="0"/>
                <a:cs typeface="Arial" panose="020B0604020202020204" pitchFamily="34" charset="0"/>
              </a:rPr>
              <a:t>:</a:t>
            </a:r>
          </a:p>
          <a:p>
            <a:pPr algn="l"/>
            <a:endParaRPr lang="en-US" dirty="0">
              <a:latin typeface="Arial" panose="020B0604020202020204" pitchFamily="34" charset="0"/>
              <a:cs typeface="Arial" panose="020B0604020202020204" pitchFamily="34" charset="0"/>
            </a:endParaRPr>
          </a:p>
          <a:p>
            <a:pPr marL="214313" indent="-214313" algn="l">
              <a:buFont typeface="Arial" panose="020B0604020202020204" pitchFamily="34" charset="0"/>
              <a:buChar char="•"/>
            </a:pPr>
            <a:r>
              <a:rPr lang="en-US" dirty="0">
                <a:latin typeface="Arial" panose="020B0604020202020204" pitchFamily="34" charset="0"/>
                <a:cs typeface="Arial" panose="020B0604020202020204" pitchFamily="34" charset="0"/>
              </a:rPr>
              <a:t>Variant effect map for C-terminal half of the 1465-amino-acid ATP7B protein</a:t>
            </a:r>
          </a:p>
          <a:p>
            <a:pPr marL="214313" indent="-214313" algn="l">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14313" indent="-214313" algn="l">
              <a:buFont typeface="Arial" panose="020B0604020202020204" pitchFamily="34" charset="0"/>
              <a:buChar char="•"/>
            </a:pPr>
            <a:r>
              <a:rPr lang="en-US" dirty="0">
                <a:latin typeface="Arial" panose="020B0604020202020204" pitchFamily="34" charset="0"/>
                <a:cs typeface="Arial" panose="020B0604020202020204" pitchFamily="34" charset="0"/>
              </a:rPr>
              <a:t>After analyzing only regions 5 and 6…</a:t>
            </a:r>
          </a:p>
          <a:p>
            <a:pPr marL="671513" lvl="1" indent="-214313" algn="l">
              <a:buFont typeface="Arial" panose="020B0604020202020204" pitchFamily="34" charset="0"/>
              <a:buChar char="•"/>
            </a:pPr>
            <a:r>
              <a:rPr lang="en-US" dirty="0">
                <a:latin typeface="Arial" panose="020B0604020202020204" pitchFamily="34" charset="0"/>
                <a:cs typeface="Arial" panose="020B0604020202020204" pitchFamily="34" charset="0"/>
              </a:rPr>
              <a:t>Scores distinguish pathogenic from benign variants</a:t>
            </a:r>
          </a:p>
          <a:p>
            <a:pPr marL="671513" lvl="1" indent="-214313" algn="l">
              <a:buFont typeface="Arial" panose="020B0604020202020204" pitchFamily="34" charset="0"/>
              <a:buChar char="•"/>
            </a:pPr>
            <a:r>
              <a:rPr lang="en-US" dirty="0">
                <a:latin typeface="Arial" panose="020B0604020202020204" pitchFamily="34" charset="0"/>
                <a:cs typeface="Arial" panose="020B0604020202020204" pitchFamily="34" charset="0"/>
              </a:rPr>
              <a:t>Functional evidence for 92% of missense VUSs</a:t>
            </a:r>
          </a:p>
          <a:p>
            <a:pPr lvl="1" algn="l"/>
            <a:endParaRPr lang="en-US" dirty="0">
              <a:latin typeface="Arial" panose="020B0604020202020204" pitchFamily="34" charset="0"/>
              <a:cs typeface="Arial" panose="020B0604020202020204" pitchFamily="34" charset="0"/>
            </a:endParaRPr>
          </a:p>
          <a:p>
            <a:pPr algn="l"/>
            <a:r>
              <a:rPr lang="en-US" b="1" u="sng" dirty="0">
                <a:latin typeface="Arial" panose="020B0604020202020204" pitchFamily="34" charset="0"/>
                <a:cs typeface="Arial" panose="020B0604020202020204" pitchFamily="34" charset="0"/>
              </a:rPr>
              <a:t>To Do</a:t>
            </a:r>
            <a:r>
              <a:rPr lang="en-US" b="1" dirty="0">
                <a:latin typeface="Arial" panose="020B0604020202020204" pitchFamily="34" charset="0"/>
                <a:cs typeface="Arial" panose="020B0604020202020204" pitchFamily="34" charset="0"/>
              </a:rPr>
              <a:t>:</a:t>
            </a:r>
          </a:p>
          <a:p>
            <a:pPr algn="l"/>
            <a:endParaRPr lang="en-US" dirty="0">
              <a:latin typeface="Arial" panose="020B0604020202020204" pitchFamily="34" charset="0"/>
              <a:cs typeface="Arial" panose="020B0604020202020204" pitchFamily="34" charset="0"/>
            </a:endParaRPr>
          </a:p>
          <a:p>
            <a:pPr marL="214313" indent="-214313" algn="l">
              <a:buFont typeface="Arial" panose="020B0604020202020204" pitchFamily="34" charset="0"/>
              <a:buChar char="•"/>
            </a:pPr>
            <a:r>
              <a:rPr lang="en-US" dirty="0">
                <a:latin typeface="Arial" panose="020B0604020202020204" pitchFamily="34" charset="0"/>
                <a:cs typeface="Arial" panose="020B0604020202020204" pitchFamily="34" charset="0"/>
              </a:rPr>
              <a:t>Similarly analyze regions 7-9!</a:t>
            </a:r>
          </a:p>
          <a:p>
            <a:pPr marL="214313" indent="-214313" algn="l">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14313" indent="-214313" algn="l">
              <a:buFont typeface="Arial" panose="020B0604020202020204" pitchFamily="34" charset="0"/>
              <a:buChar char="•"/>
            </a:pPr>
            <a:r>
              <a:rPr lang="en-US" dirty="0">
                <a:latin typeface="Arial" panose="020B0604020202020204" pitchFamily="34" charset="0"/>
                <a:cs typeface="Arial" panose="020B0604020202020204" pitchFamily="34" charset="0"/>
              </a:rPr>
              <a:t>Relate map scores to age of onset, severity, or other features of Wilson’s disease</a:t>
            </a:r>
          </a:p>
          <a:p>
            <a:pPr marL="214313" indent="-214313" algn="l">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14313" indent="-214313" algn="l">
              <a:buFont typeface="Arial" panose="020B0604020202020204" pitchFamily="34" charset="0"/>
              <a:buChar char="•"/>
            </a:pPr>
            <a:r>
              <a:rPr lang="en-US" dirty="0">
                <a:latin typeface="Arial" panose="020B0604020202020204" pitchFamily="34" charset="0"/>
                <a:cs typeface="Arial" panose="020B0604020202020204" pitchFamily="34" charset="0"/>
              </a:rPr>
              <a:t>Publish map for C-terminal half of ATP7B</a:t>
            </a:r>
          </a:p>
          <a:p>
            <a:pPr marL="214313" indent="-214313" algn="l">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14313" indent="-214313" algn="l">
              <a:buFont typeface="Arial" panose="020B0604020202020204" pitchFamily="34" charset="0"/>
              <a:buChar char="•"/>
            </a:pPr>
            <a:r>
              <a:rPr lang="en-US" dirty="0">
                <a:latin typeface="Arial" panose="020B0604020202020204" pitchFamily="34" charset="0"/>
                <a:cs typeface="Arial" panose="020B0604020202020204" pitchFamily="34" charset="0"/>
              </a:rPr>
              <a:t>Seek funding for N-terminal half of ATP7B.</a:t>
            </a:r>
          </a:p>
          <a:p>
            <a:pPr marL="671513" lvl="1" indent="-214313" algn="l">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2DD3A7F-2B2E-C222-793D-1DD114FAA884}"/>
              </a:ext>
            </a:extLst>
          </p:cNvPr>
          <p:cNvSpPr txBox="1"/>
          <p:nvPr/>
        </p:nvSpPr>
        <p:spPr>
          <a:xfrm>
            <a:off x="338359" y="6462943"/>
            <a:ext cx="327334" cy="400110"/>
          </a:xfrm>
          <a:prstGeom prst="rect">
            <a:avLst/>
          </a:prstGeom>
          <a:noFill/>
        </p:spPr>
        <p:txBody>
          <a:bodyPr wrap="none" rtlCol="0">
            <a:spAutoFit/>
          </a:bodyPr>
          <a:lstStyle/>
          <a:p>
            <a:fld id="{3F223159-6CF7-4D13-89F5-4055B08C33EE}" type="slidenum">
              <a:rPr lang="en-US">
                <a:solidFill>
                  <a:schemeClr val="bg1"/>
                </a:solidFill>
              </a:rPr>
              <a:t>24</a:t>
            </a:fld>
            <a:endParaRPr lang="en-US" dirty="0">
              <a:solidFill>
                <a:schemeClr val="bg1"/>
              </a:solidFill>
            </a:endParaRPr>
          </a:p>
        </p:txBody>
      </p:sp>
      <p:sp>
        <p:nvSpPr>
          <p:cNvPr id="8" name="Rectangle 7">
            <a:extLst>
              <a:ext uri="{FF2B5EF4-FFF2-40B4-BE49-F238E27FC236}">
                <a16:creationId xmlns:a16="http://schemas.microsoft.com/office/drawing/2014/main" id="{76DF8059-1744-0F2D-63E5-F39CAD55EBB0}"/>
              </a:ext>
            </a:extLst>
          </p:cNvPr>
          <p:cNvSpPr/>
          <p:nvPr/>
        </p:nvSpPr>
        <p:spPr>
          <a:xfrm>
            <a:off x="1756512" y="6538912"/>
            <a:ext cx="3272687" cy="338554"/>
          </a:xfrm>
          <a:prstGeom prst="rect">
            <a:avLst/>
          </a:prstGeom>
        </p:spPr>
        <p:txBody>
          <a:bodyPr wrap="square">
            <a:spAutoFit/>
          </a:bodyPr>
          <a:lstStyle/>
          <a:p>
            <a:pPr algn="l"/>
            <a:r>
              <a:rPr lang="en-CA" sz="1600" dirty="0">
                <a:solidFill>
                  <a:schemeClr val="bg1"/>
                </a:solidFill>
                <a:latin typeface="+mj-lt"/>
              </a:rPr>
              <a:t>(Kishore et al, in preparation)</a:t>
            </a:r>
          </a:p>
        </p:txBody>
      </p:sp>
    </p:spTree>
    <p:extLst>
      <p:ext uri="{BB962C8B-B14F-4D97-AF65-F5344CB8AC3E}">
        <p14:creationId xmlns:p14="http://schemas.microsoft.com/office/powerpoint/2010/main" val="232996107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61"/>
        <p:cNvGrpSpPr/>
        <p:nvPr/>
      </p:nvGrpSpPr>
      <p:grpSpPr>
        <a:xfrm>
          <a:off x="0" y="0"/>
          <a:ext cx="0" cy="0"/>
          <a:chOff x="0" y="0"/>
          <a:chExt cx="0" cy="0"/>
        </a:xfrm>
      </p:grpSpPr>
      <p:pic>
        <p:nvPicPr>
          <p:cNvPr id="1462" name="Google Shape;1462;p53" descr="Image"/>
          <p:cNvPicPr preferRelativeResize="0"/>
          <p:nvPr/>
        </p:nvPicPr>
        <p:blipFill rotWithShape="1">
          <a:blip r:embed="rId3">
            <a:alphaModFix/>
          </a:blip>
          <a:srcRect/>
          <a:stretch/>
        </p:blipFill>
        <p:spPr>
          <a:xfrm>
            <a:off x="993316" y="5479872"/>
            <a:ext cx="2199176" cy="499114"/>
          </a:xfrm>
          <a:prstGeom prst="rect">
            <a:avLst/>
          </a:prstGeom>
          <a:noFill/>
          <a:ln>
            <a:noFill/>
          </a:ln>
        </p:spPr>
      </p:pic>
      <p:pic>
        <p:nvPicPr>
          <p:cNvPr id="1463" name="Google Shape;1463;p53" descr="Image"/>
          <p:cNvPicPr preferRelativeResize="0"/>
          <p:nvPr/>
        </p:nvPicPr>
        <p:blipFill rotWithShape="1">
          <a:blip r:embed="rId4">
            <a:alphaModFix/>
          </a:blip>
          <a:srcRect/>
          <a:stretch/>
        </p:blipFill>
        <p:spPr>
          <a:xfrm>
            <a:off x="3304621" y="5389069"/>
            <a:ext cx="2105180" cy="718544"/>
          </a:xfrm>
          <a:prstGeom prst="rect">
            <a:avLst/>
          </a:prstGeom>
          <a:noFill/>
          <a:ln>
            <a:noFill/>
          </a:ln>
        </p:spPr>
      </p:pic>
      <p:sp>
        <p:nvSpPr>
          <p:cNvPr id="1468" name="Google Shape;1468;p53"/>
          <p:cNvSpPr txBox="1"/>
          <p:nvPr/>
        </p:nvSpPr>
        <p:spPr>
          <a:xfrm>
            <a:off x="8964319" y="4125157"/>
            <a:ext cx="2148876" cy="284926"/>
          </a:xfrm>
          <a:prstGeom prst="rect">
            <a:avLst/>
          </a:prstGeom>
          <a:noFill/>
          <a:ln>
            <a:noFill/>
          </a:ln>
        </p:spPr>
        <p:txBody>
          <a:bodyPr spcFirstLastPara="1" wrap="square" lIns="26785" tIns="26785" rIns="26785" bIns="26785" anchor="ctr" anchorCtr="0">
            <a:spAutoFit/>
          </a:bodyPr>
          <a:lstStyle/>
          <a:p>
            <a:pPr algn="l">
              <a:buClr>
                <a:srgbClr val="000000"/>
              </a:buClr>
              <a:buSzPts val="3200"/>
            </a:pPr>
            <a:endParaRPr sz="1500" b="1" u="sng" dirty="0">
              <a:solidFill>
                <a:srgbClr val="000000"/>
              </a:solidFill>
              <a:latin typeface="Times New Roman" panose="02020603050405020304" pitchFamily="18" charset="0"/>
              <a:ea typeface="Calibri"/>
              <a:cs typeface="Times New Roman" panose="02020603050405020304" pitchFamily="18" charset="0"/>
              <a:sym typeface="Calibri"/>
            </a:endParaRPr>
          </a:p>
        </p:txBody>
      </p:sp>
      <p:sp>
        <p:nvSpPr>
          <p:cNvPr id="1478" name="Google Shape;1478;p53"/>
          <p:cNvSpPr txBox="1"/>
          <p:nvPr/>
        </p:nvSpPr>
        <p:spPr>
          <a:xfrm>
            <a:off x="1714609" y="-260648"/>
            <a:ext cx="4170015" cy="1138536"/>
          </a:xfrm>
          <a:prstGeom prst="rect">
            <a:avLst/>
          </a:prstGeom>
          <a:noFill/>
          <a:ln>
            <a:noFill/>
          </a:ln>
        </p:spPr>
        <p:txBody>
          <a:bodyPr spcFirstLastPara="1" wrap="square" lIns="26785" tIns="26785" rIns="26785" bIns="26785" anchor="ctr" anchorCtr="0">
            <a:normAutofit/>
          </a:bodyPr>
          <a:lstStyle/>
          <a:p>
            <a:pPr algn="l">
              <a:buClr>
                <a:srgbClr val="000000"/>
              </a:buClr>
              <a:buSzPts val="7000"/>
            </a:pPr>
            <a:r>
              <a:rPr lang="en-CA" sz="2800" dirty="0">
                <a:solidFill>
                  <a:schemeClr val="bg1"/>
                </a:solidFill>
                <a:latin typeface="+mj-lt"/>
                <a:ea typeface="Calibri"/>
                <a:cs typeface="Times New Roman" panose="02020603050405020304" pitchFamily="18" charset="0"/>
                <a:sym typeface="Calibri"/>
              </a:rPr>
              <a:t>Acknowledgements</a:t>
            </a:r>
            <a:endParaRPr sz="2800" dirty="0">
              <a:solidFill>
                <a:schemeClr val="bg1"/>
              </a:solidFill>
              <a:latin typeface="+mj-lt"/>
              <a:ea typeface="Calibri"/>
              <a:cs typeface="Times New Roman" panose="02020603050405020304" pitchFamily="18" charset="0"/>
              <a:sym typeface="Calibri"/>
            </a:endParaRPr>
          </a:p>
        </p:txBody>
      </p:sp>
      <p:pic>
        <p:nvPicPr>
          <p:cNvPr id="1479" name="Google Shape;1479;p53"/>
          <p:cNvPicPr preferRelativeResize="0"/>
          <p:nvPr/>
        </p:nvPicPr>
        <p:blipFill rotWithShape="1">
          <a:blip r:embed="rId5">
            <a:alphaModFix/>
          </a:blip>
          <a:srcRect/>
          <a:stretch/>
        </p:blipFill>
        <p:spPr>
          <a:xfrm>
            <a:off x="993316" y="1457061"/>
            <a:ext cx="5865347" cy="3012847"/>
          </a:xfrm>
          <a:prstGeom prst="rect">
            <a:avLst/>
          </a:prstGeom>
          <a:noFill/>
          <a:ln>
            <a:noFill/>
          </a:ln>
        </p:spPr>
      </p:pic>
      <p:pic>
        <p:nvPicPr>
          <p:cNvPr id="4" name="Picture 3">
            <a:extLst>
              <a:ext uri="{FF2B5EF4-FFF2-40B4-BE49-F238E27FC236}">
                <a16:creationId xmlns:a16="http://schemas.microsoft.com/office/drawing/2014/main" id="{EECD50BC-7A35-D72B-A03B-DAEDA85BBEB9}"/>
              </a:ext>
            </a:extLst>
          </p:cNvPr>
          <p:cNvPicPr>
            <a:picLocks noChangeAspect="1"/>
          </p:cNvPicPr>
          <p:nvPr/>
        </p:nvPicPr>
        <p:blipFill rotWithShape="1">
          <a:blip r:embed="rId6"/>
          <a:srcRect r="3780" b="41820"/>
          <a:stretch/>
        </p:blipFill>
        <p:spPr>
          <a:xfrm>
            <a:off x="6096000" y="1568824"/>
            <a:ext cx="593745" cy="757641"/>
          </a:xfrm>
          <a:prstGeom prst="rect">
            <a:avLst/>
          </a:prstGeom>
        </p:spPr>
      </p:pic>
      <p:pic>
        <p:nvPicPr>
          <p:cNvPr id="2" name="Picture 2" descr="University of Pittsburgh School of Medicine - Medical School Headquarters">
            <a:extLst>
              <a:ext uri="{FF2B5EF4-FFF2-40B4-BE49-F238E27FC236}">
                <a16:creationId xmlns:a16="http://schemas.microsoft.com/office/drawing/2014/main" id="{A791FE8D-FDE5-A283-F6FB-358B3D370E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35211" y="5368351"/>
            <a:ext cx="794740" cy="806427"/>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467;p53">
            <a:extLst>
              <a:ext uri="{FF2B5EF4-FFF2-40B4-BE49-F238E27FC236}">
                <a16:creationId xmlns:a16="http://schemas.microsoft.com/office/drawing/2014/main" id="{BBFC2088-B4F6-9EEB-2863-3568F10C703C}"/>
              </a:ext>
            </a:extLst>
          </p:cNvPr>
          <p:cNvSpPr txBox="1"/>
          <p:nvPr/>
        </p:nvSpPr>
        <p:spPr>
          <a:xfrm>
            <a:off x="351281" y="5083425"/>
            <a:ext cx="3483245" cy="284926"/>
          </a:xfrm>
          <a:prstGeom prst="rect">
            <a:avLst/>
          </a:prstGeom>
          <a:noFill/>
          <a:ln>
            <a:noFill/>
          </a:ln>
        </p:spPr>
        <p:txBody>
          <a:bodyPr spcFirstLastPara="1" wrap="square" lIns="26785" tIns="26785" rIns="26785" bIns="26785" anchor="ctr" anchorCtr="0">
            <a:spAutoFit/>
          </a:bodyPr>
          <a:lstStyle/>
          <a:p>
            <a:pPr algn="ctr">
              <a:buClr>
                <a:srgbClr val="000000"/>
              </a:buClr>
              <a:buSzPts val="3200"/>
            </a:pPr>
            <a:r>
              <a:rPr lang="en-CA" sz="1500" b="1" u="sng" dirty="0">
                <a:solidFill>
                  <a:srgbClr val="000000"/>
                </a:solidFill>
                <a:latin typeface="Times New Roman" panose="02020603050405020304" pitchFamily="18" charset="0"/>
                <a:ea typeface="Calibri"/>
                <a:cs typeface="Times New Roman" panose="02020603050405020304" pitchFamily="18" charset="0"/>
                <a:sym typeface="Calibri"/>
              </a:rPr>
              <a:t>Work mostly happened in Toronto: </a:t>
            </a:r>
          </a:p>
        </p:txBody>
      </p:sp>
      <p:sp>
        <p:nvSpPr>
          <p:cNvPr id="9" name="Google Shape;1467;p53">
            <a:extLst>
              <a:ext uri="{FF2B5EF4-FFF2-40B4-BE49-F238E27FC236}">
                <a16:creationId xmlns:a16="http://schemas.microsoft.com/office/drawing/2014/main" id="{77DB4EBD-B2B2-754E-CA78-31459D293B9B}"/>
              </a:ext>
            </a:extLst>
          </p:cNvPr>
          <p:cNvSpPr txBox="1"/>
          <p:nvPr/>
        </p:nvSpPr>
        <p:spPr>
          <a:xfrm>
            <a:off x="4523503" y="5083425"/>
            <a:ext cx="3483245" cy="284926"/>
          </a:xfrm>
          <a:prstGeom prst="rect">
            <a:avLst/>
          </a:prstGeom>
          <a:noFill/>
          <a:ln>
            <a:noFill/>
          </a:ln>
        </p:spPr>
        <p:txBody>
          <a:bodyPr spcFirstLastPara="1" wrap="square" lIns="26785" tIns="26785" rIns="26785" bIns="26785" anchor="ctr" anchorCtr="0">
            <a:spAutoFit/>
          </a:bodyPr>
          <a:lstStyle/>
          <a:p>
            <a:pPr algn="ctr">
              <a:buClr>
                <a:srgbClr val="000000"/>
              </a:buClr>
              <a:buSzPts val="3200"/>
            </a:pPr>
            <a:r>
              <a:rPr lang="en-CA" sz="1500" b="1" u="sng" dirty="0">
                <a:solidFill>
                  <a:srgbClr val="000000"/>
                </a:solidFill>
                <a:latin typeface="Times New Roman" panose="02020603050405020304" pitchFamily="18" charset="0"/>
                <a:ea typeface="Calibri"/>
                <a:cs typeface="Times New Roman" panose="02020603050405020304" pitchFamily="18" charset="0"/>
                <a:sym typeface="Calibri"/>
              </a:rPr>
              <a:t>Continuing at U Pittsburgh</a:t>
            </a:r>
          </a:p>
        </p:txBody>
      </p:sp>
      <p:sp>
        <p:nvSpPr>
          <p:cNvPr id="10" name="Google Shape;1476;p53"/>
          <p:cNvSpPr txBox="1"/>
          <p:nvPr/>
        </p:nvSpPr>
        <p:spPr>
          <a:xfrm>
            <a:off x="7915155" y="948628"/>
            <a:ext cx="3656406" cy="6209624"/>
          </a:xfrm>
          <a:prstGeom prst="rect">
            <a:avLst/>
          </a:prstGeom>
          <a:noFill/>
          <a:ln>
            <a:noFill/>
          </a:ln>
        </p:spPr>
        <p:txBody>
          <a:bodyPr spcFirstLastPara="1" wrap="square" lIns="26785" tIns="26785" rIns="26785" bIns="26785" anchor="ctr" anchorCtr="0">
            <a:spAutoFit/>
          </a:bodyPr>
          <a:lstStyle/>
          <a:p>
            <a:pPr algn="l">
              <a:buClr>
                <a:srgbClr val="000000"/>
              </a:buClr>
              <a:buSzPts val="3200"/>
            </a:pPr>
            <a:endParaRPr lang="en-CA" sz="1600" dirty="0">
              <a:solidFill>
                <a:srgbClr val="000000"/>
              </a:solidFill>
              <a:latin typeface="Times New Roman" panose="02020603050405020304" pitchFamily="18" charset="0"/>
              <a:ea typeface="Calibri"/>
              <a:cs typeface="Times New Roman" panose="02020603050405020304" pitchFamily="18" charset="0"/>
              <a:sym typeface="Calibri"/>
            </a:endParaRPr>
          </a:p>
          <a:p>
            <a:pPr algn="l">
              <a:buClr>
                <a:srgbClr val="000000"/>
              </a:buClr>
              <a:buSzPts val="3200"/>
            </a:pPr>
            <a:r>
              <a:rPr lang="en-CA" sz="1600" b="1" u="sng" dirty="0">
                <a:solidFill>
                  <a:srgbClr val="000000"/>
                </a:solidFill>
                <a:latin typeface="Times New Roman" panose="02020603050405020304" pitchFamily="18" charset="0"/>
                <a:ea typeface="Calibri"/>
                <a:cs typeface="Times New Roman" panose="02020603050405020304" pitchFamily="18" charset="0"/>
                <a:sym typeface="Calibri"/>
              </a:rPr>
              <a:t>Roth Lab</a:t>
            </a:r>
          </a:p>
          <a:p>
            <a:pPr algn="l">
              <a:buClr>
                <a:srgbClr val="000000"/>
              </a:buClr>
              <a:buSzPts val="3200"/>
            </a:pPr>
            <a:r>
              <a:rPr lang="en-CA" sz="1600" b="1" dirty="0">
                <a:solidFill>
                  <a:srgbClr val="420BF1"/>
                </a:solidFill>
                <a:latin typeface="Times New Roman" panose="02020603050405020304" pitchFamily="18" charset="0"/>
                <a:ea typeface="Calibri"/>
                <a:cs typeface="Times New Roman" panose="02020603050405020304" pitchFamily="18" charset="0"/>
                <a:sym typeface="Calibri"/>
              </a:rPr>
              <a:t>Nishka Kishore</a:t>
            </a:r>
          </a:p>
          <a:p>
            <a:pPr algn="l">
              <a:buClr>
                <a:srgbClr val="000000"/>
              </a:buClr>
              <a:buSzPts val="3200"/>
            </a:pPr>
            <a:r>
              <a:rPr lang="en-CA" sz="1600" dirty="0" err="1">
                <a:solidFill>
                  <a:srgbClr val="000000"/>
                </a:solidFill>
                <a:latin typeface="Times New Roman" panose="02020603050405020304" pitchFamily="18" charset="0"/>
                <a:ea typeface="Calibri"/>
                <a:cs typeface="Times New Roman" panose="02020603050405020304" pitchFamily="18" charset="0"/>
                <a:sym typeface="Calibri"/>
              </a:rPr>
              <a:t>Marinella</a:t>
            </a:r>
            <a:r>
              <a:rPr lang="en-CA" sz="1600" dirty="0">
                <a:solidFill>
                  <a:srgbClr val="000000"/>
                </a:solidFill>
                <a:latin typeface="Times New Roman" panose="02020603050405020304" pitchFamily="18" charset="0"/>
                <a:ea typeface="Calibri"/>
                <a:cs typeface="Times New Roman" panose="02020603050405020304" pitchFamily="18" charset="0"/>
                <a:sym typeface="Calibri"/>
              </a:rPr>
              <a:t> </a:t>
            </a:r>
            <a:r>
              <a:rPr lang="en-CA" sz="1600" dirty="0" err="1">
                <a:solidFill>
                  <a:srgbClr val="000000"/>
                </a:solidFill>
                <a:latin typeface="Times New Roman" panose="02020603050405020304" pitchFamily="18" charset="0"/>
                <a:ea typeface="Calibri"/>
                <a:cs typeface="Times New Roman" panose="02020603050405020304" pitchFamily="18" charset="0"/>
                <a:sym typeface="Calibri"/>
              </a:rPr>
              <a:t>Gebbia</a:t>
            </a:r>
            <a:endParaRPr lang="en-CA" sz="1600" dirty="0">
              <a:solidFill>
                <a:srgbClr val="000000"/>
              </a:solidFill>
              <a:latin typeface="Times New Roman" panose="02020603050405020304" pitchFamily="18" charset="0"/>
              <a:ea typeface="Calibri"/>
              <a:cs typeface="Times New Roman" panose="02020603050405020304" pitchFamily="18" charset="0"/>
              <a:sym typeface="Calibri"/>
            </a:endParaRPr>
          </a:p>
          <a:p>
            <a:pPr algn="l">
              <a:buClr>
                <a:srgbClr val="000000"/>
              </a:buClr>
              <a:buSzPts val="3200"/>
            </a:pPr>
            <a:r>
              <a:rPr lang="en-CA" sz="1600" dirty="0">
                <a:latin typeface="Times New Roman" panose="02020603050405020304" pitchFamily="18" charset="0"/>
                <a:cs typeface="Times New Roman" panose="02020603050405020304" pitchFamily="18" charset="0"/>
              </a:rPr>
              <a:t>Warren van </a:t>
            </a:r>
            <a:r>
              <a:rPr lang="en-CA" sz="1600" dirty="0" err="1">
                <a:latin typeface="Times New Roman" panose="02020603050405020304" pitchFamily="18" charset="0"/>
                <a:cs typeface="Times New Roman" panose="02020603050405020304" pitchFamily="18" charset="0"/>
              </a:rPr>
              <a:t>Loggerenberg</a:t>
            </a:r>
            <a:endParaRPr lang="en-CA" sz="1600" dirty="0">
              <a:solidFill>
                <a:srgbClr val="000000"/>
              </a:solidFill>
              <a:latin typeface="Times New Roman" panose="02020603050405020304" pitchFamily="18" charset="0"/>
              <a:ea typeface="Calibri"/>
              <a:cs typeface="Times New Roman" panose="02020603050405020304" pitchFamily="18" charset="0"/>
              <a:sym typeface="Calibri"/>
            </a:endParaRPr>
          </a:p>
          <a:p>
            <a:pPr algn="l">
              <a:buClr>
                <a:srgbClr val="000000"/>
              </a:buClr>
              <a:buSzPts val="3200"/>
            </a:pPr>
            <a:r>
              <a:rPr lang="en-CA" sz="1600" dirty="0">
                <a:solidFill>
                  <a:srgbClr val="000000"/>
                </a:solidFill>
                <a:latin typeface="Times New Roman" panose="02020603050405020304" pitchFamily="18" charset="0"/>
                <a:ea typeface="Calibri"/>
                <a:cs typeface="Times New Roman" panose="02020603050405020304" pitchFamily="18" charset="0"/>
                <a:sym typeface="Calibri"/>
              </a:rPr>
              <a:t>Anna </a:t>
            </a:r>
            <a:r>
              <a:rPr lang="en-CA" sz="1600" dirty="0" err="1">
                <a:solidFill>
                  <a:srgbClr val="000000"/>
                </a:solidFill>
                <a:latin typeface="Times New Roman" panose="02020603050405020304" pitchFamily="18" charset="0"/>
                <a:ea typeface="Calibri"/>
                <a:cs typeface="Times New Roman" panose="02020603050405020304" pitchFamily="18" charset="0"/>
                <a:sym typeface="Calibri"/>
              </a:rPr>
              <a:t>Axakova</a:t>
            </a:r>
            <a:endParaRPr lang="en-CA" sz="1600" dirty="0">
              <a:solidFill>
                <a:srgbClr val="000000"/>
              </a:solidFill>
              <a:latin typeface="Times New Roman" panose="02020603050405020304" pitchFamily="18" charset="0"/>
              <a:ea typeface="Calibri"/>
              <a:cs typeface="Times New Roman" panose="02020603050405020304" pitchFamily="18" charset="0"/>
              <a:sym typeface="Calibri"/>
            </a:endParaRPr>
          </a:p>
          <a:p>
            <a:pPr algn="l">
              <a:buClr>
                <a:srgbClr val="000000"/>
              </a:buClr>
              <a:buSzPts val="3200"/>
            </a:pPr>
            <a:r>
              <a:rPr lang="en-CA" sz="1600" dirty="0">
                <a:solidFill>
                  <a:srgbClr val="000000"/>
                </a:solidFill>
                <a:latin typeface="Times New Roman" panose="02020603050405020304" pitchFamily="18" charset="0"/>
                <a:ea typeface="Calibri"/>
                <a:cs typeface="Times New Roman" panose="02020603050405020304" pitchFamily="18" charset="0"/>
                <a:sym typeface="Calibri"/>
              </a:rPr>
              <a:t>Sam Douville</a:t>
            </a:r>
          </a:p>
          <a:p>
            <a:pPr algn="l">
              <a:buClr>
                <a:srgbClr val="000000"/>
              </a:buClr>
              <a:buSzPts val="3200"/>
            </a:pPr>
            <a:r>
              <a:rPr lang="en-CA" sz="1600" dirty="0">
                <a:solidFill>
                  <a:srgbClr val="000000"/>
                </a:solidFill>
                <a:latin typeface="Times New Roman" panose="02020603050405020304" pitchFamily="18" charset="0"/>
                <a:ea typeface="Calibri"/>
                <a:cs typeface="Times New Roman" panose="02020603050405020304" pitchFamily="18" charset="0"/>
                <a:sym typeface="Calibri"/>
              </a:rPr>
              <a:t>Jochen Weile</a:t>
            </a:r>
          </a:p>
          <a:p>
            <a:pPr algn="l">
              <a:buClr>
                <a:srgbClr val="000000"/>
              </a:buClr>
              <a:buSzPts val="3200"/>
            </a:pPr>
            <a:endParaRPr lang="en-CA" sz="1600" dirty="0">
              <a:solidFill>
                <a:srgbClr val="000000"/>
              </a:solidFill>
              <a:latin typeface="Times New Roman" panose="02020603050405020304" pitchFamily="18" charset="0"/>
              <a:ea typeface="Calibri"/>
              <a:cs typeface="Times New Roman" panose="02020603050405020304" pitchFamily="18" charset="0"/>
              <a:sym typeface="Calibri"/>
            </a:endParaRPr>
          </a:p>
          <a:p>
            <a:pPr algn="l">
              <a:buClr>
                <a:srgbClr val="000000"/>
              </a:buClr>
              <a:buSzPts val="3200"/>
            </a:pPr>
            <a:r>
              <a:rPr lang="en-CA" sz="1600" b="1" u="sng" dirty="0">
                <a:solidFill>
                  <a:srgbClr val="000000"/>
                </a:solidFill>
                <a:latin typeface="Times New Roman" panose="02020603050405020304" pitchFamily="18" charset="0"/>
                <a:ea typeface="Calibri"/>
                <a:cs typeface="Times New Roman" panose="02020603050405020304" pitchFamily="18" charset="0"/>
                <a:sym typeface="Calibri"/>
              </a:rPr>
              <a:t>Deep Genomics</a:t>
            </a:r>
          </a:p>
          <a:p>
            <a:pPr algn="l">
              <a:buClr>
                <a:srgbClr val="000000"/>
              </a:buClr>
              <a:buSzPts val="3200"/>
            </a:pPr>
            <a:r>
              <a:rPr lang="en-CA" sz="1600" dirty="0">
                <a:solidFill>
                  <a:srgbClr val="000000"/>
                </a:solidFill>
                <a:latin typeface="Times New Roman" panose="02020603050405020304" pitchFamily="18" charset="0"/>
                <a:ea typeface="Calibri"/>
                <a:cs typeface="Times New Roman" panose="02020603050405020304" pitchFamily="18" charset="0"/>
                <a:sym typeface="Calibri"/>
              </a:rPr>
              <a:t>Carl </a:t>
            </a:r>
            <a:r>
              <a:rPr lang="en-CA" sz="1600" dirty="0" err="1">
                <a:solidFill>
                  <a:srgbClr val="000000"/>
                </a:solidFill>
                <a:latin typeface="Times New Roman" panose="02020603050405020304" pitchFamily="18" charset="0"/>
                <a:ea typeface="Calibri"/>
                <a:cs typeface="Times New Roman" panose="02020603050405020304" pitchFamily="18" charset="0"/>
                <a:sym typeface="Calibri"/>
              </a:rPr>
              <a:t>Spickett</a:t>
            </a:r>
            <a:endParaRPr lang="en-CA" sz="1600" dirty="0">
              <a:solidFill>
                <a:srgbClr val="000000"/>
              </a:solidFill>
              <a:latin typeface="Times New Roman" panose="02020603050405020304" pitchFamily="18" charset="0"/>
              <a:ea typeface="Calibri"/>
              <a:cs typeface="Times New Roman" panose="02020603050405020304" pitchFamily="18" charset="0"/>
              <a:sym typeface="Calibri"/>
            </a:endParaRPr>
          </a:p>
          <a:p>
            <a:pPr algn="l">
              <a:buClr>
                <a:srgbClr val="000000"/>
              </a:buClr>
              <a:buSzPts val="3200"/>
            </a:pPr>
            <a:r>
              <a:rPr lang="en-CA" sz="1600" dirty="0">
                <a:solidFill>
                  <a:srgbClr val="000000"/>
                </a:solidFill>
                <a:latin typeface="Times New Roman" panose="02020603050405020304" pitchFamily="18" charset="0"/>
                <a:ea typeface="Calibri"/>
                <a:cs typeface="Times New Roman" panose="02020603050405020304" pitchFamily="18" charset="0"/>
                <a:sym typeface="Calibri"/>
              </a:rPr>
              <a:t>Daniele Merico</a:t>
            </a:r>
          </a:p>
          <a:p>
            <a:pPr algn="l">
              <a:buClr>
                <a:srgbClr val="000000"/>
              </a:buClr>
              <a:buSzPts val="3200"/>
            </a:pPr>
            <a:r>
              <a:rPr lang="en-CA" sz="1600" dirty="0">
                <a:solidFill>
                  <a:srgbClr val="000000"/>
                </a:solidFill>
                <a:latin typeface="Times New Roman" panose="02020603050405020304" pitchFamily="18" charset="0"/>
                <a:ea typeface="Calibri"/>
                <a:cs typeface="Times New Roman" panose="02020603050405020304" pitchFamily="18" charset="0"/>
                <a:sym typeface="Calibri"/>
              </a:rPr>
              <a:t>Tehmina Masud</a:t>
            </a:r>
          </a:p>
          <a:p>
            <a:pPr algn="l">
              <a:buClr>
                <a:srgbClr val="000000"/>
              </a:buClr>
              <a:buSzPts val="3200"/>
            </a:pPr>
            <a:endParaRPr lang="en-CA" sz="1600" dirty="0">
              <a:solidFill>
                <a:srgbClr val="000000"/>
              </a:solidFill>
              <a:latin typeface="Times New Roman" panose="02020603050405020304" pitchFamily="18" charset="0"/>
              <a:ea typeface="Calibri"/>
              <a:cs typeface="Times New Roman" panose="02020603050405020304" pitchFamily="18" charset="0"/>
              <a:sym typeface="Calibri"/>
            </a:endParaRPr>
          </a:p>
          <a:p>
            <a:pPr algn="l">
              <a:buClr>
                <a:srgbClr val="000000"/>
              </a:buClr>
              <a:buSzPts val="3200"/>
            </a:pPr>
            <a:r>
              <a:rPr lang="en-CA" sz="1600" b="1" u="sng" dirty="0">
                <a:solidFill>
                  <a:srgbClr val="000000"/>
                </a:solidFill>
                <a:latin typeface="Times New Roman" panose="02020603050405020304" pitchFamily="18" charset="0"/>
                <a:ea typeface="Calibri"/>
                <a:cs typeface="Times New Roman" panose="02020603050405020304" pitchFamily="18" charset="0"/>
                <a:sym typeface="Calibri"/>
              </a:rPr>
              <a:t>Support</a:t>
            </a:r>
          </a:p>
          <a:p>
            <a:pPr algn="l">
              <a:buClr>
                <a:srgbClr val="000000"/>
              </a:buClr>
              <a:buSzPts val="3200"/>
            </a:pPr>
            <a:r>
              <a:rPr lang="en-CA" sz="1600" dirty="0">
                <a:solidFill>
                  <a:srgbClr val="000000"/>
                </a:solidFill>
                <a:latin typeface="Times New Roman" panose="02020603050405020304" pitchFamily="18" charset="0"/>
                <a:ea typeface="Calibri"/>
                <a:cs typeface="Times New Roman" panose="02020603050405020304" pitchFamily="18" charset="0"/>
                <a:sym typeface="Calibri"/>
              </a:rPr>
              <a:t>Deep Genomics</a:t>
            </a:r>
          </a:p>
          <a:p>
            <a:pPr algn="l">
              <a:buClr>
                <a:srgbClr val="000000"/>
              </a:buClr>
              <a:buSzPts val="3200"/>
            </a:pPr>
            <a:r>
              <a:rPr lang="en-CA" sz="1600" dirty="0">
                <a:solidFill>
                  <a:srgbClr val="000000"/>
                </a:solidFill>
                <a:latin typeface="Times New Roman" panose="02020603050405020304" pitchFamily="18" charset="0"/>
                <a:ea typeface="Calibri"/>
                <a:cs typeface="Times New Roman" panose="02020603050405020304" pitchFamily="18" charset="0"/>
                <a:sym typeface="Calibri"/>
              </a:rPr>
              <a:t>NIH/NHGRI CEGS Program</a:t>
            </a:r>
          </a:p>
          <a:p>
            <a:pPr algn="l">
              <a:buClr>
                <a:srgbClr val="000000"/>
              </a:buClr>
              <a:buSzPts val="3200"/>
            </a:pPr>
            <a:r>
              <a:rPr lang="en-CA" sz="1600" dirty="0">
                <a:solidFill>
                  <a:srgbClr val="000000"/>
                </a:solidFill>
                <a:latin typeface="Times New Roman" panose="02020603050405020304" pitchFamily="18" charset="0"/>
                <a:ea typeface="Calibri"/>
                <a:cs typeface="Times New Roman" panose="02020603050405020304" pitchFamily="18" charset="0"/>
                <a:sym typeface="Calibri"/>
              </a:rPr>
              <a:t>Canada Excellence Research Chair</a:t>
            </a:r>
          </a:p>
          <a:p>
            <a:pPr algn="l">
              <a:buClr>
                <a:srgbClr val="000000"/>
              </a:buClr>
              <a:buSzPts val="3200"/>
            </a:pPr>
            <a:r>
              <a:rPr lang="en-CA" sz="1600" dirty="0">
                <a:solidFill>
                  <a:srgbClr val="000000"/>
                </a:solidFill>
                <a:latin typeface="Times New Roman" panose="02020603050405020304" pitchFamily="18" charset="0"/>
                <a:ea typeface="Calibri"/>
                <a:cs typeface="Times New Roman" panose="02020603050405020304" pitchFamily="18" charset="0"/>
                <a:sym typeface="Calibri"/>
              </a:rPr>
              <a:t>CIHR Foundation Grant</a:t>
            </a:r>
          </a:p>
          <a:p>
            <a:pPr algn="l">
              <a:buClr>
                <a:srgbClr val="000000"/>
              </a:buClr>
              <a:buSzPts val="3200"/>
            </a:pPr>
            <a:r>
              <a:rPr lang="en-CA" sz="1600" dirty="0">
                <a:solidFill>
                  <a:srgbClr val="000000"/>
                </a:solidFill>
                <a:latin typeface="Times New Roman" panose="02020603050405020304" pitchFamily="18" charset="0"/>
                <a:ea typeface="Calibri"/>
                <a:cs typeface="Times New Roman" panose="02020603050405020304" pitchFamily="18" charset="0"/>
                <a:sym typeface="Calibri"/>
              </a:rPr>
              <a:t>Canada Foundation for Innovation</a:t>
            </a:r>
          </a:p>
          <a:p>
            <a:pPr algn="l">
              <a:buClr>
                <a:srgbClr val="000000"/>
              </a:buClr>
              <a:buSzPts val="3200"/>
            </a:pPr>
            <a:endParaRPr lang="en-CA" sz="1600" b="1" u="sng" dirty="0">
              <a:solidFill>
                <a:srgbClr val="000000"/>
              </a:solidFill>
              <a:latin typeface="Times New Roman" panose="02020603050405020304" pitchFamily="18" charset="0"/>
              <a:ea typeface="Calibri"/>
              <a:cs typeface="Times New Roman" panose="02020603050405020304" pitchFamily="18" charset="0"/>
              <a:sym typeface="Calibri"/>
            </a:endParaRPr>
          </a:p>
          <a:p>
            <a:pPr algn="l">
              <a:buClr>
                <a:srgbClr val="000000"/>
              </a:buClr>
              <a:buSzPts val="3200"/>
            </a:pPr>
            <a:endParaRPr lang="en-CA" sz="1600" b="1" u="sng" dirty="0">
              <a:solidFill>
                <a:srgbClr val="000000"/>
              </a:solidFill>
              <a:latin typeface="Times New Roman" panose="02020603050405020304" pitchFamily="18" charset="0"/>
              <a:ea typeface="Calibri"/>
              <a:cs typeface="Times New Roman" panose="02020603050405020304" pitchFamily="18" charset="0"/>
              <a:sym typeface="Calibri"/>
            </a:endParaRPr>
          </a:p>
          <a:p>
            <a:pPr algn="l">
              <a:buClr>
                <a:srgbClr val="000000"/>
              </a:buClr>
              <a:buSzPts val="3200"/>
            </a:pPr>
            <a:endParaRPr lang="en-CA" sz="1600" b="1" u="sng" dirty="0">
              <a:solidFill>
                <a:srgbClr val="000000"/>
              </a:solidFill>
              <a:latin typeface="Times New Roman" panose="02020603050405020304" pitchFamily="18" charset="0"/>
              <a:ea typeface="Calibri"/>
              <a:cs typeface="Times New Roman" panose="02020603050405020304" pitchFamily="18" charset="0"/>
              <a:sym typeface="Calibri"/>
            </a:endParaRPr>
          </a:p>
          <a:p>
            <a:pPr algn="l">
              <a:buClr>
                <a:srgbClr val="000000"/>
              </a:buClr>
              <a:buSzPts val="3200"/>
            </a:pPr>
            <a:endParaRPr lang="en-CA" sz="1600" b="1" u="sng" dirty="0">
              <a:solidFill>
                <a:srgbClr val="000000"/>
              </a:solidFill>
              <a:latin typeface="Times New Roman" panose="02020603050405020304" pitchFamily="18" charset="0"/>
              <a:ea typeface="Calibri"/>
              <a:cs typeface="Times New Roman" panose="02020603050405020304" pitchFamily="18" charset="0"/>
              <a:sym typeface="Calibri"/>
            </a:endParaRPr>
          </a:p>
          <a:p>
            <a:pPr algn="l">
              <a:buClr>
                <a:srgbClr val="000000"/>
              </a:buClr>
              <a:buSzPts val="3200"/>
            </a:pPr>
            <a:endParaRPr lang="en-CA" sz="1600" dirty="0">
              <a:solidFill>
                <a:srgbClr val="000000"/>
              </a:solidFill>
              <a:latin typeface="Times New Roman" panose="02020603050405020304" pitchFamily="18" charset="0"/>
              <a:ea typeface="Calibri"/>
              <a:cs typeface="Times New Roman" panose="02020603050405020304" pitchFamily="18" charset="0"/>
              <a:sym typeface="Calibri"/>
            </a:endParaRPr>
          </a:p>
        </p:txBody>
      </p:sp>
    </p:spTree>
    <p:extLst>
      <p:ext uri="{BB962C8B-B14F-4D97-AF65-F5344CB8AC3E}">
        <p14:creationId xmlns:p14="http://schemas.microsoft.com/office/powerpoint/2010/main" val="173388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65500" y="2608730"/>
            <a:ext cx="2997616" cy="646331"/>
          </a:xfrm>
          <a:prstGeom prst="rect">
            <a:avLst/>
          </a:prstGeom>
          <a:noFill/>
        </p:spPr>
        <p:txBody>
          <a:bodyPr wrap="none" rtlCol="0">
            <a:spAutoFit/>
          </a:bodyPr>
          <a:lstStyle/>
          <a:p>
            <a:r>
              <a:rPr lang="en-US" sz="3600" dirty="0"/>
              <a:t>THANK YOU!</a:t>
            </a:r>
          </a:p>
        </p:txBody>
      </p:sp>
    </p:spTree>
    <p:extLst>
      <p:ext uri="{BB962C8B-B14F-4D97-AF65-F5344CB8AC3E}">
        <p14:creationId xmlns:p14="http://schemas.microsoft.com/office/powerpoint/2010/main" val="2062062608"/>
      </p:ext>
    </p:extLst>
  </p:cSld>
  <p:clrMapOvr>
    <a:masterClrMapping/>
  </p:clrMapOvr>
  <p:transition/>
</p:sld>
</file>

<file path=ppt/theme/theme1.xml><?xml version="1.0" encoding="utf-8"?>
<a:theme xmlns:a="http://schemas.openxmlformats.org/drawingml/2006/main" name="Theme Roth">
  <a:themeElements>
    <a:clrScheme name="Custom 8">
      <a:dk1>
        <a:srgbClr val="000000"/>
      </a:dk1>
      <a:lt1>
        <a:srgbClr val="FFFFFF"/>
      </a:lt1>
      <a:dk2>
        <a:srgbClr val="8551FF"/>
      </a:dk2>
      <a:lt2>
        <a:srgbClr val="B3B3B3"/>
      </a:lt2>
      <a:accent1>
        <a:srgbClr val="FFFFFF"/>
      </a:accent1>
      <a:accent2>
        <a:srgbClr val="FFCC00"/>
      </a:accent2>
      <a:accent3>
        <a:srgbClr val="FFFFFF"/>
      </a:accent3>
      <a:accent4>
        <a:srgbClr val="000000"/>
      </a:accent4>
      <a:accent5>
        <a:srgbClr val="FFFFFF"/>
      </a:accent5>
      <a:accent6>
        <a:srgbClr val="E7B900"/>
      </a:accent6>
      <a:hlink>
        <a:srgbClr val="0070C0"/>
      </a:hlink>
      <a:folHlink>
        <a:srgbClr val="F86614"/>
      </a:folHlink>
    </a:clrScheme>
    <a:fontScheme name="Custom 1">
      <a:majorFont>
        <a:latin typeface="MetaLining"/>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MetaLining" charset="0"/>
          </a:defRPr>
        </a:defPPr>
      </a:lstStyle>
    </a:spDef>
    <a:lnDef>
      <a:spPr bwMode="auto">
        <a:xfrm>
          <a:off x="0" y="0"/>
          <a:ext cx="1" cy="1"/>
        </a:xfrm>
        <a:custGeom>
          <a:avLst/>
          <a:gdLst/>
          <a:ahLst/>
          <a:cxnLst/>
          <a:rect l="0" t="0" r="0" b="0"/>
          <a:pathLst/>
        </a:custGeom>
        <a:solidFill>
          <a:schemeClr val="accent1"/>
        </a:solidFill>
        <a:ln w="508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MetaLining" charset="0"/>
          </a:defRPr>
        </a:defPPr>
      </a:lstStyle>
    </a:lnDef>
  </a:objectDefaults>
  <a:extraClrSchemeLst>
    <a:extraClrScheme>
      <a:clrScheme name="MPMx White Slides L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PMx White Slides 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MPMx White Slides L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PMx White Slides L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PMx White Slides L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PMx White Slides L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MPMx White Slides L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 Roth" id="{BC094897-9FEB-4D13-95D6-36D0886147F6}" vid="{9FFF2095-C1EF-4112-90F8-032A51E4F8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27030</TotalTime>
  <Words>1976</Words>
  <Application>Microsoft Office PowerPoint</Application>
  <PresentationFormat>Widescreen</PresentationFormat>
  <Paragraphs>576</Paragraphs>
  <Slides>26</Slides>
  <Notes>24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26</vt:i4>
      </vt:variant>
    </vt:vector>
  </HeadingPairs>
  <TitlesOfParts>
    <vt:vector size="38" baseType="lpstr">
      <vt:lpstr>Arial</vt:lpstr>
      <vt:lpstr>Calibri</vt:lpstr>
      <vt:lpstr>Comic Sans MS</vt:lpstr>
      <vt:lpstr>Helvetica Light</vt:lpstr>
      <vt:lpstr>Helvetica Neue</vt:lpstr>
      <vt:lpstr>Metal</vt:lpstr>
      <vt:lpstr>MetaLining</vt:lpstr>
      <vt:lpstr>MetaPlusBold</vt:lpstr>
      <vt:lpstr>Times</vt:lpstr>
      <vt:lpstr>Times New Roman</vt:lpstr>
      <vt:lpstr>Wingdings</vt:lpstr>
      <vt:lpstr>Theme Roth</vt:lpstr>
      <vt:lpstr>PowerPoint Presentation</vt:lpstr>
      <vt:lpstr>PowerPoint Presentation</vt:lpstr>
      <vt:lpstr>Outline</vt:lpstr>
      <vt:lpstr>ATP7B and Wilson’s Disease</vt:lpstr>
      <vt:lpstr>Most ATP7B clinical missense variants have weak classifications</vt:lpstr>
      <vt:lpstr>Outline</vt:lpstr>
      <vt:lpstr>Yeast based functional complementation assay for ATP7B</vt:lpstr>
      <vt:lpstr>ATP7B: Domain structure and missense mutations </vt:lpstr>
      <vt:lpstr>Small-scale validation of the ATP7B yeast complementation assay</vt:lpstr>
      <vt:lpstr>Small-scale validation of the ATP7B yeast complementation assay</vt:lpstr>
      <vt:lpstr>Outline</vt:lpstr>
      <vt:lpstr>ATP7B: It’s really big</vt:lpstr>
      <vt:lpstr>ATP7B: Nine mutagenesis target regions, we focused on C-terminal five</vt:lpstr>
      <vt:lpstr>Framework for variant effect mapping</vt:lpstr>
      <vt:lpstr>Analysis for subset of ATP7B variant effect map (amino acids 706 – 1028)</vt:lpstr>
      <vt:lpstr>ATP7B variant effect map for amino acids 706 – 1028</vt:lpstr>
      <vt:lpstr>Outline</vt:lpstr>
      <vt:lpstr>Distributions of maps scores for nonsense, synonymous and missense</vt:lpstr>
      <vt:lpstr>Reality check: More damaging scores for buried/core residues</vt:lpstr>
      <vt:lpstr>ATP7B variant effect map for amino acids 706 – 1028)</vt:lpstr>
      <vt:lpstr>Outline</vt:lpstr>
      <vt:lpstr>ATP7B map discriminates pathogenic from benign variants</vt:lpstr>
      <vt:lpstr>ATP7B map yields new evidence for 92% of ClinVar missense VUSs </vt:lpstr>
      <vt:lpstr>Summary and future directions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Marinella</dc:creator>
  <cp:lastModifiedBy>Roth, Frederick Philip</cp:lastModifiedBy>
  <cp:revision>247</cp:revision>
  <dcterms:created xsi:type="dcterms:W3CDTF">2020-06-12T20:30:47Z</dcterms:created>
  <dcterms:modified xsi:type="dcterms:W3CDTF">2025-12-07T13:28:13Z</dcterms:modified>
</cp:coreProperties>
</file>