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iOLcFvGlk3xNoLGnz+4AQqLeBr3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customschemas.google.com/relationships/presentationmetadata" Target="meta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i="0" lang="en-US" sz="1200">
                <a:solidFill>
                  <a:srgbClr val="0070C0"/>
                </a:solidFill>
              </a:rPr>
              <a:t>At CAGI7</a:t>
            </a:r>
            <a:r>
              <a:rPr i="0" lang="en-US" sz="1200">
                <a:solidFill>
                  <a:srgbClr val="0070C0"/>
                </a:solidFill>
                <a:latin typeface="Arial"/>
                <a:ea typeface="Arial"/>
                <a:cs typeface="Arial"/>
                <a:sym typeface="Arial"/>
              </a:rPr>
              <a:t>,</a:t>
            </a:r>
            <a:r>
              <a:rPr i="0" lang="en-US" sz="1200">
                <a:solidFill>
                  <a:srgbClr val="0070C0"/>
                </a:solidFill>
              </a:rPr>
              <a:t> use of this slide pack is only required for CAGI dataset providers, assessors, and predictors, but all are encouraged to use the annotations for materials they do not want shared publicly.</a:t>
            </a:r>
            <a:endParaRPr i="0"/>
          </a:p>
        </p:txBody>
      </p:sp>
      <p:sp>
        <p:nvSpPr>
          <p:cNvPr id="134" name="Google Shape;13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US" u="none" strike="noStrike">
                <a:solidFill>
                  <a:srgbClr val="000000"/>
                </a:solidFill>
              </a:rPr>
              <a:t>Hi everyone. I'm Yihong Yang from Texas A&amp;M University. It is my great honor to be here to share our group's work. My presentation topic is: </a:t>
            </a:r>
            <a:r>
              <a:rPr b="1" i="0" lang="en-US" u="none" strike="noStrike">
                <a:solidFill>
                  <a:srgbClr val="000000"/>
                </a:solidFill>
              </a:rPr>
              <a:t>'Beyond Sequence: How Structural and Multi-modal Contexts Improve Variant Effect Prediction.'</a:t>
            </a:r>
            <a:r>
              <a:rPr b="0" i="0" lang="en-US" u="none" strike="noStrike">
                <a:solidFill>
                  <a:srgbClr val="000000"/>
                </a:solidFill>
              </a:rPr>
              <a:t>"</a:t>
            </a:r>
            <a:endParaRPr/>
          </a:p>
        </p:txBody>
      </p:sp>
      <p:sp>
        <p:nvSpPr>
          <p:cNvPr id="145" name="Google Shape;14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US" u="none" strike="noStrike">
                <a:solidFill>
                  <a:srgbClr val="000000"/>
                </a:solidFill>
              </a:rPr>
              <a:t>Here is a quick overview of today's talk. Let's dive straight into the background.</a:t>
            </a:r>
            <a:endParaRPr/>
          </a:p>
        </p:txBody>
      </p:sp>
      <p:sp>
        <p:nvSpPr>
          <p:cNvPr id="154" name="Google Shape;15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US" u="none" strike="noStrike">
                <a:solidFill>
                  <a:srgbClr val="000000"/>
                </a:solidFill>
              </a:rPr>
              <a:t>Here is a quick overview of today's talk. Let's dive straight into the background.</a:t>
            </a:r>
            <a:endParaRPr/>
          </a:p>
        </p:txBody>
      </p:sp>
      <p:sp>
        <p:nvSpPr>
          <p:cNvPr id="165" name="Google Shape;165;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US" u="none" strike="noStrike">
                <a:solidFill>
                  <a:srgbClr val="000000"/>
                </a:solidFill>
              </a:rPr>
              <a:t>When we talk about Variant Effect Prediction (VEP), we must recognize that variant effects are </a:t>
            </a:r>
            <a:r>
              <a:rPr b="1" i="0" lang="en-US" u="none" strike="noStrike">
                <a:solidFill>
                  <a:srgbClr val="000000"/>
                </a:solidFill>
              </a:rPr>
              <a:t>context-specific</a:t>
            </a:r>
            <a:r>
              <a:rPr b="0" i="0" lang="en-US" u="none" strike="noStrike">
                <a:solidFill>
                  <a:srgbClr val="000000"/>
                </a:solidFill>
              </a:rPr>
              <a:t>. They propagate across biological scales:</a:t>
            </a:r>
            <a:endParaRPr/>
          </a:p>
          <a:p>
            <a:pPr indent="-228600" lvl="0" marL="457200" rtl="0" algn="l">
              <a:lnSpc>
                <a:spcPct val="100000"/>
              </a:lnSpc>
              <a:spcBef>
                <a:spcPts val="0"/>
              </a:spcBef>
              <a:spcAft>
                <a:spcPts val="0"/>
              </a:spcAft>
              <a:buSzPts val="1400"/>
              <a:buFont typeface="Arial"/>
              <a:buChar char="•"/>
            </a:pPr>
            <a:r>
              <a:rPr b="0" i="0" lang="en-US" u="none" strike="noStrike">
                <a:solidFill>
                  <a:srgbClr val="000000"/>
                </a:solidFill>
              </a:rPr>
              <a:t>Starting at the </a:t>
            </a:r>
            <a:r>
              <a:rPr b="1" i="0" lang="en-US" u="none" strike="noStrike">
                <a:solidFill>
                  <a:srgbClr val="000000"/>
                </a:solidFill>
              </a:rPr>
              <a:t>Molecular level</a:t>
            </a:r>
            <a:r>
              <a:rPr b="0" i="0" lang="en-US" u="none" strike="noStrike">
                <a:solidFill>
                  <a:srgbClr val="000000"/>
                </a:solidFill>
              </a:rPr>
              <a:t>, affecting gene expression and protein stability.</a:t>
            </a:r>
            <a:endParaRPr/>
          </a:p>
          <a:p>
            <a:pPr indent="-228600" lvl="0" marL="457200" rtl="0" algn="l">
              <a:lnSpc>
                <a:spcPct val="100000"/>
              </a:lnSpc>
              <a:spcBef>
                <a:spcPts val="0"/>
              </a:spcBef>
              <a:spcAft>
                <a:spcPts val="0"/>
              </a:spcAft>
              <a:buSzPts val="1400"/>
              <a:buFont typeface="Arial"/>
              <a:buChar char="•"/>
            </a:pPr>
            <a:r>
              <a:rPr b="0" i="0" lang="en-US" u="none" strike="noStrike">
                <a:solidFill>
                  <a:srgbClr val="000000"/>
                </a:solidFill>
              </a:rPr>
              <a:t>This influences binding and activity, leading to </a:t>
            </a:r>
            <a:r>
              <a:rPr b="1" i="0" lang="en-US" u="none" strike="noStrike">
                <a:solidFill>
                  <a:srgbClr val="000000"/>
                </a:solidFill>
              </a:rPr>
              <a:t>Cellular</a:t>
            </a:r>
            <a:r>
              <a:rPr b="0" i="0" lang="en-US" u="none" strike="noStrike">
                <a:solidFill>
                  <a:srgbClr val="000000"/>
                </a:solidFill>
              </a:rPr>
              <a:t> fitness consequences.</a:t>
            </a:r>
            <a:endParaRPr/>
          </a:p>
          <a:p>
            <a:pPr indent="-228600" lvl="0" marL="457200" rtl="0" algn="l">
              <a:lnSpc>
                <a:spcPct val="100000"/>
              </a:lnSpc>
              <a:spcBef>
                <a:spcPts val="0"/>
              </a:spcBef>
              <a:spcAft>
                <a:spcPts val="0"/>
              </a:spcAft>
              <a:buSzPts val="1400"/>
              <a:buFont typeface="Arial"/>
              <a:buChar char="•"/>
            </a:pPr>
            <a:r>
              <a:rPr b="0" i="0" lang="en-US" u="none" strike="noStrike">
                <a:solidFill>
                  <a:srgbClr val="000000"/>
                </a:solidFill>
              </a:rPr>
              <a:t>Finally, manifesting as </a:t>
            </a:r>
            <a:r>
              <a:rPr b="1" i="0" lang="en-US" u="none" strike="noStrike">
                <a:solidFill>
                  <a:srgbClr val="000000"/>
                </a:solidFill>
              </a:rPr>
              <a:t>Phenotypes</a:t>
            </a:r>
            <a:r>
              <a:rPr b="0" i="0" lang="en-US" u="none" strike="noStrike">
                <a:solidFill>
                  <a:srgbClr val="000000"/>
                </a:solidFill>
              </a:rPr>
              <a:t> at the tissue, oragn or organism level.</a:t>
            </a:r>
            <a:endParaRPr/>
          </a:p>
          <a:p>
            <a:pPr indent="-228600" lvl="0" marL="457200" rtl="0" algn="l">
              <a:lnSpc>
                <a:spcPct val="100000"/>
              </a:lnSpc>
              <a:spcBef>
                <a:spcPts val="0"/>
              </a:spcBef>
              <a:spcAft>
                <a:spcPts val="0"/>
              </a:spcAft>
              <a:buSzPts val="1400"/>
              <a:buNone/>
            </a:pPr>
            <a:r>
              <a:rPr b="0" i="0" lang="en-US" u="none" strike="noStrike">
                <a:solidFill>
                  <a:srgbClr val="000000"/>
                </a:solidFill>
              </a:rPr>
              <a:t>Not all mutations are created equal; their impacts manifest along a functional causal hierarchy. Predictions that ignore these contexts—treating all mutations simply as sequence seems to be too sipmle.</a:t>
            </a:r>
            <a:endParaRPr b="0" i="0" u="none" strike="noStrike">
              <a:solidFill>
                <a:srgbClr val="000000"/>
              </a:solidFill>
            </a:endParaRPr>
          </a:p>
        </p:txBody>
      </p:sp>
      <p:sp>
        <p:nvSpPr>
          <p:cNvPr id="176" name="Google Shape;17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a420a1233a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8" name="Google Shape;188;g3a420a1233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lang="en-US"/>
              <a:t>Development in natural language processing, especially transformers have ripple into modeling the protein language. </a:t>
            </a:r>
            <a:r>
              <a:rPr b="0" i="0" lang="en-US" u="none" strike="noStrike">
                <a:solidFill>
                  <a:srgbClr val="000000"/>
                </a:solidFill>
              </a:rPr>
              <a:t>Masked Language Models use sequence inputs to reflect structure, function and evolution.</a:t>
            </a:r>
            <a:endParaRPr/>
          </a:p>
          <a:p>
            <a:pPr indent="0" lvl="0" marL="0" rtl="0" algn="l">
              <a:lnSpc>
                <a:spcPct val="100000"/>
              </a:lnSpc>
              <a:spcBef>
                <a:spcPts val="0"/>
              </a:spcBef>
              <a:spcAft>
                <a:spcPts val="0"/>
              </a:spcAft>
              <a:buSzPts val="1400"/>
              <a:buNone/>
            </a:pPr>
            <a:r>
              <a:t/>
            </a:r>
            <a:endParaRPr/>
          </a:p>
        </p:txBody>
      </p:sp>
      <p:sp>
        <p:nvSpPr>
          <p:cNvPr id="199" name="Google Shape;19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After that, people are thinking about how these information can be injected back into the input to guide our protein language model to do variant effect prediction. Proteins are sequences but much more than sequences. They are sequences folded into 2D/3D structures. So it is a quite intuitive idea that we consider structural context when we doing variant effect prediction. </a:t>
            </a:r>
            <a:endParaRPr/>
          </a:p>
        </p:txBody>
      </p:sp>
      <p:sp>
        <p:nvSpPr>
          <p:cNvPr id="222" name="Google Shape;22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a420a1233a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US"/>
              <a:t>We all agree that structural contexts are helpful in all kinds of protein tasks. </a:t>
            </a:r>
            <a:r>
              <a:rPr b="0" i="0" lang="en-US" u="none" strike="noStrike">
                <a:solidFill>
                  <a:srgbClr val="000000"/>
                </a:solidFill>
              </a:rPr>
              <a:t>The key question is: </a:t>
            </a:r>
            <a:r>
              <a:rPr b="1" i="0" lang="en-US" u="none" strike="noStrike">
                <a:solidFill>
                  <a:srgbClr val="000000"/>
                </a:solidFill>
              </a:rPr>
              <a:t>When and how do these structural contexts help</a:t>
            </a:r>
            <a:r>
              <a:rPr b="0" i="0" lang="en-US" u="none" strike="noStrike">
                <a:solidFill>
                  <a:srgbClr val="000000"/>
                </a:solidFill>
              </a:rPr>
              <a:t>? </a:t>
            </a:r>
            <a:r>
              <a:rPr lang="en-US"/>
              <a:t>To approach the answer, we consider two strategies to incorporate structural contexts into protein language models.</a:t>
            </a:r>
            <a:endParaRPr/>
          </a:p>
        </p:txBody>
      </p:sp>
      <p:sp>
        <p:nvSpPr>
          <p:cNvPr id="235" name="Google Shape;235;g3a420a1233a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a420a1233a_0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n-US" u="none" strike="noStrike">
                <a:solidFill>
                  <a:srgbClr val="000000"/>
                </a:solidFill>
              </a:rPr>
              <a:t>Strategy 1:</a:t>
            </a:r>
            <a:r>
              <a:rPr b="0" i="0" lang="en-US" u="none" strike="noStrike">
                <a:solidFill>
                  <a:srgbClr val="000000"/>
                </a:solidFill>
              </a:rPr>
              <a:t> What if structure is unknown during inference? We can utilize structure during </a:t>
            </a:r>
            <a:r>
              <a:rPr b="1" i="0" lang="en-US" u="none" strike="noStrike">
                <a:solidFill>
                  <a:srgbClr val="000000"/>
                </a:solidFill>
              </a:rPr>
              <a:t>training</a:t>
            </a:r>
            <a:r>
              <a:rPr b="0" i="0" lang="en-US" u="none" strike="noStrike">
                <a:solidFill>
                  <a:srgbClr val="000000"/>
                </a:solidFill>
              </a:rPr>
              <a:t> to imbue the model with context-specific knowledge. This is our </a:t>
            </a:r>
            <a:r>
              <a:rPr b="1" i="0" lang="en-US" u="none" strike="noStrike">
                <a:solidFill>
                  <a:srgbClr val="000000"/>
                </a:solidFill>
              </a:rPr>
              <a:t>SIP-LM</a:t>
            </a:r>
            <a:r>
              <a:rPr b="0" i="0" lang="en-US" u="none" strike="noStrike">
                <a:solidFill>
                  <a:srgbClr val="000000"/>
                </a:solidFill>
              </a:rPr>
              <a:t> (Structure-Informed Protein Language Model). </a:t>
            </a:r>
            <a:endParaRPr/>
          </a:p>
          <a:p>
            <a:pPr indent="0" lvl="0" marL="0" marR="0" rtl="0" algn="l">
              <a:lnSpc>
                <a:spcPct val="100000"/>
              </a:lnSpc>
              <a:spcBef>
                <a:spcPts val="0"/>
              </a:spcBef>
              <a:spcAft>
                <a:spcPts val="0"/>
              </a:spcAft>
              <a:buClr>
                <a:srgbClr val="000000"/>
              </a:buClr>
              <a:buSzPts val="1400"/>
              <a:buFont typeface="Arial"/>
              <a:buNone/>
            </a:pPr>
            <a:r>
              <a:t/>
            </a:r>
            <a:endParaRPr b="0" i="0" u="none" strike="noStrike">
              <a:solidFill>
                <a:srgbClr val="000000"/>
              </a:solidFill>
            </a:endParaRPr>
          </a:p>
        </p:txBody>
      </p:sp>
      <p:sp>
        <p:nvSpPr>
          <p:cNvPr id="246" name="Google Shape;246;g3a420a1233a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US" u="none" strike="noStrike">
                <a:solidFill>
                  <a:srgbClr val="000000"/>
                </a:solidFill>
                <a:latin typeface="Arial"/>
                <a:ea typeface="Arial"/>
                <a:cs typeface="Arial"/>
                <a:sym typeface="Arial"/>
              </a:rPr>
              <a:t>The SI-pLM architecture enhances standard protein language models by training them with a cross-modality denoising objective that incorporates 3D structural information strictly as a training regularizer, allowing the model to capture structural context while still requiring only sequence inputs for prediction. </a:t>
            </a:r>
            <a:r>
              <a:rPr b="0" i="0" lang="en-US" u="none" strike="noStrike">
                <a:solidFill>
                  <a:srgbClr val="000000"/>
                </a:solidFill>
              </a:rPr>
              <a:t>It incorporates structural context during training, but requires </a:t>
            </a:r>
            <a:r>
              <a:rPr b="0" i="1" lang="en-US" u="none" strike="noStrike">
                <a:solidFill>
                  <a:srgbClr val="000000"/>
                </a:solidFill>
              </a:rPr>
              <a:t>no</a:t>
            </a:r>
            <a:r>
              <a:rPr b="0" i="0" lang="en-US" u="none" strike="noStrike">
                <a:solidFill>
                  <a:srgbClr val="000000"/>
                </a:solidFill>
              </a:rPr>
              <a:t> structure during inference.</a:t>
            </a:r>
            <a:endParaRPr/>
          </a:p>
        </p:txBody>
      </p:sp>
      <p:sp>
        <p:nvSpPr>
          <p:cNvPr id="257" name="Google Shape;257;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u="none" strike="noStrike">
                <a:solidFill>
                  <a:srgbClr val="000000"/>
                </a:solidFill>
              </a:rPr>
              <a:t>Our results show SIP-LM is robust for zero-shot prediction</a:t>
            </a:r>
            <a:r>
              <a:rPr lang="en-US"/>
              <a:t>, but when and how structural contexts help.</a:t>
            </a:r>
            <a:endParaRPr/>
          </a:p>
        </p:txBody>
      </p:sp>
      <p:sp>
        <p:nvSpPr>
          <p:cNvPr id="269" name="Google Shape;269;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US" u="none" strike="noStrike">
                <a:solidFill>
                  <a:srgbClr val="000000"/>
                </a:solidFill>
              </a:rPr>
              <a:t>This figure illustrates that SIP-LM identifies critical regions better than prior models.</a:t>
            </a:r>
            <a:endParaRPr/>
          </a:p>
          <a:p>
            <a:pPr indent="-228600" lvl="0" marL="457200" rtl="0" algn="l">
              <a:lnSpc>
                <a:spcPct val="100000"/>
              </a:lnSpc>
              <a:spcBef>
                <a:spcPts val="0"/>
              </a:spcBef>
              <a:spcAft>
                <a:spcPts val="0"/>
              </a:spcAft>
              <a:buSzPts val="1400"/>
              <a:buFont typeface="Arial"/>
              <a:buChar char="•"/>
            </a:pPr>
            <a:r>
              <a:rPr b="0" i="0" lang="en-US" u="none" strike="noStrike">
                <a:solidFill>
                  <a:srgbClr val="000000"/>
                </a:solidFill>
              </a:rPr>
              <a:t>The </a:t>
            </a:r>
            <a:r>
              <a:rPr b="1" i="0" lang="en-US" u="none" strike="noStrike">
                <a:solidFill>
                  <a:srgbClr val="000000"/>
                </a:solidFill>
              </a:rPr>
              <a:t>box plot</a:t>
            </a:r>
            <a:r>
              <a:rPr b="0" i="0" lang="en-US" u="none" strike="noStrike">
                <a:solidFill>
                  <a:srgbClr val="000000"/>
                </a:solidFill>
              </a:rPr>
              <a:t> demonstrates that SIP-LM yields significantly lower p-values, indicating a sharper statistical distinction between conserved and non-conserved residues.</a:t>
            </a:r>
            <a:endParaRPr/>
          </a:p>
          <a:p>
            <a:pPr indent="-228600" lvl="0" marL="457200" rtl="0" algn="l">
              <a:lnSpc>
                <a:spcPct val="100000"/>
              </a:lnSpc>
              <a:spcBef>
                <a:spcPts val="0"/>
              </a:spcBef>
              <a:spcAft>
                <a:spcPts val="0"/>
              </a:spcAft>
              <a:buSzPts val="1400"/>
              <a:buFont typeface="Arial"/>
              <a:buChar char="•"/>
            </a:pPr>
            <a:r>
              <a:rPr b="0" i="0" lang="en-US" u="none" strike="noStrike">
                <a:solidFill>
                  <a:srgbClr val="000000"/>
                </a:solidFill>
              </a:rPr>
              <a:t>The </a:t>
            </a:r>
            <a:r>
              <a:rPr b="1" i="0" lang="en-US" u="none" strike="noStrike">
                <a:solidFill>
                  <a:srgbClr val="000000"/>
                </a:solidFill>
              </a:rPr>
              <a:t>3D visualization</a:t>
            </a:r>
            <a:r>
              <a:rPr b="0" i="0" lang="en-US" u="none" strike="noStrike">
                <a:solidFill>
                  <a:srgbClr val="000000"/>
                </a:solidFill>
              </a:rPr>
              <a:t> reveals that SIP-LM accurately assigns low entropy (conserved) to essential areas like DNA binding interfaces, while assigning high entropy to flexible, disordered loops. This confirms that structural information helps the model capture conserved residues."</a:t>
            </a:r>
            <a:endParaRPr/>
          </a:p>
        </p:txBody>
      </p:sp>
      <p:sp>
        <p:nvSpPr>
          <p:cNvPr id="281" name="Google Shape;281;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a420a1233a_0_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US"/>
              <a:t>As for the second strategies, we can utilize structural context during inferences. </a:t>
            </a:r>
            <a:r>
              <a:rPr b="0" i="0" lang="en-US" u="none" strike="noStrike">
                <a:solidFill>
                  <a:srgbClr val="000000"/>
                </a:solidFill>
              </a:rPr>
              <a:t>With tools like AlphaFold2, structure is becoming accessible.</a:t>
            </a:r>
            <a:endParaRPr/>
          </a:p>
          <a:p>
            <a:pPr indent="0" lvl="0" marL="0" rtl="0" algn="l">
              <a:lnSpc>
                <a:spcPct val="100000"/>
              </a:lnSpc>
              <a:spcBef>
                <a:spcPts val="0"/>
              </a:spcBef>
              <a:spcAft>
                <a:spcPts val="0"/>
              </a:spcAft>
              <a:buSzPts val="1400"/>
              <a:buNone/>
            </a:pPr>
            <a:r>
              <a:t/>
            </a:r>
            <a:endParaRPr/>
          </a:p>
        </p:txBody>
      </p:sp>
      <p:sp>
        <p:nvSpPr>
          <p:cNvPr id="291" name="Google Shape;291;g3a420a1233a_0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US" u="none" strike="noStrike">
                <a:solidFill>
                  <a:srgbClr val="000000"/>
                </a:solidFill>
              </a:rPr>
              <a:t>Models like </a:t>
            </a:r>
            <a:r>
              <a:rPr b="1" i="0" lang="en-US" u="none" strike="noStrike">
                <a:solidFill>
                  <a:srgbClr val="000000"/>
                </a:solidFill>
              </a:rPr>
              <a:t>SaProt</a:t>
            </a:r>
            <a:r>
              <a:rPr b="0" i="0" lang="en-US" u="none" strike="noStrike">
                <a:solidFill>
                  <a:srgbClr val="000000"/>
                </a:solidFill>
              </a:rPr>
              <a:t> establish a 'structure-aware' vocabulary by combining amino acid residues with Foldseek-derived structural states.</a:t>
            </a:r>
            <a:endParaRPr b="0" i="0" u="none" strike="noStrike">
              <a:solidFill>
                <a:srgbClr val="000000"/>
              </a:solidFill>
            </a:endParaRPr>
          </a:p>
        </p:txBody>
      </p:sp>
      <p:sp>
        <p:nvSpPr>
          <p:cNvPr id="302" name="Google Shape;302;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a420a1233a_0_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5" name="Google Shape;315;g3a420a1233a_0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US"/>
              <a:t>This multi modal embeddings motivate our integrated embedding approach. We start from a very ancient Chinese story, called “blind man and the elephant”. The protein world is like the elephant. It is so large that our models, which is just like the blind man, can only touch to feel how this world is like, for example, for ProteinNPT, oh, this is multiple sequence alignment for the ESM2, you say, oh, I see 1D structure. And for ESM-IF and  Gearnet, they say wow, I touch the structure and SaProt may say oh no, it is no sequence, it is no structure. It is structured sequence. </a:t>
            </a:r>
            <a:r>
              <a:rPr b="0" i="0" lang="en-US" u="none" strike="noStrike">
                <a:solidFill>
                  <a:srgbClr val="000000"/>
                </a:solidFill>
              </a:rPr>
              <a:t>Our idea is intuitive: </a:t>
            </a:r>
            <a:r>
              <a:rPr b="1" i="0" lang="en-US" u="none" strike="noStrike">
                <a:solidFill>
                  <a:srgbClr val="000000"/>
                </a:solidFill>
              </a:rPr>
              <a:t>The more we touch, the better we understand.</a:t>
            </a:r>
            <a:r>
              <a:rPr b="0" i="0" lang="en-US" u="none" strike="noStrike">
                <a:solidFill>
                  <a:srgbClr val="000000"/>
                </a:solidFill>
              </a:rPr>
              <a:t> Therefore, our </a:t>
            </a:r>
            <a:r>
              <a:rPr b="1" i="0" lang="en-US" u="none" strike="noStrike">
                <a:solidFill>
                  <a:srgbClr val="000000"/>
                </a:solidFill>
              </a:rPr>
              <a:t>Integrated Embeddings Approach </a:t>
            </a:r>
            <a:r>
              <a:rPr b="0" i="0" lang="en-US" u="none" strike="noStrike">
                <a:solidFill>
                  <a:srgbClr val="000000"/>
                </a:solidFill>
              </a:rPr>
              <a:t>concatenates these different views to form a complete picture.</a:t>
            </a:r>
            <a:endParaRPr/>
          </a:p>
          <a:p>
            <a:pPr indent="0" lvl="0" marL="0" rtl="0" algn="l">
              <a:lnSpc>
                <a:spcPct val="100000"/>
              </a:lnSpc>
              <a:spcBef>
                <a:spcPts val="0"/>
              </a:spcBef>
              <a:spcAft>
                <a:spcPts val="0"/>
              </a:spcAft>
              <a:buSzPts val="1400"/>
              <a:buNone/>
            </a:pPr>
            <a:r>
              <a:t/>
            </a:r>
            <a:endParaRPr/>
          </a:p>
        </p:txBody>
      </p:sp>
      <p:sp>
        <p:nvSpPr>
          <p:cNvPr id="326" name="Google Shape;326;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3" name="Google Shape;403;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So let‘s put it more specifically in our CAGI strategy and method, we have four different kind of embedding conflgs sequence only we have is ESM2. Structure only we have ESM-IF and Gearnet. For sequence plus structure, we have SaProt. And our integrated embeddings approach is ESM2 or SaProt plus ESM-IF plus Gearnet. Our data is from ProteinGym DMS data which is similar to CAGI7 challenge with five-fold cross validation and random splits. For the supervised model, we used three multi-layer perceptions trained on concatenated embeddings. Our ensemble predictors are based on the average across these four different conflgs and protein-specific checkpoint selection is guided by CleanVar pathogenicity dataset when available. We also utilize our zero-shot predictor SI-PLM as our sixth model. Specifically, for ARSA challenge challenge, we added a more machine learning model that utilize DPNSFP features and aggregate features for MMV max over SMV components</a:t>
            </a:r>
            <a:endParaRPr/>
          </a:p>
        </p:txBody>
      </p:sp>
      <p:sp>
        <p:nvSpPr>
          <p:cNvPr id="404" name="Google Shape;404;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US" u="none" strike="noStrike">
                <a:solidFill>
                  <a:srgbClr val="000000"/>
                </a:solidFill>
              </a:rPr>
              <a:t>Since CAGI 7 results are pending, we evaluated on ProteinGym. Notably, we excluded MSA embeddings to strictly test if 'Structure' can beat or match 'MSA-based' performance. The results are clear:</a:t>
            </a:r>
            <a:endParaRPr/>
          </a:p>
          <a:p>
            <a:pPr indent="-228600" lvl="0" marL="457200" rtl="0" algn="l">
              <a:lnSpc>
                <a:spcPct val="100000"/>
              </a:lnSpc>
              <a:spcBef>
                <a:spcPts val="0"/>
              </a:spcBef>
              <a:spcAft>
                <a:spcPts val="0"/>
              </a:spcAft>
              <a:buSzPts val="1400"/>
              <a:buFont typeface="Arial"/>
              <a:buChar char="•"/>
            </a:pPr>
            <a:r>
              <a:rPr b="1" i="0" lang="en-US" u="none" strike="noStrike">
                <a:solidFill>
                  <a:srgbClr val="000000"/>
                </a:solidFill>
              </a:rPr>
              <a:t>Sequence-only models</a:t>
            </a:r>
            <a:r>
              <a:rPr b="0" i="0" lang="en-US" u="none" strike="noStrike">
                <a:solidFill>
                  <a:srgbClr val="000000"/>
                </a:solidFill>
              </a:rPr>
              <a:t> excel at predicting </a:t>
            </a:r>
            <a:r>
              <a:rPr b="1" i="0" lang="en-US" u="none" strike="noStrike">
                <a:solidFill>
                  <a:srgbClr val="000000"/>
                </a:solidFill>
              </a:rPr>
              <a:t>'Upstream'</a:t>
            </a:r>
            <a:r>
              <a:rPr b="0" i="0" lang="en-US" u="none" strike="noStrike">
                <a:solidFill>
                  <a:srgbClr val="000000"/>
                </a:solidFill>
              </a:rPr>
              <a:t> effects (Expression, Stability).</a:t>
            </a:r>
            <a:endParaRPr/>
          </a:p>
          <a:p>
            <a:pPr indent="-228600" lvl="0" marL="457200" rtl="0" algn="l">
              <a:lnSpc>
                <a:spcPct val="100000"/>
              </a:lnSpc>
              <a:spcBef>
                <a:spcPts val="0"/>
              </a:spcBef>
              <a:spcAft>
                <a:spcPts val="0"/>
              </a:spcAft>
              <a:buSzPts val="1400"/>
              <a:buFont typeface="Arial"/>
              <a:buChar char="•"/>
            </a:pPr>
            <a:r>
              <a:rPr b="0" i="0" lang="en-US" u="none" strike="noStrike">
                <a:solidFill>
                  <a:srgbClr val="000000"/>
                </a:solidFill>
              </a:rPr>
              <a:t>However, including </a:t>
            </a:r>
            <a:r>
              <a:rPr b="1" i="0" lang="en-US" u="none" strike="noStrike">
                <a:solidFill>
                  <a:srgbClr val="000000"/>
                </a:solidFill>
              </a:rPr>
              <a:t>Structure</a:t>
            </a:r>
            <a:r>
              <a:rPr b="0" i="0" lang="en-US" u="none" strike="noStrike">
                <a:solidFill>
                  <a:srgbClr val="000000"/>
                </a:solidFill>
              </a:rPr>
              <a:t> provides a critical advantage for </a:t>
            </a:r>
            <a:r>
              <a:rPr b="1" i="0" lang="en-US" u="none" strike="noStrike">
                <a:solidFill>
                  <a:srgbClr val="000000"/>
                </a:solidFill>
              </a:rPr>
              <a:t>'Downstream'</a:t>
            </a:r>
            <a:r>
              <a:rPr b="0" i="0" lang="en-US" u="none" strike="noStrike">
                <a:solidFill>
                  <a:srgbClr val="000000"/>
                </a:solidFill>
              </a:rPr>
              <a:t> effects (Binding, Activity, Fitness).</a:t>
            </a:r>
            <a:endParaRPr/>
          </a:p>
          <a:p>
            <a:pPr indent="-228600" lvl="0" marL="457200" rtl="0" algn="l">
              <a:lnSpc>
                <a:spcPct val="100000"/>
              </a:lnSpc>
              <a:spcBef>
                <a:spcPts val="0"/>
              </a:spcBef>
              <a:spcAft>
                <a:spcPts val="0"/>
              </a:spcAft>
              <a:buSzPts val="1400"/>
              <a:buFont typeface="Arial"/>
              <a:buChar char="•"/>
            </a:pPr>
            <a:r>
              <a:rPr b="0" i="0" lang="en-US" u="none" strike="noStrike">
                <a:solidFill>
                  <a:srgbClr val="000000"/>
                </a:solidFill>
              </a:rPr>
              <a:t>Our </a:t>
            </a:r>
            <a:r>
              <a:rPr b="1" i="0" lang="en-US" u="none" strike="noStrike">
                <a:solidFill>
                  <a:srgbClr val="000000"/>
                </a:solidFill>
              </a:rPr>
              <a:t>Multimodal Integrated Approach</a:t>
            </a:r>
            <a:r>
              <a:rPr b="0" i="0" lang="en-US" u="none" strike="noStrike">
                <a:solidFill>
                  <a:srgbClr val="000000"/>
                </a:solidFill>
              </a:rPr>
              <a:t> (the Red bars) robustly outperforms across diverse contexts."</a:t>
            </a:r>
            <a:endParaRPr/>
          </a:p>
          <a:p>
            <a:pPr indent="-228600" lvl="0" marL="457200" marR="0" rtl="0" algn="l">
              <a:lnSpc>
                <a:spcPct val="100000"/>
              </a:lnSpc>
              <a:spcBef>
                <a:spcPts val="0"/>
              </a:spcBef>
              <a:spcAft>
                <a:spcPts val="0"/>
              </a:spcAft>
              <a:buSzPts val="1400"/>
              <a:buNone/>
            </a:pPr>
            <a:r>
              <a:t/>
            </a:r>
            <a:endParaRPr/>
          </a:p>
        </p:txBody>
      </p:sp>
      <p:sp>
        <p:nvSpPr>
          <p:cNvPr id="415" name="Google Shape;415;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a420a1233a_0_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6" name="Google Shape;426;g3a420a1233a_0_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a420a1233a_0_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u="none" strike="noStrike">
                <a:solidFill>
                  <a:srgbClr val="000000"/>
                </a:solidFill>
              </a:rPr>
              <a:t>This has led us to expand our goal: </a:t>
            </a:r>
            <a:r>
              <a:rPr b="1" i="0" lang="en-US" u="none" strike="noStrike">
                <a:solidFill>
                  <a:srgbClr val="000000"/>
                </a:solidFill>
              </a:rPr>
              <a:t>From Prediction to Design.</a:t>
            </a:r>
            <a:endParaRPr b="0" i="0" u="none" strike="noStrike">
              <a:solidFill>
                <a:srgbClr val="000000"/>
              </a:solidFill>
            </a:endParaRPr>
          </a:p>
          <a:p>
            <a:pPr indent="0" lvl="0" marL="0" rtl="0" algn="l">
              <a:lnSpc>
                <a:spcPct val="100000"/>
              </a:lnSpc>
              <a:spcBef>
                <a:spcPts val="0"/>
              </a:spcBef>
              <a:spcAft>
                <a:spcPts val="0"/>
              </a:spcAft>
              <a:buSzPts val="1400"/>
              <a:buNone/>
            </a:pPr>
            <a:r>
              <a:t/>
            </a:r>
            <a:endParaRPr/>
          </a:p>
        </p:txBody>
      </p:sp>
      <p:sp>
        <p:nvSpPr>
          <p:cNvPr id="437" name="Google Shape;437;g3a420a1233a_0_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8" name="Google Shape;44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adafddb50b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u="none" strike="noStrike">
                <a:solidFill>
                  <a:srgbClr val="000000"/>
                </a:solidFill>
              </a:rPr>
              <a:t>I would like to acknowledge the support from NSF, NIH, and Texas A&amp;M. Finally, our group has openings for PhD students and Postdocs—you are very welcome to join us.</a:t>
            </a:r>
            <a:endParaRPr/>
          </a:p>
          <a:p>
            <a:pPr indent="0" lvl="0" marL="0" rtl="0" algn="l">
              <a:lnSpc>
                <a:spcPct val="100000"/>
              </a:lnSpc>
              <a:spcBef>
                <a:spcPts val="0"/>
              </a:spcBef>
              <a:spcAft>
                <a:spcPts val="0"/>
              </a:spcAft>
              <a:buSzPts val="1400"/>
              <a:buNone/>
            </a:pPr>
            <a:r>
              <a:t/>
            </a:r>
            <a:endParaRPr/>
          </a:p>
        </p:txBody>
      </p:sp>
      <p:sp>
        <p:nvSpPr>
          <p:cNvPr id="458" name="Google Shape;458;g3adafddb50b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8" name="Google Shape;468;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type="obj">
  <p:cSld name="OBJECT">
    <p:spTree>
      <p:nvGrpSpPr>
        <p:cNvPr id="13" name="Shape 13"/>
        <p:cNvGrpSpPr/>
        <p:nvPr/>
      </p:nvGrpSpPr>
      <p:grpSpPr>
        <a:xfrm>
          <a:off x="0" y="0"/>
          <a:ext cx="0" cy="0"/>
          <a:chOff x="0" y="0"/>
          <a:chExt cx="0" cy="0"/>
        </a:xfrm>
      </p:grpSpPr>
      <p:sp>
        <p:nvSpPr>
          <p:cNvPr id="14" name="Google Shape;14;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5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SzPts val="2800"/>
              <a:buChar char="•"/>
              <a:defRPr/>
            </a:lvl1pPr>
            <a:lvl2pPr indent="-381000" lvl="1" marL="914400" algn="l">
              <a:lnSpc>
                <a:spcPct val="90000"/>
              </a:lnSpc>
              <a:spcBef>
                <a:spcPts val="500"/>
              </a:spcBef>
              <a:spcAft>
                <a:spcPts val="0"/>
              </a:spcAft>
              <a:buSzPts val="2400"/>
              <a:buChar char="•"/>
              <a:defRPr/>
            </a:lvl2pPr>
            <a:lvl3pPr indent="-355600" lvl="2" marL="1371600" algn="l">
              <a:lnSpc>
                <a:spcPct val="90000"/>
              </a:lnSpc>
              <a:spcBef>
                <a:spcPts val="500"/>
              </a:spcBef>
              <a:spcAft>
                <a:spcPts val="0"/>
              </a:spcAft>
              <a:buSzPts val="20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16" name="Google Shape;16;p58"/>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7" name="Google Shape;17;p58"/>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 name="Google Shape;18;p58"/>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Slide">
  <p:cSld name="3_TitleSlide">
    <p:bg>
      <p:bgPr>
        <a:solidFill>
          <a:schemeClr val="lt1"/>
        </a:solidFill>
      </p:bgPr>
    </p:bg>
    <p:spTree>
      <p:nvGrpSpPr>
        <p:cNvPr id="19" name="Shape 19"/>
        <p:cNvGrpSpPr/>
        <p:nvPr/>
      </p:nvGrpSpPr>
      <p:grpSpPr>
        <a:xfrm>
          <a:off x="0" y="0"/>
          <a:ext cx="0" cy="0"/>
          <a:chOff x="0" y="0"/>
          <a:chExt cx="0" cy="0"/>
        </a:xfrm>
      </p:grpSpPr>
      <p:sp>
        <p:nvSpPr>
          <p:cNvPr id="20" name="Google Shape;20;p12"/>
          <p:cNvSpPr txBox="1"/>
          <p:nvPr>
            <p:ph type="ctrTitle"/>
          </p:nvPr>
        </p:nvSpPr>
        <p:spPr>
          <a:xfrm>
            <a:off x="631371" y="1122363"/>
            <a:ext cx="6096807"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2"/>
          <p:cNvSpPr txBox="1"/>
          <p:nvPr>
            <p:ph idx="1" type="subTitle"/>
          </p:nvPr>
        </p:nvSpPr>
        <p:spPr>
          <a:xfrm>
            <a:off x="631371" y="3602038"/>
            <a:ext cx="6096807"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1"/>
              </a:buClr>
              <a:buSzPts val="2400"/>
              <a:buNone/>
              <a:defRPr sz="24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22" name="Google Shape;22;p12"/>
          <p:cNvPicPr preferRelativeResize="0"/>
          <p:nvPr/>
        </p:nvPicPr>
        <p:blipFill rotWithShape="1">
          <a:blip r:embed="rId2">
            <a:alphaModFix/>
          </a:blip>
          <a:srcRect b="0" l="0" r="0" t="0"/>
          <a:stretch/>
        </p:blipFill>
        <p:spPr>
          <a:xfrm>
            <a:off x="6728178" y="2654300"/>
            <a:ext cx="5474515" cy="424151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Slide">
  <p:cSld name="4_TitleSlide">
    <p:bg>
      <p:bgPr>
        <a:solidFill>
          <a:schemeClr val="lt1"/>
        </a:solidFill>
      </p:bgPr>
    </p:bg>
    <p:spTree>
      <p:nvGrpSpPr>
        <p:cNvPr id="23" name="Shape 23"/>
        <p:cNvGrpSpPr/>
        <p:nvPr/>
      </p:nvGrpSpPr>
      <p:grpSpPr>
        <a:xfrm>
          <a:off x="0" y="0"/>
          <a:ext cx="0" cy="0"/>
          <a:chOff x="0" y="0"/>
          <a:chExt cx="0" cy="0"/>
        </a:xfrm>
      </p:grpSpPr>
      <p:sp>
        <p:nvSpPr>
          <p:cNvPr id="24" name="Google Shape;24;p13"/>
          <p:cNvSpPr txBox="1"/>
          <p:nvPr>
            <p:ph type="title"/>
          </p:nvPr>
        </p:nvSpPr>
        <p:spPr>
          <a:xfrm>
            <a:off x="831850" y="1709738"/>
            <a:ext cx="5824589"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3"/>
          <p:cNvSpPr txBox="1"/>
          <p:nvPr>
            <p:ph idx="1" type="body"/>
          </p:nvPr>
        </p:nvSpPr>
        <p:spPr>
          <a:xfrm>
            <a:off x="831850" y="4589463"/>
            <a:ext cx="5824589"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pic>
        <p:nvPicPr>
          <p:cNvPr id="26" name="Google Shape;26;p13"/>
          <p:cNvPicPr preferRelativeResize="0"/>
          <p:nvPr/>
        </p:nvPicPr>
        <p:blipFill rotWithShape="1">
          <a:blip r:embed="rId2">
            <a:alphaModFix/>
          </a:blip>
          <a:srcRect b="0" l="0" r="0" t="0"/>
          <a:stretch/>
        </p:blipFill>
        <p:spPr>
          <a:xfrm>
            <a:off x="7404100" y="368300"/>
            <a:ext cx="4552950" cy="632505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7" name="Shape 27"/>
        <p:cNvGrpSpPr/>
        <p:nvPr/>
      </p:nvGrpSpPr>
      <p:grpSpPr>
        <a:xfrm>
          <a:off x="0" y="0"/>
          <a:ext cx="0" cy="0"/>
          <a:chOff x="0" y="0"/>
          <a:chExt cx="0" cy="0"/>
        </a:xfrm>
      </p:grpSpPr>
      <p:sp>
        <p:nvSpPr>
          <p:cNvPr id="28" name="Google Shape;28;p14"/>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29" name="Google Shape;29;p14"/>
          <p:cNvCxnSpPr/>
          <p:nvPr/>
        </p:nvCxnSpPr>
        <p:spPr>
          <a:xfrm>
            <a:off x="838200" y="1332089"/>
            <a:ext cx="9810044" cy="0"/>
          </a:xfrm>
          <a:prstGeom prst="straightConnector1">
            <a:avLst/>
          </a:prstGeom>
          <a:noFill/>
          <a:ln cap="flat" cmpd="sng" w="25400">
            <a:solidFill>
              <a:srgbClr val="E1192B"/>
            </a:solidFill>
            <a:prstDash val="solid"/>
            <a:miter lim="8000"/>
            <a:headEnd len="sm" w="sm" type="none"/>
            <a:tailEnd len="sm" w="sm" type="none"/>
          </a:ln>
        </p:spPr>
      </p:cxnSp>
      <p:sp>
        <p:nvSpPr>
          <p:cNvPr id="30" name="Google Shape;30;p14"/>
          <p:cNvSpPr txBox="1"/>
          <p:nvPr>
            <p:ph type="title"/>
          </p:nvPr>
        </p:nvSpPr>
        <p:spPr>
          <a:xfrm>
            <a:off x="838200" y="30241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31" name="Google Shape;31;p14"/>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bg>
      <p:bgPr>
        <a:solidFill>
          <a:schemeClr val="dk1"/>
        </a:solidFill>
      </p:bgPr>
    </p:bg>
    <p:spTree>
      <p:nvGrpSpPr>
        <p:cNvPr id="32" name="Shape 32"/>
        <p:cNvGrpSpPr/>
        <p:nvPr/>
      </p:nvGrpSpPr>
      <p:grpSpPr>
        <a:xfrm>
          <a:off x="0" y="0"/>
          <a:ext cx="0" cy="0"/>
          <a:chOff x="0" y="0"/>
          <a:chExt cx="0" cy="0"/>
        </a:xfrm>
      </p:grpSpPr>
      <p:sp>
        <p:nvSpPr>
          <p:cNvPr id="33" name="Google Shape;33;p15"/>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cxnSp>
        <p:nvCxnSpPr>
          <p:cNvPr id="34" name="Google Shape;34;p15"/>
          <p:cNvCxnSpPr/>
          <p:nvPr/>
        </p:nvCxnSpPr>
        <p:spPr>
          <a:xfrm>
            <a:off x="838200" y="1332089"/>
            <a:ext cx="9810044" cy="0"/>
          </a:xfrm>
          <a:prstGeom prst="straightConnector1">
            <a:avLst/>
          </a:prstGeom>
          <a:noFill/>
          <a:ln cap="flat" cmpd="sng" w="25400">
            <a:solidFill>
              <a:srgbClr val="E1192B"/>
            </a:solidFill>
            <a:prstDash val="solid"/>
            <a:miter lim="8000"/>
            <a:headEnd len="sm" w="sm" type="none"/>
            <a:tailEnd len="sm" w="sm" type="none"/>
          </a:ln>
        </p:spPr>
      </p:cxnSp>
      <p:sp>
        <p:nvSpPr>
          <p:cNvPr id="35" name="Google Shape;35;p15"/>
          <p:cNvSpPr txBox="1"/>
          <p:nvPr>
            <p:ph type="title"/>
          </p:nvPr>
        </p:nvSpPr>
        <p:spPr>
          <a:xfrm>
            <a:off x="838200" y="30241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36" name="Google Shape;36;p15"/>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cxnSp>
        <p:nvCxnSpPr>
          <p:cNvPr id="40" name="Google Shape;40;p16"/>
          <p:cNvCxnSpPr/>
          <p:nvPr/>
        </p:nvCxnSpPr>
        <p:spPr>
          <a:xfrm>
            <a:off x="838200" y="4515556"/>
            <a:ext cx="9829800" cy="0"/>
          </a:xfrm>
          <a:prstGeom prst="straightConnector1">
            <a:avLst/>
          </a:prstGeom>
          <a:noFill/>
          <a:ln cap="flat" cmpd="sng" w="25400">
            <a:solidFill>
              <a:srgbClr val="E1192B"/>
            </a:solidFill>
            <a:prstDash val="solid"/>
            <a:miter lim="8000"/>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 name="Shape 41"/>
        <p:cNvGrpSpPr/>
        <p:nvPr/>
      </p:nvGrpSpPr>
      <p:grpSpPr>
        <a:xfrm>
          <a:off x="0" y="0"/>
          <a:ext cx="0" cy="0"/>
          <a:chOff x="0" y="0"/>
          <a:chExt cx="0" cy="0"/>
        </a:xfrm>
      </p:grpSpPr>
      <p:sp>
        <p:nvSpPr>
          <p:cNvPr id="42" name="Google Shape;42;p17"/>
          <p:cNvSpPr/>
          <p:nvPr/>
        </p:nvSpPr>
        <p:spPr>
          <a:xfrm>
            <a:off x="0" y="0"/>
            <a:ext cx="6096000"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3" name="Google Shape;43;p17"/>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7"/>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17"/>
          <p:cNvSpPr txBox="1"/>
          <p:nvPr>
            <p:ph idx="2" type="body"/>
          </p:nvPr>
        </p:nvSpPr>
        <p:spPr>
          <a:xfrm>
            <a:off x="6535994"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6" name="Google Shape;46;p17"/>
          <p:cNvCxnSpPr/>
          <p:nvPr/>
        </p:nvCxnSpPr>
        <p:spPr>
          <a:xfrm>
            <a:off x="838200" y="1690688"/>
            <a:ext cx="4944533" cy="0"/>
          </a:xfrm>
          <a:prstGeom prst="straightConnector1">
            <a:avLst/>
          </a:prstGeom>
          <a:noFill/>
          <a:ln cap="flat" cmpd="sng" w="25400">
            <a:solidFill>
              <a:srgbClr val="E1192B"/>
            </a:solidFill>
            <a:prstDash val="solid"/>
            <a:miter lim="8000"/>
            <a:headEnd len="sm" w="sm" type="none"/>
            <a:tailEnd len="sm" w="sm" type="none"/>
          </a:ln>
        </p:spPr>
      </p:cxnSp>
      <p:pic>
        <p:nvPicPr>
          <p:cNvPr id="47" name="Google Shape;47;p17"/>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48" name="Shape 48"/>
        <p:cNvGrpSpPr/>
        <p:nvPr/>
      </p:nvGrpSpPr>
      <p:grpSpPr>
        <a:xfrm>
          <a:off x="0" y="0"/>
          <a:ext cx="0" cy="0"/>
          <a:chOff x="0" y="0"/>
          <a:chExt cx="0" cy="0"/>
        </a:xfrm>
      </p:grpSpPr>
      <p:sp>
        <p:nvSpPr>
          <p:cNvPr id="49" name="Google Shape;49;p18"/>
          <p:cNvSpPr/>
          <p:nvPr/>
        </p:nvSpPr>
        <p:spPr>
          <a:xfrm>
            <a:off x="6096000" y="0"/>
            <a:ext cx="6096000"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 name="Google Shape;50;p18"/>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8"/>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solidFill>
                  <a:schemeClr val="dk1"/>
                </a:solidFill>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solidFill>
                  <a:schemeClr val="dk1"/>
                </a:solidFill>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18"/>
          <p:cNvSpPr txBox="1"/>
          <p:nvPr>
            <p:ph idx="2" type="body"/>
          </p:nvPr>
        </p:nvSpPr>
        <p:spPr>
          <a:xfrm>
            <a:off x="6553200"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53" name="Google Shape;53;p18"/>
          <p:cNvPicPr preferRelativeResize="0"/>
          <p:nvPr/>
        </p:nvPicPr>
        <p:blipFill rotWithShape="1">
          <a:blip r:embed="rId2">
            <a:alphaModFix/>
          </a:blip>
          <a:srcRect b="0" l="0" r="0" t="0"/>
          <a:stretch/>
        </p:blipFill>
        <p:spPr>
          <a:xfrm>
            <a:off x="838200" y="6397395"/>
            <a:ext cx="2688771" cy="240173"/>
          </a:xfrm>
          <a:prstGeom prst="rect">
            <a:avLst/>
          </a:prstGeom>
          <a:noFill/>
          <a:ln>
            <a:noFill/>
          </a:ln>
        </p:spPr>
      </p:pic>
      <p:cxnSp>
        <p:nvCxnSpPr>
          <p:cNvPr id="54" name="Google Shape;54;p18"/>
          <p:cNvCxnSpPr/>
          <p:nvPr/>
        </p:nvCxnSpPr>
        <p:spPr>
          <a:xfrm>
            <a:off x="838200" y="1690688"/>
            <a:ext cx="4944533" cy="0"/>
          </a:xfrm>
          <a:prstGeom prst="straightConnector1">
            <a:avLst/>
          </a:prstGeom>
          <a:noFill/>
          <a:ln cap="flat" cmpd="sng" w="25400">
            <a:solidFill>
              <a:srgbClr val="E1192B"/>
            </a:solidFill>
            <a:prstDash val="solid"/>
            <a:miter lim="8000"/>
            <a:headEnd len="sm" w="sm" type="none"/>
            <a:tailEnd len="sm" w="sm" type="none"/>
          </a:ln>
        </p:spPr>
      </p:cxnSp>
      <p:pic>
        <p:nvPicPr>
          <p:cNvPr id="55" name="Google Shape;55;p18"/>
          <p:cNvPicPr preferRelativeResize="0"/>
          <p:nvPr/>
        </p:nvPicPr>
        <p:blipFill rotWithShape="1">
          <a:blip r:embed="rId3">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wo Content">
  <p:cSld name="3_Two Content">
    <p:spTree>
      <p:nvGrpSpPr>
        <p:cNvPr id="56" name="Shape 56"/>
        <p:cNvGrpSpPr/>
        <p:nvPr/>
      </p:nvGrpSpPr>
      <p:grpSpPr>
        <a:xfrm>
          <a:off x="0" y="0"/>
          <a:ext cx="0" cy="0"/>
          <a:chOff x="0" y="0"/>
          <a:chExt cx="0" cy="0"/>
        </a:xfrm>
      </p:grpSpPr>
      <p:sp>
        <p:nvSpPr>
          <p:cNvPr id="57" name="Google Shape;57;p19"/>
          <p:cNvSpPr/>
          <p:nvPr/>
        </p:nvSpPr>
        <p:spPr>
          <a:xfrm>
            <a:off x="0" y="0"/>
            <a:ext cx="12192000"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8" name="Google Shape;58;p19"/>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9"/>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60" name="Google Shape;60;p19"/>
          <p:cNvCxnSpPr/>
          <p:nvPr/>
        </p:nvCxnSpPr>
        <p:spPr>
          <a:xfrm>
            <a:off x="838200" y="1690688"/>
            <a:ext cx="4944533" cy="0"/>
          </a:xfrm>
          <a:prstGeom prst="straightConnector1">
            <a:avLst/>
          </a:prstGeom>
          <a:noFill/>
          <a:ln cap="flat" cmpd="sng" w="25400">
            <a:solidFill>
              <a:srgbClr val="E1192B"/>
            </a:solidFill>
            <a:prstDash val="solid"/>
            <a:miter lim="8000"/>
            <a:headEnd len="sm" w="sm" type="none"/>
            <a:tailEnd len="sm" w="sm" type="none"/>
          </a:ln>
        </p:spPr>
      </p:cxnSp>
      <p:sp>
        <p:nvSpPr>
          <p:cNvPr id="61" name="Google Shape;61;p19"/>
          <p:cNvSpPr txBox="1"/>
          <p:nvPr>
            <p:ph idx="2" type="body"/>
          </p:nvPr>
        </p:nvSpPr>
        <p:spPr>
          <a:xfrm>
            <a:off x="6535994"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62" name="Google Shape;62;p19"/>
          <p:cNvCxnSpPr/>
          <p:nvPr/>
        </p:nvCxnSpPr>
        <p:spPr>
          <a:xfrm>
            <a:off x="6150761" y="1825625"/>
            <a:ext cx="0" cy="4571772"/>
          </a:xfrm>
          <a:prstGeom prst="straightConnector1">
            <a:avLst/>
          </a:prstGeom>
          <a:noFill/>
          <a:ln cap="flat" cmpd="sng" w="25400">
            <a:solidFill>
              <a:srgbClr val="E1192B"/>
            </a:solidFill>
            <a:prstDash val="solid"/>
            <a:miter lim="8000"/>
            <a:headEnd len="sm" w="sm" type="none"/>
            <a:tailEnd len="sm" w="sm" type="none"/>
          </a:ln>
        </p:spPr>
      </p:cxnSp>
      <p:pic>
        <p:nvPicPr>
          <p:cNvPr id="63" name="Google Shape;63;p19"/>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64" name="Shape 64"/>
        <p:cNvGrpSpPr/>
        <p:nvPr/>
      </p:nvGrpSpPr>
      <p:grpSpPr>
        <a:xfrm>
          <a:off x="0" y="0"/>
          <a:ext cx="0" cy="0"/>
          <a:chOff x="0" y="0"/>
          <a:chExt cx="0" cy="0"/>
        </a:xfrm>
      </p:grpSpPr>
      <p:sp>
        <p:nvSpPr>
          <p:cNvPr id="65" name="Google Shape;65;p20"/>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0"/>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solidFill>
                  <a:schemeClr val="dk1"/>
                </a:solidFill>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solidFill>
                  <a:schemeClr val="dk1"/>
                </a:solidFill>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67" name="Google Shape;67;p20"/>
          <p:cNvPicPr preferRelativeResize="0"/>
          <p:nvPr/>
        </p:nvPicPr>
        <p:blipFill rotWithShape="1">
          <a:blip r:embed="rId2">
            <a:alphaModFix/>
          </a:blip>
          <a:srcRect b="0" l="0" r="0" t="0"/>
          <a:stretch/>
        </p:blipFill>
        <p:spPr>
          <a:xfrm>
            <a:off x="838200" y="6397395"/>
            <a:ext cx="2688771" cy="240173"/>
          </a:xfrm>
          <a:prstGeom prst="rect">
            <a:avLst/>
          </a:prstGeom>
          <a:noFill/>
          <a:ln>
            <a:noFill/>
          </a:ln>
        </p:spPr>
      </p:pic>
      <p:cxnSp>
        <p:nvCxnSpPr>
          <p:cNvPr id="68" name="Google Shape;68;p20"/>
          <p:cNvCxnSpPr/>
          <p:nvPr/>
        </p:nvCxnSpPr>
        <p:spPr>
          <a:xfrm>
            <a:off x="838200" y="1690688"/>
            <a:ext cx="4944533" cy="0"/>
          </a:xfrm>
          <a:prstGeom prst="straightConnector1">
            <a:avLst/>
          </a:prstGeom>
          <a:noFill/>
          <a:ln cap="flat" cmpd="sng" w="25400">
            <a:solidFill>
              <a:srgbClr val="E1192B"/>
            </a:solidFill>
            <a:prstDash val="solid"/>
            <a:miter lim="8000"/>
            <a:headEnd len="sm" w="sm" type="none"/>
            <a:tailEnd len="sm" w="sm" type="none"/>
          </a:ln>
        </p:spPr>
      </p:cxnSp>
      <p:cxnSp>
        <p:nvCxnSpPr>
          <p:cNvPr id="69" name="Google Shape;69;p20"/>
          <p:cNvCxnSpPr/>
          <p:nvPr/>
        </p:nvCxnSpPr>
        <p:spPr>
          <a:xfrm>
            <a:off x="6150761" y="1825625"/>
            <a:ext cx="0" cy="4571772"/>
          </a:xfrm>
          <a:prstGeom prst="straightConnector1">
            <a:avLst/>
          </a:prstGeom>
          <a:noFill/>
          <a:ln cap="flat" cmpd="sng" w="25400">
            <a:solidFill>
              <a:srgbClr val="E1192B"/>
            </a:solidFill>
            <a:prstDash val="solid"/>
            <a:miter lim="8000"/>
            <a:headEnd len="sm" w="sm" type="none"/>
            <a:tailEnd len="sm" w="sm" type="none"/>
          </a:ln>
        </p:spPr>
      </p:cxnSp>
      <p:sp>
        <p:nvSpPr>
          <p:cNvPr id="70" name="Google Shape;70;p20"/>
          <p:cNvSpPr txBox="1"/>
          <p:nvPr>
            <p:ph idx="2" type="body"/>
          </p:nvPr>
        </p:nvSpPr>
        <p:spPr>
          <a:xfrm>
            <a:off x="6553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solidFill>
                  <a:schemeClr val="dk1"/>
                </a:solidFill>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solidFill>
                  <a:schemeClr val="dk1"/>
                </a:solidFill>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71" name="Google Shape;71;p20"/>
          <p:cNvPicPr preferRelativeResize="0"/>
          <p:nvPr/>
        </p:nvPicPr>
        <p:blipFill rotWithShape="1">
          <a:blip r:embed="rId3">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spTree>
      <p:nvGrpSpPr>
        <p:cNvPr id="72" name="Shape 72"/>
        <p:cNvGrpSpPr/>
        <p:nvPr/>
      </p:nvGrpSpPr>
      <p:grpSpPr>
        <a:xfrm>
          <a:off x="0" y="0"/>
          <a:ext cx="0" cy="0"/>
          <a:chOff x="0" y="0"/>
          <a:chExt cx="0" cy="0"/>
        </a:xfrm>
      </p:grpSpPr>
      <p:pic>
        <p:nvPicPr>
          <p:cNvPr id="73" name="Google Shape;73;p21"/>
          <p:cNvPicPr preferRelativeResize="0"/>
          <p:nvPr/>
        </p:nvPicPr>
        <p:blipFill rotWithShape="1">
          <a:blip r:embed="rId2">
            <a:alphaModFix/>
          </a:blip>
          <a:srcRect b="0" l="0" r="0" t="0"/>
          <a:stretch/>
        </p:blipFill>
        <p:spPr>
          <a:xfrm>
            <a:off x="838200" y="337165"/>
            <a:ext cx="2858729" cy="901861"/>
          </a:xfrm>
          <a:prstGeom prst="rect">
            <a:avLst/>
          </a:prstGeom>
          <a:noFill/>
          <a:ln>
            <a:noFill/>
          </a:ln>
        </p:spPr>
      </p:pic>
      <p:sp>
        <p:nvSpPr>
          <p:cNvPr id="74" name="Google Shape;74;p21"/>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75" name="Google Shape;75;p21"/>
          <p:cNvCxnSpPr/>
          <p:nvPr/>
        </p:nvCxnSpPr>
        <p:spPr>
          <a:xfrm>
            <a:off x="1897380" y="1332089"/>
            <a:ext cx="8750864" cy="0"/>
          </a:xfrm>
          <a:prstGeom prst="straightConnector1">
            <a:avLst/>
          </a:prstGeom>
          <a:noFill/>
          <a:ln cap="flat" cmpd="sng" w="25400">
            <a:solidFill>
              <a:srgbClr val="E1192B"/>
            </a:solidFill>
            <a:prstDash val="solid"/>
            <a:miter lim="8000"/>
            <a:headEnd len="sm" w="sm" type="none"/>
            <a:tailEnd len="sm" w="sm" type="none"/>
          </a:ln>
        </p:spPr>
      </p:cxnSp>
      <p:pic>
        <p:nvPicPr>
          <p:cNvPr id="76" name="Google Shape;76;p21"/>
          <p:cNvPicPr preferRelativeResize="0"/>
          <p:nvPr/>
        </p:nvPicPr>
        <p:blipFill rotWithShape="1">
          <a:blip r:embed="rId3">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bg>
      <p:bgPr>
        <a:solidFill>
          <a:schemeClr val="lt1">
            <a:alpha val="44314"/>
          </a:schemeClr>
        </a:solidFill>
      </p:bgPr>
    </p:bg>
    <p:spTree>
      <p:nvGrpSpPr>
        <p:cNvPr id="77" name="Shape 77"/>
        <p:cNvGrpSpPr/>
        <p:nvPr/>
      </p:nvGrpSpPr>
      <p:grpSpPr>
        <a:xfrm>
          <a:off x="0" y="0"/>
          <a:ext cx="0" cy="0"/>
          <a:chOff x="0" y="0"/>
          <a:chExt cx="0" cy="0"/>
        </a:xfrm>
      </p:grpSpPr>
      <p:sp>
        <p:nvSpPr>
          <p:cNvPr id="78" name="Google Shape;78;p22"/>
          <p:cNvSpPr txBox="1"/>
          <p:nvPr/>
        </p:nvSpPr>
        <p:spPr>
          <a:xfrm>
            <a:off x="838200" y="598310"/>
            <a:ext cx="10515600" cy="733779"/>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Arial"/>
              <a:buNone/>
            </a:pPr>
            <a:r>
              <a:rPr b="0" i="0" lang="en-US" sz="4400" u="none" cap="none" strike="noStrike">
                <a:solidFill>
                  <a:schemeClr val="dk1"/>
                </a:solidFill>
                <a:latin typeface="Arial"/>
                <a:ea typeface="Arial"/>
                <a:cs typeface="Arial"/>
                <a:sym typeface="Arial"/>
              </a:rPr>
              <a:t>Click to edit Master title style</a:t>
            </a:r>
            <a:endParaRPr b="0" i="0" sz="1400" u="none" cap="none" strike="noStrike">
              <a:solidFill>
                <a:srgbClr val="000000"/>
              </a:solidFill>
              <a:latin typeface="Arial"/>
              <a:ea typeface="Arial"/>
              <a:cs typeface="Arial"/>
              <a:sym typeface="Arial"/>
            </a:endParaRPr>
          </a:p>
        </p:txBody>
      </p:sp>
      <p:cxnSp>
        <p:nvCxnSpPr>
          <p:cNvPr id="79" name="Google Shape;79;p22"/>
          <p:cNvCxnSpPr/>
          <p:nvPr/>
        </p:nvCxnSpPr>
        <p:spPr>
          <a:xfrm>
            <a:off x="838200" y="1332089"/>
            <a:ext cx="9766571" cy="0"/>
          </a:xfrm>
          <a:prstGeom prst="straightConnector1">
            <a:avLst/>
          </a:prstGeom>
          <a:noFill/>
          <a:ln cap="flat" cmpd="sng" w="25400">
            <a:solidFill>
              <a:srgbClr val="E1192B"/>
            </a:solidFill>
            <a:prstDash val="solid"/>
            <a:miter lim="8000"/>
            <a:headEnd len="sm" w="sm" type="none"/>
            <a:tailEnd len="sm" w="sm" type="none"/>
          </a:ln>
        </p:spPr>
      </p:cxnSp>
      <p:pic>
        <p:nvPicPr>
          <p:cNvPr id="80" name="Google Shape;80;p22"/>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
        <p:nvSpPr>
          <p:cNvPr id="81" name="Google Shape;81;p22"/>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82" name="Shape 82"/>
        <p:cNvGrpSpPr/>
        <p:nvPr/>
      </p:nvGrpSpPr>
      <p:grpSpPr>
        <a:xfrm>
          <a:off x="0" y="0"/>
          <a:ext cx="0" cy="0"/>
          <a:chOff x="0" y="0"/>
          <a:chExt cx="0" cy="0"/>
        </a:xfrm>
      </p:grpSpPr>
      <p:sp>
        <p:nvSpPr>
          <p:cNvPr id="83" name="Google Shape;83;p23"/>
          <p:cNvSpPr/>
          <p:nvPr/>
        </p:nvSpPr>
        <p:spPr>
          <a:xfrm>
            <a:off x="0" y="0"/>
            <a:ext cx="12192000"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4" name="Google Shape;84;p23"/>
          <p:cNvSpPr txBox="1"/>
          <p:nvPr>
            <p:ph type="title"/>
          </p:nvPr>
        </p:nvSpPr>
        <p:spPr>
          <a:xfrm>
            <a:off x="838200" y="598310"/>
            <a:ext cx="10515600" cy="73377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85" name="Google Shape;85;p23"/>
          <p:cNvCxnSpPr/>
          <p:nvPr/>
        </p:nvCxnSpPr>
        <p:spPr>
          <a:xfrm>
            <a:off x="838200" y="1332089"/>
            <a:ext cx="9810044" cy="0"/>
          </a:xfrm>
          <a:prstGeom prst="straightConnector1">
            <a:avLst/>
          </a:prstGeom>
          <a:noFill/>
          <a:ln cap="flat" cmpd="sng" w="25400">
            <a:solidFill>
              <a:srgbClr val="E1192B"/>
            </a:solidFill>
            <a:prstDash val="solid"/>
            <a:miter lim="8000"/>
            <a:headEnd len="sm" w="sm" type="none"/>
            <a:tailEnd len="sm" w="sm" type="none"/>
          </a:ln>
        </p:spPr>
      </p:cxnSp>
      <p:sp>
        <p:nvSpPr>
          <p:cNvPr id="86" name="Google Shape;86;p23"/>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7" name="Google Shape;87;p23"/>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88" name="Shape 88"/>
        <p:cNvGrpSpPr/>
        <p:nvPr/>
      </p:nvGrpSpPr>
      <p:grpSpPr>
        <a:xfrm>
          <a:off x="0" y="0"/>
          <a:ext cx="0" cy="0"/>
          <a:chOff x="0" y="0"/>
          <a:chExt cx="0" cy="0"/>
        </a:xfrm>
      </p:grpSpPr>
      <p:sp>
        <p:nvSpPr>
          <p:cNvPr id="89" name="Google Shape;89;p24"/>
          <p:cNvSpPr/>
          <p:nvPr/>
        </p:nvSpPr>
        <p:spPr>
          <a:xfrm>
            <a:off x="4974771" y="0"/>
            <a:ext cx="7217229"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 name="Google Shape;90;p2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lt1"/>
              </a:buClr>
              <a:buSzPts val="3200"/>
              <a:buChar char="•"/>
              <a:defRPr sz="3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lt1"/>
              </a:buClr>
              <a:buSzPts val="2800"/>
              <a:buChar char="•"/>
              <a:defRPr sz="2800">
                <a:solidFill>
                  <a:schemeClr val="lt1"/>
                </a:solidFill>
                <a:latin typeface="Arial"/>
                <a:ea typeface="Arial"/>
                <a:cs typeface="Arial"/>
                <a:sym typeface="Arial"/>
              </a:defRPr>
            </a:lvl2pPr>
            <a:lvl3pPr indent="-381000" lvl="2" marL="1371600" algn="l">
              <a:lnSpc>
                <a:spcPct val="90000"/>
              </a:lnSpc>
              <a:spcBef>
                <a:spcPts val="500"/>
              </a:spcBef>
              <a:spcAft>
                <a:spcPts val="0"/>
              </a:spcAft>
              <a:buClr>
                <a:schemeClr val="lt1"/>
              </a:buClr>
              <a:buSzPts val="2400"/>
              <a:buChar char="•"/>
              <a:defRPr sz="2400">
                <a:solidFill>
                  <a:schemeClr val="lt1"/>
                </a:solidFill>
                <a:latin typeface="Arial"/>
                <a:ea typeface="Arial"/>
                <a:cs typeface="Arial"/>
                <a:sym typeface="Arial"/>
              </a:defRPr>
            </a:lvl3pPr>
            <a:lvl4pPr indent="-355600" lvl="3" marL="1828800" algn="l">
              <a:lnSpc>
                <a:spcPct val="90000"/>
              </a:lnSpc>
              <a:spcBef>
                <a:spcPts val="500"/>
              </a:spcBef>
              <a:spcAft>
                <a:spcPts val="0"/>
              </a:spcAft>
              <a:buClr>
                <a:schemeClr val="lt1"/>
              </a:buClr>
              <a:buSzPts val="2000"/>
              <a:buChar char="•"/>
              <a:defRPr sz="2000">
                <a:solidFill>
                  <a:schemeClr val="lt1"/>
                </a:solidFill>
                <a:latin typeface="Arial"/>
                <a:ea typeface="Arial"/>
                <a:cs typeface="Arial"/>
                <a:sym typeface="Arial"/>
              </a:defRPr>
            </a:lvl4pPr>
            <a:lvl5pPr indent="-355600" lvl="4" marL="2286000" algn="l">
              <a:lnSpc>
                <a:spcPct val="90000"/>
              </a:lnSpc>
              <a:spcBef>
                <a:spcPts val="500"/>
              </a:spcBef>
              <a:spcAft>
                <a:spcPts val="0"/>
              </a:spcAft>
              <a:buClr>
                <a:schemeClr val="lt1"/>
              </a:buClr>
              <a:buSzPts val="2000"/>
              <a:buChar char="•"/>
              <a:defRPr sz="2000">
                <a:solidFill>
                  <a:schemeClr val="lt1"/>
                </a:solidFill>
                <a:latin typeface="Arial"/>
                <a:ea typeface="Arial"/>
                <a:cs typeface="Arial"/>
                <a:sym typeface="Aria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 name="Google Shape;91;p2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2" name="Google Shape;92;p24"/>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93" name="Google Shape;93;p24"/>
          <p:cNvCxnSpPr/>
          <p:nvPr/>
        </p:nvCxnSpPr>
        <p:spPr>
          <a:xfrm>
            <a:off x="838200" y="1841630"/>
            <a:ext cx="3933825" cy="0"/>
          </a:xfrm>
          <a:prstGeom prst="straightConnector1">
            <a:avLst/>
          </a:prstGeom>
          <a:noFill/>
          <a:ln cap="flat" cmpd="sng" w="25400">
            <a:solidFill>
              <a:srgbClr val="E1192B"/>
            </a:solidFill>
            <a:prstDash val="solid"/>
            <a:miter lim="8000"/>
            <a:headEnd len="sm" w="sm" type="none"/>
            <a:tailEnd len="sm" w="sm" type="none"/>
          </a:ln>
        </p:spPr>
      </p:cxnSp>
      <p:pic>
        <p:nvPicPr>
          <p:cNvPr id="94" name="Google Shape;94;p24"/>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type="objTx">
  <p:cSld name="OBJECT_WITH_CAPTION_TEXT">
    <p:spTree>
      <p:nvGrpSpPr>
        <p:cNvPr id="95" name="Shape 95"/>
        <p:cNvGrpSpPr/>
        <p:nvPr/>
      </p:nvGrpSpPr>
      <p:grpSpPr>
        <a:xfrm>
          <a:off x="0" y="0"/>
          <a:ext cx="0" cy="0"/>
          <a:chOff x="0" y="0"/>
          <a:chExt cx="0" cy="0"/>
        </a:xfrm>
      </p:grpSpPr>
      <p:sp>
        <p:nvSpPr>
          <p:cNvPr id="96" name="Google Shape;96;p25"/>
          <p:cNvSpPr/>
          <p:nvPr/>
        </p:nvSpPr>
        <p:spPr>
          <a:xfrm>
            <a:off x="1" y="0"/>
            <a:ext cx="4963886"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7" name="Google Shape;97;p25"/>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2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solidFill>
                  <a:schemeClr val="dk1"/>
                </a:solidFill>
                <a:latin typeface="Arial"/>
                <a:ea typeface="Arial"/>
                <a:cs typeface="Arial"/>
                <a:sym typeface="Arial"/>
              </a:defRPr>
            </a:lvl2pPr>
            <a:lvl3pPr indent="-381000" lvl="2" marL="1371600" algn="l">
              <a:lnSpc>
                <a:spcPct val="90000"/>
              </a:lnSpc>
              <a:spcBef>
                <a:spcPts val="500"/>
              </a:spcBef>
              <a:spcAft>
                <a:spcPts val="0"/>
              </a:spcAft>
              <a:buClr>
                <a:schemeClr val="dk1"/>
              </a:buClr>
              <a:buSzPts val="2400"/>
              <a:buChar char="•"/>
              <a:defRPr sz="2400">
                <a:solidFill>
                  <a:schemeClr val="dk1"/>
                </a:solidFill>
                <a:latin typeface="Arial"/>
                <a:ea typeface="Arial"/>
                <a:cs typeface="Arial"/>
                <a:sym typeface="Arial"/>
              </a:defRPr>
            </a:lvl3pPr>
            <a:lvl4pPr indent="-355600" lvl="3" marL="1828800" algn="l">
              <a:lnSpc>
                <a:spcPct val="90000"/>
              </a:lnSpc>
              <a:spcBef>
                <a:spcPts val="500"/>
              </a:spcBef>
              <a:spcAft>
                <a:spcPts val="0"/>
              </a:spcAft>
              <a:buClr>
                <a:schemeClr val="dk1"/>
              </a:buClr>
              <a:buSzPts val="2000"/>
              <a:buChar char="•"/>
              <a:defRPr sz="2000">
                <a:solidFill>
                  <a:schemeClr val="dk1"/>
                </a:solidFill>
                <a:latin typeface="Arial"/>
                <a:ea typeface="Arial"/>
                <a:cs typeface="Arial"/>
                <a:sym typeface="Arial"/>
              </a:defRPr>
            </a:lvl4pPr>
            <a:lvl5pPr indent="-355600" lvl="4" marL="2286000" algn="l">
              <a:lnSpc>
                <a:spcPct val="90000"/>
              </a:lnSpc>
              <a:spcBef>
                <a:spcPts val="500"/>
              </a:spcBef>
              <a:spcAft>
                <a:spcPts val="0"/>
              </a:spcAft>
              <a:buClr>
                <a:schemeClr val="dk1"/>
              </a:buClr>
              <a:buSzPts val="2000"/>
              <a:buChar char="•"/>
              <a:defRPr sz="2000">
                <a:solidFill>
                  <a:schemeClr val="dk1"/>
                </a:solidFill>
                <a:latin typeface="Arial"/>
                <a:ea typeface="Arial"/>
                <a:cs typeface="Arial"/>
                <a:sym typeface="Aria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9" name="Google Shape;99;p2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100" name="Google Shape;100;p25"/>
          <p:cNvCxnSpPr/>
          <p:nvPr/>
        </p:nvCxnSpPr>
        <p:spPr>
          <a:xfrm>
            <a:off x="838200" y="1841630"/>
            <a:ext cx="3933825" cy="0"/>
          </a:xfrm>
          <a:prstGeom prst="straightConnector1">
            <a:avLst/>
          </a:prstGeom>
          <a:noFill/>
          <a:ln cap="flat" cmpd="sng" w="25400">
            <a:solidFill>
              <a:srgbClr val="E1192B"/>
            </a:solidFill>
            <a:prstDash val="solid"/>
            <a:miter lim="8000"/>
            <a:headEnd len="sm" w="sm" type="none"/>
            <a:tailEnd len="sm" w="sm" type="none"/>
          </a:ln>
        </p:spPr>
      </p:cxnSp>
      <p:pic>
        <p:nvPicPr>
          <p:cNvPr id="101" name="Google Shape;101;p25"/>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02" name="Shape 102"/>
        <p:cNvGrpSpPr/>
        <p:nvPr/>
      </p:nvGrpSpPr>
      <p:grpSpPr>
        <a:xfrm>
          <a:off x="0" y="0"/>
          <a:ext cx="0" cy="0"/>
          <a:chOff x="0" y="0"/>
          <a:chExt cx="0" cy="0"/>
        </a:xfrm>
      </p:grpSpPr>
      <p:sp>
        <p:nvSpPr>
          <p:cNvPr id="103" name="Google Shape;103;p26"/>
          <p:cNvSpPr/>
          <p:nvPr/>
        </p:nvSpPr>
        <p:spPr>
          <a:xfrm>
            <a:off x="4974771" y="0"/>
            <a:ext cx="7217229"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4" name="Google Shape;104;p26"/>
          <p:cNvSpPr/>
          <p:nvPr>
            <p:ph idx="2" type="pic"/>
          </p:nvPr>
        </p:nvSpPr>
        <p:spPr>
          <a:xfrm>
            <a:off x="5183188" y="987425"/>
            <a:ext cx="6172200" cy="4873625"/>
          </a:xfrm>
          <a:prstGeom prst="rect">
            <a:avLst/>
          </a:prstGeom>
          <a:noFill/>
          <a:ln>
            <a:noFill/>
          </a:ln>
        </p:spPr>
      </p:sp>
      <p:sp>
        <p:nvSpPr>
          <p:cNvPr id="105" name="Google Shape;105;p2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6" name="Google Shape;106;p26"/>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07" name="Google Shape;107;p26"/>
          <p:cNvCxnSpPr/>
          <p:nvPr/>
        </p:nvCxnSpPr>
        <p:spPr>
          <a:xfrm>
            <a:off x="838200" y="1841630"/>
            <a:ext cx="3933825" cy="0"/>
          </a:xfrm>
          <a:prstGeom prst="straightConnector1">
            <a:avLst/>
          </a:prstGeom>
          <a:noFill/>
          <a:ln cap="flat" cmpd="sng" w="25400">
            <a:solidFill>
              <a:srgbClr val="E1192B"/>
            </a:solidFill>
            <a:prstDash val="solid"/>
            <a:miter lim="8000"/>
            <a:headEnd len="sm" w="sm" type="none"/>
            <a:tailEnd len="sm" w="sm" type="none"/>
          </a:ln>
        </p:spPr>
      </p:cxnSp>
      <p:pic>
        <p:nvPicPr>
          <p:cNvPr id="108" name="Google Shape;108;p26"/>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109" name="Shape 109"/>
        <p:cNvGrpSpPr/>
        <p:nvPr/>
      </p:nvGrpSpPr>
      <p:grpSpPr>
        <a:xfrm>
          <a:off x="0" y="0"/>
          <a:ext cx="0" cy="0"/>
          <a:chOff x="0" y="0"/>
          <a:chExt cx="0" cy="0"/>
        </a:xfrm>
      </p:grpSpPr>
      <p:sp>
        <p:nvSpPr>
          <p:cNvPr id="110" name="Google Shape;110;p27"/>
          <p:cNvSpPr/>
          <p:nvPr/>
        </p:nvSpPr>
        <p:spPr>
          <a:xfrm>
            <a:off x="1" y="0"/>
            <a:ext cx="4963886"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1" name="Google Shape;111;p27"/>
          <p:cNvSpPr/>
          <p:nvPr>
            <p:ph idx="2" type="pic"/>
          </p:nvPr>
        </p:nvSpPr>
        <p:spPr>
          <a:xfrm>
            <a:off x="5183188" y="987425"/>
            <a:ext cx="6172200" cy="4873625"/>
          </a:xfrm>
          <a:prstGeom prst="rect">
            <a:avLst/>
          </a:prstGeom>
          <a:noFill/>
          <a:ln>
            <a:noFill/>
          </a:ln>
        </p:spPr>
      </p:sp>
      <p:sp>
        <p:nvSpPr>
          <p:cNvPr id="112" name="Google Shape;112;p2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3" name="Google Shape;113;p27"/>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14" name="Google Shape;114;p27"/>
          <p:cNvCxnSpPr/>
          <p:nvPr/>
        </p:nvCxnSpPr>
        <p:spPr>
          <a:xfrm>
            <a:off x="838200" y="1841630"/>
            <a:ext cx="3933825" cy="0"/>
          </a:xfrm>
          <a:prstGeom prst="straightConnector1">
            <a:avLst/>
          </a:prstGeom>
          <a:noFill/>
          <a:ln cap="flat" cmpd="sng" w="25400">
            <a:solidFill>
              <a:srgbClr val="E1192B"/>
            </a:solidFill>
            <a:prstDash val="solid"/>
            <a:miter lim="8000"/>
            <a:headEnd len="sm" w="sm" type="none"/>
            <a:tailEnd len="sm" w="sm" type="none"/>
          </a:ln>
        </p:spPr>
      </p:cxnSp>
      <p:pic>
        <p:nvPicPr>
          <p:cNvPr id="115" name="Google Shape;115;p27"/>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EndSlide">
  <p:cSld name="1_EndSlide">
    <p:spTree>
      <p:nvGrpSpPr>
        <p:cNvPr id="116" name="Shape 116"/>
        <p:cNvGrpSpPr/>
        <p:nvPr/>
      </p:nvGrpSpPr>
      <p:grpSpPr>
        <a:xfrm>
          <a:off x="0" y="0"/>
          <a:ext cx="0" cy="0"/>
          <a:chOff x="0" y="0"/>
          <a:chExt cx="0" cy="0"/>
        </a:xfrm>
      </p:grpSpPr>
      <p:sp>
        <p:nvSpPr>
          <p:cNvPr id="117" name="Google Shape;117;p28"/>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b="1" i="0"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18" name="Google Shape;118;p28"/>
          <p:cNvPicPr preferRelativeResize="0"/>
          <p:nvPr/>
        </p:nvPicPr>
        <p:blipFill rotWithShape="1">
          <a:blip r:embed="rId2">
            <a:alphaModFix/>
          </a:blip>
          <a:srcRect b="0" l="0" r="0" t="0"/>
          <a:stretch/>
        </p:blipFill>
        <p:spPr>
          <a:xfrm>
            <a:off x="3343089" y="3747891"/>
            <a:ext cx="5839012" cy="1842071"/>
          </a:xfrm>
          <a:prstGeom prst="rect">
            <a:avLst/>
          </a:prstGeom>
          <a:noFill/>
          <a:ln>
            <a:noFill/>
          </a:ln>
        </p:spPr>
      </p:pic>
      <p:cxnSp>
        <p:nvCxnSpPr>
          <p:cNvPr id="119" name="Google Shape;119;p28"/>
          <p:cNvCxnSpPr/>
          <p:nvPr/>
        </p:nvCxnSpPr>
        <p:spPr>
          <a:xfrm>
            <a:off x="2514600" y="2997200"/>
            <a:ext cx="7370442" cy="0"/>
          </a:xfrm>
          <a:prstGeom prst="straightConnector1">
            <a:avLst/>
          </a:prstGeom>
          <a:noFill/>
          <a:ln cap="flat" cmpd="sng" w="25400">
            <a:solidFill>
              <a:srgbClr val="E1192B"/>
            </a:solidFill>
            <a:prstDash val="solid"/>
            <a:miter lim="8000"/>
            <a:headEnd len="sm" w="sm" type="none"/>
            <a:tailEnd len="sm" w="sm"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EndSlide">
  <p:cSld name="2_EndSlide">
    <p:bg>
      <p:bgPr>
        <a:solidFill>
          <a:schemeClr val="dk1"/>
        </a:solidFill>
      </p:bgPr>
    </p:bg>
    <p:spTree>
      <p:nvGrpSpPr>
        <p:cNvPr id="120" name="Shape 120"/>
        <p:cNvGrpSpPr/>
        <p:nvPr/>
      </p:nvGrpSpPr>
      <p:grpSpPr>
        <a:xfrm>
          <a:off x="0" y="0"/>
          <a:ext cx="0" cy="0"/>
          <a:chOff x="0" y="0"/>
          <a:chExt cx="0" cy="0"/>
        </a:xfrm>
      </p:grpSpPr>
      <p:sp>
        <p:nvSpPr>
          <p:cNvPr id="121" name="Google Shape;121;p29"/>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6000"/>
              <a:buFont typeface="Arial"/>
              <a:buNone/>
              <a:defRPr b="1" i="0"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22" name="Google Shape;122;p29"/>
          <p:cNvCxnSpPr/>
          <p:nvPr/>
        </p:nvCxnSpPr>
        <p:spPr>
          <a:xfrm>
            <a:off x="2514600" y="2997200"/>
            <a:ext cx="7370442" cy="0"/>
          </a:xfrm>
          <a:prstGeom prst="straightConnector1">
            <a:avLst/>
          </a:prstGeom>
          <a:noFill/>
          <a:ln cap="flat" cmpd="sng" w="25400">
            <a:solidFill>
              <a:srgbClr val="E1192B"/>
            </a:solidFill>
            <a:prstDash val="solid"/>
            <a:miter lim="8000"/>
            <a:headEnd len="sm" w="sm" type="none"/>
            <a:tailEnd len="sm" w="sm" type="none"/>
          </a:ln>
        </p:spPr>
      </p:cxnSp>
      <p:pic>
        <p:nvPicPr>
          <p:cNvPr id="123" name="Google Shape;123;p29"/>
          <p:cNvPicPr preferRelativeResize="0"/>
          <p:nvPr/>
        </p:nvPicPr>
        <p:blipFill rotWithShape="1">
          <a:blip r:embed="rId2">
            <a:alphaModFix/>
          </a:blip>
          <a:srcRect b="0" l="0" r="0" t="0"/>
          <a:stretch/>
        </p:blipFill>
        <p:spPr>
          <a:xfrm>
            <a:off x="3343089" y="3747891"/>
            <a:ext cx="5839012" cy="1842071"/>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EndSlide">
  <p:cSld name="3_EndSlide">
    <p:spTree>
      <p:nvGrpSpPr>
        <p:cNvPr id="124" name="Shape 124"/>
        <p:cNvGrpSpPr/>
        <p:nvPr/>
      </p:nvGrpSpPr>
      <p:grpSpPr>
        <a:xfrm>
          <a:off x="0" y="0"/>
          <a:ext cx="0" cy="0"/>
          <a:chOff x="0" y="0"/>
          <a:chExt cx="0" cy="0"/>
        </a:xfrm>
      </p:grpSpPr>
      <p:sp>
        <p:nvSpPr>
          <p:cNvPr id="125" name="Google Shape;125;p30"/>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b="1" i="0"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26" name="Google Shape;126;p30"/>
          <p:cNvCxnSpPr/>
          <p:nvPr/>
        </p:nvCxnSpPr>
        <p:spPr>
          <a:xfrm>
            <a:off x="2514600" y="2997200"/>
            <a:ext cx="7370442" cy="0"/>
          </a:xfrm>
          <a:prstGeom prst="straightConnector1">
            <a:avLst/>
          </a:prstGeom>
          <a:noFill/>
          <a:ln cap="flat" cmpd="sng" w="25400">
            <a:solidFill>
              <a:srgbClr val="E1192B"/>
            </a:solidFill>
            <a:prstDash val="solid"/>
            <a:miter lim="8000"/>
            <a:headEnd len="sm" w="sm" type="none"/>
            <a:tailEnd len="sm" w="sm" type="none"/>
          </a:ln>
        </p:spPr>
      </p:cxnSp>
      <p:pic>
        <p:nvPicPr>
          <p:cNvPr id="127" name="Google Shape;127;p30"/>
          <p:cNvPicPr preferRelativeResize="0"/>
          <p:nvPr/>
        </p:nvPicPr>
        <p:blipFill rotWithShape="1">
          <a:blip r:embed="rId2">
            <a:alphaModFix/>
          </a:blip>
          <a:srcRect b="0" l="0" r="0" t="0"/>
          <a:stretch/>
        </p:blipFill>
        <p:spPr>
          <a:xfrm>
            <a:off x="4509994" y="3528577"/>
            <a:ext cx="3505201" cy="2336801"/>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EndSlide">
  <p:cSld name="4_EndSlide">
    <p:bg>
      <p:bgPr>
        <a:solidFill>
          <a:schemeClr val="dk1"/>
        </a:solidFill>
      </p:bgPr>
    </p:bg>
    <p:spTree>
      <p:nvGrpSpPr>
        <p:cNvPr id="128" name="Shape 128"/>
        <p:cNvGrpSpPr/>
        <p:nvPr/>
      </p:nvGrpSpPr>
      <p:grpSpPr>
        <a:xfrm>
          <a:off x="0" y="0"/>
          <a:ext cx="0" cy="0"/>
          <a:chOff x="0" y="0"/>
          <a:chExt cx="0" cy="0"/>
        </a:xfrm>
      </p:grpSpPr>
      <p:sp>
        <p:nvSpPr>
          <p:cNvPr id="129" name="Google Shape;129;p31"/>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6000"/>
              <a:buFont typeface="Arial"/>
              <a:buNone/>
              <a:defRPr b="1" i="0"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30" name="Google Shape;130;p31"/>
          <p:cNvCxnSpPr/>
          <p:nvPr/>
        </p:nvCxnSpPr>
        <p:spPr>
          <a:xfrm>
            <a:off x="2514600" y="2997200"/>
            <a:ext cx="7370442" cy="0"/>
          </a:xfrm>
          <a:prstGeom prst="straightConnector1">
            <a:avLst/>
          </a:prstGeom>
          <a:noFill/>
          <a:ln cap="flat" cmpd="sng" w="25400">
            <a:solidFill>
              <a:srgbClr val="E1192B"/>
            </a:solidFill>
            <a:prstDash val="solid"/>
            <a:miter lim="8000"/>
            <a:headEnd len="sm" w="sm" type="none"/>
            <a:tailEnd len="sm" w="sm" type="none"/>
          </a:ln>
        </p:spPr>
      </p:cxnSp>
      <p:pic>
        <p:nvPicPr>
          <p:cNvPr id="131" name="Google Shape;131;p31"/>
          <p:cNvPicPr preferRelativeResize="0"/>
          <p:nvPr/>
        </p:nvPicPr>
        <p:blipFill rotWithShape="1">
          <a:blip r:embed="rId2">
            <a:alphaModFix/>
          </a:blip>
          <a:srcRect b="0" l="0" r="0" t="0"/>
          <a:stretch/>
        </p:blipFill>
        <p:spPr>
          <a:xfrm>
            <a:off x="4509994" y="3528576"/>
            <a:ext cx="3505202" cy="233680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10.jpg"/><Relationship Id="rId5"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biorxiv.org/content/10.1101/2023.10.01.560349v5" TargetMode="Externa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0" Type="http://schemas.openxmlformats.org/officeDocument/2006/relationships/image" Target="../media/image26.png"/><Relationship Id="rId11" Type="http://schemas.openxmlformats.org/officeDocument/2006/relationships/image" Target="../media/image42.png"/><Relationship Id="rId22" Type="http://schemas.openxmlformats.org/officeDocument/2006/relationships/image" Target="../media/image37.png"/><Relationship Id="rId10" Type="http://schemas.openxmlformats.org/officeDocument/2006/relationships/image" Target="../media/image21.png"/><Relationship Id="rId21" Type="http://schemas.openxmlformats.org/officeDocument/2006/relationships/image" Target="../media/image30.png"/><Relationship Id="rId13" Type="http://schemas.openxmlformats.org/officeDocument/2006/relationships/image" Target="../media/image20.png"/><Relationship Id="rId12" Type="http://schemas.openxmlformats.org/officeDocument/2006/relationships/image" Target="../media/image25.png"/><Relationship Id="rId23"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1.png"/><Relationship Id="rId4" Type="http://schemas.openxmlformats.org/officeDocument/2006/relationships/image" Target="../media/image36.png"/><Relationship Id="rId9" Type="http://schemas.openxmlformats.org/officeDocument/2006/relationships/image" Target="../media/image23.png"/><Relationship Id="rId15" Type="http://schemas.openxmlformats.org/officeDocument/2006/relationships/image" Target="../media/image38.png"/><Relationship Id="rId14" Type="http://schemas.openxmlformats.org/officeDocument/2006/relationships/image" Target="../media/image29.png"/><Relationship Id="rId17" Type="http://schemas.openxmlformats.org/officeDocument/2006/relationships/image" Target="../media/image39.png"/><Relationship Id="rId16" Type="http://schemas.openxmlformats.org/officeDocument/2006/relationships/image" Target="../media/image28.png"/><Relationship Id="rId5" Type="http://schemas.openxmlformats.org/officeDocument/2006/relationships/image" Target="../media/image40.png"/><Relationship Id="rId19" Type="http://schemas.openxmlformats.org/officeDocument/2006/relationships/image" Target="../media/image35.png"/><Relationship Id="rId6" Type="http://schemas.openxmlformats.org/officeDocument/2006/relationships/image" Target="../media/image24.png"/><Relationship Id="rId18" Type="http://schemas.openxmlformats.org/officeDocument/2006/relationships/image" Target="../media/image43.png"/><Relationship Id="rId7" Type="http://schemas.openxmlformats.org/officeDocument/2006/relationships/image" Target="../media/image19.png"/><Relationship Id="rId8" Type="http://schemas.openxmlformats.org/officeDocument/2006/relationships/image" Target="../media/image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
          <p:cNvSpPr txBox="1"/>
          <p:nvPr/>
        </p:nvSpPr>
        <p:spPr>
          <a:xfrm>
            <a:off x="0" y="0"/>
            <a:ext cx="12192000" cy="932087"/>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CAGI</a:t>
            </a:r>
            <a:r>
              <a:rPr b="0" i="0" lang="en-US" sz="3600" u="none" cap="none" strike="noStrike">
                <a:solidFill>
                  <a:schemeClr val="dk1"/>
                </a:solidFill>
                <a:latin typeface="Arial"/>
                <a:ea typeface="Arial"/>
                <a:cs typeface="Arial"/>
                <a:sym typeface="Arial"/>
              </a:rPr>
              <a:t>7</a:t>
            </a:r>
            <a:r>
              <a:rPr b="1" i="0" lang="en-US" sz="1600" u="none" cap="none" strike="noStrike">
                <a:solidFill>
                  <a:srgbClr val="404041"/>
                </a:solidFill>
                <a:latin typeface="Arial"/>
                <a:ea typeface="Arial"/>
                <a:cs typeface="Arial"/>
                <a:sym typeface="Arial"/>
              </a:rPr>
              <a:t> </a:t>
            </a:r>
            <a:r>
              <a:rPr b="0" i="0" lang="en-US" sz="3600" u="none" cap="small" strike="noStrike">
                <a:solidFill>
                  <a:schemeClr val="dk1"/>
                </a:solidFill>
                <a:latin typeface="Arial"/>
                <a:ea typeface="Arial"/>
                <a:cs typeface="Arial"/>
                <a:sym typeface="Arial"/>
              </a:rPr>
              <a:t> slide pack guidelines</a:t>
            </a:r>
            <a:endParaRPr b="0" i="0" sz="1400" u="none" cap="none" strike="noStrike">
              <a:solidFill>
                <a:srgbClr val="000000"/>
              </a:solidFill>
              <a:latin typeface="Arial"/>
              <a:ea typeface="Arial"/>
              <a:cs typeface="Arial"/>
              <a:sym typeface="Arial"/>
            </a:endParaRPr>
          </a:p>
        </p:txBody>
      </p:sp>
      <p:sp>
        <p:nvSpPr>
          <p:cNvPr id="137" name="Google Shape;137;p1"/>
          <p:cNvSpPr txBox="1"/>
          <p:nvPr/>
        </p:nvSpPr>
        <p:spPr>
          <a:xfrm>
            <a:off x="191386" y="1637414"/>
            <a:ext cx="11753331" cy="5220586"/>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Authors: please include THIS slide at the beginning of your presentation to indicate that you agree with reuse of your slides in CAGI presentations, according to the terms below, and digitally sign by writing your name above.</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To disseminate the CAGI results, I encourage all CAGI participants to remix these CAGI slides for inclusion in their oral and poster presentations.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may use or publish any content of these slides only in compliance with the CAGI Data Use Agreement.</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may not cite or publish any content of these slides except with the written permission of the originating author or in the primary CAGI publications.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must acknowledge the original authors of these slides and CAGI7.  Include the acknowledgement banner across the bottom.</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must include the CAGI credits slide in their presentations.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red slash (no remix) may not be included in a presentation unless all attendees are registered CAGI participants who signed the data use agreement.</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red X over the entire slide may not be used in any circumstances.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blue slash (embargoed) may not be used unless the embargo is explicitly lifted.</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without slash or X may be tweeted unless flagged with the “No tweet” icon.</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Note for slide authors: we expect all CAGI participants to abide by these restrictions and will make best effort to ensure they are followed. However, bear in mind that we have limited means of enforcing them, and therefore the restrictions cannot be guaranteed.</a:t>
            </a:r>
            <a:endParaRPr b="0" i="0" sz="1400" u="none" cap="none" strike="noStrike">
              <a:solidFill>
                <a:srgbClr val="000000"/>
              </a:solidFill>
              <a:latin typeface="Arial"/>
              <a:ea typeface="Arial"/>
              <a:cs typeface="Arial"/>
              <a:sym typeface="Arial"/>
            </a:endParaRPr>
          </a:p>
        </p:txBody>
      </p:sp>
      <p:sp>
        <p:nvSpPr>
          <p:cNvPr id="138" name="Google Shape;138;p1"/>
          <p:cNvSpPr txBox="1"/>
          <p:nvPr/>
        </p:nvSpPr>
        <p:spPr>
          <a:xfrm>
            <a:off x="0" y="818707"/>
            <a:ext cx="12191999"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I agree to my slides being used according to the following terms:</a:t>
            </a:r>
            <a:br>
              <a:rPr b="0" i="0" lang="en-US" sz="2400" u="none" cap="none" strike="noStrike">
                <a:solidFill>
                  <a:schemeClr val="dk1"/>
                </a:solidFill>
                <a:latin typeface="Arial"/>
                <a:ea typeface="Arial"/>
                <a:cs typeface="Arial"/>
                <a:sym typeface="Arial"/>
              </a:rPr>
            </a:br>
            <a:r>
              <a:rPr b="0" i="0" lang="en-US" sz="2400" u="none" cap="none" strike="noStrike">
                <a:solidFill>
                  <a:srgbClr val="FF0000"/>
                </a:solidFill>
                <a:latin typeface="Arial"/>
                <a:ea typeface="Arial"/>
                <a:cs typeface="Arial"/>
                <a:sym typeface="Arial"/>
              </a:rPr>
              <a:t>__Yihong Yang__</a:t>
            </a:r>
            <a:endParaRPr b="0" i="0" sz="1400" u="none" cap="none" strike="noStrike">
              <a:solidFill>
                <a:srgbClr val="000000"/>
              </a:solidFill>
              <a:latin typeface="Arial"/>
              <a:ea typeface="Arial"/>
              <a:cs typeface="Arial"/>
              <a:sym typeface="Arial"/>
            </a:endParaRPr>
          </a:p>
        </p:txBody>
      </p:sp>
      <p:grpSp>
        <p:nvGrpSpPr>
          <p:cNvPr id="139" name="Google Shape;139;p1"/>
          <p:cNvGrpSpPr/>
          <p:nvPr/>
        </p:nvGrpSpPr>
        <p:grpSpPr>
          <a:xfrm>
            <a:off x="11710128" y="5443867"/>
            <a:ext cx="290486" cy="279032"/>
            <a:chOff x="5373" y="3933"/>
            <a:chExt cx="387" cy="387"/>
          </a:xfrm>
        </p:grpSpPr>
        <p:sp>
          <p:nvSpPr>
            <p:cNvPr id="140" name="Google Shape;140;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41" name="Google Shape;141;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142" name="Google Shape;142;p1"/>
            <p:cNvCxnSpPr/>
            <p:nvPr/>
          </p:nvCxnSpPr>
          <p:spPr>
            <a:xfrm flipH="1" rot="10800000">
              <a:off x="5436" y="3971"/>
              <a:ext cx="267" cy="311"/>
            </a:xfrm>
            <a:prstGeom prst="straightConnector1">
              <a:avLst/>
            </a:prstGeom>
            <a:noFill/>
            <a:ln cap="flat" cmpd="sng" w="28575">
              <a:solidFill>
                <a:srgbClr val="FF0200"/>
              </a:solidFill>
              <a:prstDash val="solid"/>
              <a:round/>
              <a:headEnd len="sm" w="sm" type="none"/>
              <a:tailEnd len="sm" w="sm"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2"/>
          <p:cNvSpPr txBox="1"/>
          <p:nvPr/>
        </p:nvSpPr>
        <p:spPr>
          <a:xfrm>
            <a:off x="191387" y="1222512"/>
            <a:ext cx="11735570" cy="5088835"/>
          </a:xfrm>
          <a:prstGeom prst="rect">
            <a:avLst/>
          </a:prstGeom>
          <a:noFill/>
          <a:ln>
            <a:noFill/>
          </a:ln>
        </p:spPr>
        <p:txBody>
          <a:bodyPr anchorCtr="0" anchor="t" bIns="45700" lIns="91425" spcFirstLastPara="1" rIns="91425" wrap="square" tIns="45700">
            <a:noAutofit/>
          </a:bodyPr>
          <a:lstStyle/>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148" name="Google Shape;148;p32"/>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149" name="Google Shape;149;p32"/>
          <p:cNvSpPr txBox="1"/>
          <p:nvPr/>
        </p:nvSpPr>
        <p:spPr>
          <a:xfrm>
            <a:off x="9839739" y="6581000"/>
            <a:ext cx="2372139" cy="27695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
        <p:nvSpPr>
          <p:cNvPr id="150" name="Google Shape;150;p32"/>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151" name="Google Shape;151;p32"/>
          <p:cNvSpPr txBox="1"/>
          <p:nvPr/>
        </p:nvSpPr>
        <p:spPr>
          <a:xfrm>
            <a:off x="0" y="1297294"/>
            <a:ext cx="12192000" cy="3708556"/>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Arial"/>
                <a:ea typeface="Arial"/>
                <a:cs typeface="Arial"/>
                <a:sym typeface="Arial"/>
              </a:rPr>
              <a:t>Beyond Sequence: How Structure and Multimodal Contexts Improve Variant Effect Prediction</a:t>
            </a:r>
            <a:endParaRPr b="0" i="0" sz="3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Yuxuan Liu, Yihong Yang, Rujie Yin, Hao Zheng, Orlando Haye, Joshua Park, Kevin Nguyen, and Yang Shen*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Departments of Electrical &amp; Computer Engineering and Computer Science &amp; Engineering, Texas A&amp;M University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33"/>
          <p:cNvSpPr txBox="1"/>
          <p:nvPr/>
        </p:nvSpPr>
        <p:spPr>
          <a:xfrm>
            <a:off x="0" y="0"/>
            <a:ext cx="12192000" cy="829893"/>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a:t>
            </a:r>
            <a:endParaRPr b="0" i="0" sz="1400" u="none" cap="none" strike="noStrike">
              <a:solidFill>
                <a:srgbClr val="000000"/>
              </a:solidFill>
              <a:latin typeface="Arial"/>
              <a:ea typeface="Arial"/>
              <a:cs typeface="Arial"/>
              <a:sym typeface="Arial"/>
            </a:endParaRPr>
          </a:p>
        </p:txBody>
      </p:sp>
      <p:sp>
        <p:nvSpPr>
          <p:cNvPr id="157" name="Google Shape;157;p33"/>
          <p:cNvSpPr txBox="1"/>
          <p:nvPr/>
        </p:nvSpPr>
        <p:spPr>
          <a:xfrm>
            <a:off x="191387" y="1222512"/>
            <a:ext cx="11735570" cy="5088835"/>
          </a:xfrm>
          <a:prstGeom prst="rect">
            <a:avLst/>
          </a:prstGeom>
          <a:noFill/>
          <a:ln>
            <a:noFill/>
          </a:ln>
        </p:spPr>
        <p:txBody>
          <a:bodyPr anchorCtr="0" anchor="t" bIns="45700" lIns="91425" spcFirstLastPara="1" rIns="91425" wrap="square" tIns="45700">
            <a:noAutofit/>
          </a:bodyPr>
          <a:lstStyle/>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158" name="Google Shape;158;p33"/>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159" name="Google Shape;159;p33"/>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160" name="Google Shape;160;p33"/>
          <p:cNvSpPr txBox="1"/>
          <p:nvPr/>
        </p:nvSpPr>
        <p:spPr>
          <a:xfrm>
            <a:off x="508431" y="1049912"/>
            <a:ext cx="11588700" cy="455010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222222"/>
                </a:solidFill>
                <a:latin typeface="Arial"/>
                <a:ea typeface="Arial"/>
                <a:cs typeface="Arial"/>
                <a:sym typeface="Arial"/>
              </a:rPr>
              <a:t>Variant Effects and Contexts</a:t>
            </a:r>
            <a:endParaRPr b="0" i="0" sz="3200" u="none" cap="none" strike="noStrike">
              <a:solidFill>
                <a:srgbClr val="222222"/>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222222"/>
                </a:solidFill>
                <a:latin typeface="Arial"/>
                <a:ea typeface="Arial"/>
                <a:cs typeface="Arial"/>
                <a:sym typeface="Arial"/>
              </a:rPr>
              <a:t>Protein Language Models (PLM)</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222222"/>
                </a:solidFill>
                <a:latin typeface="Arial"/>
                <a:ea typeface="Arial"/>
                <a:cs typeface="Arial"/>
                <a:sym typeface="Arial"/>
              </a:rPr>
              <a:t>Incorporating Structural Contexts into PLM</a:t>
            </a:r>
            <a:endParaRPr b="0" i="0" sz="1400" u="none" cap="none" strike="noStrike">
              <a:solidFill>
                <a:srgbClr val="000000"/>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222222"/>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222222"/>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222222"/>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222222"/>
                </a:solidFill>
                <a:latin typeface="Arial"/>
                <a:ea typeface="Arial"/>
                <a:cs typeface="Arial"/>
                <a:sym typeface="Arial"/>
              </a:rPr>
              <a:t>Incorporating Functional Contexts</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222222"/>
                </a:solidFill>
                <a:latin typeface="Arial"/>
                <a:ea typeface="Arial"/>
                <a:cs typeface="Arial"/>
                <a:sym typeface="Arial"/>
              </a:rPr>
              <a:t>From Context-Specific VEP to Design</a:t>
            </a:r>
            <a:endParaRPr b="0" i="0" sz="1400" u="none" cap="none" strike="noStrike">
              <a:solidFill>
                <a:srgbClr val="000000"/>
              </a:solidFill>
              <a:latin typeface="Arial"/>
              <a:ea typeface="Arial"/>
              <a:cs typeface="Arial"/>
              <a:sym typeface="Arial"/>
            </a:endParaRPr>
          </a:p>
        </p:txBody>
      </p:sp>
      <p:sp>
        <p:nvSpPr>
          <p:cNvPr id="161" name="Google Shape;161;p33"/>
          <p:cNvSpPr txBox="1"/>
          <p:nvPr/>
        </p:nvSpPr>
        <p:spPr>
          <a:xfrm>
            <a:off x="9839739" y="6581000"/>
            <a:ext cx="2372139" cy="27695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
        <p:nvSpPr>
          <p:cNvPr id="162" name="Google Shape;162;p33"/>
          <p:cNvSpPr txBox="1"/>
          <p:nvPr/>
        </p:nvSpPr>
        <p:spPr>
          <a:xfrm>
            <a:off x="1227067" y="2676381"/>
            <a:ext cx="10610700" cy="1785600"/>
          </a:xfrm>
          <a:prstGeom prst="rect">
            <a:avLst/>
          </a:prstGeom>
          <a:noFill/>
          <a:ln>
            <a:noFill/>
          </a:ln>
        </p:spPr>
        <p:txBody>
          <a:bodyPr anchorCtr="0" anchor="t" bIns="45700" lIns="91425" spcFirstLastPara="1" rIns="91425" wrap="square" tIns="45700">
            <a:spAutoFit/>
          </a:bodyPr>
          <a:lstStyle/>
          <a:p>
            <a:pPr indent="-457200" lvl="2"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Our Structure-Informed PLM</a:t>
            </a:r>
            <a:endParaRPr b="0" i="0" sz="1400" u="none" cap="none" strike="noStrike">
              <a:solidFill>
                <a:schemeClr val="dk1"/>
              </a:solidFill>
              <a:latin typeface="Arial"/>
              <a:ea typeface="Arial"/>
              <a:cs typeface="Arial"/>
              <a:sym typeface="Arial"/>
            </a:endParaRPr>
          </a:p>
          <a:p>
            <a:pPr indent="-457200" lvl="8"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SaProt</a:t>
            </a:r>
            <a:endParaRPr b="0" i="0" sz="3200" u="none" cap="none" strike="noStrike">
              <a:solidFill>
                <a:schemeClr val="dk1"/>
              </a:solidFill>
              <a:latin typeface="Arial"/>
              <a:ea typeface="Arial"/>
              <a:cs typeface="Arial"/>
              <a:sym typeface="Arial"/>
            </a:endParaRPr>
          </a:p>
          <a:p>
            <a:pPr indent="-457200" lvl="8"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Integrated Embeddings Approach</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4"/>
          <p:cNvSpPr txBox="1"/>
          <p:nvPr/>
        </p:nvSpPr>
        <p:spPr>
          <a:xfrm>
            <a:off x="0" y="0"/>
            <a:ext cx="12192000" cy="829893"/>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a:t>
            </a:r>
            <a:endParaRPr b="0" i="0" sz="1400" u="none" cap="none" strike="noStrike">
              <a:solidFill>
                <a:srgbClr val="000000"/>
              </a:solidFill>
              <a:latin typeface="Arial"/>
              <a:ea typeface="Arial"/>
              <a:cs typeface="Arial"/>
              <a:sym typeface="Arial"/>
            </a:endParaRPr>
          </a:p>
        </p:txBody>
      </p:sp>
      <p:sp>
        <p:nvSpPr>
          <p:cNvPr id="168" name="Google Shape;168;p34"/>
          <p:cNvSpPr txBox="1"/>
          <p:nvPr/>
        </p:nvSpPr>
        <p:spPr>
          <a:xfrm>
            <a:off x="191387" y="1222512"/>
            <a:ext cx="11735570" cy="5088835"/>
          </a:xfrm>
          <a:prstGeom prst="rect">
            <a:avLst/>
          </a:prstGeom>
          <a:noFill/>
          <a:ln>
            <a:noFill/>
          </a:ln>
        </p:spPr>
        <p:txBody>
          <a:bodyPr anchorCtr="0" anchor="t" bIns="45700" lIns="91425" spcFirstLastPara="1" rIns="91425" wrap="square" tIns="45700">
            <a:noAutofit/>
          </a:bodyPr>
          <a:lstStyle/>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169" name="Google Shape;169;p34"/>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170" name="Google Shape;170;p34"/>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171" name="Google Shape;171;p34"/>
          <p:cNvSpPr txBox="1"/>
          <p:nvPr/>
        </p:nvSpPr>
        <p:spPr>
          <a:xfrm>
            <a:off x="508431" y="1049912"/>
            <a:ext cx="11588700" cy="455010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222222"/>
                </a:solidFill>
                <a:latin typeface="Arial"/>
                <a:ea typeface="Arial"/>
                <a:cs typeface="Arial"/>
                <a:sym typeface="Arial"/>
              </a:rPr>
              <a:t>Variant Effects and Contexts</a:t>
            </a:r>
            <a:endParaRPr b="0" i="0" sz="3200" u="none" cap="none" strike="noStrike">
              <a:solidFill>
                <a:srgbClr val="222222"/>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Protein Language Models (PLM)</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Incorporating Structural Contexts into PLM</a:t>
            </a:r>
            <a:endParaRPr b="0" i="0" sz="1400" u="none" cap="none" strike="noStrike">
              <a:solidFill>
                <a:srgbClr val="000000"/>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Incorporating Functional Contexts</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From Context-Specific VEP to Design</a:t>
            </a:r>
            <a:endParaRPr b="0" i="0" sz="1400" u="none" cap="none" strike="noStrike">
              <a:solidFill>
                <a:srgbClr val="000000"/>
              </a:solidFill>
              <a:latin typeface="Arial"/>
              <a:ea typeface="Arial"/>
              <a:cs typeface="Arial"/>
              <a:sym typeface="Arial"/>
            </a:endParaRPr>
          </a:p>
        </p:txBody>
      </p:sp>
      <p:sp>
        <p:nvSpPr>
          <p:cNvPr id="172" name="Google Shape;172;p34"/>
          <p:cNvSpPr txBox="1"/>
          <p:nvPr/>
        </p:nvSpPr>
        <p:spPr>
          <a:xfrm>
            <a:off x="1227067" y="2676381"/>
            <a:ext cx="10610700" cy="1785600"/>
          </a:xfrm>
          <a:prstGeom prst="rect">
            <a:avLst/>
          </a:prstGeom>
          <a:noFill/>
          <a:ln>
            <a:noFill/>
          </a:ln>
        </p:spPr>
        <p:txBody>
          <a:bodyPr anchorCtr="0" anchor="t" bIns="45700" lIns="91425" spcFirstLastPara="1" rIns="91425" wrap="square" tIns="45700">
            <a:spAutoFit/>
          </a:bodyPr>
          <a:lstStyle/>
          <a:p>
            <a:pPr indent="-457200" lvl="2" marL="4572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Our Structure-Informed PLM</a:t>
            </a:r>
            <a:endParaRPr b="0" i="0" sz="1400" u="none" cap="none" strike="noStrike">
              <a:solidFill>
                <a:srgbClr val="000000"/>
              </a:solidFill>
              <a:latin typeface="Arial"/>
              <a:ea typeface="Arial"/>
              <a:cs typeface="Arial"/>
              <a:sym typeface="Arial"/>
            </a:endParaRPr>
          </a:p>
          <a:p>
            <a:pPr indent="-457200" lvl="8" marL="4572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SaProt</a:t>
            </a:r>
            <a:endParaRPr b="0" i="0" sz="3200" u="none" cap="none" strike="noStrike">
              <a:solidFill>
                <a:srgbClr val="A5A5A5"/>
              </a:solidFill>
              <a:latin typeface="Arial"/>
              <a:ea typeface="Arial"/>
              <a:cs typeface="Arial"/>
              <a:sym typeface="Arial"/>
            </a:endParaRPr>
          </a:p>
          <a:p>
            <a:pPr indent="-457200" lvl="8" marL="4572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Integrated Embeddings Approach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34"/>
          <p:cNvSpPr txBox="1"/>
          <p:nvPr/>
        </p:nvSpPr>
        <p:spPr>
          <a:xfrm>
            <a:off x="9839739" y="6581000"/>
            <a:ext cx="2372139" cy="27695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5"/>
          <p:cNvSpPr txBox="1"/>
          <p:nvPr/>
        </p:nvSpPr>
        <p:spPr>
          <a:xfrm>
            <a:off x="0" y="0"/>
            <a:ext cx="12192000" cy="829893"/>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Variant Effects Are Context Specific</a:t>
            </a:r>
            <a:endParaRPr b="0" i="0" sz="1400" u="none" cap="none" strike="noStrike">
              <a:solidFill>
                <a:srgbClr val="000000"/>
              </a:solidFill>
              <a:latin typeface="Arial"/>
              <a:ea typeface="Arial"/>
              <a:cs typeface="Arial"/>
              <a:sym typeface="Arial"/>
            </a:endParaRPr>
          </a:p>
        </p:txBody>
      </p:sp>
      <p:sp>
        <p:nvSpPr>
          <p:cNvPr id="179" name="Google Shape;179;p35"/>
          <p:cNvSpPr txBox="1"/>
          <p:nvPr/>
        </p:nvSpPr>
        <p:spPr>
          <a:xfrm>
            <a:off x="191387" y="1222512"/>
            <a:ext cx="11735570" cy="5088835"/>
          </a:xfrm>
          <a:prstGeom prst="rect">
            <a:avLst/>
          </a:prstGeom>
          <a:noFill/>
          <a:ln>
            <a:noFill/>
          </a:ln>
        </p:spPr>
        <p:txBody>
          <a:bodyPr anchorCtr="0" anchor="t" bIns="45700" lIns="91425" spcFirstLastPara="1" rIns="91425" wrap="square" tIns="45700">
            <a:noAutofit/>
          </a:bodyPr>
          <a:lstStyle/>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180" name="Google Shape;180;p35"/>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181" name="Google Shape;181;p35"/>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pic>
        <p:nvPicPr>
          <p:cNvPr id="182" name="Google Shape;182;p35"/>
          <p:cNvPicPr preferRelativeResize="0"/>
          <p:nvPr/>
        </p:nvPicPr>
        <p:blipFill rotWithShape="1">
          <a:blip r:embed="rId3">
            <a:alphaModFix/>
          </a:blip>
          <a:srcRect b="0" l="0" r="0" t="0"/>
          <a:stretch/>
        </p:blipFill>
        <p:spPr>
          <a:xfrm>
            <a:off x="2273644" y="3836962"/>
            <a:ext cx="6997700" cy="1041400"/>
          </a:xfrm>
          <a:prstGeom prst="rect">
            <a:avLst/>
          </a:prstGeom>
          <a:noFill/>
          <a:ln>
            <a:noFill/>
          </a:ln>
        </p:spPr>
      </p:pic>
      <p:pic>
        <p:nvPicPr>
          <p:cNvPr id="183" name="Google Shape;183;p35"/>
          <p:cNvPicPr preferRelativeResize="0"/>
          <p:nvPr/>
        </p:nvPicPr>
        <p:blipFill rotWithShape="1">
          <a:blip r:embed="rId4">
            <a:alphaModFix/>
          </a:blip>
          <a:srcRect b="0" l="0" r="0" t="0"/>
          <a:stretch/>
        </p:blipFill>
        <p:spPr>
          <a:xfrm>
            <a:off x="2372811" y="5013188"/>
            <a:ext cx="6426200" cy="1244600"/>
          </a:xfrm>
          <a:prstGeom prst="rect">
            <a:avLst/>
          </a:prstGeom>
          <a:noFill/>
          <a:ln>
            <a:noFill/>
          </a:ln>
        </p:spPr>
      </p:pic>
      <p:sp>
        <p:nvSpPr>
          <p:cNvPr id="184" name="Google Shape;184;p35"/>
          <p:cNvSpPr txBox="1"/>
          <p:nvPr/>
        </p:nvSpPr>
        <p:spPr>
          <a:xfrm>
            <a:off x="508431" y="1049912"/>
            <a:ext cx="11588834" cy="26776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222222"/>
                </a:solidFill>
                <a:latin typeface="Arial"/>
                <a:ea typeface="Arial"/>
                <a:cs typeface="Arial"/>
                <a:sym typeface="Arial"/>
              </a:rPr>
              <a:t>Effects vary by level: </a:t>
            </a:r>
            <a:r>
              <a:rPr b="1" i="0" lang="en-US" sz="2400" u="none" cap="none" strike="noStrike">
                <a:solidFill>
                  <a:srgbClr val="222222"/>
                </a:solidFill>
                <a:latin typeface="Arial"/>
                <a:ea typeface="Arial"/>
                <a:cs typeface="Arial"/>
                <a:sym typeface="Arial"/>
              </a:rPr>
              <a:t>Molecular</a:t>
            </a:r>
            <a:r>
              <a:rPr b="0" i="0" lang="en-US" sz="2400" u="none" cap="none" strike="noStrike">
                <a:solidFill>
                  <a:srgbClr val="222222"/>
                </a:solidFill>
                <a:latin typeface="Arial"/>
                <a:ea typeface="Arial"/>
                <a:cs typeface="Arial"/>
                <a:sym typeface="Arial"/>
              </a:rPr>
              <a:t> (expression, stability, binding, activity), </a:t>
            </a:r>
            <a:r>
              <a:rPr b="1" i="0" lang="en-US" sz="2400" u="none" cap="none" strike="noStrike">
                <a:solidFill>
                  <a:srgbClr val="222222"/>
                </a:solidFill>
                <a:latin typeface="Arial"/>
                <a:ea typeface="Arial"/>
                <a:cs typeface="Arial"/>
                <a:sym typeface="Arial"/>
              </a:rPr>
              <a:t>Cellular</a:t>
            </a:r>
            <a:r>
              <a:rPr b="0" i="0" lang="en-US" sz="2400" u="none" cap="none" strike="noStrike">
                <a:solidFill>
                  <a:srgbClr val="222222"/>
                </a:solidFill>
                <a:latin typeface="Arial"/>
                <a:ea typeface="Arial"/>
                <a:cs typeface="Arial"/>
                <a:sym typeface="Arial"/>
              </a:rPr>
              <a:t> (fitness), </a:t>
            </a:r>
            <a:r>
              <a:rPr b="1" i="0" lang="en-US" sz="2400" u="none" cap="none" strike="noStrike">
                <a:solidFill>
                  <a:srgbClr val="222222"/>
                </a:solidFill>
                <a:latin typeface="Arial"/>
                <a:ea typeface="Arial"/>
                <a:cs typeface="Arial"/>
                <a:sym typeface="Arial"/>
              </a:rPr>
              <a:t>Tissue/Organ/Organism</a:t>
            </a:r>
            <a:r>
              <a:rPr b="0" i="0" lang="en-US" sz="2400" u="none" cap="none" strike="noStrike">
                <a:solidFill>
                  <a:srgbClr val="222222"/>
                </a:solidFill>
                <a:latin typeface="Arial"/>
                <a:ea typeface="Arial"/>
                <a:cs typeface="Arial"/>
                <a:sym typeface="Arial"/>
              </a:rPr>
              <a:t> (phenotype). </a:t>
            </a:r>
            <a:endParaRPr b="0" i="0" sz="2400" u="none" cap="none" strike="noStrike">
              <a:solidFill>
                <a:srgbClr val="22222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2222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222222"/>
                </a:solidFill>
                <a:latin typeface="Arial"/>
                <a:ea typeface="Arial"/>
                <a:cs typeface="Arial"/>
                <a:sym typeface="Arial"/>
              </a:rPr>
              <a:t>Not all mutations are created equal. Their impacts manifest along a functional causal hierarchy. Predictions that ignore these specific contexts—treating all mutations as just sequence changes risk oversimplification.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22222"/>
              </a:solidFill>
              <a:latin typeface="Arial"/>
              <a:ea typeface="Arial"/>
              <a:cs typeface="Arial"/>
              <a:sym typeface="Arial"/>
            </a:endParaRPr>
          </a:p>
        </p:txBody>
      </p:sp>
      <p:sp>
        <p:nvSpPr>
          <p:cNvPr id="185" name="Google Shape;185;p35"/>
          <p:cNvSpPr txBox="1"/>
          <p:nvPr/>
        </p:nvSpPr>
        <p:spPr>
          <a:xfrm>
            <a:off x="9839739" y="6581000"/>
            <a:ext cx="2372139" cy="27695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g3a420a1233a_0_0"/>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a:t>
            </a:r>
            <a:endParaRPr b="0" i="0" sz="1400" u="none" cap="none" strike="noStrike">
              <a:solidFill>
                <a:srgbClr val="000000"/>
              </a:solidFill>
              <a:latin typeface="Arial"/>
              <a:ea typeface="Arial"/>
              <a:cs typeface="Arial"/>
              <a:sym typeface="Arial"/>
            </a:endParaRPr>
          </a:p>
        </p:txBody>
      </p:sp>
      <p:sp>
        <p:nvSpPr>
          <p:cNvPr id="191" name="Google Shape;191;g3a420a1233a_0_0"/>
          <p:cNvSpPr txBox="1"/>
          <p:nvPr/>
        </p:nvSpPr>
        <p:spPr>
          <a:xfrm>
            <a:off x="191387" y="1222512"/>
            <a:ext cx="11735700" cy="5088900"/>
          </a:xfrm>
          <a:prstGeom prst="rect">
            <a:avLst/>
          </a:prstGeom>
          <a:noFill/>
          <a:ln>
            <a:noFill/>
          </a:ln>
        </p:spPr>
        <p:txBody>
          <a:bodyPr anchorCtr="0" anchor="t" bIns="45700" lIns="91425" spcFirstLastPara="1" rIns="91425" wrap="square" tIns="45700">
            <a:noAutofit/>
          </a:bodyPr>
          <a:lstStyle/>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192" name="Google Shape;192;g3a420a1233a_0_0"/>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193" name="Google Shape;193;g3a420a1233a_0_0"/>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194" name="Google Shape;194;g3a420a1233a_0_0"/>
          <p:cNvSpPr txBox="1"/>
          <p:nvPr/>
        </p:nvSpPr>
        <p:spPr>
          <a:xfrm>
            <a:off x="508431" y="1049912"/>
            <a:ext cx="11588700" cy="45501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chemeClr val="accent3"/>
                </a:solidFill>
                <a:latin typeface="Arial"/>
                <a:ea typeface="Arial"/>
                <a:cs typeface="Arial"/>
                <a:sym typeface="Arial"/>
              </a:rPr>
              <a:t>Variant Effects and Contexts</a:t>
            </a:r>
            <a:endParaRPr b="0" i="0" sz="3200" u="none" cap="none" strike="noStrike">
              <a:solidFill>
                <a:srgbClr val="222222"/>
              </a:solidFill>
              <a:latin typeface="Arial"/>
              <a:ea typeface="Arial"/>
              <a:cs typeface="Arial"/>
              <a:sym typeface="Arial"/>
            </a:endParaRPr>
          </a:p>
          <a:p>
            <a:pPr indent="-4572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Protein Language Models (PLM)</a:t>
            </a:r>
            <a:endParaRPr b="0" i="0" sz="14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Incorporating Structural Contexts into PLM</a:t>
            </a:r>
            <a:endParaRPr b="0" i="0" sz="1400" u="none" cap="none" strike="noStrike">
              <a:solidFill>
                <a:srgbClr val="000000"/>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Incorporating Functional Contexts</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From Context-Specific VEP to Design</a:t>
            </a:r>
            <a:endParaRPr b="0" i="0" sz="1400" u="none" cap="none" strike="noStrike">
              <a:solidFill>
                <a:srgbClr val="000000"/>
              </a:solidFill>
              <a:latin typeface="Arial"/>
              <a:ea typeface="Arial"/>
              <a:cs typeface="Arial"/>
              <a:sym typeface="Arial"/>
            </a:endParaRPr>
          </a:p>
        </p:txBody>
      </p:sp>
      <p:sp>
        <p:nvSpPr>
          <p:cNvPr id="195" name="Google Shape;195;g3a420a1233a_0_0"/>
          <p:cNvSpPr txBox="1"/>
          <p:nvPr/>
        </p:nvSpPr>
        <p:spPr>
          <a:xfrm>
            <a:off x="1227067" y="2676381"/>
            <a:ext cx="10610700" cy="1785600"/>
          </a:xfrm>
          <a:prstGeom prst="rect">
            <a:avLst/>
          </a:prstGeom>
          <a:noFill/>
          <a:ln>
            <a:noFill/>
          </a:ln>
        </p:spPr>
        <p:txBody>
          <a:bodyPr anchorCtr="0" anchor="t" bIns="45700" lIns="91425" spcFirstLastPara="1" rIns="91425" wrap="square" tIns="45700">
            <a:spAutoFit/>
          </a:bodyPr>
          <a:lstStyle/>
          <a:p>
            <a:pPr indent="-457200" lvl="2" marL="4572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Our Structure-Informed PLM</a:t>
            </a:r>
            <a:endParaRPr b="0" i="0" sz="1400" u="none" cap="none" strike="noStrike">
              <a:solidFill>
                <a:srgbClr val="000000"/>
              </a:solidFill>
              <a:latin typeface="Arial"/>
              <a:ea typeface="Arial"/>
              <a:cs typeface="Arial"/>
              <a:sym typeface="Arial"/>
            </a:endParaRPr>
          </a:p>
          <a:p>
            <a:pPr indent="-457200" lvl="8" marL="4572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SaProt</a:t>
            </a:r>
            <a:endParaRPr b="0" i="0" sz="3200" u="none" cap="none" strike="noStrike">
              <a:solidFill>
                <a:srgbClr val="A5A5A5"/>
              </a:solidFill>
              <a:latin typeface="Arial"/>
              <a:ea typeface="Arial"/>
              <a:cs typeface="Arial"/>
              <a:sym typeface="Arial"/>
            </a:endParaRPr>
          </a:p>
          <a:p>
            <a:pPr indent="-457200" lvl="8" marL="4572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Integrated Embeddings Approach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g3a420a1233a_0_0"/>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7"/>
          <p:cNvSpPr txBox="1"/>
          <p:nvPr/>
        </p:nvSpPr>
        <p:spPr>
          <a:xfrm>
            <a:off x="0" y="0"/>
            <a:ext cx="12192000" cy="829893"/>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Protein Language Model for VEP</a:t>
            </a:r>
            <a:endParaRPr b="0" i="0" sz="1400" u="none" cap="none" strike="noStrike">
              <a:solidFill>
                <a:srgbClr val="000000"/>
              </a:solidFill>
              <a:latin typeface="Arial"/>
              <a:ea typeface="Arial"/>
              <a:cs typeface="Arial"/>
              <a:sym typeface="Arial"/>
            </a:endParaRPr>
          </a:p>
        </p:txBody>
      </p:sp>
      <p:sp>
        <p:nvSpPr>
          <p:cNvPr id="202" name="Google Shape;202;p37"/>
          <p:cNvSpPr txBox="1"/>
          <p:nvPr/>
        </p:nvSpPr>
        <p:spPr>
          <a:xfrm>
            <a:off x="191387" y="1222512"/>
            <a:ext cx="11735570" cy="5088835"/>
          </a:xfrm>
          <a:prstGeom prst="rect">
            <a:avLst/>
          </a:prstGeom>
          <a:noFill/>
          <a:ln>
            <a:noFill/>
          </a:ln>
        </p:spPr>
        <p:txBody>
          <a:bodyPr anchorCtr="0" anchor="t" bIns="45700" lIns="91425" spcFirstLastPara="1" rIns="91425" wrap="square" tIns="45700">
            <a:noAutofit/>
          </a:bodyPr>
          <a:lstStyle/>
          <a:p>
            <a:pPr indent="-127000" lvl="0" marL="22860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Developments in </a:t>
            </a:r>
            <a:r>
              <a:rPr b="1" i="0" lang="en-US" sz="2400" u="none" cap="none" strike="noStrike">
                <a:solidFill>
                  <a:srgbClr val="000000"/>
                </a:solidFill>
                <a:latin typeface="Arial"/>
                <a:ea typeface="Arial"/>
                <a:cs typeface="Arial"/>
                <a:sym typeface="Arial"/>
              </a:rPr>
              <a:t>natural language processing</a:t>
            </a:r>
            <a:r>
              <a:rPr b="0" i="0" lang="en-US" sz="2400" u="none" cap="none" strike="noStrike">
                <a:solidFill>
                  <a:srgbClr val="000000"/>
                </a:solidFill>
                <a:latin typeface="Arial"/>
                <a:ea typeface="Arial"/>
                <a:cs typeface="Arial"/>
                <a:sym typeface="Arial"/>
              </a:rPr>
              <a:t>, especially </a:t>
            </a:r>
            <a:r>
              <a:rPr b="1" i="0" lang="en-US" sz="2400" u="none" cap="none" strike="noStrike">
                <a:solidFill>
                  <a:srgbClr val="000000"/>
                </a:solidFill>
                <a:latin typeface="Arial"/>
                <a:ea typeface="Arial"/>
                <a:cs typeface="Arial"/>
                <a:sym typeface="Arial"/>
              </a:rPr>
              <a:t>Transformers</a:t>
            </a:r>
            <a:r>
              <a:rPr b="0" i="0" lang="en-US" sz="2400" u="none" cap="none" strike="noStrike">
                <a:solidFill>
                  <a:srgbClr val="000000"/>
                </a:solidFill>
                <a:latin typeface="Arial"/>
                <a:ea typeface="Arial"/>
                <a:cs typeface="Arial"/>
                <a:sym typeface="Arial"/>
              </a:rPr>
              <a:t> since 2018, have rippled into modeling </a:t>
            </a:r>
            <a:r>
              <a:rPr b="0" i="1" lang="en-US" sz="2400" u="none" cap="none" strike="noStrike">
                <a:solidFill>
                  <a:srgbClr val="FF0000"/>
                </a:solidFill>
                <a:latin typeface="Arial"/>
                <a:ea typeface="Arial"/>
                <a:cs typeface="Arial"/>
                <a:sym typeface="Arial"/>
              </a:rPr>
              <a:t>“</a:t>
            </a:r>
            <a:r>
              <a:rPr b="1" i="1" lang="en-US" sz="2400" u="none" cap="none" strike="noStrike">
                <a:solidFill>
                  <a:srgbClr val="FF0000"/>
                </a:solidFill>
                <a:latin typeface="Arial"/>
                <a:ea typeface="Arial"/>
                <a:cs typeface="Arial"/>
                <a:sym typeface="Arial"/>
              </a:rPr>
              <a:t>the protein language</a:t>
            </a:r>
            <a:r>
              <a:rPr b="0" i="1" lang="en-US" sz="2400" u="none" cap="none" strike="noStrike">
                <a:solidFill>
                  <a:srgbClr val="FF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203" name="Google Shape;203;p37"/>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04" name="Google Shape;204;p37"/>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grpSp>
        <p:nvGrpSpPr>
          <p:cNvPr id="205" name="Google Shape;205;p37"/>
          <p:cNvGrpSpPr/>
          <p:nvPr/>
        </p:nvGrpSpPr>
        <p:grpSpPr>
          <a:xfrm>
            <a:off x="2118272" y="2374564"/>
            <a:ext cx="8163829" cy="3937015"/>
            <a:chOff x="2325220" y="2420817"/>
            <a:chExt cx="7956948" cy="3837247"/>
          </a:xfrm>
        </p:grpSpPr>
        <p:pic>
          <p:nvPicPr>
            <p:cNvPr id="206" name="Google Shape;206;p37"/>
            <p:cNvPicPr preferRelativeResize="0"/>
            <p:nvPr/>
          </p:nvPicPr>
          <p:blipFill rotWithShape="1">
            <a:blip r:embed="rId3">
              <a:alphaModFix/>
            </a:blip>
            <a:srcRect b="0" l="71600" r="0" t="0"/>
            <a:stretch/>
          </p:blipFill>
          <p:spPr>
            <a:xfrm>
              <a:off x="5855320" y="2531299"/>
              <a:ext cx="1499101" cy="3403301"/>
            </a:xfrm>
            <a:prstGeom prst="rect">
              <a:avLst/>
            </a:prstGeom>
            <a:noFill/>
            <a:ln>
              <a:noFill/>
            </a:ln>
          </p:spPr>
        </p:pic>
        <p:sp>
          <p:nvSpPr>
            <p:cNvPr id="207" name="Google Shape;207;p37"/>
            <p:cNvSpPr txBox="1"/>
            <p:nvPr/>
          </p:nvSpPr>
          <p:spPr>
            <a:xfrm>
              <a:off x="5599081" y="5981164"/>
              <a:ext cx="1914300" cy="276900"/>
            </a:xfrm>
            <a:prstGeom prst="rect">
              <a:avLst/>
            </a:prstGeom>
            <a:noFill/>
            <a:ln>
              <a:noFill/>
            </a:ln>
          </p:spPr>
          <p:txBody>
            <a:bodyPr anchorCtr="0" anchor="t" bIns="46900" lIns="93800" spcFirstLastPara="1" rIns="93800" wrap="square" tIns="46900">
              <a:spAutoFit/>
            </a:bodyPr>
            <a:lstStyle/>
            <a:p>
              <a:pPr indent="0" lvl="0" marL="0" marR="0" rtl="0" algn="l">
                <a:lnSpc>
                  <a:spcPct val="100000"/>
                </a:lnSpc>
                <a:spcBef>
                  <a:spcPts val="0"/>
                </a:spcBef>
                <a:spcAft>
                  <a:spcPts val="0"/>
                </a:spcAft>
                <a:buClr>
                  <a:srgbClr val="000000"/>
                </a:buClr>
                <a:buSzPts val="1231"/>
                <a:buFont typeface="Arial"/>
                <a:buNone/>
              </a:pPr>
              <a:r>
                <a:rPr b="0" i="0" lang="en-US" sz="1231" u="none" cap="none" strike="noStrike">
                  <a:solidFill>
                    <a:srgbClr val="000000"/>
                  </a:solidFill>
                  <a:latin typeface="Arial"/>
                  <a:ea typeface="Arial"/>
                  <a:cs typeface="Arial"/>
                  <a:sym typeface="Arial"/>
                </a:rPr>
                <a:t>(Bepler and Berger 2021)</a:t>
              </a:r>
              <a:endParaRPr b="0" i="0" sz="1436" u="none" cap="none" strike="noStrike">
                <a:solidFill>
                  <a:srgbClr val="000000"/>
                </a:solidFill>
                <a:latin typeface="Arial"/>
                <a:ea typeface="Arial"/>
                <a:cs typeface="Arial"/>
                <a:sym typeface="Arial"/>
              </a:endParaRPr>
            </a:p>
          </p:txBody>
        </p:sp>
        <p:pic>
          <p:nvPicPr>
            <p:cNvPr id="208" name="Google Shape;208;p37"/>
            <p:cNvPicPr preferRelativeResize="0"/>
            <p:nvPr/>
          </p:nvPicPr>
          <p:blipFill rotWithShape="1">
            <a:blip r:embed="rId4">
              <a:alphaModFix/>
            </a:blip>
            <a:srcRect b="961" l="25833" r="25000" t="962"/>
            <a:stretch/>
          </p:blipFill>
          <p:spPr>
            <a:xfrm>
              <a:off x="3224479" y="4693243"/>
              <a:ext cx="875740" cy="1009328"/>
            </a:xfrm>
            <a:prstGeom prst="rect">
              <a:avLst/>
            </a:prstGeom>
            <a:noFill/>
            <a:ln>
              <a:noFill/>
            </a:ln>
          </p:spPr>
        </p:pic>
        <p:sp>
          <p:nvSpPr>
            <p:cNvPr id="209" name="Google Shape;209;p37"/>
            <p:cNvSpPr txBox="1"/>
            <p:nvPr/>
          </p:nvSpPr>
          <p:spPr>
            <a:xfrm>
              <a:off x="2861890" y="5761099"/>
              <a:ext cx="1479900" cy="276900"/>
            </a:xfrm>
            <a:prstGeom prst="rect">
              <a:avLst/>
            </a:prstGeom>
            <a:noFill/>
            <a:ln>
              <a:noFill/>
            </a:ln>
          </p:spPr>
          <p:txBody>
            <a:bodyPr anchorCtr="0" anchor="t" bIns="46900" lIns="93800" spcFirstLastPara="1" rIns="93800" wrap="square" tIns="46900">
              <a:spAutoFit/>
            </a:bodyPr>
            <a:lstStyle/>
            <a:p>
              <a:pPr indent="0" lvl="0" marL="0" marR="0" rtl="0" algn="l">
                <a:lnSpc>
                  <a:spcPct val="100000"/>
                </a:lnSpc>
                <a:spcBef>
                  <a:spcPts val="0"/>
                </a:spcBef>
                <a:spcAft>
                  <a:spcPts val="0"/>
                </a:spcAft>
                <a:buClr>
                  <a:srgbClr val="000000"/>
                </a:buClr>
                <a:buSzPts val="1231"/>
                <a:buFont typeface="Arial"/>
                <a:buNone/>
              </a:pPr>
              <a:r>
                <a:rPr b="0" i="0" lang="en-US" sz="1231" u="none" cap="none" strike="noStrike">
                  <a:solidFill>
                    <a:srgbClr val="000000"/>
                  </a:solidFill>
                  <a:latin typeface="Arial"/>
                  <a:ea typeface="Arial"/>
                  <a:cs typeface="Arial"/>
                  <a:sym typeface="Arial"/>
                </a:rPr>
                <a:t>Protein Sequences</a:t>
              </a:r>
              <a:endParaRPr b="0" i="0" sz="1436" u="none" cap="none" strike="noStrike">
                <a:solidFill>
                  <a:srgbClr val="000000"/>
                </a:solidFill>
                <a:latin typeface="Arial"/>
                <a:ea typeface="Arial"/>
                <a:cs typeface="Arial"/>
                <a:sym typeface="Arial"/>
              </a:endParaRPr>
            </a:p>
          </p:txBody>
        </p:sp>
        <p:pic>
          <p:nvPicPr>
            <p:cNvPr id="210" name="Google Shape;210;p37"/>
            <p:cNvPicPr preferRelativeResize="0"/>
            <p:nvPr/>
          </p:nvPicPr>
          <p:blipFill rotWithShape="1">
            <a:blip r:embed="rId5">
              <a:alphaModFix/>
            </a:blip>
            <a:srcRect b="69873" l="11619" r="11541" t="754"/>
            <a:stretch/>
          </p:blipFill>
          <p:spPr>
            <a:xfrm>
              <a:off x="2325220" y="2595196"/>
              <a:ext cx="2514600" cy="1676400"/>
            </a:xfrm>
            <a:prstGeom prst="rect">
              <a:avLst/>
            </a:prstGeom>
            <a:noFill/>
            <a:ln>
              <a:noFill/>
            </a:ln>
          </p:spPr>
        </p:pic>
        <p:sp>
          <p:nvSpPr>
            <p:cNvPr id="211" name="Google Shape;211;p37"/>
            <p:cNvSpPr/>
            <p:nvPr/>
          </p:nvSpPr>
          <p:spPr>
            <a:xfrm>
              <a:off x="4839821" y="3433396"/>
              <a:ext cx="915119" cy="148004"/>
            </a:xfrm>
            <a:prstGeom prst="stripedRightArrow">
              <a:avLst>
                <a:gd fmla="val 50000" name="adj1"/>
                <a:gd fmla="val 50000" name="adj2"/>
              </a:avLst>
            </a:prstGeom>
            <a:solidFill>
              <a:schemeClr val="accent1"/>
            </a:solidFill>
            <a:ln cap="flat" cmpd="sng" w="26050">
              <a:solidFill>
                <a:srgbClr val="42719B"/>
              </a:solidFill>
              <a:prstDash val="solid"/>
              <a:round/>
              <a:headEnd len="sm" w="sm" type="none"/>
              <a:tailEnd len="sm" w="sm" type="none"/>
            </a:ln>
          </p:spPr>
          <p:txBody>
            <a:bodyPr anchorCtr="0" anchor="ctr" bIns="46900" lIns="93800" spcFirstLastPara="1" rIns="93800" wrap="square" tIns="46900">
              <a:noAutofit/>
            </a:bodyPr>
            <a:lstStyle/>
            <a:p>
              <a:pPr indent="0" lvl="0" marL="0" marR="0" rtl="0" algn="ctr">
                <a:lnSpc>
                  <a:spcPct val="100000"/>
                </a:lnSpc>
                <a:spcBef>
                  <a:spcPts val="0"/>
                </a:spcBef>
                <a:spcAft>
                  <a:spcPts val="0"/>
                </a:spcAft>
                <a:buClr>
                  <a:srgbClr val="000000"/>
                </a:buClr>
                <a:buSzPts val="1436"/>
                <a:buFont typeface="Arial"/>
                <a:buNone/>
              </a:pPr>
              <a:r>
                <a:t/>
              </a:r>
              <a:endParaRPr b="0" i="0" sz="1436" u="none" cap="none" strike="noStrike">
                <a:solidFill>
                  <a:schemeClr val="lt1"/>
                </a:solidFill>
                <a:latin typeface="Arial"/>
                <a:ea typeface="Arial"/>
                <a:cs typeface="Arial"/>
                <a:sym typeface="Arial"/>
              </a:endParaRPr>
            </a:p>
          </p:txBody>
        </p:sp>
        <p:pic>
          <p:nvPicPr>
            <p:cNvPr id="212" name="Google Shape;212;p37"/>
            <p:cNvPicPr preferRelativeResize="0"/>
            <p:nvPr/>
          </p:nvPicPr>
          <p:blipFill rotWithShape="1">
            <a:blip r:embed="rId5">
              <a:alphaModFix/>
            </a:blip>
            <a:srcRect b="11881" l="53553" r="2204" t="46729"/>
            <a:stretch/>
          </p:blipFill>
          <p:spPr>
            <a:xfrm>
              <a:off x="8905158" y="2420817"/>
              <a:ext cx="1377010" cy="2246701"/>
            </a:xfrm>
            <a:prstGeom prst="rect">
              <a:avLst/>
            </a:prstGeom>
            <a:noFill/>
            <a:ln>
              <a:noFill/>
            </a:ln>
          </p:spPr>
        </p:pic>
        <p:cxnSp>
          <p:nvCxnSpPr>
            <p:cNvPr id="213" name="Google Shape;213;p37"/>
            <p:cNvCxnSpPr/>
            <p:nvPr/>
          </p:nvCxnSpPr>
          <p:spPr>
            <a:xfrm flipH="1" rot="10800000">
              <a:off x="7251269" y="4235008"/>
              <a:ext cx="1635000" cy="1633800"/>
            </a:xfrm>
            <a:prstGeom prst="curvedConnector3">
              <a:avLst>
                <a:gd fmla="val 53435" name="adj1"/>
              </a:avLst>
            </a:prstGeom>
            <a:noFill/>
            <a:ln cap="flat" cmpd="sng" w="9775">
              <a:solidFill>
                <a:srgbClr val="5597D3"/>
              </a:solidFill>
              <a:prstDash val="solid"/>
              <a:round/>
              <a:headEnd len="sm" w="sm" type="none"/>
              <a:tailEnd len="med" w="med" type="triangle"/>
            </a:ln>
          </p:spPr>
        </p:cxnSp>
        <p:cxnSp>
          <p:nvCxnSpPr>
            <p:cNvPr id="214" name="Google Shape;214;p37"/>
            <p:cNvCxnSpPr/>
            <p:nvPr/>
          </p:nvCxnSpPr>
          <p:spPr>
            <a:xfrm flipH="1" rot="10800000">
              <a:off x="7275450" y="4800708"/>
              <a:ext cx="1629600" cy="1069800"/>
            </a:xfrm>
            <a:prstGeom prst="curvedConnector3">
              <a:avLst>
                <a:gd fmla="val 61885" name="adj1"/>
              </a:avLst>
            </a:prstGeom>
            <a:noFill/>
            <a:ln cap="flat" cmpd="sng" w="9775">
              <a:solidFill>
                <a:srgbClr val="5597D3"/>
              </a:solidFill>
              <a:prstDash val="solid"/>
              <a:round/>
              <a:headEnd len="sm" w="sm" type="none"/>
              <a:tailEnd len="med" w="med" type="triangle"/>
            </a:ln>
          </p:spPr>
        </p:cxnSp>
        <p:cxnSp>
          <p:nvCxnSpPr>
            <p:cNvPr id="215" name="Google Shape;215;p37"/>
            <p:cNvCxnSpPr/>
            <p:nvPr/>
          </p:nvCxnSpPr>
          <p:spPr>
            <a:xfrm flipH="1" rot="10800000">
              <a:off x="7275449" y="5181508"/>
              <a:ext cx="1610700" cy="687300"/>
            </a:xfrm>
            <a:prstGeom prst="curvedConnector3">
              <a:avLst>
                <a:gd fmla="val 73729" name="adj1"/>
              </a:avLst>
            </a:prstGeom>
            <a:noFill/>
            <a:ln cap="flat" cmpd="sng" w="9775">
              <a:solidFill>
                <a:srgbClr val="5597D3"/>
              </a:solidFill>
              <a:prstDash val="solid"/>
              <a:round/>
              <a:headEnd len="sm" w="sm" type="none"/>
              <a:tailEnd len="med" w="med" type="triangle"/>
            </a:ln>
          </p:spPr>
        </p:cxnSp>
        <p:sp>
          <p:nvSpPr>
            <p:cNvPr id="216" name="Google Shape;216;p37"/>
            <p:cNvSpPr txBox="1"/>
            <p:nvPr/>
          </p:nvSpPr>
          <p:spPr>
            <a:xfrm>
              <a:off x="7873758" y="5105401"/>
              <a:ext cx="671979" cy="307777"/>
            </a:xfrm>
            <a:prstGeom prst="rect">
              <a:avLst/>
            </a:prstGeom>
            <a:noFill/>
            <a:ln>
              <a:noFill/>
            </a:ln>
          </p:spPr>
          <p:txBody>
            <a:bodyPr anchorCtr="0" anchor="t" bIns="46900" lIns="93800" spcFirstLastPara="1" rIns="93800" wrap="square" tIns="46900">
              <a:spAutoFit/>
            </a:bodyPr>
            <a:lstStyle/>
            <a:p>
              <a:pPr indent="0" lvl="0" marL="0" marR="0" rtl="0" algn="l">
                <a:lnSpc>
                  <a:spcPct val="100000"/>
                </a:lnSpc>
                <a:spcBef>
                  <a:spcPts val="0"/>
                </a:spcBef>
                <a:spcAft>
                  <a:spcPts val="0"/>
                </a:spcAft>
                <a:buClr>
                  <a:srgbClr val="000000"/>
                </a:buClr>
                <a:buSzPts val="1436"/>
                <a:buFont typeface="Arial"/>
                <a:buNone/>
              </a:pPr>
              <a:r>
                <a:rPr b="0" i="1" lang="en-US" sz="1436" u="none" cap="none" strike="noStrike">
                  <a:solidFill>
                    <a:srgbClr val="FF0000"/>
                  </a:solidFill>
                  <a:latin typeface="Arial"/>
                  <a:ea typeface="Arial"/>
                  <a:cs typeface="Arial"/>
                  <a:sym typeface="Arial"/>
                </a:rPr>
                <a:t>reflect</a:t>
              </a:r>
              <a:endParaRPr b="0" i="0" sz="1436" u="none" cap="none" strike="noStrike">
                <a:solidFill>
                  <a:srgbClr val="000000"/>
                </a:solidFill>
                <a:latin typeface="Arial"/>
                <a:ea typeface="Arial"/>
                <a:cs typeface="Arial"/>
                <a:sym typeface="Arial"/>
              </a:endParaRPr>
            </a:p>
          </p:txBody>
        </p:sp>
        <p:sp>
          <p:nvSpPr>
            <p:cNvPr id="217" name="Google Shape;217;p37"/>
            <p:cNvSpPr txBox="1"/>
            <p:nvPr/>
          </p:nvSpPr>
          <p:spPr>
            <a:xfrm>
              <a:off x="9109521" y="4672626"/>
              <a:ext cx="773100" cy="276900"/>
            </a:xfrm>
            <a:prstGeom prst="rect">
              <a:avLst/>
            </a:prstGeom>
            <a:noFill/>
            <a:ln>
              <a:noFill/>
            </a:ln>
          </p:spPr>
          <p:txBody>
            <a:bodyPr anchorCtr="0" anchor="t" bIns="46900" lIns="93800" spcFirstLastPara="1" rIns="93800" wrap="square" tIns="46900">
              <a:spAutoFit/>
            </a:bodyPr>
            <a:lstStyle/>
            <a:p>
              <a:pPr indent="0" lvl="0" marL="0" marR="0" rtl="0" algn="l">
                <a:lnSpc>
                  <a:spcPct val="100000"/>
                </a:lnSpc>
                <a:spcBef>
                  <a:spcPts val="0"/>
                </a:spcBef>
                <a:spcAft>
                  <a:spcPts val="0"/>
                </a:spcAft>
                <a:buClr>
                  <a:srgbClr val="000000"/>
                </a:buClr>
                <a:buSzPts val="1231"/>
                <a:buFont typeface="Arial"/>
                <a:buNone/>
              </a:pPr>
              <a:r>
                <a:rPr b="0" i="0" lang="en-US" sz="1231" u="none" cap="none" strike="noStrike">
                  <a:solidFill>
                    <a:srgbClr val="1E4E79"/>
                  </a:solidFill>
                  <a:latin typeface="Arial"/>
                  <a:ea typeface="Arial"/>
                  <a:cs typeface="Arial"/>
                  <a:sym typeface="Arial"/>
                </a:rPr>
                <a:t>Function</a:t>
              </a:r>
              <a:endParaRPr b="0" i="0" sz="1436" u="none" cap="none" strike="noStrike">
                <a:solidFill>
                  <a:srgbClr val="000000"/>
                </a:solidFill>
                <a:latin typeface="Arial"/>
                <a:ea typeface="Arial"/>
                <a:cs typeface="Arial"/>
                <a:sym typeface="Arial"/>
              </a:endParaRPr>
            </a:p>
          </p:txBody>
        </p:sp>
        <p:sp>
          <p:nvSpPr>
            <p:cNvPr id="218" name="Google Shape;218;p37"/>
            <p:cNvSpPr txBox="1"/>
            <p:nvPr/>
          </p:nvSpPr>
          <p:spPr>
            <a:xfrm>
              <a:off x="9109520" y="4987151"/>
              <a:ext cx="814500" cy="646500"/>
            </a:xfrm>
            <a:prstGeom prst="rect">
              <a:avLst/>
            </a:prstGeom>
            <a:noFill/>
            <a:ln>
              <a:noFill/>
            </a:ln>
          </p:spPr>
          <p:txBody>
            <a:bodyPr anchorCtr="0" anchor="t" bIns="46900" lIns="93800" spcFirstLastPara="1" rIns="93800" wrap="square" tIns="46900">
              <a:spAutoFit/>
            </a:bodyPr>
            <a:lstStyle/>
            <a:p>
              <a:pPr indent="0" lvl="0" marL="0" marR="0" rtl="0" algn="l">
                <a:lnSpc>
                  <a:spcPct val="100000"/>
                </a:lnSpc>
                <a:spcBef>
                  <a:spcPts val="0"/>
                </a:spcBef>
                <a:spcAft>
                  <a:spcPts val="0"/>
                </a:spcAft>
                <a:buClr>
                  <a:srgbClr val="000000"/>
                </a:buClr>
                <a:buSzPts val="1231"/>
                <a:buFont typeface="Arial"/>
                <a:buNone/>
              </a:pPr>
              <a:r>
                <a:rPr b="0" i="0" lang="en-US" sz="1231" u="none" cap="none" strike="noStrike">
                  <a:solidFill>
                    <a:srgbClr val="1E4E79"/>
                  </a:solidFill>
                  <a:latin typeface="Arial"/>
                  <a:ea typeface="Arial"/>
                  <a:cs typeface="Arial"/>
                  <a:sym typeface="Arial"/>
                </a:rPr>
                <a:t>Evolution</a:t>
              </a:r>
              <a:endParaRPr b="0" i="0" sz="1436"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31"/>
                <a:buFont typeface="Arial"/>
                <a:buNone/>
              </a:pPr>
              <a:r>
                <a:t/>
              </a:r>
              <a:endParaRPr b="0" i="0" sz="1231" u="none" cap="none" strike="noStrike">
                <a:solidFill>
                  <a:srgbClr val="1E4E79"/>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31"/>
                <a:buFont typeface="Arial"/>
                <a:buNone/>
              </a:pPr>
              <a:r>
                <a:rPr b="0" i="0" lang="en-US" sz="1231" u="none" cap="none" strike="noStrike">
                  <a:solidFill>
                    <a:srgbClr val="1E4E79"/>
                  </a:solidFill>
                  <a:latin typeface="Arial"/>
                  <a:ea typeface="Arial"/>
                  <a:cs typeface="Arial"/>
                  <a:sym typeface="Arial"/>
                </a:rPr>
                <a:t>…</a:t>
              </a:r>
              <a:endParaRPr b="0" i="0" sz="1436" u="none" cap="none" strike="noStrike">
                <a:solidFill>
                  <a:srgbClr val="000000"/>
                </a:solidFill>
                <a:latin typeface="Arial"/>
                <a:ea typeface="Arial"/>
                <a:cs typeface="Arial"/>
                <a:sym typeface="Arial"/>
              </a:endParaRPr>
            </a:p>
          </p:txBody>
        </p:sp>
      </p:grpSp>
      <p:sp>
        <p:nvSpPr>
          <p:cNvPr id="219" name="Google Shape;219;p37"/>
          <p:cNvSpPr txBox="1"/>
          <p:nvPr/>
        </p:nvSpPr>
        <p:spPr>
          <a:xfrm>
            <a:off x="9839739" y="6581000"/>
            <a:ext cx="2372139" cy="27695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8"/>
          <p:cNvSpPr txBox="1"/>
          <p:nvPr/>
        </p:nvSpPr>
        <p:spPr>
          <a:xfrm>
            <a:off x="0" y="0"/>
            <a:ext cx="12192000" cy="829893"/>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small" strike="noStrike">
                <a:solidFill>
                  <a:schemeClr val="dk1"/>
                </a:solidFill>
                <a:latin typeface="Arial"/>
                <a:ea typeface="Arial"/>
                <a:cs typeface="Arial"/>
                <a:sym typeface="Arial"/>
              </a:rPr>
              <a:t>Protein Language Model for VEP</a:t>
            </a:r>
            <a:endParaRPr b="0" i="0" sz="3600" u="none" cap="none" strike="noStrike">
              <a:solidFill>
                <a:srgbClr val="000000"/>
              </a:solidFill>
              <a:latin typeface="Arial"/>
              <a:ea typeface="Arial"/>
              <a:cs typeface="Arial"/>
              <a:sym typeface="Arial"/>
            </a:endParaRPr>
          </a:p>
        </p:txBody>
      </p:sp>
      <p:sp>
        <p:nvSpPr>
          <p:cNvPr id="225" name="Google Shape;225;p38"/>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26" name="Google Shape;226;p38"/>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27" name="Google Shape;227;p38"/>
          <p:cNvSpPr txBox="1"/>
          <p:nvPr/>
        </p:nvSpPr>
        <p:spPr>
          <a:xfrm>
            <a:off x="9839739" y="6581000"/>
            <a:ext cx="2372139" cy="27695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pic>
        <p:nvPicPr>
          <p:cNvPr id="228" name="Google Shape;228;p38"/>
          <p:cNvPicPr preferRelativeResize="0"/>
          <p:nvPr/>
        </p:nvPicPr>
        <p:blipFill rotWithShape="1">
          <a:blip r:embed="rId3">
            <a:alphaModFix/>
          </a:blip>
          <a:srcRect b="0" l="0" r="0" t="0"/>
          <a:stretch/>
        </p:blipFill>
        <p:spPr>
          <a:xfrm>
            <a:off x="208375" y="942593"/>
            <a:ext cx="11887200" cy="5210299"/>
          </a:xfrm>
          <a:prstGeom prst="rect">
            <a:avLst/>
          </a:prstGeom>
          <a:noFill/>
          <a:ln>
            <a:noFill/>
          </a:ln>
        </p:spPr>
      </p:pic>
      <p:pic>
        <p:nvPicPr>
          <p:cNvPr id="229" name="Google Shape;229;p38"/>
          <p:cNvPicPr preferRelativeResize="0"/>
          <p:nvPr/>
        </p:nvPicPr>
        <p:blipFill rotWithShape="1">
          <a:blip r:embed="rId4">
            <a:alphaModFix/>
          </a:blip>
          <a:srcRect b="0" l="0" r="0" t="0"/>
          <a:stretch/>
        </p:blipFill>
        <p:spPr>
          <a:xfrm>
            <a:off x="1833950" y="2107925"/>
            <a:ext cx="8577701" cy="4197375"/>
          </a:xfrm>
          <a:prstGeom prst="rect">
            <a:avLst/>
          </a:prstGeom>
          <a:noFill/>
          <a:ln>
            <a:noFill/>
          </a:ln>
        </p:spPr>
      </p:pic>
      <p:sp>
        <p:nvSpPr>
          <p:cNvPr id="230" name="Google Shape;230;p38"/>
          <p:cNvSpPr/>
          <p:nvPr/>
        </p:nvSpPr>
        <p:spPr>
          <a:xfrm>
            <a:off x="7254121" y="3092449"/>
            <a:ext cx="67430" cy="53975"/>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1" name="Google Shape;231;p38"/>
          <p:cNvSpPr/>
          <p:nvPr/>
        </p:nvSpPr>
        <p:spPr>
          <a:xfrm>
            <a:off x="7495421" y="3171824"/>
            <a:ext cx="67430" cy="53975"/>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2" name="Google Shape;232;p38"/>
          <p:cNvSpPr/>
          <p:nvPr/>
        </p:nvSpPr>
        <p:spPr>
          <a:xfrm>
            <a:off x="7673221" y="3311524"/>
            <a:ext cx="67430" cy="53975"/>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g3a420a1233a_0_10"/>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a:t>
            </a:r>
            <a:endParaRPr b="0" i="0" sz="1400" u="none" cap="none" strike="noStrike">
              <a:solidFill>
                <a:srgbClr val="000000"/>
              </a:solidFill>
              <a:latin typeface="Arial"/>
              <a:ea typeface="Arial"/>
              <a:cs typeface="Arial"/>
              <a:sym typeface="Arial"/>
            </a:endParaRPr>
          </a:p>
        </p:txBody>
      </p:sp>
      <p:sp>
        <p:nvSpPr>
          <p:cNvPr id="238" name="Google Shape;238;g3a420a1233a_0_10"/>
          <p:cNvSpPr txBox="1"/>
          <p:nvPr/>
        </p:nvSpPr>
        <p:spPr>
          <a:xfrm>
            <a:off x="191387" y="1222512"/>
            <a:ext cx="11735700" cy="5088900"/>
          </a:xfrm>
          <a:prstGeom prst="rect">
            <a:avLst/>
          </a:prstGeom>
          <a:noFill/>
          <a:ln>
            <a:noFill/>
          </a:ln>
        </p:spPr>
        <p:txBody>
          <a:bodyPr anchorCtr="0" anchor="t" bIns="45700" lIns="91425" spcFirstLastPara="1" rIns="91425" wrap="square" tIns="45700">
            <a:noAutofit/>
          </a:bodyPr>
          <a:lstStyle/>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239" name="Google Shape;239;g3a420a1233a_0_10"/>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40" name="Google Shape;240;g3a420a1233a_0_10"/>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41" name="Google Shape;241;g3a420a1233a_0_10"/>
          <p:cNvSpPr txBox="1"/>
          <p:nvPr/>
        </p:nvSpPr>
        <p:spPr>
          <a:xfrm>
            <a:off x="508431" y="1049912"/>
            <a:ext cx="11588700" cy="45501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chemeClr val="accent3"/>
                </a:solidFill>
                <a:latin typeface="Arial"/>
                <a:ea typeface="Arial"/>
                <a:cs typeface="Arial"/>
                <a:sym typeface="Arial"/>
              </a:rPr>
              <a:t>Variant Effects and Contexts</a:t>
            </a:r>
            <a:endParaRPr b="0" i="0" sz="3200" u="none" cap="none" strike="noStrike">
              <a:solidFill>
                <a:srgbClr val="222222"/>
              </a:solidFill>
              <a:latin typeface="Arial"/>
              <a:ea typeface="Arial"/>
              <a:cs typeface="Arial"/>
              <a:sym typeface="Arial"/>
            </a:endParaRPr>
          </a:p>
          <a:p>
            <a:pPr indent="-4318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Protein Language Models (PLM)</a:t>
            </a:r>
            <a:endParaRPr b="0" i="0" sz="14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Incorporating Structural Contexts into PLM</a:t>
            </a:r>
            <a:endParaRPr b="0" i="0" sz="1400" u="none" cap="none" strike="noStrike">
              <a:solidFill>
                <a:schemeClr val="dk1"/>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Incorporating Functional Contexts</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From Context-Specific VEP to Design</a:t>
            </a:r>
            <a:endParaRPr b="0" i="0" sz="1400" u="none" cap="none" strike="noStrike">
              <a:solidFill>
                <a:srgbClr val="000000"/>
              </a:solidFill>
              <a:latin typeface="Arial"/>
              <a:ea typeface="Arial"/>
              <a:cs typeface="Arial"/>
              <a:sym typeface="Arial"/>
            </a:endParaRPr>
          </a:p>
        </p:txBody>
      </p:sp>
      <p:sp>
        <p:nvSpPr>
          <p:cNvPr id="242" name="Google Shape;242;g3a420a1233a_0_10"/>
          <p:cNvSpPr txBox="1"/>
          <p:nvPr/>
        </p:nvSpPr>
        <p:spPr>
          <a:xfrm>
            <a:off x="1227067" y="2676381"/>
            <a:ext cx="10610700" cy="1785600"/>
          </a:xfrm>
          <a:prstGeom prst="rect">
            <a:avLst/>
          </a:prstGeom>
          <a:noFill/>
          <a:ln>
            <a:noFill/>
          </a:ln>
        </p:spPr>
        <p:txBody>
          <a:bodyPr anchorCtr="0" anchor="t" bIns="45700" lIns="91425" spcFirstLastPara="1" rIns="91425" wrap="square" tIns="45700">
            <a:spAutoFit/>
          </a:bodyPr>
          <a:lstStyle/>
          <a:p>
            <a:pPr indent="-457200" lvl="2" marL="4572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Our Structure-Informed PLM</a:t>
            </a:r>
            <a:endParaRPr b="0" i="0" sz="1400" u="none" cap="none" strike="noStrike">
              <a:solidFill>
                <a:srgbClr val="000000"/>
              </a:solidFill>
              <a:latin typeface="Arial"/>
              <a:ea typeface="Arial"/>
              <a:cs typeface="Arial"/>
              <a:sym typeface="Arial"/>
            </a:endParaRPr>
          </a:p>
          <a:p>
            <a:pPr indent="-457200" lvl="8" marL="4572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SaProt</a:t>
            </a:r>
            <a:endParaRPr b="0" i="0" sz="3200" u="none" cap="none" strike="noStrike">
              <a:solidFill>
                <a:srgbClr val="A5A5A5"/>
              </a:solidFill>
              <a:latin typeface="Arial"/>
              <a:ea typeface="Arial"/>
              <a:cs typeface="Arial"/>
              <a:sym typeface="Arial"/>
            </a:endParaRPr>
          </a:p>
          <a:p>
            <a:pPr indent="-457200" lvl="8" marL="4572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Integrated Embeddings Approach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g3a420a1233a_0_10"/>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g3a420a1233a_0_20"/>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a:t>
            </a:r>
            <a:endParaRPr b="0" i="0" sz="1400" u="none" cap="none" strike="noStrike">
              <a:solidFill>
                <a:srgbClr val="000000"/>
              </a:solidFill>
              <a:latin typeface="Arial"/>
              <a:ea typeface="Arial"/>
              <a:cs typeface="Arial"/>
              <a:sym typeface="Arial"/>
            </a:endParaRPr>
          </a:p>
        </p:txBody>
      </p:sp>
      <p:sp>
        <p:nvSpPr>
          <p:cNvPr id="249" name="Google Shape;249;g3a420a1233a_0_20"/>
          <p:cNvSpPr txBox="1"/>
          <p:nvPr/>
        </p:nvSpPr>
        <p:spPr>
          <a:xfrm>
            <a:off x="191387" y="1222512"/>
            <a:ext cx="11735700" cy="5088900"/>
          </a:xfrm>
          <a:prstGeom prst="rect">
            <a:avLst/>
          </a:prstGeom>
          <a:noFill/>
          <a:ln>
            <a:noFill/>
          </a:ln>
        </p:spPr>
        <p:txBody>
          <a:bodyPr anchorCtr="0" anchor="t" bIns="45700" lIns="91425" spcFirstLastPara="1" rIns="91425" wrap="square" tIns="45700">
            <a:noAutofit/>
          </a:bodyPr>
          <a:lstStyle/>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250" name="Google Shape;250;g3a420a1233a_0_20"/>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51" name="Google Shape;251;g3a420a1233a_0_20"/>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52" name="Google Shape;252;g3a420a1233a_0_20"/>
          <p:cNvSpPr txBox="1"/>
          <p:nvPr/>
        </p:nvSpPr>
        <p:spPr>
          <a:xfrm>
            <a:off x="508431" y="1049912"/>
            <a:ext cx="11588700" cy="45501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chemeClr val="accent3"/>
                </a:solidFill>
                <a:latin typeface="Arial"/>
                <a:ea typeface="Arial"/>
                <a:cs typeface="Arial"/>
                <a:sym typeface="Arial"/>
              </a:rPr>
              <a:t>Variant Effects and Contexts</a:t>
            </a:r>
            <a:endParaRPr b="0" i="0" sz="3200" u="none" cap="none" strike="noStrike">
              <a:solidFill>
                <a:srgbClr val="222222"/>
              </a:solidFill>
              <a:latin typeface="Arial"/>
              <a:ea typeface="Arial"/>
              <a:cs typeface="Arial"/>
              <a:sym typeface="Arial"/>
            </a:endParaRPr>
          </a:p>
          <a:p>
            <a:pPr indent="-4318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Protein Language Models (PLM)</a:t>
            </a:r>
            <a:endParaRPr b="0" i="0" sz="1400" u="none" cap="none" strike="noStrike">
              <a:solidFill>
                <a:schemeClr val="dk1"/>
              </a:solidFill>
              <a:latin typeface="Arial"/>
              <a:ea typeface="Arial"/>
              <a:cs typeface="Arial"/>
              <a:sym typeface="Arial"/>
            </a:endParaRPr>
          </a:p>
          <a:p>
            <a:pPr indent="-4318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Incorporating Structural Contexts into PLM</a:t>
            </a:r>
            <a:endParaRPr b="0" i="0" sz="32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Incorporating Functional Contexts</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From Context-Specific VEP to Design</a:t>
            </a:r>
            <a:endParaRPr b="0" i="0" sz="1400" u="none" cap="none" strike="noStrike">
              <a:solidFill>
                <a:srgbClr val="000000"/>
              </a:solidFill>
              <a:latin typeface="Arial"/>
              <a:ea typeface="Arial"/>
              <a:cs typeface="Arial"/>
              <a:sym typeface="Arial"/>
            </a:endParaRPr>
          </a:p>
        </p:txBody>
      </p:sp>
      <p:sp>
        <p:nvSpPr>
          <p:cNvPr id="253" name="Google Shape;253;g3a420a1233a_0_20"/>
          <p:cNvSpPr txBox="1"/>
          <p:nvPr/>
        </p:nvSpPr>
        <p:spPr>
          <a:xfrm>
            <a:off x="1227067" y="2676381"/>
            <a:ext cx="10610700" cy="1785600"/>
          </a:xfrm>
          <a:prstGeom prst="rect">
            <a:avLst/>
          </a:prstGeom>
          <a:noFill/>
          <a:ln>
            <a:noFill/>
          </a:ln>
        </p:spPr>
        <p:txBody>
          <a:bodyPr anchorCtr="0" anchor="t" bIns="45700" lIns="91425" spcFirstLastPara="1" rIns="91425" wrap="square" tIns="45700">
            <a:spAutoFit/>
          </a:bodyPr>
          <a:lstStyle/>
          <a:p>
            <a:pPr indent="-457200" lvl="2"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Our Structure-Informed PLM</a:t>
            </a:r>
            <a:endParaRPr b="0" i="0" sz="1400" u="none" cap="none" strike="noStrike">
              <a:solidFill>
                <a:schemeClr val="dk1"/>
              </a:solidFill>
              <a:latin typeface="Arial"/>
              <a:ea typeface="Arial"/>
              <a:cs typeface="Arial"/>
              <a:sym typeface="Arial"/>
            </a:endParaRPr>
          </a:p>
          <a:p>
            <a:pPr indent="-457200" lvl="8" marL="4572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SaProt</a:t>
            </a:r>
            <a:endParaRPr b="0" i="0" sz="3200" u="none" cap="none" strike="noStrike">
              <a:solidFill>
                <a:srgbClr val="A5A5A5"/>
              </a:solidFill>
              <a:latin typeface="Arial"/>
              <a:ea typeface="Arial"/>
              <a:cs typeface="Arial"/>
              <a:sym typeface="Arial"/>
            </a:endParaRPr>
          </a:p>
          <a:p>
            <a:pPr indent="-457200" lvl="8" marL="4572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Integrated Embeddings Approach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g3a420a1233a_0_20"/>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2800"/>
              <a:buNone/>
            </a:pPr>
            <a:r>
              <a:t/>
            </a:r>
            <a:endParaRPr/>
          </a:p>
        </p:txBody>
      </p:sp>
      <p:pic>
        <p:nvPicPr>
          <p:cNvPr descr="Fig. 1" id="260" name="Google Shape;260;p41"/>
          <p:cNvPicPr preferRelativeResize="0"/>
          <p:nvPr/>
        </p:nvPicPr>
        <p:blipFill rotWithShape="1">
          <a:blip r:embed="rId3">
            <a:alphaModFix/>
          </a:blip>
          <a:srcRect b="0" l="0" r="0" t="0"/>
          <a:stretch/>
        </p:blipFill>
        <p:spPr>
          <a:xfrm>
            <a:off x="2395600" y="940400"/>
            <a:ext cx="6811600" cy="4920674"/>
          </a:xfrm>
          <a:prstGeom prst="rect">
            <a:avLst/>
          </a:prstGeom>
          <a:noFill/>
          <a:ln>
            <a:noFill/>
          </a:ln>
        </p:spPr>
      </p:pic>
      <p:sp>
        <p:nvSpPr>
          <p:cNvPr id="261" name="Google Shape;261;p41"/>
          <p:cNvSpPr txBox="1"/>
          <p:nvPr/>
        </p:nvSpPr>
        <p:spPr>
          <a:xfrm>
            <a:off x="6690794" y="6335483"/>
            <a:ext cx="32496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Sun and Shen, Human Genetics, 2025</a:t>
            </a:r>
            <a:endParaRPr b="0" i="0" sz="1400" u="none" cap="none" strike="noStrike">
              <a:solidFill>
                <a:srgbClr val="000000"/>
              </a:solidFill>
              <a:latin typeface="Arial"/>
              <a:ea typeface="Arial"/>
              <a:cs typeface="Arial"/>
              <a:sym typeface="Arial"/>
            </a:endParaRPr>
          </a:p>
        </p:txBody>
      </p:sp>
      <p:sp>
        <p:nvSpPr>
          <p:cNvPr id="262" name="Google Shape;262;p41"/>
          <p:cNvSpPr txBox="1"/>
          <p:nvPr/>
        </p:nvSpPr>
        <p:spPr>
          <a:xfrm>
            <a:off x="5538195" y="5935277"/>
            <a:ext cx="55548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FF0000"/>
                </a:solidFill>
                <a:latin typeface="Arial"/>
                <a:ea typeface="Arial"/>
                <a:cs typeface="Arial"/>
                <a:sym typeface="Arial"/>
              </a:rPr>
              <a:t>No Structure is needed during model inference!</a:t>
            </a:r>
            <a:endParaRPr b="0" i="0" sz="1400" u="none" cap="none" strike="noStrike">
              <a:solidFill>
                <a:srgbClr val="000000"/>
              </a:solidFill>
              <a:latin typeface="Arial"/>
              <a:ea typeface="Arial"/>
              <a:cs typeface="Arial"/>
              <a:sym typeface="Arial"/>
            </a:endParaRPr>
          </a:p>
        </p:txBody>
      </p:sp>
      <p:sp>
        <p:nvSpPr>
          <p:cNvPr id="263" name="Google Shape;263;p41"/>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64" name="Google Shape;264;p41"/>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65" name="Google Shape;265;p41"/>
          <p:cNvSpPr txBox="1"/>
          <p:nvPr/>
        </p:nvSpPr>
        <p:spPr>
          <a:xfrm>
            <a:off x="9839739" y="6581000"/>
            <a:ext cx="2372139" cy="27695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
        <p:nvSpPr>
          <p:cNvPr id="266" name="Google Shape;266;p41"/>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Our Structure-Informed Protein Language Models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457200" rtl="0" algn="l">
              <a:lnSpc>
                <a:spcPct val="90000"/>
              </a:lnSpc>
              <a:spcBef>
                <a:spcPts val="1000"/>
              </a:spcBef>
              <a:spcAft>
                <a:spcPts val="0"/>
              </a:spcAft>
              <a:buSzPts val="2800"/>
              <a:buNone/>
            </a:pPr>
            <a:r>
              <a:t/>
            </a:r>
            <a:endParaRPr/>
          </a:p>
        </p:txBody>
      </p:sp>
      <p:pic>
        <p:nvPicPr>
          <p:cNvPr descr="Fig. 4" id="272" name="Google Shape;272;p42"/>
          <p:cNvPicPr preferRelativeResize="0"/>
          <p:nvPr/>
        </p:nvPicPr>
        <p:blipFill rotWithShape="1">
          <a:blip r:embed="rId3">
            <a:alphaModFix/>
          </a:blip>
          <a:srcRect b="0" l="0" r="0" t="0"/>
          <a:stretch/>
        </p:blipFill>
        <p:spPr>
          <a:xfrm>
            <a:off x="653300" y="1216450"/>
            <a:ext cx="10887824" cy="4774775"/>
          </a:xfrm>
          <a:prstGeom prst="rect">
            <a:avLst/>
          </a:prstGeom>
          <a:noFill/>
          <a:ln>
            <a:noFill/>
          </a:ln>
        </p:spPr>
      </p:pic>
      <p:sp>
        <p:nvSpPr>
          <p:cNvPr id="273" name="Google Shape;273;p42"/>
          <p:cNvSpPr txBox="1"/>
          <p:nvPr/>
        </p:nvSpPr>
        <p:spPr>
          <a:xfrm>
            <a:off x="4632869" y="6065675"/>
            <a:ext cx="39906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(Top 1/2 in 20/35 DMS Tasks)</a:t>
            </a:r>
            <a:endParaRPr b="0" i="0" sz="1800" u="none" cap="none" strike="noStrike">
              <a:solidFill>
                <a:srgbClr val="000000"/>
              </a:solidFill>
              <a:latin typeface="Arial"/>
              <a:ea typeface="Arial"/>
              <a:cs typeface="Arial"/>
              <a:sym typeface="Arial"/>
            </a:endParaRPr>
          </a:p>
        </p:txBody>
      </p:sp>
      <p:sp>
        <p:nvSpPr>
          <p:cNvPr id="274" name="Google Shape;274;p42"/>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75" name="Google Shape;275;p42"/>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76" name="Google Shape;276;p42"/>
          <p:cNvSpPr txBox="1"/>
          <p:nvPr/>
        </p:nvSpPr>
        <p:spPr>
          <a:xfrm>
            <a:off x="9839739" y="6581000"/>
            <a:ext cx="2372139" cy="27695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
        <p:nvSpPr>
          <p:cNvPr id="277" name="Google Shape;277;p42"/>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SI-PLMs are Robust for Zero-Shot VEP</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3"/>
          <p:cNvSpPr txBox="1"/>
          <p:nvPr>
            <p:ph idx="1" type="body"/>
          </p:nvPr>
        </p:nvSpPr>
        <p:spPr>
          <a:xfrm>
            <a:off x="757600" y="1049775"/>
            <a:ext cx="10515600" cy="4351200"/>
          </a:xfrm>
          <a:prstGeom prst="rect">
            <a:avLst/>
          </a:prstGeom>
          <a:noFill/>
          <a:ln>
            <a:noFill/>
          </a:ln>
        </p:spPr>
        <p:txBody>
          <a:bodyPr anchorCtr="0" anchor="t" bIns="45700" lIns="91425" spcFirstLastPara="1" rIns="91425" wrap="square" tIns="45700">
            <a:normAutofit/>
          </a:bodyPr>
          <a:lstStyle/>
          <a:p>
            <a:pPr indent="-406400" lvl="0" marL="457200" rtl="0" algn="l">
              <a:lnSpc>
                <a:spcPct val="90000"/>
              </a:lnSpc>
              <a:spcBef>
                <a:spcPts val="1000"/>
              </a:spcBef>
              <a:spcAft>
                <a:spcPts val="0"/>
              </a:spcAft>
              <a:buSzPts val="2800"/>
              <a:buChar char="•"/>
            </a:pPr>
            <a:r>
              <a:rPr lang="en-US" sz="2400"/>
              <a:t>Learned amino-acid distributions of functionally and evolutionarily conserved residues can be of much lower entropy</a:t>
            </a:r>
            <a:endParaRPr/>
          </a:p>
        </p:txBody>
      </p:sp>
      <p:pic>
        <p:nvPicPr>
          <p:cNvPr descr="Fig. 6" id="284" name="Google Shape;284;p43"/>
          <p:cNvPicPr preferRelativeResize="0"/>
          <p:nvPr/>
        </p:nvPicPr>
        <p:blipFill rotWithShape="1">
          <a:blip r:embed="rId3">
            <a:alphaModFix/>
          </a:blip>
          <a:srcRect b="0" l="0" r="0" t="0"/>
          <a:stretch/>
        </p:blipFill>
        <p:spPr>
          <a:xfrm>
            <a:off x="2146533" y="1929500"/>
            <a:ext cx="9475590" cy="4351200"/>
          </a:xfrm>
          <a:prstGeom prst="rect">
            <a:avLst/>
          </a:prstGeom>
          <a:noFill/>
          <a:ln>
            <a:noFill/>
          </a:ln>
        </p:spPr>
      </p:pic>
      <p:sp>
        <p:nvSpPr>
          <p:cNvPr id="285" name="Google Shape;285;p43"/>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86" name="Google Shape;286;p43"/>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87" name="Google Shape;287;p43"/>
          <p:cNvSpPr txBox="1"/>
          <p:nvPr/>
        </p:nvSpPr>
        <p:spPr>
          <a:xfrm>
            <a:off x="9839739" y="6581000"/>
            <a:ext cx="2372139" cy="27695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
        <p:nvSpPr>
          <p:cNvPr id="288" name="Google Shape;288;p43"/>
          <p:cNvSpPr txBox="1"/>
          <p:nvPr/>
        </p:nvSpPr>
        <p:spPr>
          <a:xfrm>
            <a:off x="0" y="0"/>
            <a:ext cx="12192000" cy="829800"/>
          </a:xfrm>
          <a:prstGeom prst="rect">
            <a:avLst/>
          </a:prstGeom>
          <a:noFill/>
          <a:ln>
            <a:noFill/>
          </a:ln>
        </p:spPr>
        <p:txBody>
          <a:bodyPr anchorCtr="0" anchor="ctr" bIns="45700" lIns="91425" spcFirstLastPara="1" rIns="91425" wrap="square" tIns="45700">
            <a:normAutofit fontScale="77500" lnSpcReduction="20000"/>
          </a:bodyPr>
          <a:lstStyle/>
          <a:p>
            <a:pPr indent="0" lvl="0" marL="0" marR="0" rtl="0" algn="ctr">
              <a:lnSpc>
                <a:spcPct val="100000"/>
              </a:lnSpc>
              <a:spcBef>
                <a:spcPts val="0"/>
              </a:spcBef>
              <a:spcAft>
                <a:spcPts val="0"/>
              </a:spcAft>
              <a:buClr>
                <a:schemeClr val="dk1"/>
              </a:buClr>
              <a:buSzPct val="100000"/>
              <a:buFont typeface="Arial"/>
              <a:buNone/>
            </a:pPr>
            <a:r>
              <a:rPr b="0" i="0" lang="en-US" sz="3600" u="none" cap="small" strike="noStrike">
                <a:solidFill>
                  <a:schemeClr val="dk1"/>
                </a:solidFill>
                <a:latin typeface="Arial"/>
                <a:ea typeface="Arial"/>
                <a:cs typeface="Arial"/>
                <a:sym typeface="Arial"/>
              </a:rPr>
              <a:t>Why Structure-Contextualized Sequence Embeddings Are Better Sequence Embeddings for Few-Shot VEP</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g3a420a1233a_0_31"/>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a:t>
            </a:r>
            <a:endParaRPr b="0" i="0" sz="1400" u="none" cap="none" strike="noStrike">
              <a:solidFill>
                <a:srgbClr val="000000"/>
              </a:solidFill>
              <a:latin typeface="Arial"/>
              <a:ea typeface="Arial"/>
              <a:cs typeface="Arial"/>
              <a:sym typeface="Arial"/>
            </a:endParaRPr>
          </a:p>
        </p:txBody>
      </p:sp>
      <p:sp>
        <p:nvSpPr>
          <p:cNvPr id="294" name="Google Shape;294;g3a420a1233a_0_31"/>
          <p:cNvSpPr txBox="1"/>
          <p:nvPr/>
        </p:nvSpPr>
        <p:spPr>
          <a:xfrm>
            <a:off x="191387" y="1222512"/>
            <a:ext cx="11735700" cy="5088900"/>
          </a:xfrm>
          <a:prstGeom prst="rect">
            <a:avLst/>
          </a:prstGeom>
          <a:noFill/>
          <a:ln>
            <a:noFill/>
          </a:ln>
        </p:spPr>
        <p:txBody>
          <a:bodyPr anchorCtr="0" anchor="t" bIns="45700" lIns="91425" spcFirstLastPara="1" rIns="91425" wrap="square" tIns="45700">
            <a:noAutofit/>
          </a:bodyPr>
          <a:lstStyle/>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295" name="Google Shape;295;g3a420a1233a_0_31"/>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96" name="Google Shape;296;g3a420a1233a_0_31"/>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97" name="Google Shape;297;g3a420a1233a_0_31"/>
          <p:cNvSpPr txBox="1"/>
          <p:nvPr/>
        </p:nvSpPr>
        <p:spPr>
          <a:xfrm>
            <a:off x="508431" y="1049912"/>
            <a:ext cx="11588700" cy="45501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chemeClr val="accent3"/>
                </a:solidFill>
                <a:latin typeface="Arial"/>
                <a:ea typeface="Arial"/>
                <a:cs typeface="Arial"/>
                <a:sym typeface="Arial"/>
              </a:rPr>
              <a:t>Variant Effects and Contexts</a:t>
            </a:r>
            <a:endParaRPr b="0" i="0" sz="3200" u="none" cap="none" strike="noStrike">
              <a:solidFill>
                <a:srgbClr val="222222"/>
              </a:solidFill>
              <a:latin typeface="Arial"/>
              <a:ea typeface="Arial"/>
              <a:cs typeface="Arial"/>
              <a:sym typeface="Arial"/>
            </a:endParaRPr>
          </a:p>
          <a:p>
            <a:pPr indent="-4318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Protein Language Models (PLM)</a:t>
            </a:r>
            <a:endParaRPr b="0" i="0" sz="1400" u="none" cap="none" strike="noStrike">
              <a:solidFill>
                <a:schemeClr val="dk1"/>
              </a:solidFill>
              <a:latin typeface="Arial"/>
              <a:ea typeface="Arial"/>
              <a:cs typeface="Arial"/>
              <a:sym typeface="Arial"/>
            </a:endParaRPr>
          </a:p>
          <a:p>
            <a:pPr indent="-4318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Incorporating Structural Contexts into PLM</a:t>
            </a:r>
            <a:endParaRPr b="0" i="0" sz="32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Incorporating Functional Contexts</a:t>
            </a:r>
            <a:endParaRPr b="0" i="0" sz="1400" u="none" cap="none" strike="noStrike">
              <a:solidFill>
                <a:srgbClr val="000000"/>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From Context-Specific VEP to Design</a:t>
            </a:r>
            <a:endParaRPr b="0" i="0" sz="1400" u="none" cap="none" strike="noStrike">
              <a:solidFill>
                <a:srgbClr val="000000"/>
              </a:solidFill>
              <a:latin typeface="Arial"/>
              <a:ea typeface="Arial"/>
              <a:cs typeface="Arial"/>
              <a:sym typeface="Arial"/>
            </a:endParaRPr>
          </a:p>
        </p:txBody>
      </p:sp>
      <p:sp>
        <p:nvSpPr>
          <p:cNvPr id="298" name="Google Shape;298;g3a420a1233a_0_31"/>
          <p:cNvSpPr txBox="1"/>
          <p:nvPr/>
        </p:nvSpPr>
        <p:spPr>
          <a:xfrm>
            <a:off x="1227067" y="2676381"/>
            <a:ext cx="10610700" cy="1785600"/>
          </a:xfrm>
          <a:prstGeom prst="rect">
            <a:avLst/>
          </a:prstGeom>
          <a:noFill/>
          <a:ln>
            <a:noFill/>
          </a:ln>
        </p:spPr>
        <p:txBody>
          <a:bodyPr anchorCtr="0" anchor="t" bIns="45700" lIns="91425" spcFirstLastPara="1" rIns="91425" wrap="square" tIns="45700">
            <a:spAutoFit/>
          </a:bodyPr>
          <a:lstStyle/>
          <a:p>
            <a:pPr indent="-457200" lvl="2"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Our Structure-Informed PLM</a:t>
            </a:r>
            <a:endParaRPr b="0" i="0" sz="1400" u="none" cap="none" strike="noStrike">
              <a:solidFill>
                <a:schemeClr val="dk1"/>
              </a:solidFill>
              <a:latin typeface="Arial"/>
              <a:ea typeface="Arial"/>
              <a:cs typeface="Arial"/>
              <a:sym typeface="Arial"/>
            </a:endParaRPr>
          </a:p>
          <a:p>
            <a:pPr indent="-457200" lvl="8"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SaProt</a:t>
            </a:r>
            <a:endParaRPr b="0" i="0" sz="3200" u="none" cap="none" strike="noStrike">
              <a:solidFill>
                <a:schemeClr val="dk1"/>
              </a:solidFill>
              <a:latin typeface="Arial"/>
              <a:ea typeface="Arial"/>
              <a:cs typeface="Arial"/>
              <a:sym typeface="Arial"/>
            </a:endParaRPr>
          </a:p>
          <a:p>
            <a:pPr indent="-457200" lvl="8" marL="4572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Integrated Embeddings Approach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g3a420a1233a_0_31"/>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457200" rtl="0" algn="l">
              <a:lnSpc>
                <a:spcPct val="90000"/>
              </a:lnSpc>
              <a:spcBef>
                <a:spcPts val="1000"/>
              </a:spcBef>
              <a:spcAft>
                <a:spcPts val="0"/>
              </a:spcAft>
              <a:buSzPts val="2800"/>
              <a:buNone/>
            </a:pPr>
            <a:r>
              <a:t/>
            </a:r>
            <a:endParaRPr/>
          </a:p>
        </p:txBody>
      </p:sp>
      <p:sp>
        <p:nvSpPr>
          <p:cNvPr id="305" name="Google Shape;305;p45"/>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n-US"/>
              <a:t>‹#›</a:t>
            </a:fld>
            <a:endParaRPr/>
          </a:p>
        </p:txBody>
      </p:sp>
      <p:sp>
        <p:nvSpPr>
          <p:cNvPr id="306" name="Google Shape;306;p45"/>
          <p:cNvSpPr txBox="1"/>
          <p:nvPr/>
        </p:nvSpPr>
        <p:spPr>
          <a:xfrm>
            <a:off x="2323042" y="829800"/>
            <a:ext cx="19983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SaProt</a:t>
            </a:r>
            <a:endParaRPr b="1" i="0" sz="2400" u="none" cap="none" strike="noStrike">
              <a:solidFill>
                <a:srgbClr val="000000"/>
              </a:solidFill>
              <a:latin typeface="Arial"/>
              <a:ea typeface="Arial"/>
              <a:cs typeface="Arial"/>
              <a:sym typeface="Arial"/>
            </a:endParaRPr>
          </a:p>
        </p:txBody>
      </p:sp>
      <p:sp>
        <p:nvSpPr>
          <p:cNvPr id="307" name="Google Shape;307;p45"/>
          <p:cNvSpPr txBox="1"/>
          <p:nvPr/>
        </p:nvSpPr>
        <p:spPr>
          <a:xfrm>
            <a:off x="4016830" y="6281739"/>
            <a:ext cx="514756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000000"/>
                </a:solidFill>
                <a:latin typeface="Arial"/>
                <a:ea typeface="Arial"/>
                <a:cs typeface="Arial"/>
                <a:sym typeface="Arial"/>
                <a:hlinkClick r:id="rId3">
                  <a:extLst>
                    <a:ext uri="{A12FA001-AC4F-418D-AE19-62706E023703}">
                      <ahyp:hlinkClr val="tx"/>
                    </a:ext>
                  </a:extLst>
                </a:hlinkClick>
              </a:rPr>
              <a:t>https://www.biorxiv.org/content/10.1101/2023.10.01.560349v5</a:t>
            </a: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308" name="Google Shape;308;p45"/>
          <p:cNvPicPr preferRelativeResize="0"/>
          <p:nvPr/>
        </p:nvPicPr>
        <p:blipFill rotWithShape="1">
          <a:blip r:embed="rId4">
            <a:alphaModFix/>
          </a:blip>
          <a:srcRect b="0" l="0" r="0" t="0"/>
          <a:stretch/>
        </p:blipFill>
        <p:spPr>
          <a:xfrm>
            <a:off x="594671" y="1291500"/>
            <a:ext cx="11117855" cy="4869876"/>
          </a:xfrm>
          <a:prstGeom prst="rect">
            <a:avLst/>
          </a:prstGeom>
          <a:noFill/>
          <a:ln>
            <a:noFill/>
          </a:ln>
        </p:spPr>
      </p:pic>
      <p:sp>
        <p:nvSpPr>
          <p:cNvPr id="309" name="Google Shape;309;p45"/>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310" name="Google Shape;310;p45"/>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311" name="Google Shape;311;p45"/>
          <p:cNvSpPr txBox="1"/>
          <p:nvPr/>
        </p:nvSpPr>
        <p:spPr>
          <a:xfrm>
            <a:off x="9839739" y="6581000"/>
            <a:ext cx="2372139" cy="27695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
        <p:nvSpPr>
          <p:cNvPr id="312" name="Google Shape;312;p45"/>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Sequence + Structure Bilingual Models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g3a420a1233a_0_42"/>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a:t>
            </a:r>
            <a:endParaRPr b="0" i="0" sz="1400" u="none" cap="none" strike="noStrike">
              <a:solidFill>
                <a:srgbClr val="000000"/>
              </a:solidFill>
              <a:latin typeface="Arial"/>
              <a:ea typeface="Arial"/>
              <a:cs typeface="Arial"/>
              <a:sym typeface="Arial"/>
            </a:endParaRPr>
          </a:p>
        </p:txBody>
      </p:sp>
      <p:sp>
        <p:nvSpPr>
          <p:cNvPr id="318" name="Google Shape;318;g3a420a1233a_0_42"/>
          <p:cNvSpPr txBox="1"/>
          <p:nvPr/>
        </p:nvSpPr>
        <p:spPr>
          <a:xfrm>
            <a:off x="191387" y="1222512"/>
            <a:ext cx="11735700" cy="5088900"/>
          </a:xfrm>
          <a:prstGeom prst="rect">
            <a:avLst/>
          </a:prstGeom>
          <a:noFill/>
          <a:ln>
            <a:noFill/>
          </a:ln>
        </p:spPr>
        <p:txBody>
          <a:bodyPr anchorCtr="0" anchor="t" bIns="45700" lIns="91425" spcFirstLastPara="1" rIns="91425" wrap="square" tIns="45700">
            <a:noAutofit/>
          </a:bodyPr>
          <a:lstStyle/>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319" name="Google Shape;319;g3a420a1233a_0_42"/>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320" name="Google Shape;320;g3a420a1233a_0_42"/>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321" name="Google Shape;321;g3a420a1233a_0_42"/>
          <p:cNvSpPr txBox="1"/>
          <p:nvPr/>
        </p:nvSpPr>
        <p:spPr>
          <a:xfrm>
            <a:off x="508431" y="1049912"/>
            <a:ext cx="11588700" cy="45501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chemeClr val="accent3"/>
                </a:solidFill>
                <a:latin typeface="Arial"/>
                <a:ea typeface="Arial"/>
                <a:cs typeface="Arial"/>
                <a:sym typeface="Arial"/>
              </a:rPr>
              <a:t>Variant Effects and Contexts</a:t>
            </a:r>
            <a:endParaRPr b="0" i="0" sz="3200" u="none" cap="none" strike="noStrike">
              <a:solidFill>
                <a:srgbClr val="222222"/>
              </a:solidFill>
              <a:latin typeface="Arial"/>
              <a:ea typeface="Arial"/>
              <a:cs typeface="Arial"/>
              <a:sym typeface="Arial"/>
            </a:endParaRPr>
          </a:p>
          <a:p>
            <a:pPr indent="-4318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Protein Language Models (PLM)</a:t>
            </a:r>
            <a:endParaRPr b="0" i="0" sz="1400" u="none" cap="none" strike="noStrike">
              <a:solidFill>
                <a:schemeClr val="dk1"/>
              </a:solidFill>
              <a:latin typeface="Arial"/>
              <a:ea typeface="Arial"/>
              <a:cs typeface="Arial"/>
              <a:sym typeface="Arial"/>
            </a:endParaRPr>
          </a:p>
          <a:p>
            <a:pPr indent="-4318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Incorporating Structural Contexts into PLM</a:t>
            </a:r>
            <a:endParaRPr b="0" i="0" sz="32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4572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Incorporating Functional Contexts</a:t>
            </a:r>
            <a:endParaRPr b="0" i="0" sz="14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From Context-Specific VEP to Design</a:t>
            </a:r>
            <a:endParaRPr b="0" i="0" sz="1400" u="none" cap="none" strike="noStrike">
              <a:solidFill>
                <a:srgbClr val="000000"/>
              </a:solidFill>
              <a:latin typeface="Arial"/>
              <a:ea typeface="Arial"/>
              <a:cs typeface="Arial"/>
              <a:sym typeface="Arial"/>
            </a:endParaRPr>
          </a:p>
        </p:txBody>
      </p:sp>
      <p:sp>
        <p:nvSpPr>
          <p:cNvPr id="322" name="Google Shape;322;g3a420a1233a_0_42"/>
          <p:cNvSpPr txBox="1"/>
          <p:nvPr/>
        </p:nvSpPr>
        <p:spPr>
          <a:xfrm>
            <a:off x="1227067" y="2676381"/>
            <a:ext cx="10610700" cy="1785600"/>
          </a:xfrm>
          <a:prstGeom prst="rect">
            <a:avLst/>
          </a:prstGeom>
          <a:noFill/>
          <a:ln>
            <a:noFill/>
          </a:ln>
        </p:spPr>
        <p:txBody>
          <a:bodyPr anchorCtr="0" anchor="t" bIns="45700" lIns="91425" spcFirstLastPara="1" rIns="91425" wrap="square" tIns="45700">
            <a:spAutoFit/>
          </a:bodyPr>
          <a:lstStyle/>
          <a:p>
            <a:pPr indent="-457200" lvl="2"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Our Structure-Informed PLM</a:t>
            </a:r>
            <a:endParaRPr b="0" i="0" sz="1400" u="none" cap="none" strike="noStrike">
              <a:solidFill>
                <a:schemeClr val="dk1"/>
              </a:solidFill>
              <a:latin typeface="Arial"/>
              <a:ea typeface="Arial"/>
              <a:cs typeface="Arial"/>
              <a:sym typeface="Arial"/>
            </a:endParaRPr>
          </a:p>
          <a:p>
            <a:pPr indent="-457200" lvl="8"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SaProt</a:t>
            </a:r>
            <a:endParaRPr b="0" i="0" sz="3200" u="none" cap="none" strike="noStrike">
              <a:solidFill>
                <a:schemeClr val="dk1"/>
              </a:solidFill>
              <a:latin typeface="Arial"/>
              <a:ea typeface="Arial"/>
              <a:cs typeface="Arial"/>
              <a:sym typeface="Arial"/>
            </a:endParaRPr>
          </a:p>
          <a:p>
            <a:pPr indent="-457200" lvl="8"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Integrated Embeddings Approach</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g3a420a1233a_0_42"/>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7"/>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n-US"/>
              <a:t>‹#›</a:t>
            </a:fld>
            <a:endParaRPr/>
          </a:p>
        </p:txBody>
      </p:sp>
      <p:grpSp>
        <p:nvGrpSpPr>
          <p:cNvPr id="329" name="Google Shape;329;p47"/>
          <p:cNvGrpSpPr/>
          <p:nvPr/>
        </p:nvGrpSpPr>
        <p:grpSpPr>
          <a:xfrm>
            <a:off x="1707725" y="1933270"/>
            <a:ext cx="8899064" cy="4267976"/>
            <a:chOff x="167702" y="4477444"/>
            <a:chExt cx="8384721" cy="3957239"/>
          </a:xfrm>
        </p:grpSpPr>
        <p:grpSp>
          <p:nvGrpSpPr>
            <p:cNvPr id="330" name="Google Shape;330;p47"/>
            <p:cNvGrpSpPr/>
            <p:nvPr/>
          </p:nvGrpSpPr>
          <p:grpSpPr>
            <a:xfrm>
              <a:off x="167702" y="4477444"/>
              <a:ext cx="7786392" cy="3957239"/>
              <a:chOff x="349022" y="6365611"/>
              <a:chExt cx="11123418" cy="5653198"/>
            </a:xfrm>
          </p:grpSpPr>
          <p:pic>
            <p:nvPicPr>
              <p:cNvPr descr="A diagram of a multimodal model&#10;&#10;Description automatically generated" id="331" name="Google Shape;331;p47"/>
              <p:cNvPicPr preferRelativeResize="0"/>
              <p:nvPr/>
            </p:nvPicPr>
            <p:blipFill rotWithShape="1">
              <a:blip r:embed="rId3">
                <a:alphaModFix/>
              </a:blip>
              <a:srcRect b="0" l="0" r="0" t="8889"/>
              <a:stretch/>
            </p:blipFill>
            <p:spPr>
              <a:xfrm>
                <a:off x="2297815" y="7034936"/>
                <a:ext cx="8936913" cy="4348865"/>
              </a:xfrm>
              <a:prstGeom prst="rect">
                <a:avLst/>
              </a:prstGeom>
              <a:noFill/>
              <a:ln>
                <a:noFill/>
              </a:ln>
            </p:spPr>
          </p:pic>
          <p:pic>
            <p:nvPicPr>
              <p:cNvPr descr="A diagram of a multimodal model&#10;&#10;Description automatically generated" id="332" name="Google Shape;332;p47"/>
              <p:cNvPicPr preferRelativeResize="0"/>
              <p:nvPr/>
            </p:nvPicPr>
            <p:blipFill rotWithShape="1">
              <a:blip r:embed="rId4">
                <a:alphaModFix/>
              </a:blip>
              <a:srcRect b="0" l="83481" r="0" t="5735"/>
              <a:stretch/>
            </p:blipFill>
            <p:spPr>
              <a:xfrm>
                <a:off x="9749644" y="7159508"/>
                <a:ext cx="1485084" cy="3913083"/>
              </a:xfrm>
              <a:prstGeom prst="rect">
                <a:avLst/>
              </a:prstGeom>
              <a:noFill/>
              <a:ln>
                <a:noFill/>
              </a:ln>
            </p:spPr>
          </p:pic>
          <p:pic>
            <p:nvPicPr>
              <p:cNvPr descr="A diagram of multiple steps of multimodal models&#10;&#10;Description automatically generated" id="333" name="Google Shape;333;p47"/>
              <p:cNvPicPr preferRelativeResize="0"/>
              <p:nvPr/>
            </p:nvPicPr>
            <p:blipFill rotWithShape="1">
              <a:blip r:embed="rId5">
                <a:alphaModFix/>
              </a:blip>
              <a:srcRect b="40404" l="30603" r="57183" t="31332"/>
              <a:stretch/>
            </p:blipFill>
            <p:spPr>
              <a:xfrm>
                <a:off x="4976117" y="8124365"/>
                <a:ext cx="1152603" cy="1424763"/>
              </a:xfrm>
              <a:prstGeom prst="rect">
                <a:avLst/>
              </a:prstGeom>
              <a:noFill/>
              <a:ln>
                <a:noFill/>
              </a:ln>
            </p:spPr>
          </p:pic>
          <p:sp>
            <p:nvSpPr>
              <p:cNvPr id="334" name="Google Shape;334;p47"/>
              <p:cNvSpPr/>
              <p:nvPr/>
            </p:nvSpPr>
            <p:spPr>
              <a:xfrm>
                <a:off x="2381711" y="7034937"/>
                <a:ext cx="4195482" cy="123712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35" name="Google Shape;335;p47"/>
              <p:cNvSpPr/>
              <p:nvPr/>
            </p:nvSpPr>
            <p:spPr>
              <a:xfrm>
                <a:off x="2204978" y="9621806"/>
                <a:ext cx="4195482" cy="123712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36" name="Google Shape;336;p47"/>
              <p:cNvSpPr/>
              <p:nvPr/>
            </p:nvSpPr>
            <p:spPr>
              <a:xfrm>
                <a:off x="5977839" y="9447723"/>
                <a:ext cx="599354" cy="133864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37" name="Google Shape;337;p47"/>
              <p:cNvSpPr/>
              <p:nvPr/>
            </p:nvSpPr>
            <p:spPr>
              <a:xfrm>
                <a:off x="5440655" y="9531809"/>
                <a:ext cx="599354" cy="133864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38" name="Google Shape;338;p47"/>
              <p:cNvSpPr/>
              <p:nvPr/>
            </p:nvSpPr>
            <p:spPr>
              <a:xfrm>
                <a:off x="4473942" y="9327600"/>
                <a:ext cx="599354" cy="133864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39" name="Google Shape;339;p47"/>
              <p:cNvSpPr/>
              <p:nvPr/>
            </p:nvSpPr>
            <p:spPr>
              <a:xfrm>
                <a:off x="2381711" y="7865177"/>
                <a:ext cx="1712375" cy="205895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40" name="Google Shape;340;p47"/>
              <p:cNvSpPr/>
              <p:nvPr/>
            </p:nvSpPr>
            <p:spPr>
              <a:xfrm>
                <a:off x="1476293" y="10127451"/>
                <a:ext cx="1602626" cy="93421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41" name="Google Shape;341;p47"/>
              <p:cNvSpPr/>
              <p:nvPr/>
            </p:nvSpPr>
            <p:spPr>
              <a:xfrm>
                <a:off x="5227925" y="7261848"/>
                <a:ext cx="492920" cy="36806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42" name="Google Shape;342;p47"/>
              <p:cNvSpPr/>
              <p:nvPr/>
            </p:nvSpPr>
            <p:spPr>
              <a:xfrm>
                <a:off x="5342643" y="7449898"/>
                <a:ext cx="220662" cy="23077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43" name="Google Shape;343;p47"/>
              <p:cNvSpPr/>
              <p:nvPr/>
            </p:nvSpPr>
            <p:spPr>
              <a:xfrm>
                <a:off x="5091120" y="7123432"/>
                <a:ext cx="543319" cy="42837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44" name="Google Shape;344;p47"/>
              <p:cNvSpPr/>
              <p:nvPr/>
            </p:nvSpPr>
            <p:spPr>
              <a:xfrm>
                <a:off x="5264099" y="7591312"/>
                <a:ext cx="224136" cy="16138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45" name="Google Shape;345;p47"/>
              <p:cNvSpPr/>
              <p:nvPr/>
            </p:nvSpPr>
            <p:spPr>
              <a:xfrm>
                <a:off x="5444884" y="7642412"/>
                <a:ext cx="107910" cy="8052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46" name="Google Shape;346;p47"/>
              <p:cNvSpPr/>
              <p:nvPr/>
            </p:nvSpPr>
            <p:spPr>
              <a:xfrm>
                <a:off x="5671670" y="9483390"/>
                <a:ext cx="352275" cy="8765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47" name="Google Shape;347;p47"/>
              <p:cNvSpPr/>
              <p:nvPr/>
            </p:nvSpPr>
            <p:spPr>
              <a:xfrm>
                <a:off x="3828214" y="7873115"/>
                <a:ext cx="221968" cy="169291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id="348" name="Google Shape;348;p47"/>
              <p:cNvPicPr preferRelativeResize="0"/>
              <p:nvPr/>
            </p:nvPicPr>
            <p:blipFill rotWithShape="1">
              <a:blip r:embed="rId6">
                <a:alphaModFix/>
              </a:blip>
              <a:srcRect b="17107" l="0" r="0" t="32356"/>
              <a:stretch/>
            </p:blipFill>
            <p:spPr>
              <a:xfrm>
                <a:off x="557035" y="8339192"/>
                <a:ext cx="2636982" cy="824523"/>
              </a:xfrm>
              <a:prstGeom prst="rect">
                <a:avLst/>
              </a:prstGeom>
              <a:noFill/>
              <a:ln>
                <a:noFill/>
              </a:ln>
            </p:spPr>
          </p:pic>
          <p:sp>
            <p:nvSpPr>
              <p:cNvPr id="349" name="Google Shape;349;p47"/>
              <p:cNvSpPr/>
              <p:nvPr/>
            </p:nvSpPr>
            <p:spPr>
              <a:xfrm>
                <a:off x="8147018" y="7542437"/>
                <a:ext cx="1602626" cy="9748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50" name="Google Shape;350;p47"/>
              <p:cNvSpPr/>
              <p:nvPr/>
            </p:nvSpPr>
            <p:spPr>
              <a:xfrm>
                <a:off x="3355767" y="10968978"/>
                <a:ext cx="3963496" cy="56999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id="351" name="Google Shape;351;p47"/>
              <p:cNvPicPr preferRelativeResize="0"/>
              <p:nvPr/>
            </p:nvPicPr>
            <p:blipFill rotWithShape="1">
              <a:blip r:embed="rId7">
                <a:alphaModFix/>
              </a:blip>
              <a:srcRect b="0" l="0" r="0" t="0"/>
              <a:stretch/>
            </p:blipFill>
            <p:spPr>
              <a:xfrm>
                <a:off x="5243610" y="11084326"/>
                <a:ext cx="1934163" cy="934483"/>
              </a:xfrm>
              <a:prstGeom prst="rect">
                <a:avLst/>
              </a:prstGeom>
              <a:noFill/>
              <a:ln>
                <a:noFill/>
              </a:ln>
            </p:spPr>
          </p:pic>
          <p:pic>
            <p:nvPicPr>
              <p:cNvPr descr="A blue and black line drawing of a robot with a speech bubble&#10;&#10;Description automatically generated" id="352" name="Google Shape;352;p47"/>
              <p:cNvPicPr preferRelativeResize="0"/>
              <p:nvPr/>
            </p:nvPicPr>
            <p:blipFill rotWithShape="1">
              <a:blip r:embed="rId8">
                <a:alphaModFix/>
              </a:blip>
              <a:srcRect b="31789" l="11459" r="13259" t="30250"/>
              <a:stretch/>
            </p:blipFill>
            <p:spPr>
              <a:xfrm>
                <a:off x="949121" y="7335449"/>
                <a:ext cx="1936127" cy="976256"/>
              </a:xfrm>
              <a:prstGeom prst="rect">
                <a:avLst/>
              </a:prstGeom>
              <a:noFill/>
              <a:ln>
                <a:noFill/>
              </a:ln>
            </p:spPr>
          </p:pic>
          <p:sp>
            <p:nvSpPr>
              <p:cNvPr id="353" name="Google Shape;353;p47"/>
              <p:cNvSpPr/>
              <p:nvPr/>
            </p:nvSpPr>
            <p:spPr>
              <a:xfrm rot="-10014256">
                <a:off x="5525015" y="8182107"/>
                <a:ext cx="575385" cy="198672"/>
              </a:xfrm>
              <a:prstGeom prst="trapezoid">
                <a:avLst>
                  <a:gd fmla="val 25000" name="adj"/>
                </a:avLst>
              </a:prstGeom>
              <a:gradFill>
                <a:gsLst>
                  <a:gs pos="0">
                    <a:schemeClr val="lt1"/>
                  </a:gs>
                  <a:gs pos="74000">
                    <a:srgbClr val="B3D1EC"/>
                  </a:gs>
                  <a:gs pos="83000">
                    <a:srgbClr val="B3D1EC"/>
                  </a:gs>
                  <a:gs pos="100000">
                    <a:srgbClr val="CCE0F2"/>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54" name="Google Shape;354;p47"/>
              <p:cNvSpPr/>
              <p:nvPr/>
            </p:nvSpPr>
            <p:spPr>
              <a:xfrm rot="1527975">
                <a:off x="5073675" y="9349868"/>
                <a:ext cx="288540" cy="618481"/>
              </a:xfrm>
              <a:prstGeom prst="trapezoid">
                <a:avLst>
                  <a:gd fmla="val 25000" name="adj"/>
                </a:avLst>
              </a:prstGeom>
              <a:gradFill>
                <a:gsLst>
                  <a:gs pos="0">
                    <a:schemeClr val="lt1"/>
                  </a:gs>
                  <a:gs pos="80000">
                    <a:srgbClr val="B3D1EC"/>
                  </a:gs>
                  <a:gs pos="83000">
                    <a:srgbClr val="B3D1EC"/>
                  </a:gs>
                  <a:gs pos="100000">
                    <a:srgbClr val="CCE0F2"/>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55" name="Google Shape;355;p47"/>
              <p:cNvSpPr/>
              <p:nvPr/>
            </p:nvSpPr>
            <p:spPr>
              <a:xfrm flipH="1">
                <a:off x="6726805" y="8470231"/>
                <a:ext cx="445987" cy="14483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56" name="Google Shape;356;p47"/>
              <p:cNvSpPr txBox="1"/>
              <p:nvPr/>
            </p:nvSpPr>
            <p:spPr>
              <a:xfrm>
                <a:off x="6904446" y="8783492"/>
                <a:ext cx="223786" cy="7825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rainbow arrow pointing up&#10;&#10;Description automatically generated" id="357" name="Google Shape;357;p47"/>
              <p:cNvPicPr preferRelativeResize="0"/>
              <p:nvPr/>
            </p:nvPicPr>
            <p:blipFill rotWithShape="1">
              <a:blip r:embed="rId9">
                <a:alphaModFix/>
              </a:blip>
              <a:srcRect b="13470" l="14037" r="16167" t="12582"/>
              <a:stretch/>
            </p:blipFill>
            <p:spPr>
              <a:xfrm>
                <a:off x="6428103" y="10460361"/>
                <a:ext cx="710445" cy="752715"/>
              </a:xfrm>
              <a:prstGeom prst="rect">
                <a:avLst/>
              </a:prstGeom>
              <a:noFill/>
              <a:ln>
                <a:noFill/>
              </a:ln>
            </p:spPr>
          </p:pic>
          <p:pic>
            <p:nvPicPr>
              <p:cNvPr descr="A rainbow arrow pointing down&#10;&#10;Description automatically generated" id="358" name="Google Shape;358;p47"/>
              <p:cNvPicPr preferRelativeResize="0"/>
              <p:nvPr/>
            </p:nvPicPr>
            <p:blipFill rotWithShape="1">
              <a:blip r:embed="rId10">
                <a:alphaModFix/>
              </a:blip>
              <a:srcRect b="13428" l="15555" r="30464" t="9869"/>
              <a:stretch/>
            </p:blipFill>
            <p:spPr>
              <a:xfrm>
                <a:off x="6499900" y="7650422"/>
                <a:ext cx="745448" cy="706174"/>
              </a:xfrm>
              <a:prstGeom prst="rect">
                <a:avLst/>
              </a:prstGeom>
              <a:noFill/>
              <a:ln>
                <a:noFill/>
              </a:ln>
            </p:spPr>
          </p:pic>
          <p:sp>
            <p:nvSpPr>
              <p:cNvPr id="359" name="Google Shape;359;p47"/>
              <p:cNvSpPr/>
              <p:nvPr/>
            </p:nvSpPr>
            <p:spPr>
              <a:xfrm>
                <a:off x="11090375" y="7258051"/>
                <a:ext cx="382065" cy="31590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60" name="Google Shape;360;p47"/>
              <p:cNvSpPr/>
              <p:nvPr/>
            </p:nvSpPr>
            <p:spPr>
              <a:xfrm flipH="1" rot="10800000">
                <a:off x="2159416" y="11784511"/>
                <a:ext cx="1196351" cy="4571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descr="A cartoon elephant with colorful ribbons&#10;&#10;Description automatically generated with medium confidence" id="361" name="Google Shape;361;p47"/>
              <p:cNvPicPr preferRelativeResize="0"/>
              <p:nvPr/>
            </p:nvPicPr>
            <p:blipFill rotWithShape="1">
              <a:blip r:embed="rId11">
                <a:alphaModFix/>
              </a:blip>
              <a:srcRect b="0" l="18723" r="22933" t="1173"/>
              <a:stretch/>
            </p:blipFill>
            <p:spPr>
              <a:xfrm>
                <a:off x="3342989" y="7803762"/>
                <a:ext cx="2969538" cy="2558714"/>
              </a:xfrm>
              <a:prstGeom prst="rect">
                <a:avLst/>
              </a:prstGeom>
              <a:noFill/>
              <a:ln>
                <a:noFill/>
              </a:ln>
            </p:spPr>
          </p:pic>
          <p:pic>
            <p:nvPicPr>
              <p:cNvPr id="362" name="Google Shape;362;p47"/>
              <p:cNvPicPr preferRelativeResize="0"/>
              <p:nvPr/>
            </p:nvPicPr>
            <p:blipFill rotWithShape="1">
              <a:blip r:embed="rId12">
                <a:alphaModFix/>
              </a:blip>
              <a:srcRect b="0" l="0" r="0" t="0"/>
              <a:stretch/>
            </p:blipFill>
            <p:spPr>
              <a:xfrm>
                <a:off x="4889889" y="6838575"/>
                <a:ext cx="1260898" cy="988940"/>
              </a:xfrm>
              <a:prstGeom prst="rect">
                <a:avLst/>
              </a:prstGeom>
              <a:noFill/>
              <a:ln>
                <a:noFill/>
              </a:ln>
            </p:spPr>
          </p:pic>
          <p:pic>
            <p:nvPicPr>
              <p:cNvPr id="363" name="Google Shape;363;p47"/>
              <p:cNvPicPr preferRelativeResize="0"/>
              <p:nvPr/>
            </p:nvPicPr>
            <p:blipFill rotWithShape="1">
              <a:blip r:embed="rId13">
                <a:alphaModFix/>
              </a:blip>
              <a:srcRect b="0" l="0" r="0" t="0"/>
              <a:stretch/>
            </p:blipFill>
            <p:spPr>
              <a:xfrm>
                <a:off x="2236863" y="10437053"/>
                <a:ext cx="1908332" cy="835839"/>
              </a:xfrm>
              <a:prstGeom prst="rect">
                <a:avLst/>
              </a:prstGeom>
              <a:noFill/>
              <a:ln>
                <a:noFill/>
              </a:ln>
            </p:spPr>
          </p:pic>
          <p:pic>
            <p:nvPicPr>
              <p:cNvPr id="364" name="Google Shape;364;p47"/>
              <p:cNvPicPr preferRelativeResize="0"/>
              <p:nvPr/>
            </p:nvPicPr>
            <p:blipFill rotWithShape="1">
              <a:blip r:embed="rId14">
                <a:alphaModFix/>
              </a:blip>
              <a:srcRect b="0" l="0" r="0" t="0"/>
              <a:stretch/>
            </p:blipFill>
            <p:spPr>
              <a:xfrm>
                <a:off x="349022" y="10604394"/>
                <a:ext cx="2193592" cy="1101311"/>
              </a:xfrm>
              <a:prstGeom prst="rect">
                <a:avLst/>
              </a:prstGeom>
              <a:noFill/>
              <a:ln>
                <a:noFill/>
              </a:ln>
            </p:spPr>
          </p:pic>
          <p:pic>
            <p:nvPicPr>
              <p:cNvPr id="365" name="Google Shape;365;p47"/>
              <p:cNvPicPr preferRelativeResize="0"/>
              <p:nvPr/>
            </p:nvPicPr>
            <p:blipFill rotWithShape="1">
              <a:blip r:embed="rId15">
                <a:alphaModFix/>
              </a:blip>
              <a:srcRect b="0" l="0" r="0" t="0"/>
              <a:stretch/>
            </p:blipFill>
            <p:spPr>
              <a:xfrm>
                <a:off x="5282221" y="10245726"/>
                <a:ext cx="825163" cy="816557"/>
              </a:xfrm>
              <a:prstGeom prst="rect">
                <a:avLst/>
              </a:prstGeom>
              <a:noFill/>
              <a:ln>
                <a:noFill/>
              </a:ln>
            </p:spPr>
          </p:pic>
          <p:pic>
            <p:nvPicPr>
              <p:cNvPr id="366" name="Google Shape;366;p47"/>
              <p:cNvPicPr preferRelativeResize="0"/>
              <p:nvPr/>
            </p:nvPicPr>
            <p:blipFill rotWithShape="1">
              <a:blip r:embed="rId16">
                <a:alphaModFix/>
              </a:blip>
              <a:srcRect b="0" l="0" r="0" t="0"/>
              <a:stretch/>
            </p:blipFill>
            <p:spPr>
              <a:xfrm>
                <a:off x="5871163" y="10729819"/>
                <a:ext cx="78882" cy="78882"/>
              </a:xfrm>
              <a:prstGeom prst="rect">
                <a:avLst/>
              </a:prstGeom>
              <a:noFill/>
              <a:ln>
                <a:noFill/>
              </a:ln>
            </p:spPr>
          </p:pic>
          <p:sp>
            <p:nvSpPr>
              <p:cNvPr id="367" name="Google Shape;367;p47"/>
              <p:cNvSpPr/>
              <p:nvPr/>
            </p:nvSpPr>
            <p:spPr>
              <a:xfrm rot="-1449783">
                <a:off x="5043331" y="10179013"/>
                <a:ext cx="567118" cy="261668"/>
              </a:xfrm>
              <a:prstGeom prst="trapezoid">
                <a:avLst>
                  <a:gd fmla="val 25000" name="adj"/>
                </a:avLst>
              </a:prstGeom>
              <a:gradFill>
                <a:gsLst>
                  <a:gs pos="0">
                    <a:schemeClr val="lt1"/>
                  </a:gs>
                  <a:gs pos="80000">
                    <a:srgbClr val="B3D1EC"/>
                  </a:gs>
                  <a:gs pos="83000">
                    <a:srgbClr val="B3D1EC"/>
                  </a:gs>
                  <a:gs pos="100000">
                    <a:srgbClr val="CCE0F2"/>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8" name="Google Shape;368;p47"/>
              <p:cNvSpPr/>
              <p:nvPr/>
            </p:nvSpPr>
            <p:spPr>
              <a:xfrm rot="-8972950">
                <a:off x="4875933" y="7672527"/>
                <a:ext cx="575385" cy="198672"/>
              </a:xfrm>
              <a:prstGeom prst="trapezoid">
                <a:avLst>
                  <a:gd fmla="val 25000" name="adj"/>
                </a:avLst>
              </a:prstGeom>
              <a:gradFill>
                <a:gsLst>
                  <a:gs pos="0">
                    <a:schemeClr val="lt1"/>
                  </a:gs>
                  <a:gs pos="74000">
                    <a:srgbClr val="B3D1EC"/>
                  </a:gs>
                  <a:gs pos="83000">
                    <a:srgbClr val="B3D1EC"/>
                  </a:gs>
                  <a:gs pos="100000">
                    <a:srgbClr val="CCE0F2"/>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9" name="Google Shape;369;p47"/>
              <p:cNvSpPr/>
              <p:nvPr/>
            </p:nvSpPr>
            <p:spPr>
              <a:xfrm rot="5400000">
                <a:off x="3085851" y="8648468"/>
                <a:ext cx="567118" cy="261668"/>
              </a:xfrm>
              <a:prstGeom prst="trapezoid">
                <a:avLst>
                  <a:gd fmla="val 25000" name="adj"/>
                </a:avLst>
              </a:prstGeom>
              <a:gradFill>
                <a:gsLst>
                  <a:gs pos="0">
                    <a:schemeClr val="lt1"/>
                  </a:gs>
                  <a:gs pos="80000">
                    <a:srgbClr val="B3D1EC"/>
                  </a:gs>
                  <a:gs pos="83000">
                    <a:srgbClr val="B3D1EC"/>
                  </a:gs>
                  <a:gs pos="100000">
                    <a:srgbClr val="CCE0F2"/>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0" name="Google Shape;370;p47"/>
              <p:cNvSpPr/>
              <p:nvPr/>
            </p:nvSpPr>
            <p:spPr>
              <a:xfrm rot="1538095">
                <a:off x="3433069" y="10065516"/>
                <a:ext cx="567118" cy="261668"/>
              </a:xfrm>
              <a:prstGeom prst="trapezoid">
                <a:avLst>
                  <a:gd fmla="val 25000" name="adj"/>
                </a:avLst>
              </a:prstGeom>
              <a:gradFill>
                <a:gsLst>
                  <a:gs pos="0">
                    <a:schemeClr val="lt1"/>
                  </a:gs>
                  <a:gs pos="80000">
                    <a:srgbClr val="B3D1EC"/>
                  </a:gs>
                  <a:gs pos="83000">
                    <a:srgbClr val="B3D1EC"/>
                  </a:gs>
                  <a:gs pos="100000">
                    <a:srgbClr val="CCE0F2"/>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1" name="Google Shape;371;p47"/>
              <p:cNvSpPr/>
              <p:nvPr/>
            </p:nvSpPr>
            <p:spPr>
              <a:xfrm>
                <a:off x="5041745" y="7072310"/>
                <a:ext cx="468243" cy="208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72" name="Google Shape;372;p47"/>
              <p:cNvSpPr/>
              <p:nvPr/>
            </p:nvSpPr>
            <p:spPr>
              <a:xfrm>
                <a:off x="5194146" y="7224710"/>
                <a:ext cx="148498" cy="11290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73" name="Google Shape;373;p47"/>
              <p:cNvSpPr txBox="1"/>
              <p:nvPr/>
            </p:nvSpPr>
            <p:spPr>
              <a:xfrm>
                <a:off x="6012108" y="8767113"/>
                <a:ext cx="1552599" cy="5935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50"/>
                  <a:buFont typeface="Arial"/>
                  <a:buNone/>
                </a:pPr>
                <a:r>
                  <a:rPr b="1" i="0" lang="en-US" sz="1050" u="none" cap="none" strike="noStrike">
                    <a:solidFill>
                      <a:srgbClr val="FF0000"/>
                    </a:solidFill>
                    <a:latin typeface="Arial"/>
                    <a:ea typeface="Arial"/>
                    <a:cs typeface="Arial"/>
                    <a:sym typeface="Arial"/>
                  </a:rPr>
                  <a:t>Concatenated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50"/>
                  <a:buFont typeface="Arial"/>
                  <a:buNone/>
                </a:pPr>
                <a:r>
                  <a:rPr b="1" i="0" lang="en-US" sz="1050" u="none" cap="none" strike="noStrike">
                    <a:solidFill>
                      <a:srgbClr val="FF0000"/>
                    </a:solidFill>
                    <a:latin typeface="Arial"/>
                    <a:ea typeface="Arial"/>
                    <a:cs typeface="Arial"/>
                    <a:sym typeface="Arial"/>
                  </a:rPr>
                  <a:t>Embedding</a:t>
                </a:r>
                <a:endParaRPr b="1" i="0" sz="1050" u="none" cap="none" strike="noStrike">
                  <a:solidFill>
                    <a:srgbClr val="FF0000"/>
                  </a:solidFill>
                  <a:latin typeface="Arial"/>
                  <a:ea typeface="Arial"/>
                  <a:cs typeface="Arial"/>
                  <a:sym typeface="Arial"/>
                </a:endParaRPr>
              </a:p>
            </p:txBody>
          </p:sp>
          <p:pic>
            <p:nvPicPr>
              <p:cNvPr descr="A blue and white face with a sign&#10;&#10;Description automatically generated" id="374" name="Google Shape;374;p47"/>
              <p:cNvPicPr preferRelativeResize="0"/>
              <p:nvPr/>
            </p:nvPicPr>
            <p:blipFill rotWithShape="1">
              <a:blip r:embed="rId17">
                <a:alphaModFix/>
              </a:blip>
              <a:srcRect b="31790" l="11458" r="9836" t="29940"/>
              <a:stretch/>
            </p:blipFill>
            <p:spPr>
              <a:xfrm>
                <a:off x="6294255" y="6365611"/>
                <a:ext cx="1953652" cy="949953"/>
              </a:xfrm>
              <a:prstGeom prst="rect">
                <a:avLst/>
              </a:prstGeom>
              <a:noFill/>
              <a:ln>
                <a:noFill/>
              </a:ln>
            </p:spPr>
          </p:pic>
        </p:grpSp>
        <p:pic>
          <p:nvPicPr>
            <p:cNvPr id="375" name="Google Shape;375;p47"/>
            <p:cNvPicPr preferRelativeResize="0"/>
            <p:nvPr/>
          </p:nvPicPr>
          <p:blipFill rotWithShape="1">
            <a:blip r:embed="rId18">
              <a:alphaModFix/>
            </a:blip>
            <a:srcRect b="0" l="0" r="0" t="0"/>
            <a:stretch/>
          </p:blipFill>
          <p:spPr>
            <a:xfrm>
              <a:off x="7068556" y="5566664"/>
              <a:ext cx="1483867" cy="1483867"/>
            </a:xfrm>
            <a:prstGeom prst="rect">
              <a:avLst/>
            </a:prstGeom>
            <a:solidFill>
              <a:schemeClr val="lt1"/>
            </a:solidFill>
            <a:ln>
              <a:noFill/>
            </a:ln>
          </p:spPr>
        </p:pic>
      </p:grpSp>
      <p:pic>
        <p:nvPicPr>
          <p:cNvPr descr="A screenshot of a cell phone&#10;&#10;AI-generated content may be incorrect." id="376" name="Google Shape;376;p47"/>
          <p:cNvPicPr preferRelativeResize="0"/>
          <p:nvPr/>
        </p:nvPicPr>
        <p:blipFill rotWithShape="1">
          <a:blip r:embed="rId19">
            <a:alphaModFix/>
          </a:blip>
          <a:srcRect b="7053" l="32561" r="41053" t="70869"/>
          <a:stretch/>
        </p:blipFill>
        <p:spPr>
          <a:xfrm>
            <a:off x="3122267" y="1391313"/>
            <a:ext cx="974948" cy="815730"/>
          </a:xfrm>
          <a:prstGeom prst="rect">
            <a:avLst/>
          </a:prstGeom>
          <a:noFill/>
          <a:ln>
            <a:noFill/>
          </a:ln>
        </p:spPr>
      </p:pic>
      <p:sp>
        <p:nvSpPr>
          <p:cNvPr id="377" name="Google Shape;377;p47"/>
          <p:cNvSpPr txBox="1"/>
          <p:nvPr/>
        </p:nvSpPr>
        <p:spPr>
          <a:xfrm>
            <a:off x="4140189" y="1572778"/>
            <a:ext cx="5300374"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How to move from sequence-only models to context-aware AI? </a:t>
            </a:r>
            <a:endParaRPr b="0" i="0" sz="1400" u="none" cap="none" strike="noStrike">
              <a:solidFill>
                <a:srgbClr val="000000"/>
              </a:solidFill>
              <a:latin typeface="Arial"/>
              <a:ea typeface="Arial"/>
              <a:cs typeface="Arial"/>
              <a:sym typeface="Arial"/>
            </a:endParaRPr>
          </a:p>
        </p:txBody>
      </p:sp>
      <p:sp>
        <p:nvSpPr>
          <p:cNvPr id="378" name="Google Shape;378;p47"/>
          <p:cNvSpPr/>
          <p:nvPr/>
        </p:nvSpPr>
        <p:spPr>
          <a:xfrm>
            <a:off x="4153959" y="2211789"/>
            <a:ext cx="494794" cy="76799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79" name="Google Shape;379;p47"/>
          <p:cNvSpPr/>
          <p:nvPr/>
        </p:nvSpPr>
        <p:spPr>
          <a:xfrm>
            <a:off x="2600522" y="1996206"/>
            <a:ext cx="617669" cy="76799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80" name="Google Shape;380;p47"/>
          <p:cNvSpPr/>
          <p:nvPr/>
        </p:nvSpPr>
        <p:spPr>
          <a:xfrm>
            <a:off x="5190055" y="2397374"/>
            <a:ext cx="321228" cy="18473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81" name="Google Shape;381;p47"/>
          <p:cNvSpPr txBox="1"/>
          <p:nvPr/>
        </p:nvSpPr>
        <p:spPr>
          <a:xfrm>
            <a:off x="6037080" y="2620307"/>
            <a:ext cx="1572513" cy="31516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SaProt     + </a:t>
            </a:r>
            <a:endParaRPr b="1" i="0" sz="1400" u="none" cap="none" strike="noStrike">
              <a:solidFill>
                <a:srgbClr val="000000"/>
              </a:solidFill>
              <a:latin typeface="Arial"/>
              <a:ea typeface="Arial"/>
              <a:cs typeface="Arial"/>
              <a:sym typeface="Arial"/>
            </a:endParaRPr>
          </a:p>
        </p:txBody>
      </p:sp>
      <p:sp>
        <p:nvSpPr>
          <p:cNvPr id="382" name="Google Shape;382;p47"/>
          <p:cNvSpPr txBox="1"/>
          <p:nvPr/>
        </p:nvSpPr>
        <p:spPr>
          <a:xfrm>
            <a:off x="5862611" y="6023471"/>
            <a:ext cx="2169141" cy="31516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ESM-IF &amp; Gearnet </a:t>
            </a:r>
            <a:endParaRPr b="1" i="0" sz="1400" u="none" cap="none" strike="noStrike">
              <a:solidFill>
                <a:srgbClr val="000000"/>
              </a:solidFill>
              <a:latin typeface="Arial"/>
              <a:ea typeface="Arial"/>
              <a:cs typeface="Arial"/>
              <a:sym typeface="Arial"/>
            </a:endParaRPr>
          </a:p>
        </p:txBody>
      </p:sp>
      <p:sp>
        <p:nvSpPr>
          <p:cNvPr id="383" name="Google Shape;383;p47"/>
          <p:cNvSpPr txBox="1"/>
          <p:nvPr/>
        </p:nvSpPr>
        <p:spPr>
          <a:xfrm>
            <a:off x="2558888" y="5915908"/>
            <a:ext cx="1300500" cy="31516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ESM2</a:t>
            </a:r>
            <a:endParaRPr b="1" i="0" sz="1400" u="none" cap="none" strike="noStrike">
              <a:solidFill>
                <a:srgbClr val="000000"/>
              </a:solidFill>
              <a:latin typeface="Arial"/>
              <a:ea typeface="Arial"/>
              <a:cs typeface="Arial"/>
              <a:sym typeface="Arial"/>
            </a:endParaRPr>
          </a:p>
        </p:txBody>
      </p:sp>
      <p:sp>
        <p:nvSpPr>
          <p:cNvPr id="384" name="Google Shape;384;p47"/>
          <p:cNvSpPr txBox="1"/>
          <p:nvPr/>
        </p:nvSpPr>
        <p:spPr>
          <a:xfrm>
            <a:off x="3053325" y="5931978"/>
            <a:ext cx="306993"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85" name="Google Shape;385;p47"/>
          <p:cNvSpPr txBox="1"/>
          <p:nvPr/>
        </p:nvSpPr>
        <p:spPr>
          <a:xfrm>
            <a:off x="7432193" y="6062939"/>
            <a:ext cx="287857"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86" name="Google Shape;386;p47"/>
          <p:cNvSpPr txBox="1"/>
          <p:nvPr/>
        </p:nvSpPr>
        <p:spPr>
          <a:xfrm>
            <a:off x="6632205" y="2630385"/>
            <a:ext cx="306993"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87" name="Google Shape;387;p47"/>
          <p:cNvSpPr txBox="1"/>
          <p:nvPr/>
        </p:nvSpPr>
        <p:spPr>
          <a:xfrm>
            <a:off x="7005000" y="2651773"/>
            <a:ext cx="287857"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pic>
        <p:nvPicPr>
          <p:cNvPr id="388" name="Google Shape;388;p47"/>
          <p:cNvPicPr preferRelativeResize="0"/>
          <p:nvPr/>
        </p:nvPicPr>
        <p:blipFill rotWithShape="1">
          <a:blip r:embed="rId20">
            <a:alphaModFix/>
          </a:blip>
          <a:srcRect b="0" l="0" r="0" t="0"/>
          <a:stretch/>
        </p:blipFill>
        <p:spPr>
          <a:xfrm>
            <a:off x="8237077" y="2297646"/>
            <a:ext cx="2137696" cy="393140"/>
          </a:xfrm>
          <a:prstGeom prst="rect">
            <a:avLst/>
          </a:prstGeom>
          <a:noFill/>
          <a:ln>
            <a:noFill/>
          </a:ln>
        </p:spPr>
      </p:pic>
      <p:pic>
        <p:nvPicPr>
          <p:cNvPr id="389" name="Google Shape;389;p47"/>
          <p:cNvPicPr preferRelativeResize="0"/>
          <p:nvPr/>
        </p:nvPicPr>
        <p:blipFill rotWithShape="1">
          <a:blip r:embed="rId21">
            <a:alphaModFix/>
          </a:blip>
          <a:srcRect b="0" l="0" r="0" t="0"/>
          <a:stretch/>
        </p:blipFill>
        <p:spPr>
          <a:xfrm>
            <a:off x="8243413" y="2647822"/>
            <a:ext cx="2178213" cy="333826"/>
          </a:xfrm>
          <a:prstGeom prst="rect">
            <a:avLst/>
          </a:prstGeom>
          <a:noFill/>
          <a:ln>
            <a:noFill/>
          </a:ln>
        </p:spPr>
      </p:pic>
      <p:pic>
        <p:nvPicPr>
          <p:cNvPr id="390" name="Google Shape;390;p47"/>
          <p:cNvPicPr preferRelativeResize="0"/>
          <p:nvPr/>
        </p:nvPicPr>
        <p:blipFill rotWithShape="1">
          <a:blip r:embed="rId22">
            <a:alphaModFix/>
          </a:blip>
          <a:srcRect b="0" l="0" r="0" t="0"/>
          <a:stretch/>
        </p:blipFill>
        <p:spPr>
          <a:xfrm>
            <a:off x="7876700" y="2280835"/>
            <a:ext cx="398501" cy="797002"/>
          </a:xfrm>
          <a:prstGeom prst="rect">
            <a:avLst/>
          </a:prstGeom>
          <a:noFill/>
          <a:ln>
            <a:noFill/>
          </a:ln>
        </p:spPr>
      </p:pic>
      <p:sp>
        <p:nvSpPr>
          <p:cNvPr id="391" name="Google Shape;391;p47"/>
          <p:cNvSpPr txBox="1"/>
          <p:nvPr/>
        </p:nvSpPr>
        <p:spPr>
          <a:xfrm>
            <a:off x="2974342" y="2429892"/>
            <a:ext cx="1300500" cy="31516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ProteinNPT</a:t>
            </a:r>
            <a:endParaRPr b="1" i="0" sz="1400" u="none" cap="none" strike="noStrike">
              <a:solidFill>
                <a:srgbClr val="000000"/>
              </a:solidFill>
              <a:latin typeface="Arial"/>
              <a:ea typeface="Arial"/>
              <a:cs typeface="Arial"/>
              <a:sym typeface="Arial"/>
            </a:endParaRPr>
          </a:p>
        </p:txBody>
      </p:sp>
      <p:sp>
        <p:nvSpPr>
          <p:cNvPr id="392" name="Google Shape;392;p47"/>
          <p:cNvSpPr txBox="1"/>
          <p:nvPr/>
        </p:nvSpPr>
        <p:spPr>
          <a:xfrm>
            <a:off x="3959657" y="2461634"/>
            <a:ext cx="306993"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93" name="Google Shape;393;p47"/>
          <p:cNvSpPr/>
          <p:nvPr/>
        </p:nvSpPr>
        <p:spPr>
          <a:xfrm>
            <a:off x="5075521" y="2263809"/>
            <a:ext cx="499043" cy="35649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94" name="Google Shape;394;p47"/>
          <p:cNvSpPr/>
          <p:nvPr/>
        </p:nvSpPr>
        <p:spPr>
          <a:xfrm>
            <a:off x="5264318" y="2229552"/>
            <a:ext cx="86351" cy="4514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95" name="Google Shape;395;p47"/>
          <p:cNvSpPr/>
          <p:nvPr/>
        </p:nvSpPr>
        <p:spPr>
          <a:xfrm>
            <a:off x="5230818" y="2273244"/>
            <a:ext cx="166797" cy="39138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96" name="Google Shape;396;p47"/>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397" name="Google Shape;397;p47"/>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398" name="Google Shape;398;p47"/>
          <p:cNvSpPr txBox="1"/>
          <p:nvPr/>
        </p:nvSpPr>
        <p:spPr>
          <a:xfrm>
            <a:off x="9839739" y="6581000"/>
            <a:ext cx="2372139" cy="27695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
        <p:nvSpPr>
          <p:cNvPr id="399" name="Google Shape;399;p47"/>
          <p:cNvSpPr txBox="1"/>
          <p:nvPr/>
        </p:nvSpPr>
        <p:spPr>
          <a:xfrm>
            <a:off x="0" y="0"/>
            <a:ext cx="12192000" cy="829800"/>
          </a:xfrm>
          <a:prstGeom prst="rect">
            <a:avLst/>
          </a:prstGeom>
          <a:noFill/>
          <a:ln>
            <a:noFill/>
          </a:ln>
        </p:spPr>
        <p:txBody>
          <a:bodyPr anchorCtr="0" anchor="ctr" bIns="45700" lIns="91425" spcFirstLastPara="1" rIns="91425" wrap="square" tIns="45700">
            <a:normAutofit fontScale="92500"/>
          </a:bodyPr>
          <a:lstStyle/>
          <a:p>
            <a:pPr indent="0" lvl="0" marL="0" marR="0" rtl="0" algn="ctr">
              <a:lnSpc>
                <a:spcPct val="100000"/>
              </a:lnSpc>
              <a:spcBef>
                <a:spcPts val="0"/>
              </a:spcBef>
              <a:spcAft>
                <a:spcPts val="0"/>
              </a:spcAft>
              <a:buClr>
                <a:schemeClr val="dk1"/>
              </a:buClr>
              <a:buSzPct val="108108"/>
              <a:buFont typeface="Arial"/>
              <a:buNone/>
            </a:pPr>
            <a:r>
              <a:rPr b="0" i="0" lang="en-US" sz="3600" u="none" cap="small" strike="noStrike">
                <a:solidFill>
                  <a:schemeClr val="dk1"/>
                </a:solidFill>
                <a:latin typeface="Arial"/>
                <a:ea typeface="Arial"/>
                <a:cs typeface="Arial"/>
                <a:sym typeface="Arial"/>
              </a:rPr>
              <a:t>Our CAGI7 Approach: Integrating Multimodal Embeddings</a:t>
            </a:r>
            <a:endParaRPr b="0" i="0" sz="1400" u="none" cap="none" strike="noStrike">
              <a:solidFill>
                <a:srgbClr val="000000"/>
              </a:solidFill>
              <a:latin typeface="Arial"/>
              <a:ea typeface="Arial"/>
              <a:cs typeface="Arial"/>
              <a:sym typeface="Arial"/>
            </a:endParaRPr>
          </a:p>
        </p:txBody>
      </p:sp>
      <p:pic>
        <p:nvPicPr>
          <p:cNvPr id="400" name="Google Shape;400;p47"/>
          <p:cNvPicPr preferRelativeResize="0"/>
          <p:nvPr/>
        </p:nvPicPr>
        <p:blipFill rotWithShape="1">
          <a:blip r:embed="rId23">
            <a:alphaModFix/>
          </a:blip>
          <a:srcRect b="0" l="0" r="0" t="0"/>
          <a:stretch/>
        </p:blipFill>
        <p:spPr>
          <a:xfrm>
            <a:off x="871064" y="787195"/>
            <a:ext cx="10480925" cy="579380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48"/>
          <p:cNvSpPr txBox="1"/>
          <p:nvPr>
            <p:ph idx="1" type="body"/>
          </p:nvPr>
        </p:nvSpPr>
        <p:spPr>
          <a:xfrm>
            <a:off x="541650" y="829800"/>
            <a:ext cx="11353800" cy="5663100"/>
          </a:xfrm>
          <a:prstGeom prst="rect">
            <a:avLst/>
          </a:prstGeom>
          <a:noFill/>
          <a:ln>
            <a:noFill/>
          </a:ln>
        </p:spPr>
        <p:txBody>
          <a:bodyPr anchorCtr="0" anchor="t" bIns="45700" lIns="91425" spcFirstLastPara="1" rIns="91425" wrap="square" tIns="45700">
            <a:normAutofit fontScale="85000" lnSpcReduction="20000"/>
          </a:bodyPr>
          <a:lstStyle/>
          <a:p>
            <a:pPr indent="-389193" lvl="0" marL="457200" rtl="0" algn="l">
              <a:lnSpc>
                <a:spcPct val="120000"/>
              </a:lnSpc>
              <a:spcBef>
                <a:spcPts val="1000"/>
              </a:spcBef>
              <a:spcAft>
                <a:spcPts val="0"/>
              </a:spcAft>
              <a:buSzPct val="129032"/>
              <a:buFont typeface="Arial"/>
              <a:buChar char="•"/>
            </a:pPr>
            <a:r>
              <a:rPr b="1" i="0" lang="en-US" u="none" strike="noStrike">
                <a:solidFill>
                  <a:srgbClr val="222222"/>
                </a:solidFill>
                <a:latin typeface="Arial"/>
                <a:ea typeface="Arial"/>
                <a:cs typeface="Arial"/>
                <a:sym typeface="Arial"/>
              </a:rPr>
              <a:t>Embedding Configs</a:t>
            </a:r>
            <a:endParaRPr b="1" i="0" u="none" strike="noStrike">
              <a:solidFill>
                <a:srgbClr val="222222"/>
              </a:solidFill>
              <a:latin typeface="Arial"/>
              <a:ea typeface="Arial"/>
              <a:cs typeface="Arial"/>
              <a:sym typeface="Arial"/>
            </a:endParaRPr>
          </a:p>
          <a:p>
            <a:pPr indent="-366251" lvl="1" marL="914400" rtl="0" algn="l">
              <a:lnSpc>
                <a:spcPct val="120000"/>
              </a:lnSpc>
              <a:spcBef>
                <a:spcPts val="500"/>
              </a:spcBef>
              <a:spcAft>
                <a:spcPts val="0"/>
              </a:spcAft>
              <a:buSzPct val="129032"/>
              <a:buFont typeface="Arial"/>
              <a:buChar char="•"/>
            </a:pPr>
            <a:r>
              <a:rPr b="0" i="0" lang="en-US" u="none" strike="noStrike">
                <a:solidFill>
                  <a:srgbClr val="222222"/>
                </a:solidFill>
                <a:latin typeface="Arial"/>
                <a:ea typeface="Arial"/>
                <a:cs typeface="Arial"/>
                <a:sym typeface="Arial"/>
              </a:rPr>
              <a:t>Sequence</a:t>
            </a:r>
            <a:r>
              <a:rPr lang="en-US">
                <a:solidFill>
                  <a:srgbClr val="222222"/>
                </a:solidFill>
                <a:latin typeface="Arial"/>
                <a:ea typeface="Arial"/>
                <a:cs typeface="Arial"/>
                <a:sym typeface="Arial"/>
              </a:rPr>
              <a:t>-only: </a:t>
            </a:r>
            <a:r>
              <a:rPr b="0" i="0" lang="en-US" u="none" strike="noStrike">
                <a:solidFill>
                  <a:srgbClr val="222222"/>
                </a:solidFill>
                <a:latin typeface="Arial"/>
                <a:ea typeface="Arial"/>
                <a:cs typeface="Arial"/>
                <a:sym typeface="Arial"/>
              </a:rPr>
              <a:t>ESM-2; </a:t>
            </a:r>
            <a:endParaRPr/>
          </a:p>
          <a:p>
            <a:pPr indent="-366251" lvl="1" marL="914400" rtl="0" algn="l">
              <a:lnSpc>
                <a:spcPct val="120000"/>
              </a:lnSpc>
              <a:spcBef>
                <a:spcPts val="500"/>
              </a:spcBef>
              <a:spcAft>
                <a:spcPts val="0"/>
              </a:spcAft>
              <a:buSzPct val="129032"/>
              <a:buFont typeface="Arial"/>
              <a:buChar char="•"/>
            </a:pPr>
            <a:r>
              <a:rPr b="0" i="0" lang="en-US" u="none" strike="noStrike">
                <a:solidFill>
                  <a:srgbClr val="222222"/>
                </a:solidFill>
                <a:latin typeface="Arial"/>
                <a:ea typeface="Arial"/>
                <a:cs typeface="Arial"/>
                <a:sym typeface="Arial"/>
              </a:rPr>
              <a:t>Structure-only: ESM-IF, GearNet</a:t>
            </a:r>
            <a:endParaRPr b="0" i="0" u="none" strike="noStrike">
              <a:solidFill>
                <a:srgbClr val="222222"/>
              </a:solidFill>
              <a:latin typeface="Arial"/>
              <a:ea typeface="Arial"/>
              <a:cs typeface="Arial"/>
              <a:sym typeface="Arial"/>
            </a:endParaRPr>
          </a:p>
          <a:p>
            <a:pPr indent="-366251" lvl="1" marL="914400" rtl="0" algn="l">
              <a:lnSpc>
                <a:spcPct val="120000"/>
              </a:lnSpc>
              <a:spcBef>
                <a:spcPts val="500"/>
              </a:spcBef>
              <a:spcAft>
                <a:spcPts val="0"/>
              </a:spcAft>
              <a:buSzPct val="129032"/>
              <a:buFont typeface="Arial"/>
              <a:buChar char="•"/>
            </a:pPr>
            <a:r>
              <a:rPr b="0" i="0" lang="en-US" u="none" strike="noStrike">
                <a:solidFill>
                  <a:srgbClr val="222222"/>
                </a:solidFill>
                <a:latin typeface="Arial"/>
                <a:ea typeface="Arial"/>
                <a:cs typeface="Arial"/>
                <a:sym typeface="Arial"/>
              </a:rPr>
              <a:t>Sequence + Structure: SaProt; </a:t>
            </a:r>
            <a:endParaRPr/>
          </a:p>
          <a:p>
            <a:pPr indent="-366251" lvl="1" marL="914400" rtl="0" algn="l">
              <a:lnSpc>
                <a:spcPct val="120000"/>
              </a:lnSpc>
              <a:spcBef>
                <a:spcPts val="500"/>
              </a:spcBef>
              <a:spcAft>
                <a:spcPts val="0"/>
              </a:spcAft>
              <a:buSzPct val="129032"/>
              <a:buFont typeface="Arial"/>
              <a:buChar char="•"/>
            </a:pPr>
            <a:r>
              <a:rPr b="0" i="0" lang="en-US" u="none" strike="noStrike">
                <a:solidFill>
                  <a:srgbClr val="222222"/>
                </a:solidFill>
                <a:latin typeface="Arial"/>
                <a:ea typeface="Arial"/>
                <a:cs typeface="Arial"/>
                <a:sym typeface="Arial"/>
              </a:rPr>
              <a:t>Integrated: ESM-2/SaProt + ESM-IF + GearNet; </a:t>
            </a:r>
            <a:endParaRPr/>
          </a:p>
          <a:p>
            <a:pPr indent="-389193" lvl="0" marL="457200" rtl="0" algn="l">
              <a:lnSpc>
                <a:spcPct val="120000"/>
              </a:lnSpc>
              <a:spcBef>
                <a:spcPts val="1000"/>
              </a:spcBef>
              <a:spcAft>
                <a:spcPts val="0"/>
              </a:spcAft>
              <a:buSzPct val="129032"/>
              <a:buFont typeface="Arial"/>
              <a:buChar char="•"/>
            </a:pPr>
            <a:r>
              <a:rPr b="1" i="0" lang="en-US" u="none" strike="noStrike">
                <a:solidFill>
                  <a:srgbClr val="222222"/>
                </a:solidFill>
                <a:latin typeface="Arial"/>
                <a:ea typeface="Arial"/>
                <a:cs typeface="Arial"/>
                <a:sym typeface="Arial"/>
              </a:rPr>
              <a:t>Data:</a:t>
            </a:r>
            <a:r>
              <a:rPr b="0" i="0" lang="en-US" u="none" strike="noStrike">
                <a:solidFill>
                  <a:srgbClr val="222222"/>
                </a:solidFill>
                <a:latin typeface="Arial"/>
                <a:ea typeface="Arial"/>
                <a:cs typeface="Arial"/>
                <a:sym typeface="Arial"/>
              </a:rPr>
              <a:t> ProteinGym </a:t>
            </a:r>
            <a:r>
              <a:rPr b="1" i="0" lang="en-US" u="none" strike="noStrike">
                <a:solidFill>
                  <a:srgbClr val="222222"/>
                </a:solidFill>
                <a:latin typeface="Arial"/>
                <a:ea typeface="Arial"/>
                <a:cs typeface="Arial"/>
                <a:sym typeface="Arial"/>
              </a:rPr>
              <a:t>DMS </a:t>
            </a:r>
            <a:r>
              <a:rPr i="0" lang="en-US" u="none" strike="noStrike">
                <a:solidFill>
                  <a:srgbClr val="222222"/>
                </a:solidFill>
                <a:latin typeface="Arial"/>
                <a:ea typeface="Arial"/>
                <a:cs typeface="Arial"/>
                <a:sym typeface="Arial"/>
              </a:rPr>
              <a:t>data</a:t>
            </a:r>
            <a:r>
              <a:rPr b="0" i="0" lang="en-US" u="none" strike="noStrike">
                <a:solidFill>
                  <a:srgbClr val="222222"/>
                </a:solidFill>
                <a:latin typeface="Arial"/>
                <a:ea typeface="Arial"/>
                <a:cs typeface="Arial"/>
                <a:sym typeface="Arial"/>
              </a:rPr>
              <a:t>; 5-fold CV, random splits; test split for reporting.</a:t>
            </a:r>
            <a:endParaRPr/>
          </a:p>
          <a:p>
            <a:pPr indent="-389193" lvl="0" marL="457200" rtl="0" algn="l">
              <a:lnSpc>
                <a:spcPct val="120000"/>
              </a:lnSpc>
              <a:spcBef>
                <a:spcPts val="1000"/>
              </a:spcBef>
              <a:spcAft>
                <a:spcPts val="0"/>
              </a:spcAft>
              <a:buSzPct val="129032"/>
              <a:buFont typeface="Arial"/>
              <a:buChar char="•"/>
            </a:pPr>
            <a:r>
              <a:rPr b="1" i="0" lang="en-US" u="none" strike="noStrike">
                <a:solidFill>
                  <a:srgbClr val="222222"/>
                </a:solidFill>
                <a:latin typeface="Arial"/>
                <a:ea typeface="Arial"/>
                <a:cs typeface="Arial"/>
                <a:sym typeface="Arial"/>
              </a:rPr>
              <a:t>Models:</a:t>
            </a:r>
            <a:r>
              <a:rPr b="0" i="0" lang="en-US" u="none" strike="noStrike">
                <a:solidFill>
                  <a:srgbClr val="222222"/>
                </a:solidFill>
                <a:latin typeface="Arial"/>
                <a:ea typeface="Arial"/>
                <a:cs typeface="Arial"/>
                <a:sym typeface="Arial"/>
              </a:rPr>
              <a:t> 3-layer MLP trained on concatenated embeddings.</a:t>
            </a:r>
            <a:endParaRPr/>
          </a:p>
          <a:p>
            <a:pPr indent="-366251" lvl="1" marL="914400" rtl="0" algn="l">
              <a:lnSpc>
                <a:spcPct val="120000"/>
              </a:lnSpc>
              <a:spcBef>
                <a:spcPts val="500"/>
              </a:spcBef>
              <a:spcAft>
                <a:spcPts val="0"/>
              </a:spcAft>
              <a:buSzPct val="129032"/>
              <a:buFont typeface="Arial"/>
              <a:buChar char="•"/>
            </a:pPr>
            <a:r>
              <a:rPr b="1" i="0" lang="en-US" u="none" strike="noStrike">
                <a:solidFill>
                  <a:srgbClr val="222222"/>
                </a:solidFill>
                <a:latin typeface="Arial"/>
                <a:ea typeface="Arial"/>
                <a:cs typeface="Arial"/>
                <a:sym typeface="Arial"/>
              </a:rPr>
              <a:t>Ensemble Predictors:</a:t>
            </a:r>
            <a:r>
              <a:rPr b="0" i="0" lang="en-US" u="none" strike="noStrike">
                <a:solidFill>
                  <a:srgbClr val="222222"/>
                </a:solidFill>
                <a:latin typeface="Arial"/>
                <a:ea typeface="Arial"/>
                <a:cs typeface="Arial"/>
                <a:sym typeface="Arial"/>
              </a:rPr>
              <a:t> average across four configs; protein-s</a:t>
            </a:r>
            <a:r>
              <a:rPr lang="en-US">
                <a:solidFill>
                  <a:srgbClr val="222222"/>
                </a:solidFill>
              </a:rPr>
              <a:t>pecific </a:t>
            </a:r>
            <a:r>
              <a:rPr b="1" i="0" lang="en-US" u="none" strike="noStrike">
                <a:solidFill>
                  <a:srgbClr val="222222"/>
                </a:solidFill>
                <a:latin typeface="Arial"/>
                <a:ea typeface="Arial"/>
                <a:cs typeface="Arial"/>
                <a:sym typeface="Arial"/>
              </a:rPr>
              <a:t>checkpoint selection</a:t>
            </a:r>
            <a:r>
              <a:rPr b="0" i="0" lang="en-US" u="none" strike="noStrike">
                <a:solidFill>
                  <a:srgbClr val="222222"/>
                </a:solidFill>
                <a:latin typeface="Arial"/>
                <a:ea typeface="Arial"/>
                <a:cs typeface="Arial"/>
                <a:sym typeface="Arial"/>
              </a:rPr>
              <a:t> guided by ClinVar pathogenicity when applicable.</a:t>
            </a:r>
            <a:endParaRPr/>
          </a:p>
          <a:p>
            <a:pPr indent="-366251" lvl="1" marL="914400" rtl="0" algn="l">
              <a:lnSpc>
                <a:spcPct val="120000"/>
              </a:lnSpc>
              <a:spcBef>
                <a:spcPts val="500"/>
              </a:spcBef>
              <a:spcAft>
                <a:spcPts val="0"/>
              </a:spcAft>
              <a:buSzPct val="129032"/>
              <a:buFont typeface="Arial"/>
              <a:buChar char="•"/>
            </a:pPr>
            <a:r>
              <a:rPr b="1" lang="en-US">
                <a:solidFill>
                  <a:srgbClr val="222222"/>
                </a:solidFill>
                <a:latin typeface="Arial"/>
                <a:ea typeface="Arial"/>
                <a:cs typeface="Arial"/>
                <a:sym typeface="Arial"/>
              </a:rPr>
              <a:t>Zero-shot Predictor: SI-PLM </a:t>
            </a:r>
            <a:r>
              <a:rPr lang="en-US">
                <a:solidFill>
                  <a:srgbClr val="222222"/>
                </a:solidFill>
                <a:latin typeface="Arial"/>
                <a:ea typeface="Arial"/>
                <a:cs typeface="Arial"/>
                <a:sym typeface="Arial"/>
              </a:rPr>
              <a:t>(Model 6)</a:t>
            </a:r>
            <a:endParaRPr i="0" u="none" strike="noStrike">
              <a:solidFill>
                <a:srgbClr val="222222"/>
              </a:solidFill>
              <a:latin typeface="Arial"/>
              <a:ea typeface="Arial"/>
              <a:cs typeface="Arial"/>
              <a:sym typeface="Arial"/>
            </a:endParaRPr>
          </a:p>
          <a:p>
            <a:pPr indent="-389193" lvl="0" marL="457200" rtl="0" algn="l">
              <a:lnSpc>
                <a:spcPct val="120000"/>
              </a:lnSpc>
              <a:spcBef>
                <a:spcPts val="1000"/>
              </a:spcBef>
              <a:spcAft>
                <a:spcPts val="0"/>
              </a:spcAft>
              <a:buSzPct val="129032"/>
              <a:buFont typeface="Arial"/>
              <a:buChar char="•"/>
            </a:pPr>
            <a:r>
              <a:rPr b="1" i="0" lang="en-US" u="none" strike="noStrike">
                <a:solidFill>
                  <a:srgbClr val="222222"/>
                </a:solidFill>
                <a:latin typeface="Arial"/>
                <a:ea typeface="Arial"/>
                <a:cs typeface="Arial"/>
                <a:sym typeface="Arial"/>
              </a:rPr>
              <a:t>ARSA challenge:</a:t>
            </a:r>
            <a:r>
              <a:rPr b="0" i="0" lang="en-US" u="none" strike="noStrike">
                <a:solidFill>
                  <a:srgbClr val="222222"/>
                </a:solidFill>
                <a:latin typeface="Arial"/>
                <a:ea typeface="Arial"/>
                <a:cs typeface="Arial"/>
                <a:sym typeface="Arial"/>
              </a:rPr>
              <a:t> </a:t>
            </a:r>
            <a:endParaRPr/>
          </a:p>
          <a:p>
            <a:pPr indent="-366251" lvl="1" marL="914400" rtl="0" algn="l">
              <a:lnSpc>
                <a:spcPct val="120000"/>
              </a:lnSpc>
              <a:spcBef>
                <a:spcPts val="500"/>
              </a:spcBef>
              <a:spcAft>
                <a:spcPts val="0"/>
              </a:spcAft>
              <a:buSzPct val="129032"/>
              <a:buFont typeface="Arial"/>
              <a:buChar char="•"/>
            </a:pPr>
            <a:r>
              <a:rPr lang="en-US">
                <a:solidFill>
                  <a:srgbClr val="222222"/>
                </a:solidFill>
                <a:latin typeface="Arial"/>
                <a:ea typeface="Arial"/>
                <a:cs typeface="Arial"/>
                <a:sym typeface="Arial"/>
              </a:rPr>
              <a:t>A</a:t>
            </a:r>
            <a:r>
              <a:rPr b="0" i="0" lang="en-US" u="none" strike="noStrike">
                <a:solidFill>
                  <a:srgbClr val="222222"/>
                </a:solidFill>
                <a:latin typeface="Arial"/>
                <a:ea typeface="Arial"/>
                <a:cs typeface="Arial"/>
                <a:sym typeface="Arial"/>
              </a:rPr>
              <a:t>dditional </a:t>
            </a:r>
            <a:r>
              <a:rPr lang="en-US">
                <a:solidFill>
                  <a:srgbClr val="222222"/>
                </a:solidFill>
                <a:latin typeface="Arial"/>
                <a:ea typeface="Arial"/>
                <a:cs typeface="Arial"/>
                <a:sym typeface="Arial"/>
              </a:rPr>
              <a:t>m</a:t>
            </a:r>
            <a:r>
              <a:rPr b="0" i="0" lang="en-US" u="none" strike="noStrike">
                <a:solidFill>
                  <a:srgbClr val="222222"/>
                </a:solidFill>
                <a:latin typeface="Arial"/>
                <a:ea typeface="Arial"/>
                <a:cs typeface="Arial"/>
                <a:sym typeface="Arial"/>
              </a:rPr>
              <a:t>odel uses dbNSFP features and aggregates features for MNV via max over SNV components.</a:t>
            </a:r>
            <a:endParaRPr/>
          </a:p>
        </p:txBody>
      </p:sp>
      <p:sp>
        <p:nvSpPr>
          <p:cNvPr id="407" name="Google Shape;407;p48"/>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n-US"/>
              <a:t>‹#›</a:t>
            </a:fld>
            <a:endParaRPr/>
          </a:p>
        </p:txBody>
      </p:sp>
      <p:sp>
        <p:nvSpPr>
          <p:cNvPr id="408" name="Google Shape;408;p48"/>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409" name="Google Shape;409;p48"/>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410" name="Google Shape;410;p48"/>
          <p:cNvSpPr txBox="1"/>
          <p:nvPr/>
        </p:nvSpPr>
        <p:spPr>
          <a:xfrm>
            <a:off x="9839739" y="6581000"/>
            <a:ext cx="2372139" cy="27695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
        <p:nvSpPr>
          <p:cNvPr id="411" name="Google Shape;411;p48"/>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CAGI Strategy &amp; Method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49"/>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n-US"/>
              <a:t>‹#›</a:t>
            </a:fld>
            <a:endParaRPr/>
          </a:p>
        </p:txBody>
      </p:sp>
      <p:sp>
        <p:nvSpPr>
          <p:cNvPr id="418" name="Google Shape;418;p49"/>
          <p:cNvSpPr txBox="1"/>
          <p:nvPr>
            <p:ph idx="1" type="body"/>
          </p:nvPr>
        </p:nvSpPr>
        <p:spPr>
          <a:xfrm>
            <a:off x="220375" y="1263538"/>
            <a:ext cx="4883100" cy="4852800"/>
          </a:xfrm>
          <a:prstGeom prst="rect">
            <a:avLst/>
          </a:prstGeom>
          <a:noFill/>
          <a:ln>
            <a:noFill/>
          </a:ln>
        </p:spPr>
        <p:txBody>
          <a:bodyPr anchorCtr="0" anchor="t" bIns="45700" lIns="91425" spcFirstLastPara="1" rIns="91425" wrap="square" tIns="45700">
            <a:normAutofit/>
          </a:bodyPr>
          <a:lstStyle/>
          <a:p>
            <a:pPr indent="-285750" lvl="0" marL="285750" rtl="0" algn="l">
              <a:lnSpc>
                <a:spcPct val="90000"/>
              </a:lnSpc>
              <a:spcBef>
                <a:spcPts val="1000"/>
              </a:spcBef>
              <a:spcAft>
                <a:spcPts val="0"/>
              </a:spcAft>
              <a:buSzPts val="2800"/>
              <a:buFont typeface="Arial"/>
              <a:buChar char="•"/>
            </a:pPr>
            <a:r>
              <a:rPr lang="en-US" sz="2400"/>
              <a:t>Sequence-only models excel in predicting “upstream” effects such as expression and stability. </a:t>
            </a:r>
            <a:endParaRPr/>
          </a:p>
          <a:p>
            <a:pPr indent="-285750" lvl="0" marL="285750" rtl="0" algn="l">
              <a:lnSpc>
                <a:spcPct val="90000"/>
              </a:lnSpc>
              <a:spcBef>
                <a:spcPts val="1600"/>
              </a:spcBef>
              <a:spcAft>
                <a:spcPts val="0"/>
              </a:spcAft>
              <a:buSzPts val="2800"/>
              <a:buFont typeface="Arial"/>
              <a:buChar char="•"/>
            </a:pPr>
            <a:r>
              <a:rPr lang="en-US" sz="2400"/>
              <a:t>Including structure provides critical advantage for predicting higher-order “downstream” effects.  </a:t>
            </a:r>
            <a:endParaRPr/>
          </a:p>
          <a:p>
            <a:pPr indent="-285750" lvl="0" marL="285750" rtl="0" algn="l">
              <a:lnSpc>
                <a:spcPct val="90000"/>
              </a:lnSpc>
              <a:spcBef>
                <a:spcPts val="1600"/>
              </a:spcBef>
              <a:spcAft>
                <a:spcPts val="600"/>
              </a:spcAft>
              <a:buSzPts val="2800"/>
              <a:buFont typeface="Arial"/>
              <a:buChar char="•"/>
            </a:pPr>
            <a:r>
              <a:rPr lang="en-US" sz="2400"/>
              <a:t>Our multimodal embedding approach robustly outperforms across diverse contexts</a:t>
            </a:r>
            <a:endParaRPr sz="2400"/>
          </a:p>
        </p:txBody>
      </p:sp>
      <p:sp>
        <p:nvSpPr>
          <p:cNvPr id="419" name="Google Shape;419;p49"/>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420" name="Google Shape;420;p49"/>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421" name="Google Shape;421;p49"/>
          <p:cNvSpPr txBox="1"/>
          <p:nvPr/>
        </p:nvSpPr>
        <p:spPr>
          <a:xfrm>
            <a:off x="9839739" y="6581000"/>
            <a:ext cx="2372139" cy="27695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pic>
        <p:nvPicPr>
          <p:cNvPr id="422" name="Google Shape;422;p49" title="model_performance_high_res-3.png"/>
          <p:cNvPicPr preferRelativeResize="0"/>
          <p:nvPr/>
        </p:nvPicPr>
        <p:blipFill rotWithShape="1">
          <a:blip r:embed="rId3">
            <a:alphaModFix/>
          </a:blip>
          <a:srcRect b="0" l="0" r="0" t="0"/>
          <a:stretch/>
        </p:blipFill>
        <p:spPr>
          <a:xfrm>
            <a:off x="5003125" y="1081875"/>
            <a:ext cx="7188874" cy="5216150"/>
          </a:xfrm>
          <a:prstGeom prst="rect">
            <a:avLst/>
          </a:prstGeom>
          <a:noFill/>
          <a:ln>
            <a:noFill/>
          </a:ln>
        </p:spPr>
      </p:pic>
      <p:sp>
        <p:nvSpPr>
          <p:cNvPr id="423" name="Google Shape;423;p49"/>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ProteinGym Result: When and How Structures Help</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g3a420a1233a_0_52"/>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a:t>
            </a:r>
            <a:endParaRPr b="0" i="0" sz="1400" u="none" cap="none" strike="noStrike">
              <a:solidFill>
                <a:srgbClr val="000000"/>
              </a:solidFill>
              <a:latin typeface="Arial"/>
              <a:ea typeface="Arial"/>
              <a:cs typeface="Arial"/>
              <a:sym typeface="Arial"/>
            </a:endParaRPr>
          </a:p>
        </p:txBody>
      </p:sp>
      <p:sp>
        <p:nvSpPr>
          <p:cNvPr id="429" name="Google Shape;429;g3a420a1233a_0_52"/>
          <p:cNvSpPr txBox="1"/>
          <p:nvPr/>
        </p:nvSpPr>
        <p:spPr>
          <a:xfrm>
            <a:off x="191387" y="1222512"/>
            <a:ext cx="11735700" cy="5088900"/>
          </a:xfrm>
          <a:prstGeom prst="rect">
            <a:avLst/>
          </a:prstGeom>
          <a:noFill/>
          <a:ln>
            <a:noFill/>
          </a:ln>
        </p:spPr>
        <p:txBody>
          <a:bodyPr anchorCtr="0" anchor="t" bIns="45700" lIns="91425" spcFirstLastPara="1" rIns="91425" wrap="square" tIns="45700">
            <a:noAutofit/>
          </a:bodyPr>
          <a:lstStyle/>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430" name="Google Shape;430;g3a420a1233a_0_52"/>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431" name="Google Shape;431;g3a420a1233a_0_52"/>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432" name="Google Shape;432;g3a420a1233a_0_52"/>
          <p:cNvSpPr txBox="1"/>
          <p:nvPr/>
        </p:nvSpPr>
        <p:spPr>
          <a:xfrm>
            <a:off x="508431" y="1049912"/>
            <a:ext cx="11588700" cy="45501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chemeClr val="accent3"/>
                </a:solidFill>
                <a:latin typeface="Arial"/>
                <a:ea typeface="Arial"/>
                <a:cs typeface="Arial"/>
                <a:sym typeface="Arial"/>
              </a:rPr>
              <a:t>Variant Effects and Contexts</a:t>
            </a:r>
            <a:endParaRPr b="0" i="0" sz="3200" u="none" cap="none" strike="noStrike">
              <a:solidFill>
                <a:srgbClr val="222222"/>
              </a:solidFill>
              <a:latin typeface="Arial"/>
              <a:ea typeface="Arial"/>
              <a:cs typeface="Arial"/>
              <a:sym typeface="Arial"/>
            </a:endParaRPr>
          </a:p>
          <a:p>
            <a:pPr indent="-4318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Protein Language Models (PLM)</a:t>
            </a:r>
            <a:endParaRPr b="0" i="0" sz="1400" u="none" cap="none" strike="noStrike">
              <a:solidFill>
                <a:schemeClr val="dk1"/>
              </a:solidFill>
              <a:latin typeface="Arial"/>
              <a:ea typeface="Arial"/>
              <a:cs typeface="Arial"/>
              <a:sym typeface="Arial"/>
            </a:endParaRPr>
          </a:p>
          <a:p>
            <a:pPr indent="-4318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Incorporating Structural Contexts into PLM</a:t>
            </a:r>
            <a:endParaRPr b="0" i="0" sz="32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4572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Incorporating Functional Contexts</a:t>
            </a:r>
            <a:endParaRPr b="0" i="0" sz="14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rgbClr val="A5A5A5"/>
                </a:solidFill>
                <a:latin typeface="Arial"/>
                <a:ea typeface="Arial"/>
                <a:cs typeface="Arial"/>
                <a:sym typeface="Arial"/>
              </a:rPr>
              <a:t>From Context-Specific VEP to Design</a:t>
            </a:r>
            <a:endParaRPr b="0" i="0" sz="1400" u="none" cap="none" strike="noStrike">
              <a:solidFill>
                <a:srgbClr val="000000"/>
              </a:solidFill>
              <a:latin typeface="Arial"/>
              <a:ea typeface="Arial"/>
              <a:cs typeface="Arial"/>
              <a:sym typeface="Arial"/>
            </a:endParaRPr>
          </a:p>
        </p:txBody>
      </p:sp>
      <p:sp>
        <p:nvSpPr>
          <p:cNvPr id="433" name="Google Shape;433;g3a420a1233a_0_52"/>
          <p:cNvSpPr txBox="1"/>
          <p:nvPr/>
        </p:nvSpPr>
        <p:spPr>
          <a:xfrm>
            <a:off x="1227067" y="2676381"/>
            <a:ext cx="10610700" cy="1785600"/>
          </a:xfrm>
          <a:prstGeom prst="rect">
            <a:avLst/>
          </a:prstGeom>
          <a:noFill/>
          <a:ln>
            <a:noFill/>
          </a:ln>
        </p:spPr>
        <p:txBody>
          <a:bodyPr anchorCtr="0" anchor="t" bIns="45700" lIns="91425" spcFirstLastPara="1" rIns="91425" wrap="square" tIns="45700">
            <a:spAutoFit/>
          </a:bodyPr>
          <a:lstStyle/>
          <a:p>
            <a:pPr indent="-457200" lvl="2"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Our Structure-Informed PLM</a:t>
            </a:r>
            <a:endParaRPr b="0" i="0" sz="1400" u="none" cap="none" strike="noStrike">
              <a:solidFill>
                <a:schemeClr val="dk1"/>
              </a:solidFill>
              <a:latin typeface="Arial"/>
              <a:ea typeface="Arial"/>
              <a:cs typeface="Arial"/>
              <a:sym typeface="Arial"/>
            </a:endParaRPr>
          </a:p>
          <a:p>
            <a:pPr indent="-457200" lvl="8"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SaProt</a:t>
            </a:r>
            <a:endParaRPr b="0" i="0" sz="3200" u="none" cap="none" strike="noStrike">
              <a:solidFill>
                <a:schemeClr val="dk1"/>
              </a:solidFill>
              <a:latin typeface="Arial"/>
              <a:ea typeface="Arial"/>
              <a:cs typeface="Arial"/>
              <a:sym typeface="Arial"/>
            </a:endParaRPr>
          </a:p>
          <a:p>
            <a:pPr indent="-457200" lvl="8"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Integrated Embeddings Approach</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4" name="Google Shape;434;g3a420a1233a_0_52"/>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g3a420a1233a_0_62"/>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a:t>
            </a:r>
            <a:endParaRPr b="0" i="0" sz="1400" u="none" cap="none" strike="noStrike">
              <a:solidFill>
                <a:srgbClr val="000000"/>
              </a:solidFill>
              <a:latin typeface="Arial"/>
              <a:ea typeface="Arial"/>
              <a:cs typeface="Arial"/>
              <a:sym typeface="Arial"/>
            </a:endParaRPr>
          </a:p>
        </p:txBody>
      </p:sp>
      <p:sp>
        <p:nvSpPr>
          <p:cNvPr id="440" name="Google Shape;440;g3a420a1233a_0_62"/>
          <p:cNvSpPr txBox="1"/>
          <p:nvPr/>
        </p:nvSpPr>
        <p:spPr>
          <a:xfrm>
            <a:off x="191387" y="1222512"/>
            <a:ext cx="11735700" cy="5088900"/>
          </a:xfrm>
          <a:prstGeom prst="rect">
            <a:avLst/>
          </a:prstGeom>
          <a:noFill/>
          <a:ln>
            <a:noFill/>
          </a:ln>
        </p:spPr>
        <p:txBody>
          <a:bodyPr anchorCtr="0" anchor="t" bIns="45700" lIns="91425" spcFirstLastPara="1" rIns="91425" wrap="square" tIns="45700">
            <a:noAutofit/>
          </a:bodyPr>
          <a:lstStyle/>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441" name="Google Shape;441;g3a420a1233a_0_62"/>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442" name="Google Shape;442;g3a420a1233a_0_62"/>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443" name="Google Shape;443;g3a420a1233a_0_62"/>
          <p:cNvSpPr txBox="1"/>
          <p:nvPr/>
        </p:nvSpPr>
        <p:spPr>
          <a:xfrm>
            <a:off x="508431" y="1049912"/>
            <a:ext cx="11588700" cy="45501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15000"/>
              </a:lnSpc>
              <a:spcBef>
                <a:spcPts val="0"/>
              </a:spcBef>
              <a:spcAft>
                <a:spcPts val="0"/>
              </a:spcAft>
              <a:buClr>
                <a:srgbClr val="000000"/>
              </a:buClr>
              <a:buSzPts val="3200"/>
              <a:buFont typeface="Arial"/>
              <a:buChar char="•"/>
            </a:pPr>
            <a:r>
              <a:rPr b="0" i="0" lang="en-US" sz="3200" u="none" cap="none" strike="noStrike">
                <a:solidFill>
                  <a:schemeClr val="accent3"/>
                </a:solidFill>
                <a:latin typeface="Arial"/>
                <a:ea typeface="Arial"/>
                <a:cs typeface="Arial"/>
                <a:sym typeface="Arial"/>
              </a:rPr>
              <a:t>Variant Effects and Contexts</a:t>
            </a:r>
            <a:endParaRPr b="0" i="0" sz="3200" u="none" cap="none" strike="noStrike">
              <a:solidFill>
                <a:srgbClr val="222222"/>
              </a:solidFill>
              <a:latin typeface="Arial"/>
              <a:ea typeface="Arial"/>
              <a:cs typeface="Arial"/>
              <a:sym typeface="Arial"/>
            </a:endParaRPr>
          </a:p>
          <a:p>
            <a:pPr indent="-4318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Protein Language Models (PLM)</a:t>
            </a:r>
            <a:endParaRPr b="0" i="0" sz="1400" u="none" cap="none" strike="noStrike">
              <a:solidFill>
                <a:schemeClr val="dk1"/>
              </a:solidFill>
              <a:latin typeface="Arial"/>
              <a:ea typeface="Arial"/>
              <a:cs typeface="Arial"/>
              <a:sym typeface="Arial"/>
            </a:endParaRPr>
          </a:p>
          <a:p>
            <a:pPr indent="-4318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Incorporating Structural Contexts into PLM</a:t>
            </a:r>
            <a:endParaRPr b="0" i="0" sz="32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0" lvl="3"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A5A5A5"/>
              </a:solidFill>
              <a:latin typeface="Arial"/>
              <a:ea typeface="Arial"/>
              <a:cs typeface="Arial"/>
              <a:sym typeface="Arial"/>
            </a:endParaRPr>
          </a:p>
          <a:p>
            <a:pPr indent="-4572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Incorporating Functional Contexts</a:t>
            </a:r>
            <a:endParaRPr b="0" i="0" sz="1400" u="none" cap="none" strike="noStrike">
              <a:solidFill>
                <a:schemeClr val="dk1"/>
              </a:solidFill>
              <a:latin typeface="Arial"/>
              <a:ea typeface="Arial"/>
              <a:cs typeface="Arial"/>
              <a:sym typeface="Arial"/>
            </a:endParaRPr>
          </a:p>
          <a:p>
            <a:pPr indent="-457200" lvl="0" marL="457200" marR="0" rtl="0" algn="l">
              <a:lnSpc>
                <a:spcPct val="115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From Context-Specific VEP to Design</a:t>
            </a:r>
            <a:endParaRPr b="0" i="0" sz="1400" u="none" cap="none" strike="noStrike">
              <a:solidFill>
                <a:schemeClr val="dk1"/>
              </a:solidFill>
              <a:latin typeface="Arial"/>
              <a:ea typeface="Arial"/>
              <a:cs typeface="Arial"/>
              <a:sym typeface="Arial"/>
            </a:endParaRPr>
          </a:p>
        </p:txBody>
      </p:sp>
      <p:sp>
        <p:nvSpPr>
          <p:cNvPr id="444" name="Google Shape;444;g3a420a1233a_0_62"/>
          <p:cNvSpPr txBox="1"/>
          <p:nvPr/>
        </p:nvSpPr>
        <p:spPr>
          <a:xfrm>
            <a:off x="1227067" y="2676381"/>
            <a:ext cx="10610700" cy="1785600"/>
          </a:xfrm>
          <a:prstGeom prst="rect">
            <a:avLst/>
          </a:prstGeom>
          <a:noFill/>
          <a:ln>
            <a:noFill/>
          </a:ln>
        </p:spPr>
        <p:txBody>
          <a:bodyPr anchorCtr="0" anchor="t" bIns="45700" lIns="91425" spcFirstLastPara="1" rIns="91425" wrap="square" tIns="45700">
            <a:spAutoFit/>
          </a:bodyPr>
          <a:lstStyle/>
          <a:p>
            <a:pPr indent="-457200" lvl="2"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Our Structure-Informed PLM</a:t>
            </a:r>
            <a:endParaRPr b="0" i="0" sz="1400" u="none" cap="none" strike="noStrike">
              <a:solidFill>
                <a:schemeClr val="dk1"/>
              </a:solidFill>
              <a:latin typeface="Arial"/>
              <a:ea typeface="Arial"/>
              <a:cs typeface="Arial"/>
              <a:sym typeface="Arial"/>
            </a:endParaRPr>
          </a:p>
          <a:p>
            <a:pPr indent="-457200" lvl="8"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SaProt</a:t>
            </a:r>
            <a:endParaRPr b="0" i="0" sz="3200" u="none" cap="none" strike="noStrike">
              <a:solidFill>
                <a:schemeClr val="dk1"/>
              </a:solidFill>
              <a:latin typeface="Arial"/>
              <a:ea typeface="Arial"/>
              <a:cs typeface="Arial"/>
              <a:sym typeface="Arial"/>
            </a:endParaRPr>
          </a:p>
          <a:p>
            <a:pPr indent="-457200" lvl="8"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accent3"/>
                </a:solidFill>
                <a:latin typeface="Arial"/>
                <a:ea typeface="Arial"/>
                <a:cs typeface="Arial"/>
                <a:sym typeface="Arial"/>
              </a:rPr>
              <a:t>Integrated Embeddings Approach</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g3a420a1233a_0_62"/>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3"/>
          <p:cNvSpPr txBox="1"/>
          <p:nvPr/>
        </p:nvSpPr>
        <p:spPr>
          <a:xfrm>
            <a:off x="0" y="0"/>
            <a:ext cx="12192000" cy="829893"/>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Future Work</a:t>
            </a:r>
            <a:endParaRPr b="0" i="0" sz="1400" u="none" cap="none" strike="noStrike">
              <a:solidFill>
                <a:srgbClr val="000000"/>
              </a:solidFill>
              <a:latin typeface="Arial"/>
              <a:ea typeface="Arial"/>
              <a:cs typeface="Arial"/>
              <a:sym typeface="Arial"/>
            </a:endParaRPr>
          </a:p>
        </p:txBody>
      </p:sp>
      <p:sp>
        <p:nvSpPr>
          <p:cNvPr id="451" name="Google Shape;451;p3"/>
          <p:cNvSpPr txBox="1"/>
          <p:nvPr/>
        </p:nvSpPr>
        <p:spPr>
          <a:xfrm>
            <a:off x="456430" y="975377"/>
            <a:ext cx="9688467" cy="5088835"/>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rgbClr val="000000"/>
              </a:buClr>
              <a:buSzPts val="2400"/>
              <a:buFont typeface="Noto Sans Symbols"/>
              <a:buChar char="▪"/>
            </a:pPr>
            <a:r>
              <a:rPr b="0" i="0" lang="en-US" sz="2400" u="none" cap="none" strike="noStrike">
                <a:solidFill>
                  <a:srgbClr val="000000"/>
                </a:solidFill>
                <a:latin typeface="Arial"/>
                <a:ea typeface="Arial"/>
                <a:cs typeface="Arial"/>
                <a:sym typeface="Arial"/>
              </a:rPr>
              <a:t>Incorporating additional modalities (e.g., MSA and GO) to improve variant effect prediction and protein design.</a:t>
            </a:r>
            <a:endParaRPr b="0" i="0" sz="2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2400"/>
              <a:buFont typeface="Noto Sans Symbols"/>
              <a:buChar char="▪"/>
            </a:pPr>
            <a:r>
              <a:rPr b="0" i="0" lang="en-US" sz="2400" u="none" cap="none" strike="noStrike">
                <a:solidFill>
                  <a:srgbClr val="000000"/>
                </a:solidFill>
                <a:latin typeface="Arial"/>
                <a:ea typeface="Arial"/>
                <a:cs typeface="Arial"/>
                <a:sym typeface="Arial"/>
              </a:rPr>
              <a:t>Adopting Protein-level splits to test generalization across, contrasting with ProteinGym's sequence-level splits.</a:t>
            </a:r>
            <a:endParaRPr b="0" i="0" sz="2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2400" u="none" cap="none" strike="noStrike">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2400" u="none" cap="none" strike="noStrike">
              <a:solidFill>
                <a:schemeClr val="dk1"/>
              </a:solidFill>
              <a:latin typeface="Arial"/>
              <a:ea typeface="Arial"/>
              <a:cs typeface="Arial"/>
              <a:sym typeface="Arial"/>
            </a:endParaRPr>
          </a:p>
        </p:txBody>
      </p:sp>
      <p:sp>
        <p:nvSpPr>
          <p:cNvPr id="452" name="Google Shape;452;p3"/>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453" name="Google Shape;453;p3"/>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
        <p:nvSpPr>
          <p:cNvPr id="454" name="Google Shape;454;p3"/>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455" name="Google Shape;455;p3"/>
          <p:cNvSpPr txBox="1"/>
          <p:nvPr/>
        </p:nvSpPr>
        <p:spPr>
          <a:xfrm>
            <a:off x="3142037" y="3756178"/>
            <a:ext cx="6478851" cy="3758619"/>
          </a:xfrm>
          <a:prstGeom prst="rect">
            <a:avLst/>
          </a:prstGeom>
          <a:noFill/>
          <a:ln>
            <a:noFill/>
          </a:ln>
        </p:spPr>
        <p:txBody>
          <a:bodyPr anchorCtr="0" anchor="t" bIns="45700" lIns="91425" spcFirstLastPara="1" rIns="91425" wrap="square" tIns="45700">
            <a:normAutofit/>
          </a:bodyPr>
          <a:lstStyle/>
          <a:p>
            <a:pPr indent="-44450" lvl="0" marL="171450" marR="0" rtl="0" algn="l">
              <a:lnSpc>
                <a:spcPct val="90000"/>
              </a:lnSpc>
              <a:spcBef>
                <a:spcPts val="0"/>
              </a:spcBef>
              <a:spcAft>
                <a:spcPts val="0"/>
              </a:spcAft>
              <a:buClr>
                <a:srgbClr val="000000"/>
              </a:buClr>
              <a:buSzPts val="2000"/>
              <a:buFont typeface="Noto Sans Symbols"/>
              <a:buNone/>
            </a:pPr>
            <a:r>
              <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g3adafddb50b_0_1"/>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Acknowledgement</a:t>
            </a:r>
            <a:endParaRPr b="0" i="0" sz="1400" u="none" cap="none" strike="noStrike">
              <a:solidFill>
                <a:srgbClr val="000000"/>
              </a:solidFill>
              <a:latin typeface="Arial"/>
              <a:ea typeface="Arial"/>
              <a:cs typeface="Arial"/>
              <a:sym typeface="Arial"/>
            </a:endParaRPr>
          </a:p>
        </p:txBody>
      </p:sp>
      <p:sp>
        <p:nvSpPr>
          <p:cNvPr id="461" name="Google Shape;461;g3adafddb50b_0_1"/>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462" name="Google Shape;462;g3adafddb50b_0_1"/>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
        <p:nvSpPr>
          <p:cNvPr id="463" name="Google Shape;463;g3adafddb50b_0_1"/>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464" name="Google Shape;464;g3adafddb50b_0_1"/>
          <p:cNvSpPr txBox="1"/>
          <p:nvPr/>
        </p:nvSpPr>
        <p:spPr>
          <a:xfrm>
            <a:off x="3142037" y="3756178"/>
            <a:ext cx="6478800" cy="3758700"/>
          </a:xfrm>
          <a:prstGeom prst="rect">
            <a:avLst/>
          </a:prstGeom>
          <a:noFill/>
          <a:ln>
            <a:noFill/>
          </a:ln>
        </p:spPr>
        <p:txBody>
          <a:bodyPr anchorCtr="0" anchor="t" bIns="45700" lIns="91425" spcFirstLastPara="1" rIns="91425" wrap="square" tIns="45700">
            <a:normAutofit/>
          </a:bodyPr>
          <a:lstStyle/>
          <a:p>
            <a:pPr indent="-44450" lvl="0" marL="171450" marR="0" rtl="0" algn="l">
              <a:lnSpc>
                <a:spcPct val="90000"/>
              </a:lnSpc>
              <a:spcBef>
                <a:spcPts val="0"/>
              </a:spcBef>
              <a:spcAft>
                <a:spcPts val="0"/>
              </a:spcAft>
              <a:buClr>
                <a:srgbClr val="000000"/>
              </a:buClr>
              <a:buSzPts val="2000"/>
              <a:buFont typeface="Noto Sans Symbols"/>
              <a:buNone/>
            </a:pPr>
            <a:r>
              <a:t/>
            </a:r>
            <a:endParaRPr b="0" i="0" sz="2000" u="none" cap="none" strike="noStrike">
              <a:solidFill>
                <a:schemeClr val="dk1"/>
              </a:solidFill>
              <a:latin typeface="Arial"/>
              <a:ea typeface="Arial"/>
              <a:cs typeface="Arial"/>
              <a:sym typeface="Arial"/>
            </a:endParaRPr>
          </a:p>
        </p:txBody>
      </p:sp>
      <p:pic>
        <p:nvPicPr>
          <p:cNvPr id="465" name="Google Shape;465;g3adafddb50b_0_1"/>
          <p:cNvPicPr preferRelativeResize="0"/>
          <p:nvPr/>
        </p:nvPicPr>
        <p:blipFill rotWithShape="1">
          <a:blip r:embed="rId3">
            <a:alphaModFix/>
          </a:blip>
          <a:srcRect b="0" l="0" r="0" t="0"/>
          <a:stretch/>
        </p:blipFill>
        <p:spPr>
          <a:xfrm>
            <a:off x="220913" y="1915150"/>
            <a:ext cx="11750173" cy="37587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56"/>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471" name="Google Shape;471;p56"/>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472" name="Google Shape;472;p56"/>
          <p:cNvSpPr txBox="1"/>
          <p:nvPr/>
        </p:nvSpPr>
        <p:spPr>
          <a:xfrm>
            <a:off x="9839739" y="6581000"/>
            <a:ext cx="2372139" cy="27695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Yihong Yang</a:t>
            </a:r>
            <a:endParaRPr b="0" i="0" sz="1400" u="none" cap="none" strike="noStrike">
              <a:solidFill>
                <a:srgbClr val="000000"/>
              </a:solidFill>
              <a:latin typeface="Arial"/>
              <a:ea typeface="Arial"/>
              <a:cs typeface="Arial"/>
              <a:sym typeface="Arial"/>
            </a:endParaRPr>
          </a:p>
        </p:txBody>
      </p:sp>
      <p:sp>
        <p:nvSpPr>
          <p:cNvPr id="473" name="Google Shape;473;p56"/>
          <p:cNvSpPr txBox="1"/>
          <p:nvPr/>
        </p:nvSpPr>
        <p:spPr>
          <a:xfrm>
            <a:off x="0" y="1297294"/>
            <a:ext cx="12192000" cy="3708556"/>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0000"/>
              </a:buClr>
              <a:buSzPts val="7200"/>
              <a:buFont typeface="Arial"/>
              <a:buNone/>
            </a:pPr>
            <a:r>
              <a:rPr b="1" i="0" lang="en-US" sz="7200" u="none" cap="none" strike="noStrike">
                <a:solidFill>
                  <a:srgbClr val="000000"/>
                </a:solidFill>
                <a:latin typeface="Arial"/>
                <a:ea typeface="Arial"/>
                <a:cs typeface="Arial"/>
                <a:sym typeface="Arial"/>
              </a:rPr>
              <a:t>Thank you!</a:t>
            </a:r>
            <a:endParaRPr b="0" i="0" sz="4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2019-12-03T13:34:22Z</dcterms:created>
  <dc:creator>Microsoft Office User</dc:creator>
</cp:coreProperties>
</file>