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7" roundtripDataSignature="AMtx7mhdmLYnU6XssO7accW1cVQBGsou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customschemas.google.com/relationships/presentationmetadata" Target="meta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1" name="Shape 11"/>
        <p:cNvGrpSpPr/>
        <p:nvPr/>
      </p:nvGrpSpPr>
      <p:grpSpPr>
        <a:xfrm>
          <a:off x="0" y="0"/>
          <a:ext cx="0" cy="0"/>
          <a:chOff x="0" y="0"/>
          <a:chExt cx="0" cy="0"/>
        </a:xfrm>
      </p:grpSpPr>
      <p:sp>
        <p:nvSpPr>
          <p:cNvPr id="12" name="Google Shape;12;p13"/>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13"/>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17" name="Shape 17"/>
        <p:cNvGrpSpPr/>
        <p:nvPr/>
      </p:nvGrpSpPr>
      <p:grpSpPr>
        <a:xfrm>
          <a:off x="0" y="0"/>
          <a:ext cx="0" cy="0"/>
          <a:chOff x="0" y="0"/>
          <a:chExt cx="0" cy="0"/>
        </a:xfrm>
      </p:grpSpPr>
      <p:sp>
        <p:nvSpPr>
          <p:cNvPr id="18" name="Google Shape;18;p14"/>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 name="Google Shape;19;p14"/>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0" name="Google Shape;2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14"/>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24" name="Shape 24"/>
        <p:cNvGrpSpPr/>
        <p:nvPr/>
      </p:nvGrpSpPr>
      <p:grpSpPr>
        <a:xfrm>
          <a:off x="0" y="0"/>
          <a:ext cx="0" cy="0"/>
          <a:chOff x="0" y="0"/>
          <a:chExt cx="0" cy="0"/>
        </a:xfrm>
      </p:grpSpPr>
      <p:sp>
        <p:nvSpPr>
          <p:cNvPr id="25" name="Google Shape;25;p1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29" name="Shape 29"/>
        <p:cNvGrpSpPr/>
        <p:nvPr/>
      </p:nvGrpSpPr>
      <p:grpSpPr>
        <a:xfrm>
          <a:off x="0" y="0"/>
          <a:ext cx="0" cy="0"/>
          <a:chOff x="0" y="0"/>
          <a:chExt cx="0" cy="0"/>
        </a:xfrm>
      </p:grpSpPr>
      <p:sp>
        <p:nvSpPr>
          <p:cNvPr id="30" name="Google Shape;30;p16"/>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34" name="Shape 34"/>
        <p:cNvGrpSpPr/>
        <p:nvPr/>
      </p:nvGrpSpPr>
      <p:grpSpPr>
        <a:xfrm>
          <a:off x="0" y="0"/>
          <a:ext cx="0" cy="0"/>
          <a:chOff x="0" y="0"/>
          <a:chExt cx="0" cy="0"/>
        </a:xfrm>
      </p:grpSpPr>
      <p:sp>
        <p:nvSpPr>
          <p:cNvPr id="35" name="Google Shape;35;p17"/>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9" name="Shape 39"/>
        <p:cNvGrpSpPr/>
        <p:nvPr/>
      </p:nvGrpSpPr>
      <p:grpSpPr>
        <a:xfrm>
          <a:off x="0" y="0"/>
          <a:ext cx="0" cy="0"/>
          <a:chOff x="0" y="0"/>
          <a:chExt cx="0" cy="0"/>
        </a:xfrm>
      </p:grpSpPr>
      <p:sp>
        <p:nvSpPr>
          <p:cNvPr id="40" name="Google Shape;40;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3" name="Shape 43"/>
        <p:cNvGrpSpPr/>
        <p:nvPr/>
      </p:nvGrpSpPr>
      <p:grpSpPr>
        <a:xfrm>
          <a:off x="0" y="0"/>
          <a:ext cx="0" cy="0"/>
          <a:chOff x="0" y="0"/>
          <a:chExt cx="0" cy="0"/>
        </a:xfrm>
      </p:grpSpPr>
      <p:sp>
        <p:nvSpPr>
          <p:cNvPr id="44" name="Google Shape;44;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7" name="Google Shape;47;p19"/>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48" name="Shape 48"/>
        <p:cNvGrpSpPr/>
        <p:nvPr/>
      </p:nvGrpSpPr>
      <p:grpSpPr>
        <a:xfrm>
          <a:off x="0" y="0"/>
          <a:ext cx="0" cy="0"/>
          <a:chOff x="0" y="0"/>
          <a:chExt cx="0" cy="0"/>
        </a:xfrm>
      </p:grpSpPr>
      <p:sp>
        <p:nvSpPr>
          <p:cNvPr id="49" name="Google Shape;49;p20"/>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20"/>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4" name="Shape 54"/>
        <p:cNvGrpSpPr/>
        <p:nvPr/>
      </p:nvGrpSpPr>
      <p:grpSpPr>
        <a:xfrm>
          <a:off x="0" y="0"/>
          <a:ext cx="0" cy="0"/>
          <a:chOff x="0" y="0"/>
          <a:chExt cx="0" cy="0"/>
        </a:xfrm>
      </p:grpSpPr>
      <p:sp>
        <p:nvSpPr>
          <p:cNvPr id="55" name="Google Shape;55;p21"/>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21"/>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60" name="Shape 60"/>
        <p:cNvGrpSpPr/>
        <p:nvPr/>
      </p:nvGrpSpPr>
      <p:grpSpPr>
        <a:xfrm>
          <a:off x="0" y="0"/>
          <a:ext cx="0" cy="0"/>
          <a:chOff x="0" y="0"/>
          <a:chExt cx="0" cy="0"/>
        </a:xfrm>
      </p:grpSpPr>
      <p:sp>
        <p:nvSpPr>
          <p:cNvPr id="61" name="Google Shape;61;p22"/>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2" name="Google Shape;62;p22"/>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3" name="Google Shape;63;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6" name="Google Shape;66;p22"/>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7" name="Shape 67"/>
        <p:cNvGrpSpPr/>
        <p:nvPr/>
      </p:nvGrpSpPr>
      <p:grpSpPr>
        <a:xfrm>
          <a:off x="0" y="0"/>
          <a:ext cx="0" cy="0"/>
          <a:chOff x="0" y="0"/>
          <a:chExt cx="0" cy="0"/>
        </a:xfrm>
      </p:grpSpPr>
      <p:sp>
        <p:nvSpPr>
          <p:cNvPr id="68" name="Google Shape;68;p23"/>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9" name="Google Shape;69;p23"/>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0" name="Google Shape;70;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3" name="Google Shape;73;p23"/>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77" name="Google Shape;77;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2"/>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jpg"/><Relationship Id="rId4"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Hoyin Chu</a:t>
            </a:r>
            <a:r>
              <a:rPr i="1" lang="en-US" sz="1800"/>
              <a:t>_______</a:t>
            </a:r>
            <a:endParaRPr/>
          </a:p>
        </p:txBody>
      </p:sp>
      <p:sp>
        <p:nvSpPr>
          <p:cNvPr id="85" name="Google Shape;85;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86" name="Google Shape;86;p1"/>
          <p:cNvGrpSpPr/>
          <p:nvPr/>
        </p:nvGrpSpPr>
        <p:grpSpPr>
          <a:xfrm>
            <a:off x="8610600" y="5029200"/>
            <a:ext cx="439738" cy="439738"/>
            <a:chOff x="5373" y="3933"/>
            <a:chExt cx="387" cy="387"/>
          </a:xfrm>
        </p:grpSpPr>
        <p:sp>
          <p:nvSpPr>
            <p:cNvPr id="87" name="Google Shape;87;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8" name="Google Shape;88;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89" name="Google Shape;89;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title"/>
          </p:nvPr>
        </p:nvSpPr>
        <p:spPr>
          <a:xfrm>
            <a:off x="304800" y="230108"/>
            <a:ext cx="83820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a:t>Combining Protein LM with Cancer Genomics to predict Gain-of-Function Somatic Mutations</a:t>
            </a:r>
            <a:endParaRPr/>
          </a:p>
        </p:txBody>
      </p:sp>
      <p:sp>
        <p:nvSpPr>
          <p:cNvPr id="95" name="Google Shape;95;p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96" name="Google Shape;96;p2"/>
          <p:cNvSpPr txBox="1"/>
          <p:nvPr/>
        </p:nvSpPr>
        <p:spPr>
          <a:xfrm>
            <a:off x="7501116" y="6248400"/>
            <a:ext cx="1261884"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Hoyin Chu</a:t>
            </a:r>
            <a:endParaRPr/>
          </a:p>
        </p:txBody>
      </p:sp>
      <p:sp>
        <p:nvSpPr>
          <p:cNvPr id="97" name="Google Shape;97;p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A diagram of a medical procedure&#10;&#10;AI-generated content may be incorrect." id="98" name="Google Shape;98;p2"/>
          <p:cNvPicPr preferRelativeResize="0"/>
          <p:nvPr/>
        </p:nvPicPr>
        <p:blipFill rotWithShape="1">
          <a:blip r:embed="rId3">
            <a:alphaModFix/>
          </a:blip>
          <a:srcRect b="0" l="0" r="0" t="0"/>
          <a:stretch/>
        </p:blipFill>
        <p:spPr>
          <a:xfrm>
            <a:off x="1257300" y="1295400"/>
            <a:ext cx="6629400" cy="47375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3"/>
          <p:cNvSpPr txBox="1"/>
          <p:nvPr>
            <p:ph idx="1" type="body"/>
          </p:nvPr>
        </p:nvSpPr>
        <p:spPr>
          <a:xfrm>
            <a:off x="457200" y="1066799"/>
            <a:ext cx="8001000" cy="579120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a:t>Missense mutations can be broadly classified as </a:t>
            </a:r>
            <a:r>
              <a:rPr lang="en-US">
                <a:solidFill>
                  <a:srgbClr val="0073E0"/>
                </a:solidFill>
              </a:rPr>
              <a:t>loss-of-function (LoF),</a:t>
            </a:r>
            <a:r>
              <a:rPr lang="en-US"/>
              <a:t> </a:t>
            </a:r>
            <a:r>
              <a:rPr lang="en-US">
                <a:solidFill>
                  <a:srgbClr val="595959"/>
                </a:solidFill>
              </a:rPr>
              <a:t>neutral</a:t>
            </a:r>
            <a:r>
              <a:rPr lang="en-US"/>
              <a:t>, or </a:t>
            </a:r>
            <a:r>
              <a:rPr lang="en-US">
                <a:solidFill>
                  <a:srgbClr val="FF0000"/>
                </a:solidFill>
              </a:rPr>
              <a:t>gain-of-function (GoF)</a:t>
            </a:r>
            <a:endParaRPr/>
          </a:p>
          <a:p>
            <a:pPr indent="-165100" lvl="0" marL="342900" rtl="0" algn="l">
              <a:spcBef>
                <a:spcPts val="560"/>
              </a:spcBef>
              <a:spcAft>
                <a:spcPts val="0"/>
              </a:spcAft>
              <a:buClr>
                <a:schemeClr val="dk1"/>
              </a:buClr>
              <a:buSzPts val="2800"/>
              <a:buNone/>
            </a:pPr>
            <a:r>
              <a:t/>
            </a:r>
            <a:endParaRPr/>
          </a:p>
          <a:p>
            <a:pPr indent="-342900" lvl="0" marL="342900" rtl="0" algn="l">
              <a:spcBef>
                <a:spcPts val="560"/>
              </a:spcBef>
              <a:spcAft>
                <a:spcPts val="0"/>
              </a:spcAft>
              <a:buClr>
                <a:schemeClr val="dk1"/>
              </a:buClr>
              <a:buSzPts val="2800"/>
              <a:buChar char="•"/>
            </a:pPr>
            <a:r>
              <a:rPr lang="en-US"/>
              <a:t>While </a:t>
            </a:r>
            <a:r>
              <a:rPr lang="en-US">
                <a:solidFill>
                  <a:srgbClr val="FF0000"/>
                </a:solidFill>
              </a:rPr>
              <a:t>GoF</a:t>
            </a:r>
            <a:r>
              <a:rPr lang="en-US"/>
              <a:t> variants are much rarer than </a:t>
            </a:r>
            <a:r>
              <a:rPr lang="en-US">
                <a:solidFill>
                  <a:srgbClr val="0070C0"/>
                </a:solidFill>
              </a:rPr>
              <a:t>LoF</a:t>
            </a:r>
            <a:r>
              <a:rPr lang="en-US"/>
              <a:t> variants in inherited genetic diseases, </a:t>
            </a:r>
            <a:r>
              <a:rPr lang="en-US">
                <a:solidFill>
                  <a:srgbClr val="FF0000"/>
                </a:solidFill>
              </a:rPr>
              <a:t>GoF</a:t>
            </a:r>
            <a:r>
              <a:rPr lang="en-US"/>
              <a:t> mutations are much more common in cancer</a:t>
            </a:r>
            <a:endParaRPr/>
          </a:p>
          <a:p>
            <a:pPr indent="-165100" lvl="0" marL="342900" rtl="0" algn="l">
              <a:spcBef>
                <a:spcPts val="560"/>
              </a:spcBef>
              <a:spcAft>
                <a:spcPts val="0"/>
              </a:spcAft>
              <a:buClr>
                <a:schemeClr val="dk1"/>
              </a:buClr>
              <a:buSzPts val="2800"/>
              <a:buNone/>
            </a:pPr>
            <a:r>
              <a:t/>
            </a:r>
            <a:endParaRPr/>
          </a:p>
          <a:p>
            <a:pPr indent="-342900" lvl="0" marL="342900" rtl="0" algn="l">
              <a:spcBef>
                <a:spcPts val="560"/>
              </a:spcBef>
              <a:spcAft>
                <a:spcPts val="0"/>
              </a:spcAft>
              <a:buClr>
                <a:schemeClr val="dk1"/>
              </a:buClr>
              <a:buSzPts val="2800"/>
              <a:buChar char="•"/>
            </a:pPr>
            <a:r>
              <a:rPr lang="en-US"/>
              <a:t>Understanding whether a pathogenic variant is </a:t>
            </a:r>
            <a:r>
              <a:rPr lang="en-US">
                <a:solidFill>
                  <a:srgbClr val="0070C0"/>
                </a:solidFill>
              </a:rPr>
              <a:t>LoF</a:t>
            </a:r>
            <a:r>
              <a:rPr lang="en-US"/>
              <a:t> or </a:t>
            </a:r>
            <a:r>
              <a:rPr lang="en-US">
                <a:solidFill>
                  <a:srgbClr val="FF0000"/>
                </a:solidFill>
              </a:rPr>
              <a:t>GoF</a:t>
            </a:r>
            <a:r>
              <a:rPr lang="en-US"/>
              <a:t> could elucidate disease biology and inform therapeutic strategy</a:t>
            </a:r>
            <a:endParaRPr/>
          </a:p>
        </p:txBody>
      </p:sp>
      <p:sp>
        <p:nvSpPr>
          <p:cNvPr id="104" name="Google Shape;104;p3"/>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The Cancer Genome is enriched for </a:t>
            </a:r>
            <a:r>
              <a:rPr lang="en-US">
                <a:solidFill>
                  <a:srgbClr val="FF0000"/>
                </a:solidFill>
              </a:rPr>
              <a:t>GoF</a:t>
            </a:r>
            <a:endParaRPr>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4"/>
          <p:cNvSpPr txBox="1"/>
          <p:nvPr>
            <p:ph idx="1" type="body"/>
          </p:nvPr>
        </p:nvSpPr>
        <p:spPr>
          <a:xfrm>
            <a:off x="457200" y="1066799"/>
            <a:ext cx="8229600" cy="571500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a:t>Protein Representation</a:t>
            </a:r>
            <a:endParaRPr/>
          </a:p>
          <a:p>
            <a:pPr indent="-285750" lvl="1" marL="742950" rtl="0" algn="l">
              <a:spcBef>
                <a:spcPts val="480"/>
              </a:spcBef>
              <a:spcAft>
                <a:spcPts val="0"/>
              </a:spcAft>
              <a:buClr>
                <a:schemeClr val="dk1"/>
              </a:buClr>
              <a:buSzPts val="2400"/>
              <a:buChar char="–"/>
            </a:pPr>
            <a:r>
              <a:rPr lang="en-US"/>
              <a:t>ESM2 Embedding</a:t>
            </a:r>
            <a:endParaRPr/>
          </a:p>
          <a:p>
            <a:pPr indent="-133350" lvl="1" marL="742950" rtl="0" algn="l">
              <a:spcBef>
                <a:spcPts val="480"/>
              </a:spcBef>
              <a:spcAft>
                <a:spcPts val="0"/>
              </a:spcAft>
              <a:buClr>
                <a:schemeClr val="dk1"/>
              </a:buClr>
              <a:buSzPts val="2400"/>
              <a:buNone/>
            </a:pPr>
            <a:r>
              <a:t/>
            </a:r>
            <a:endParaRPr/>
          </a:p>
          <a:p>
            <a:pPr indent="-342900" lvl="0" marL="342900" rtl="0" algn="l">
              <a:spcBef>
                <a:spcPts val="560"/>
              </a:spcBef>
              <a:spcAft>
                <a:spcPts val="0"/>
              </a:spcAft>
              <a:buClr>
                <a:schemeClr val="dk1"/>
              </a:buClr>
              <a:buSzPts val="2800"/>
              <a:buChar char="•"/>
            </a:pPr>
            <a:r>
              <a:rPr lang="en-US"/>
              <a:t>Mutation Pathogenicity</a:t>
            </a:r>
            <a:endParaRPr/>
          </a:p>
          <a:p>
            <a:pPr indent="-285750" lvl="1" marL="742950" rtl="0" algn="l">
              <a:spcBef>
                <a:spcPts val="480"/>
              </a:spcBef>
              <a:spcAft>
                <a:spcPts val="0"/>
              </a:spcAft>
              <a:buClr>
                <a:schemeClr val="dk1"/>
              </a:buClr>
              <a:buSzPts val="2400"/>
              <a:buChar char="–"/>
            </a:pPr>
            <a:r>
              <a:rPr lang="en-US"/>
              <a:t>AlphaMissense score</a:t>
            </a:r>
            <a:endParaRPr/>
          </a:p>
          <a:p>
            <a:pPr indent="-133350" lvl="1" marL="742950" rtl="0" algn="l">
              <a:spcBef>
                <a:spcPts val="480"/>
              </a:spcBef>
              <a:spcAft>
                <a:spcPts val="0"/>
              </a:spcAft>
              <a:buClr>
                <a:schemeClr val="dk1"/>
              </a:buClr>
              <a:buSzPts val="2400"/>
              <a:buNone/>
            </a:pPr>
            <a:r>
              <a:t/>
            </a:r>
            <a:endParaRPr/>
          </a:p>
          <a:p>
            <a:pPr indent="-342900" lvl="0" marL="342900" rtl="0" algn="l">
              <a:spcBef>
                <a:spcPts val="560"/>
              </a:spcBef>
              <a:spcAft>
                <a:spcPts val="0"/>
              </a:spcAft>
              <a:buClr>
                <a:schemeClr val="dk1"/>
              </a:buClr>
              <a:buSzPts val="2800"/>
              <a:buChar char="•"/>
            </a:pPr>
            <a:r>
              <a:rPr lang="en-US"/>
              <a:t>Mutation Frequency</a:t>
            </a:r>
            <a:endParaRPr/>
          </a:p>
          <a:p>
            <a:pPr indent="-285750" lvl="1" marL="742950" rtl="0" algn="l">
              <a:spcBef>
                <a:spcPts val="480"/>
              </a:spcBef>
              <a:spcAft>
                <a:spcPts val="0"/>
              </a:spcAft>
              <a:buClr>
                <a:schemeClr val="dk1"/>
              </a:buClr>
              <a:buSzPts val="2400"/>
              <a:buChar char="–"/>
            </a:pPr>
            <a:r>
              <a:rPr lang="en-US"/>
              <a:t>MetTropism</a:t>
            </a:r>
            <a:endParaRPr/>
          </a:p>
          <a:p>
            <a:pPr indent="-133350" lvl="1" marL="742950" rtl="0" algn="l">
              <a:spcBef>
                <a:spcPts val="480"/>
              </a:spcBef>
              <a:spcAft>
                <a:spcPts val="0"/>
              </a:spcAft>
              <a:buClr>
                <a:schemeClr val="dk1"/>
              </a:buClr>
              <a:buSzPts val="2400"/>
              <a:buNone/>
            </a:pPr>
            <a:r>
              <a:t/>
            </a:r>
            <a:endParaRPr/>
          </a:p>
          <a:p>
            <a:pPr indent="-342900" lvl="0" marL="342900" rtl="0" algn="l">
              <a:spcBef>
                <a:spcPts val="560"/>
              </a:spcBef>
              <a:spcAft>
                <a:spcPts val="0"/>
              </a:spcAft>
              <a:buClr>
                <a:schemeClr val="dk1"/>
              </a:buClr>
              <a:buSzPts val="2800"/>
              <a:buChar char="•"/>
            </a:pPr>
            <a:r>
              <a:rPr lang="en-US"/>
              <a:t>Label</a:t>
            </a:r>
            <a:endParaRPr/>
          </a:p>
          <a:p>
            <a:pPr indent="-285750" lvl="1" marL="742950" rtl="0" algn="l">
              <a:spcBef>
                <a:spcPts val="480"/>
              </a:spcBef>
              <a:spcAft>
                <a:spcPts val="0"/>
              </a:spcAft>
              <a:buClr>
                <a:schemeClr val="dk1"/>
              </a:buClr>
              <a:buSzPts val="2400"/>
              <a:buChar char="–"/>
            </a:pPr>
            <a:r>
              <a:rPr lang="en-US"/>
              <a:t>OncoKB</a:t>
            </a:r>
            <a:endParaRPr/>
          </a:p>
        </p:txBody>
      </p:sp>
      <p:sp>
        <p:nvSpPr>
          <p:cNvPr id="110" name="Google Shape;110;p4"/>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Prediction Strategy</a:t>
            </a:r>
            <a:endParaRPr/>
          </a:p>
        </p:txBody>
      </p:sp>
      <p:pic>
        <p:nvPicPr>
          <p:cNvPr id="111" name="Google Shape;111;p4"/>
          <p:cNvPicPr preferRelativeResize="0"/>
          <p:nvPr/>
        </p:nvPicPr>
        <p:blipFill rotWithShape="1">
          <a:blip r:embed="rId3">
            <a:alphaModFix/>
          </a:blip>
          <a:srcRect b="70000" l="0" r="41410" t="0"/>
          <a:stretch/>
        </p:blipFill>
        <p:spPr>
          <a:xfrm>
            <a:off x="4953000" y="769882"/>
            <a:ext cx="3962400" cy="1568501"/>
          </a:xfrm>
          <a:prstGeom prst="rect">
            <a:avLst/>
          </a:prstGeom>
          <a:noFill/>
          <a:ln>
            <a:noFill/>
          </a:ln>
        </p:spPr>
      </p:pic>
      <p:sp>
        <p:nvSpPr>
          <p:cNvPr id="112" name="Google Shape;112;p4"/>
          <p:cNvSpPr txBox="1"/>
          <p:nvPr/>
        </p:nvSpPr>
        <p:spPr>
          <a:xfrm>
            <a:off x="6875353" y="1970720"/>
            <a:ext cx="1968809"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Zeming Lin et al., Science 2024</a:t>
            </a:r>
            <a:endParaRPr/>
          </a:p>
        </p:txBody>
      </p:sp>
      <p:pic>
        <p:nvPicPr>
          <p:cNvPr descr="A diagram of a graph&#10;&#10;AI-generated content may be incorrect." id="113" name="Google Shape;113;p4"/>
          <p:cNvPicPr preferRelativeResize="0"/>
          <p:nvPr/>
        </p:nvPicPr>
        <p:blipFill rotWithShape="1">
          <a:blip r:embed="rId4">
            <a:alphaModFix/>
          </a:blip>
          <a:srcRect b="0" l="0" r="0" t="0"/>
          <a:stretch/>
        </p:blipFill>
        <p:spPr>
          <a:xfrm>
            <a:off x="4894462" y="2369341"/>
            <a:ext cx="3949700" cy="1460500"/>
          </a:xfrm>
          <a:prstGeom prst="rect">
            <a:avLst/>
          </a:prstGeom>
          <a:noFill/>
          <a:ln>
            <a:noFill/>
          </a:ln>
        </p:spPr>
      </p:pic>
      <p:sp>
        <p:nvSpPr>
          <p:cNvPr id="114" name="Google Shape;114;p4"/>
          <p:cNvSpPr txBox="1"/>
          <p:nvPr/>
        </p:nvSpPr>
        <p:spPr>
          <a:xfrm>
            <a:off x="6857871" y="3655936"/>
            <a:ext cx="1952779"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Jun Cheng et al., Science 2023</a:t>
            </a:r>
            <a:endParaRPr/>
          </a:p>
        </p:txBody>
      </p:sp>
      <p:pic>
        <p:nvPicPr>
          <p:cNvPr id="115" name="Google Shape;115;p4"/>
          <p:cNvPicPr preferRelativeResize="0"/>
          <p:nvPr/>
        </p:nvPicPr>
        <p:blipFill rotWithShape="1">
          <a:blip r:embed="rId5">
            <a:alphaModFix/>
          </a:blip>
          <a:srcRect b="0" l="0" r="0" t="0"/>
          <a:stretch/>
        </p:blipFill>
        <p:spPr>
          <a:xfrm>
            <a:off x="4273237" y="3877196"/>
            <a:ext cx="2351201" cy="2351201"/>
          </a:xfrm>
          <a:prstGeom prst="rect">
            <a:avLst/>
          </a:prstGeom>
          <a:noFill/>
          <a:ln>
            <a:noFill/>
          </a:ln>
        </p:spPr>
      </p:pic>
      <p:sp>
        <p:nvSpPr>
          <p:cNvPr id="116" name="Google Shape;116;p4"/>
          <p:cNvSpPr txBox="1"/>
          <p:nvPr/>
        </p:nvSpPr>
        <p:spPr>
          <a:xfrm>
            <a:off x="4446799" y="6258877"/>
            <a:ext cx="2004075"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Bastien Nguyen et al., Cell 2021</a:t>
            </a:r>
            <a:endParaRPr/>
          </a:p>
        </p:txBody>
      </p:sp>
      <p:sp>
        <p:nvSpPr>
          <p:cNvPr id="117" name="Google Shape;117;p4"/>
          <p:cNvSpPr txBox="1"/>
          <p:nvPr/>
        </p:nvSpPr>
        <p:spPr>
          <a:xfrm>
            <a:off x="6684156" y="6258876"/>
            <a:ext cx="235120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Debyani Chakravarty et al., JCO 2017</a:t>
            </a:r>
            <a:endParaRPr/>
          </a:p>
        </p:txBody>
      </p:sp>
      <p:pic>
        <p:nvPicPr>
          <p:cNvPr descr="Licensed users have access to the OncoKB API" id="118" name="Google Shape;118;p4"/>
          <p:cNvPicPr preferRelativeResize="0"/>
          <p:nvPr/>
        </p:nvPicPr>
        <p:blipFill rotWithShape="1">
          <a:blip r:embed="rId6">
            <a:alphaModFix/>
          </a:blip>
          <a:srcRect b="0" l="0" r="0" t="0"/>
          <a:stretch/>
        </p:blipFill>
        <p:spPr>
          <a:xfrm>
            <a:off x="6784028" y="4695102"/>
            <a:ext cx="2131372" cy="7290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5"/>
          <p:cNvSpPr txBox="1"/>
          <p:nvPr>
            <p:ph idx="1" type="body"/>
          </p:nvPr>
        </p:nvSpPr>
        <p:spPr>
          <a:xfrm>
            <a:off x="457200" y="1066799"/>
            <a:ext cx="8077200" cy="190500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600"/>
              <a:buChar char="•"/>
            </a:pPr>
            <a:r>
              <a:rPr lang="en-US" sz="2600"/>
              <a:t>Some genes are more likely to have </a:t>
            </a:r>
            <a:r>
              <a:rPr lang="en-US" sz="2600">
                <a:solidFill>
                  <a:srgbClr val="FF0000"/>
                </a:solidFill>
              </a:rPr>
              <a:t>GoF</a:t>
            </a:r>
            <a:r>
              <a:rPr lang="en-US" sz="2600"/>
              <a:t> mutations than others</a:t>
            </a:r>
            <a:endParaRPr/>
          </a:p>
          <a:p>
            <a:pPr indent="-342900" lvl="0" marL="342900" rtl="0" algn="l">
              <a:spcBef>
                <a:spcPts val="520"/>
              </a:spcBef>
              <a:spcAft>
                <a:spcPts val="0"/>
              </a:spcAft>
              <a:buClr>
                <a:schemeClr val="dk1"/>
              </a:buClr>
              <a:buSzPts val="2600"/>
              <a:buChar char="•"/>
            </a:pPr>
            <a:r>
              <a:rPr lang="en-US" sz="2600"/>
              <a:t>Cancer genome segments frequently get amplified / deleted</a:t>
            </a:r>
            <a:endParaRPr/>
          </a:p>
          <a:p>
            <a:pPr indent="0" lvl="0" marL="0" rtl="0" algn="l">
              <a:spcBef>
                <a:spcPts val="520"/>
              </a:spcBef>
              <a:spcAft>
                <a:spcPts val="0"/>
              </a:spcAft>
              <a:buClr>
                <a:schemeClr val="dk1"/>
              </a:buClr>
              <a:buSzPts val="2600"/>
              <a:buNone/>
            </a:pPr>
            <a:r>
              <a:t/>
            </a:r>
            <a:endParaRPr sz="2600"/>
          </a:p>
        </p:txBody>
      </p:sp>
      <p:sp>
        <p:nvSpPr>
          <p:cNvPr id="124" name="Google Shape;124;p5"/>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Engineering beyond Simple Frequency</a:t>
            </a:r>
            <a:endParaRPr/>
          </a:p>
        </p:txBody>
      </p:sp>
      <p:pic>
        <p:nvPicPr>
          <p:cNvPr descr="Landscape of somatic single-nucleotide and copy-number mutations in uterine  serous carcinoma | PNAS" id="125" name="Google Shape;125;p5"/>
          <p:cNvPicPr preferRelativeResize="0"/>
          <p:nvPr/>
        </p:nvPicPr>
        <p:blipFill rotWithShape="1">
          <a:blip r:embed="rId3">
            <a:alphaModFix/>
          </a:blip>
          <a:srcRect b="0" l="0" r="0" t="0"/>
          <a:stretch/>
        </p:blipFill>
        <p:spPr>
          <a:xfrm>
            <a:off x="1880795" y="2976282"/>
            <a:ext cx="4474034" cy="1639703"/>
          </a:xfrm>
          <a:prstGeom prst="rect">
            <a:avLst/>
          </a:prstGeom>
          <a:noFill/>
          <a:ln>
            <a:noFill/>
          </a:ln>
        </p:spPr>
      </p:pic>
      <p:sp>
        <p:nvSpPr>
          <p:cNvPr id="126" name="Google Shape;126;p5"/>
          <p:cNvSpPr txBox="1"/>
          <p:nvPr/>
        </p:nvSpPr>
        <p:spPr>
          <a:xfrm>
            <a:off x="580913" y="4637501"/>
            <a:ext cx="8077200" cy="1905001"/>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marR="0" rtl="0" algn="l">
              <a:spcBef>
                <a:spcPts val="0"/>
              </a:spcBef>
              <a:spcAft>
                <a:spcPts val="0"/>
              </a:spcAft>
              <a:buClr>
                <a:schemeClr val="dk1"/>
              </a:buClr>
              <a:buSzPct val="100000"/>
              <a:buFont typeface="Arial"/>
              <a:buChar char="•"/>
            </a:pPr>
            <a:r>
              <a:rPr lang="en-US" sz="2800">
                <a:solidFill>
                  <a:schemeClr val="dk1"/>
                </a:solidFill>
                <a:latin typeface="Arial"/>
                <a:ea typeface="Arial"/>
                <a:cs typeface="Arial"/>
                <a:sym typeface="Arial"/>
              </a:rPr>
              <a:t>Amplification Ratio = (# Amplification / # Deletion) </a:t>
            </a:r>
            <a:endParaRPr/>
          </a:p>
          <a:p>
            <a:pPr indent="-285750" lvl="1" marL="742950" marR="0" rtl="0" algn="l">
              <a:spcBef>
                <a:spcPts val="408"/>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Assumption: Amplified genes are more likely to have </a:t>
            </a:r>
            <a:r>
              <a:rPr b="0" i="0" lang="en-US" sz="2400" u="none" cap="none" strike="noStrike">
                <a:solidFill>
                  <a:srgbClr val="FF0000"/>
                </a:solidFill>
                <a:latin typeface="Arial"/>
                <a:ea typeface="Arial"/>
                <a:cs typeface="Arial"/>
                <a:sym typeface="Arial"/>
              </a:rPr>
              <a:t>GoF</a:t>
            </a:r>
            <a:r>
              <a:rPr b="0" i="0" lang="en-US" sz="2400" u="none" cap="none" strike="noStrike">
                <a:solidFill>
                  <a:schemeClr val="dk1"/>
                </a:solidFill>
                <a:latin typeface="Arial"/>
                <a:ea typeface="Arial"/>
                <a:cs typeface="Arial"/>
                <a:sym typeface="Arial"/>
              </a:rPr>
              <a:t> mutations</a:t>
            </a:r>
            <a:endParaRPr/>
          </a:p>
          <a:p>
            <a:pPr indent="-342900" lvl="0" marL="342900" marR="0" rtl="0" algn="l">
              <a:spcBef>
                <a:spcPts val="476"/>
              </a:spcBef>
              <a:spcAft>
                <a:spcPts val="0"/>
              </a:spcAft>
              <a:buClr>
                <a:schemeClr val="dk1"/>
              </a:buClr>
              <a:buSzPct val="100000"/>
              <a:buFont typeface="Arial"/>
              <a:buChar char="•"/>
            </a:pPr>
            <a:r>
              <a:rPr lang="en-US" sz="2800">
                <a:solidFill>
                  <a:schemeClr val="dk1"/>
                </a:solidFill>
                <a:latin typeface="Arial"/>
                <a:ea typeface="Arial"/>
                <a:cs typeface="Arial"/>
                <a:sym typeface="Arial"/>
              </a:rPr>
              <a:t>Is amplified = Variant ever seen appear in amplified segment</a:t>
            </a:r>
            <a:endParaRPr/>
          </a:p>
          <a:p>
            <a:pPr indent="-285750" lvl="1" marL="742950" marR="0" rtl="0" algn="l">
              <a:spcBef>
                <a:spcPts val="408"/>
              </a:spcBef>
              <a:spcAft>
                <a:spcPts val="0"/>
              </a:spcAft>
              <a:buClr>
                <a:schemeClr val="dk1"/>
              </a:buClr>
              <a:buSzPct val="100000"/>
              <a:buFont typeface="Arial"/>
              <a:buChar char="–"/>
            </a:pPr>
            <a:r>
              <a:rPr b="0" i="0" lang="en-US" sz="2400" u="none" cap="none" strike="noStrike">
                <a:solidFill>
                  <a:schemeClr val="dk1"/>
                </a:solidFill>
                <a:latin typeface="Arial"/>
                <a:ea typeface="Arial"/>
                <a:cs typeface="Arial"/>
                <a:sym typeface="Arial"/>
              </a:rPr>
              <a:t>Assumption: Amplified variants are more likely to be </a:t>
            </a:r>
            <a:r>
              <a:rPr b="0" i="0" lang="en-US" sz="2400" u="none" cap="none" strike="noStrike">
                <a:solidFill>
                  <a:srgbClr val="FF0000"/>
                </a:solidFill>
                <a:latin typeface="Arial"/>
                <a:ea typeface="Arial"/>
                <a:cs typeface="Arial"/>
                <a:sym typeface="Arial"/>
              </a:rPr>
              <a:t>GoF</a:t>
            </a:r>
            <a:endParaRPr b="0" i="0" sz="2400" u="none" cap="none" strike="noStrike">
              <a:solidFill>
                <a:srgbClr val="FF0000"/>
              </a:solidFill>
              <a:latin typeface="Arial"/>
              <a:ea typeface="Arial"/>
              <a:cs typeface="Arial"/>
              <a:sym typeface="Arial"/>
            </a:endParaRPr>
          </a:p>
        </p:txBody>
      </p:sp>
      <p:sp>
        <p:nvSpPr>
          <p:cNvPr id="127" name="Google Shape;127;p5"/>
          <p:cNvSpPr txBox="1"/>
          <p:nvPr/>
        </p:nvSpPr>
        <p:spPr>
          <a:xfrm>
            <a:off x="6354829" y="4393969"/>
            <a:ext cx="1947969"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Siming Zhao et al., PNAS 2013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6"/>
          <p:cNvSpPr txBox="1"/>
          <p:nvPr>
            <p:ph idx="1" type="body"/>
          </p:nvPr>
        </p:nvSpPr>
        <p:spPr>
          <a:xfrm>
            <a:off x="334537" y="924293"/>
            <a:ext cx="4038600" cy="60865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800"/>
              <a:buNone/>
            </a:pPr>
            <a:r>
              <a:rPr lang="en-US" sz="1800"/>
              <a:t>OncoKB annotations recapitulates existing knowledge</a:t>
            </a:r>
            <a:endParaRPr/>
          </a:p>
        </p:txBody>
      </p:sp>
      <p:sp>
        <p:nvSpPr>
          <p:cNvPr id="133" name="Google Shape;133;p6"/>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Feature Sanity Checks</a:t>
            </a:r>
            <a:endParaRPr/>
          </a:p>
        </p:txBody>
      </p:sp>
      <p:pic>
        <p:nvPicPr>
          <p:cNvPr id="134" name="Google Shape;134;p6"/>
          <p:cNvPicPr preferRelativeResize="0"/>
          <p:nvPr/>
        </p:nvPicPr>
        <p:blipFill rotWithShape="1">
          <a:blip r:embed="rId3">
            <a:alphaModFix/>
          </a:blip>
          <a:srcRect b="0" l="2190" r="46712" t="0"/>
          <a:stretch/>
        </p:blipFill>
        <p:spPr>
          <a:xfrm>
            <a:off x="233288" y="1515052"/>
            <a:ext cx="4876800" cy="5342948"/>
          </a:xfrm>
          <a:prstGeom prst="rect">
            <a:avLst/>
          </a:prstGeom>
          <a:noFill/>
          <a:ln>
            <a:noFill/>
          </a:ln>
        </p:spPr>
      </p:pic>
      <p:pic>
        <p:nvPicPr>
          <p:cNvPr id="135" name="Google Shape;135;p6"/>
          <p:cNvPicPr preferRelativeResize="0"/>
          <p:nvPr/>
        </p:nvPicPr>
        <p:blipFill rotWithShape="1">
          <a:blip r:embed="rId3">
            <a:alphaModFix/>
          </a:blip>
          <a:srcRect b="50113" l="62250" r="11644" t="0"/>
          <a:stretch/>
        </p:blipFill>
        <p:spPr>
          <a:xfrm>
            <a:off x="5257800" y="1752600"/>
            <a:ext cx="3505200" cy="3750179"/>
          </a:xfrm>
          <a:prstGeom prst="rect">
            <a:avLst/>
          </a:prstGeom>
          <a:noFill/>
          <a:ln>
            <a:noFill/>
          </a:ln>
        </p:spPr>
      </p:pic>
      <p:sp>
        <p:nvSpPr>
          <p:cNvPr id="136" name="Google Shape;136;p6"/>
          <p:cNvSpPr txBox="1"/>
          <p:nvPr/>
        </p:nvSpPr>
        <p:spPr>
          <a:xfrm>
            <a:off x="5173236" y="5646234"/>
            <a:ext cx="373747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The Neutral category is augmented with variants found in gnomAD with ≥10% population frequency</a:t>
            </a:r>
            <a:endParaRPr/>
          </a:p>
        </p:txBody>
      </p:sp>
      <p:sp>
        <p:nvSpPr>
          <p:cNvPr id="137" name="Google Shape;137;p6"/>
          <p:cNvSpPr txBox="1"/>
          <p:nvPr/>
        </p:nvSpPr>
        <p:spPr>
          <a:xfrm>
            <a:off x="5035989" y="934134"/>
            <a:ext cx="38100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AlphaMissense Separates GoF/LoF Mutations from Neutral mutations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7"/>
          <p:cNvSpPr txBox="1"/>
          <p:nvPr>
            <p:ph idx="1" type="body"/>
          </p:nvPr>
        </p:nvSpPr>
        <p:spPr>
          <a:xfrm>
            <a:off x="457200" y="869778"/>
            <a:ext cx="8153400" cy="1936580"/>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US"/>
              <a:t>Input: 39704 mutations from MetTropism</a:t>
            </a:r>
            <a:endParaRPr/>
          </a:p>
          <a:p>
            <a:pPr indent="-342900" lvl="0" marL="342900" rtl="0" algn="l">
              <a:spcBef>
                <a:spcPts val="518"/>
              </a:spcBef>
              <a:spcAft>
                <a:spcPts val="0"/>
              </a:spcAft>
              <a:buClr>
                <a:schemeClr val="dk1"/>
              </a:buClr>
              <a:buSzPct val="100000"/>
              <a:buChar char="•"/>
            </a:pPr>
            <a:r>
              <a:rPr lang="en-US"/>
              <a:t>20% of mutations are held out from well annotated genes</a:t>
            </a:r>
            <a:endParaRPr/>
          </a:p>
          <a:p>
            <a:pPr indent="-342900" lvl="0" marL="342900" rtl="0" algn="l">
              <a:spcBef>
                <a:spcPts val="518"/>
              </a:spcBef>
              <a:spcAft>
                <a:spcPts val="0"/>
              </a:spcAft>
              <a:buClr>
                <a:schemeClr val="dk1"/>
              </a:buClr>
              <a:buSzPct val="100000"/>
              <a:buChar char="•"/>
            </a:pPr>
            <a:r>
              <a:rPr lang="en-US"/>
              <a:t>For 2 well-annotated genes with more balanced </a:t>
            </a:r>
            <a:r>
              <a:rPr lang="en-US">
                <a:solidFill>
                  <a:srgbClr val="0070C0"/>
                </a:solidFill>
              </a:rPr>
              <a:t>LoF</a:t>
            </a:r>
            <a:r>
              <a:rPr lang="en-US"/>
              <a:t>/</a:t>
            </a:r>
            <a:r>
              <a:rPr lang="en-US">
                <a:solidFill>
                  <a:srgbClr val="FF0000"/>
                </a:solidFill>
              </a:rPr>
              <a:t>GoF</a:t>
            </a:r>
            <a:r>
              <a:rPr lang="en-US"/>
              <a:t>, all mutations are held out</a:t>
            </a:r>
            <a:endParaRPr/>
          </a:p>
          <a:p>
            <a:pPr indent="-178435" lvl="0" marL="342900" rtl="0" algn="l">
              <a:spcBef>
                <a:spcPts val="518"/>
              </a:spcBef>
              <a:spcAft>
                <a:spcPts val="0"/>
              </a:spcAft>
              <a:buClr>
                <a:schemeClr val="dk1"/>
              </a:buClr>
              <a:buSzPct val="100000"/>
              <a:buNone/>
            </a:pPr>
            <a:r>
              <a:t/>
            </a:r>
            <a:endParaRPr/>
          </a:p>
        </p:txBody>
      </p:sp>
      <p:sp>
        <p:nvSpPr>
          <p:cNvPr id="143" name="Google Shape;143;p7"/>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Model Training Data Sanity Check </a:t>
            </a:r>
            <a:endParaRPr/>
          </a:p>
        </p:txBody>
      </p:sp>
      <p:pic>
        <p:nvPicPr>
          <p:cNvPr id="144" name="Google Shape;144;p7"/>
          <p:cNvPicPr preferRelativeResize="0"/>
          <p:nvPr/>
        </p:nvPicPr>
        <p:blipFill rotWithShape="1">
          <a:blip r:embed="rId3">
            <a:alphaModFix/>
          </a:blip>
          <a:srcRect b="0" l="52489" r="4397" t="51760"/>
          <a:stretch/>
        </p:blipFill>
        <p:spPr>
          <a:xfrm>
            <a:off x="1219200" y="2800910"/>
            <a:ext cx="6477000" cy="4057090"/>
          </a:xfrm>
          <a:prstGeom prst="rect">
            <a:avLst/>
          </a:prstGeom>
          <a:noFill/>
          <a:ln>
            <a:noFill/>
          </a:ln>
        </p:spPr>
      </p:pic>
      <p:sp>
        <p:nvSpPr>
          <p:cNvPr id="145" name="Google Shape;145;p7"/>
          <p:cNvSpPr txBox="1"/>
          <p:nvPr/>
        </p:nvSpPr>
        <p:spPr>
          <a:xfrm>
            <a:off x="489857" y="5638800"/>
            <a:ext cx="8153400" cy="914400"/>
          </a:xfrm>
          <a:prstGeom prst="rect">
            <a:avLst/>
          </a:prstGeom>
          <a:noFill/>
          <a:ln>
            <a:noFill/>
          </a:ln>
        </p:spPr>
        <p:txBody>
          <a:bodyPr anchorCtr="0" anchor="t" bIns="45700" lIns="91425" spcFirstLastPara="1" rIns="91425" wrap="square" tIns="45700">
            <a:normAutofit/>
          </a:bodyPr>
          <a:lstStyle/>
          <a:p>
            <a:pPr indent="-165100" lvl="0" marL="342900" marR="0" rtl="0" algn="l">
              <a:spcBef>
                <a:spcPts val="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descr="A diagram of a medical procedure&#10;&#10;AI-generated content may be incorrect." id="150" name="Google Shape;150;p8"/>
          <p:cNvPicPr preferRelativeResize="0"/>
          <p:nvPr/>
        </p:nvPicPr>
        <p:blipFill rotWithShape="1">
          <a:blip r:embed="rId3">
            <a:alphaModFix/>
          </a:blip>
          <a:srcRect b="0" l="0" r="0" t="0"/>
          <a:stretch/>
        </p:blipFill>
        <p:spPr>
          <a:xfrm>
            <a:off x="228600" y="648614"/>
            <a:ext cx="5638800" cy="4006516"/>
          </a:xfrm>
          <a:prstGeom prst="rect">
            <a:avLst/>
          </a:prstGeom>
          <a:noFill/>
          <a:ln>
            <a:noFill/>
          </a:ln>
        </p:spPr>
      </p:pic>
      <p:grpSp>
        <p:nvGrpSpPr>
          <p:cNvPr id="151" name="Google Shape;151;p8"/>
          <p:cNvGrpSpPr/>
          <p:nvPr/>
        </p:nvGrpSpPr>
        <p:grpSpPr>
          <a:xfrm>
            <a:off x="914400" y="4616027"/>
            <a:ext cx="5867400" cy="1734143"/>
            <a:chOff x="1106245" y="4452535"/>
            <a:chExt cx="7218947" cy="2133600"/>
          </a:xfrm>
        </p:grpSpPr>
        <p:pic>
          <p:nvPicPr>
            <p:cNvPr id="152" name="Google Shape;152;p8"/>
            <p:cNvPicPr preferRelativeResize="0"/>
            <p:nvPr/>
          </p:nvPicPr>
          <p:blipFill rotWithShape="1">
            <a:blip r:embed="rId4">
              <a:alphaModFix/>
            </a:blip>
            <a:srcRect b="78889" l="0" r="18278" t="0"/>
            <a:stretch/>
          </p:blipFill>
          <p:spPr>
            <a:xfrm>
              <a:off x="1106245" y="4452535"/>
              <a:ext cx="5899498" cy="1905000"/>
            </a:xfrm>
            <a:prstGeom prst="rect">
              <a:avLst/>
            </a:prstGeom>
            <a:noFill/>
            <a:ln>
              <a:noFill/>
            </a:ln>
          </p:spPr>
        </p:pic>
        <p:pic>
          <p:nvPicPr>
            <p:cNvPr id="153" name="Google Shape;153;p8"/>
            <p:cNvPicPr preferRelativeResize="0"/>
            <p:nvPr/>
          </p:nvPicPr>
          <p:blipFill rotWithShape="1">
            <a:blip r:embed="rId4">
              <a:alphaModFix/>
            </a:blip>
            <a:srcRect b="0" l="0" r="0" t="96667"/>
            <a:stretch/>
          </p:blipFill>
          <p:spPr>
            <a:xfrm>
              <a:off x="1162392" y="6287685"/>
              <a:ext cx="7162800" cy="298450"/>
            </a:xfrm>
            <a:prstGeom prst="rect">
              <a:avLst/>
            </a:prstGeom>
            <a:noFill/>
            <a:ln>
              <a:noFill/>
            </a:ln>
          </p:spPr>
        </p:pic>
      </p:grpSp>
      <p:sp>
        <p:nvSpPr>
          <p:cNvPr id="154" name="Google Shape;154;p8"/>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GoLFNet Model &amp; Performance</a:t>
            </a:r>
            <a:endParaRPr/>
          </a:p>
        </p:txBody>
      </p:sp>
      <p:sp>
        <p:nvSpPr>
          <p:cNvPr id="155" name="Google Shape;155;p8"/>
          <p:cNvSpPr txBox="1"/>
          <p:nvPr/>
        </p:nvSpPr>
        <p:spPr>
          <a:xfrm>
            <a:off x="152400" y="3223911"/>
            <a:ext cx="25908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t>
            </a:r>
            <a:r>
              <a:rPr b="1" lang="en-US" sz="1800">
                <a:solidFill>
                  <a:schemeClr val="dk1"/>
                </a:solidFill>
                <a:latin typeface="Arial"/>
                <a:ea typeface="Arial"/>
                <a:cs typeface="Arial"/>
                <a:sym typeface="Arial"/>
              </a:rPr>
              <a:t>G</a:t>
            </a:r>
            <a:r>
              <a:rPr lang="en-US" sz="1800">
                <a:solidFill>
                  <a:schemeClr val="dk1"/>
                </a:solidFill>
                <a:latin typeface="Arial"/>
                <a:ea typeface="Arial"/>
                <a:cs typeface="Arial"/>
                <a:sym typeface="Arial"/>
              </a:rPr>
              <a:t>ain-</a:t>
            </a:r>
            <a:r>
              <a:rPr b="1" lang="en-US" sz="1800">
                <a:solidFill>
                  <a:schemeClr val="dk1"/>
                </a:solidFill>
                <a:latin typeface="Arial"/>
                <a:ea typeface="Arial"/>
                <a:cs typeface="Arial"/>
                <a:sym typeface="Arial"/>
              </a:rPr>
              <a:t>o</a:t>
            </a:r>
            <a:r>
              <a:rPr lang="en-US" sz="1800">
                <a:solidFill>
                  <a:schemeClr val="dk1"/>
                </a:solidFill>
                <a:latin typeface="Arial"/>
                <a:ea typeface="Arial"/>
                <a:cs typeface="Arial"/>
                <a:sym typeface="Arial"/>
              </a:rPr>
              <a:t>r-</a:t>
            </a:r>
            <a:r>
              <a:rPr b="1" lang="en-US" sz="1800">
                <a:solidFill>
                  <a:schemeClr val="dk1"/>
                </a:solidFill>
                <a:latin typeface="Arial"/>
                <a:ea typeface="Arial"/>
                <a:cs typeface="Arial"/>
                <a:sym typeface="Arial"/>
              </a:rPr>
              <a:t>L</a:t>
            </a:r>
            <a:r>
              <a:rPr lang="en-US" sz="1800">
                <a:solidFill>
                  <a:schemeClr val="dk1"/>
                </a:solidFill>
                <a:latin typeface="Arial"/>
                <a:ea typeface="Arial"/>
                <a:cs typeface="Arial"/>
                <a:sym typeface="Arial"/>
              </a:rPr>
              <a:t>oss of </a:t>
            </a:r>
            <a:r>
              <a:rPr b="1" lang="en-US" sz="1800">
                <a:solidFill>
                  <a:schemeClr val="dk1"/>
                </a:solidFill>
                <a:latin typeface="Arial"/>
                <a:ea typeface="Arial"/>
                <a:cs typeface="Arial"/>
                <a:sym typeface="Arial"/>
              </a:rPr>
              <a:t>F</a:t>
            </a:r>
            <a:r>
              <a:rPr lang="en-US" sz="1800">
                <a:solidFill>
                  <a:schemeClr val="dk1"/>
                </a:solidFill>
                <a:latin typeface="Arial"/>
                <a:ea typeface="Arial"/>
                <a:cs typeface="Arial"/>
                <a:sym typeface="Arial"/>
              </a:rPr>
              <a:t>unction Network)</a:t>
            </a:r>
            <a:endParaRPr/>
          </a:p>
        </p:txBody>
      </p:sp>
      <p:pic>
        <p:nvPicPr>
          <p:cNvPr id="156" name="Google Shape;156;p8"/>
          <p:cNvPicPr preferRelativeResize="0"/>
          <p:nvPr/>
        </p:nvPicPr>
        <p:blipFill rotWithShape="1">
          <a:blip r:embed="rId4">
            <a:alphaModFix/>
          </a:blip>
          <a:srcRect b="45556" l="84722" r="0" t="44443"/>
          <a:stretch/>
        </p:blipFill>
        <p:spPr>
          <a:xfrm>
            <a:off x="10998" y="5007053"/>
            <a:ext cx="1024467" cy="838200"/>
          </a:xfrm>
          <a:prstGeom prst="rect">
            <a:avLst/>
          </a:prstGeom>
          <a:noFill/>
          <a:ln>
            <a:noFill/>
          </a:ln>
        </p:spPr>
      </p:pic>
      <p:pic>
        <p:nvPicPr>
          <p:cNvPr id="157" name="Google Shape;157;p8"/>
          <p:cNvPicPr preferRelativeResize="0"/>
          <p:nvPr/>
        </p:nvPicPr>
        <p:blipFill rotWithShape="1">
          <a:blip r:embed="rId4">
            <a:alphaModFix/>
          </a:blip>
          <a:srcRect b="97529" l="5195" r="69018" t="0"/>
          <a:stretch/>
        </p:blipFill>
        <p:spPr>
          <a:xfrm>
            <a:off x="6411755" y="4612400"/>
            <a:ext cx="1513045" cy="181204"/>
          </a:xfrm>
          <a:prstGeom prst="rect">
            <a:avLst/>
          </a:prstGeom>
          <a:noFill/>
          <a:ln>
            <a:noFill/>
          </a:ln>
        </p:spPr>
      </p:pic>
      <p:sp>
        <p:nvSpPr>
          <p:cNvPr id="158" name="Google Shape;158;p8"/>
          <p:cNvSpPr txBox="1"/>
          <p:nvPr/>
        </p:nvSpPr>
        <p:spPr>
          <a:xfrm>
            <a:off x="6115052" y="6474013"/>
            <a:ext cx="282499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“Winner-takes-all” recall / precision</a:t>
            </a:r>
            <a:endParaRPr/>
          </a:p>
        </p:txBody>
      </p:sp>
      <p:pic>
        <p:nvPicPr>
          <p:cNvPr id="159" name="Google Shape;159;p8"/>
          <p:cNvPicPr preferRelativeResize="0"/>
          <p:nvPr/>
        </p:nvPicPr>
        <p:blipFill rotWithShape="1">
          <a:blip r:embed="rId4">
            <a:alphaModFix/>
          </a:blip>
          <a:srcRect b="0" l="0" r="69720" t="59596"/>
          <a:stretch/>
        </p:blipFill>
        <p:spPr>
          <a:xfrm>
            <a:off x="6246346" y="3055834"/>
            <a:ext cx="1983254" cy="3307932"/>
          </a:xfrm>
          <a:prstGeom prst="rect">
            <a:avLst/>
          </a:prstGeom>
          <a:noFill/>
          <a:ln>
            <a:noFill/>
          </a:ln>
        </p:spPr>
      </p:pic>
      <p:pic>
        <p:nvPicPr>
          <p:cNvPr id="160" name="Google Shape;160;p8"/>
          <p:cNvPicPr preferRelativeResize="0"/>
          <p:nvPr/>
        </p:nvPicPr>
        <p:blipFill rotWithShape="1">
          <a:blip r:embed="rId5">
            <a:alphaModFix/>
          </a:blip>
          <a:srcRect b="0" l="0" r="0" t="0"/>
          <a:stretch/>
        </p:blipFill>
        <p:spPr>
          <a:xfrm>
            <a:off x="7237973" y="2916133"/>
            <a:ext cx="292101" cy="139701"/>
          </a:xfrm>
          <a:prstGeom prst="rect">
            <a:avLst/>
          </a:prstGeom>
          <a:noFill/>
          <a:ln>
            <a:noFill/>
          </a:ln>
        </p:spPr>
      </p:pic>
      <p:sp>
        <p:nvSpPr>
          <p:cNvPr id="161" name="Google Shape;161;p8"/>
          <p:cNvSpPr txBox="1"/>
          <p:nvPr/>
        </p:nvSpPr>
        <p:spPr>
          <a:xfrm>
            <a:off x="8229600" y="3657600"/>
            <a:ext cx="710451"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Precision</a:t>
            </a:r>
            <a:endParaRPr/>
          </a:p>
        </p:txBody>
      </p:sp>
      <p:sp>
        <p:nvSpPr>
          <p:cNvPr id="162" name="Google Shape;162;p8"/>
          <p:cNvSpPr txBox="1"/>
          <p:nvPr/>
        </p:nvSpPr>
        <p:spPr>
          <a:xfrm>
            <a:off x="8226032" y="5227762"/>
            <a:ext cx="54053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Recall</a:t>
            </a:r>
            <a:endParaRPr/>
          </a:p>
        </p:txBody>
      </p:sp>
      <p:sp>
        <p:nvSpPr>
          <p:cNvPr id="163" name="Google Shape;163;p8"/>
          <p:cNvSpPr txBox="1"/>
          <p:nvPr/>
        </p:nvSpPr>
        <p:spPr>
          <a:xfrm>
            <a:off x="5640966" y="5339161"/>
            <a:ext cx="633507"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Arial"/>
                <a:ea typeface="Arial"/>
                <a:cs typeface="Arial"/>
                <a:sym typeface="Arial"/>
              </a:rPr>
              <a:t>AUPRC</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txBox="1"/>
          <p:nvPr>
            <p:ph type="title"/>
          </p:nvPr>
        </p:nvSpPr>
        <p:spPr>
          <a:xfrm>
            <a:off x="457200" y="762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a:t>Applying the GoLFNet to Unannotated Somatic Missense Mutations</a:t>
            </a:r>
            <a:endParaRPr/>
          </a:p>
        </p:txBody>
      </p:sp>
      <p:sp>
        <p:nvSpPr>
          <p:cNvPr id="169" name="Google Shape;169;p9"/>
          <p:cNvSpPr txBox="1"/>
          <p:nvPr/>
        </p:nvSpPr>
        <p:spPr>
          <a:xfrm>
            <a:off x="1219200" y="928967"/>
            <a:ext cx="7086602" cy="419101"/>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Location of top 20 Predicted </a:t>
            </a:r>
            <a:r>
              <a:rPr lang="en-US" sz="2000">
                <a:solidFill>
                  <a:srgbClr val="FF0000"/>
                </a:solidFill>
                <a:latin typeface="Arial"/>
                <a:ea typeface="Arial"/>
                <a:cs typeface="Arial"/>
                <a:sym typeface="Arial"/>
              </a:rPr>
              <a:t>GoF</a:t>
            </a:r>
            <a:r>
              <a:rPr lang="en-US" sz="2000">
                <a:solidFill>
                  <a:schemeClr val="dk1"/>
                </a:solidFill>
                <a:latin typeface="Arial"/>
                <a:ea typeface="Arial"/>
                <a:cs typeface="Arial"/>
                <a:sym typeface="Arial"/>
              </a:rPr>
              <a:t> Variants in FGFR4 </a:t>
            </a:r>
            <a:endParaRPr/>
          </a:p>
        </p:txBody>
      </p:sp>
      <p:pic>
        <p:nvPicPr>
          <p:cNvPr descr="A structure of a protein&#10;&#10;AI-generated content may be incorrect." id="170" name="Google Shape;170;p9"/>
          <p:cNvPicPr preferRelativeResize="0"/>
          <p:nvPr/>
        </p:nvPicPr>
        <p:blipFill rotWithShape="1">
          <a:blip r:embed="rId3">
            <a:alphaModFix/>
          </a:blip>
          <a:srcRect b="0" l="0" r="0" t="0"/>
          <a:stretch/>
        </p:blipFill>
        <p:spPr>
          <a:xfrm>
            <a:off x="685800" y="1447800"/>
            <a:ext cx="6934200" cy="5029200"/>
          </a:xfrm>
          <a:prstGeom prst="rect">
            <a:avLst/>
          </a:prstGeom>
          <a:noFill/>
          <a:ln>
            <a:noFill/>
          </a:ln>
        </p:spPr>
      </p:pic>
      <p:sp>
        <p:nvSpPr>
          <p:cNvPr id="171" name="Google Shape;171;p9"/>
          <p:cNvSpPr txBox="1"/>
          <p:nvPr/>
        </p:nvSpPr>
        <p:spPr>
          <a:xfrm>
            <a:off x="5715000" y="6438899"/>
            <a:ext cx="2057400" cy="419101"/>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PDB ID: 8W5C</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0"/>
          <p:cNvSpPr txBox="1"/>
          <p:nvPr>
            <p:ph idx="1" type="body"/>
          </p:nvPr>
        </p:nvSpPr>
        <p:spPr>
          <a:xfrm>
            <a:off x="457200" y="1066799"/>
            <a:ext cx="8229600" cy="579120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Char char="•"/>
            </a:pPr>
            <a:r>
              <a:rPr lang="en-US"/>
              <a:t>Cancer datasets are enriched for pathogenic </a:t>
            </a:r>
            <a:r>
              <a:rPr lang="en-US">
                <a:solidFill>
                  <a:srgbClr val="FF0000"/>
                </a:solidFill>
              </a:rPr>
              <a:t>GoF</a:t>
            </a:r>
            <a:r>
              <a:rPr lang="en-US"/>
              <a:t> mutations and </a:t>
            </a:r>
            <a:r>
              <a:rPr lang="en-US">
                <a:solidFill>
                  <a:srgbClr val="0070C0"/>
                </a:solidFill>
              </a:rPr>
              <a:t>LoF</a:t>
            </a:r>
            <a:r>
              <a:rPr lang="en-US"/>
              <a:t> mutations that may not be commonly seen in other datasets</a:t>
            </a:r>
            <a:endParaRPr/>
          </a:p>
          <a:p>
            <a:pPr indent="-165100" lvl="0" marL="342900" rtl="0" algn="l">
              <a:spcBef>
                <a:spcPts val="560"/>
              </a:spcBef>
              <a:spcAft>
                <a:spcPts val="0"/>
              </a:spcAft>
              <a:buClr>
                <a:schemeClr val="dk1"/>
              </a:buClr>
              <a:buSzPts val="2800"/>
              <a:buNone/>
            </a:pPr>
            <a:r>
              <a:t/>
            </a:r>
            <a:endParaRPr/>
          </a:p>
          <a:p>
            <a:pPr indent="-342900" lvl="0" marL="342900" rtl="0" algn="l">
              <a:spcBef>
                <a:spcPts val="560"/>
              </a:spcBef>
              <a:spcAft>
                <a:spcPts val="0"/>
              </a:spcAft>
              <a:buClr>
                <a:schemeClr val="dk1"/>
              </a:buClr>
              <a:buSzPts val="2800"/>
              <a:buChar char="•"/>
            </a:pPr>
            <a:r>
              <a:rPr lang="en-US"/>
              <a:t>Features based on cancer chromosomal imbalances improve </a:t>
            </a:r>
            <a:r>
              <a:rPr lang="en-US">
                <a:solidFill>
                  <a:srgbClr val="FF0000"/>
                </a:solidFill>
              </a:rPr>
              <a:t>GoF</a:t>
            </a:r>
            <a:r>
              <a:rPr lang="en-US"/>
              <a:t>/</a:t>
            </a:r>
            <a:r>
              <a:rPr lang="en-US">
                <a:solidFill>
                  <a:srgbClr val="0070C0"/>
                </a:solidFill>
              </a:rPr>
              <a:t>LoF</a:t>
            </a:r>
            <a:r>
              <a:rPr lang="en-US"/>
              <a:t> stratification</a:t>
            </a:r>
            <a:endParaRPr/>
          </a:p>
          <a:p>
            <a:pPr indent="-165100" lvl="0" marL="342900" rtl="0" algn="l">
              <a:spcBef>
                <a:spcPts val="560"/>
              </a:spcBef>
              <a:spcAft>
                <a:spcPts val="0"/>
              </a:spcAft>
              <a:buClr>
                <a:schemeClr val="dk1"/>
              </a:buClr>
              <a:buSzPts val="2800"/>
              <a:buNone/>
            </a:pPr>
            <a:r>
              <a:t/>
            </a:r>
            <a:endParaRPr/>
          </a:p>
          <a:p>
            <a:pPr indent="-342900" lvl="0" marL="342900" rtl="0" algn="l">
              <a:spcBef>
                <a:spcPts val="560"/>
              </a:spcBef>
              <a:spcAft>
                <a:spcPts val="0"/>
              </a:spcAft>
              <a:buClr>
                <a:schemeClr val="dk1"/>
              </a:buClr>
              <a:buSzPts val="2800"/>
              <a:buChar char="•"/>
            </a:pPr>
            <a:r>
              <a:rPr lang="en-US"/>
              <a:t>Application of predictive models could prioritize experimental screening of gain of function variants </a:t>
            </a:r>
            <a:endParaRPr/>
          </a:p>
        </p:txBody>
      </p:sp>
      <p:sp>
        <p:nvSpPr>
          <p:cNvPr id="177" name="Google Shape;177;p10"/>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Summary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1"/>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Thank You!</a:t>
            </a:r>
            <a:endParaRPr/>
          </a:p>
        </p:txBody>
      </p:sp>
      <p:sp>
        <p:nvSpPr>
          <p:cNvPr id="183" name="Google Shape;183;p11"/>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fontScale="92500" lnSpcReduction="10000"/>
          </a:bodyPr>
          <a:lstStyle/>
          <a:p>
            <a:pPr indent="-342931" lvl="0" marL="342900" rtl="0" algn="l">
              <a:spcBef>
                <a:spcPts val="0"/>
              </a:spcBef>
              <a:spcAft>
                <a:spcPts val="0"/>
              </a:spcAft>
              <a:buClr>
                <a:schemeClr val="dk1"/>
              </a:buClr>
              <a:buSzPct val="100000"/>
              <a:buChar char="•"/>
            </a:pPr>
            <a:r>
              <a:rPr lang="en-US" sz="1700" u="sng"/>
              <a:t>Lareau Lab</a:t>
            </a:r>
            <a:endParaRPr/>
          </a:p>
          <a:p>
            <a:pPr indent="-342931" lvl="0" marL="342900" rtl="0" algn="l">
              <a:spcBef>
                <a:spcPts val="314"/>
              </a:spcBef>
              <a:spcAft>
                <a:spcPts val="0"/>
              </a:spcAft>
              <a:buClr>
                <a:schemeClr val="dk1"/>
              </a:buClr>
              <a:buSzPct val="100000"/>
              <a:buChar char="•"/>
            </a:pPr>
            <a:r>
              <a:rPr lang="en-US" sz="1700"/>
              <a:t>Arthur Chow</a:t>
            </a:r>
            <a:endParaRPr/>
          </a:p>
          <a:p>
            <a:pPr indent="-342931" lvl="0" marL="342900" rtl="0" algn="l">
              <a:spcBef>
                <a:spcPts val="314"/>
              </a:spcBef>
              <a:spcAft>
                <a:spcPts val="0"/>
              </a:spcAft>
              <a:buClr>
                <a:schemeClr val="dk1"/>
              </a:buClr>
              <a:buSzPct val="100000"/>
              <a:buChar char="•"/>
            </a:pPr>
            <a:r>
              <a:rPr lang="en-US" sz="1700"/>
              <a:t>Betty Li</a:t>
            </a:r>
            <a:endParaRPr/>
          </a:p>
          <a:p>
            <a:pPr indent="-342931" lvl="0" marL="342900" rtl="0" algn="l">
              <a:spcBef>
                <a:spcPts val="314"/>
              </a:spcBef>
              <a:spcAft>
                <a:spcPts val="0"/>
              </a:spcAft>
              <a:buClr>
                <a:schemeClr val="dk1"/>
              </a:buClr>
              <a:buSzPct val="100000"/>
              <a:buChar char="•"/>
            </a:pPr>
            <a:r>
              <a:rPr lang="en-US" sz="1700"/>
              <a:t>Benan Nalbant</a:t>
            </a:r>
            <a:endParaRPr/>
          </a:p>
          <a:p>
            <a:pPr indent="-342931" lvl="0" marL="342900" rtl="0" algn="l">
              <a:spcBef>
                <a:spcPts val="314"/>
              </a:spcBef>
              <a:spcAft>
                <a:spcPts val="0"/>
              </a:spcAft>
              <a:buClr>
                <a:schemeClr val="dk1"/>
              </a:buClr>
              <a:buSzPct val="100000"/>
              <a:buChar char="•"/>
            </a:pPr>
            <a:r>
              <a:rPr lang="en-US" sz="1700"/>
              <a:t>Abi Dozic</a:t>
            </a:r>
            <a:endParaRPr sz="1700"/>
          </a:p>
          <a:p>
            <a:pPr indent="-342931" lvl="0" marL="342900" rtl="0" algn="l">
              <a:spcBef>
                <a:spcPts val="314"/>
              </a:spcBef>
              <a:spcAft>
                <a:spcPts val="0"/>
              </a:spcAft>
              <a:buClr>
                <a:schemeClr val="dk1"/>
              </a:buClr>
              <a:buSzPct val="100000"/>
              <a:buChar char="•"/>
            </a:pPr>
            <a:r>
              <a:rPr lang="en-US" sz="1700"/>
              <a:t>Laura Kida</a:t>
            </a:r>
            <a:endParaRPr/>
          </a:p>
          <a:p>
            <a:pPr indent="-342931" lvl="0" marL="342900" rtl="0" algn="l">
              <a:spcBef>
                <a:spcPts val="314"/>
              </a:spcBef>
              <a:spcAft>
                <a:spcPts val="0"/>
              </a:spcAft>
              <a:buClr>
                <a:schemeClr val="dk1"/>
              </a:buClr>
              <a:buSzPct val="100000"/>
              <a:buChar char="•"/>
            </a:pPr>
            <a:r>
              <a:rPr lang="en-US" sz="1700"/>
              <a:t>Jacob Gutierrez</a:t>
            </a:r>
            <a:endParaRPr/>
          </a:p>
          <a:p>
            <a:pPr indent="-342931" lvl="0" marL="342900" rtl="0" algn="l">
              <a:spcBef>
                <a:spcPts val="314"/>
              </a:spcBef>
              <a:spcAft>
                <a:spcPts val="0"/>
              </a:spcAft>
              <a:buClr>
                <a:schemeClr val="dk1"/>
              </a:buClr>
              <a:buSzPct val="100000"/>
              <a:buChar char="•"/>
            </a:pPr>
            <a:r>
              <a:rPr lang="en-US" sz="1700"/>
              <a:t>Cole Honeycutt</a:t>
            </a:r>
            <a:endParaRPr/>
          </a:p>
          <a:p>
            <a:pPr indent="-342931" lvl="0" marL="342900" rtl="0" algn="l">
              <a:spcBef>
                <a:spcPts val="314"/>
              </a:spcBef>
              <a:spcAft>
                <a:spcPts val="0"/>
              </a:spcAft>
              <a:buClr>
                <a:schemeClr val="dk1"/>
              </a:buClr>
              <a:buSzPct val="100000"/>
              <a:buChar char="•"/>
            </a:pPr>
            <a:r>
              <a:rPr lang="en-US" sz="1700"/>
              <a:t>William Lin</a:t>
            </a:r>
            <a:endParaRPr/>
          </a:p>
          <a:p>
            <a:pPr indent="-342931" lvl="0" marL="342900" rtl="0" algn="l">
              <a:spcBef>
                <a:spcPts val="314"/>
              </a:spcBef>
              <a:spcAft>
                <a:spcPts val="0"/>
              </a:spcAft>
              <a:buClr>
                <a:schemeClr val="dk1"/>
              </a:buClr>
              <a:buSzPct val="100000"/>
              <a:buChar char="•"/>
            </a:pPr>
            <a:r>
              <a:rPr lang="en-US" sz="1700"/>
              <a:t>Zeyu Tang</a:t>
            </a:r>
            <a:endParaRPr/>
          </a:p>
          <a:p>
            <a:pPr indent="-342931" lvl="0" marL="342900" rtl="0" algn="l">
              <a:spcBef>
                <a:spcPts val="314"/>
              </a:spcBef>
              <a:spcAft>
                <a:spcPts val="0"/>
              </a:spcAft>
              <a:buClr>
                <a:schemeClr val="dk1"/>
              </a:buClr>
              <a:buSzPct val="100000"/>
              <a:buChar char="•"/>
            </a:pPr>
            <a:r>
              <a:rPr lang="en-US" sz="1700"/>
              <a:t>Austin Varela</a:t>
            </a:r>
            <a:endParaRPr/>
          </a:p>
          <a:p>
            <a:pPr indent="-342931" lvl="0" marL="342900" rtl="0" algn="l">
              <a:spcBef>
                <a:spcPts val="314"/>
              </a:spcBef>
              <a:spcAft>
                <a:spcPts val="0"/>
              </a:spcAft>
              <a:buClr>
                <a:schemeClr val="dk1"/>
              </a:buClr>
              <a:buSzPct val="100000"/>
              <a:buChar char="•"/>
            </a:pPr>
            <a:r>
              <a:rPr lang="en-US" sz="1700"/>
              <a:t>Sherry Nyeo</a:t>
            </a:r>
            <a:endParaRPr sz="1700"/>
          </a:p>
          <a:p>
            <a:pPr indent="-342931" lvl="0" marL="342900" rtl="0" algn="l">
              <a:spcBef>
                <a:spcPts val="314"/>
              </a:spcBef>
              <a:spcAft>
                <a:spcPts val="0"/>
              </a:spcAft>
              <a:buClr>
                <a:schemeClr val="dk1"/>
              </a:buClr>
              <a:buSzPct val="100000"/>
              <a:buChar char="•"/>
            </a:pPr>
            <a:r>
              <a:rPr lang="en-US" sz="1700"/>
              <a:t>Thahmina Ali</a:t>
            </a:r>
            <a:endParaRPr/>
          </a:p>
          <a:p>
            <a:pPr indent="-342931" lvl="0" marL="342900" rtl="0" algn="l">
              <a:spcBef>
                <a:spcPts val="314"/>
              </a:spcBef>
              <a:spcAft>
                <a:spcPts val="0"/>
              </a:spcAft>
              <a:buClr>
                <a:schemeClr val="dk1"/>
              </a:buClr>
              <a:buSzPct val="100000"/>
              <a:buChar char="•"/>
            </a:pPr>
            <a:r>
              <a:rPr lang="en-US" sz="1700"/>
              <a:t>Ayush Deep</a:t>
            </a:r>
            <a:endParaRPr/>
          </a:p>
          <a:p>
            <a:pPr indent="-342931" lvl="0" marL="342900" rtl="0" algn="l">
              <a:spcBef>
                <a:spcPts val="314"/>
              </a:spcBef>
              <a:spcAft>
                <a:spcPts val="0"/>
              </a:spcAft>
              <a:buClr>
                <a:schemeClr val="dk1"/>
              </a:buClr>
              <a:buSzPct val="100000"/>
              <a:buChar char="•"/>
            </a:pPr>
            <a:r>
              <a:rPr lang="en-US" sz="1700"/>
              <a:t>Christian Figueroa-Espada</a:t>
            </a:r>
            <a:endParaRPr/>
          </a:p>
          <a:p>
            <a:pPr indent="-342931" lvl="0" marL="342900" rtl="0" algn="l">
              <a:spcBef>
                <a:spcPts val="314"/>
              </a:spcBef>
              <a:spcAft>
                <a:spcPts val="0"/>
              </a:spcAft>
              <a:buClr>
                <a:schemeClr val="dk1"/>
              </a:buClr>
              <a:buSzPct val="100000"/>
              <a:buChar char="•"/>
            </a:pPr>
            <a:r>
              <a:rPr lang="en-US" sz="1700"/>
              <a:t>Erica Sun</a:t>
            </a:r>
            <a:endParaRPr/>
          </a:p>
          <a:p>
            <a:pPr indent="-342931" lvl="0" marL="342900" rtl="0" algn="l">
              <a:spcBef>
                <a:spcPts val="314"/>
              </a:spcBef>
              <a:spcAft>
                <a:spcPts val="0"/>
              </a:spcAft>
              <a:buClr>
                <a:schemeClr val="dk1"/>
              </a:buClr>
              <a:buSzPct val="100000"/>
              <a:buChar char="•"/>
            </a:pPr>
            <a:r>
              <a:rPr lang="en-US" sz="1700"/>
              <a:t>Erin Cumming</a:t>
            </a:r>
            <a:endParaRPr/>
          </a:p>
          <a:p>
            <a:pPr indent="-342931" lvl="0" marL="342900" rtl="0" algn="l">
              <a:spcBef>
                <a:spcPts val="314"/>
              </a:spcBef>
              <a:spcAft>
                <a:spcPts val="0"/>
              </a:spcAft>
              <a:buClr>
                <a:schemeClr val="dk1"/>
              </a:buClr>
              <a:buSzPct val="100000"/>
              <a:buChar char="•"/>
            </a:pPr>
            <a:r>
              <a:rPr lang="en-US" sz="1700"/>
              <a:t>Joseph Palmeri</a:t>
            </a:r>
            <a:endParaRPr/>
          </a:p>
          <a:p>
            <a:pPr indent="-342931" lvl="0" marL="342900" rtl="0" algn="l">
              <a:spcBef>
                <a:spcPts val="314"/>
              </a:spcBef>
              <a:spcAft>
                <a:spcPts val="0"/>
              </a:spcAft>
              <a:buClr>
                <a:schemeClr val="dk1"/>
              </a:buClr>
              <a:buSzPct val="100000"/>
              <a:buChar char="•"/>
            </a:pPr>
            <a:r>
              <a:rPr lang="en-US" sz="1700"/>
              <a:t>Meghana Pagadala</a:t>
            </a:r>
            <a:endParaRPr/>
          </a:p>
          <a:p>
            <a:pPr indent="-342931" lvl="0" marL="342900" rtl="0" algn="l">
              <a:spcBef>
                <a:spcPts val="314"/>
              </a:spcBef>
              <a:spcAft>
                <a:spcPts val="0"/>
              </a:spcAft>
              <a:buClr>
                <a:schemeClr val="dk1"/>
              </a:buClr>
              <a:buSzPct val="100000"/>
              <a:buChar char="•"/>
            </a:pPr>
            <a:r>
              <a:rPr lang="en-US" sz="1700"/>
              <a:t>Utsav Mesvani</a:t>
            </a:r>
            <a:endParaRPr sz="1700"/>
          </a:p>
          <a:p>
            <a:pPr indent="-342931" lvl="0" marL="342900" rtl="0" algn="l">
              <a:spcBef>
                <a:spcPts val="314"/>
              </a:spcBef>
              <a:spcAft>
                <a:spcPts val="0"/>
              </a:spcAft>
              <a:buClr>
                <a:schemeClr val="dk1"/>
              </a:buClr>
              <a:buSzPct val="100000"/>
              <a:buChar char="•"/>
            </a:pPr>
            <a:r>
              <a:rPr lang="en-US" sz="1700"/>
              <a:t>Shekinah Scott</a:t>
            </a:r>
            <a:endParaRPr/>
          </a:p>
          <a:p>
            <a:pPr indent="-243078" lvl="0" marL="342900" rtl="0" algn="l">
              <a:spcBef>
                <a:spcPts val="314"/>
              </a:spcBef>
              <a:spcAft>
                <a:spcPts val="0"/>
              </a:spcAft>
              <a:buClr>
                <a:schemeClr val="dk1"/>
              </a:buClr>
              <a:buSzPct val="100000"/>
              <a:buNone/>
            </a:pPr>
            <a:r>
              <a:t/>
            </a:r>
            <a:endParaRPr sz="1700"/>
          </a:p>
        </p:txBody>
      </p:sp>
      <p:pic>
        <p:nvPicPr>
          <p:cNvPr id="184" name="Google Shape;184;p11"/>
          <p:cNvPicPr preferRelativeResize="0"/>
          <p:nvPr/>
        </p:nvPicPr>
        <p:blipFill rotWithShape="1">
          <a:blip r:embed="rId3">
            <a:alphaModFix/>
          </a:blip>
          <a:srcRect b="0" l="0" r="0" t="0"/>
          <a:stretch/>
        </p:blipFill>
        <p:spPr>
          <a:xfrm>
            <a:off x="4184110" y="933449"/>
            <a:ext cx="4038599" cy="3028950"/>
          </a:xfrm>
          <a:prstGeom prst="rect">
            <a:avLst/>
          </a:prstGeom>
          <a:noFill/>
          <a:ln>
            <a:noFill/>
          </a:ln>
        </p:spPr>
      </p:pic>
      <p:pic>
        <p:nvPicPr>
          <p:cNvPr descr="A group of people sitting at a table with laptops and flowers&#10;&#10;AI-generated content may be incorrect." id="185" name="Google Shape;185;p11"/>
          <p:cNvPicPr preferRelativeResize="0"/>
          <p:nvPr/>
        </p:nvPicPr>
        <p:blipFill rotWithShape="1">
          <a:blip r:embed="rId4">
            <a:alphaModFix/>
          </a:blip>
          <a:srcRect b="0" l="0" r="0" t="0"/>
          <a:stretch/>
        </p:blipFill>
        <p:spPr>
          <a:xfrm>
            <a:off x="4495800" y="4054768"/>
            <a:ext cx="3564514" cy="26733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