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62" r:id="rId3"/>
    <p:sldId id="276" r:id="rId4"/>
    <p:sldId id="275" r:id="rId5"/>
    <p:sldId id="287" r:id="rId6"/>
    <p:sldId id="284" r:id="rId7"/>
    <p:sldId id="274" r:id="rId8"/>
    <p:sldId id="265" r:id="rId9"/>
    <p:sldId id="266" r:id="rId10"/>
    <p:sldId id="286" r:id="rId11"/>
    <p:sldId id="285" r:id="rId12"/>
    <p:sldId id="278" r:id="rId13"/>
    <p:sldId id="277" r:id="rId14"/>
    <p:sldId id="271" r:id="rId15"/>
    <p:sldId id="280" r:id="rId16"/>
    <p:sldId id="268" r:id="rId17"/>
    <p:sldId id="281" r:id="rId18"/>
    <p:sldId id="269" r:id="rId19"/>
    <p:sldId id="282" r:id="rId20"/>
    <p:sldId id="283" r:id="rId21"/>
    <p:sldId id="270" r:id="rId22"/>
    <p:sldId id="263" r:id="rId23"/>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D57"/>
    <a:srgbClr val="003068"/>
    <a:srgbClr val="1E88E5"/>
    <a:srgbClr val="41719C"/>
    <a:srgbClr val="005AA0"/>
    <a:srgbClr val="EC42BF"/>
    <a:srgbClr val="327DA5"/>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ittlere Formatvorlag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86688" autoAdjust="0"/>
  </p:normalViewPr>
  <p:slideViewPr>
    <p:cSldViewPr snapToGrid="0">
      <p:cViewPr varScale="1">
        <p:scale>
          <a:sx n="79" d="100"/>
          <a:sy n="79" d="100"/>
        </p:scale>
        <p:origin x="634" y="4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230078-68A7-4E7E-99E8-70973005ACE3}" type="datetimeFigureOut">
              <a:rPr lang="de-DE" smtClean="0"/>
              <a:t>05.12.2025</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D61F6F-F710-4110-93FC-88901B151A22}" type="slidenum">
              <a:rPr lang="de-DE" smtClean="0"/>
              <a:t>‹#›</a:t>
            </a:fld>
            <a:endParaRPr lang="de-DE"/>
          </a:p>
        </p:txBody>
      </p:sp>
    </p:spTree>
    <p:extLst>
      <p:ext uri="{BB962C8B-B14F-4D97-AF65-F5344CB8AC3E}">
        <p14:creationId xmlns:p14="http://schemas.microsoft.com/office/powerpoint/2010/main" val="22715871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today</a:t>
            </a:r>
            <a:r>
              <a:rPr lang="en-US" baseline="0" dirty="0"/>
              <a:t> I am going to present you our prediction model </a:t>
            </a:r>
            <a:r>
              <a:rPr lang="en-US" baseline="0" dirty="0" err="1"/>
              <a:t>StructGuy</a:t>
            </a:r>
            <a:r>
              <a:rPr lang="en-US" baseline="0" dirty="0"/>
              <a:t> that aims to predict the effects of genetic variants on protein function. Having such an expert-level audience I thought I could skip the usual introduction and background parts, and immediately jump into the model.</a:t>
            </a:r>
            <a:endParaRPr lang="de-DE" dirty="0"/>
          </a:p>
        </p:txBody>
      </p:sp>
      <p:sp>
        <p:nvSpPr>
          <p:cNvPr id="4" name="Slide Number Placeholder 3"/>
          <p:cNvSpPr>
            <a:spLocks noGrp="1"/>
          </p:cNvSpPr>
          <p:nvPr>
            <p:ph type="sldNum" sz="quarter" idx="10"/>
          </p:nvPr>
        </p:nvSpPr>
        <p:spPr/>
        <p:txBody>
          <a:bodyPr/>
          <a:lstStyle/>
          <a:p>
            <a:fld id="{6CD61F6F-F710-4110-93FC-88901B151A22}" type="slidenum">
              <a:rPr lang="de-DE" smtClean="0"/>
              <a:t>1</a:t>
            </a:fld>
            <a:endParaRPr lang="de-DE"/>
          </a:p>
        </p:txBody>
      </p:sp>
    </p:spTree>
    <p:extLst>
      <p:ext uri="{BB962C8B-B14F-4D97-AF65-F5344CB8AC3E}">
        <p14:creationId xmlns:p14="http://schemas.microsoft.com/office/powerpoint/2010/main" val="1948314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Structguy</a:t>
            </a:r>
            <a:r>
              <a:rPr lang="de-DE" dirty="0"/>
              <a:t> </a:t>
            </a:r>
            <a:r>
              <a:rPr lang="de-DE" dirty="0" err="1"/>
              <a:t>is</a:t>
            </a:r>
            <a:r>
              <a:rPr lang="de-DE" dirty="0"/>
              <a:t> a </a:t>
            </a:r>
            <a:r>
              <a:rPr lang="de-DE" dirty="0" err="1"/>
              <a:t>supervised</a:t>
            </a:r>
            <a:r>
              <a:rPr lang="de-DE" dirty="0"/>
              <a:t> </a:t>
            </a:r>
            <a:r>
              <a:rPr lang="de-DE" dirty="0" err="1"/>
              <a:t>model</a:t>
            </a:r>
            <a:r>
              <a:rPr lang="de-DE" dirty="0"/>
              <a:t> </a:t>
            </a:r>
            <a:r>
              <a:rPr lang="de-DE" dirty="0" err="1"/>
              <a:t>that</a:t>
            </a:r>
            <a:r>
              <a:rPr lang="de-DE" dirty="0"/>
              <a:t> </a:t>
            </a:r>
            <a:r>
              <a:rPr lang="de-DE" dirty="0" err="1"/>
              <a:t>is</a:t>
            </a:r>
            <a:r>
              <a:rPr lang="de-DE" dirty="0"/>
              <a:t> </a:t>
            </a:r>
            <a:r>
              <a:rPr lang="de-DE" dirty="0" err="1"/>
              <a:t>trained</a:t>
            </a:r>
            <a:r>
              <a:rPr lang="de-DE" dirty="0"/>
              <a:t> on MAVE </a:t>
            </a:r>
            <a:r>
              <a:rPr lang="de-DE" dirty="0" err="1"/>
              <a:t>data</a:t>
            </a:r>
            <a:r>
              <a:rPr lang="de-DE" dirty="0"/>
              <a:t> and also </a:t>
            </a:r>
            <a:r>
              <a:rPr lang="de-DE" dirty="0" err="1"/>
              <a:t>aims</a:t>
            </a:r>
            <a:r>
              <a:rPr lang="de-DE" dirty="0"/>
              <a:t> </a:t>
            </a:r>
            <a:r>
              <a:rPr lang="de-DE" dirty="0" err="1"/>
              <a:t>to</a:t>
            </a:r>
            <a:r>
              <a:rPr lang="de-DE" dirty="0"/>
              <a:t> </a:t>
            </a:r>
            <a:r>
              <a:rPr lang="de-DE" dirty="0" err="1"/>
              <a:t>predict</a:t>
            </a:r>
            <a:r>
              <a:rPr lang="de-DE" dirty="0"/>
              <a:t> </a:t>
            </a:r>
            <a:r>
              <a:rPr lang="de-DE" dirty="0" err="1"/>
              <a:t>the</a:t>
            </a:r>
            <a:r>
              <a:rPr lang="de-DE" dirty="0"/>
              <a:t> same type </a:t>
            </a:r>
            <a:r>
              <a:rPr lang="de-DE" dirty="0" err="1"/>
              <a:t>of</a:t>
            </a:r>
            <a:r>
              <a:rPr lang="de-DE" dirty="0"/>
              <a:t> </a:t>
            </a:r>
            <a:r>
              <a:rPr lang="de-DE" dirty="0" err="1"/>
              <a:t>effects</a:t>
            </a:r>
            <a:r>
              <a:rPr lang="de-DE" dirty="0"/>
              <a:t>. But </a:t>
            </a:r>
            <a:r>
              <a:rPr lang="de-DE" dirty="0" err="1"/>
              <a:t>unlike</a:t>
            </a:r>
            <a:r>
              <a:rPr lang="de-DE" dirty="0"/>
              <a:t> </a:t>
            </a:r>
            <a:r>
              <a:rPr lang="de-DE" dirty="0" err="1"/>
              <a:t>most</a:t>
            </a:r>
            <a:r>
              <a:rPr lang="de-DE" dirty="0"/>
              <a:t> </a:t>
            </a:r>
            <a:r>
              <a:rPr lang="de-DE" dirty="0" err="1"/>
              <a:t>supervised</a:t>
            </a:r>
            <a:r>
              <a:rPr lang="de-DE" dirty="0"/>
              <a:t> </a:t>
            </a:r>
            <a:r>
              <a:rPr lang="de-DE" dirty="0" err="1"/>
              <a:t>functional</a:t>
            </a:r>
            <a:r>
              <a:rPr lang="de-DE" dirty="0"/>
              <a:t> </a:t>
            </a:r>
            <a:r>
              <a:rPr lang="de-DE" dirty="0" err="1"/>
              <a:t>effect</a:t>
            </a:r>
            <a:r>
              <a:rPr lang="de-DE" dirty="0"/>
              <a:t> </a:t>
            </a:r>
            <a:r>
              <a:rPr lang="de-DE" dirty="0" err="1"/>
              <a:t>predicts</a:t>
            </a:r>
            <a:r>
              <a:rPr lang="de-DE" dirty="0"/>
              <a:t> </a:t>
            </a:r>
            <a:r>
              <a:rPr lang="de-DE" dirty="0" err="1"/>
              <a:t>the</a:t>
            </a:r>
            <a:r>
              <a:rPr lang="de-DE" dirty="0"/>
              <a:t> </a:t>
            </a:r>
            <a:r>
              <a:rPr lang="de-DE" dirty="0" err="1"/>
              <a:t>goal</a:t>
            </a:r>
            <a:r>
              <a:rPr lang="de-DE" dirty="0"/>
              <a:t> </a:t>
            </a:r>
            <a:r>
              <a:rPr lang="de-DE" dirty="0" err="1"/>
              <a:t>is</a:t>
            </a:r>
            <a:r>
              <a:rPr lang="de-DE" dirty="0"/>
              <a:t> not </a:t>
            </a:r>
            <a:r>
              <a:rPr lang="de-DE" dirty="0" err="1"/>
              <a:t>to</a:t>
            </a:r>
            <a:r>
              <a:rPr lang="de-DE" dirty="0"/>
              <a:t> </a:t>
            </a:r>
            <a:r>
              <a:rPr lang="de-DE" dirty="0" err="1"/>
              <a:t>reproduce</a:t>
            </a:r>
            <a:r>
              <a:rPr lang="de-DE" dirty="0"/>
              <a:t> </a:t>
            </a:r>
            <a:r>
              <a:rPr lang="de-DE" dirty="0" err="1"/>
              <a:t>the</a:t>
            </a:r>
            <a:r>
              <a:rPr lang="de-DE" dirty="0"/>
              <a:t> </a:t>
            </a:r>
            <a:r>
              <a:rPr lang="de-DE" dirty="0" err="1"/>
              <a:t>values</a:t>
            </a:r>
            <a:r>
              <a:rPr lang="de-DE" dirty="0"/>
              <a:t> on </a:t>
            </a:r>
            <a:r>
              <a:rPr lang="de-DE" dirty="0" err="1"/>
              <a:t>the</a:t>
            </a:r>
            <a:r>
              <a:rPr lang="de-DE" dirty="0"/>
              <a:t> same MAVE, but </a:t>
            </a:r>
            <a:r>
              <a:rPr lang="de-DE" dirty="0" err="1"/>
              <a:t>to</a:t>
            </a:r>
            <a:r>
              <a:rPr lang="de-DE" dirty="0"/>
              <a:t> </a:t>
            </a:r>
            <a:r>
              <a:rPr lang="de-DE" dirty="0" err="1"/>
              <a:t>train</a:t>
            </a:r>
            <a:r>
              <a:rPr lang="de-DE" dirty="0"/>
              <a:t> on </a:t>
            </a:r>
            <a:r>
              <a:rPr lang="de-DE" dirty="0" err="1"/>
              <a:t>many</a:t>
            </a:r>
            <a:r>
              <a:rPr lang="de-DE" dirty="0"/>
              <a:t> different MAVEs and </a:t>
            </a:r>
            <a:r>
              <a:rPr lang="de-DE" dirty="0" err="1"/>
              <a:t>then</a:t>
            </a:r>
            <a:r>
              <a:rPr lang="de-DE" dirty="0"/>
              <a:t> </a:t>
            </a:r>
            <a:r>
              <a:rPr lang="de-DE" dirty="0" err="1"/>
              <a:t>predict</a:t>
            </a:r>
            <a:r>
              <a:rPr lang="de-DE" dirty="0"/>
              <a:t> </a:t>
            </a:r>
            <a:r>
              <a:rPr lang="de-DE" dirty="0" err="1"/>
              <a:t>the</a:t>
            </a:r>
            <a:r>
              <a:rPr lang="de-DE" dirty="0"/>
              <a:t> </a:t>
            </a:r>
            <a:r>
              <a:rPr lang="de-DE" dirty="0" err="1"/>
              <a:t>functional</a:t>
            </a:r>
            <a:r>
              <a:rPr lang="de-DE" dirty="0"/>
              <a:t> </a:t>
            </a:r>
            <a:r>
              <a:rPr lang="de-DE" dirty="0" err="1"/>
              <a:t>effects</a:t>
            </a:r>
            <a:r>
              <a:rPr lang="de-DE" dirty="0"/>
              <a:t> on </a:t>
            </a:r>
            <a:r>
              <a:rPr lang="de-DE" dirty="0" err="1"/>
              <a:t>proteins</a:t>
            </a:r>
            <a:r>
              <a:rPr lang="de-DE" dirty="0"/>
              <a:t> </a:t>
            </a:r>
            <a:r>
              <a:rPr lang="de-DE" dirty="0" err="1"/>
              <a:t>that</a:t>
            </a:r>
            <a:r>
              <a:rPr lang="de-DE" dirty="0"/>
              <a:t> </a:t>
            </a:r>
            <a:r>
              <a:rPr lang="de-DE" dirty="0" err="1"/>
              <a:t>are</a:t>
            </a:r>
            <a:r>
              <a:rPr lang="de-DE" dirty="0"/>
              <a:t> not </a:t>
            </a:r>
            <a:r>
              <a:rPr lang="de-DE" dirty="0" err="1"/>
              <a:t>covered</a:t>
            </a:r>
            <a:r>
              <a:rPr lang="de-DE" dirty="0"/>
              <a:t> in </a:t>
            </a:r>
            <a:r>
              <a:rPr lang="de-DE" dirty="0" err="1"/>
              <a:t>the</a:t>
            </a:r>
            <a:r>
              <a:rPr lang="de-DE" dirty="0"/>
              <a:t> </a:t>
            </a:r>
            <a:r>
              <a:rPr lang="de-DE" dirty="0" err="1"/>
              <a:t>training</a:t>
            </a:r>
            <a:r>
              <a:rPr lang="de-DE" dirty="0"/>
              <a:t> </a:t>
            </a:r>
            <a:r>
              <a:rPr lang="de-DE" dirty="0" err="1"/>
              <a:t>data</a:t>
            </a:r>
            <a:r>
              <a:rPr lang="de-DE" dirty="0"/>
              <a:t>. So </a:t>
            </a:r>
            <a:r>
              <a:rPr lang="de-DE" dirty="0" err="1"/>
              <a:t>the</a:t>
            </a:r>
            <a:r>
              <a:rPr lang="de-DE" dirty="0"/>
              <a:t> </a:t>
            </a:r>
            <a:r>
              <a:rPr lang="de-DE" dirty="0" err="1"/>
              <a:t>central</a:t>
            </a:r>
            <a:r>
              <a:rPr lang="de-DE" dirty="0"/>
              <a:t> </a:t>
            </a:r>
            <a:r>
              <a:rPr lang="de-DE" dirty="0" err="1"/>
              <a:t>idea</a:t>
            </a:r>
            <a:r>
              <a:rPr lang="de-DE" dirty="0"/>
              <a:t> </a:t>
            </a:r>
            <a:r>
              <a:rPr lang="de-DE" dirty="0" err="1"/>
              <a:t>of</a:t>
            </a:r>
            <a:r>
              <a:rPr lang="de-DE" dirty="0"/>
              <a:t> </a:t>
            </a:r>
            <a:r>
              <a:rPr lang="de-DE" dirty="0" err="1"/>
              <a:t>structguy</a:t>
            </a:r>
            <a:r>
              <a:rPr lang="de-DE" dirty="0"/>
              <a:t> </a:t>
            </a:r>
            <a:r>
              <a:rPr lang="de-DE" dirty="0" err="1"/>
              <a:t>is</a:t>
            </a:r>
            <a:r>
              <a:rPr lang="de-DE" dirty="0"/>
              <a:t> </a:t>
            </a:r>
            <a:r>
              <a:rPr lang="de-DE" dirty="0" err="1"/>
              <a:t>to</a:t>
            </a:r>
            <a:r>
              <a:rPr lang="de-DE" dirty="0"/>
              <a:t> </a:t>
            </a:r>
            <a:r>
              <a:rPr lang="de-DE" dirty="0" err="1"/>
              <a:t>have</a:t>
            </a:r>
            <a:r>
              <a:rPr lang="de-DE" dirty="0"/>
              <a:t> a </a:t>
            </a:r>
            <a:r>
              <a:rPr lang="de-DE" dirty="0" err="1"/>
              <a:t>supervised</a:t>
            </a:r>
            <a:r>
              <a:rPr lang="de-DE" dirty="0"/>
              <a:t> variant </a:t>
            </a:r>
            <a:r>
              <a:rPr lang="de-DE" dirty="0" err="1"/>
              <a:t>effect</a:t>
            </a:r>
            <a:r>
              <a:rPr lang="de-DE" dirty="0"/>
              <a:t> </a:t>
            </a:r>
            <a:r>
              <a:rPr lang="de-DE" dirty="0" err="1"/>
              <a:t>predictor</a:t>
            </a:r>
            <a:r>
              <a:rPr lang="de-DE" dirty="0"/>
              <a:t> </a:t>
            </a:r>
            <a:r>
              <a:rPr lang="de-DE" dirty="0" err="1"/>
              <a:t>that</a:t>
            </a:r>
            <a:r>
              <a:rPr lang="de-DE" dirty="0"/>
              <a:t> </a:t>
            </a:r>
            <a:r>
              <a:rPr lang="de-DE" dirty="0" err="1"/>
              <a:t>is</a:t>
            </a:r>
            <a:r>
              <a:rPr lang="de-DE" dirty="0"/>
              <a:t> </a:t>
            </a:r>
            <a:r>
              <a:rPr lang="de-DE" dirty="0" err="1"/>
              <a:t>able</a:t>
            </a:r>
            <a:r>
              <a:rPr lang="de-DE" dirty="0"/>
              <a:t> </a:t>
            </a:r>
            <a:r>
              <a:rPr lang="de-DE" dirty="0" err="1"/>
              <a:t>to</a:t>
            </a:r>
            <a:r>
              <a:rPr lang="de-DE" dirty="0"/>
              <a:t> </a:t>
            </a:r>
            <a:r>
              <a:rPr lang="de-DE" dirty="0" err="1"/>
              <a:t>generalize</a:t>
            </a:r>
            <a:r>
              <a:rPr lang="de-DE" dirty="0"/>
              <a:t> </a:t>
            </a:r>
            <a:r>
              <a:rPr lang="de-DE" dirty="0" err="1"/>
              <a:t>between</a:t>
            </a:r>
            <a:r>
              <a:rPr lang="de-DE" dirty="0"/>
              <a:t> </a:t>
            </a:r>
            <a:r>
              <a:rPr lang="de-DE" dirty="0" err="1"/>
              <a:t>proteins</a:t>
            </a:r>
            <a:r>
              <a:rPr lang="de-DE" dirty="0"/>
              <a:t>. This </a:t>
            </a:r>
            <a:r>
              <a:rPr lang="de-DE" dirty="0" err="1"/>
              <a:t>is</a:t>
            </a:r>
            <a:r>
              <a:rPr lang="de-DE" dirty="0"/>
              <a:t> </a:t>
            </a:r>
            <a:r>
              <a:rPr lang="de-DE" dirty="0" err="1"/>
              <a:t>actually</a:t>
            </a:r>
            <a:r>
              <a:rPr lang="de-DE" dirty="0"/>
              <a:t> a </a:t>
            </a:r>
            <a:r>
              <a:rPr lang="de-DE" dirty="0" err="1"/>
              <a:t>rather</a:t>
            </a:r>
            <a:r>
              <a:rPr lang="de-DE" dirty="0"/>
              <a:t> rare </a:t>
            </a:r>
            <a:r>
              <a:rPr lang="de-DE" dirty="0" err="1"/>
              <a:t>model</a:t>
            </a:r>
            <a:r>
              <a:rPr lang="de-DE" dirty="0"/>
              <a:t> type, </a:t>
            </a:r>
            <a:r>
              <a:rPr lang="de-DE" dirty="0" err="1"/>
              <a:t>most</a:t>
            </a:r>
            <a:r>
              <a:rPr lang="de-DE" dirty="0"/>
              <a:t> </a:t>
            </a:r>
            <a:r>
              <a:rPr lang="de-DE" dirty="0" err="1"/>
              <a:t>generalizers</a:t>
            </a:r>
            <a:r>
              <a:rPr lang="de-DE" dirty="0"/>
              <a:t> </a:t>
            </a:r>
            <a:r>
              <a:rPr lang="de-DE" dirty="0" err="1"/>
              <a:t>are</a:t>
            </a:r>
            <a:r>
              <a:rPr lang="de-DE" dirty="0"/>
              <a:t> </a:t>
            </a:r>
            <a:r>
              <a:rPr lang="de-DE" dirty="0" err="1"/>
              <a:t>unsupervised</a:t>
            </a:r>
            <a:r>
              <a:rPr lang="de-DE" dirty="0"/>
              <a:t> </a:t>
            </a:r>
            <a:r>
              <a:rPr lang="de-DE" dirty="0" err="1"/>
              <a:t>models</a:t>
            </a:r>
            <a:r>
              <a:rPr lang="de-DE" dirty="0"/>
              <a:t>.</a:t>
            </a:r>
          </a:p>
        </p:txBody>
      </p:sp>
      <p:sp>
        <p:nvSpPr>
          <p:cNvPr id="4" name="Slide Number Placeholder 3"/>
          <p:cNvSpPr>
            <a:spLocks noGrp="1"/>
          </p:cNvSpPr>
          <p:nvPr>
            <p:ph type="sldNum" sz="quarter" idx="10"/>
          </p:nvPr>
        </p:nvSpPr>
        <p:spPr/>
        <p:txBody>
          <a:bodyPr/>
          <a:lstStyle/>
          <a:p>
            <a:fld id="{6CD61F6F-F710-4110-93FC-88901B151A22}" type="slidenum">
              <a:rPr lang="de-DE" smtClean="0"/>
              <a:t>2</a:t>
            </a:fld>
            <a:endParaRPr lang="de-DE"/>
          </a:p>
        </p:txBody>
      </p:sp>
    </p:spTree>
    <p:extLst>
      <p:ext uri="{BB962C8B-B14F-4D97-AF65-F5344CB8AC3E}">
        <p14:creationId xmlns:p14="http://schemas.microsoft.com/office/powerpoint/2010/main" val="2119200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training process of </a:t>
            </a:r>
            <a:r>
              <a:rPr lang="en-US" dirty="0" err="1"/>
              <a:t>StructGuy</a:t>
            </a:r>
            <a:r>
              <a:rPr lang="en-US" dirty="0"/>
              <a:t> has</a:t>
            </a:r>
            <a:r>
              <a:rPr lang="en-US" baseline="0" dirty="0"/>
              <a:t> a typical structure for a supervised machine learning model. It consists of four steps, the construction of the training dataset, the generation of descriptive features, which as most functional effect prediction methods contains features based on protein 3D structure and features derived from the evolutionary history of the target protein. Then feature selection and hyperparameter optimization, followed by the training of a </a:t>
            </a:r>
            <a:r>
              <a:rPr lang="en-US" baseline="0" dirty="0" err="1"/>
              <a:t>xgboost</a:t>
            </a:r>
            <a:r>
              <a:rPr lang="en-US" baseline="0" dirty="0"/>
              <a:t> gradient boosting model. I can’t go into detail on every part of the process today, so I want to focus a bit more on the unique features of </a:t>
            </a:r>
            <a:r>
              <a:rPr lang="en-US" baseline="0" dirty="0" err="1"/>
              <a:t>structguy</a:t>
            </a:r>
            <a:r>
              <a:rPr lang="en-US" baseline="0" dirty="0"/>
              <a:t>, beginning with the structural features.</a:t>
            </a:r>
          </a:p>
        </p:txBody>
      </p:sp>
      <p:sp>
        <p:nvSpPr>
          <p:cNvPr id="4" name="Slide Number Placeholder 3"/>
          <p:cNvSpPr>
            <a:spLocks noGrp="1"/>
          </p:cNvSpPr>
          <p:nvPr>
            <p:ph type="sldNum" sz="quarter" idx="10"/>
          </p:nvPr>
        </p:nvSpPr>
        <p:spPr/>
        <p:txBody>
          <a:bodyPr/>
          <a:lstStyle/>
          <a:p>
            <a:fld id="{6CD61F6F-F710-4110-93FC-88901B151A22}" type="slidenum">
              <a:rPr lang="de-DE" smtClean="0"/>
              <a:t>3</a:t>
            </a:fld>
            <a:endParaRPr lang="de-DE"/>
          </a:p>
        </p:txBody>
      </p:sp>
    </p:spTree>
    <p:extLst>
      <p:ext uri="{BB962C8B-B14F-4D97-AF65-F5344CB8AC3E}">
        <p14:creationId xmlns:p14="http://schemas.microsoft.com/office/powerpoint/2010/main" val="1800063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The </a:t>
            </a:r>
            <a:r>
              <a:rPr lang="de-DE" dirty="0" err="1"/>
              <a:t>structural</a:t>
            </a:r>
            <a:r>
              <a:rPr lang="de-DE" dirty="0"/>
              <a:t> </a:t>
            </a:r>
            <a:r>
              <a:rPr lang="de-DE" dirty="0" err="1"/>
              <a:t>features</a:t>
            </a:r>
            <a:r>
              <a:rPr lang="de-DE" dirty="0"/>
              <a:t> </a:t>
            </a:r>
            <a:r>
              <a:rPr lang="de-DE" dirty="0" err="1"/>
              <a:t>of</a:t>
            </a:r>
            <a:r>
              <a:rPr lang="de-DE" dirty="0"/>
              <a:t> </a:t>
            </a:r>
            <a:r>
              <a:rPr lang="de-DE" dirty="0" err="1"/>
              <a:t>structguy</a:t>
            </a:r>
            <a:r>
              <a:rPr lang="de-DE" dirty="0"/>
              <a:t> </a:t>
            </a:r>
            <a:r>
              <a:rPr lang="de-DE" dirty="0" err="1"/>
              <a:t>are</a:t>
            </a:r>
            <a:r>
              <a:rPr lang="de-DE" dirty="0"/>
              <a:t> </a:t>
            </a:r>
            <a:r>
              <a:rPr lang="de-DE" dirty="0" err="1"/>
              <a:t>computed</a:t>
            </a:r>
            <a:r>
              <a:rPr lang="de-DE" dirty="0"/>
              <a:t> </a:t>
            </a:r>
            <a:r>
              <a:rPr lang="de-DE" dirty="0" err="1"/>
              <a:t>by</a:t>
            </a:r>
            <a:r>
              <a:rPr lang="de-DE" dirty="0"/>
              <a:t> </a:t>
            </a:r>
            <a:r>
              <a:rPr lang="de-DE" dirty="0" err="1"/>
              <a:t>our</a:t>
            </a:r>
            <a:r>
              <a:rPr lang="de-DE" dirty="0"/>
              <a:t> inhouse </a:t>
            </a:r>
            <a:r>
              <a:rPr lang="de-DE" dirty="0" err="1"/>
              <a:t>structural</a:t>
            </a:r>
            <a:r>
              <a:rPr lang="de-DE" dirty="0"/>
              <a:t> </a:t>
            </a:r>
            <a:r>
              <a:rPr lang="de-DE" dirty="0" err="1"/>
              <a:t>annotation</a:t>
            </a:r>
            <a:r>
              <a:rPr lang="de-DE" dirty="0"/>
              <a:t> </a:t>
            </a:r>
            <a:r>
              <a:rPr lang="de-DE" dirty="0" err="1"/>
              <a:t>pipeline</a:t>
            </a:r>
            <a:r>
              <a:rPr lang="de-DE" dirty="0"/>
              <a:t> </a:t>
            </a:r>
            <a:r>
              <a:rPr lang="de-DE" dirty="0" err="1"/>
              <a:t>structman</a:t>
            </a:r>
            <a:r>
              <a:rPr lang="de-DE" dirty="0"/>
              <a:t>. The </a:t>
            </a:r>
            <a:r>
              <a:rPr lang="de-DE" dirty="0" err="1"/>
              <a:t>main</a:t>
            </a:r>
            <a:r>
              <a:rPr lang="de-DE" dirty="0"/>
              <a:t> </a:t>
            </a:r>
            <a:r>
              <a:rPr lang="de-DE" dirty="0" err="1"/>
              <a:t>idea</a:t>
            </a:r>
            <a:r>
              <a:rPr lang="de-DE" dirty="0"/>
              <a:t> </a:t>
            </a:r>
            <a:r>
              <a:rPr lang="de-DE" dirty="0" err="1"/>
              <a:t>of</a:t>
            </a:r>
            <a:r>
              <a:rPr lang="de-DE" dirty="0"/>
              <a:t> </a:t>
            </a:r>
            <a:r>
              <a:rPr lang="de-DE" dirty="0" err="1"/>
              <a:t>structman</a:t>
            </a:r>
            <a:r>
              <a:rPr lang="de-DE" dirty="0"/>
              <a:t> </a:t>
            </a:r>
            <a:r>
              <a:rPr lang="de-DE" dirty="0" err="1"/>
              <a:t>is</a:t>
            </a:r>
            <a:r>
              <a:rPr lang="de-DE" dirty="0"/>
              <a:t> </a:t>
            </a:r>
            <a:r>
              <a:rPr lang="de-DE" dirty="0" err="1"/>
              <a:t>to</a:t>
            </a:r>
            <a:r>
              <a:rPr lang="de-DE" dirty="0"/>
              <a:t> </a:t>
            </a:r>
            <a:r>
              <a:rPr lang="de-DE" dirty="0" err="1"/>
              <a:t>map</a:t>
            </a:r>
            <a:r>
              <a:rPr lang="de-DE" dirty="0"/>
              <a:t> </a:t>
            </a:r>
            <a:r>
              <a:rPr lang="de-DE" dirty="0" err="1"/>
              <a:t>any</a:t>
            </a:r>
            <a:r>
              <a:rPr lang="de-DE" dirty="0"/>
              <a:t> </a:t>
            </a:r>
            <a:r>
              <a:rPr lang="de-DE" dirty="0" err="1"/>
              <a:t>protein</a:t>
            </a:r>
            <a:r>
              <a:rPr lang="de-DE" dirty="0"/>
              <a:t> </a:t>
            </a:r>
            <a:r>
              <a:rPr lang="de-DE" dirty="0" err="1"/>
              <a:t>sequence</a:t>
            </a:r>
            <a:r>
              <a:rPr lang="de-DE" dirty="0"/>
              <a:t> </a:t>
            </a:r>
            <a:r>
              <a:rPr lang="de-DE" dirty="0" err="1"/>
              <a:t>to</a:t>
            </a:r>
            <a:r>
              <a:rPr lang="de-DE" dirty="0"/>
              <a:t> </a:t>
            </a:r>
            <a:r>
              <a:rPr lang="de-DE" dirty="0" err="1"/>
              <a:t>as</a:t>
            </a:r>
            <a:r>
              <a:rPr lang="de-DE" dirty="0"/>
              <a:t> </a:t>
            </a:r>
            <a:r>
              <a:rPr lang="de-DE" dirty="0" err="1"/>
              <a:t>much</a:t>
            </a:r>
            <a:r>
              <a:rPr lang="de-DE" dirty="0"/>
              <a:t> </a:t>
            </a:r>
            <a:r>
              <a:rPr lang="de-DE" dirty="0" err="1"/>
              <a:t>as</a:t>
            </a:r>
            <a:r>
              <a:rPr lang="de-DE" dirty="0"/>
              <a:t> possible </a:t>
            </a:r>
            <a:r>
              <a:rPr lang="de-DE" dirty="0" err="1"/>
              <a:t>protein</a:t>
            </a:r>
            <a:r>
              <a:rPr lang="de-DE" dirty="0"/>
              <a:t> </a:t>
            </a:r>
            <a:r>
              <a:rPr lang="de-DE" dirty="0" err="1"/>
              <a:t>structures</a:t>
            </a:r>
            <a:r>
              <a:rPr lang="de-DE" dirty="0"/>
              <a:t>, </a:t>
            </a:r>
            <a:r>
              <a:rPr lang="de-DE" dirty="0" err="1"/>
              <a:t>coming</a:t>
            </a:r>
            <a:r>
              <a:rPr lang="de-DE" dirty="0"/>
              <a:t> </a:t>
            </a:r>
            <a:r>
              <a:rPr lang="de-DE" dirty="0" err="1"/>
              <a:t>from</a:t>
            </a:r>
            <a:r>
              <a:rPr lang="de-DE" dirty="0"/>
              <a:t> </a:t>
            </a:r>
            <a:r>
              <a:rPr lang="de-DE" dirty="0" err="1"/>
              <a:t>the</a:t>
            </a:r>
            <a:r>
              <a:rPr lang="de-DE" dirty="0"/>
              <a:t> PDB and </a:t>
            </a:r>
            <a:r>
              <a:rPr lang="de-DE" dirty="0" err="1"/>
              <a:t>from</a:t>
            </a:r>
            <a:r>
              <a:rPr lang="de-DE" dirty="0"/>
              <a:t> </a:t>
            </a:r>
            <a:r>
              <a:rPr lang="de-DE" dirty="0" err="1"/>
              <a:t>alphafold</a:t>
            </a:r>
            <a:r>
              <a:rPr lang="de-DE" dirty="0"/>
              <a:t>. </a:t>
            </a:r>
            <a:r>
              <a:rPr lang="de-DE" dirty="0" err="1"/>
              <a:t>Structman</a:t>
            </a:r>
            <a:r>
              <a:rPr lang="de-DE" dirty="0"/>
              <a:t> </a:t>
            </a:r>
            <a:r>
              <a:rPr lang="de-DE" dirty="0" err="1"/>
              <a:t>annotates</a:t>
            </a:r>
            <a:r>
              <a:rPr lang="de-DE" dirty="0"/>
              <a:t> all </a:t>
            </a:r>
            <a:r>
              <a:rPr lang="de-DE" dirty="0" err="1"/>
              <a:t>those</a:t>
            </a:r>
            <a:r>
              <a:rPr lang="de-DE" dirty="0"/>
              <a:t> </a:t>
            </a:r>
            <a:r>
              <a:rPr lang="de-DE" dirty="0" err="1"/>
              <a:t>structures</a:t>
            </a:r>
            <a:r>
              <a:rPr lang="de-DE" dirty="0"/>
              <a:t> on </a:t>
            </a:r>
            <a:r>
              <a:rPr lang="de-DE" dirty="0" err="1"/>
              <a:t>the</a:t>
            </a:r>
            <a:r>
              <a:rPr lang="de-DE" dirty="0"/>
              <a:t> </a:t>
            </a:r>
            <a:r>
              <a:rPr lang="de-DE" dirty="0" err="1"/>
              <a:t>resiude</a:t>
            </a:r>
            <a:r>
              <a:rPr lang="de-DE" dirty="0"/>
              <a:t> </a:t>
            </a:r>
            <a:r>
              <a:rPr lang="de-DE" dirty="0" err="1"/>
              <a:t>level</a:t>
            </a:r>
            <a:r>
              <a:rPr lang="de-DE" dirty="0"/>
              <a:t> and </a:t>
            </a:r>
            <a:r>
              <a:rPr lang="de-DE" dirty="0" err="1"/>
              <a:t>provides</a:t>
            </a:r>
            <a:r>
              <a:rPr lang="de-DE" dirty="0"/>
              <a:t> </a:t>
            </a:r>
            <a:r>
              <a:rPr lang="de-DE" dirty="0" err="1"/>
              <a:t>amino</a:t>
            </a:r>
            <a:r>
              <a:rPr lang="de-DE" dirty="0"/>
              <a:t> </a:t>
            </a:r>
            <a:r>
              <a:rPr lang="de-DE" dirty="0" err="1"/>
              <a:t>acid</a:t>
            </a:r>
            <a:r>
              <a:rPr lang="de-DE" dirty="0"/>
              <a:t> </a:t>
            </a:r>
            <a:r>
              <a:rPr lang="de-DE" dirty="0" err="1"/>
              <a:t>specific</a:t>
            </a:r>
            <a:r>
              <a:rPr lang="de-DE" dirty="0"/>
              <a:t> </a:t>
            </a:r>
            <a:r>
              <a:rPr lang="de-DE" dirty="0" err="1"/>
              <a:t>structural</a:t>
            </a:r>
            <a:r>
              <a:rPr lang="de-DE" dirty="0"/>
              <a:t> </a:t>
            </a:r>
            <a:r>
              <a:rPr lang="de-DE" dirty="0" err="1"/>
              <a:t>analysis</a:t>
            </a:r>
            <a:r>
              <a:rPr lang="de-DE" dirty="0"/>
              <a:t>, </a:t>
            </a:r>
            <a:r>
              <a:rPr lang="de-DE" dirty="0" err="1"/>
              <a:t>which</a:t>
            </a:r>
            <a:r>
              <a:rPr lang="de-DE" dirty="0"/>
              <a:t> </a:t>
            </a:r>
            <a:r>
              <a:rPr lang="de-DE" dirty="0" err="1"/>
              <a:t>is</a:t>
            </a:r>
            <a:r>
              <a:rPr lang="de-DE" dirty="0"/>
              <a:t> </a:t>
            </a:r>
            <a:r>
              <a:rPr lang="de-DE" dirty="0" err="1"/>
              <a:t>what</a:t>
            </a:r>
            <a:r>
              <a:rPr lang="de-DE" dirty="0"/>
              <a:t> </a:t>
            </a:r>
            <a:r>
              <a:rPr lang="de-DE" dirty="0" err="1"/>
              <a:t>we</a:t>
            </a:r>
            <a:r>
              <a:rPr lang="de-DE" dirty="0"/>
              <a:t> </a:t>
            </a:r>
            <a:r>
              <a:rPr lang="de-DE" dirty="0" err="1"/>
              <a:t>need</a:t>
            </a:r>
            <a:r>
              <a:rPr lang="de-DE" dirty="0"/>
              <a:t> </a:t>
            </a:r>
            <a:r>
              <a:rPr lang="de-DE" dirty="0" err="1"/>
              <a:t>as</a:t>
            </a:r>
            <a:r>
              <a:rPr lang="de-DE" dirty="0"/>
              <a:t> </a:t>
            </a:r>
            <a:r>
              <a:rPr lang="de-DE" dirty="0" err="1"/>
              <a:t>features</a:t>
            </a:r>
            <a:r>
              <a:rPr lang="de-DE" dirty="0"/>
              <a:t> </a:t>
            </a:r>
            <a:r>
              <a:rPr lang="de-DE" dirty="0" err="1"/>
              <a:t>for</a:t>
            </a:r>
            <a:r>
              <a:rPr lang="de-DE" dirty="0"/>
              <a:t> </a:t>
            </a:r>
            <a:r>
              <a:rPr lang="de-DE" dirty="0" err="1"/>
              <a:t>our</a:t>
            </a:r>
            <a:r>
              <a:rPr lang="de-DE" dirty="0"/>
              <a:t> </a:t>
            </a:r>
            <a:r>
              <a:rPr lang="de-DE" dirty="0" err="1"/>
              <a:t>machine</a:t>
            </a:r>
            <a:r>
              <a:rPr lang="de-DE" dirty="0"/>
              <a:t> </a:t>
            </a:r>
            <a:r>
              <a:rPr lang="de-DE" dirty="0" err="1"/>
              <a:t>learning</a:t>
            </a:r>
            <a:r>
              <a:rPr lang="de-DE" dirty="0"/>
              <a:t> </a:t>
            </a:r>
            <a:r>
              <a:rPr lang="de-DE" dirty="0" err="1"/>
              <a:t>model</a:t>
            </a:r>
            <a:r>
              <a:rPr lang="de-DE" dirty="0"/>
              <a:t>. </a:t>
            </a:r>
            <a:r>
              <a:rPr lang="de-DE" dirty="0" err="1"/>
              <a:t>Structman</a:t>
            </a:r>
            <a:r>
              <a:rPr lang="de-DE" dirty="0"/>
              <a:t> </a:t>
            </a:r>
            <a:r>
              <a:rPr lang="de-DE" dirty="0" err="1"/>
              <a:t>considers</a:t>
            </a:r>
            <a:r>
              <a:rPr lang="de-DE" dirty="0"/>
              <a:t> </a:t>
            </a:r>
            <a:r>
              <a:rPr lang="de-DE" dirty="0" err="1"/>
              <a:t>the</a:t>
            </a:r>
            <a:r>
              <a:rPr lang="de-DE" dirty="0"/>
              <a:t> </a:t>
            </a:r>
            <a:r>
              <a:rPr lang="de-DE" dirty="0" err="1"/>
              <a:t>tertiary</a:t>
            </a:r>
            <a:r>
              <a:rPr lang="de-DE" dirty="0"/>
              <a:t> </a:t>
            </a:r>
            <a:r>
              <a:rPr lang="de-DE" dirty="0" err="1"/>
              <a:t>structures</a:t>
            </a:r>
            <a:r>
              <a:rPr lang="de-DE" dirty="0"/>
              <a:t>, </a:t>
            </a:r>
            <a:r>
              <a:rPr lang="de-DE" dirty="0" err="1"/>
              <a:t>leading</a:t>
            </a:r>
            <a:r>
              <a:rPr lang="de-DE" dirty="0"/>
              <a:t> </a:t>
            </a:r>
            <a:r>
              <a:rPr lang="de-DE" dirty="0" err="1"/>
              <a:t>to</a:t>
            </a:r>
            <a:r>
              <a:rPr lang="de-DE" dirty="0"/>
              <a:t> </a:t>
            </a:r>
            <a:r>
              <a:rPr lang="de-DE" dirty="0" err="1"/>
              <a:t>features</a:t>
            </a:r>
            <a:r>
              <a:rPr lang="de-DE" dirty="0"/>
              <a:t> like solvent </a:t>
            </a:r>
            <a:r>
              <a:rPr lang="de-DE" dirty="0" err="1"/>
              <a:t>access</a:t>
            </a:r>
            <a:r>
              <a:rPr lang="de-DE" dirty="0"/>
              <a:t> </a:t>
            </a:r>
            <a:r>
              <a:rPr lang="de-DE" dirty="0" err="1"/>
              <a:t>of</a:t>
            </a:r>
            <a:r>
              <a:rPr lang="de-DE" dirty="0"/>
              <a:t> a </a:t>
            </a:r>
            <a:r>
              <a:rPr lang="de-DE" dirty="0" err="1"/>
              <a:t>residue</a:t>
            </a:r>
            <a:r>
              <a:rPr lang="de-DE" dirty="0"/>
              <a:t> </a:t>
            </a:r>
            <a:r>
              <a:rPr lang="de-DE" dirty="0" err="1"/>
              <a:t>or</a:t>
            </a:r>
            <a:r>
              <a:rPr lang="de-DE" dirty="0"/>
              <a:t> </a:t>
            </a:r>
            <a:r>
              <a:rPr lang="de-DE" dirty="0" err="1"/>
              <a:t>the</a:t>
            </a:r>
            <a:r>
              <a:rPr lang="de-DE" dirty="0"/>
              <a:t> non-</a:t>
            </a:r>
            <a:r>
              <a:rPr lang="de-DE" dirty="0" err="1"/>
              <a:t>covalent</a:t>
            </a:r>
            <a:r>
              <a:rPr lang="de-DE" dirty="0"/>
              <a:t> </a:t>
            </a:r>
            <a:r>
              <a:rPr lang="de-DE" dirty="0" err="1"/>
              <a:t>bonds</a:t>
            </a:r>
            <a:r>
              <a:rPr lang="de-DE" dirty="0"/>
              <a:t> </a:t>
            </a:r>
            <a:r>
              <a:rPr lang="de-DE" dirty="0" err="1"/>
              <a:t>inside</a:t>
            </a:r>
            <a:r>
              <a:rPr lang="de-DE" dirty="0"/>
              <a:t> </a:t>
            </a:r>
            <a:r>
              <a:rPr lang="de-DE" dirty="0" err="1"/>
              <a:t>the</a:t>
            </a:r>
            <a:r>
              <a:rPr lang="de-DE" dirty="0"/>
              <a:t> </a:t>
            </a:r>
            <a:r>
              <a:rPr lang="de-DE" dirty="0" err="1"/>
              <a:t>protein</a:t>
            </a:r>
            <a:r>
              <a:rPr lang="de-DE" dirty="0"/>
              <a:t> </a:t>
            </a:r>
            <a:r>
              <a:rPr lang="de-DE" dirty="0" err="1"/>
              <a:t>chain</a:t>
            </a:r>
            <a:r>
              <a:rPr lang="de-DE" dirty="0"/>
              <a:t>. </a:t>
            </a:r>
            <a:r>
              <a:rPr lang="de-DE" dirty="0" err="1"/>
              <a:t>Tertiary</a:t>
            </a:r>
            <a:r>
              <a:rPr lang="de-DE" dirty="0"/>
              <a:t> </a:t>
            </a:r>
            <a:r>
              <a:rPr lang="de-DE" dirty="0" err="1"/>
              <a:t>features</a:t>
            </a:r>
            <a:r>
              <a:rPr lang="de-DE" dirty="0"/>
              <a:t> </a:t>
            </a:r>
            <a:r>
              <a:rPr lang="de-DE" dirty="0" err="1"/>
              <a:t>are</a:t>
            </a:r>
            <a:r>
              <a:rPr lang="de-DE" dirty="0"/>
              <a:t> </a:t>
            </a:r>
            <a:r>
              <a:rPr lang="de-DE" dirty="0" err="1"/>
              <a:t>features</a:t>
            </a:r>
            <a:r>
              <a:rPr lang="de-DE" dirty="0"/>
              <a:t> </a:t>
            </a:r>
            <a:r>
              <a:rPr lang="de-DE" dirty="0" err="1"/>
              <a:t>that</a:t>
            </a:r>
            <a:r>
              <a:rPr lang="de-DE" dirty="0"/>
              <a:t> </a:t>
            </a:r>
            <a:r>
              <a:rPr lang="de-DE" dirty="0" err="1"/>
              <a:t>could</a:t>
            </a:r>
            <a:r>
              <a:rPr lang="de-DE" dirty="0"/>
              <a:t> </a:t>
            </a:r>
            <a:r>
              <a:rPr lang="de-DE" dirty="0" err="1"/>
              <a:t>be</a:t>
            </a:r>
            <a:r>
              <a:rPr lang="de-DE" dirty="0"/>
              <a:t> </a:t>
            </a:r>
            <a:r>
              <a:rPr lang="de-DE" dirty="0" err="1"/>
              <a:t>computed</a:t>
            </a:r>
            <a:r>
              <a:rPr lang="de-DE" dirty="0"/>
              <a:t> just </a:t>
            </a:r>
            <a:r>
              <a:rPr lang="de-DE" dirty="0" err="1"/>
              <a:t>taking</a:t>
            </a:r>
            <a:r>
              <a:rPr lang="de-DE" dirty="0"/>
              <a:t> </a:t>
            </a:r>
            <a:r>
              <a:rPr lang="de-DE" dirty="0" err="1"/>
              <a:t>models</a:t>
            </a:r>
            <a:r>
              <a:rPr lang="de-DE" dirty="0"/>
              <a:t> </a:t>
            </a:r>
            <a:r>
              <a:rPr lang="de-DE" dirty="0" err="1"/>
              <a:t>from</a:t>
            </a:r>
            <a:r>
              <a:rPr lang="de-DE" dirty="0"/>
              <a:t> </a:t>
            </a:r>
            <a:r>
              <a:rPr lang="de-DE" dirty="0" err="1"/>
              <a:t>alphafold</a:t>
            </a:r>
            <a:r>
              <a:rPr lang="de-DE" dirty="0"/>
              <a:t>. But </a:t>
            </a:r>
            <a:r>
              <a:rPr lang="de-DE" dirty="0" err="1"/>
              <a:t>going</a:t>
            </a:r>
            <a:r>
              <a:rPr lang="de-DE" dirty="0"/>
              <a:t> </a:t>
            </a:r>
            <a:r>
              <a:rPr lang="de-DE" dirty="0" err="1"/>
              <a:t>beyond</a:t>
            </a:r>
            <a:r>
              <a:rPr lang="de-DE" dirty="0"/>
              <a:t> </a:t>
            </a:r>
            <a:r>
              <a:rPr lang="de-DE" dirty="0" err="1"/>
              <a:t>that</a:t>
            </a:r>
            <a:r>
              <a:rPr lang="de-DE" dirty="0"/>
              <a:t>, </a:t>
            </a:r>
            <a:r>
              <a:rPr lang="de-DE" dirty="0" err="1"/>
              <a:t>structman</a:t>
            </a:r>
            <a:r>
              <a:rPr lang="de-DE" dirty="0"/>
              <a:t> also </a:t>
            </a:r>
            <a:r>
              <a:rPr lang="de-DE" dirty="0" err="1"/>
              <a:t>looks</a:t>
            </a:r>
            <a:r>
              <a:rPr lang="de-DE" dirty="0"/>
              <a:t> </a:t>
            </a:r>
            <a:r>
              <a:rPr lang="de-DE" dirty="0" err="1"/>
              <a:t>into</a:t>
            </a:r>
            <a:r>
              <a:rPr lang="de-DE" dirty="0"/>
              <a:t> </a:t>
            </a:r>
            <a:r>
              <a:rPr lang="de-DE" dirty="0" err="1"/>
              <a:t>interacting</a:t>
            </a:r>
            <a:r>
              <a:rPr lang="de-DE" dirty="0"/>
              <a:t> </a:t>
            </a:r>
            <a:r>
              <a:rPr lang="de-DE" dirty="0" err="1"/>
              <a:t>molecules</a:t>
            </a:r>
            <a:r>
              <a:rPr lang="de-DE" dirty="0"/>
              <a:t>, so </a:t>
            </a:r>
            <a:r>
              <a:rPr lang="de-DE" dirty="0" err="1"/>
              <a:t>other</a:t>
            </a:r>
            <a:r>
              <a:rPr lang="de-DE" dirty="0"/>
              <a:t> </a:t>
            </a:r>
            <a:r>
              <a:rPr lang="de-DE" dirty="0" err="1"/>
              <a:t>protein</a:t>
            </a:r>
            <a:r>
              <a:rPr lang="de-DE" dirty="0"/>
              <a:t> </a:t>
            </a:r>
            <a:r>
              <a:rPr lang="de-DE" dirty="0" err="1"/>
              <a:t>chains</a:t>
            </a:r>
            <a:r>
              <a:rPr lang="de-DE" dirty="0"/>
              <a:t>, </a:t>
            </a:r>
            <a:r>
              <a:rPr lang="de-DE" dirty="0" err="1"/>
              <a:t>nucleic</a:t>
            </a:r>
            <a:r>
              <a:rPr lang="de-DE" dirty="0"/>
              <a:t> </a:t>
            </a:r>
            <a:r>
              <a:rPr lang="de-DE" dirty="0" err="1"/>
              <a:t>acids</a:t>
            </a:r>
            <a:r>
              <a:rPr lang="de-DE" dirty="0"/>
              <a:t>, </a:t>
            </a:r>
            <a:r>
              <a:rPr lang="de-DE" dirty="0" err="1"/>
              <a:t>ligands</a:t>
            </a:r>
            <a:r>
              <a:rPr lang="de-DE" dirty="0"/>
              <a:t>, </a:t>
            </a:r>
            <a:r>
              <a:rPr lang="de-DE" dirty="0" err="1"/>
              <a:t>everything</a:t>
            </a:r>
            <a:r>
              <a:rPr lang="de-DE" dirty="0"/>
              <a:t> </a:t>
            </a:r>
            <a:r>
              <a:rPr lang="de-DE" dirty="0" err="1"/>
              <a:t>that</a:t>
            </a:r>
            <a:r>
              <a:rPr lang="de-DE" dirty="0"/>
              <a:t> </a:t>
            </a:r>
            <a:r>
              <a:rPr lang="de-DE" dirty="0" err="1"/>
              <a:t>is</a:t>
            </a:r>
            <a:r>
              <a:rPr lang="de-DE" dirty="0"/>
              <a:t> </a:t>
            </a:r>
            <a:r>
              <a:rPr lang="de-DE" dirty="0" err="1"/>
              <a:t>co-resolved</a:t>
            </a:r>
            <a:r>
              <a:rPr lang="de-DE" dirty="0"/>
              <a:t> in a PDB </a:t>
            </a:r>
            <a:r>
              <a:rPr lang="de-DE" dirty="0" err="1"/>
              <a:t>entry</a:t>
            </a:r>
            <a:r>
              <a:rPr lang="de-DE" dirty="0"/>
              <a:t>. Further, </a:t>
            </a:r>
            <a:r>
              <a:rPr lang="de-DE" dirty="0" err="1"/>
              <a:t>by</a:t>
            </a:r>
            <a:r>
              <a:rPr lang="de-DE" dirty="0"/>
              <a:t> </a:t>
            </a:r>
            <a:r>
              <a:rPr lang="de-DE" dirty="0" err="1"/>
              <a:t>looking</a:t>
            </a:r>
            <a:r>
              <a:rPr lang="de-DE" dirty="0"/>
              <a:t> </a:t>
            </a:r>
            <a:r>
              <a:rPr lang="de-DE" dirty="0" err="1"/>
              <a:t>into</a:t>
            </a:r>
            <a:r>
              <a:rPr lang="de-DE" dirty="0"/>
              <a:t> multiple </a:t>
            </a:r>
            <a:r>
              <a:rPr lang="de-DE" dirty="0" err="1"/>
              <a:t>structures</a:t>
            </a:r>
            <a:r>
              <a:rPr lang="de-DE" dirty="0"/>
              <a:t>, </a:t>
            </a:r>
            <a:r>
              <a:rPr lang="de-DE" dirty="0" err="1"/>
              <a:t>structman</a:t>
            </a:r>
            <a:r>
              <a:rPr lang="de-DE" dirty="0"/>
              <a:t> </a:t>
            </a:r>
            <a:r>
              <a:rPr lang="de-DE" dirty="0" err="1"/>
              <a:t>can</a:t>
            </a:r>
            <a:r>
              <a:rPr lang="de-DE" dirty="0"/>
              <a:t> also </a:t>
            </a:r>
            <a:r>
              <a:rPr lang="de-DE" dirty="0" err="1"/>
              <a:t>determine</a:t>
            </a:r>
            <a:r>
              <a:rPr lang="de-DE" dirty="0"/>
              <a:t> </a:t>
            </a:r>
            <a:r>
              <a:rPr lang="de-DE" dirty="0" err="1"/>
              <a:t>the</a:t>
            </a:r>
            <a:r>
              <a:rPr lang="de-DE" dirty="0"/>
              <a:t> </a:t>
            </a:r>
            <a:r>
              <a:rPr lang="de-DE" dirty="0" err="1"/>
              <a:t>structural</a:t>
            </a:r>
            <a:r>
              <a:rPr lang="de-DE" dirty="0"/>
              <a:t> </a:t>
            </a:r>
            <a:r>
              <a:rPr lang="de-DE" dirty="0" err="1"/>
              <a:t>conservation</a:t>
            </a:r>
            <a:r>
              <a:rPr lang="de-DE" dirty="0"/>
              <a:t> </a:t>
            </a:r>
            <a:r>
              <a:rPr lang="de-DE" dirty="0" err="1"/>
              <a:t>of</a:t>
            </a:r>
            <a:r>
              <a:rPr lang="de-DE" dirty="0"/>
              <a:t> </a:t>
            </a:r>
            <a:r>
              <a:rPr lang="de-DE" dirty="0" err="1"/>
              <a:t>local</a:t>
            </a:r>
            <a:r>
              <a:rPr lang="de-DE" dirty="0"/>
              <a:t> </a:t>
            </a:r>
            <a:r>
              <a:rPr lang="de-DE" dirty="0" err="1"/>
              <a:t>interactions</a:t>
            </a:r>
            <a:r>
              <a:rPr lang="de-DE" dirty="0"/>
              <a:t> </a:t>
            </a:r>
            <a:r>
              <a:rPr lang="de-DE" dirty="0" err="1"/>
              <a:t>around</a:t>
            </a:r>
            <a:r>
              <a:rPr lang="de-DE" dirty="0"/>
              <a:t> </a:t>
            </a:r>
            <a:r>
              <a:rPr lang="de-DE" dirty="0" err="1"/>
              <a:t>any</a:t>
            </a:r>
            <a:r>
              <a:rPr lang="de-DE" dirty="0"/>
              <a:t> </a:t>
            </a:r>
            <a:r>
              <a:rPr lang="de-DE" dirty="0" err="1"/>
              <a:t>resiude</a:t>
            </a:r>
            <a:r>
              <a:rPr lang="de-DE" dirty="0"/>
              <a:t>, </a:t>
            </a:r>
            <a:r>
              <a:rPr lang="de-DE" dirty="0" err="1"/>
              <a:t>as</a:t>
            </a:r>
            <a:r>
              <a:rPr lang="de-DE" dirty="0"/>
              <a:t> </a:t>
            </a:r>
            <a:r>
              <a:rPr lang="de-DE" dirty="0" err="1"/>
              <a:t>well</a:t>
            </a:r>
            <a:r>
              <a:rPr lang="de-DE" dirty="0"/>
              <a:t> </a:t>
            </a:r>
            <a:r>
              <a:rPr lang="de-DE" dirty="0" err="1"/>
              <a:t>as</a:t>
            </a:r>
            <a:r>
              <a:rPr lang="de-DE" dirty="0"/>
              <a:t> </a:t>
            </a:r>
            <a:r>
              <a:rPr lang="de-DE" dirty="0" err="1"/>
              <a:t>calculate</a:t>
            </a:r>
            <a:r>
              <a:rPr lang="de-DE" dirty="0"/>
              <a:t> </a:t>
            </a:r>
            <a:r>
              <a:rPr lang="de-DE" dirty="0" err="1"/>
              <a:t>the</a:t>
            </a:r>
            <a:r>
              <a:rPr lang="de-DE" dirty="0"/>
              <a:t> </a:t>
            </a:r>
            <a:r>
              <a:rPr lang="de-DE" dirty="0" err="1"/>
              <a:t>variance</a:t>
            </a:r>
            <a:r>
              <a:rPr lang="de-DE" dirty="0"/>
              <a:t> </a:t>
            </a:r>
            <a:r>
              <a:rPr lang="de-DE" dirty="0" err="1"/>
              <a:t>of</a:t>
            </a:r>
            <a:r>
              <a:rPr lang="de-DE" dirty="0"/>
              <a:t> </a:t>
            </a:r>
            <a:r>
              <a:rPr lang="de-DE" dirty="0" err="1"/>
              <a:t>structural</a:t>
            </a:r>
            <a:r>
              <a:rPr lang="de-DE" dirty="0"/>
              <a:t> </a:t>
            </a:r>
            <a:r>
              <a:rPr lang="de-DE" dirty="0" err="1"/>
              <a:t>features</a:t>
            </a:r>
            <a:r>
              <a:rPr lang="de-DE" dirty="0"/>
              <a:t> </a:t>
            </a:r>
            <a:r>
              <a:rPr lang="de-DE" dirty="0" err="1"/>
              <a:t>across</a:t>
            </a:r>
            <a:r>
              <a:rPr lang="de-DE" dirty="0"/>
              <a:t> </a:t>
            </a:r>
            <a:r>
              <a:rPr lang="de-DE" dirty="0" err="1"/>
              <a:t>homologs</a:t>
            </a:r>
            <a:r>
              <a:rPr lang="de-DE" dirty="0"/>
              <a:t>. </a:t>
            </a:r>
            <a:r>
              <a:rPr lang="de-DE" dirty="0" err="1"/>
              <a:t>For</a:t>
            </a:r>
            <a:r>
              <a:rPr lang="de-DE" dirty="0"/>
              <a:t> </a:t>
            </a:r>
            <a:r>
              <a:rPr lang="de-DE" dirty="0" err="1"/>
              <a:t>example</a:t>
            </a:r>
            <a:r>
              <a:rPr lang="de-DE" dirty="0"/>
              <a:t>, </a:t>
            </a:r>
            <a:r>
              <a:rPr lang="de-DE" dirty="0" err="1"/>
              <a:t>the</a:t>
            </a:r>
            <a:r>
              <a:rPr lang="de-DE" dirty="0"/>
              <a:t> </a:t>
            </a:r>
            <a:r>
              <a:rPr lang="de-DE" dirty="0" err="1"/>
              <a:t>single</a:t>
            </a:r>
            <a:r>
              <a:rPr lang="de-DE" dirty="0"/>
              <a:t> </a:t>
            </a:r>
            <a:r>
              <a:rPr lang="de-DE" dirty="0" err="1"/>
              <a:t>most</a:t>
            </a:r>
            <a:r>
              <a:rPr lang="de-DE" dirty="0"/>
              <a:t> </a:t>
            </a:r>
            <a:r>
              <a:rPr lang="de-DE" dirty="0" err="1"/>
              <a:t>strongest</a:t>
            </a:r>
            <a:r>
              <a:rPr lang="de-DE" dirty="0"/>
              <a:t> feature in </a:t>
            </a:r>
            <a:r>
              <a:rPr lang="de-DE" dirty="0" err="1"/>
              <a:t>structguy</a:t>
            </a:r>
            <a:r>
              <a:rPr lang="de-DE" dirty="0"/>
              <a:t> </a:t>
            </a:r>
            <a:r>
              <a:rPr lang="de-DE" dirty="0" err="1"/>
              <a:t>is</a:t>
            </a:r>
            <a:r>
              <a:rPr lang="de-DE" dirty="0"/>
              <a:t> </a:t>
            </a:r>
            <a:r>
              <a:rPr lang="de-DE" dirty="0" err="1"/>
              <a:t>based</a:t>
            </a:r>
            <a:r>
              <a:rPr lang="de-DE" dirty="0"/>
              <a:t> on </a:t>
            </a:r>
            <a:r>
              <a:rPr lang="de-DE" dirty="0" err="1"/>
              <a:t>how</a:t>
            </a:r>
            <a:r>
              <a:rPr lang="de-DE" dirty="0"/>
              <a:t> </a:t>
            </a:r>
            <a:r>
              <a:rPr lang="de-DE" dirty="0" err="1"/>
              <a:t>consistent</a:t>
            </a:r>
            <a:r>
              <a:rPr lang="de-DE" dirty="0"/>
              <a:t> </a:t>
            </a:r>
            <a:r>
              <a:rPr lang="de-DE" dirty="0" err="1"/>
              <a:t>the</a:t>
            </a:r>
            <a:r>
              <a:rPr lang="de-DE" dirty="0"/>
              <a:t> solvent </a:t>
            </a:r>
            <a:r>
              <a:rPr lang="de-DE" dirty="0" err="1"/>
              <a:t>access</a:t>
            </a:r>
            <a:r>
              <a:rPr lang="de-DE" dirty="0"/>
              <a:t> </a:t>
            </a:r>
            <a:r>
              <a:rPr lang="de-DE" dirty="0" err="1"/>
              <a:t>is</a:t>
            </a:r>
            <a:r>
              <a:rPr lang="de-DE" dirty="0"/>
              <a:t> </a:t>
            </a:r>
            <a:r>
              <a:rPr lang="de-DE" dirty="0" err="1"/>
              <a:t>for</a:t>
            </a:r>
            <a:r>
              <a:rPr lang="de-DE" dirty="0"/>
              <a:t> a </a:t>
            </a:r>
            <a:r>
              <a:rPr lang="de-DE" dirty="0" err="1"/>
              <a:t>residue</a:t>
            </a:r>
            <a:r>
              <a:rPr lang="de-DE" dirty="0"/>
              <a:t> </a:t>
            </a:r>
            <a:r>
              <a:rPr lang="de-DE" dirty="0" err="1"/>
              <a:t>mapped</a:t>
            </a:r>
            <a:r>
              <a:rPr lang="de-DE" dirty="0"/>
              <a:t> </a:t>
            </a:r>
            <a:r>
              <a:rPr lang="de-DE" dirty="0" err="1"/>
              <a:t>into</a:t>
            </a:r>
            <a:r>
              <a:rPr lang="de-DE" dirty="0"/>
              <a:t> multiple </a:t>
            </a:r>
            <a:r>
              <a:rPr lang="de-DE" dirty="0" err="1"/>
              <a:t>structures</a:t>
            </a:r>
            <a:r>
              <a:rPr lang="de-DE" dirty="0"/>
              <a:t>.</a:t>
            </a:r>
          </a:p>
        </p:txBody>
      </p:sp>
      <p:sp>
        <p:nvSpPr>
          <p:cNvPr id="4" name="Slide Number Placeholder 3"/>
          <p:cNvSpPr>
            <a:spLocks noGrp="1"/>
          </p:cNvSpPr>
          <p:nvPr>
            <p:ph type="sldNum" sz="quarter" idx="10"/>
          </p:nvPr>
        </p:nvSpPr>
        <p:spPr/>
        <p:txBody>
          <a:bodyPr/>
          <a:lstStyle/>
          <a:p>
            <a:fld id="{6CD61F6F-F710-4110-93FC-88901B151A22}" type="slidenum">
              <a:rPr lang="de-DE" smtClean="0"/>
              <a:t>4</a:t>
            </a:fld>
            <a:endParaRPr lang="de-DE"/>
          </a:p>
        </p:txBody>
      </p:sp>
    </p:spTree>
    <p:extLst>
      <p:ext uri="{BB962C8B-B14F-4D97-AF65-F5344CB8AC3E}">
        <p14:creationId xmlns:p14="http://schemas.microsoft.com/office/powerpoint/2010/main" val="21026419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The </a:t>
            </a:r>
            <a:r>
              <a:rPr lang="de-DE" dirty="0" err="1"/>
              <a:t>generalizability</a:t>
            </a:r>
            <a:r>
              <a:rPr lang="de-DE" dirty="0"/>
              <a:t> </a:t>
            </a:r>
            <a:r>
              <a:rPr lang="de-DE" dirty="0" err="1"/>
              <a:t>of</a:t>
            </a:r>
            <a:r>
              <a:rPr lang="de-DE" dirty="0"/>
              <a:t> </a:t>
            </a:r>
            <a:r>
              <a:rPr lang="de-DE" dirty="0" err="1"/>
              <a:t>structguy</a:t>
            </a:r>
            <a:r>
              <a:rPr lang="de-DE" dirty="0"/>
              <a:t> </a:t>
            </a:r>
            <a:r>
              <a:rPr lang="de-DE" dirty="0" err="1"/>
              <a:t>is</a:t>
            </a:r>
            <a:r>
              <a:rPr lang="de-DE" dirty="0"/>
              <a:t> </a:t>
            </a:r>
            <a:r>
              <a:rPr lang="de-DE" dirty="0" err="1"/>
              <a:t>achieved</a:t>
            </a:r>
            <a:r>
              <a:rPr lang="de-DE" dirty="0"/>
              <a:t> in </a:t>
            </a:r>
            <a:r>
              <a:rPr lang="de-DE" dirty="0" err="1"/>
              <a:t>parts</a:t>
            </a:r>
            <a:r>
              <a:rPr lang="de-DE" dirty="0"/>
              <a:t> </a:t>
            </a:r>
            <a:r>
              <a:rPr lang="de-DE" dirty="0" err="1"/>
              <a:t>by</a:t>
            </a:r>
            <a:r>
              <a:rPr lang="de-DE" dirty="0"/>
              <a:t> </a:t>
            </a:r>
            <a:r>
              <a:rPr lang="de-DE" dirty="0" err="1"/>
              <a:t>its</a:t>
            </a:r>
            <a:r>
              <a:rPr lang="de-DE" dirty="0"/>
              <a:t> </a:t>
            </a:r>
            <a:r>
              <a:rPr lang="de-DE" dirty="0" err="1"/>
              <a:t>hyperparameter</a:t>
            </a:r>
            <a:r>
              <a:rPr lang="de-DE" dirty="0"/>
              <a:t> </a:t>
            </a:r>
            <a:r>
              <a:rPr lang="de-DE" dirty="0" err="1"/>
              <a:t>optimization</a:t>
            </a:r>
            <a:r>
              <a:rPr lang="de-DE" dirty="0"/>
              <a:t> </a:t>
            </a:r>
            <a:r>
              <a:rPr lang="de-DE" dirty="0" err="1"/>
              <a:t>setup</a:t>
            </a:r>
            <a:r>
              <a:rPr lang="de-DE" dirty="0"/>
              <a:t>, and </a:t>
            </a:r>
            <a:r>
              <a:rPr lang="de-DE" dirty="0" err="1"/>
              <a:t>by</a:t>
            </a:r>
            <a:r>
              <a:rPr lang="de-DE" dirty="0"/>
              <a:t> </a:t>
            </a:r>
            <a:r>
              <a:rPr lang="de-DE" dirty="0" err="1"/>
              <a:t>the</a:t>
            </a:r>
            <a:r>
              <a:rPr lang="de-DE" dirty="0"/>
              <a:t> </a:t>
            </a:r>
            <a:r>
              <a:rPr lang="de-DE" dirty="0" err="1"/>
              <a:t>way</a:t>
            </a:r>
            <a:r>
              <a:rPr lang="de-DE" dirty="0"/>
              <a:t> </a:t>
            </a:r>
            <a:r>
              <a:rPr lang="de-DE" dirty="0" err="1"/>
              <a:t>we</a:t>
            </a:r>
            <a:r>
              <a:rPr lang="de-DE" dirty="0"/>
              <a:t> </a:t>
            </a:r>
            <a:r>
              <a:rPr lang="de-DE" dirty="0" err="1"/>
              <a:t>split</a:t>
            </a:r>
            <a:r>
              <a:rPr lang="de-DE" dirty="0"/>
              <a:t> </a:t>
            </a:r>
            <a:r>
              <a:rPr lang="de-DE" dirty="0" err="1"/>
              <a:t>training</a:t>
            </a:r>
            <a:r>
              <a:rPr lang="de-DE" dirty="0"/>
              <a:t> </a:t>
            </a:r>
            <a:r>
              <a:rPr lang="de-DE" dirty="0" err="1"/>
              <a:t>data</a:t>
            </a:r>
            <a:r>
              <a:rPr lang="de-DE" dirty="0"/>
              <a:t> and </a:t>
            </a:r>
            <a:r>
              <a:rPr lang="de-DE" dirty="0" err="1"/>
              <a:t>usage</a:t>
            </a:r>
            <a:r>
              <a:rPr lang="de-DE" dirty="0"/>
              <a:t> </a:t>
            </a:r>
            <a:r>
              <a:rPr lang="de-DE" dirty="0" err="1"/>
              <a:t>of</a:t>
            </a:r>
            <a:r>
              <a:rPr lang="de-DE" dirty="0"/>
              <a:t> </a:t>
            </a:r>
            <a:r>
              <a:rPr lang="de-DE" dirty="0" err="1"/>
              <a:t>shap</a:t>
            </a:r>
            <a:r>
              <a:rPr lang="de-DE" dirty="0"/>
              <a:t> </a:t>
            </a:r>
            <a:r>
              <a:rPr lang="de-DE" dirty="0" err="1"/>
              <a:t>values</a:t>
            </a:r>
            <a:r>
              <a:rPr lang="de-DE" dirty="0"/>
              <a:t> </a:t>
            </a:r>
            <a:r>
              <a:rPr lang="de-DE" dirty="0" err="1"/>
              <a:t>for</a:t>
            </a:r>
            <a:r>
              <a:rPr lang="de-DE" dirty="0"/>
              <a:t> </a:t>
            </a:r>
            <a:r>
              <a:rPr lang="de-DE" dirty="0" err="1"/>
              <a:t>the</a:t>
            </a:r>
            <a:r>
              <a:rPr lang="de-DE" dirty="0"/>
              <a:t> </a:t>
            </a:r>
            <a:r>
              <a:rPr lang="de-DE" dirty="0" err="1"/>
              <a:t>selecting</a:t>
            </a:r>
            <a:r>
              <a:rPr lang="de-DE" dirty="0"/>
              <a:t> </a:t>
            </a:r>
            <a:r>
              <a:rPr lang="de-DE" dirty="0" err="1"/>
              <a:t>the</a:t>
            </a:r>
            <a:r>
              <a:rPr lang="de-DE" dirty="0"/>
              <a:t> </a:t>
            </a:r>
            <a:r>
              <a:rPr lang="de-DE" dirty="0" err="1"/>
              <a:t>most</a:t>
            </a:r>
            <a:r>
              <a:rPr lang="de-DE" dirty="0"/>
              <a:t> </a:t>
            </a:r>
            <a:r>
              <a:rPr lang="de-DE" dirty="0" err="1"/>
              <a:t>descriptive</a:t>
            </a:r>
            <a:r>
              <a:rPr lang="de-DE" dirty="0"/>
              <a:t> </a:t>
            </a:r>
            <a:r>
              <a:rPr lang="de-DE" dirty="0" err="1"/>
              <a:t>features</a:t>
            </a:r>
            <a:r>
              <a:rPr lang="de-DE" dirty="0"/>
              <a:t>. </a:t>
            </a:r>
            <a:r>
              <a:rPr lang="de-DE" dirty="0" err="1"/>
              <a:t>Assuming</a:t>
            </a:r>
            <a:r>
              <a:rPr lang="de-DE" dirty="0"/>
              <a:t> </a:t>
            </a:r>
            <a:r>
              <a:rPr lang="de-DE" dirty="0" err="1"/>
              <a:t>the</a:t>
            </a:r>
            <a:r>
              <a:rPr lang="de-DE" dirty="0"/>
              <a:t> </a:t>
            </a:r>
            <a:r>
              <a:rPr lang="de-DE" dirty="0" err="1"/>
              <a:t>hyperparameter</a:t>
            </a:r>
            <a:r>
              <a:rPr lang="de-DE" dirty="0"/>
              <a:t> </a:t>
            </a:r>
            <a:r>
              <a:rPr lang="de-DE" dirty="0" err="1"/>
              <a:t>optimization</a:t>
            </a:r>
            <a:r>
              <a:rPr lang="de-DE" dirty="0"/>
              <a:t> </a:t>
            </a:r>
            <a:r>
              <a:rPr lang="de-DE" dirty="0" err="1"/>
              <a:t>done</a:t>
            </a:r>
            <a:r>
              <a:rPr lang="de-DE" dirty="0"/>
              <a:t>, </a:t>
            </a:r>
            <a:r>
              <a:rPr lang="de-DE" dirty="0" err="1"/>
              <a:t>lets</a:t>
            </a:r>
            <a:r>
              <a:rPr lang="de-DE" dirty="0"/>
              <a:t> </a:t>
            </a:r>
            <a:r>
              <a:rPr lang="de-DE" dirty="0" err="1"/>
              <a:t>have</a:t>
            </a:r>
            <a:r>
              <a:rPr lang="de-DE" dirty="0"/>
              <a:t> a </a:t>
            </a:r>
            <a:r>
              <a:rPr lang="de-DE" dirty="0" err="1"/>
              <a:t>look</a:t>
            </a:r>
            <a:r>
              <a:rPr lang="de-DE" dirty="0"/>
              <a:t> </a:t>
            </a:r>
            <a:r>
              <a:rPr lang="de-DE" dirty="0" err="1"/>
              <a:t>into</a:t>
            </a:r>
            <a:r>
              <a:rPr lang="de-DE" dirty="0"/>
              <a:t> </a:t>
            </a:r>
            <a:r>
              <a:rPr lang="de-DE" dirty="0" err="1"/>
              <a:t>the</a:t>
            </a:r>
            <a:r>
              <a:rPr lang="de-DE" dirty="0"/>
              <a:t> </a:t>
            </a:r>
            <a:r>
              <a:rPr lang="de-DE" dirty="0" err="1"/>
              <a:t>core</a:t>
            </a:r>
            <a:r>
              <a:rPr lang="de-DE" dirty="0"/>
              <a:t> </a:t>
            </a:r>
            <a:r>
              <a:rPr lang="de-DE" dirty="0" err="1"/>
              <a:t>training</a:t>
            </a:r>
            <a:r>
              <a:rPr lang="de-DE" dirty="0"/>
              <a:t> </a:t>
            </a:r>
            <a:r>
              <a:rPr lang="de-DE" dirty="0" err="1"/>
              <a:t>setup</a:t>
            </a:r>
            <a:r>
              <a:rPr lang="de-DE" dirty="0"/>
              <a:t> </a:t>
            </a:r>
            <a:r>
              <a:rPr lang="de-DE" dirty="0" err="1"/>
              <a:t>of</a:t>
            </a:r>
            <a:r>
              <a:rPr lang="de-DE" dirty="0"/>
              <a:t> </a:t>
            </a:r>
            <a:r>
              <a:rPr lang="de-DE" dirty="0" err="1"/>
              <a:t>structguy</a:t>
            </a:r>
            <a:r>
              <a:rPr lang="de-DE" dirty="0"/>
              <a:t>.</a:t>
            </a:r>
          </a:p>
        </p:txBody>
      </p:sp>
      <p:sp>
        <p:nvSpPr>
          <p:cNvPr id="4" name="Slide Number Placeholder 3"/>
          <p:cNvSpPr>
            <a:spLocks noGrp="1"/>
          </p:cNvSpPr>
          <p:nvPr>
            <p:ph type="sldNum" sz="quarter" idx="10"/>
          </p:nvPr>
        </p:nvSpPr>
        <p:spPr/>
        <p:txBody>
          <a:bodyPr/>
          <a:lstStyle/>
          <a:p>
            <a:fld id="{6CD61F6F-F710-4110-93FC-88901B151A22}" type="slidenum">
              <a:rPr lang="de-DE" smtClean="0"/>
              <a:t>5</a:t>
            </a:fld>
            <a:endParaRPr lang="de-DE"/>
          </a:p>
        </p:txBody>
      </p:sp>
    </p:spTree>
    <p:extLst>
      <p:ext uri="{BB962C8B-B14F-4D97-AF65-F5344CB8AC3E}">
        <p14:creationId xmlns:p14="http://schemas.microsoft.com/office/powerpoint/2010/main" val="3557745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step is to split the training data in a way to simulate unseen proteins by minimizing the sequence identity of all proteins in the test split to all proteins in the train split. In other words, the proteins in the test split should be as much as possible different from the proteins in the train split. Then, on this training split, we train a </a:t>
            </a:r>
            <a:r>
              <a:rPr lang="en-US" dirty="0" err="1"/>
              <a:t>xgboost</a:t>
            </a:r>
            <a:r>
              <a:rPr lang="en-US" dirty="0"/>
              <a:t> model. We use it to predict the samples in the test split, and calculate the tree </a:t>
            </a:r>
            <a:r>
              <a:rPr lang="en-US" dirty="0" err="1"/>
              <a:t>shap</a:t>
            </a:r>
            <a:r>
              <a:rPr lang="en-US" dirty="0"/>
              <a:t> values for all features for all samples in the test set. Together with the known true effects, we can estimate which features work best in the prediction of variants in unseen proteins. Those features are now used to train a second </a:t>
            </a:r>
            <a:r>
              <a:rPr lang="en-US" dirty="0" err="1"/>
              <a:t>xgboost</a:t>
            </a:r>
            <a:r>
              <a:rPr lang="en-US" dirty="0"/>
              <a:t> model, which is has distinct set of hyperparameters compared to the first one. This model acts then as the final model for prediction. </a:t>
            </a:r>
          </a:p>
        </p:txBody>
      </p:sp>
      <p:sp>
        <p:nvSpPr>
          <p:cNvPr id="4" name="Slide Number Placeholder 3"/>
          <p:cNvSpPr>
            <a:spLocks noGrp="1"/>
          </p:cNvSpPr>
          <p:nvPr>
            <p:ph type="sldNum" sz="quarter" idx="5"/>
          </p:nvPr>
        </p:nvSpPr>
        <p:spPr/>
        <p:txBody>
          <a:bodyPr/>
          <a:lstStyle/>
          <a:p>
            <a:fld id="{6CD61F6F-F710-4110-93FC-88901B151A22}" type="slidenum">
              <a:rPr lang="de-DE" smtClean="0"/>
              <a:t>6</a:t>
            </a:fld>
            <a:endParaRPr lang="de-DE"/>
          </a:p>
        </p:txBody>
      </p:sp>
    </p:spTree>
    <p:extLst>
      <p:ext uri="{BB962C8B-B14F-4D97-AF65-F5344CB8AC3E}">
        <p14:creationId xmlns:p14="http://schemas.microsoft.com/office/powerpoint/2010/main" val="2266077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err="1"/>
              <a:t>When</a:t>
            </a:r>
            <a:r>
              <a:rPr lang="de-DE" dirty="0"/>
              <a:t> </a:t>
            </a:r>
            <a:r>
              <a:rPr lang="de-DE" dirty="0" err="1"/>
              <a:t>we</a:t>
            </a:r>
            <a:r>
              <a:rPr lang="de-DE" dirty="0"/>
              <a:t> </a:t>
            </a:r>
            <a:r>
              <a:rPr lang="de-DE" dirty="0" err="1"/>
              <a:t>look</a:t>
            </a:r>
            <a:r>
              <a:rPr lang="de-DE" dirty="0"/>
              <a:t> at </a:t>
            </a:r>
            <a:r>
              <a:rPr lang="de-DE" dirty="0" err="1"/>
              <a:t>the</a:t>
            </a:r>
            <a:r>
              <a:rPr lang="de-DE" dirty="0"/>
              <a:t> </a:t>
            </a:r>
            <a:r>
              <a:rPr lang="de-DE" dirty="0" err="1"/>
              <a:t>distribution</a:t>
            </a:r>
            <a:r>
              <a:rPr lang="de-DE" dirty="0"/>
              <a:t> </a:t>
            </a:r>
            <a:r>
              <a:rPr lang="de-DE" dirty="0" err="1"/>
              <a:t>of</a:t>
            </a:r>
            <a:r>
              <a:rPr lang="de-DE" dirty="0"/>
              <a:t> feature </a:t>
            </a:r>
            <a:r>
              <a:rPr lang="de-DE" dirty="0" err="1"/>
              <a:t>importance</a:t>
            </a:r>
            <a:r>
              <a:rPr lang="de-DE" dirty="0"/>
              <a:t> </a:t>
            </a:r>
            <a:r>
              <a:rPr lang="de-DE" dirty="0" err="1"/>
              <a:t>values</a:t>
            </a:r>
            <a:r>
              <a:rPr lang="de-DE" dirty="0"/>
              <a:t> </a:t>
            </a:r>
            <a:r>
              <a:rPr lang="de-DE" dirty="0" err="1"/>
              <a:t>for</a:t>
            </a:r>
            <a:r>
              <a:rPr lang="de-DE" dirty="0"/>
              <a:t> different </a:t>
            </a:r>
            <a:r>
              <a:rPr lang="de-DE" dirty="0" err="1"/>
              <a:t>categories</a:t>
            </a:r>
            <a:r>
              <a:rPr lang="de-DE" dirty="0"/>
              <a:t> </a:t>
            </a:r>
            <a:r>
              <a:rPr lang="de-DE" dirty="0" err="1"/>
              <a:t>of</a:t>
            </a:r>
            <a:r>
              <a:rPr lang="de-DE" dirty="0"/>
              <a:t> </a:t>
            </a:r>
            <a:r>
              <a:rPr lang="de-DE" dirty="0" err="1"/>
              <a:t>features</a:t>
            </a:r>
            <a:r>
              <a:rPr lang="de-DE" dirty="0"/>
              <a:t>, </a:t>
            </a:r>
            <a:r>
              <a:rPr lang="de-DE" dirty="0" err="1"/>
              <a:t>we</a:t>
            </a:r>
            <a:r>
              <a:rPr lang="de-DE" dirty="0"/>
              <a:t> </a:t>
            </a:r>
            <a:r>
              <a:rPr lang="de-DE" dirty="0" err="1"/>
              <a:t>can</a:t>
            </a:r>
            <a:r>
              <a:rPr lang="de-DE" dirty="0"/>
              <a:t> </a:t>
            </a:r>
            <a:r>
              <a:rPr lang="de-DE" dirty="0" err="1"/>
              <a:t>see</a:t>
            </a:r>
            <a:r>
              <a:rPr lang="de-DE" dirty="0"/>
              <a:t> </a:t>
            </a:r>
            <a:r>
              <a:rPr lang="de-DE" dirty="0" err="1"/>
              <a:t>the</a:t>
            </a:r>
            <a:r>
              <a:rPr lang="de-DE" dirty="0"/>
              <a:t> </a:t>
            </a:r>
            <a:r>
              <a:rPr lang="de-DE" dirty="0" err="1"/>
              <a:t>with</a:t>
            </a:r>
            <a:r>
              <a:rPr lang="de-DE" dirty="0"/>
              <a:t> </a:t>
            </a:r>
            <a:r>
              <a:rPr lang="de-DE" dirty="0" err="1"/>
              <a:t>three</a:t>
            </a:r>
            <a:r>
              <a:rPr lang="de-DE" dirty="0"/>
              <a:t> </a:t>
            </a:r>
            <a:r>
              <a:rPr lang="de-DE" dirty="0" err="1"/>
              <a:t>quarters</a:t>
            </a:r>
            <a:r>
              <a:rPr lang="de-DE" dirty="0"/>
              <a:t> </a:t>
            </a:r>
            <a:r>
              <a:rPr lang="de-DE" dirty="0" err="1"/>
              <a:t>the</a:t>
            </a:r>
            <a:r>
              <a:rPr lang="de-DE" dirty="0"/>
              <a:t> </a:t>
            </a:r>
            <a:r>
              <a:rPr lang="de-DE" dirty="0" err="1"/>
              <a:t>structural</a:t>
            </a:r>
            <a:r>
              <a:rPr lang="de-DE" dirty="0"/>
              <a:t> </a:t>
            </a:r>
            <a:r>
              <a:rPr lang="de-DE" dirty="0" err="1"/>
              <a:t>features</a:t>
            </a:r>
            <a:r>
              <a:rPr lang="de-DE" dirty="0"/>
              <a:t> </a:t>
            </a:r>
            <a:r>
              <a:rPr lang="de-DE" dirty="0" err="1"/>
              <a:t>dominate</a:t>
            </a:r>
            <a:r>
              <a:rPr lang="de-DE" dirty="0"/>
              <a:t> in </a:t>
            </a:r>
            <a:r>
              <a:rPr lang="de-DE" dirty="0" err="1"/>
              <a:t>structguy</a:t>
            </a:r>
            <a:r>
              <a:rPr lang="de-DE" dirty="0"/>
              <a:t>. </a:t>
            </a:r>
            <a:r>
              <a:rPr lang="de-DE" dirty="0" err="1"/>
              <a:t>Only</a:t>
            </a:r>
            <a:r>
              <a:rPr lang="de-DE" dirty="0"/>
              <a:t> a </a:t>
            </a:r>
            <a:r>
              <a:rPr lang="de-DE" dirty="0" err="1"/>
              <a:t>quarter</a:t>
            </a:r>
            <a:r>
              <a:rPr lang="de-DE" dirty="0"/>
              <a:t> </a:t>
            </a:r>
            <a:r>
              <a:rPr lang="de-DE" dirty="0" err="1"/>
              <a:t>is</a:t>
            </a:r>
            <a:r>
              <a:rPr lang="de-DE" dirty="0"/>
              <a:t> </a:t>
            </a:r>
            <a:r>
              <a:rPr lang="de-DE" dirty="0" err="1"/>
              <a:t>based</a:t>
            </a:r>
            <a:r>
              <a:rPr lang="de-DE" dirty="0"/>
              <a:t> on </a:t>
            </a:r>
            <a:r>
              <a:rPr lang="de-DE" dirty="0" err="1"/>
              <a:t>statistical</a:t>
            </a:r>
            <a:r>
              <a:rPr lang="de-DE" dirty="0"/>
              <a:t> and </a:t>
            </a:r>
            <a:r>
              <a:rPr lang="de-DE" dirty="0" err="1"/>
              <a:t>evolutionary</a:t>
            </a:r>
            <a:r>
              <a:rPr lang="de-DE" dirty="0"/>
              <a:t> </a:t>
            </a:r>
            <a:r>
              <a:rPr lang="de-DE" dirty="0" err="1"/>
              <a:t>features</a:t>
            </a:r>
            <a:r>
              <a:rPr lang="de-DE" dirty="0"/>
              <a:t>. The </a:t>
            </a:r>
            <a:r>
              <a:rPr lang="de-DE" dirty="0" err="1"/>
              <a:t>most</a:t>
            </a:r>
            <a:r>
              <a:rPr lang="de-DE" dirty="0"/>
              <a:t> </a:t>
            </a:r>
            <a:r>
              <a:rPr lang="de-DE" dirty="0" err="1"/>
              <a:t>important</a:t>
            </a:r>
            <a:r>
              <a:rPr lang="de-DE" dirty="0"/>
              <a:t> </a:t>
            </a:r>
            <a:r>
              <a:rPr lang="de-DE" dirty="0" err="1"/>
              <a:t>structural</a:t>
            </a:r>
            <a:r>
              <a:rPr lang="de-DE" dirty="0"/>
              <a:t> </a:t>
            </a:r>
            <a:r>
              <a:rPr lang="de-DE" dirty="0" err="1"/>
              <a:t>features</a:t>
            </a:r>
            <a:r>
              <a:rPr lang="de-DE" dirty="0"/>
              <a:t> </a:t>
            </a:r>
            <a:r>
              <a:rPr lang="de-DE" dirty="0" err="1"/>
              <a:t>are</a:t>
            </a:r>
            <a:r>
              <a:rPr lang="de-DE" dirty="0"/>
              <a:t> </a:t>
            </a:r>
            <a:r>
              <a:rPr lang="de-DE" dirty="0" err="1"/>
              <a:t>based</a:t>
            </a:r>
            <a:r>
              <a:rPr lang="de-DE" dirty="0"/>
              <a:t> on </a:t>
            </a:r>
            <a:r>
              <a:rPr lang="de-DE" dirty="0" err="1"/>
              <a:t>the</a:t>
            </a:r>
            <a:r>
              <a:rPr lang="de-DE" dirty="0"/>
              <a:t> solvent </a:t>
            </a:r>
            <a:r>
              <a:rPr lang="de-DE" dirty="0" err="1"/>
              <a:t>access</a:t>
            </a:r>
            <a:r>
              <a:rPr lang="de-DE" dirty="0"/>
              <a:t> </a:t>
            </a:r>
            <a:r>
              <a:rPr lang="de-DE" dirty="0" err="1"/>
              <a:t>of</a:t>
            </a:r>
            <a:r>
              <a:rPr lang="de-DE" dirty="0"/>
              <a:t> </a:t>
            </a:r>
            <a:r>
              <a:rPr lang="de-DE" dirty="0" err="1"/>
              <a:t>the</a:t>
            </a:r>
            <a:r>
              <a:rPr lang="de-DE" dirty="0"/>
              <a:t> </a:t>
            </a:r>
            <a:r>
              <a:rPr lang="de-DE" dirty="0" err="1"/>
              <a:t>mutated</a:t>
            </a:r>
            <a:r>
              <a:rPr lang="de-DE" dirty="0"/>
              <a:t> </a:t>
            </a:r>
            <a:r>
              <a:rPr lang="de-DE" dirty="0" err="1"/>
              <a:t>residue</a:t>
            </a:r>
            <a:r>
              <a:rPr lang="de-DE" dirty="0"/>
              <a:t>, but also </a:t>
            </a:r>
            <a:r>
              <a:rPr lang="de-DE" dirty="0" err="1"/>
              <a:t>many</a:t>
            </a:r>
            <a:r>
              <a:rPr lang="de-DE" dirty="0"/>
              <a:t> </a:t>
            </a:r>
            <a:r>
              <a:rPr lang="de-DE" dirty="0" err="1"/>
              <a:t>other</a:t>
            </a:r>
            <a:r>
              <a:rPr lang="de-DE" dirty="0"/>
              <a:t> </a:t>
            </a:r>
            <a:r>
              <a:rPr lang="de-DE" dirty="0" err="1"/>
              <a:t>structural</a:t>
            </a:r>
            <a:r>
              <a:rPr lang="de-DE" dirty="0"/>
              <a:t> </a:t>
            </a:r>
            <a:r>
              <a:rPr lang="de-DE" dirty="0" err="1"/>
              <a:t>features</a:t>
            </a:r>
            <a:r>
              <a:rPr lang="de-DE" dirty="0"/>
              <a:t> </a:t>
            </a:r>
            <a:r>
              <a:rPr lang="de-DE" dirty="0" err="1"/>
              <a:t>are</a:t>
            </a:r>
            <a:r>
              <a:rPr lang="de-DE" dirty="0"/>
              <a:t> incorporated </a:t>
            </a:r>
            <a:r>
              <a:rPr lang="de-DE" dirty="0" err="1"/>
              <a:t>into</a:t>
            </a:r>
            <a:r>
              <a:rPr lang="de-DE" dirty="0"/>
              <a:t> </a:t>
            </a:r>
            <a:r>
              <a:rPr lang="de-DE" dirty="0" err="1"/>
              <a:t>the</a:t>
            </a:r>
            <a:r>
              <a:rPr lang="de-DE" dirty="0"/>
              <a:t> </a:t>
            </a:r>
            <a:r>
              <a:rPr lang="de-DE" dirty="0" err="1"/>
              <a:t>model</a:t>
            </a:r>
            <a:r>
              <a:rPr lang="de-DE" dirty="0"/>
              <a:t>.</a:t>
            </a:r>
          </a:p>
        </p:txBody>
      </p:sp>
      <p:sp>
        <p:nvSpPr>
          <p:cNvPr id="4" name="Slide Number Placeholder 3"/>
          <p:cNvSpPr>
            <a:spLocks noGrp="1"/>
          </p:cNvSpPr>
          <p:nvPr>
            <p:ph type="sldNum" sz="quarter" idx="10"/>
          </p:nvPr>
        </p:nvSpPr>
        <p:spPr/>
        <p:txBody>
          <a:bodyPr/>
          <a:lstStyle/>
          <a:p>
            <a:fld id="{6CD61F6F-F710-4110-93FC-88901B151A22}" type="slidenum">
              <a:rPr lang="de-DE" smtClean="0"/>
              <a:t>7</a:t>
            </a:fld>
            <a:endParaRPr lang="de-DE"/>
          </a:p>
        </p:txBody>
      </p:sp>
    </p:spTree>
    <p:extLst>
      <p:ext uri="{BB962C8B-B14F-4D97-AF65-F5344CB8AC3E}">
        <p14:creationId xmlns:p14="http://schemas.microsoft.com/office/powerpoint/2010/main" val="2273510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to the usual question of how well the model actually performs. Our evaluation needed to show the ability to generalize, and since there is nothing really comparable, we went to </a:t>
            </a:r>
            <a:r>
              <a:rPr lang="en-US" dirty="0" err="1"/>
              <a:t>proteingym</a:t>
            </a:r>
            <a:r>
              <a:rPr lang="en-US" dirty="0"/>
              <a:t> to compare out supervised model to unsupervised models in the zero-shot benchmark. But of course, we cannot directly set our supervised model against unsupervised models, first we need to take care to remove any type of data leakage from the evaluation. For that, we calculated the sequence identity of all proteins in our training data to all proteins in </a:t>
            </a:r>
            <a:r>
              <a:rPr lang="en-US" dirty="0" err="1"/>
              <a:t>proteingym</a:t>
            </a:r>
            <a:r>
              <a:rPr lang="en-US" dirty="0"/>
              <a:t>. Based on that, we binned the proteins from </a:t>
            </a:r>
            <a:r>
              <a:rPr lang="en-US" dirty="0" err="1"/>
              <a:t>proteingym</a:t>
            </a:r>
            <a:r>
              <a:rPr lang="en-US" dirty="0"/>
              <a:t> into four categories. Same or highly similar proteins went into the above 95% sequence identity bin. Then, we have two bins for homologous proteins, which turned out to be comparably small. And lastly, there is the most important bin, the bin with unrelated proteins with a sequence identity below 35%. In this bin, we claim to be able to make a fair data leakage-free evaluation of our supervised model against unsupervised models.</a:t>
            </a:r>
          </a:p>
        </p:txBody>
      </p:sp>
      <p:sp>
        <p:nvSpPr>
          <p:cNvPr id="4" name="Slide Number Placeholder 3"/>
          <p:cNvSpPr>
            <a:spLocks noGrp="1"/>
          </p:cNvSpPr>
          <p:nvPr>
            <p:ph type="sldNum" sz="quarter" idx="5"/>
          </p:nvPr>
        </p:nvSpPr>
        <p:spPr/>
        <p:txBody>
          <a:bodyPr/>
          <a:lstStyle/>
          <a:p>
            <a:fld id="{6CD61F6F-F710-4110-93FC-88901B151A22}" type="slidenum">
              <a:rPr lang="de-DE" smtClean="0"/>
              <a:t>8</a:t>
            </a:fld>
            <a:endParaRPr lang="de-DE"/>
          </a:p>
        </p:txBody>
      </p:sp>
    </p:spTree>
    <p:extLst>
      <p:ext uri="{BB962C8B-B14F-4D97-AF65-F5344CB8AC3E}">
        <p14:creationId xmlns:p14="http://schemas.microsoft.com/office/powerpoint/2010/main" val="3706935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plot, we can see selected state-of-the-art models that are listed in </a:t>
            </a:r>
            <a:r>
              <a:rPr lang="en-US" dirty="0" err="1"/>
              <a:t>proteingym</a:t>
            </a:r>
            <a:r>
              <a:rPr lang="en-US" dirty="0"/>
              <a:t> against </a:t>
            </a:r>
            <a:r>
              <a:rPr lang="en-US" dirty="0" err="1"/>
              <a:t>structguy</a:t>
            </a:r>
            <a:r>
              <a:rPr lang="en-US" dirty="0"/>
              <a:t>. On the x-axis we have the four bins, on the y-axis, we have the mean rho, simply speaking, the higher the better. Again, the most important bin is the left-most. For which, we can have a closer look. Here, </a:t>
            </a:r>
            <a:r>
              <a:rPr lang="en-US" dirty="0" err="1"/>
              <a:t>structguy</a:t>
            </a:r>
            <a:r>
              <a:rPr lang="en-US" dirty="0"/>
              <a:t> ranks among the top models showing the generalizability of our model on the level of a unsupervised model, which are generalizer by design. Now, the greatest advantage of our model is that is fully explainable. I will demonstrate that by looking into two mutations in FGFR3.</a:t>
            </a:r>
          </a:p>
        </p:txBody>
      </p:sp>
      <p:sp>
        <p:nvSpPr>
          <p:cNvPr id="4" name="Slide Number Placeholder 3"/>
          <p:cNvSpPr>
            <a:spLocks noGrp="1"/>
          </p:cNvSpPr>
          <p:nvPr>
            <p:ph type="sldNum" sz="quarter" idx="5"/>
          </p:nvPr>
        </p:nvSpPr>
        <p:spPr/>
        <p:txBody>
          <a:bodyPr/>
          <a:lstStyle/>
          <a:p>
            <a:fld id="{6CD61F6F-F710-4110-93FC-88901B151A22}" type="slidenum">
              <a:rPr lang="de-DE" smtClean="0"/>
              <a:t>9</a:t>
            </a:fld>
            <a:endParaRPr lang="de-DE"/>
          </a:p>
        </p:txBody>
      </p:sp>
    </p:spTree>
    <p:extLst>
      <p:ext uri="{BB962C8B-B14F-4D97-AF65-F5344CB8AC3E}">
        <p14:creationId xmlns:p14="http://schemas.microsoft.com/office/powerpoint/2010/main" val="7753036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case of an arginine replacing the leucine at position 618, </a:t>
            </a:r>
            <a:r>
              <a:rPr lang="en-US" dirty="0" err="1"/>
              <a:t>StructGuy</a:t>
            </a:r>
            <a:r>
              <a:rPr lang="en-US" dirty="0"/>
              <a:t> predicted a strong detrimental effect or loss of function. When we look at the structural environment of the leucine, we can see that is a core residue that facilities many interactions that stabilizes this bundle of alpha helices, which in turn are </a:t>
            </a:r>
            <a:r>
              <a:rPr lang="en-US" dirty="0" err="1"/>
              <a:t>involded</a:t>
            </a:r>
            <a:r>
              <a:rPr lang="en-US" dirty="0"/>
              <a:t> in the interaction with the green protein chain and the ligand binding pocket of the active site. </a:t>
            </a:r>
            <a:br>
              <a:rPr lang="en-US" dirty="0"/>
            </a:br>
            <a:r>
              <a:rPr lang="en-US" dirty="0"/>
              <a:t>Now, when we ask what </a:t>
            </a:r>
            <a:r>
              <a:rPr lang="en-US" dirty="0" err="1"/>
              <a:t>StructGuy</a:t>
            </a:r>
            <a:r>
              <a:rPr lang="en-US" dirty="0"/>
              <a:t> thinks of this prediction, it tells us a similar story. Most importantly for </a:t>
            </a:r>
            <a:r>
              <a:rPr lang="en-US" dirty="0" err="1"/>
              <a:t>structguy</a:t>
            </a:r>
            <a:r>
              <a:rPr lang="en-US" dirty="0"/>
              <a:t> is that the residue has no solvent access, it also takes into account that the residue has many intra chain interactions and is structurally and evolutionary conserved.</a:t>
            </a:r>
          </a:p>
        </p:txBody>
      </p:sp>
      <p:sp>
        <p:nvSpPr>
          <p:cNvPr id="4" name="Slide Number Placeholder 3"/>
          <p:cNvSpPr>
            <a:spLocks noGrp="1"/>
          </p:cNvSpPr>
          <p:nvPr>
            <p:ph type="sldNum" sz="quarter" idx="5"/>
          </p:nvPr>
        </p:nvSpPr>
        <p:spPr/>
        <p:txBody>
          <a:bodyPr/>
          <a:lstStyle/>
          <a:p>
            <a:fld id="{6CD61F6F-F710-4110-93FC-88901B151A22}" type="slidenum">
              <a:rPr lang="de-DE" smtClean="0"/>
              <a:t>10</a:t>
            </a:fld>
            <a:endParaRPr lang="de-DE"/>
          </a:p>
        </p:txBody>
      </p:sp>
    </p:spTree>
    <p:extLst>
      <p:ext uri="{BB962C8B-B14F-4D97-AF65-F5344CB8AC3E}">
        <p14:creationId xmlns:p14="http://schemas.microsoft.com/office/powerpoint/2010/main" val="3117105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leucine on position 645 is replaced by a similar isoleucine. In this case, </a:t>
            </a:r>
            <a:r>
              <a:rPr lang="en-US" dirty="0" err="1"/>
              <a:t>structugy</a:t>
            </a:r>
            <a:r>
              <a:rPr lang="en-US" dirty="0"/>
              <a:t> predicts a neutral or even slightly benign effect. From the structure we can see a surface residue that doesn’t participate in any </a:t>
            </a:r>
            <a:r>
              <a:rPr lang="en-US"/>
              <a:t>important interactions. </a:t>
            </a:r>
          </a:p>
        </p:txBody>
      </p:sp>
      <p:sp>
        <p:nvSpPr>
          <p:cNvPr id="4" name="Slide Number Placeholder 3"/>
          <p:cNvSpPr>
            <a:spLocks noGrp="1"/>
          </p:cNvSpPr>
          <p:nvPr>
            <p:ph type="sldNum" sz="quarter" idx="5"/>
          </p:nvPr>
        </p:nvSpPr>
        <p:spPr/>
        <p:txBody>
          <a:bodyPr/>
          <a:lstStyle/>
          <a:p>
            <a:fld id="{6CD61F6F-F710-4110-93FC-88901B151A22}" type="slidenum">
              <a:rPr lang="de-DE" smtClean="0"/>
              <a:t>11</a:t>
            </a:fld>
            <a:endParaRPr lang="de-DE"/>
          </a:p>
        </p:txBody>
      </p:sp>
    </p:spTree>
    <p:extLst>
      <p:ext uri="{BB962C8B-B14F-4D97-AF65-F5344CB8AC3E}">
        <p14:creationId xmlns:p14="http://schemas.microsoft.com/office/powerpoint/2010/main" val="34095221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6CD61F6F-F710-4110-93FC-88901B151A22}" type="slidenum">
              <a:rPr lang="de-DE" smtClean="0"/>
              <a:t>14</a:t>
            </a:fld>
            <a:endParaRPr lang="de-DE"/>
          </a:p>
        </p:txBody>
      </p:sp>
    </p:spTree>
    <p:extLst>
      <p:ext uri="{BB962C8B-B14F-4D97-AF65-F5344CB8AC3E}">
        <p14:creationId xmlns:p14="http://schemas.microsoft.com/office/powerpoint/2010/main" val="1902999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6CD61F6F-F710-4110-93FC-88901B151A22}" type="slidenum">
              <a:rPr lang="de-DE" smtClean="0"/>
              <a:t>15</a:t>
            </a:fld>
            <a:endParaRPr lang="de-DE"/>
          </a:p>
        </p:txBody>
      </p:sp>
    </p:spTree>
    <p:extLst>
      <p:ext uri="{BB962C8B-B14F-4D97-AF65-F5344CB8AC3E}">
        <p14:creationId xmlns:p14="http://schemas.microsoft.com/office/powerpoint/2010/main" val="3016684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multiplexed assays</a:t>
            </a:r>
            <a:r>
              <a:rPr lang="en-US" baseline="0" dirty="0"/>
              <a:t> of variant effect. I will not cover the technical details of those so called MAVEs, but would like to give an emphasis on the type of data they produce: experimental measurements of effects of virtually every possible amino acid variant in an individual protein, that’s exactly that what our model aims to predict.</a:t>
            </a:r>
          </a:p>
          <a:p>
            <a:r>
              <a:rPr lang="en-US" baseline="0" dirty="0"/>
              <a:t>There are some resources that collect the results of MAVE experiments, the largest of them is the MAVEDB, which currently holds the data of over </a:t>
            </a:r>
            <a:endParaRPr lang="de-DE" dirty="0"/>
          </a:p>
        </p:txBody>
      </p:sp>
      <p:sp>
        <p:nvSpPr>
          <p:cNvPr id="4" name="Slide Number Placeholder 3"/>
          <p:cNvSpPr>
            <a:spLocks noGrp="1"/>
          </p:cNvSpPr>
          <p:nvPr>
            <p:ph type="sldNum" sz="quarter" idx="10"/>
          </p:nvPr>
        </p:nvSpPr>
        <p:spPr/>
        <p:txBody>
          <a:bodyPr/>
          <a:lstStyle/>
          <a:p>
            <a:fld id="{6CD61F6F-F710-4110-93FC-88901B151A22}" type="slidenum">
              <a:rPr lang="de-DE" smtClean="0"/>
              <a:t>20</a:t>
            </a:fld>
            <a:endParaRPr lang="de-DE"/>
          </a:p>
        </p:txBody>
      </p:sp>
    </p:spTree>
    <p:extLst>
      <p:ext uri="{BB962C8B-B14F-4D97-AF65-F5344CB8AC3E}">
        <p14:creationId xmlns:p14="http://schemas.microsoft.com/office/powerpoint/2010/main" val="673198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the construction of our training dataset,</a:t>
            </a:r>
            <a:r>
              <a:rPr lang="en-US" baseline="0" dirty="0"/>
              <a:t> which we called </a:t>
            </a:r>
            <a:r>
              <a:rPr lang="en-US" baseline="0" dirty="0" err="1"/>
              <a:t>mave</a:t>
            </a:r>
            <a:r>
              <a:rPr lang="en-US" baseline="0" dirty="0"/>
              <a:t> gold standard dataset, with the all MAVEs from the two formerly mentioned resources.</a:t>
            </a:r>
          </a:p>
          <a:p>
            <a:r>
              <a:rPr lang="en-US" baseline="0" dirty="0"/>
              <a:t>Here we have the issue is that we cannot simply use all the data for supervised training, many of the MAVE measure different types of functional effects and also measure them on a different scale, further many MAVEs are not looking the whole protein and so on. Therefor we apply various filtering steps all with the goal to generate a training dataset with high quality and similar MAVE score distributions.</a:t>
            </a:r>
          </a:p>
          <a:p>
            <a:r>
              <a:rPr lang="en-US" baseline="0" dirty="0"/>
              <a:t>For example, have a look at those two example score distributions …</a:t>
            </a:r>
            <a:endParaRPr lang="de-DE" dirty="0"/>
          </a:p>
        </p:txBody>
      </p:sp>
      <p:sp>
        <p:nvSpPr>
          <p:cNvPr id="4" name="Slide Number Placeholder 3"/>
          <p:cNvSpPr>
            <a:spLocks noGrp="1"/>
          </p:cNvSpPr>
          <p:nvPr>
            <p:ph type="sldNum" sz="quarter" idx="10"/>
          </p:nvPr>
        </p:nvSpPr>
        <p:spPr/>
        <p:txBody>
          <a:bodyPr/>
          <a:lstStyle/>
          <a:p>
            <a:fld id="{6CD61F6F-F710-4110-93FC-88901B151A22}" type="slidenum">
              <a:rPr lang="de-DE" smtClean="0"/>
              <a:t>21</a:t>
            </a:fld>
            <a:endParaRPr lang="de-DE"/>
          </a:p>
        </p:txBody>
      </p:sp>
    </p:spTree>
    <p:extLst>
      <p:ext uri="{BB962C8B-B14F-4D97-AF65-F5344CB8AC3E}">
        <p14:creationId xmlns:p14="http://schemas.microsoft.com/office/powerpoint/2010/main" val="30467666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Bringing</a:t>
            </a:r>
            <a:r>
              <a:rPr lang="en-US" baseline="0" dirty="0"/>
              <a:t> me to the topic, where are difference of those models are in this particular subfield. Generally, </a:t>
            </a:r>
            <a:endParaRPr lang="de-DE" dirty="0"/>
          </a:p>
        </p:txBody>
      </p:sp>
      <p:sp>
        <p:nvSpPr>
          <p:cNvPr id="4" name="Slide Number Placeholder 3"/>
          <p:cNvSpPr>
            <a:spLocks noGrp="1"/>
          </p:cNvSpPr>
          <p:nvPr>
            <p:ph type="sldNum" sz="quarter" idx="10"/>
          </p:nvPr>
        </p:nvSpPr>
        <p:spPr/>
        <p:txBody>
          <a:bodyPr/>
          <a:lstStyle/>
          <a:p>
            <a:fld id="{6CD61F6F-F710-4110-93FC-88901B151A22}" type="slidenum">
              <a:rPr lang="de-DE" smtClean="0"/>
              <a:t>22</a:t>
            </a:fld>
            <a:endParaRPr lang="de-DE"/>
          </a:p>
        </p:txBody>
      </p:sp>
    </p:spTree>
    <p:extLst>
      <p:ext uri="{BB962C8B-B14F-4D97-AF65-F5344CB8AC3E}">
        <p14:creationId xmlns:p14="http://schemas.microsoft.com/office/powerpoint/2010/main" val="53428476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pSp>
        <p:nvGrpSpPr>
          <p:cNvPr id="7" name="Gruppieren 6"/>
          <p:cNvGrpSpPr/>
          <p:nvPr userDrawn="1"/>
        </p:nvGrpSpPr>
        <p:grpSpPr>
          <a:xfrm>
            <a:off x="0" y="6265838"/>
            <a:ext cx="12260827" cy="592162"/>
            <a:chOff x="0" y="6265838"/>
            <a:chExt cx="12260827" cy="592162"/>
          </a:xfrm>
        </p:grpSpPr>
        <p:pic>
          <p:nvPicPr>
            <p:cNvPr id="8" name="Bild 5" descr="HZI_Balken_4_3 16.pdf"/>
            <p:cNvPicPr>
              <a:picLocks noChangeAspect="1"/>
            </p:cNvPicPr>
            <p:nvPr/>
          </p:nvPicPr>
          <p:blipFill rotWithShape="1">
            <a:blip r:embed="rId2">
              <a:extLst>
                <a:ext uri="{28A0092B-C50C-407E-A947-70E740481C1C}">
                  <a14:useLocalDpi xmlns:a14="http://schemas.microsoft.com/office/drawing/2010/main" val="0"/>
                </a:ext>
              </a:extLst>
            </a:blip>
            <a:srcRect t="91877"/>
            <a:stretch/>
          </p:blipFill>
          <p:spPr bwMode="auto">
            <a:xfrm>
              <a:off x="0" y="6300908"/>
              <a:ext cx="12192000" cy="55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9369" y="6265838"/>
              <a:ext cx="3431458" cy="563770"/>
            </a:xfrm>
            <a:prstGeom prst="rect">
              <a:avLst/>
            </a:prstGeom>
          </p:spPr>
        </p:pic>
      </p:grpSp>
    </p:spTree>
    <p:extLst>
      <p:ext uri="{BB962C8B-B14F-4D97-AF65-F5344CB8AC3E}">
        <p14:creationId xmlns:p14="http://schemas.microsoft.com/office/powerpoint/2010/main" val="3364092989"/>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Minimal slide">
    <p:spTree>
      <p:nvGrpSpPr>
        <p:cNvPr id="1" name=""/>
        <p:cNvGrpSpPr/>
        <p:nvPr/>
      </p:nvGrpSpPr>
      <p:grpSpPr>
        <a:xfrm>
          <a:off x="0" y="0"/>
          <a:ext cx="0" cy="0"/>
          <a:chOff x="0" y="0"/>
          <a:chExt cx="0" cy="0"/>
        </a:xfrm>
      </p:grpSpPr>
      <p:sp>
        <p:nvSpPr>
          <p:cNvPr id="14" name="Textfeld 13"/>
          <p:cNvSpPr txBox="1"/>
          <p:nvPr userDrawn="1"/>
        </p:nvSpPr>
        <p:spPr>
          <a:xfrm>
            <a:off x="0" y="6611779"/>
            <a:ext cx="489285" cy="246221"/>
          </a:xfrm>
          <a:prstGeom prst="rect">
            <a:avLst/>
          </a:prstGeom>
          <a:noFill/>
        </p:spPr>
        <p:txBody>
          <a:bodyPr wrap="square" rtlCol="0">
            <a:spAutoFit/>
          </a:bodyPr>
          <a:lstStyle/>
          <a:p>
            <a:fld id="{683223B2-76B2-4C6E-8AC8-16E7045443AD}" type="slidenum">
              <a:rPr lang="de-DE" sz="1000" b="0" smtClean="0">
                <a:solidFill>
                  <a:schemeClr val="bg1"/>
                </a:solidFill>
                <a:latin typeface="Arial" panose="020B0604020202020204" pitchFamily="34" charset="0"/>
                <a:cs typeface="Arial" panose="020B0604020202020204" pitchFamily="34" charset="0"/>
              </a:rPr>
              <a:t>‹#›</a:t>
            </a:fld>
            <a:endParaRPr lang="de-DE" sz="1000" b="0">
              <a:solidFill>
                <a:schemeClr val="bg1"/>
              </a:solidFill>
              <a:latin typeface="Arial" panose="020B0604020202020204" pitchFamily="34" charset="0"/>
              <a:cs typeface="Arial" panose="020B0604020202020204" pitchFamily="34" charset="0"/>
            </a:endParaRPr>
          </a:p>
        </p:txBody>
      </p:sp>
      <p:sp>
        <p:nvSpPr>
          <p:cNvPr id="16" name="Freeform 7"/>
          <p:cNvSpPr>
            <a:spLocks/>
          </p:cNvSpPr>
          <p:nvPr userDrawn="1"/>
        </p:nvSpPr>
        <p:spPr bwMode="auto">
          <a:xfrm>
            <a:off x="0" y="6607084"/>
            <a:ext cx="1687847" cy="252412"/>
          </a:xfrm>
          <a:custGeom>
            <a:avLst/>
            <a:gdLst>
              <a:gd name="T0" fmla="*/ 0 w 1662"/>
              <a:gd name="T1" fmla="*/ 265 h 265"/>
              <a:gd name="T2" fmla="*/ 0 w 1662"/>
              <a:gd name="T3" fmla="*/ 265 h 265"/>
              <a:gd name="T4" fmla="*/ 0 w 1662"/>
              <a:gd name="T5" fmla="*/ 0 h 265"/>
              <a:gd name="T6" fmla="*/ 1375 w 1662"/>
              <a:gd name="T7" fmla="*/ 0 h 265"/>
              <a:gd name="T8" fmla="*/ 1451 w 1662"/>
              <a:gd name="T9" fmla="*/ 41 h 265"/>
              <a:gd name="T10" fmla="*/ 1662 w 1662"/>
              <a:gd name="T11" fmla="*/ 265 h 265"/>
              <a:gd name="T12" fmla="*/ 0 w 1662"/>
              <a:gd name="T13" fmla="*/ 265 h 265"/>
            </a:gdLst>
            <a:ahLst/>
            <a:cxnLst>
              <a:cxn ang="0">
                <a:pos x="T0" y="T1"/>
              </a:cxn>
              <a:cxn ang="0">
                <a:pos x="T2" y="T3"/>
              </a:cxn>
              <a:cxn ang="0">
                <a:pos x="T4" y="T5"/>
              </a:cxn>
              <a:cxn ang="0">
                <a:pos x="T6" y="T7"/>
              </a:cxn>
              <a:cxn ang="0">
                <a:pos x="T8" y="T9"/>
              </a:cxn>
              <a:cxn ang="0">
                <a:pos x="T10" y="T11"/>
              </a:cxn>
              <a:cxn ang="0">
                <a:pos x="T12" y="T13"/>
              </a:cxn>
            </a:cxnLst>
            <a:rect l="0" t="0" r="r" b="b"/>
            <a:pathLst>
              <a:path w="1662" h="265">
                <a:moveTo>
                  <a:pt x="0" y="265"/>
                </a:moveTo>
                <a:lnTo>
                  <a:pt x="0" y="265"/>
                </a:lnTo>
                <a:lnTo>
                  <a:pt x="0" y="0"/>
                </a:lnTo>
                <a:lnTo>
                  <a:pt x="1375" y="0"/>
                </a:lnTo>
                <a:cubicBezTo>
                  <a:pt x="1375" y="0"/>
                  <a:pt x="1412" y="0"/>
                  <a:pt x="1451" y="41"/>
                </a:cubicBezTo>
                <a:lnTo>
                  <a:pt x="1662" y="265"/>
                </a:lnTo>
                <a:lnTo>
                  <a:pt x="0" y="265"/>
                </a:lnTo>
                <a:close/>
              </a:path>
            </a:pathLst>
          </a:custGeom>
          <a:solidFill>
            <a:srgbClr val="003068"/>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de-DE"/>
          </a:p>
        </p:txBody>
      </p:sp>
      <p:sp>
        <p:nvSpPr>
          <p:cNvPr id="17" name="Textfeld 16"/>
          <p:cNvSpPr txBox="1"/>
          <p:nvPr userDrawn="1"/>
        </p:nvSpPr>
        <p:spPr>
          <a:xfrm>
            <a:off x="0" y="6611779"/>
            <a:ext cx="489285" cy="246221"/>
          </a:xfrm>
          <a:prstGeom prst="rect">
            <a:avLst/>
          </a:prstGeom>
          <a:noFill/>
        </p:spPr>
        <p:txBody>
          <a:bodyPr wrap="square" rtlCol="0">
            <a:spAutoFit/>
          </a:bodyPr>
          <a:lstStyle/>
          <a:p>
            <a:fld id="{683223B2-76B2-4C6E-8AC8-16E7045443AD}" type="slidenum">
              <a:rPr lang="de-DE" sz="1000" b="0" smtClean="0">
                <a:solidFill>
                  <a:schemeClr val="bg1"/>
                </a:solidFill>
                <a:latin typeface="Arial" panose="020B0604020202020204" pitchFamily="34" charset="0"/>
                <a:cs typeface="Arial" panose="020B0604020202020204" pitchFamily="34" charset="0"/>
              </a:rPr>
              <a:t>‹#›</a:t>
            </a:fld>
            <a:endParaRPr lang="de-DE" sz="1000" b="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780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IPS English">
    <p:spTree>
      <p:nvGrpSpPr>
        <p:cNvPr id="1" name=""/>
        <p:cNvGrpSpPr/>
        <p:nvPr/>
      </p:nvGrpSpPr>
      <p:grpSpPr>
        <a:xfrm>
          <a:off x="0" y="0"/>
          <a:ext cx="0" cy="0"/>
          <a:chOff x="0" y="0"/>
          <a:chExt cx="0" cy="0"/>
        </a:xfrm>
      </p:grpSpPr>
      <p:pic>
        <p:nvPicPr>
          <p:cNvPr id="8" name="Bild 5" descr="HZI_Balken_4_3 16.pdf"/>
          <p:cNvPicPr>
            <a:picLocks noChangeAspect="1"/>
          </p:cNvPicPr>
          <p:nvPr/>
        </p:nvPicPr>
        <p:blipFill rotWithShape="1">
          <a:blip r:embed="rId2">
            <a:extLst>
              <a:ext uri="{28A0092B-C50C-407E-A947-70E740481C1C}">
                <a14:useLocalDpi xmlns:a14="http://schemas.microsoft.com/office/drawing/2010/main" val="0"/>
              </a:ext>
            </a:extLst>
          </a:blip>
          <a:srcRect t="91877"/>
          <a:stretch/>
        </p:blipFill>
        <p:spPr bwMode="auto">
          <a:xfrm>
            <a:off x="0" y="6300908"/>
            <a:ext cx="12192000" cy="55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feld 9"/>
          <p:cNvSpPr txBox="1"/>
          <p:nvPr userDrawn="1"/>
        </p:nvSpPr>
        <p:spPr>
          <a:xfrm>
            <a:off x="0" y="6611779"/>
            <a:ext cx="489285" cy="246221"/>
          </a:xfrm>
          <a:prstGeom prst="rect">
            <a:avLst/>
          </a:prstGeom>
          <a:noFill/>
        </p:spPr>
        <p:txBody>
          <a:bodyPr wrap="square" rtlCol="0">
            <a:spAutoFit/>
          </a:bodyPr>
          <a:lstStyle/>
          <a:p>
            <a:fld id="{683223B2-76B2-4C6E-8AC8-16E7045443AD}" type="slidenum">
              <a:rPr lang="de-DE" sz="1000" b="0" smtClean="0">
                <a:solidFill>
                  <a:schemeClr val="bg1"/>
                </a:solidFill>
                <a:latin typeface="Arial" panose="020B0604020202020204" pitchFamily="34" charset="0"/>
                <a:cs typeface="Arial" panose="020B0604020202020204" pitchFamily="34" charset="0"/>
              </a:rPr>
              <a:t>‹#›</a:t>
            </a:fld>
            <a:endParaRPr lang="de-DE" sz="1000" b="0">
              <a:solidFill>
                <a:schemeClr val="bg1"/>
              </a:solidFill>
              <a:latin typeface="Arial" panose="020B0604020202020204" pitchFamily="34" charset="0"/>
              <a:cs typeface="Arial" panose="020B0604020202020204" pitchFamily="34" charset="0"/>
            </a:endParaRPr>
          </a:p>
        </p:txBody>
      </p:sp>
      <p:pic>
        <p:nvPicPr>
          <p:cNvPr id="3" name="Grafik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901721" y="6271711"/>
            <a:ext cx="3292747" cy="554403"/>
          </a:xfrm>
          <a:prstGeom prst="rect">
            <a:avLst/>
          </a:prstGeom>
        </p:spPr>
      </p:pic>
    </p:spTree>
    <p:extLst>
      <p:ext uri="{BB962C8B-B14F-4D97-AF65-F5344CB8AC3E}">
        <p14:creationId xmlns:p14="http://schemas.microsoft.com/office/powerpoint/2010/main" val="347967624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PS slide">
    <p:spTree>
      <p:nvGrpSpPr>
        <p:cNvPr id="1" name=""/>
        <p:cNvGrpSpPr/>
        <p:nvPr/>
      </p:nvGrpSpPr>
      <p:grpSpPr>
        <a:xfrm>
          <a:off x="0" y="0"/>
          <a:ext cx="0" cy="0"/>
          <a:chOff x="0" y="0"/>
          <a:chExt cx="0" cy="0"/>
        </a:xfrm>
      </p:grpSpPr>
      <p:grpSp>
        <p:nvGrpSpPr>
          <p:cNvPr id="7" name="Gruppieren 6"/>
          <p:cNvGrpSpPr/>
          <p:nvPr userDrawn="1"/>
        </p:nvGrpSpPr>
        <p:grpSpPr>
          <a:xfrm>
            <a:off x="0" y="6265838"/>
            <a:ext cx="12260827" cy="592162"/>
            <a:chOff x="0" y="6265838"/>
            <a:chExt cx="12260827" cy="592162"/>
          </a:xfrm>
        </p:grpSpPr>
        <p:pic>
          <p:nvPicPr>
            <p:cNvPr id="8" name="Bild 5" descr="HZI_Balken_4_3 16.pdf"/>
            <p:cNvPicPr>
              <a:picLocks noChangeAspect="1"/>
            </p:cNvPicPr>
            <p:nvPr/>
          </p:nvPicPr>
          <p:blipFill rotWithShape="1">
            <a:blip r:embed="rId2">
              <a:extLst>
                <a:ext uri="{28A0092B-C50C-407E-A947-70E740481C1C}">
                  <a14:useLocalDpi xmlns:a14="http://schemas.microsoft.com/office/drawing/2010/main" val="0"/>
                </a:ext>
              </a:extLst>
            </a:blip>
            <a:srcRect t="91877"/>
            <a:stretch/>
          </p:blipFill>
          <p:spPr bwMode="auto">
            <a:xfrm>
              <a:off x="0" y="6300908"/>
              <a:ext cx="12192000" cy="557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29369" y="6265838"/>
              <a:ext cx="3431458" cy="563770"/>
            </a:xfrm>
            <a:prstGeom prst="rect">
              <a:avLst/>
            </a:prstGeom>
          </p:spPr>
        </p:pic>
      </p:grpSp>
      <p:sp>
        <p:nvSpPr>
          <p:cNvPr id="10" name="Textfeld 9"/>
          <p:cNvSpPr txBox="1"/>
          <p:nvPr userDrawn="1"/>
        </p:nvSpPr>
        <p:spPr>
          <a:xfrm>
            <a:off x="0" y="6611779"/>
            <a:ext cx="489285" cy="246221"/>
          </a:xfrm>
          <a:prstGeom prst="rect">
            <a:avLst/>
          </a:prstGeom>
          <a:noFill/>
        </p:spPr>
        <p:txBody>
          <a:bodyPr wrap="square" rtlCol="0">
            <a:spAutoFit/>
          </a:bodyPr>
          <a:lstStyle/>
          <a:p>
            <a:fld id="{683223B2-76B2-4C6E-8AC8-16E7045443AD}" type="slidenum">
              <a:rPr lang="de-DE" sz="1000" b="0" smtClean="0">
                <a:solidFill>
                  <a:schemeClr val="bg1"/>
                </a:solidFill>
                <a:latin typeface="Arial" panose="020B0604020202020204" pitchFamily="34" charset="0"/>
                <a:cs typeface="Arial" panose="020B0604020202020204" pitchFamily="34" charset="0"/>
              </a:rPr>
              <a:t>‹#›</a:t>
            </a:fld>
            <a:endParaRPr lang="de-DE" sz="1000" b="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251776"/>
      </p:ext>
    </p:extLst>
  </p:cSld>
  <p:clrMapOvr>
    <a:masterClrMapping/>
  </p:clrMapOvr>
  <p:hf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6207804"/>
      </p:ext>
    </p:extLst>
  </p:cSld>
  <p:clrMap bg1="lt1" tx1="dk1" bg2="lt2" tx2="dk2" accent1="accent1" accent2="accent2" accent3="accent3" accent4="accent4" accent5="accent5" accent6="accent6" hlink="hlink" folHlink="folHlink"/>
  <p:sldLayoutIdLst>
    <p:sldLayoutId id="2147483651" r:id="rId1"/>
    <p:sldLayoutId id="2147483650" r:id="rId2"/>
    <p:sldLayoutId id="2147483652" r:id="rId3"/>
    <p:sldLayoutId id="214748364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tiff"/></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7"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4" descr="C:\Users\dkr06\Desktop\HIPS_building.png"/>
          <p:cNvPicPr>
            <a:picLocks noChangeAspect="1" noChangeArrowheads="1"/>
          </p:cNvPicPr>
          <p:nvPr/>
        </p:nvPicPr>
        <p:blipFill rotWithShape="1">
          <a:blip r:embed="rId3">
            <a:extLst>
              <a:ext uri="{28A0092B-C50C-407E-A947-70E740481C1C}">
                <a14:useLocalDpi xmlns:a14="http://schemas.microsoft.com/office/drawing/2010/main" val="0"/>
              </a:ext>
            </a:extLst>
          </a:blip>
          <a:srcRect t="7875" r="7301" b="18490"/>
          <a:stretch/>
        </p:blipFill>
        <p:spPr bwMode="auto">
          <a:xfrm>
            <a:off x="8147845" y="162"/>
            <a:ext cx="4044155" cy="2141621"/>
          </a:xfrm>
          <a:prstGeom prst="rect">
            <a:avLst/>
          </a:prstGeom>
          <a:noFill/>
          <a:extLst>
            <a:ext uri="{909E8E84-426E-40DD-AFC4-6F175D3DCCD1}">
              <a14:hiddenFill xmlns:a14="http://schemas.microsoft.com/office/drawing/2010/main">
                <a:solidFill>
                  <a:srgbClr val="FFFFFF"/>
                </a:solidFill>
              </a14:hiddenFill>
            </a:ext>
          </a:extLst>
        </p:spPr>
      </p:pic>
      <p:sp>
        <p:nvSpPr>
          <p:cNvPr id="11" name="Titel 16"/>
          <p:cNvSpPr txBox="1">
            <a:spLocks/>
          </p:cNvSpPr>
          <p:nvPr/>
        </p:nvSpPr>
        <p:spPr>
          <a:xfrm>
            <a:off x="2935499" y="2574759"/>
            <a:ext cx="7010605" cy="1026694"/>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altLang="de-DE" sz="40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StructGuy</a:t>
            </a:r>
            <a:endParaRPr lang="de-DE" altLang="de-DE" sz="40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2" name="Titel 16"/>
          <p:cNvSpPr txBox="1">
            <a:spLocks/>
          </p:cNvSpPr>
          <p:nvPr/>
        </p:nvSpPr>
        <p:spPr>
          <a:xfrm>
            <a:off x="2769062" y="3733799"/>
            <a:ext cx="7343478" cy="1098886"/>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Data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leakage</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free</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prediction</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of</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functional</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effects</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of</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genetic</a:t>
            </a:r>
            <a:r>
              <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variants</a:t>
            </a:r>
            <a:endParaRPr lang="de-DE" altLang="de-DE" sz="2800"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2" name="Textfeld 1"/>
          <p:cNvSpPr txBox="1"/>
          <p:nvPr/>
        </p:nvSpPr>
        <p:spPr>
          <a:xfrm>
            <a:off x="136336" y="5743074"/>
            <a:ext cx="6125395" cy="830997"/>
          </a:xfrm>
          <a:prstGeom prst="rect">
            <a:avLst/>
          </a:prstGeom>
          <a:noFill/>
        </p:spPr>
        <p:txBody>
          <a:bodyPr wrap="none" rtlCol="0">
            <a:spAutoFit/>
          </a:bodyPr>
          <a:lstStyle/>
          <a:p>
            <a:r>
              <a:rPr lang="en-US" sz="1600" dirty="0">
                <a:solidFill>
                  <a:srgbClr val="005AA0"/>
                </a:solidFill>
                <a:latin typeface="Arial" panose="020B0604020202020204" pitchFamily="34" charset="0"/>
                <a:cs typeface="Arial" panose="020B0604020202020204" pitchFamily="34" charset="0"/>
              </a:rPr>
              <a:t>Alexander </a:t>
            </a:r>
            <a:r>
              <a:rPr lang="en-US" sz="1600" dirty="0" err="1">
                <a:solidFill>
                  <a:srgbClr val="005AA0"/>
                </a:solidFill>
                <a:latin typeface="Arial" panose="020B0604020202020204" pitchFamily="34" charset="0"/>
                <a:cs typeface="Arial" panose="020B0604020202020204" pitchFamily="34" charset="0"/>
              </a:rPr>
              <a:t>Gress</a:t>
            </a:r>
            <a:endParaRPr lang="en-US" sz="1600" dirty="0">
              <a:solidFill>
                <a:srgbClr val="005AA0"/>
              </a:solidFill>
              <a:latin typeface="Arial" panose="020B0604020202020204" pitchFamily="34" charset="0"/>
              <a:cs typeface="Arial" panose="020B0604020202020204" pitchFamily="34" charset="0"/>
            </a:endParaRPr>
          </a:p>
          <a:p>
            <a:r>
              <a:rPr lang="en-US" sz="1600" dirty="0">
                <a:solidFill>
                  <a:srgbClr val="005AA0"/>
                </a:solidFill>
                <a:latin typeface="Arial" panose="020B0604020202020204" pitchFamily="34" charset="0"/>
                <a:cs typeface="Arial" panose="020B0604020202020204" pitchFamily="34" charset="0"/>
              </a:rPr>
              <a:t>Helmholtz Institute for Pharmaceutical Research Saarland (HIPS)</a:t>
            </a:r>
            <a:endParaRPr lang="de-DE" sz="1600" dirty="0">
              <a:solidFill>
                <a:srgbClr val="005AA0"/>
              </a:solidFill>
              <a:latin typeface="Arial" panose="020B0604020202020204" pitchFamily="34" charset="0"/>
              <a:cs typeface="Arial" panose="020B0604020202020204" pitchFamily="34" charset="0"/>
            </a:endParaRPr>
          </a:p>
          <a:p>
            <a:r>
              <a:rPr lang="en-US" sz="1600" dirty="0">
                <a:solidFill>
                  <a:srgbClr val="005AA0"/>
                </a:solidFill>
                <a:latin typeface="Arial" panose="020B0604020202020204" pitchFamily="34" charset="0"/>
                <a:cs typeface="Arial" panose="020B0604020202020204" pitchFamily="34" charset="0"/>
              </a:rPr>
              <a:t>CAGI7 - 6 December 2025</a:t>
            </a:r>
            <a:endParaRPr lang="de-DE" sz="1600" dirty="0">
              <a:solidFill>
                <a:srgbClr val="005AA0"/>
              </a:solidFill>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3625795" cy="2417197"/>
          </a:xfrm>
          <a:prstGeom prst="rect">
            <a:avLst/>
          </a:prstGeom>
        </p:spPr>
      </p:pic>
    </p:spTree>
    <p:extLst>
      <p:ext uri="{BB962C8B-B14F-4D97-AF65-F5344CB8AC3E}">
        <p14:creationId xmlns:p14="http://schemas.microsoft.com/office/powerpoint/2010/main" val="334653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StructGuy</a:t>
            </a:r>
            <a:r>
              <a:rPr lang="en-US"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simplified</a:t>
            </a:r>
            <a:endParaRPr lang="de-DE" altLang="de-DE" sz="24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rcRect r="25269"/>
          <a:stretch/>
        </p:blipFill>
        <p:spPr>
          <a:xfrm>
            <a:off x="153634" y="1548096"/>
            <a:ext cx="2756118" cy="1859404"/>
          </a:xfrm>
          <a:prstGeom prst="rect">
            <a:avLst/>
          </a:prstGeom>
        </p:spPr>
      </p:pic>
      <p:pic>
        <p:nvPicPr>
          <p:cNvPr id="3" name="Picture 2">
            <a:extLst>
              <a:ext uri="{FF2B5EF4-FFF2-40B4-BE49-F238E27FC236}">
                <a16:creationId xmlns:a16="http://schemas.microsoft.com/office/drawing/2014/main" id="{CB9B79E2-C917-0183-34F5-79E18A4AC718}"/>
              </a:ext>
            </a:extLst>
          </p:cNvPr>
          <p:cNvPicPr>
            <a:picLocks noChangeAspect="1"/>
          </p:cNvPicPr>
          <p:nvPr/>
        </p:nvPicPr>
        <p:blipFill>
          <a:blip r:embed="rId3">
            <a:extLst>
              <a:ext uri="{28A0092B-C50C-407E-A947-70E740481C1C}">
                <a14:useLocalDpi xmlns:a14="http://schemas.microsoft.com/office/drawing/2010/main" val="0"/>
              </a:ext>
            </a:extLst>
          </a:blip>
          <a:srcRect r="25269"/>
          <a:stretch/>
        </p:blipFill>
        <p:spPr>
          <a:xfrm>
            <a:off x="9381404" y="1548096"/>
            <a:ext cx="2756118" cy="1859404"/>
          </a:xfrm>
          <a:prstGeom prst="rect">
            <a:avLst/>
          </a:prstGeom>
        </p:spPr>
      </p:pic>
      <p:sp>
        <p:nvSpPr>
          <p:cNvPr id="5" name="Rectangle: Rounded Corners 4">
            <a:extLst>
              <a:ext uri="{FF2B5EF4-FFF2-40B4-BE49-F238E27FC236}">
                <a16:creationId xmlns:a16="http://schemas.microsoft.com/office/drawing/2014/main" id="{6F7886D0-A16A-7C03-9E42-EABE6CC620F5}"/>
              </a:ext>
            </a:extLst>
          </p:cNvPr>
          <p:cNvSpPr/>
          <p:nvPr/>
        </p:nvSpPr>
        <p:spPr>
          <a:xfrm>
            <a:off x="4221480" y="1309266"/>
            <a:ext cx="3749040" cy="23370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800" b="1" dirty="0" err="1">
                <a:latin typeface="Arial" panose="020B0604020202020204" pitchFamily="34" charset="0"/>
                <a:cs typeface="Arial" panose="020B0604020202020204" pitchFamily="34" charset="0"/>
              </a:rPr>
              <a:t>StructGuy</a:t>
            </a:r>
            <a:endParaRPr lang="en-US" sz="4800" b="1" dirty="0">
              <a:latin typeface="Arial" panose="020B0604020202020204" pitchFamily="34" charset="0"/>
              <a:cs typeface="Arial" panose="020B0604020202020204" pitchFamily="34" charset="0"/>
            </a:endParaRPr>
          </a:p>
        </p:txBody>
      </p:sp>
      <p:sp>
        <p:nvSpPr>
          <p:cNvPr id="9" name="Arrow: Right 8">
            <a:extLst>
              <a:ext uri="{FF2B5EF4-FFF2-40B4-BE49-F238E27FC236}">
                <a16:creationId xmlns:a16="http://schemas.microsoft.com/office/drawing/2014/main" id="{9554BA62-A582-2D53-B44E-8FA57B67AC72}"/>
              </a:ext>
            </a:extLst>
          </p:cNvPr>
          <p:cNvSpPr/>
          <p:nvPr/>
        </p:nvSpPr>
        <p:spPr>
          <a:xfrm>
            <a:off x="2909752" y="2182695"/>
            <a:ext cx="1262150" cy="6604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train</a:t>
            </a:r>
          </a:p>
        </p:txBody>
      </p:sp>
      <p:sp>
        <p:nvSpPr>
          <p:cNvPr id="10" name="Arrow: Right 9">
            <a:extLst>
              <a:ext uri="{FF2B5EF4-FFF2-40B4-BE49-F238E27FC236}">
                <a16:creationId xmlns:a16="http://schemas.microsoft.com/office/drawing/2014/main" id="{58E681B5-02CE-D44F-CB32-692383B3DE70}"/>
              </a:ext>
            </a:extLst>
          </p:cNvPr>
          <p:cNvSpPr/>
          <p:nvPr/>
        </p:nvSpPr>
        <p:spPr>
          <a:xfrm>
            <a:off x="8020098" y="2182695"/>
            <a:ext cx="1262150" cy="66040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predict</a:t>
            </a:r>
          </a:p>
        </p:txBody>
      </p:sp>
      <p:sp>
        <p:nvSpPr>
          <p:cNvPr id="14" name="Rounded Rectangle 12">
            <a:extLst>
              <a:ext uri="{FF2B5EF4-FFF2-40B4-BE49-F238E27FC236}">
                <a16:creationId xmlns:a16="http://schemas.microsoft.com/office/drawing/2014/main" id="{ECF40BF0-FE7D-E580-A085-BF046A2C844C}"/>
              </a:ext>
            </a:extLst>
          </p:cNvPr>
          <p:cNvSpPr/>
          <p:nvPr/>
        </p:nvSpPr>
        <p:spPr>
          <a:xfrm>
            <a:off x="287354" y="4222142"/>
            <a:ext cx="11671408" cy="2218415"/>
          </a:xfrm>
          <a:prstGeom prst="roundRect">
            <a:avLst/>
          </a:prstGeom>
          <a:solidFill>
            <a:srgbClr val="41719C"/>
          </a:solidFill>
          <a:ln w="57150">
            <a:solidFill>
              <a:srgbClr val="003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Arial" panose="020B0604020202020204" pitchFamily="34" charset="0"/>
                <a:cs typeface="Arial" panose="020B0604020202020204" pitchFamily="34" charset="0"/>
              </a:rPr>
              <a:t>Central idea of </a:t>
            </a:r>
            <a:r>
              <a:rPr lang="en-US" sz="4000" b="1" dirty="0" err="1">
                <a:solidFill>
                  <a:schemeClr val="bg1"/>
                </a:solidFill>
                <a:latin typeface="Arial" panose="020B0604020202020204" pitchFamily="34" charset="0"/>
                <a:cs typeface="Arial" panose="020B0604020202020204" pitchFamily="34" charset="0"/>
              </a:rPr>
              <a:t>StructGuy</a:t>
            </a:r>
            <a:r>
              <a:rPr lang="en-US" sz="4000" b="1" dirty="0">
                <a:solidFill>
                  <a:schemeClr val="bg1"/>
                </a:solidFill>
                <a:latin typeface="Arial" panose="020B0604020202020204" pitchFamily="34" charset="0"/>
                <a:cs typeface="Arial" panose="020B0604020202020204" pitchFamily="34" charset="0"/>
              </a:rPr>
              <a:t>:</a:t>
            </a:r>
          </a:p>
          <a:p>
            <a:pPr algn="ctr"/>
            <a:r>
              <a:rPr lang="en-US" sz="4000" dirty="0">
                <a:solidFill>
                  <a:schemeClr val="bg1"/>
                </a:solidFill>
                <a:latin typeface="Arial" panose="020B0604020202020204" pitchFamily="34" charset="0"/>
                <a:cs typeface="Arial" panose="020B0604020202020204" pitchFamily="34" charset="0"/>
              </a:rPr>
              <a:t>Supervised variant effect prediction that generalizes to proteins not seen during training</a:t>
            </a:r>
            <a:endParaRPr lang="de-DE"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2208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StructGuy</a:t>
            </a:r>
            <a:r>
              <a:rPr lang="en-US"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 glance</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9" name="Picture 8" descr="A close-up of a chart&#10;&#10;AI-generated content may be incorrect.">
            <a:extLst>
              <a:ext uri="{FF2B5EF4-FFF2-40B4-BE49-F238E27FC236}">
                <a16:creationId xmlns:a16="http://schemas.microsoft.com/office/drawing/2014/main" id="{03B4FBC0-5391-48E2-537B-26E34BC1EC6A}"/>
              </a:ext>
            </a:extLst>
          </p:cNvPr>
          <p:cNvPicPr>
            <a:picLocks noChangeAspect="1"/>
          </p:cNvPicPr>
          <p:nvPr/>
        </p:nvPicPr>
        <p:blipFill>
          <a:blip r:embed="rId3"/>
          <a:stretch>
            <a:fillRect/>
          </a:stretch>
        </p:blipFill>
        <p:spPr>
          <a:xfrm>
            <a:off x="104056" y="923200"/>
            <a:ext cx="11983888" cy="4646277"/>
          </a:xfrm>
          <a:prstGeom prst="rect">
            <a:avLst/>
          </a:prstGeom>
        </p:spPr>
      </p:pic>
      <p:sp>
        <p:nvSpPr>
          <p:cNvPr id="10" name="Oval 9">
            <a:extLst>
              <a:ext uri="{FF2B5EF4-FFF2-40B4-BE49-F238E27FC236}">
                <a16:creationId xmlns:a16="http://schemas.microsoft.com/office/drawing/2014/main" id="{2422EA23-D26B-1C03-68AC-3E86E7D7FDDC}"/>
              </a:ext>
            </a:extLst>
          </p:cNvPr>
          <p:cNvSpPr/>
          <p:nvPr/>
        </p:nvSpPr>
        <p:spPr>
          <a:xfrm>
            <a:off x="3175462" y="923200"/>
            <a:ext cx="3000894" cy="2667897"/>
          </a:xfrm>
          <a:prstGeom prst="ellipse">
            <a:avLst/>
          </a:prstGeom>
          <a:noFill/>
          <a:ln w="76200">
            <a:solidFill>
              <a:srgbClr val="00306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481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High-quality protein structure-based features</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082" y="1015125"/>
            <a:ext cx="7495706" cy="1627062"/>
          </a:xfrm>
          <a:prstGeom prst="rect">
            <a:avLst/>
          </a:prstGeom>
        </p:spPr>
      </p:pic>
      <p:sp>
        <p:nvSpPr>
          <p:cNvPr id="9" name="Textfeld 11"/>
          <p:cNvSpPr txBox="1"/>
          <p:nvPr/>
        </p:nvSpPr>
        <p:spPr>
          <a:xfrm>
            <a:off x="924792" y="2927405"/>
            <a:ext cx="8380132" cy="3585597"/>
          </a:xfrm>
          <a:prstGeom prst="rect">
            <a:avLst/>
          </a:prstGeom>
          <a:noFill/>
        </p:spPr>
        <p:txBody>
          <a:bodyPr wrap="square" rtlCol="0">
            <a:spAutoFit/>
          </a:bodyPr>
          <a:lstStyle/>
          <a:p>
            <a:pPr marL="285750"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Annotates wild type position to 3D structures</a:t>
            </a:r>
            <a:endParaRPr lang="de-DE" sz="2400" dirty="0">
              <a:latin typeface="Arial" panose="020B0604020202020204" pitchFamily="34" charset="0"/>
              <a:cs typeface="Arial" panose="020B0604020202020204" pitchFamily="34" charset="0"/>
            </a:endParaRPr>
          </a:p>
          <a:p>
            <a:pPr marL="285750"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Generates biologically meaningful features</a:t>
            </a:r>
          </a:p>
          <a:p>
            <a:pPr marL="285750"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Takes into account:</a:t>
            </a:r>
          </a:p>
          <a:p>
            <a:pPr marL="742950" lvl="1"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Tertiary structure</a:t>
            </a:r>
          </a:p>
          <a:p>
            <a:pPr marL="742950" lvl="1"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Interacting molecules</a:t>
            </a:r>
          </a:p>
          <a:p>
            <a:pPr marL="742950" lvl="1"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Conservation of local interactions</a:t>
            </a:r>
          </a:p>
          <a:p>
            <a:pPr marL="742950" lvl="1"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Variance of structural features across homologs</a:t>
            </a:r>
          </a:p>
          <a:p>
            <a:pPr marL="285750" indent="-285750">
              <a:spcAft>
                <a:spcPts val="600"/>
              </a:spcAft>
              <a:buClr>
                <a:srgbClr val="005AA0"/>
              </a:buClr>
              <a:buSzPct val="105000"/>
              <a:buFont typeface="Wingdings" panose="05000000000000000000" pitchFamily="2" charset="2"/>
              <a:buChar char="§"/>
            </a:pPr>
            <a:endParaRPr lang="de-DE" sz="2400" dirty="0">
              <a:latin typeface="Arial" panose="020B0604020202020204" pitchFamily="34" charset="0"/>
              <a:cs typeface="Arial" panose="020B0604020202020204" pitchFamily="34" charset="0"/>
            </a:endParaRPr>
          </a:p>
        </p:txBody>
      </p:sp>
      <p:sp>
        <p:nvSpPr>
          <p:cNvPr id="3" name="TextBox 2"/>
          <p:cNvSpPr txBox="1"/>
          <p:nvPr/>
        </p:nvSpPr>
        <p:spPr>
          <a:xfrm>
            <a:off x="3057235" y="6613027"/>
            <a:ext cx="9781309" cy="430887"/>
          </a:xfrm>
          <a:prstGeom prst="rect">
            <a:avLst/>
          </a:prstGeom>
          <a:noFill/>
        </p:spPr>
        <p:txBody>
          <a:bodyPr wrap="square" rtlCol="0">
            <a:spAutoFit/>
          </a:bodyPr>
          <a:lstStyle/>
          <a:p>
            <a:r>
              <a:rPr lang="en-US" sz="1100" b="1" dirty="0" err="1">
                <a:latin typeface="Arial" panose="020B0604020202020204" pitchFamily="34" charset="0"/>
                <a:cs typeface="Arial" panose="020B0604020202020204" pitchFamily="34" charset="0"/>
              </a:rPr>
              <a:t>Yurtseven</a:t>
            </a:r>
            <a:r>
              <a:rPr lang="en-US" sz="1100" b="1" dirty="0">
                <a:latin typeface="Arial" panose="020B0604020202020204" pitchFamily="34" charset="0"/>
                <a:cs typeface="Arial" panose="020B0604020202020204" pitchFamily="34" charset="0"/>
              </a:rPr>
              <a:t> et al.: </a:t>
            </a:r>
            <a:r>
              <a:rPr lang="en-US" sz="110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StructMAn</a:t>
            </a:r>
            <a:r>
              <a:rPr lang="en-US" sz="1100" dirty="0">
                <a:latin typeface="Arial" panose="020B0604020202020204" pitchFamily="34" charset="0"/>
                <a:cs typeface="Arial" panose="020B0604020202020204" pitchFamily="34" charset="0"/>
              </a:rPr>
              <a:t> 2.0 Web: a web server for structural annotation of protein sequences and mutations”, </a:t>
            </a:r>
            <a:r>
              <a:rPr lang="en-US" sz="1100" i="1" dirty="0">
                <a:latin typeface="Arial" panose="020B0604020202020204" pitchFamily="34" charset="0"/>
                <a:cs typeface="Arial" panose="020B0604020202020204" pitchFamily="34" charset="0"/>
              </a:rPr>
              <a:t>Nucleic Acids Research 2025</a:t>
            </a:r>
            <a:endParaRPr lang="en-US" sz="1100" dirty="0">
              <a:latin typeface="Arial" panose="020B0604020202020204" pitchFamily="34" charset="0"/>
              <a:cs typeface="Arial" panose="020B0604020202020204" pitchFamily="34" charset="0"/>
            </a:endParaRPr>
          </a:p>
          <a:p>
            <a:endParaRPr lang="de-DE" sz="1100" dirty="0">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F11DC948-40F1-9358-D599-064A7203D3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95360" y="106715"/>
            <a:ext cx="3699932" cy="3699932"/>
          </a:xfrm>
          <a:prstGeom prst="rect">
            <a:avLst/>
          </a:prstGeom>
        </p:spPr>
      </p:pic>
      <p:sp>
        <p:nvSpPr>
          <p:cNvPr id="5" name="TextBox 4">
            <a:extLst>
              <a:ext uri="{FF2B5EF4-FFF2-40B4-BE49-F238E27FC236}">
                <a16:creationId xmlns:a16="http://schemas.microsoft.com/office/drawing/2014/main" id="{D4BF97C4-BB63-94B6-82DE-6BA8AAE52E67}"/>
              </a:ext>
            </a:extLst>
          </p:cNvPr>
          <p:cNvSpPr txBox="1"/>
          <p:nvPr/>
        </p:nvSpPr>
        <p:spPr>
          <a:xfrm>
            <a:off x="8500788" y="3468093"/>
            <a:ext cx="3902263" cy="338554"/>
          </a:xfrm>
          <a:prstGeom prst="rect">
            <a:avLst/>
          </a:prstGeom>
          <a:noFill/>
        </p:spPr>
        <p:txBody>
          <a:bodyPr wrap="square" rtlCol="0">
            <a:spAutoFit/>
          </a:bodyPr>
          <a:lstStyle/>
          <a:p>
            <a:pPr algn="ctr"/>
            <a:r>
              <a:rPr lang="de-DE" sz="1600" dirty="0">
                <a:latin typeface="Arial" panose="020B0604020202020204" pitchFamily="34" charset="0"/>
                <a:cs typeface="Arial" panose="020B0604020202020204" pitchFamily="34" charset="0"/>
              </a:rPr>
              <a:t>tools.helmholtz-hips.de/</a:t>
            </a:r>
            <a:r>
              <a:rPr lang="de-DE" sz="1600" dirty="0" err="1">
                <a:latin typeface="Arial" panose="020B0604020202020204" pitchFamily="34" charset="0"/>
                <a:cs typeface="Arial" panose="020B0604020202020204" pitchFamily="34" charset="0"/>
              </a:rPr>
              <a:t>structman</a:t>
            </a:r>
            <a:r>
              <a:rPr lang="de-DE" sz="16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74760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StructGuy</a:t>
            </a:r>
            <a:r>
              <a:rPr lang="en-US"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 glance</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9" name="Picture 8" descr="A close-up of a chart&#10;&#10;AI-generated content may be incorrect.">
            <a:extLst>
              <a:ext uri="{FF2B5EF4-FFF2-40B4-BE49-F238E27FC236}">
                <a16:creationId xmlns:a16="http://schemas.microsoft.com/office/drawing/2014/main" id="{03B4FBC0-5391-48E2-537B-26E34BC1EC6A}"/>
              </a:ext>
            </a:extLst>
          </p:cNvPr>
          <p:cNvPicPr>
            <a:picLocks noChangeAspect="1"/>
          </p:cNvPicPr>
          <p:nvPr/>
        </p:nvPicPr>
        <p:blipFill>
          <a:blip r:embed="rId3"/>
          <a:stretch>
            <a:fillRect/>
          </a:stretch>
        </p:blipFill>
        <p:spPr>
          <a:xfrm>
            <a:off x="104056" y="923200"/>
            <a:ext cx="11983888" cy="4646277"/>
          </a:xfrm>
          <a:prstGeom prst="rect">
            <a:avLst/>
          </a:prstGeom>
        </p:spPr>
      </p:pic>
      <p:sp>
        <p:nvSpPr>
          <p:cNvPr id="2" name="L-Shape 1">
            <a:extLst>
              <a:ext uri="{FF2B5EF4-FFF2-40B4-BE49-F238E27FC236}">
                <a16:creationId xmlns:a16="http://schemas.microsoft.com/office/drawing/2014/main" id="{03578004-89CD-0A7C-9BA5-8378C4B1AAE2}"/>
              </a:ext>
            </a:extLst>
          </p:cNvPr>
          <p:cNvSpPr/>
          <p:nvPr/>
        </p:nvSpPr>
        <p:spPr>
          <a:xfrm>
            <a:off x="6251171" y="1122218"/>
            <a:ext cx="5644343" cy="3640975"/>
          </a:xfrm>
          <a:prstGeom prst="corner">
            <a:avLst>
              <a:gd name="adj1" fmla="val 35560"/>
              <a:gd name="adj2" fmla="val 62051"/>
            </a:avLst>
          </a:prstGeom>
          <a:no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1379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game&#10;&#10;AI-generated content may be incorrect.">
            <a:extLst>
              <a:ext uri="{FF2B5EF4-FFF2-40B4-BE49-F238E27FC236}">
                <a16:creationId xmlns:a16="http://schemas.microsoft.com/office/drawing/2014/main" id="{F9AC5133-786E-D0D6-3E02-D2882EADAE2F}"/>
              </a:ext>
            </a:extLst>
          </p:cNvPr>
          <p:cNvPicPr>
            <a:picLocks noChangeAspect="1"/>
          </p:cNvPicPr>
          <p:nvPr/>
        </p:nvPicPr>
        <p:blipFill>
          <a:blip r:embed="rId3"/>
          <a:stretch>
            <a:fillRect/>
          </a:stretch>
        </p:blipFill>
        <p:spPr>
          <a:xfrm>
            <a:off x="68785" y="1892253"/>
            <a:ext cx="12069032" cy="2912503"/>
          </a:xfrm>
          <a:prstGeom prst="rect">
            <a:avLst/>
          </a:prstGeom>
        </p:spPr>
      </p:pic>
      <p:sp>
        <p:nvSpPr>
          <p:cNvPr id="6" name="Titel 16">
            <a:extLst>
              <a:ext uri="{FF2B5EF4-FFF2-40B4-BE49-F238E27FC236}">
                <a16:creationId xmlns:a16="http://schemas.microsoft.com/office/drawing/2014/main" id="{C7215996-81CF-66F3-A7BB-19AD14A8758D}"/>
              </a:ext>
            </a:extLst>
          </p:cNvPr>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Training pipeline</a:t>
            </a:r>
            <a:endParaRPr lang="de-DE" altLang="de-DE" sz="24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804152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StructGuy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favors</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features</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derived</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from</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protein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3D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structure</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5" name="Picture 4" descr="A pie chart with different colored circles&#10;&#10;AI-generated content may be incorrect.">
            <a:extLst>
              <a:ext uri="{FF2B5EF4-FFF2-40B4-BE49-F238E27FC236}">
                <a16:creationId xmlns:a16="http://schemas.microsoft.com/office/drawing/2014/main" id="{4DE3EBFC-FDE5-0420-9795-4700C0ADFEB4}"/>
              </a:ext>
            </a:extLst>
          </p:cNvPr>
          <p:cNvPicPr>
            <a:picLocks noChangeAspect="1"/>
          </p:cNvPicPr>
          <p:nvPr/>
        </p:nvPicPr>
        <p:blipFill>
          <a:blip r:embed="rId3"/>
          <a:srcRect t="14425" b="17455"/>
          <a:stretch/>
        </p:blipFill>
        <p:spPr>
          <a:xfrm>
            <a:off x="2176549" y="836865"/>
            <a:ext cx="8838856" cy="6021135"/>
          </a:xfrm>
          <a:prstGeom prst="rect">
            <a:avLst/>
          </a:prstGeom>
        </p:spPr>
      </p:pic>
    </p:spTree>
    <p:extLst>
      <p:ext uri="{BB962C8B-B14F-4D97-AF65-F5344CB8AC3E}">
        <p14:creationId xmlns:p14="http://schemas.microsoft.com/office/powerpoint/2010/main" val="35027581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Evaluation –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ProteinGym</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benchmark</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12" name="Can 11"/>
          <p:cNvSpPr/>
          <p:nvPr/>
        </p:nvSpPr>
        <p:spPr>
          <a:xfrm>
            <a:off x="656072" y="3250959"/>
            <a:ext cx="1605064" cy="570056"/>
          </a:xfrm>
          <a:prstGeom prst="can">
            <a:avLst/>
          </a:prstGeom>
          <a:solidFill>
            <a:srgbClr val="005A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95-100%</a:t>
            </a:r>
            <a:endParaRPr lang="de-DE" dirty="0">
              <a:latin typeface="Arial" panose="020B0604020202020204" pitchFamily="34" charset="0"/>
              <a:cs typeface="Arial" panose="020B0604020202020204" pitchFamily="34" charset="0"/>
            </a:endParaRPr>
          </a:p>
        </p:txBody>
      </p:sp>
      <p:sp>
        <p:nvSpPr>
          <p:cNvPr id="13" name="Can 12"/>
          <p:cNvSpPr/>
          <p:nvPr/>
        </p:nvSpPr>
        <p:spPr>
          <a:xfrm>
            <a:off x="656072" y="4127606"/>
            <a:ext cx="1605064" cy="570056"/>
          </a:xfrm>
          <a:prstGeom prst="can">
            <a:avLst/>
          </a:prstGeom>
          <a:solidFill>
            <a:srgbClr val="005A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50-95%</a:t>
            </a:r>
            <a:endParaRPr lang="de-DE" dirty="0">
              <a:latin typeface="Arial" panose="020B0604020202020204" pitchFamily="34" charset="0"/>
              <a:cs typeface="Arial" panose="020B0604020202020204" pitchFamily="34" charset="0"/>
            </a:endParaRPr>
          </a:p>
        </p:txBody>
      </p:sp>
      <p:sp>
        <p:nvSpPr>
          <p:cNvPr id="14" name="Can 13"/>
          <p:cNvSpPr/>
          <p:nvPr/>
        </p:nvSpPr>
        <p:spPr>
          <a:xfrm>
            <a:off x="656072" y="5004253"/>
            <a:ext cx="1605064" cy="570056"/>
          </a:xfrm>
          <a:prstGeom prst="can">
            <a:avLst/>
          </a:prstGeom>
          <a:solidFill>
            <a:srgbClr val="005A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35-50%</a:t>
            </a:r>
            <a:endParaRPr lang="de-DE" dirty="0">
              <a:latin typeface="Arial" panose="020B0604020202020204" pitchFamily="34" charset="0"/>
              <a:cs typeface="Arial" panose="020B0604020202020204" pitchFamily="34" charset="0"/>
            </a:endParaRPr>
          </a:p>
        </p:txBody>
      </p:sp>
      <p:sp>
        <p:nvSpPr>
          <p:cNvPr id="15" name="Can 14"/>
          <p:cNvSpPr/>
          <p:nvPr/>
        </p:nvSpPr>
        <p:spPr>
          <a:xfrm>
            <a:off x="656072" y="5880900"/>
            <a:ext cx="1605064" cy="570056"/>
          </a:xfrm>
          <a:prstGeom prst="can">
            <a:avLst/>
          </a:prstGeom>
          <a:solidFill>
            <a:srgbClr val="005A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0-35%</a:t>
            </a:r>
            <a:endParaRPr lang="de-DE" dirty="0">
              <a:latin typeface="Arial" panose="020B0604020202020204" pitchFamily="34" charset="0"/>
              <a:cs typeface="Arial" panose="020B0604020202020204" pitchFamily="34" charset="0"/>
            </a:endParaRPr>
          </a:p>
        </p:txBody>
      </p:sp>
      <p:sp>
        <p:nvSpPr>
          <p:cNvPr id="17" name="Rounded Rectangle 16"/>
          <p:cNvSpPr/>
          <p:nvPr/>
        </p:nvSpPr>
        <p:spPr>
          <a:xfrm>
            <a:off x="2261136" y="3245679"/>
            <a:ext cx="4581144" cy="5735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Same proteins</a:t>
            </a:r>
            <a:endParaRPr lang="de-DE" sz="2400" dirty="0">
              <a:latin typeface="Arial" panose="020B0604020202020204" pitchFamily="34" charset="0"/>
              <a:cs typeface="Arial" panose="020B0604020202020204" pitchFamily="34" charset="0"/>
            </a:endParaRPr>
          </a:p>
        </p:txBody>
      </p:sp>
      <p:sp>
        <p:nvSpPr>
          <p:cNvPr id="18" name="Rounded Rectangle 17"/>
          <p:cNvSpPr/>
          <p:nvPr/>
        </p:nvSpPr>
        <p:spPr>
          <a:xfrm>
            <a:off x="2261136" y="4124086"/>
            <a:ext cx="4581144" cy="5735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Close homologs</a:t>
            </a:r>
            <a:endParaRPr lang="de-DE" sz="2400" dirty="0">
              <a:latin typeface="Arial" panose="020B0604020202020204" pitchFamily="34" charset="0"/>
              <a:cs typeface="Arial" panose="020B0604020202020204" pitchFamily="34" charset="0"/>
            </a:endParaRPr>
          </a:p>
        </p:txBody>
      </p:sp>
      <p:sp>
        <p:nvSpPr>
          <p:cNvPr id="19" name="Rounded Rectangle 18"/>
          <p:cNvSpPr/>
          <p:nvPr/>
        </p:nvSpPr>
        <p:spPr>
          <a:xfrm>
            <a:off x="2261136" y="5000733"/>
            <a:ext cx="4581144" cy="5735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Distant homologs</a:t>
            </a:r>
            <a:endParaRPr lang="de-DE" sz="2400" dirty="0">
              <a:latin typeface="Arial" panose="020B0604020202020204" pitchFamily="34" charset="0"/>
              <a:cs typeface="Arial" panose="020B0604020202020204" pitchFamily="34" charset="0"/>
            </a:endParaRPr>
          </a:p>
        </p:txBody>
      </p:sp>
      <p:sp>
        <p:nvSpPr>
          <p:cNvPr id="20" name="Rounded Rectangle 19"/>
          <p:cNvSpPr/>
          <p:nvPr/>
        </p:nvSpPr>
        <p:spPr>
          <a:xfrm>
            <a:off x="2261136" y="5877380"/>
            <a:ext cx="4581144" cy="573576"/>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Unrelated proteins</a:t>
            </a:r>
            <a:endParaRPr lang="de-DE" sz="2400" dirty="0">
              <a:latin typeface="Arial" panose="020B0604020202020204" pitchFamily="34" charset="0"/>
              <a:cs typeface="Arial" panose="020B0604020202020204" pitchFamily="34" charset="0"/>
            </a:endParaRPr>
          </a:p>
        </p:txBody>
      </p:sp>
      <p:sp>
        <p:nvSpPr>
          <p:cNvPr id="21" name="Pentagon 20"/>
          <p:cNvSpPr/>
          <p:nvPr/>
        </p:nvSpPr>
        <p:spPr>
          <a:xfrm>
            <a:off x="656072" y="2010106"/>
            <a:ext cx="8020477" cy="985946"/>
          </a:xfrm>
          <a:prstGeom prst="homePlate">
            <a:avLst/>
          </a:prstGeom>
          <a:solidFill>
            <a:srgbClr val="005A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Split proteins from </a:t>
            </a:r>
            <a:r>
              <a:rPr lang="en-US" sz="2400" dirty="0" err="1">
                <a:latin typeface="Arial" panose="020B0604020202020204" pitchFamily="34" charset="0"/>
                <a:cs typeface="Arial" panose="020B0604020202020204" pitchFamily="34" charset="0"/>
              </a:rPr>
              <a:t>ProteinGym</a:t>
            </a:r>
            <a:r>
              <a:rPr lang="en-US" sz="2400" dirty="0">
                <a:latin typeface="Arial" panose="020B0604020202020204" pitchFamily="34" charset="0"/>
                <a:cs typeface="Arial" panose="020B0604020202020204" pitchFamily="34" charset="0"/>
              </a:rPr>
              <a:t> based on sequence similarity to proteins in MGS</a:t>
            </a:r>
            <a:endParaRPr lang="de-DE" sz="2400" dirty="0">
              <a:latin typeface="Arial" panose="020B0604020202020204" pitchFamily="34" charset="0"/>
              <a:cs typeface="Arial" panose="020B0604020202020204" pitchFamily="34" charset="0"/>
            </a:endParaRPr>
          </a:p>
        </p:txBody>
      </p:sp>
      <p:cxnSp>
        <p:nvCxnSpPr>
          <p:cNvPr id="23" name="Straight Arrow Connector 22"/>
          <p:cNvCxnSpPr>
            <a:stCxn id="20" idx="3"/>
          </p:cNvCxnSpPr>
          <p:nvPr/>
        </p:nvCxnSpPr>
        <p:spPr>
          <a:xfrm flipV="1">
            <a:off x="6842280" y="5540403"/>
            <a:ext cx="1879374" cy="62376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4" name="5-Point Star 23"/>
          <p:cNvSpPr/>
          <p:nvPr/>
        </p:nvSpPr>
        <p:spPr>
          <a:xfrm>
            <a:off x="8352613" y="3481978"/>
            <a:ext cx="3370568" cy="3095838"/>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Data leakage free evaluation</a:t>
            </a:r>
            <a:endParaRPr lang="de-DE" dirty="0">
              <a:latin typeface="Arial" panose="020B0604020202020204" pitchFamily="34" charset="0"/>
              <a:cs typeface="Arial" panose="020B0604020202020204" pitchFamily="34" charset="0"/>
            </a:endParaRPr>
          </a:p>
        </p:txBody>
      </p:sp>
      <p:sp>
        <p:nvSpPr>
          <p:cNvPr id="27" name="Rounded Rectangle 26"/>
          <p:cNvSpPr/>
          <p:nvPr/>
        </p:nvSpPr>
        <p:spPr>
          <a:xfrm>
            <a:off x="656072" y="1006711"/>
            <a:ext cx="11067109" cy="869955"/>
          </a:xfrm>
          <a:prstGeom prst="roundRect">
            <a:avLst/>
          </a:prstGeom>
          <a:solidFill>
            <a:srgbClr val="005AA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a:latin typeface="Arial" panose="020B0604020202020204" pitchFamily="34" charset="0"/>
                <a:cs typeface="Arial" panose="020B0604020202020204" pitchFamily="34" charset="0"/>
              </a:rPr>
              <a:t>Comparison of supervised model to unsupervised models</a:t>
            </a:r>
            <a:endParaRPr lang="de-D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03957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7" grpId="0" animBg="1"/>
      <p:bldP spid="18" grpId="0" animBg="1"/>
      <p:bldP spid="19" grpId="0" animBg="1"/>
      <p:bldP spid="20" grpId="0" animBg="1"/>
      <p:bldP spid="21"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Evaluation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against</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unsupervised</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models</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on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ProteinGym</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descr="A graph of different colored lines&#10;&#10;AI-generated content may be incorrect.">
            <a:extLst>
              <a:ext uri="{FF2B5EF4-FFF2-40B4-BE49-F238E27FC236}">
                <a16:creationId xmlns:a16="http://schemas.microsoft.com/office/drawing/2014/main" id="{28D23859-5E70-C9F9-C152-6A87921D0D07}"/>
              </a:ext>
            </a:extLst>
          </p:cNvPr>
          <p:cNvPicPr>
            <a:picLocks noChangeAspect="1"/>
          </p:cNvPicPr>
          <p:nvPr/>
        </p:nvPicPr>
        <p:blipFill>
          <a:blip r:embed="rId3"/>
          <a:stretch>
            <a:fillRect/>
          </a:stretch>
        </p:blipFill>
        <p:spPr>
          <a:xfrm>
            <a:off x="6096000" y="1234435"/>
            <a:ext cx="5852172" cy="4389129"/>
          </a:xfrm>
          <a:prstGeom prst="rect">
            <a:avLst/>
          </a:prstGeom>
        </p:spPr>
      </p:pic>
      <p:pic>
        <p:nvPicPr>
          <p:cNvPr id="6" name="Picture 5" descr="A graph with lines and dots&#10;&#10;AI-generated content may be incorrect.">
            <a:extLst>
              <a:ext uri="{FF2B5EF4-FFF2-40B4-BE49-F238E27FC236}">
                <a16:creationId xmlns:a16="http://schemas.microsoft.com/office/drawing/2014/main" id="{09BD6C55-2009-9A30-CDDD-7E59C48C6306}"/>
              </a:ext>
            </a:extLst>
          </p:cNvPr>
          <p:cNvPicPr>
            <a:picLocks noChangeAspect="1"/>
          </p:cNvPicPr>
          <p:nvPr/>
        </p:nvPicPr>
        <p:blipFill>
          <a:blip r:embed="rId4"/>
          <a:stretch>
            <a:fillRect/>
          </a:stretch>
        </p:blipFill>
        <p:spPr>
          <a:xfrm>
            <a:off x="0" y="1234434"/>
            <a:ext cx="5852172" cy="4389129"/>
          </a:xfrm>
          <a:prstGeom prst="rect">
            <a:avLst/>
          </a:prstGeom>
        </p:spPr>
      </p:pic>
      <p:cxnSp>
        <p:nvCxnSpPr>
          <p:cNvPr id="8" name="Straight Connector 7">
            <a:extLst>
              <a:ext uri="{FF2B5EF4-FFF2-40B4-BE49-F238E27FC236}">
                <a16:creationId xmlns:a16="http://schemas.microsoft.com/office/drawing/2014/main" id="{876ECB4F-A99A-695B-21B8-FAF01270B2F2}"/>
              </a:ext>
            </a:extLst>
          </p:cNvPr>
          <p:cNvCxnSpPr/>
          <p:nvPr/>
        </p:nvCxnSpPr>
        <p:spPr>
          <a:xfrm>
            <a:off x="5852172" y="1234434"/>
            <a:ext cx="1072330" cy="2132221"/>
          </a:xfrm>
          <a:prstGeom prst="line">
            <a:avLst/>
          </a:prstGeom>
          <a:ln w="57150">
            <a:solidFill>
              <a:srgbClr val="FF0D57"/>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B5ED9D-9842-FE29-2E0B-0CB4B0F99845}"/>
              </a:ext>
            </a:extLst>
          </p:cNvPr>
          <p:cNvCxnSpPr>
            <a:cxnSpLocks/>
          </p:cNvCxnSpPr>
          <p:nvPr/>
        </p:nvCxnSpPr>
        <p:spPr>
          <a:xfrm flipV="1">
            <a:off x="5852172" y="3931920"/>
            <a:ext cx="1072330" cy="1263535"/>
          </a:xfrm>
          <a:prstGeom prst="line">
            <a:avLst/>
          </a:prstGeom>
          <a:ln w="57150">
            <a:solidFill>
              <a:srgbClr val="FF0D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207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omputer generated image of a molecule&#10;&#10;AI-generated content may be incorrect.">
            <a:extLst>
              <a:ext uri="{FF2B5EF4-FFF2-40B4-BE49-F238E27FC236}">
                <a16:creationId xmlns:a16="http://schemas.microsoft.com/office/drawing/2014/main" id="{8196394C-8DE8-3C5E-A38C-E0EEA68C8A90}"/>
              </a:ext>
            </a:extLst>
          </p:cNvPr>
          <p:cNvPicPr>
            <a:picLocks noChangeAspect="1"/>
          </p:cNvPicPr>
          <p:nvPr/>
        </p:nvPicPr>
        <p:blipFill>
          <a:blip r:embed="rId3"/>
          <a:srcRect l="7094" r="7800"/>
          <a:stretch/>
        </p:blipFill>
        <p:spPr>
          <a:xfrm>
            <a:off x="4896196" y="330175"/>
            <a:ext cx="7134789" cy="4715649"/>
          </a:xfrm>
          <a:prstGeom prst="rect">
            <a:avLst/>
          </a:prstGeom>
        </p:spPr>
      </p:pic>
      <p:pic>
        <p:nvPicPr>
          <p:cNvPr id="8" name="Picture 7" descr="A blue and white text box&#10;&#10;AI-generated content may be incorrect.">
            <a:extLst>
              <a:ext uri="{FF2B5EF4-FFF2-40B4-BE49-F238E27FC236}">
                <a16:creationId xmlns:a16="http://schemas.microsoft.com/office/drawing/2014/main" id="{C628B6C0-2D10-9FA6-BA3D-A7B20E1371D2}"/>
              </a:ext>
            </a:extLst>
          </p:cNvPr>
          <p:cNvPicPr>
            <a:picLocks noChangeAspect="1"/>
          </p:cNvPicPr>
          <p:nvPr/>
        </p:nvPicPr>
        <p:blipFill>
          <a:blip r:embed="rId4"/>
          <a:srcRect l="11999" t="4373" r="7205" b="50000"/>
          <a:stretch/>
        </p:blipFill>
        <p:spPr>
          <a:xfrm>
            <a:off x="78487" y="5104887"/>
            <a:ext cx="12035026" cy="1213660"/>
          </a:xfrm>
          <a:prstGeom prst="rect">
            <a:avLst/>
          </a:prstGeom>
        </p:spPr>
      </p:pic>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FGFR3 L618R</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TextBox 2"/>
          <p:cNvSpPr txBox="1"/>
          <p:nvPr/>
        </p:nvSpPr>
        <p:spPr>
          <a:xfrm>
            <a:off x="10625629" y="4521970"/>
            <a:ext cx="1566371" cy="30777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PDB entry 7P3V</a:t>
            </a:r>
            <a:endParaRPr lang="de-DE" sz="1400" dirty="0">
              <a:solidFill>
                <a:schemeClr val="bg1">
                  <a:lumMod val="65000"/>
                </a:schemeClr>
              </a:solidFill>
              <a:latin typeface="Arial" panose="020B0604020202020204" pitchFamily="34" charset="0"/>
              <a:cs typeface="Arial" panose="020B0604020202020204" pitchFamily="34" charset="0"/>
            </a:endParaRPr>
          </a:p>
        </p:txBody>
      </p:sp>
      <p:sp>
        <p:nvSpPr>
          <p:cNvPr id="9" name="Textfeld 11">
            <a:extLst>
              <a:ext uri="{FF2B5EF4-FFF2-40B4-BE49-F238E27FC236}">
                <a16:creationId xmlns:a16="http://schemas.microsoft.com/office/drawing/2014/main" id="{A68758BC-7948-E874-CF57-868A10AA8B04}"/>
              </a:ext>
            </a:extLst>
          </p:cNvPr>
          <p:cNvSpPr txBox="1"/>
          <p:nvPr/>
        </p:nvSpPr>
        <p:spPr>
          <a:xfrm>
            <a:off x="410456" y="1686673"/>
            <a:ext cx="4244671" cy="1677382"/>
          </a:xfrm>
          <a:prstGeom prst="rect">
            <a:avLst/>
          </a:prstGeom>
          <a:noFill/>
        </p:spPr>
        <p:txBody>
          <a:bodyPr wrap="square" rtlCol="0">
            <a:spAutoFit/>
          </a:bodyPr>
          <a:lstStyle/>
          <a:p>
            <a:pPr marL="285750" indent="-285750">
              <a:spcAft>
                <a:spcPts val="600"/>
              </a:spcAft>
              <a:buClr>
                <a:srgbClr val="005AA0"/>
              </a:buClr>
              <a:buSzPct val="105000"/>
              <a:buFont typeface="Wingdings" panose="05000000000000000000" pitchFamily="2" charset="2"/>
              <a:buChar char="§"/>
            </a:pPr>
            <a:r>
              <a:rPr lang="en-US" dirty="0" err="1">
                <a:latin typeface="Arial" panose="020B0604020202020204" pitchFamily="34" charset="0"/>
                <a:cs typeface="Arial" panose="020B0604020202020204" pitchFamily="34" charset="0"/>
              </a:rPr>
              <a:t>StructGuy</a:t>
            </a:r>
            <a:r>
              <a:rPr lang="en-US" dirty="0">
                <a:latin typeface="Arial" panose="020B0604020202020204" pitchFamily="34" charset="0"/>
                <a:cs typeface="Arial" panose="020B0604020202020204" pitchFamily="34" charset="0"/>
              </a:rPr>
              <a:t>: 0.146 (loss of function)</a:t>
            </a:r>
          </a:p>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Core residue</a:t>
            </a:r>
          </a:p>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Facilitates many intra chain interactions</a:t>
            </a:r>
          </a:p>
          <a:p>
            <a:pPr>
              <a:spcAft>
                <a:spcPts val="600"/>
              </a:spcAft>
              <a:buClr>
                <a:srgbClr val="005AA0"/>
              </a:buClr>
              <a:buSzPct val="105000"/>
            </a:pPr>
            <a:endParaRPr lang="de-DE" sz="1600" dirty="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E96157FB-F203-315C-A9BD-3606E67BD6AF}"/>
              </a:ext>
            </a:extLst>
          </p:cNvPr>
          <p:cNvSpPr txBox="1"/>
          <p:nvPr/>
        </p:nvSpPr>
        <p:spPr>
          <a:xfrm>
            <a:off x="2982884" y="6318547"/>
            <a:ext cx="6226232" cy="369332"/>
          </a:xfrm>
          <a:prstGeom prst="rect">
            <a:avLst/>
          </a:prstGeom>
          <a:noFill/>
        </p:spPr>
        <p:txBody>
          <a:bodyPr wrap="square" rtlCol="0">
            <a:spAutoFit/>
          </a:bodyPr>
          <a:lstStyle/>
          <a:p>
            <a:pPr algn="ctr"/>
            <a:r>
              <a:rPr lang="en-US" dirty="0">
                <a:solidFill>
                  <a:srgbClr val="FF0D57"/>
                </a:solidFill>
                <a:latin typeface="Arial" panose="020B0604020202020204" pitchFamily="34" charset="0"/>
                <a:cs typeface="Arial" panose="020B0604020202020204" pitchFamily="34" charset="0"/>
              </a:rPr>
              <a:t>Red: neutral/beneficial </a:t>
            </a:r>
            <a:r>
              <a:rPr lang="en-US" dirty="0">
                <a:latin typeface="Arial" panose="020B0604020202020204" pitchFamily="34" charset="0"/>
                <a:cs typeface="Arial" panose="020B0604020202020204" pitchFamily="34" charset="0"/>
              </a:rPr>
              <a:t>– </a:t>
            </a:r>
            <a:r>
              <a:rPr lang="en-US" dirty="0">
                <a:solidFill>
                  <a:srgbClr val="1E88E5"/>
                </a:solidFill>
                <a:latin typeface="Arial" panose="020B0604020202020204" pitchFamily="34" charset="0"/>
                <a:cs typeface="Arial" panose="020B0604020202020204" pitchFamily="34" charset="0"/>
              </a:rPr>
              <a:t>Blue: functionally detrimental</a:t>
            </a:r>
          </a:p>
        </p:txBody>
      </p:sp>
    </p:spTree>
    <p:extLst>
      <p:ext uri="{BB962C8B-B14F-4D97-AF65-F5344CB8AC3E}">
        <p14:creationId xmlns:p14="http://schemas.microsoft.com/office/powerpoint/2010/main" val="1837073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omputer generated image of a protein&#10;&#10;AI-generated content may be incorrect.">
            <a:extLst>
              <a:ext uri="{FF2B5EF4-FFF2-40B4-BE49-F238E27FC236}">
                <a16:creationId xmlns:a16="http://schemas.microsoft.com/office/drawing/2014/main" id="{A222C069-2D81-2248-C7D2-481184ECBB9C}"/>
              </a:ext>
            </a:extLst>
          </p:cNvPr>
          <p:cNvPicPr>
            <a:picLocks noChangeAspect="1"/>
          </p:cNvPicPr>
          <p:nvPr/>
        </p:nvPicPr>
        <p:blipFill>
          <a:blip r:embed="rId3"/>
          <a:stretch>
            <a:fillRect/>
          </a:stretch>
        </p:blipFill>
        <p:spPr>
          <a:xfrm>
            <a:off x="4211783" y="629689"/>
            <a:ext cx="7749306" cy="4358984"/>
          </a:xfrm>
          <a:prstGeom prst="rect">
            <a:avLst/>
          </a:prstGeom>
        </p:spPr>
      </p:pic>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FGFR3 L645I</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TextBox 2"/>
          <p:cNvSpPr txBox="1"/>
          <p:nvPr/>
        </p:nvSpPr>
        <p:spPr>
          <a:xfrm>
            <a:off x="10394718" y="4680896"/>
            <a:ext cx="1566371" cy="30777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PDB entry 6PNX</a:t>
            </a:r>
            <a:endParaRPr lang="de-DE" sz="1400" dirty="0">
              <a:solidFill>
                <a:schemeClr val="bg1">
                  <a:lumMod val="65000"/>
                </a:schemeClr>
              </a:solidFill>
              <a:latin typeface="Arial" panose="020B0604020202020204" pitchFamily="34" charset="0"/>
              <a:cs typeface="Arial" panose="020B0604020202020204" pitchFamily="34" charset="0"/>
            </a:endParaRPr>
          </a:p>
        </p:txBody>
      </p:sp>
      <p:pic>
        <p:nvPicPr>
          <p:cNvPr id="9" name="Picture 8" descr="A red and white text&#10;&#10;AI-generated content may be incorrect.">
            <a:extLst>
              <a:ext uri="{FF2B5EF4-FFF2-40B4-BE49-F238E27FC236}">
                <a16:creationId xmlns:a16="http://schemas.microsoft.com/office/drawing/2014/main" id="{3F3494E5-5E27-0E0C-536B-00B495272781}"/>
              </a:ext>
            </a:extLst>
          </p:cNvPr>
          <p:cNvPicPr>
            <a:picLocks noChangeAspect="1"/>
          </p:cNvPicPr>
          <p:nvPr/>
        </p:nvPicPr>
        <p:blipFill>
          <a:blip r:embed="rId4"/>
          <a:srcRect l="12341" t="3991" r="16302" b="46755"/>
          <a:stretch/>
        </p:blipFill>
        <p:spPr>
          <a:xfrm>
            <a:off x="104056" y="4988673"/>
            <a:ext cx="11928574" cy="1470316"/>
          </a:xfrm>
          <a:prstGeom prst="rect">
            <a:avLst/>
          </a:prstGeom>
        </p:spPr>
      </p:pic>
      <p:sp>
        <p:nvSpPr>
          <p:cNvPr id="10" name="Textfeld 11">
            <a:extLst>
              <a:ext uri="{FF2B5EF4-FFF2-40B4-BE49-F238E27FC236}">
                <a16:creationId xmlns:a16="http://schemas.microsoft.com/office/drawing/2014/main" id="{C82120DE-45C4-BB67-F1ED-B36BC502606C}"/>
              </a:ext>
            </a:extLst>
          </p:cNvPr>
          <p:cNvSpPr txBox="1"/>
          <p:nvPr/>
        </p:nvSpPr>
        <p:spPr>
          <a:xfrm>
            <a:off x="410456" y="1686673"/>
            <a:ext cx="3801327" cy="2308324"/>
          </a:xfrm>
          <a:prstGeom prst="rect">
            <a:avLst/>
          </a:prstGeom>
          <a:noFill/>
        </p:spPr>
        <p:txBody>
          <a:bodyPr wrap="square" rtlCol="0">
            <a:spAutoFit/>
          </a:bodyPr>
          <a:lstStyle/>
          <a:p>
            <a:pPr marL="285750" indent="-285750">
              <a:spcAft>
                <a:spcPts val="600"/>
              </a:spcAft>
              <a:buClr>
                <a:srgbClr val="005AA0"/>
              </a:buClr>
              <a:buSzPct val="105000"/>
              <a:buFont typeface="Wingdings" panose="05000000000000000000" pitchFamily="2" charset="2"/>
              <a:buChar char="§"/>
            </a:pPr>
            <a:r>
              <a:rPr lang="en-US" dirty="0" err="1">
                <a:latin typeface="Arial" panose="020B0604020202020204" pitchFamily="34" charset="0"/>
                <a:cs typeface="Arial" panose="020B0604020202020204" pitchFamily="34" charset="0"/>
              </a:rPr>
              <a:t>StructGuy</a:t>
            </a:r>
            <a:r>
              <a:rPr lang="en-US" dirty="0">
                <a:latin typeface="Arial" panose="020B0604020202020204" pitchFamily="34" charset="0"/>
                <a:cs typeface="Arial" panose="020B0604020202020204" pitchFamily="34" charset="0"/>
              </a:rPr>
              <a:t>: 1.115 (neutral or slightly beneficial)</a:t>
            </a:r>
          </a:p>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Surface residue</a:t>
            </a:r>
          </a:p>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Facilitates no important interactions</a:t>
            </a:r>
          </a:p>
          <a:p>
            <a:pPr marL="285750" indent="-285750">
              <a:spcAft>
                <a:spcPts val="600"/>
              </a:spcAft>
              <a:buClr>
                <a:srgbClr val="005AA0"/>
              </a:buClr>
              <a:buSzPct val="105000"/>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spcAft>
                <a:spcPts val="600"/>
              </a:spcAft>
              <a:buClr>
                <a:srgbClr val="005AA0"/>
              </a:buClr>
              <a:buSzPct val="105000"/>
            </a:pPr>
            <a:endParaRPr lang="de-DE" sz="16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A305D781-F3C8-8FD0-F9FE-B4ABB844164B}"/>
              </a:ext>
            </a:extLst>
          </p:cNvPr>
          <p:cNvSpPr txBox="1"/>
          <p:nvPr/>
        </p:nvSpPr>
        <p:spPr>
          <a:xfrm>
            <a:off x="2982884" y="6318547"/>
            <a:ext cx="6226232" cy="369332"/>
          </a:xfrm>
          <a:prstGeom prst="rect">
            <a:avLst/>
          </a:prstGeom>
          <a:noFill/>
        </p:spPr>
        <p:txBody>
          <a:bodyPr wrap="square" rtlCol="0">
            <a:spAutoFit/>
          </a:bodyPr>
          <a:lstStyle/>
          <a:p>
            <a:pPr algn="ctr"/>
            <a:r>
              <a:rPr lang="en-US" dirty="0">
                <a:solidFill>
                  <a:srgbClr val="FF0D57"/>
                </a:solidFill>
                <a:latin typeface="Arial" panose="020B0604020202020204" pitchFamily="34" charset="0"/>
                <a:cs typeface="Arial" panose="020B0604020202020204" pitchFamily="34" charset="0"/>
              </a:rPr>
              <a:t>Red: neutral/beneficial </a:t>
            </a:r>
            <a:r>
              <a:rPr lang="en-US" dirty="0">
                <a:latin typeface="Arial" panose="020B0604020202020204" pitchFamily="34" charset="0"/>
                <a:cs typeface="Arial" panose="020B0604020202020204" pitchFamily="34" charset="0"/>
              </a:rPr>
              <a:t>– </a:t>
            </a:r>
            <a:r>
              <a:rPr lang="en-US" dirty="0">
                <a:solidFill>
                  <a:srgbClr val="1E88E5"/>
                </a:solidFill>
                <a:latin typeface="Arial" panose="020B0604020202020204" pitchFamily="34" charset="0"/>
                <a:cs typeface="Arial" panose="020B0604020202020204" pitchFamily="34" charset="0"/>
              </a:rPr>
              <a:t>Blue: functionally detrimental</a:t>
            </a:r>
          </a:p>
        </p:txBody>
      </p:sp>
    </p:spTree>
    <p:extLst>
      <p:ext uri="{BB962C8B-B14F-4D97-AF65-F5344CB8AC3E}">
        <p14:creationId xmlns:p14="http://schemas.microsoft.com/office/powerpoint/2010/main" val="1021138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Take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home</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messages</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5" name="Textfeld 11"/>
          <p:cNvSpPr txBox="1"/>
          <p:nvPr/>
        </p:nvSpPr>
        <p:spPr>
          <a:xfrm>
            <a:off x="378208" y="865012"/>
            <a:ext cx="4914004" cy="3466835"/>
          </a:xfrm>
          <a:prstGeom prst="rect">
            <a:avLst/>
          </a:prstGeom>
          <a:noFill/>
        </p:spPr>
        <p:txBody>
          <a:bodyPr wrap="square" rtlCol="0">
            <a:spAutoFit/>
          </a:bodyPr>
          <a:lstStyle/>
          <a:p>
            <a:pPr>
              <a:spcAft>
                <a:spcPts val="600"/>
              </a:spcAft>
              <a:buClr>
                <a:srgbClr val="005AA0"/>
              </a:buClr>
              <a:buSzPct val="105000"/>
            </a:pPr>
            <a:r>
              <a:rPr lang="en-US" sz="2400" b="1" dirty="0" err="1">
                <a:latin typeface="Arial" panose="020B0604020202020204" pitchFamily="34" charset="0"/>
                <a:cs typeface="Arial" panose="020B0604020202020204" pitchFamily="34" charset="0"/>
              </a:rPr>
              <a:t>StructGuy</a:t>
            </a:r>
            <a:r>
              <a:rPr lang="en-US" sz="2400" b="1" dirty="0">
                <a:latin typeface="Arial" panose="020B0604020202020204" pitchFamily="34" charset="0"/>
                <a:cs typeface="Arial" panose="020B0604020202020204" pitchFamily="34" charset="0"/>
              </a:rPr>
              <a:t>…</a:t>
            </a:r>
            <a:endParaRPr lang="de-DE" sz="2400" b="1" dirty="0">
              <a:latin typeface="Arial" panose="020B0604020202020204" pitchFamily="34" charset="0"/>
              <a:cs typeface="Arial" panose="020B0604020202020204" pitchFamily="34" charset="0"/>
            </a:endParaRPr>
          </a:p>
          <a:p>
            <a:pPr marL="285750"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 is supervised and </a:t>
            </a:r>
            <a:r>
              <a:rPr lang="en-US" sz="2400" b="1" dirty="0">
                <a:latin typeface="Arial" panose="020B0604020202020204" pitchFamily="34" charset="0"/>
                <a:cs typeface="Arial" panose="020B0604020202020204" pitchFamily="34" charset="0"/>
              </a:rPr>
              <a:t>generalizes</a:t>
            </a:r>
          </a:p>
          <a:p>
            <a:pPr marL="285750"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will improve</a:t>
            </a:r>
            <a:r>
              <a:rPr lang="en-US" sz="2400" dirty="0">
                <a:latin typeface="Arial" panose="020B0604020202020204" pitchFamily="34" charset="0"/>
                <a:cs typeface="Arial" panose="020B0604020202020204" pitchFamily="34" charset="0"/>
              </a:rPr>
              <a:t> with future MAVEs</a:t>
            </a:r>
          </a:p>
          <a:p>
            <a:pPr marL="285750" indent="-285750">
              <a:spcAft>
                <a:spcPts val="600"/>
              </a:spcAft>
              <a:buClr>
                <a:srgbClr val="005AA0"/>
              </a:buClr>
              <a:buSzPct val="105000"/>
              <a:buFont typeface="Wingdings" panose="05000000000000000000" pitchFamily="2" charset="2"/>
              <a:buChar char="§"/>
            </a:pPr>
            <a:r>
              <a:rPr lang="en-US" sz="2400" dirty="0">
                <a:latin typeface="Arial" panose="020B0604020202020204" pitchFamily="34" charset="0"/>
                <a:cs typeface="Arial" panose="020B0604020202020204" pitchFamily="34" charset="0"/>
              </a:rPr>
              <a:t>… </a:t>
            </a:r>
            <a:r>
              <a:rPr lang="en-US" sz="2400" b="1" dirty="0">
                <a:latin typeface="Arial" panose="020B0604020202020204" pitchFamily="34" charset="0"/>
                <a:cs typeface="Arial" panose="020B0604020202020204" pitchFamily="34" charset="0"/>
              </a:rPr>
              <a:t>explains</a:t>
            </a:r>
            <a:r>
              <a:rPr lang="en-US" sz="2400" dirty="0">
                <a:latin typeface="Arial" panose="020B0604020202020204" pitchFamily="34" charset="0"/>
                <a:cs typeface="Arial" panose="020B0604020202020204" pitchFamily="34" charset="0"/>
              </a:rPr>
              <a:t> its predictions using protein structure</a:t>
            </a:r>
          </a:p>
          <a:p>
            <a:pPr marL="285750" indent="-285750">
              <a:spcAft>
                <a:spcPts val="600"/>
              </a:spcAft>
              <a:buClr>
                <a:srgbClr val="005AA0"/>
              </a:buClr>
              <a:buSzPct val="105000"/>
              <a:buFont typeface="Wingdings" panose="05000000000000000000" pitchFamily="2" charset="2"/>
              <a:buChar char="§"/>
            </a:pPr>
            <a:endParaRPr lang="de-DE" sz="2400" dirty="0">
              <a:latin typeface="Arial" panose="020B0604020202020204" pitchFamily="34" charset="0"/>
              <a:cs typeface="Arial" panose="020B0604020202020204" pitchFamily="34" charset="0"/>
            </a:endParaRPr>
          </a:p>
        </p:txBody>
      </p:sp>
      <p:sp>
        <p:nvSpPr>
          <p:cNvPr id="6" name="Textfeld 11"/>
          <p:cNvSpPr txBox="1"/>
          <p:nvPr/>
        </p:nvSpPr>
        <p:spPr>
          <a:xfrm>
            <a:off x="5383001" y="3780059"/>
            <a:ext cx="2487629" cy="3593291"/>
          </a:xfrm>
          <a:prstGeom prst="rect">
            <a:avLst/>
          </a:prstGeom>
          <a:noFill/>
        </p:spPr>
        <p:txBody>
          <a:bodyPr wrap="square" rtlCol="0">
            <a:spAutoFit/>
          </a:bodyPr>
          <a:lstStyle/>
          <a:p>
            <a:pPr>
              <a:spcAft>
                <a:spcPts val="600"/>
              </a:spcAft>
              <a:buClr>
                <a:srgbClr val="005AA0"/>
              </a:buClr>
              <a:buSzPct val="105000"/>
            </a:pPr>
            <a:r>
              <a:rPr lang="en-US" sz="2000" dirty="0">
                <a:latin typeface="Arial" panose="020B0604020202020204" pitchFamily="34" charset="0"/>
                <a:cs typeface="Arial" panose="020B0604020202020204" pitchFamily="34" charset="0"/>
              </a:rPr>
              <a:t>Many thanks to</a:t>
            </a:r>
          </a:p>
          <a:p>
            <a:pPr>
              <a:lnSpc>
                <a:spcPts val="1500"/>
              </a:lnSpc>
              <a:spcAft>
                <a:spcPts val="600"/>
              </a:spcAft>
              <a:buClr>
                <a:srgbClr val="005AA0"/>
              </a:buClr>
              <a:buSzPct val="105000"/>
            </a:pPr>
            <a:r>
              <a:rPr lang="en-US" u="sng" dirty="0" err="1">
                <a:latin typeface="Arial" panose="020B0604020202020204" pitchFamily="34" charset="0"/>
                <a:cs typeface="Arial" panose="020B0604020202020204" pitchFamily="34" charset="0"/>
              </a:rPr>
              <a:t>StructMAn</a:t>
            </a:r>
            <a:r>
              <a:rPr lang="en-US" u="sng" dirty="0">
                <a:latin typeface="Arial" panose="020B0604020202020204" pitchFamily="34" charset="0"/>
                <a:cs typeface="Arial" panose="020B0604020202020204" pitchFamily="34" charset="0"/>
              </a:rPr>
              <a:t>/Guy team:</a:t>
            </a:r>
          </a:p>
          <a:p>
            <a:pPr marL="342900" indent="-342900">
              <a:lnSpc>
                <a:spcPts val="1500"/>
              </a:lnSpc>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Olga Kalinina</a:t>
            </a:r>
          </a:p>
          <a:p>
            <a:pPr marL="342900" indent="-342900">
              <a:lnSpc>
                <a:spcPts val="1500"/>
              </a:lnSpc>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Sebastian Keller</a:t>
            </a:r>
          </a:p>
          <a:p>
            <a:pPr marL="342900" indent="-342900">
              <a:lnSpc>
                <a:spcPts val="1500"/>
              </a:lnSpc>
              <a:spcAft>
                <a:spcPts val="600"/>
              </a:spcAft>
              <a:buClr>
                <a:srgbClr val="005AA0"/>
              </a:buClr>
              <a:buSzPct val="105000"/>
              <a:buFont typeface="Wingdings" panose="05000000000000000000" pitchFamily="2" charset="2"/>
              <a:buChar char="§"/>
            </a:pPr>
            <a:r>
              <a:rPr lang="en-US" dirty="0" err="1">
                <a:latin typeface="Arial" panose="020B0604020202020204" pitchFamily="34" charset="0"/>
                <a:cs typeface="Arial" panose="020B0604020202020204" pitchFamily="34" charset="0"/>
              </a:rPr>
              <a:t>Alper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Yurtseven</a:t>
            </a:r>
            <a:endParaRPr lang="en-US" dirty="0">
              <a:latin typeface="Arial" panose="020B0604020202020204" pitchFamily="34" charset="0"/>
              <a:cs typeface="Arial" panose="020B0604020202020204" pitchFamily="34" charset="0"/>
            </a:endParaRPr>
          </a:p>
          <a:p>
            <a:pPr marL="342900" indent="-342900">
              <a:lnSpc>
                <a:spcPts val="1500"/>
              </a:lnSpc>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Roman </a:t>
            </a:r>
            <a:r>
              <a:rPr lang="en-US" dirty="0" err="1">
                <a:latin typeface="Arial" panose="020B0604020202020204" pitchFamily="34" charset="0"/>
                <a:cs typeface="Arial" panose="020B0604020202020204" pitchFamily="34" charset="0"/>
              </a:rPr>
              <a:t>Joeres</a:t>
            </a:r>
            <a:endParaRPr lang="en-US" dirty="0">
              <a:latin typeface="Arial" panose="020B0604020202020204" pitchFamily="34" charset="0"/>
              <a:cs typeface="Arial" panose="020B0604020202020204" pitchFamily="34" charset="0"/>
            </a:endParaRPr>
          </a:p>
          <a:p>
            <a:pPr marL="342900" indent="-342900">
              <a:lnSpc>
                <a:spcPts val="1500"/>
              </a:lnSpc>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Johanna Becher</a:t>
            </a:r>
          </a:p>
          <a:p>
            <a:pPr marL="342900" indent="-342900">
              <a:lnSpc>
                <a:spcPts val="1500"/>
              </a:lnSpc>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Sanjay Srikakulam</a:t>
            </a:r>
          </a:p>
          <a:p>
            <a:pPr marL="342900" indent="-342900">
              <a:lnSpc>
                <a:spcPts val="1500"/>
              </a:lnSpc>
              <a:spcAft>
                <a:spcPts val="600"/>
              </a:spcAft>
              <a:buClr>
                <a:srgbClr val="005AA0"/>
              </a:buClr>
              <a:buSzPct val="105000"/>
              <a:buFont typeface="Wingdings" panose="05000000000000000000" pitchFamily="2" charset="2"/>
              <a:buChar char="§"/>
            </a:pPr>
            <a:r>
              <a:rPr lang="en-US" dirty="0" err="1">
                <a:latin typeface="Arial" panose="020B0604020202020204" pitchFamily="34" charset="0"/>
                <a:cs typeface="Arial" panose="020B0604020202020204" pitchFamily="34" charset="0"/>
              </a:rPr>
              <a:t>Carène</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Benasolo</a:t>
            </a:r>
            <a:endParaRPr lang="en-US" dirty="0">
              <a:latin typeface="Arial" panose="020B0604020202020204" pitchFamily="34" charset="0"/>
              <a:cs typeface="Arial" panose="020B0604020202020204" pitchFamily="34" charset="0"/>
            </a:endParaRPr>
          </a:p>
          <a:p>
            <a:pPr marL="342900" indent="-342900">
              <a:lnSpc>
                <a:spcPts val="1500"/>
              </a:lnSpc>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Pascal Hirsch</a:t>
            </a:r>
          </a:p>
          <a:p>
            <a:pPr>
              <a:spcAft>
                <a:spcPts val="600"/>
              </a:spcAft>
              <a:buClr>
                <a:srgbClr val="005AA0"/>
              </a:buClr>
              <a:buSzPct val="105000"/>
            </a:pPr>
            <a:endParaRPr lang="en-US" sz="2000" dirty="0">
              <a:latin typeface="Arial" panose="020B0604020202020204" pitchFamily="34" charset="0"/>
              <a:cs typeface="Arial" panose="020B0604020202020204" pitchFamily="34" charset="0"/>
            </a:endParaRPr>
          </a:p>
          <a:p>
            <a:pPr marL="285750" indent="-285750">
              <a:spcAft>
                <a:spcPts val="600"/>
              </a:spcAft>
              <a:buClr>
                <a:srgbClr val="005AA0"/>
              </a:buClr>
              <a:buSzPct val="105000"/>
              <a:buFont typeface="Wingdings" panose="05000000000000000000" pitchFamily="2" charset="2"/>
              <a:buChar char="§"/>
            </a:pPr>
            <a:endParaRPr lang="de-DE" sz="2000" dirty="0">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2525A08A-A9AC-0C80-2CD6-0D856E0B357A}"/>
              </a:ext>
            </a:extLst>
          </p:cNvPr>
          <p:cNvPicPr>
            <a:picLocks noChangeAspect="1"/>
          </p:cNvPicPr>
          <p:nvPr/>
        </p:nvPicPr>
        <p:blipFill>
          <a:blip r:embed="rId2"/>
          <a:stretch>
            <a:fillRect/>
          </a:stretch>
        </p:blipFill>
        <p:spPr>
          <a:xfrm>
            <a:off x="5406707" y="155656"/>
            <a:ext cx="6661762" cy="3466835"/>
          </a:xfrm>
          <a:prstGeom prst="rect">
            <a:avLst/>
          </a:prstGeom>
        </p:spPr>
      </p:pic>
      <p:pic>
        <p:nvPicPr>
          <p:cNvPr id="8" name="Grafik 5"/>
          <p:cNvPicPr>
            <a:picLocks noChangeAspect="1"/>
          </p:cNvPicPr>
          <p:nvPr/>
        </p:nvPicPr>
        <p:blipFill>
          <a:blip r:embed="rId3"/>
          <a:stretch>
            <a:fillRect/>
          </a:stretch>
        </p:blipFill>
        <p:spPr>
          <a:xfrm>
            <a:off x="9953834" y="5716562"/>
            <a:ext cx="1961004" cy="1046286"/>
          </a:xfrm>
          <a:prstGeom prst="rect">
            <a:avLst/>
          </a:prstGeom>
        </p:spPr>
      </p:pic>
      <p:pic>
        <p:nvPicPr>
          <p:cNvPr id="9" name="Picture 8">
            <a:extLst>
              <a:ext uri="{FF2B5EF4-FFF2-40B4-BE49-F238E27FC236}">
                <a16:creationId xmlns:a16="http://schemas.microsoft.com/office/drawing/2014/main" id="{20918503-4C59-F28A-6809-578FB83E50B1}"/>
              </a:ext>
            </a:extLst>
          </p:cNvPr>
          <p:cNvPicPr>
            <a:picLocks noChangeAspect="1"/>
          </p:cNvPicPr>
          <p:nvPr/>
        </p:nvPicPr>
        <p:blipFill>
          <a:blip r:embed="rId4"/>
          <a:stretch>
            <a:fillRect/>
          </a:stretch>
        </p:blipFill>
        <p:spPr>
          <a:xfrm>
            <a:off x="7870630" y="5731211"/>
            <a:ext cx="1835845" cy="901618"/>
          </a:xfrm>
          <a:prstGeom prst="rect">
            <a:avLst/>
          </a:prstGeom>
        </p:spPr>
      </p:pic>
      <p:sp>
        <p:nvSpPr>
          <p:cNvPr id="2" name="TextBox 1"/>
          <p:cNvSpPr txBox="1"/>
          <p:nvPr/>
        </p:nvSpPr>
        <p:spPr>
          <a:xfrm>
            <a:off x="9924886" y="5269546"/>
            <a:ext cx="1989952" cy="461665"/>
          </a:xfrm>
          <a:prstGeom prst="rect">
            <a:avLst/>
          </a:prstGeom>
          <a:noFill/>
        </p:spPr>
        <p:txBody>
          <a:bodyPr wrap="square" rtlCol="0">
            <a:spAutoFit/>
          </a:bodyPr>
          <a:lstStyle/>
          <a:p>
            <a:pPr algn="ctr"/>
            <a:r>
              <a:rPr lang="en-US" sz="2400" b="1" dirty="0" err="1">
                <a:solidFill>
                  <a:srgbClr val="003068"/>
                </a:solidFill>
                <a:latin typeface="Arial" panose="020B0604020202020204" pitchFamily="34" charset="0"/>
                <a:cs typeface="Arial" panose="020B0604020202020204" pitchFamily="34" charset="0"/>
              </a:rPr>
              <a:t>DrugSiderAI</a:t>
            </a:r>
            <a:endParaRPr lang="de-DE" sz="2400" b="1" dirty="0">
              <a:solidFill>
                <a:srgbClr val="003068"/>
              </a:solidFill>
              <a:latin typeface="Arial" panose="020B0604020202020204" pitchFamily="34" charset="0"/>
              <a:cs typeface="Arial" panose="020B0604020202020204" pitchFamily="34" charset="0"/>
            </a:endParaRPr>
          </a:p>
        </p:txBody>
      </p:sp>
      <p:sp>
        <p:nvSpPr>
          <p:cNvPr id="3" name="TextBox 2"/>
          <p:cNvSpPr txBox="1"/>
          <p:nvPr/>
        </p:nvSpPr>
        <p:spPr>
          <a:xfrm>
            <a:off x="7870630" y="4095194"/>
            <a:ext cx="2575035" cy="1754326"/>
          </a:xfrm>
          <a:prstGeom prst="rect">
            <a:avLst/>
          </a:prstGeom>
          <a:noFill/>
        </p:spPr>
        <p:txBody>
          <a:bodyPr wrap="square" rtlCol="0">
            <a:spAutoFit/>
          </a:bodyPr>
          <a:lstStyle/>
          <a:p>
            <a:r>
              <a:rPr lang="en-US" u="sng" dirty="0">
                <a:latin typeface="Arial" panose="020B0604020202020204" pitchFamily="34" charset="0"/>
                <a:cs typeface="Arial" panose="020B0604020202020204" pitchFamily="34" charset="0"/>
              </a:rPr>
              <a:t>For fruitful discussions:</a:t>
            </a:r>
          </a:p>
          <a:p>
            <a:pPr marL="285750" indent="-285750">
              <a:buClr>
                <a:srgbClr val="005AA0"/>
              </a:buClr>
              <a:buFont typeface="Wingdings" panose="05000000000000000000" pitchFamily="2" charset="2"/>
              <a:buChar char="§"/>
            </a:pPr>
            <a:r>
              <a:rPr lang="en-US" dirty="0">
                <a:latin typeface="Arial" panose="020B0604020202020204" pitchFamily="34" charset="0"/>
                <a:cs typeface="Arial" panose="020B0604020202020204" pitchFamily="34" charset="0"/>
              </a:rPr>
              <a:t>Vasily </a:t>
            </a:r>
            <a:r>
              <a:rPr lang="en-US" dirty="0" err="1">
                <a:latin typeface="Arial" panose="020B0604020202020204" pitchFamily="34" charset="0"/>
                <a:cs typeface="Arial" panose="020B0604020202020204" pitchFamily="34" charset="0"/>
              </a:rPr>
              <a:t>Ramensky</a:t>
            </a:r>
            <a:endParaRPr lang="en-US" dirty="0">
              <a:latin typeface="Arial" panose="020B0604020202020204" pitchFamily="34" charset="0"/>
              <a:cs typeface="Arial" panose="020B0604020202020204" pitchFamily="34" charset="0"/>
            </a:endParaRPr>
          </a:p>
          <a:p>
            <a:pPr marL="285750" indent="-285750">
              <a:buClr>
                <a:srgbClr val="005AA0"/>
              </a:buClr>
              <a:buFont typeface="Wingdings" panose="05000000000000000000" pitchFamily="2" charset="2"/>
              <a:buChar char="§"/>
            </a:pPr>
            <a:r>
              <a:rPr lang="en-US" dirty="0">
                <a:latin typeface="Arial" panose="020B0604020202020204" pitchFamily="34" charset="0"/>
                <a:cs typeface="Arial" panose="020B0604020202020204" pitchFamily="34" charset="0"/>
              </a:rPr>
              <a:t>Anastasia </a:t>
            </a:r>
            <a:r>
              <a:rPr lang="en-US" dirty="0" err="1">
                <a:latin typeface="Arial" panose="020B0604020202020204" pitchFamily="34" charset="0"/>
                <a:cs typeface="Arial" panose="020B0604020202020204" pitchFamily="34" charset="0"/>
              </a:rPr>
              <a:t>Kolchina</a:t>
            </a:r>
            <a:endParaRPr lang="en-US" dirty="0">
              <a:latin typeface="Arial" panose="020B0604020202020204" pitchFamily="34" charset="0"/>
              <a:cs typeface="Arial" panose="020B0604020202020204" pitchFamily="34" charset="0"/>
            </a:endParaRPr>
          </a:p>
          <a:p>
            <a:pPr marL="285750" indent="-285750">
              <a:buClr>
                <a:srgbClr val="005AA0"/>
              </a:buClr>
              <a:buFont typeface="Wingdings" panose="05000000000000000000" pitchFamily="2" charset="2"/>
              <a:buChar char="§"/>
            </a:pPr>
            <a:r>
              <a:rPr lang="en-US" dirty="0" err="1">
                <a:latin typeface="Arial" panose="020B0604020202020204" pitchFamily="34" charset="0"/>
                <a:cs typeface="Arial" panose="020B0604020202020204" pitchFamily="34" charset="0"/>
              </a:rPr>
              <a:t>Amay</a:t>
            </a:r>
            <a:r>
              <a:rPr lang="en-US" dirty="0">
                <a:latin typeface="Arial" panose="020B0604020202020204" pitchFamily="34" charset="0"/>
                <a:cs typeface="Arial" panose="020B0604020202020204" pitchFamily="34" charset="0"/>
              </a:rPr>
              <a:t> Agrawal</a:t>
            </a:r>
          </a:p>
          <a:p>
            <a:pPr marL="285750" indent="-285750">
              <a:buClr>
                <a:srgbClr val="005AA0"/>
              </a:buClr>
              <a:buFont typeface="Wingdings" panose="05000000000000000000" pitchFamily="2" charset="2"/>
              <a:buChar char="§"/>
            </a:pPr>
            <a:r>
              <a:rPr lang="en-US" dirty="0">
                <a:latin typeface="Arial" panose="020B0604020202020204" pitchFamily="34" charset="0"/>
                <a:cs typeface="Arial" panose="020B0604020202020204" pitchFamily="34" charset="0"/>
              </a:rPr>
              <a:t>Chen </a:t>
            </a:r>
            <a:r>
              <a:rPr lang="en-US" dirty="0" err="1">
                <a:latin typeface="Arial" panose="020B0604020202020204" pitchFamily="34" charset="0"/>
                <a:cs typeface="Arial" panose="020B0604020202020204" pitchFamily="34" charset="0"/>
              </a:rPr>
              <a:t>Guangyi</a:t>
            </a:r>
            <a:endParaRPr lang="en-US"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endParaRPr lang="de-DE" u="sng"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8FC3913F-D2ED-6E14-003C-E6733D803F18}"/>
              </a:ext>
            </a:extLst>
          </p:cNvPr>
          <p:cNvPicPr>
            <a:picLocks noChangeAspect="1"/>
          </p:cNvPicPr>
          <p:nvPr/>
        </p:nvPicPr>
        <p:blipFill>
          <a:blip r:embed="rId5"/>
          <a:srcRect/>
          <a:stretch/>
        </p:blipFill>
        <p:spPr>
          <a:xfrm>
            <a:off x="498814" y="3804159"/>
            <a:ext cx="2336396" cy="2336396"/>
          </a:xfrm>
          <a:prstGeom prst="rect">
            <a:avLst/>
          </a:prstGeom>
        </p:spPr>
      </p:pic>
      <p:sp>
        <p:nvSpPr>
          <p:cNvPr id="11" name="TextBox 10">
            <a:extLst>
              <a:ext uri="{FF2B5EF4-FFF2-40B4-BE49-F238E27FC236}">
                <a16:creationId xmlns:a16="http://schemas.microsoft.com/office/drawing/2014/main" id="{50EF84F2-138B-BAE5-87F8-0BF8FE379C06}"/>
              </a:ext>
            </a:extLst>
          </p:cNvPr>
          <p:cNvSpPr txBox="1"/>
          <p:nvPr/>
        </p:nvSpPr>
        <p:spPr>
          <a:xfrm>
            <a:off x="235061" y="6052001"/>
            <a:ext cx="2796715" cy="580828"/>
          </a:xfrm>
          <a:prstGeom prst="rect">
            <a:avLst/>
          </a:prstGeom>
          <a:noFill/>
        </p:spPr>
        <p:txBody>
          <a:bodyPr wrap="square" rtlCol="0">
            <a:spAutoFit/>
          </a:bodyPr>
          <a:lstStyle/>
          <a:p>
            <a:r>
              <a:rPr lang="de-DE" sz="1600" dirty="0">
                <a:latin typeface="Arial" panose="020B0604020202020204" pitchFamily="34" charset="0"/>
                <a:cs typeface="Arial" panose="020B0604020202020204" pitchFamily="34" charset="0"/>
              </a:rPr>
              <a:t>biorxiv.org/</a:t>
            </a:r>
            <a:r>
              <a:rPr lang="de-DE" sz="1600" dirty="0" err="1">
                <a:latin typeface="Arial" panose="020B0604020202020204" pitchFamily="34" charset="0"/>
                <a:cs typeface="Arial" panose="020B0604020202020204" pitchFamily="34" charset="0"/>
              </a:rPr>
              <a:t>content</a:t>
            </a:r>
            <a:r>
              <a:rPr lang="de-DE" sz="1600" dirty="0">
                <a:latin typeface="Arial" panose="020B0604020202020204" pitchFamily="34" charset="0"/>
                <a:cs typeface="Arial" panose="020B0604020202020204" pitchFamily="34" charset="0"/>
              </a:rPr>
              <a:t>/10.64898/2025.12.01.691563v1</a:t>
            </a:r>
          </a:p>
        </p:txBody>
      </p:sp>
      <p:pic>
        <p:nvPicPr>
          <p:cNvPr id="13" name="Picture 12" descr="A person in a red cape and blue garment fighting with a monster&#10;&#10;AI-generated content may be incorrect.">
            <a:extLst>
              <a:ext uri="{FF2B5EF4-FFF2-40B4-BE49-F238E27FC236}">
                <a16:creationId xmlns:a16="http://schemas.microsoft.com/office/drawing/2014/main" id="{79955959-B0A3-2DA5-8411-F87688B7C8AB}"/>
              </a:ext>
            </a:extLst>
          </p:cNvPr>
          <p:cNvPicPr>
            <a:picLocks noChangeAspect="1"/>
          </p:cNvPicPr>
          <p:nvPr/>
        </p:nvPicPr>
        <p:blipFill>
          <a:blip r:embed="rId6"/>
          <a:stretch>
            <a:fillRect/>
          </a:stretch>
        </p:blipFill>
        <p:spPr>
          <a:xfrm>
            <a:off x="3124878" y="3579936"/>
            <a:ext cx="2121941" cy="3182912"/>
          </a:xfrm>
          <a:prstGeom prst="rect">
            <a:avLst/>
          </a:prstGeom>
        </p:spPr>
      </p:pic>
    </p:spTree>
    <p:extLst>
      <p:ext uri="{BB962C8B-B14F-4D97-AF65-F5344CB8AC3E}">
        <p14:creationId xmlns:p14="http://schemas.microsoft.com/office/powerpoint/2010/main" val="5331564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6761" y="214944"/>
            <a:ext cx="6498627" cy="6163884"/>
          </a:xfrm>
          <a:prstGeom prst="rect">
            <a:avLst/>
          </a:prstGeom>
        </p:spPr>
      </p:pic>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Hexokinase-4</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TextBox 2"/>
          <p:cNvSpPr txBox="1"/>
          <p:nvPr/>
        </p:nvSpPr>
        <p:spPr>
          <a:xfrm>
            <a:off x="8178449" y="5736257"/>
            <a:ext cx="1566371" cy="307777"/>
          </a:xfrm>
          <a:prstGeom prst="rect">
            <a:avLst/>
          </a:prstGeom>
          <a:noFill/>
        </p:spPr>
        <p:txBody>
          <a:bodyPr wrap="square" rtlCol="0">
            <a:spAutoFit/>
          </a:bodyPr>
          <a:lstStyle/>
          <a:p>
            <a:r>
              <a:rPr lang="en-US" sz="1400" dirty="0">
                <a:solidFill>
                  <a:schemeClr val="bg1">
                    <a:lumMod val="65000"/>
                  </a:schemeClr>
                </a:solidFill>
                <a:latin typeface="Arial" panose="020B0604020202020204" pitchFamily="34" charset="0"/>
                <a:cs typeface="Arial" panose="020B0604020202020204" pitchFamily="34" charset="0"/>
              </a:rPr>
              <a:t>PDB entry 3F9M</a:t>
            </a:r>
            <a:endParaRPr lang="de-DE" sz="1400" dirty="0">
              <a:solidFill>
                <a:schemeClr val="bg1">
                  <a:lumMod val="65000"/>
                </a:schemeClr>
              </a:solidFill>
              <a:latin typeface="Arial" panose="020B0604020202020204" pitchFamily="34" charset="0"/>
              <a:cs typeface="Arial" panose="020B0604020202020204" pitchFamily="34" charset="0"/>
            </a:endParaRPr>
          </a:p>
        </p:txBody>
      </p:sp>
      <p:sp>
        <p:nvSpPr>
          <p:cNvPr id="16" name="Textfeld 11"/>
          <p:cNvSpPr txBox="1"/>
          <p:nvPr/>
        </p:nvSpPr>
        <p:spPr>
          <a:xfrm>
            <a:off x="410456" y="1686674"/>
            <a:ext cx="5268665" cy="2385268"/>
          </a:xfrm>
          <a:prstGeom prst="rect">
            <a:avLst/>
          </a:prstGeom>
          <a:noFill/>
        </p:spPr>
        <p:txBody>
          <a:bodyPr wrap="square" rtlCol="0">
            <a:spAutoFit/>
          </a:bodyPr>
          <a:lstStyle/>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part of unrelated proteins split</a:t>
            </a:r>
          </a:p>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catalyzes the phosphorylation of hexose</a:t>
            </a:r>
          </a:p>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MAVE measures the catalytic activity</a:t>
            </a:r>
          </a:p>
          <a:p>
            <a:pPr marL="285750" indent="-285750">
              <a:spcAft>
                <a:spcPts val="600"/>
              </a:spcAft>
              <a:buClr>
                <a:srgbClr val="005AA0"/>
              </a:buClr>
              <a:buSzPct val="105000"/>
              <a:buFont typeface="Wingdings" panose="05000000000000000000" pitchFamily="2" charset="2"/>
              <a:buChar char="§"/>
            </a:pPr>
            <a:r>
              <a:rPr lang="en-US" dirty="0">
                <a:latin typeface="Arial" panose="020B0604020202020204" pitchFamily="34" charset="0"/>
                <a:cs typeface="Arial" panose="020B0604020202020204" pitchFamily="34" charset="0"/>
              </a:rPr>
              <a:t>5 examples only correctly predicted by </a:t>
            </a:r>
            <a:r>
              <a:rPr lang="en-US" dirty="0" err="1">
                <a:latin typeface="Arial" panose="020B0604020202020204" pitchFamily="34" charset="0"/>
                <a:cs typeface="Arial" panose="020B0604020202020204" pitchFamily="34" charset="0"/>
              </a:rPr>
              <a:t>StructGuy</a:t>
            </a:r>
            <a:endParaRPr lang="en-US" dirty="0">
              <a:latin typeface="Arial" panose="020B0604020202020204" pitchFamily="34" charset="0"/>
              <a:cs typeface="Arial" panose="020B0604020202020204" pitchFamily="34" charset="0"/>
            </a:endParaRPr>
          </a:p>
          <a:p>
            <a:pPr marL="285750" indent="-285750">
              <a:spcAft>
                <a:spcPts val="600"/>
              </a:spcAft>
              <a:buClr>
                <a:srgbClr val="005AA0"/>
              </a:buClr>
              <a:buSzPct val="105000"/>
              <a:buFont typeface="Wingdings" panose="05000000000000000000" pitchFamily="2" charset="2"/>
              <a:buChar char="§"/>
            </a:pPr>
            <a:endParaRPr lang="en-US" dirty="0">
              <a:latin typeface="Arial" panose="020B0604020202020204" pitchFamily="34" charset="0"/>
              <a:cs typeface="Arial" panose="020B0604020202020204" pitchFamily="34" charset="0"/>
            </a:endParaRPr>
          </a:p>
          <a:p>
            <a:pPr>
              <a:spcAft>
                <a:spcPts val="600"/>
              </a:spcAft>
              <a:buClr>
                <a:srgbClr val="005AA0"/>
              </a:buClr>
              <a:buSzPct val="105000"/>
            </a:pPr>
            <a:endParaRPr lang="de-DE" sz="1600" dirty="0">
              <a:latin typeface="Arial" panose="020B0604020202020204" pitchFamily="34" charset="0"/>
              <a:cs typeface="Arial" panose="020B0604020202020204" pitchFamily="34" charset="0"/>
            </a:endParaRPr>
          </a:p>
        </p:txBody>
      </p:sp>
      <p:sp>
        <p:nvSpPr>
          <p:cNvPr id="5" name="Oval 4"/>
          <p:cNvSpPr>
            <a:spLocks noChangeAspect="1"/>
          </p:cNvSpPr>
          <p:nvPr/>
        </p:nvSpPr>
        <p:spPr>
          <a:xfrm>
            <a:off x="8047235" y="3461478"/>
            <a:ext cx="914400" cy="914400"/>
          </a:xfrm>
          <a:prstGeom prst="ellipse">
            <a:avLst/>
          </a:prstGeom>
          <a:noFill/>
          <a:ln w="38100">
            <a:solidFill>
              <a:srgbClr val="003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val 20"/>
          <p:cNvSpPr>
            <a:spLocks noChangeAspect="1"/>
          </p:cNvSpPr>
          <p:nvPr/>
        </p:nvSpPr>
        <p:spPr>
          <a:xfrm>
            <a:off x="9948987" y="3723045"/>
            <a:ext cx="914400" cy="914400"/>
          </a:xfrm>
          <a:prstGeom prst="ellipse">
            <a:avLst/>
          </a:prstGeom>
          <a:noFill/>
          <a:ln w="38100">
            <a:solidFill>
              <a:srgbClr val="003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p:cNvSpPr>
            <a:spLocks noChangeAspect="1"/>
          </p:cNvSpPr>
          <p:nvPr/>
        </p:nvSpPr>
        <p:spPr>
          <a:xfrm>
            <a:off x="6771313" y="3723045"/>
            <a:ext cx="914400" cy="914400"/>
          </a:xfrm>
          <a:prstGeom prst="ellipse">
            <a:avLst/>
          </a:prstGeom>
          <a:noFill/>
          <a:ln w="38100">
            <a:solidFill>
              <a:srgbClr val="003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252658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Hexokinase-4</a:t>
            </a:r>
            <a:r>
              <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position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37 </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5419" y="861161"/>
            <a:ext cx="7707892" cy="5861344"/>
          </a:xfrm>
          <a:prstGeom prst="rect">
            <a:avLst/>
          </a:prstGeom>
        </p:spPr>
      </p:pic>
      <p:sp>
        <p:nvSpPr>
          <p:cNvPr id="6" name="Rounded Rectangle 5"/>
          <p:cNvSpPr/>
          <p:nvPr/>
        </p:nvSpPr>
        <p:spPr>
          <a:xfrm>
            <a:off x="400212" y="2227617"/>
            <a:ext cx="3111915" cy="21989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Arial" panose="020B0604020202020204" pitchFamily="34" charset="0"/>
                <a:cs typeface="Arial" panose="020B0604020202020204" pitchFamily="34" charset="0"/>
              </a:rPr>
              <a:t>Methionine </a:t>
            </a:r>
            <a:r>
              <a:rPr lang="en-US" sz="24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Tryptophan</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activity lost</a:t>
            </a:r>
          </a:p>
        </p:txBody>
      </p:sp>
    </p:spTree>
    <p:extLst>
      <p:ext uri="{BB962C8B-B14F-4D97-AF65-F5344CB8AC3E}">
        <p14:creationId xmlns:p14="http://schemas.microsoft.com/office/powerpoint/2010/main" val="1694367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Hexokinase-4</a:t>
            </a:r>
            <a:r>
              <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position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37 </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7471" r="7825"/>
          <a:stretch/>
        </p:blipFill>
        <p:spPr>
          <a:xfrm>
            <a:off x="62346" y="2653536"/>
            <a:ext cx="3881970" cy="3437201"/>
          </a:xfrm>
          <a:prstGeom prst="rect">
            <a:avLst/>
          </a:prstGeom>
        </p:spPr>
      </p:pic>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7626" r="9164"/>
          <a:stretch/>
        </p:blipFill>
        <p:spPr>
          <a:xfrm>
            <a:off x="4062846" y="2653537"/>
            <a:ext cx="3813463" cy="3437200"/>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val="0"/>
              </a:ext>
            </a:extLst>
          </a:blip>
          <a:srcRect l="12190" t="3290" r="9608" b="45758"/>
          <a:stretch/>
        </p:blipFill>
        <p:spPr>
          <a:xfrm>
            <a:off x="0" y="924791"/>
            <a:ext cx="12003650" cy="1396602"/>
          </a:xfrm>
          <a:prstGeom prst="rect">
            <a:avLst/>
          </a:prstGeom>
        </p:spPr>
      </p:pic>
      <p:pic>
        <p:nvPicPr>
          <p:cNvPr id="12" name="Picture 11"/>
          <p:cNvPicPr>
            <a:picLocks noChangeAspect="1"/>
          </p:cNvPicPr>
          <p:nvPr/>
        </p:nvPicPr>
        <p:blipFill rotWithShape="1">
          <a:blip r:embed="rId6">
            <a:extLst>
              <a:ext uri="{28A0092B-C50C-407E-A947-70E740481C1C}">
                <a14:useLocalDpi xmlns:a14="http://schemas.microsoft.com/office/drawing/2010/main" val="0"/>
              </a:ext>
            </a:extLst>
          </a:blip>
          <a:srcRect l="6800" r="8433"/>
          <a:stretch/>
        </p:blipFill>
        <p:spPr>
          <a:xfrm>
            <a:off x="8042563" y="2653537"/>
            <a:ext cx="3886200" cy="3438407"/>
          </a:xfrm>
          <a:prstGeom prst="rect">
            <a:avLst/>
          </a:prstGeom>
        </p:spPr>
      </p:pic>
      <p:cxnSp>
        <p:nvCxnSpPr>
          <p:cNvPr id="14" name="Straight Connector 13"/>
          <p:cNvCxnSpPr/>
          <p:nvPr/>
        </p:nvCxnSpPr>
        <p:spPr>
          <a:xfrm flipH="1">
            <a:off x="467591" y="3065318"/>
            <a:ext cx="10391" cy="26496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H="1">
            <a:off x="6764482" y="3065318"/>
            <a:ext cx="10392" cy="26496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11655425" y="3065318"/>
            <a:ext cx="15875" cy="26496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256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Hexokinase-4</a:t>
            </a:r>
            <a:r>
              <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position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293</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954" y="864000"/>
            <a:ext cx="7131228" cy="5921263"/>
          </a:xfrm>
          <a:prstGeom prst="rect">
            <a:avLst/>
          </a:prstGeom>
        </p:spPr>
      </p:pic>
      <p:sp>
        <p:nvSpPr>
          <p:cNvPr id="6" name="Rounded Rectangle 5"/>
          <p:cNvSpPr/>
          <p:nvPr/>
        </p:nvSpPr>
        <p:spPr>
          <a:xfrm>
            <a:off x="504122" y="2130136"/>
            <a:ext cx="3589896" cy="271124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Arial" panose="020B0604020202020204" pitchFamily="34" charset="0"/>
                <a:cs typeface="Arial" panose="020B0604020202020204" pitchFamily="34" charset="0"/>
              </a:rPr>
              <a:t>Isoleucine  </a:t>
            </a:r>
            <a:r>
              <a:rPr lang="en-US" sz="24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Serine/Alanine</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both negatively effects activity</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Serine worse than Alanine</a:t>
            </a:r>
          </a:p>
        </p:txBody>
      </p:sp>
    </p:spTree>
    <p:extLst>
      <p:ext uri="{BB962C8B-B14F-4D97-AF65-F5344CB8AC3E}">
        <p14:creationId xmlns:p14="http://schemas.microsoft.com/office/powerpoint/2010/main" val="6978135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Hexokinase-4</a:t>
            </a:r>
            <a:r>
              <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position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293</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11" name="Picture 10"/>
          <p:cNvPicPr>
            <a:picLocks noChangeAspect="1"/>
          </p:cNvPicPr>
          <p:nvPr/>
        </p:nvPicPr>
        <p:blipFill rotWithShape="1">
          <a:blip r:embed="rId2">
            <a:extLst>
              <a:ext uri="{28A0092B-C50C-407E-A947-70E740481C1C}">
                <a14:useLocalDpi xmlns:a14="http://schemas.microsoft.com/office/drawing/2010/main" val="0"/>
              </a:ext>
            </a:extLst>
          </a:blip>
          <a:srcRect l="12197" t="4606" r="11590" b="46182"/>
          <a:stretch/>
        </p:blipFill>
        <p:spPr>
          <a:xfrm>
            <a:off x="104056" y="2132415"/>
            <a:ext cx="12065428" cy="1421276"/>
          </a:xfrm>
          <a:prstGeom prst="rect">
            <a:avLst/>
          </a:prstGeom>
        </p:spPr>
      </p:pic>
      <p:pic>
        <p:nvPicPr>
          <p:cNvPr id="12" name="Picture 11"/>
          <p:cNvPicPr>
            <a:picLocks noChangeAspect="1"/>
          </p:cNvPicPr>
          <p:nvPr/>
        </p:nvPicPr>
        <p:blipFill rotWithShape="1">
          <a:blip r:embed="rId3">
            <a:extLst>
              <a:ext uri="{28A0092B-C50C-407E-A947-70E740481C1C}">
                <a14:useLocalDpi xmlns:a14="http://schemas.microsoft.com/office/drawing/2010/main" val="0"/>
              </a:ext>
            </a:extLst>
          </a:blip>
          <a:srcRect l="15801" t="4303" r="12382" b="46485"/>
          <a:stretch/>
        </p:blipFill>
        <p:spPr>
          <a:xfrm>
            <a:off x="1537857" y="5051899"/>
            <a:ext cx="10631627" cy="1476523"/>
          </a:xfrm>
          <a:prstGeom prst="rect">
            <a:avLst/>
          </a:prstGeom>
        </p:spPr>
      </p:pic>
      <p:sp>
        <p:nvSpPr>
          <p:cNvPr id="13" name="Rounded Rectangle 12"/>
          <p:cNvSpPr/>
          <p:nvPr/>
        </p:nvSpPr>
        <p:spPr>
          <a:xfrm>
            <a:off x="3911239" y="1395375"/>
            <a:ext cx="3742531" cy="686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Isoleucine  </a:t>
            </a:r>
            <a:r>
              <a:rPr lang="en-US" sz="24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Serine</a:t>
            </a:r>
          </a:p>
        </p:txBody>
      </p:sp>
      <p:sp>
        <p:nvSpPr>
          <p:cNvPr id="14" name="Rounded Rectangle 13"/>
          <p:cNvSpPr/>
          <p:nvPr/>
        </p:nvSpPr>
        <p:spPr>
          <a:xfrm>
            <a:off x="3911239" y="4365611"/>
            <a:ext cx="3742531" cy="686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Isoleucine  </a:t>
            </a:r>
            <a:r>
              <a:rPr lang="en-US" sz="24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Alanine</a:t>
            </a:r>
          </a:p>
        </p:txBody>
      </p:sp>
    </p:spTree>
    <p:extLst>
      <p:ext uri="{BB962C8B-B14F-4D97-AF65-F5344CB8AC3E}">
        <p14:creationId xmlns:p14="http://schemas.microsoft.com/office/powerpoint/2010/main" val="3000693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Hexokinase-4</a:t>
            </a:r>
            <a:r>
              <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position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348</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43580" y="850775"/>
            <a:ext cx="8104698" cy="6163089"/>
          </a:xfrm>
          <a:prstGeom prst="rect">
            <a:avLst/>
          </a:prstGeom>
        </p:spPr>
      </p:pic>
      <p:sp>
        <p:nvSpPr>
          <p:cNvPr id="6" name="Rounded Rectangle 5"/>
          <p:cNvSpPr/>
          <p:nvPr/>
        </p:nvSpPr>
        <p:spPr>
          <a:xfrm>
            <a:off x="348258" y="2383480"/>
            <a:ext cx="3984751" cy="21157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latin typeface="Arial" panose="020B0604020202020204" pitchFamily="34" charset="0"/>
                <a:cs typeface="Arial" panose="020B0604020202020204" pitchFamily="34" charset="0"/>
              </a:rPr>
              <a:t>Isoleucine</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 Serine/Alanine</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some change in activity for both</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Serine more than Alanine</a:t>
            </a:r>
          </a:p>
        </p:txBody>
      </p:sp>
    </p:spTree>
    <p:extLst>
      <p:ext uri="{BB962C8B-B14F-4D97-AF65-F5344CB8AC3E}">
        <p14:creationId xmlns:p14="http://schemas.microsoft.com/office/powerpoint/2010/main" val="38947196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Case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study</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 Hexokinase-4</a:t>
            </a:r>
            <a:r>
              <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position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348</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l="11985" t="4491" r="9711" b="46336"/>
          <a:stretch/>
        </p:blipFill>
        <p:spPr>
          <a:xfrm>
            <a:off x="1236518" y="5051899"/>
            <a:ext cx="10678065" cy="1449647"/>
          </a:xfrm>
          <a:prstGeom prst="rect">
            <a:avLst/>
          </a:prstGeom>
        </p:spPr>
      </p:pic>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17083" t="3319" r="9260" b="45193"/>
          <a:stretch/>
        </p:blipFill>
        <p:spPr>
          <a:xfrm>
            <a:off x="115392" y="2081663"/>
            <a:ext cx="12000408" cy="1497947"/>
          </a:xfrm>
          <a:prstGeom prst="rect">
            <a:avLst/>
          </a:prstGeom>
        </p:spPr>
      </p:pic>
      <p:sp>
        <p:nvSpPr>
          <p:cNvPr id="11" name="Rounded Rectangle 10"/>
          <p:cNvSpPr/>
          <p:nvPr/>
        </p:nvSpPr>
        <p:spPr>
          <a:xfrm>
            <a:off x="3911239" y="1395375"/>
            <a:ext cx="3742531" cy="686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Isoleucine  </a:t>
            </a:r>
            <a:r>
              <a:rPr lang="en-US" sz="24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Serine</a:t>
            </a:r>
          </a:p>
        </p:txBody>
      </p:sp>
      <p:sp>
        <p:nvSpPr>
          <p:cNvPr id="12" name="Rounded Rectangle 11"/>
          <p:cNvSpPr/>
          <p:nvPr/>
        </p:nvSpPr>
        <p:spPr>
          <a:xfrm>
            <a:off x="3911239" y="4365611"/>
            <a:ext cx="3742531" cy="68628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Isoleucine  </a:t>
            </a:r>
            <a:r>
              <a:rPr lang="en-US" sz="2400" b="1" dirty="0">
                <a:latin typeface="Arial" panose="020B0604020202020204" pitchFamily="34" charset="0"/>
                <a:cs typeface="Arial" panose="020B0604020202020204" pitchFamily="34" charset="0"/>
              </a:rPr>
              <a:t>→</a:t>
            </a:r>
            <a:r>
              <a:rPr lang="en-US" dirty="0">
                <a:latin typeface="Arial" panose="020B0604020202020204" pitchFamily="34" charset="0"/>
                <a:cs typeface="Arial" panose="020B0604020202020204" pitchFamily="34" charset="0"/>
              </a:rPr>
              <a:t>  Alanine</a:t>
            </a:r>
          </a:p>
        </p:txBody>
      </p:sp>
    </p:spTree>
    <p:extLst>
      <p:ext uri="{BB962C8B-B14F-4D97-AF65-F5344CB8AC3E}">
        <p14:creationId xmlns:p14="http://schemas.microsoft.com/office/powerpoint/2010/main" val="15575175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Abgerundetes Rechteck 6"/>
          <p:cNvSpPr/>
          <p:nvPr/>
        </p:nvSpPr>
        <p:spPr bwMode="auto">
          <a:xfrm>
            <a:off x="7433429" y="3547351"/>
            <a:ext cx="3272842" cy="2878702"/>
          </a:xfrm>
          <a:prstGeom prst="roundRect">
            <a:avLst>
              <a:gd name="adj" fmla="val 3285"/>
            </a:avLst>
          </a:prstGeom>
          <a:solidFill>
            <a:schemeClr val="bg1">
              <a:lumMod val="95000"/>
            </a:schemeClr>
          </a:solidFill>
          <a:ln w="9525" cap="flat" cmpd="sng" algn="ctr">
            <a:solidFill>
              <a:schemeClr val="bg1">
                <a:lumMod val="50000"/>
              </a:schemeClr>
            </a:solidFill>
            <a:prstDash val="solid"/>
            <a:round/>
            <a:headEnd type="none" w="med" len="med"/>
            <a:tailEnd type="none" w="med" len="med"/>
          </a:ln>
          <a:effectLst/>
        </p:spPr>
        <p:txBody>
          <a:bodyPr wrap="none" anchor="ctr"/>
          <a:lstStyle/>
          <a:p>
            <a:pPr algn="ctr" eaLnBrk="1" hangingPunct="1">
              <a:defRPr/>
            </a:pPr>
            <a:endParaRPr lang="en-US" sz="1800" dirty="0">
              <a:latin typeface="Arial" charset="0"/>
              <a:ea typeface="ＭＳ Ｐゴシック" charset="-128"/>
              <a:cs typeface="Arial" charset="0"/>
            </a:endParaRPr>
          </a:p>
        </p:txBody>
      </p:sp>
      <p:sp>
        <p:nvSpPr>
          <p:cNvPr id="29" name="Abgerundetes Rechteck 6"/>
          <p:cNvSpPr/>
          <p:nvPr/>
        </p:nvSpPr>
        <p:spPr bwMode="auto">
          <a:xfrm>
            <a:off x="7433429" y="900813"/>
            <a:ext cx="3272842" cy="2494358"/>
          </a:xfrm>
          <a:prstGeom prst="roundRect">
            <a:avLst>
              <a:gd name="adj" fmla="val 3285"/>
            </a:avLst>
          </a:prstGeom>
          <a:solidFill>
            <a:schemeClr val="bg1">
              <a:lumMod val="95000"/>
            </a:schemeClr>
          </a:solidFill>
          <a:ln w="9525" cap="flat" cmpd="sng" algn="ctr">
            <a:solidFill>
              <a:schemeClr val="bg1">
                <a:lumMod val="50000"/>
              </a:schemeClr>
            </a:solidFill>
            <a:prstDash val="solid"/>
            <a:round/>
            <a:headEnd type="none" w="med" len="med"/>
            <a:tailEnd type="none" w="med" len="med"/>
          </a:ln>
          <a:effectLst/>
        </p:spPr>
        <p:txBody>
          <a:bodyPr wrap="none" anchor="ctr"/>
          <a:lstStyle/>
          <a:p>
            <a:pPr algn="ctr" eaLnBrk="1" hangingPunct="1">
              <a:defRPr/>
            </a:pPr>
            <a:endParaRPr lang="en-US" sz="1800" dirty="0">
              <a:latin typeface="Arial" charset="0"/>
              <a:ea typeface="ＭＳ Ｐゴシック" charset="-128"/>
              <a:cs typeface="Arial" charset="0"/>
            </a:endParaRPr>
          </a:p>
        </p:txBody>
      </p:sp>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Multiplexed assay of variant effect (MAVE)</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95542" y="1036708"/>
            <a:ext cx="1712882" cy="1144180"/>
          </a:xfrm>
          <a:prstGeom prst="rect">
            <a:avLst/>
          </a:prstGeom>
        </p:spPr>
      </p:pic>
      <p:grpSp>
        <p:nvGrpSpPr>
          <p:cNvPr id="22" name="Group 21"/>
          <p:cNvGrpSpPr/>
          <p:nvPr/>
        </p:nvGrpSpPr>
        <p:grpSpPr>
          <a:xfrm>
            <a:off x="8173679" y="3672805"/>
            <a:ext cx="1956607" cy="1437744"/>
            <a:chOff x="3438517" y="4652728"/>
            <a:chExt cx="1994880" cy="1472987"/>
          </a:xfrm>
        </p:grpSpPr>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78745" y="4652728"/>
              <a:ext cx="1357171" cy="1211377"/>
            </a:xfrm>
            <a:prstGeom prst="rect">
              <a:avLst/>
            </a:prstGeom>
          </p:spPr>
        </p:pic>
        <p:sp>
          <p:nvSpPr>
            <p:cNvPr id="8" name="TextBox 7"/>
            <p:cNvSpPr txBox="1"/>
            <p:nvPr/>
          </p:nvSpPr>
          <p:spPr>
            <a:xfrm>
              <a:off x="3438517" y="5664050"/>
              <a:ext cx="1994880" cy="461665"/>
            </a:xfrm>
            <a:prstGeom prst="rect">
              <a:avLst/>
            </a:prstGeom>
            <a:noFill/>
          </p:spPr>
          <p:txBody>
            <a:bodyPr wrap="square" rtlCol="0">
              <a:spAutoFit/>
            </a:bodyPr>
            <a:lstStyle/>
            <a:p>
              <a:pPr algn="ctr"/>
              <a:r>
                <a:rPr lang="en-US" sz="2400" b="1" dirty="0" err="1">
                  <a:latin typeface="Arial" panose="020B0604020202020204" pitchFamily="34" charset="0"/>
                  <a:cs typeface="Arial" panose="020B0604020202020204" pitchFamily="34" charset="0"/>
                </a:rPr>
                <a:t>ProteinGym</a:t>
              </a:r>
              <a:endParaRPr lang="de-DE" sz="2400" b="1" dirty="0">
                <a:latin typeface="Arial" panose="020B0604020202020204" pitchFamily="34" charset="0"/>
                <a:cs typeface="Arial" panose="020B0604020202020204" pitchFamily="34" charset="0"/>
              </a:endParaRPr>
            </a:p>
          </p:txBody>
        </p:sp>
      </p:gr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841" y="1934125"/>
            <a:ext cx="6690733" cy="3373245"/>
          </a:xfrm>
          <a:prstGeom prst="rect">
            <a:avLst/>
          </a:prstGeom>
        </p:spPr>
      </p:pic>
      <p:sp>
        <p:nvSpPr>
          <p:cNvPr id="30" name="Textfeld 11"/>
          <p:cNvSpPr txBox="1"/>
          <p:nvPr/>
        </p:nvSpPr>
        <p:spPr>
          <a:xfrm>
            <a:off x="7640608" y="2333068"/>
            <a:ext cx="3022751" cy="984885"/>
          </a:xfrm>
          <a:prstGeom prst="rect">
            <a:avLst/>
          </a:prstGeom>
          <a:noFill/>
        </p:spPr>
        <p:txBody>
          <a:bodyPr wrap="none" rtlCol="0">
            <a:spAutoFit/>
          </a:bodyPr>
          <a:lstStyle/>
          <a:p>
            <a:pPr marL="285750" indent="-285750">
              <a:spcAft>
                <a:spcPts val="600"/>
              </a:spcAft>
              <a:buClr>
                <a:srgbClr val="005AA0"/>
              </a:buClr>
              <a:buSzPct val="105000"/>
              <a:buFont typeface="Wingdings" panose="05000000000000000000" pitchFamily="2" charset="2"/>
              <a:buChar char="§"/>
            </a:pPr>
            <a:r>
              <a:rPr lang="de-DE" sz="1600" dirty="0" err="1">
                <a:latin typeface="Arial" panose="020B0604020202020204" pitchFamily="34" charset="0"/>
                <a:cs typeface="Arial" panose="020B0604020202020204" pitchFamily="34" charset="0"/>
              </a:rPr>
              <a:t>collection</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of</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raw</a:t>
            </a:r>
            <a:r>
              <a:rPr lang="de-DE" sz="1600" dirty="0">
                <a:latin typeface="Arial" panose="020B0604020202020204" pitchFamily="34" charset="0"/>
                <a:cs typeface="Arial" panose="020B0604020202020204" pitchFamily="34" charset="0"/>
              </a:rPr>
              <a:t> MAVE </a:t>
            </a:r>
            <a:r>
              <a:rPr lang="de-DE" sz="1600" dirty="0" err="1">
                <a:latin typeface="Arial" panose="020B0604020202020204" pitchFamily="34" charset="0"/>
                <a:cs typeface="Arial" panose="020B0604020202020204" pitchFamily="34" charset="0"/>
              </a:rPr>
              <a:t>data</a:t>
            </a:r>
            <a:endParaRPr lang="de-DE" sz="1600" dirty="0">
              <a:latin typeface="Arial" panose="020B0604020202020204" pitchFamily="34" charset="0"/>
              <a:cs typeface="Arial" panose="020B0604020202020204" pitchFamily="34" charset="0"/>
            </a:endParaRPr>
          </a:p>
          <a:p>
            <a:pPr marL="285750" indent="-285750">
              <a:spcAft>
                <a:spcPts val="600"/>
              </a:spcAft>
              <a:buClr>
                <a:srgbClr val="005AA0"/>
              </a:buClr>
              <a:buSzPct val="105000"/>
              <a:buFont typeface="Wingdings" panose="05000000000000000000" pitchFamily="2" charset="2"/>
              <a:buChar char="§"/>
            </a:pPr>
            <a:r>
              <a:rPr lang="en-US" sz="1600" dirty="0">
                <a:latin typeface="Arial" panose="020B0604020202020204" pitchFamily="34" charset="0"/>
                <a:cs typeface="Arial" panose="020B0604020202020204" pitchFamily="34" charset="0"/>
              </a:rPr>
              <a:t>1,240 entries</a:t>
            </a:r>
          </a:p>
          <a:p>
            <a:pPr marL="285750" indent="-285750">
              <a:spcAft>
                <a:spcPts val="600"/>
              </a:spcAft>
              <a:buClr>
                <a:srgbClr val="005AA0"/>
              </a:buClr>
              <a:buSzPct val="105000"/>
              <a:buFont typeface="Wingdings" panose="05000000000000000000" pitchFamily="2" charset="2"/>
              <a:buChar char="§"/>
            </a:pPr>
            <a:r>
              <a:rPr lang="en-US" sz="1600" dirty="0">
                <a:latin typeface="Arial" panose="020B0604020202020204" pitchFamily="34" charset="0"/>
                <a:cs typeface="Arial" panose="020B0604020202020204" pitchFamily="34" charset="0"/>
              </a:rPr>
              <a:t>3,325 score sets</a:t>
            </a:r>
            <a:endParaRPr lang="de-DE" sz="1600" dirty="0">
              <a:latin typeface="Arial" panose="020B0604020202020204" pitchFamily="34" charset="0"/>
              <a:cs typeface="Arial" panose="020B0604020202020204" pitchFamily="34" charset="0"/>
            </a:endParaRPr>
          </a:p>
        </p:txBody>
      </p:sp>
      <p:sp>
        <p:nvSpPr>
          <p:cNvPr id="32" name="Textfeld 11"/>
          <p:cNvSpPr txBox="1"/>
          <p:nvPr/>
        </p:nvSpPr>
        <p:spPr>
          <a:xfrm>
            <a:off x="7640608" y="5110549"/>
            <a:ext cx="3311006" cy="1554272"/>
          </a:xfrm>
          <a:prstGeom prst="rect">
            <a:avLst/>
          </a:prstGeom>
          <a:noFill/>
        </p:spPr>
        <p:txBody>
          <a:bodyPr wrap="square" rtlCol="0">
            <a:spAutoFit/>
          </a:bodyPr>
          <a:lstStyle/>
          <a:p>
            <a:pPr marL="285750" indent="-285750">
              <a:spcAft>
                <a:spcPts val="600"/>
              </a:spcAft>
              <a:buClr>
                <a:srgbClr val="005AA0"/>
              </a:buClr>
              <a:buSzPct val="105000"/>
              <a:buFont typeface="Wingdings" panose="05000000000000000000" pitchFamily="2" charset="2"/>
              <a:buChar char="§"/>
            </a:pPr>
            <a:r>
              <a:rPr lang="de-DE" sz="1600" dirty="0" err="1">
                <a:latin typeface="Arial" panose="020B0604020202020204" pitchFamily="34" charset="0"/>
                <a:cs typeface="Arial" panose="020B0604020202020204" pitchFamily="34" charset="0"/>
              </a:rPr>
              <a:t>manually</a:t>
            </a:r>
            <a:r>
              <a:rPr lang="de-DE" sz="1600" dirty="0">
                <a:latin typeface="Arial" panose="020B0604020202020204" pitchFamily="34" charset="0"/>
                <a:cs typeface="Arial" panose="020B0604020202020204" pitchFamily="34" charset="0"/>
              </a:rPr>
              <a:t> </a:t>
            </a:r>
            <a:r>
              <a:rPr lang="de-DE" sz="1600" dirty="0" err="1">
                <a:latin typeface="Arial" panose="020B0604020202020204" pitchFamily="34" charset="0"/>
                <a:cs typeface="Arial" panose="020B0604020202020204" pitchFamily="34" charset="0"/>
              </a:rPr>
              <a:t>curated</a:t>
            </a:r>
            <a:endParaRPr lang="de-DE" sz="1600" dirty="0">
              <a:latin typeface="Arial" panose="020B0604020202020204" pitchFamily="34" charset="0"/>
              <a:cs typeface="Arial" panose="020B0604020202020204" pitchFamily="34" charset="0"/>
            </a:endParaRPr>
          </a:p>
          <a:p>
            <a:pPr marL="285750" indent="-285750">
              <a:spcAft>
                <a:spcPts val="600"/>
              </a:spcAft>
              <a:buClr>
                <a:srgbClr val="005AA0"/>
              </a:buClr>
              <a:buSzPct val="105000"/>
              <a:buFont typeface="Wingdings" panose="05000000000000000000" pitchFamily="2" charset="2"/>
              <a:buChar char="§"/>
            </a:pPr>
            <a:r>
              <a:rPr lang="en-US" sz="1600" dirty="0">
                <a:latin typeface="Arial" panose="020B0604020202020204" pitchFamily="34" charset="0"/>
                <a:cs typeface="Arial" panose="020B0604020202020204" pitchFamily="34" charset="0"/>
              </a:rPr>
              <a:t>217 MAVEs</a:t>
            </a:r>
          </a:p>
          <a:p>
            <a:pPr marL="285750" indent="-285750">
              <a:spcAft>
                <a:spcPts val="600"/>
              </a:spcAft>
              <a:buClr>
                <a:srgbClr val="005AA0"/>
              </a:buClr>
              <a:buSzPct val="105000"/>
              <a:buFont typeface="Wingdings" panose="05000000000000000000" pitchFamily="2" charset="2"/>
              <a:buChar char="§"/>
            </a:pPr>
            <a:r>
              <a:rPr lang="en-US" sz="1600" dirty="0">
                <a:latin typeface="Arial" panose="020B0604020202020204" pitchFamily="34" charset="0"/>
                <a:cs typeface="Arial" panose="020B0604020202020204" pitchFamily="34" charset="0"/>
              </a:rPr>
              <a:t>used for evaluation of prediction models</a:t>
            </a:r>
          </a:p>
          <a:p>
            <a:pPr marL="285750" indent="-285750">
              <a:spcAft>
                <a:spcPts val="600"/>
              </a:spcAft>
              <a:buClr>
                <a:srgbClr val="005AA0"/>
              </a:buClr>
              <a:buSzPct val="105000"/>
              <a:buFont typeface="Wingdings" panose="05000000000000000000" pitchFamily="2" charset="2"/>
              <a:buChar char="§"/>
            </a:pPr>
            <a:endParaRPr lang="de-DE" sz="1600" dirty="0">
              <a:latin typeface="Arial" panose="020B0604020202020204" pitchFamily="34" charset="0"/>
              <a:cs typeface="Arial" panose="020B0604020202020204" pitchFamily="34" charset="0"/>
            </a:endParaRPr>
          </a:p>
        </p:txBody>
      </p:sp>
      <p:sp>
        <p:nvSpPr>
          <p:cNvPr id="13" name="TextBox 12"/>
          <p:cNvSpPr txBox="1"/>
          <p:nvPr/>
        </p:nvSpPr>
        <p:spPr>
          <a:xfrm>
            <a:off x="1732665" y="6426053"/>
            <a:ext cx="11139054" cy="600164"/>
          </a:xfrm>
          <a:prstGeom prst="rect">
            <a:avLst/>
          </a:prstGeom>
          <a:noFill/>
        </p:spPr>
        <p:txBody>
          <a:bodyPr wrap="square" rtlCol="0">
            <a:spAutoFit/>
          </a:bodyPr>
          <a:lstStyle/>
          <a:p>
            <a:r>
              <a:rPr lang="en-US" sz="1100" b="1" dirty="0">
                <a:latin typeface="Arial" panose="020B0604020202020204" pitchFamily="34" charset="0"/>
                <a:cs typeface="Arial" panose="020B0604020202020204" pitchFamily="34" charset="0"/>
              </a:rPr>
              <a:t>[1] Rubin et al.: </a:t>
            </a:r>
            <a:r>
              <a:rPr lang="en-US" sz="110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MaveDB</a:t>
            </a:r>
            <a:r>
              <a:rPr lang="en-US" sz="1100" dirty="0">
                <a:latin typeface="Arial" panose="020B0604020202020204" pitchFamily="34" charset="0"/>
                <a:cs typeface="Arial" panose="020B0604020202020204" pitchFamily="34" charset="0"/>
              </a:rPr>
              <a:t> 2024: a curated community database with over seven million variant effects from multiplexed functional assays”, </a:t>
            </a:r>
            <a:r>
              <a:rPr lang="en-US" sz="1100" i="1" dirty="0">
                <a:latin typeface="Arial" panose="020B0604020202020204" pitchFamily="34" charset="0"/>
                <a:cs typeface="Arial" panose="020B0604020202020204" pitchFamily="34" charset="0"/>
              </a:rPr>
              <a:t>Genome Biology 2025</a:t>
            </a:r>
          </a:p>
          <a:p>
            <a:r>
              <a:rPr lang="en-US" sz="1100" b="1" dirty="0">
                <a:latin typeface="Arial" panose="020B0604020202020204" pitchFamily="34" charset="0"/>
                <a:cs typeface="Arial" panose="020B0604020202020204" pitchFamily="34" charset="0"/>
              </a:rPr>
              <a:t>[2] </a:t>
            </a:r>
            <a:r>
              <a:rPr lang="en-US" sz="1100" b="1" dirty="0" err="1">
                <a:latin typeface="Arial" panose="020B0604020202020204" pitchFamily="34" charset="0"/>
                <a:cs typeface="Arial" panose="020B0604020202020204" pitchFamily="34" charset="0"/>
              </a:rPr>
              <a:t>Notin</a:t>
            </a:r>
            <a:r>
              <a:rPr lang="en-US" sz="1100" b="1" dirty="0">
                <a:latin typeface="Arial" panose="020B0604020202020204" pitchFamily="34" charset="0"/>
                <a:cs typeface="Arial" panose="020B0604020202020204" pitchFamily="34" charset="0"/>
              </a:rPr>
              <a:t> et al.: </a:t>
            </a:r>
            <a:r>
              <a:rPr lang="en-US" sz="1100" dirty="0">
                <a:latin typeface="Arial" panose="020B0604020202020204" pitchFamily="34" charset="0"/>
                <a:cs typeface="Arial" panose="020B0604020202020204" pitchFamily="34" charset="0"/>
              </a:rPr>
              <a:t>“</a:t>
            </a:r>
            <a:r>
              <a:rPr lang="en-US" sz="1100" dirty="0" err="1">
                <a:latin typeface="Arial" panose="020B0604020202020204" pitchFamily="34" charset="0"/>
                <a:cs typeface="Arial" panose="020B0604020202020204" pitchFamily="34" charset="0"/>
              </a:rPr>
              <a:t>ProteinGym</a:t>
            </a:r>
            <a:r>
              <a:rPr lang="en-US" sz="1100" dirty="0">
                <a:latin typeface="Arial" panose="020B0604020202020204" pitchFamily="34" charset="0"/>
                <a:cs typeface="Arial" panose="020B0604020202020204" pitchFamily="34" charset="0"/>
              </a:rPr>
              <a:t>: Large-Scale Benchmarks for Protein Fitness Prediction and Design”, </a:t>
            </a:r>
            <a:r>
              <a:rPr lang="en-US" sz="1100" i="1" dirty="0" err="1">
                <a:latin typeface="Arial" panose="020B0604020202020204" pitchFamily="34" charset="0"/>
                <a:cs typeface="Arial" panose="020B0604020202020204" pitchFamily="34" charset="0"/>
              </a:rPr>
              <a:t>NeurIPS</a:t>
            </a:r>
            <a:r>
              <a:rPr lang="en-US" sz="1100" i="1" dirty="0">
                <a:latin typeface="Arial" panose="020B0604020202020204" pitchFamily="34" charset="0"/>
                <a:cs typeface="Arial" panose="020B0604020202020204" pitchFamily="34" charset="0"/>
              </a:rPr>
              <a:t> 2023</a:t>
            </a:r>
            <a:endParaRPr lang="en-US" sz="1100" dirty="0">
              <a:latin typeface="Arial" panose="020B0604020202020204" pitchFamily="34" charset="0"/>
              <a:cs typeface="Arial" panose="020B0604020202020204" pitchFamily="34" charset="0"/>
            </a:endParaRPr>
          </a:p>
          <a:p>
            <a:endParaRPr lang="de-DE" sz="11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015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29" grpId="0" animBg="1"/>
      <p:bldP spid="30"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Construction</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of</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the</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MAVE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gold</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standard</a:t>
            </a:r>
            <a:r>
              <a:rPr lang="de-DE"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 (MGS) </a:t>
            </a:r>
            <a:r>
              <a:rPr lang="de-DE" altLang="de-DE" sz="2800" b="1" dirty="0" err="1">
                <a:solidFill>
                  <a:srgbClr val="005AA0"/>
                </a:solidFill>
                <a:latin typeface="Arial" panose="020B0604020202020204" pitchFamily="34" charset="0"/>
                <a:ea typeface="ＭＳ Ｐゴシック" panose="020B0600070205080204" pitchFamily="34" charset="-128"/>
                <a:cs typeface="Arial" panose="020B0604020202020204" pitchFamily="34" charset="0"/>
              </a:rPr>
              <a:t>dataset</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627" y="1076562"/>
            <a:ext cx="2130258" cy="1422981"/>
          </a:xfrm>
          <a:prstGeom prst="rect">
            <a:avLst/>
          </a:prstGeom>
        </p:spPr>
      </p:pic>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l="8576" t="11826" r="9297"/>
          <a:stretch/>
        </p:blipFill>
        <p:spPr>
          <a:xfrm>
            <a:off x="6826107" y="920774"/>
            <a:ext cx="3895824" cy="2987638"/>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7909" t="11202" r="8851"/>
          <a:stretch/>
        </p:blipFill>
        <p:spPr>
          <a:xfrm>
            <a:off x="6829925" y="879067"/>
            <a:ext cx="3892006" cy="2965621"/>
          </a:xfrm>
          <a:prstGeom prst="rect">
            <a:avLst/>
          </a:prstGeom>
        </p:spPr>
      </p:pic>
      <p:pic>
        <p:nvPicPr>
          <p:cNvPr id="6" name="Picture 5"/>
          <p:cNvPicPr>
            <a:picLocks noChangeAspect="1"/>
          </p:cNvPicPr>
          <p:nvPr/>
        </p:nvPicPr>
        <p:blipFill rotWithShape="1">
          <a:blip r:embed="rId6">
            <a:extLst>
              <a:ext uri="{28A0092B-C50C-407E-A947-70E740481C1C}">
                <a14:useLocalDpi xmlns:a14="http://schemas.microsoft.com/office/drawing/2010/main" val="0"/>
              </a:ext>
            </a:extLst>
          </a:blip>
          <a:srcRect l="6797" t="11196" r="8851"/>
          <a:stretch/>
        </p:blipFill>
        <p:spPr>
          <a:xfrm>
            <a:off x="6794831" y="3856206"/>
            <a:ext cx="3962195" cy="2979487"/>
          </a:xfrm>
          <a:prstGeom prst="rect">
            <a:avLst/>
          </a:prstGeom>
        </p:spPr>
      </p:pic>
      <p:sp>
        <p:nvSpPr>
          <p:cNvPr id="8" name="Flowchart: Manual Operation 7"/>
          <p:cNvSpPr/>
          <p:nvPr/>
        </p:nvSpPr>
        <p:spPr>
          <a:xfrm>
            <a:off x="250627" y="2788431"/>
            <a:ext cx="5076134" cy="1895321"/>
          </a:xfrm>
          <a:prstGeom prst="flowChartManualOpe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Arial" panose="020B0604020202020204" pitchFamily="34" charset="0"/>
                <a:cs typeface="Arial" panose="020B0604020202020204" pitchFamily="34" charset="0"/>
              </a:rPr>
              <a:t>Quality control &amp; rescaling</a:t>
            </a:r>
          </a:p>
          <a:p>
            <a:pPr algn="ctr"/>
            <a:r>
              <a:rPr lang="en-US" dirty="0">
                <a:latin typeface="Arial" panose="020B0604020202020204" pitchFamily="34" charset="0"/>
                <a:cs typeface="Arial" panose="020B0604020202020204" pitchFamily="34" charset="0"/>
              </a:rPr>
              <a:t>Goal: generalizability to other proteins</a:t>
            </a:r>
          </a:p>
          <a:p>
            <a:pPr algn="ctr"/>
            <a:endParaRPr lang="de-DE" dirty="0">
              <a:latin typeface="Arial" panose="020B0604020202020204" pitchFamily="34" charset="0"/>
              <a:cs typeface="Arial" panose="020B0604020202020204" pitchFamily="34" charset="0"/>
            </a:endParaRPr>
          </a:p>
        </p:txBody>
      </p:sp>
      <p:sp>
        <p:nvSpPr>
          <p:cNvPr id="9" name="Rectangle 8"/>
          <p:cNvSpPr/>
          <p:nvPr/>
        </p:nvSpPr>
        <p:spPr>
          <a:xfrm>
            <a:off x="1271475" y="4683752"/>
            <a:ext cx="3046083" cy="170909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similar distributions</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coverage</a:t>
            </a:r>
          </a:p>
          <a:p>
            <a:pPr marL="285750" indent="-285750">
              <a:buFont typeface="Wingdings" panose="05000000000000000000" pitchFamily="2" charset="2"/>
              <a:buChar char="§"/>
            </a:pPr>
            <a:r>
              <a:rPr lang="en-US" dirty="0">
                <a:latin typeface="Arial" panose="020B0604020202020204" pitchFamily="34" charset="0"/>
                <a:cs typeface="Arial" panose="020B0604020202020204" pitchFamily="34" charset="0"/>
              </a:rPr>
              <a:t>protein length</a:t>
            </a:r>
            <a:endParaRPr lang="de-DE" dirty="0">
              <a:latin typeface="Arial" panose="020B0604020202020204" pitchFamily="34" charset="0"/>
              <a:cs typeface="Arial" panose="020B0604020202020204" pitchFamily="34" charset="0"/>
            </a:endParaRPr>
          </a:p>
        </p:txBody>
      </p:sp>
      <p:sp>
        <p:nvSpPr>
          <p:cNvPr id="10" name="TextBox 9"/>
          <p:cNvSpPr txBox="1"/>
          <p:nvPr/>
        </p:nvSpPr>
        <p:spPr>
          <a:xfrm>
            <a:off x="7682099" y="2551787"/>
            <a:ext cx="2038253" cy="646331"/>
          </a:xfrm>
          <a:prstGeom prst="rect">
            <a:avLst/>
          </a:prstGeom>
          <a:noFill/>
        </p:spPr>
        <p:txBody>
          <a:bodyPr wrap="square" rtlCol="0">
            <a:spAutoFit/>
          </a:bodyPr>
          <a:lstStyle/>
          <a:p>
            <a:pPr algn="ctr"/>
            <a:r>
              <a:rPr lang="en-US" dirty="0">
                <a:solidFill>
                  <a:schemeClr val="bg1"/>
                </a:solidFill>
                <a:latin typeface="Arial" panose="020B0604020202020204" pitchFamily="34" charset="0"/>
                <a:cs typeface="Arial" panose="020B0604020202020204" pitchFamily="34" charset="0"/>
              </a:rPr>
              <a:t>Scores</a:t>
            </a:r>
          </a:p>
          <a:p>
            <a:pPr algn="ctr"/>
            <a:r>
              <a:rPr lang="en-US" dirty="0">
                <a:solidFill>
                  <a:schemeClr val="bg1"/>
                </a:solidFill>
                <a:latin typeface="Arial" panose="020B0604020202020204" pitchFamily="34" charset="0"/>
                <a:cs typeface="Arial" panose="020B0604020202020204" pitchFamily="34" charset="0"/>
              </a:rPr>
              <a:t>nicely distributed</a:t>
            </a:r>
            <a:endParaRPr lang="de-DE" dirty="0">
              <a:solidFill>
                <a:schemeClr val="bg1"/>
              </a:solidFill>
              <a:latin typeface="Arial" panose="020B0604020202020204" pitchFamily="34" charset="0"/>
              <a:cs typeface="Arial" panose="020B0604020202020204" pitchFamily="34" charset="0"/>
            </a:endParaRPr>
          </a:p>
        </p:txBody>
      </p:sp>
      <p:sp>
        <p:nvSpPr>
          <p:cNvPr id="11" name="TextBox 10"/>
          <p:cNvSpPr txBox="1"/>
          <p:nvPr/>
        </p:nvSpPr>
        <p:spPr>
          <a:xfrm>
            <a:off x="7754892" y="4505965"/>
            <a:ext cx="2038253"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Score variance too low</a:t>
            </a:r>
          </a:p>
        </p:txBody>
      </p:sp>
      <p:grpSp>
        <p:nvGrpSpPr>
          <p:cNvPr id="12" name="Group 11"/>
          <p:cNvGrpSpPr/>
          <p:nvPr/>
        </p:nvGrpSpPr>
        <p:grpSpPr>
          <a:xfrm>
            <a:off x="3107148" y="1037521"/>
            <a:ext cx="2219613" cy="1674466"/>
            <a:chOff x="3438517" y="4652728"/>
            <a:chExt cx="1994880" cy="1472987"/>
          </a:xfrm>
        </p:grpSpPr>
        <p:pic>
          <p:nvPicPr>
            <p:cNvPr id="13" name="Picture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678745" y="4652728"/>
              <a:ext cx="1357171" cy="1211377"/>
            </a:xfrm>
            <a:prstGeom prst="rect">
              <a:avLst/>
            </a:prstGeom>
          </p:spPr>
        </p:pic>
        <p:sp>
          <p:nvSpPr>
            <p:cNvPr id="14" name="TextBox 13"/>
            <p:cNvSpPr txBox="1"/>
            <p:nvPr/>
          </p:nvSpPr>
          <p:spPr>
            <a:xfrm>
              <a:off x="3438517" y="5664050"/>
              <a:ext cx="1994880" cy="461665"/>
            </a:xfrm>
            <a:prstGeom prst="rect">
              <a:avLst/>
            </a:prstGeom>
            <a:noFill/>
          </p:spPr>
          <p:txBody>
            <a:bodyPr wrap="square" rtlCol="0">
              <a:spAutoFit/>
            </a:bodyPr>
            <a:lstStyle/>
            <a:p>
              <a:pPr algn="ctr"/>
              <a:r>
                <a:rPr lang="en-US" sz="2400" b="1" dirty="0" err="1">
                  <a:latin typeface="Arial" panose="020B0604020202020204" pitchFamily="34" charset="0"/>
                  <a:cs typeface="Arial" panose="020B0604020202020204" pitchFamily="34" charset="0"/>
                </a:rPr>
                <a:t>ProteinGym</a:t>
              </a:r>
              <a:endParaRPr lang="de-DE" sz="2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09400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6"/>
          <p:cNvSpPr txBox="1">
            <a:spLocks/>
          </p:cNvSpPr>
          <p:nvPr/>
        </p:nvSpPr>
        <p:spPr>
          <a:xfrm>
            <a:off x="104056" y="88232"/>
            <a:ext cx="10445410" cy="660401"/>
          </a:xfrm>
          <a:prstGeom prst="rect">
            <a:avLst/>
          </a:prstGeom>
          <a:ln/>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lnSpc>
                <a:spcPct val="150000"/>
              </a:lnSpc>
            </a:pPr>
            <a:r>
              <a:rPr lang="en-US" altLang="de-DE" sz="2800" b="1" dirty="0">
                <a:solidFill>
                  <a:srgbClr val="005AA0"/>
                </a:solidFill>
                <a:latin typeface="Arial" panose="020B0604020202020204" pitchFamily="34" charset="0"/>
                <a:ea typeface="ＭＳ Ｐゴシック" panose="020B0600070205080204" pitchFamily="34" charset="-128"/>
                <a:cs typeface="Arial" panose="020B0604020202020204" pitchFamily="34" charset="0"/>
              </a:rPr>
              <a:t>Unsupervised versus supervised models</a:t>
            </a:r>
            <a:endParaRPr lang="de-DE" altLang="de-DE" sz="2400" b="1" i="1" dirty="0">
              <a:solidFill>
                <a:srgbClr val="005AA0"/>
              </a:solidFill>
              <a:latin typeface="Arial" panose="020B0604020202020204" pitchFamily="34" charset="0"/>
              <a:ea typeface="ＭＳ Ｐゴシック" panose="020B0600070205080204" pitchFamily="34" charset="-128"/>
              <a:cs typeface="Arial" panose="020B0604020202020204" pitchFamily="34" charset="0"/>
            </a:endParaRPr>
          </a:p>
        </p:txBody>
      </p:sp>
      <p:sp>
        <p:nvSpPr>
          <p:cNvPr id="3" name="Rounded Rectangle 2"/>
          <p:cNvSpPr/>
          <p:nvPr/>
        </p:nvSpPr>
        <p:spPr>
          <a:xfrm>
            <a:off x="287354" y="1289965"/>
            <a:ext cx="5246756" cy="2317894"/>
          </a:xfrm>
          <a:prstGeom prst="roundRect">
            <a:avLst/>
          </a:prstGeom>
          <a:noFill/>
          <a:ln w="57150">
            <a:solidFill>
              <a:srgbClr val="002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1000"/>
              </a:spcAft>
              <a:buClr>
                <a:schemeClr val="accent6">
                  <a:lumMod val="75000"/>
                </a:schemeClr>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More training data</a:t>
            </a:r>
          </a:p>
          <a:p>
            <a:pPr marL="342900" indent="-342900">
              <a:spcAft>
                <a:spcPts val="1000"/>
              </a:spcAft>
              <a:buClr>
                <a:srgbClr val="FF0000"/>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Individual data less valuable</a:t>
            </a:r>
          </a:p>
          <a:p>
            <a:pPr marL="342900" indent="-342900">
              <a:spcAft>
                <a:spcPts val="1000"/>
              </a:spcAft>
              <a:buClr>
                <a:srgbClr val="FF0000"/>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MAVE data just for evaluation</a:t>
            </a:r>
          </a:p>
          <a:p>
            <a:pPr marL="342900" indent="-342900">
              <a:spcAft>
                <a:spcPts val="1000"/>
              </a:spcAft>
              <a:buClr>
                <a:schemeClr val="accent6">
                  <a:lumMod val="75000"/>
                </a:schemeClr>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Generalization by design</a:t>
            </a:r>
          </a:p>
        </p:txBody>
      </p:sp>
      <p:sp>
        <p:nvSpPr>
          <p:cNvPr id="5" name="Rectangle 4"/>
          <p:cNvSpPr/>
          <p:nvPr/>
        </p:nvSpPr>
        <p:spPr>
          <a:xfrm>
            <a:off x="1202247" y="3365700"/>
            <a:ext cx="3416969" cy="641380"/>
          </a:xfrm>
          <a:prstGeom prst="rect">
            <a:avLst/>
          </a:prstGeom>
          <a:solidFill>
            <a:schemeClr val="bg1"/>
          </a:solidFill>
          <a:ln w="57150">
            <a:solidFill>
              <a:srgbClr val="002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Unsupervised</a:t>
            </a:r>
            <a:endParaRPr lang="de-DE" sz="2400" b="1" dirty="0">
              <a:solidFill>
                <a:schemeClr val="tx1"/>
              </a:solidFill>
              <a:latin typeface="Arial" panose="020B0604020202020204" pitchFamily="34" charset="0"/>
              <a:cs typeface="Arial" panose="020B0604020202020204" pitchFamily="34" charset="0"/>
            </a:endParaRPr>
          </a:p>
        </p:txBody>
      </p:sp>
      <p:sp>
        <p:nvSpPr>
          <p:cNvPr id="6" name="Rounded Rectangle 5"/>
          <p:cNvSpPr/>
          <p:nvPr/>
        </p:nvSpPr>
        <p:spPr>
          <a:xfrm>
            <a:off x="5963478" y="1289965"/>
            <a:ext cx="5995284" cy="2317893"/>
          </a:xfrm>
          <a:prstGeom prst="roundRect">
            <a:avLst/>
          </a:prstGeom>
          <a:noFill/>
          <a:ln w="57150">
            <a:solidFill>
              <a:srgbClr val="002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spcAft>
                <a:spcPts val="1000"/>
              </a:spcAft>
              <a:buClr>
                <a:srgbClr val="FF0000"/>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Training data is scarce</a:t>
            </a:r>
          </a:p>
          <a:p>
            <a:pPr marL="342900" indent="-342900">
              <a:spcAft>
                <a:spcPts val="1000"/>
              </a:spcAft>
              <a:buClr>
                <a:schemeClr val="accent6">
                  <a:lumMod val="75000"/>
                </a:schemeClr>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MAVE data very valuable</a:t>
            </a:r>
          </a:p>
          <a:p>
            <a:pPr marL="342900" indent="-342900">
              <a:spcAft>
                <a:spcPts val="1000"/>
              </a:spcAft>
              <a:buClr>
                <a:srgbClr val="FF0000"/>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Potentially biased towards proteins seen in training</a:t>
            </a:r>
          </a:p>
          <a:p>
            <a:pPr marL="342900" indent="-342900">
              <a:spcAft>
                <a:spcPts val="1000"/>
              </a:spcAft>
              <a:buClr>
                <a:srgbClr val="FF0000"/>
              </a:buClr>
              <a:buSzPct val="150000"/>
              <a:buFont typeface="Arial" panose="020B0604020202020204" pitchFamily="34" charset="0"/>
              <a:buChar char="−"/>
            </a:pPr>
            <a:r>
              <a:rPr lang="en-US" dirty="0">
                <a:solidFill>
                  <a:schemeClr val="tx1"/>
                </a:solidFill>
                <a:latin typeface="Arial" panose="020B0604020202020204" pitchFamily="34" charset="0"/>
                <a:cs typeface="Arial" panose="020B0604020202020204" pitchFamily="34" charset="0"/>
                <a:sym typeface="Wingdings" pitchFamily="2" charset="2"/>
              </a:rPr>
              <a:t>Currently: training and prediction on same protein</a:t>
            </a:r>
          </a:p>
        </p:txBody>
      </p:sp>
      <p:sp>
        <p:nvSpPr>
          <p:cNvPr id="7" name="Rectangle 6"/>
          <p:cNvSpPr/>
          <p:nvPr/>
        </p:nvSpPr>
        <p:spPr>
          <a:xfrm>
            <a:off x="7252635" y="3365700"/>
            <a:ext cx="3416969" cy="641380"/>
          </a:xfrm>
          <a:prstGeom prst="rect">
            <a:avLst/>
          </a:prstGeom>
          <a:solidFill>
            <a:schemeClr val="bg1"/>
          </a:solidFill>
          <a:ln w="57150">
            <a:solidFill>
              <a:srgbClr val="00295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latin typeface="Arial" panose="020B0604020202020204" pitchFamily="34" charset="0"/>
                <a:cs typeface="Arial" panose="020B0604020202020204" pitchFamily="34" charset="0"/>
              </a:rPr>
              <a:t>Supervised</a:t>
            </a:r>
            <a:endParaRPr lang="de-DE" sz="2400" b="1" dirty="0">
              <a:solidFill>
                <a:schemeClr val="tx1"/>
              </a:solidFill>
              <a:latin typeface="Arial" panose="020B0604020202020204" pitchFamily="34" charset="0"/>
              <a:cs typeface="Arial" panose="020B0604020202020204" pitchFamily="34" charset="0"/>
            </a:endParaRPr>
          </a:p>
        </p:txBody>
      </p:sp>
      <p:sp>
        <p:nvSpPr>
          <p:cNvPr id="13" name="Rounded Rectangle 12"/>
          <p:cNvSpPr/>
          <p:nvPr/>
        </p:nvSpPr>
        <p:spPr>
          <a:xfrm>
            <a:off x="287354" y="4222142"/>
            <a:ext cx="11671408" cy="2218415"/>
          </a:xfrm>
          <a:prstGeom prst="roundRect">
            <a:avLst/>
          </a:prstGeom>
          <a:solidFill>
            <a:srgbClr val="41719C"/>
          </a:solidFill>
          <a:ln w="57150">
            <a:solidFill>
              <a:srgbClr val="0030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bg1"/>
                </a:solidFill>
                <a:latin typeface="Arial" panose="020B0604020202020204" pitchFamily="34" charset="0"/>
                <a:cs typeface="Arial" panose="020B0604020202020204" pitchFamily="34" charset="0"/>
              </a:rPr>
              <a:t>Central idea of </a:t>
            </a:r>
            <a:r>
              <a:rPr lang="en-US" sz="4000" b="1" dirty="0" err="1">
                <a:solidFill>
                  <a:schemeClr val="bg1"/>
                </a:solidFill>
                <a:latin typeface="Arial" panose="020B0604020202020204" pitchFamily="34" charset="0"/>
                <a:cs typeface="Arial" panose="020B0604020202020204" pitchFamily="34" charset="0"/>
              </a:rPr>
              <a:t>StructGuy</a:t>
            </a:r>
            <a:r>
              <a:rPr lang="en-US" sz="4000" b="1" dirty="0">
                <a:solidFill>
                  <a:schemeClr val="bg1"/>
                </a:solidFill>
                <a:latin typeface="Arial" panose="020B0604020202020204" pitchFamily="34" charset="0"/>
                <a:cs typeface="Arial" panose="020B0604020202020204" pitchFamily="34" charset="0"/>
              </a:rPr>
              <a:t>:</a:t>
            </a:r>
          </a:p>
          <a:p>
            <a:pPr algn="ctr"/>
            <a:r>
              <a:rPr lang="en-US" sz="4000" dirty="0">
                <a:solidFill>
                  <a:schemeClr val="bg1"/>
                </a:solidFill>
                <a:latin typeface="Arial" panose="020B0604020202020204" pitchFamily="34" charset="0"/>
                <a:cs typeface="Arial" panose="020B0604020202020204" pitchFamily="34" charset="0"/>
              </a:rPr>
              <a:t>Supervised variant effect prediction that generalizes to proteins not seen during training</a:t>
            </a:r>
            <a:endParaRPr lang="de-DE"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5483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2077</Words>
  <Application>Microsoft Office PowerPoint</Application>
  <PresentationFormat>Widescreen</PresentationFormat>
  <Paragraphs>162</Paragraphs>
  <Slides>22</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Wingdings</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Helmholtz-Zentrum für Infektionsforschung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Krug, Daniel</dc:creator>
  <cp:lastModifiedBy>Alexander Gress</cp:lastModifiedBy>
  <cp:revision>171</cp:revision>
  <dcterms:created xsi:type="dcterms:W3CDTF">2018-02-12T11:37:01Z</dcterms:created>
  <dcterms:modified xsi:type="dcterms:W3CDTF">2025-12-06T12:59:31Z</dcterms:modified>
</cp:coreProperties>
</file>