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19" roundtripDataSignature="AMtx7mi3cl9KWSVxA8tZfb1BgDrMyxB+5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customschemas.google.com/relationships/presentationmetadata" Target="meta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p:nvPr>
            <p:ph idx="2" type="sldImg"/>
          </p:nvPr>
        </p:nvSpPr>
        <p:spPr>
          <a:xfrm>
            <a:off x="1497013" y="1200150"/>
            <a:ext cx="4321175"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p2:notes"/>
          <p:cNvSpPr txBox="1"/>
          <p:nvPr>
            <p:ph idx="1" type="body"/>
          </p:nvPr>
        </p:nvSpPr>
        <p:spPr>
          <a:xfrm>
            <a:off x="731520" y="4620577"/>
            <a:ext cx="5852160" cy="3780473"/>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br>
              <a:rPr lang="en-US"/>
            </a:br>
            <a:endParaRPr/>
          </a:p>
        </p:txBody>
      </p:sp>
      <p:sp>
        <p:nvSpPr>
          <p:cNvPr id="128" name="Google Shape;12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137" name="Google Shape;137;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8" name="Google Shape;138;p5:notes"/>
          <p:cNvSpPr txBox="1"/>
          <p:nvPr>
            <p:ph idx="1" type="body"/>
          </p:nvPr>
        </p:nvSpPr>
        <p:spPr>
          <a:xfrm>
            <a:off x="685800" y="4343400"/>
            <a:ext cx="5486400" cy="41148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9" name="Google Shape;37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1"/>
          </a:p>
        </p:txBody>
      </p:sp>
      <p:sp>
        <p:nvSpPr>
          <p:cNvPr id="380" name="Google Shape;38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1"/>
          </a:p>
        </p:txBody>
      </p:sp>
      <p:sp>
        <p:nvSpPr>
          <p:cNvPr id="390" name="Google Shape;39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1"/>
          </a:p>
        </p:txBody>
      </p:sp>
      <p:sp>
        <p:nvSpPr>
          <p:cNvPr id="402" name="Google Shape;40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1"/>
          </a:p>
        </p:txBody>
      </p:sp>
      <p:sp>
        <p:nvSpPr>
          <p:cNvPr id="413" name="Google Shape;41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15" name="Shape 15"/>
        <p:cNvGrpSpPr/>
        <p:nvPr/>
      </p:nvGrpSpPr>
      <p:grpSpPr>
        <a:xfrm>
          <a:off x="0" y="0"/>
          <a:ext cx="0" cy="0"/>
          <a:chOff x="0" y="0"/>
          <a:chExt cx="0" cy="0"/>
        </a:xfrm>
      </p:grpSpPr>
      <p:sp>
        <p:nvSpPr>
          <p:cNvPr id="16" name="Google Shape;16;p15"/>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0" name="Google Shape;20;p15"/>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4" name="Google Shape;24;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top">
  <p:cSld name="2 Column &amp; Title, Single line-top">
    <p:spTree>
      <p:nvGrpSpPr>
        <p:cNvPr id="27" name="Shape 27"/>
        <p:cNvGrpSpPr/>
        <p:nvPr/>
      </p:nvGrpSpPr>
      <p:grpSpPr>
        <a:xfrm>
          <a:off x="0" y="0"/>
          <a:ext cx="0" cy="0"/>
          <a:chOff x="0" y="0"/>
          <a:chExt cx="0" cy="0"/>
        </a:xfrm>
      </p:grpSpPr>
      <p:sp>
        <p:nvSpPr>
          <p:cNvPr id="28" name="Google Shape;28;p17"/>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9" name="Google Shape;29;p17"/>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0" name="Google Shape;30;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7"/>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33" name="Google Shape;33;p17"/>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34" name="Shape 34"/>
        <p:cNvGrpSpPr/>
        <p:nvPr/>
      </p:nvGrpSpPr>
      <p:grpSpPr>
        <a:xfrm>
          <a:off x="0" y="0"/>
          <a:ext cx="0" cy="0"/>
          <a:chOff x="0" y="0"/>
          <a:chExt cx="0" cy="0"/>
        </a:xfrm>
      </p:grpSpPr>
      <p:sp>
        <p:nvSpPr>
          <p:cNvPr id="35" name="Google Shape;35;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 Blank">
  <p:cSld name="Title, Single line, Blank">
    <p:spTree>
      <p:nvGrpSpPr>
        <p:cNvPr id="38" name="Shape 38"/>
        <p:cNvGrpSpPr/>
        <p:nvPr/>
      </p:nvGrpSpPr>
      <p:grpSpPr>
        <a:xfrm>
          <a:off x="0" y="0"/>
          <a:ext cx="0" cy="0"/>
          <a:chOff x="0" y="0"/>
          <a:chExt cx="0" cy="0"/>
        </a:xfrm>
      </p:grpSpPr>
      <p:sp>
        <p:nvSpPr>
          <p:cNvPr id="39" name="Google Shape;39;p19"/>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ouble line, Blank">
  <p:cSld name="Title, Double line, Blank">
    <p:spTree>
      <p:nvGrpSpPr>
        <p:cNvPr id="43" name="Shape 43"/>
        <p:cNvGrpSpPr/>
        <p:nvPr/>
      </p:nvGrpSpPr>
      <p:grpSpPr>
        <a:xfrm>
          <a:off x="0" y="0"/>
          <a:ext cx="0" cy="0"/>
          <a:chOff x="0" y="0"/>
          <a:chExt cx="0" cy="0"/>
        </a:xfrm>
      </p:grpSpPr>
      <p:sp>
        <p:nvSpPr>
          <p:cNvPr id="44" name="Google Shape;44;p20"/>
          <p:cNvSpPr txBox="1"/>
          <p:nvPr>
            <p:ph type="title"/>
          </p:nvPr>
        </p:nvSpPr>
        <p:spPr>
          <a:xfrm>
            <a:off x="457200" y="2286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top, Blank">
  <p:cSld name="Title, Single line-top, Blank">
    <p:spTree>
      <p:nvGrpSpPr>
        <p:cNvPr id="48" name="Shape 48"/>
        <p:cNvGrpSpPr/>
        <p:nvPr/>
      </p:nvGrpSpPr>
      <p:grpSpPr>
        <a:xfrm>
          <a:off x="0" y="0"/>
          <a:ext cx="0" cy="0"/>
          <a:chOff x="0" y="0"/>
          <a:chExt cx="0" cy="0"/>
        </a:xfrm>
      </p:grpSpPr>
      <p:sp>
        <p:nvSpPr>
          <p:cNvPr id="49" name="Google Shape;49;p21"/>
          <p:cNvSpPr txBox="1"/>
          <p:nvPr>
            <p:ph type="title"/>
          </p:nvPr>
        </p:nvSpPr>
        <p:spPr>
          <a:xfrm>
            <a:off x="457200" y="-7620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53" name="Shape 53"/>
        <p:cNvGrpSpPr/>
        <p:nvPr/>
      </p:nvGrpSpPr>
      <p:grpSpPr>
        <a:xfrm>
          <a:off x="0" y="0"/>
          <a:ext cx="0" cy="0"/>
          <a:chOff x="0" y="0"/>
          <a:chExt cx="0" cy="0"/>
        </a:xfrm>
      </p:grpSpPr>
      <p:sp>
        <p:nvSpPr>
          <p:cNvPr id="54" name="Google Shape;54;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7" name="Google Shape;57;p22"/>
          <p:cNvSpPr txBox="1"/>
          <p:nvPr>
            <p:ph idx="1" type="body"/>
          </p:nvPr>
        </p:nvSpPr>
        <p:spPr>
          <a:xfrm>
            <a:off x="457200" y="76200"/>
            <a:ext cx="8229600" cy="67818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
  <p:cSld name="Text &amp; Title, Single line">
    <p:spTree>
      <p:nvGrpSpPr>
        <p:cNvPr id="58" name="Shape 58"/>
        <p:cNvGrpSpPr/>
        <p:nvPr/>
      </p:nvGrpSpPr>
      <p:grpSpPr>
        <a:xfrm>
          <a:off x="0" y="0"/>
          <a:ext cx="0" cy="0"/>
          <a:chOff x="0" y="0"/>
          <a:chExt cx="0" cy="0"/>
        </a:xfrm>
      </p:grpSpPr>
      <p:sp>
        <p:nvSpPr>
          <p:cNvPr id="59" name="Google Shape;59;p23"/>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3" name="Google Shape;63;p23"/>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top">
  <p:cSld name="Text &amp; Title, Single line-top">
    <p:spTree>
      <p:nvGrpSpPr>
        <p:cNvPr id="64" name="Shape 64"/>
        <p:cNvGrpSpPr/>
        <p:nvPr/>
      </p:nvGrpSpPr>
      <p:grpSpPr>
        <a:xfrm>
          <a:off x="0" y="0"/>
          <a:ext cx="0" cy="0"/>
          <a:chOff x="0" y="0"/>
          <a:chExt cx="0" cy="0"/>
        </a:xfrm>
      </p:grpSpPr>
      <p:sp>
        <p:nvSpPr>
          <p:cNvPr id="65" name="Google Shape;65;p24"/>
          <p:cNvSpPr txBox="1"/>
          <p:nvPr>
            <p:ph type="title"/>
          </p:nvPr>
        </p:nvSpPr>
        <p:spPr>
          <a:xfrm>
            <a:off x="457200" y="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9" name="Google Shape;69;p24"/>
          <p:cNvSpPr txBox="1"/>
          <p:nvPr>
            <p:ph idx="1" type="body"/>
          </p:nvPr>
        </p:nvSpPr>
        <p:spPr>
          <a:xfrm>
            <a:off x="457200" y="762000"/>
            <a:ext cx="8229600" cy="60960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
  <p:cSld name="2 Column &amp; Title, Single line">
    <p:spTree>
      <p:nvGrpSpPr>
        <p:cNvPr id="70" name="Shape 70"/>
        <p:cNvGrpSpPr/>
        <p:nvPr/>
      </p:nvGrpSpPr>
      <p:grpSpPr>
        <a:xfrm>
          <a:off x="0" y="0"/>
          <a:ext cx="0" cy="0"/>
          <a:chOff x="0" y="0"/>
          <a:chExt cx="0" cy="0"/>
        </a:xfrm>
      </p:grpSpPr>
      <p:sp>
        <p:nvSpPr>
          <p:cNvPr id="71" name="Google Shape;71;p25"/>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2" name="Google Shape;72;p25"/>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3" name="Google Shape;73;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6" name="Google Shape;76;p25"/>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Double line">
  <p:cSld name="2 Column &amp; Title, Double line">
    <p:spTree>
      <p:nvGrpSpPr>
        <p:cNvPr id="77" name="Shape 77"/>
        <p:cNvGrpSpPr/>
        <p:nvPr/>
      </p:nvGrpSpPr>
      <p:grpSpPr>
        <a:xfrm>
          <a:off x="0" y="0"/>
          <a:ext cx="0" cy="0"/>
          <a:chOff x="0" y="0"/>
          <a:chExt cx="0" cy="0"/>
        </a:xfrm>
      </p:grpSpPr>
      <p:sp>
        <p:nvSpPr>
          <p:cNvPr id="78" name="Google Shape;78;p26"/>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9" name="Google Shape;79;p26"/>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80" name="Google Shape;8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3" name="Google Shape;83;p26"/>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4"/>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Arial"/>
                <a:ea typeface="Arial"/>
                <a:cs typeface="Arial"/>
                <a:sym typeface="Arial"/>
              </a:defRPr>
            </a:lvl1pPr>
            <a:lvl2pPr indent="0" lvl="1" marL="0" marR="0" rtl="0" algn="r">
              <a:spcBef>
                <a:spcPts val="0"/>
              </a:spcBef>
              <a:buNone/>
              <a:defRPr b="0" i="0" sz="1200" u="none" cap="none" strike="noStrike">
                <a:solidFill>
                  <a:schemeClr val="dk1"/>
                </a:solidFill>
                <a:latin typeface="Arial"/>
                <a:ea typeface="Arial"/>
                <a:cs typeface="Arial"/>
                <a:sym typeface="Arial"/>
              </a:defRPr>
            </a:lvl2pPr>
            <a:lvl3pPr indent="0" lvl="2" marL="0" marR="0" rtl="0" algn="r">
              <a:spcBef>
                <a:spcPts val="0"/>
              </a:spcBef>
              <a:buNone/>
              <a:defRPr b="0" i="0" sz="1200" u="none" cap="none" strike="noStrike">
                <a:solidFill>
                  <a:schemeClr val="dk1"/>
                </a:solidFill>
                <a:latin typeface="Arial"/>
                <a:ea typeface="Arial"/>
                <a:cs typeface="Arial"/>
                <a:sym typeface="Arial"/>
              </a:defRPr>
            </a:lvl3pPr>
            <a:lvl4pPr indent="0" lvl="3" marL="0" marR="0" rtl="0" algn="r">
              <a:spcBef>
                <a:spcPts val="0"/>
              </a:spcBef>
              <a:buNone/>
              <a:defRPr b="0" i="0" sz="1200" u="none" cap="none" strike="noStrike">
                <a:solidFill>
                  <a:schemeClr val="dk1"/>
                </a:solidFill>
                <a:latin typeface="Arial"/>
                <a:ea typeface="Arial"/>
                <a:cs typeface="Arial"/>
                <a:sym typeface="Arial"/>
              </a:defRPr>
            </a:lvl4pPr>
            <a:lvl5pPr indent="0" lvl="4" marL="0" marR="0" rtl="0" algn="r">
              <a:spcBef>
                <a:spcPts val="0"/>
              </a:spcBef>
              <a:buNone/>
              <a:defRPr b="0" i="0" sz="1200" u="none" cap="none" strike="noStrike">
                <a:solidFill>
                  <a:schemeClr val="dk1"/>
                </a:solidFill>
                <a:latin typeface="Arial"/>
                <a:ea typeface="Arial"/>
                <a:cs typeface="Arial"/>
                <a:sym typeface="Arial"/>
              </a:defRPr>
            </a:lvl5pPr>
            <a:lvl6pPr indent="0" lvl="5" marL="0" marR="0" rtl="0" algn="r">
              <a:spcBef>
                <a:spcPts val="0"/>
              </a:spcBef>
              <a:buNone/>
              <a:defRPr b="0" i="0" sz="1200" u="none" cap="none" strike="noStrike">
                <a:solidFill>
                  <a:schemeClr val="dk1"/>
                </a:solidFill>
                <a:latin typeface="Arial"/>
                <a:ea typeface="Arial"/>
                <a:cs typeface="Arial"/>
                <a:sym typeface="Arial"/>
              </a:defRPr>
            </a:lvl6pPr>
            <a:lvl7pPr indent="0" lvl="6" marL="0" marR="0" rtl="0" algn="r">
              <a:spcBef>
                <a:spcPts val="0"/>
              </a:spcBef>
              <a:buNone/>
              <a:defRPr b="0" i="0" sz="1200" u="none" cap="none" strike="noStrike">
                <a:solidFill>
                  <a:schemeClr val="dk1"/>
                </a:solidFill>
                <a:latin typeface="Arial"/>
                <a:ea typeface="Arial"/>
                <a:cs typeface="Arial"/>
                <a:sym typeface="Arial"/>
              </a:defRPr>
            </a:lvl7pPr>
            <a:lvl8pPr indent="0" lvl="7" marL="0" marR="0" rtl="0" algn="r">
              <a:spcBef>
                <a:spcPts val="0"/>
              </a:spcBef>
              <a:buNone/>
              <a:defRPr b="0" i="0" sz="1200" u="none" cap="none" strike="noStrike">
                <a:solidFill>
                  <a:schemeClr val="dk1"/>
                </a:solidFill>
                <a:latin typeface="Arial"/>
                <a:ea typeface="Arial"/>
                <a:cs typeface="Arial"/>
                <a:sym typeface="Arial"/>
              </a:defRPr>
            </a:lvl8pPr>
            <a:lvl9pPr indent="0" lvl="8" marL="0" marR="0" rt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6.png"/><Relationship Id="rId5" Type="http://schemas.openxmlformats.org/officeDocument/2006/relationships/image" Target="../media/image12.png"/><Relationship Id="rId6" Type="http://schemas.openxmlformats.org/officeDocument/2006/relationships/image" Target="../media/image2.png"/><Relationship Id="rId7"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10.png"/><Relationship Id="rId12" Type="http://schemas.openxmlformats.org/officeDocument/2006/relationships/image" Target="../media/image18.png"/><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5.png"/><Relationship Id="rId5" Type="http://schemas.openxmlformats.org/officeDocument/2006/relationships/image" Target="../media/image11.png"/><Relationship Id="rId6" Type="http://schemas.openxmlformats.org/officeDocument/2006/relationships/image" Target="../media/image29.png"/><Relationship Id="rId7" Type="http://schemas.openxmlformats.org/officeDocument/2006/relationships/image" Target="../media/image7.png"/><Relationship Id="rId8"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0.jpg"/></Relationships>
</file>

<file path=ppt/slides/_rels/slide8.xml.rels><?xml version="1.0" encoding="UTF-8" standalone="yes"?><Relationships xmlns="http://schemas.openxmlformats.org/package/2006/relationships"><Relationship Id="rId10" Type="http://schemas.openxmlformats.org/officeDocument/2006/relationships/image" Target="../media/image31.png"/><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5.png"/><Relationship Id="rId4" Type="http://schemas.openxmlformats.org/officeDocument/2006/relationships/image" Target="../media/image32.png"/><Relationship Id="rId9" Type="http://schemas.openxmlformats.org/officeDocument/2006/relationships/image" Target="../media/image23.png"/><Relationship Id="rId5" Type="http://schemas.openxmlformats.org/officeDocument/2006/relationships/image" Target="../media/image26.png"/><Relationship Id="rId6" Type="http://schemas.openxmlformats.org/officeDocument/2006/relationships/image" Target="../media/image21.png"/><Relationship Id="rId7" Type="http://schemas.openxmlformats.org/officeDocument/2006/relationships/image" Target="../media/image28.png"/><Relationship Id="rId8"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sz="4000"/>
              <a:t>CAGI</a:t>
            </a:r>
            <a:r>
              <a:rPr lang="en-US" sz="4000">
                <a:solidFill>
                  <a:srgbClr val="7030A0"/>
                </a:solidFill>
                <a:latin typeface="Arial"/>
                <a:ea typeface="Arial"/>
                <a:cs typeface="Arial"/>
                <a:sym typeface="Arial"/>
              </a:rPr>
              <a:t> </a:t>
            </a:r>
            <a:r>
              <a:rPr lang="en-US" sz="4000">
                <a:latin typeface="Arial"/>
                <a:ea typeface="Arial"/>
                <a:cs typeface="Arial"/>
                <a:sym typeface="Arial"/>
              </a:rPr>
              <a:t>7</a:t>
            </a:r>
            <a:r>
              <a:rPr lang="en-US" sz="4000"/>
              <a:t> slide pack guidelines</a:t>
            </a:r>
            <a:br>
              <a:rPr lang="en-US" sz="4000"/>
            </a:br>
            <a:r>
              <a:rPr lang="en-US" sz="1800"/>
              <a:t>I agree to my slides being used according to the following terms:</a:t>
            </a:r>
            <a:br>
              <a:rPr lang="en-US" sz="1800"/>
            </a:br>
            <a:r>
              <a:rPr lang="en-US" sz="1800"/>
              <a:t> </a:t>
            </a:r>
            <a:r>
              <a:rPr i="1" lang="en-US" sz="1800"/>
              <a:t>_______</a:t>
            </a:r>
            <a:r>
              <a:rPr i="1" lang="en-US" sz="1800">
                <a:solidFill>
                  <a:srgbClr val="FF3300"/>
                </a:solidFill>
              </a:rPr>
              <a:t>Yaqi Su</a:t>
            </a:r>
            <a:r>
              <a:rPr i="1" lang="en-US" sz="1800"/>
              <a:t>_______</a:t>
            </a:r>
            <a:endParaRPr/>
          </a:p>
        </p:txBody>
      </p:sp>
      <p:sp>
        <p:nvSpPr>
          <p:cNvPr id="89" name="Google Shape;89;p1"/>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14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rgbClr val="0070C0"/>
              </a:buClr>
              <a:buSzPts val="1400"/>
              <a:buChar char="•"/>
            </a:pPr>
            <a:r>
              <a:rPr i="1" lang="en-US" sz="1400">
                <a:solidFill>
                  <a:srgbClr val="0070C0"/>
                </a:solidFill>
              </a:rPr>
              <a:t>At CAGI</a:t>
            </a:r>
            <a:r>
              <a:rPr lang="en-US" sz="1400">
                <a:solidFill>
                  <a:srgbClr val="7030A0"/>
                </a:solidFill>
                <a:latin typeface="Arial"/>
                <a:ea typeface="Arial"/>
                <a:cs typeface="Arial"/>
                <a:sym typeface="Arial"/>
              </a:rPr>
              <a:t> </a:t>
            </a:r>
            <a:r>
              <a:rPr lang="en-US" sz="1400">
                <a:solidFill>
                  <a:srgbClr val="0070C0"/>
                </a:solidFill>
                <a:latin typeface="Arial"/>
                <a:ea typeface="Arial"/>
                <a:cs typeface="Arial"/>
                <a:sym typeface="Arial"/>
              </a:rPr>
              <a:t>7,</a:t>
            </a:r>
            <a:r>
              <a:rPr i="1" lang="en-US" sz="1400">
                <a:solidFill>
                  <a:srgbClr val="0070C0"/>
                </a:solidFill>
              </a:rPr>
              <a:t> use of this slide pack is only required for CAGI dataset providers, assessors, and predictors, but all are encouraged to use the annotations for materials they do not want shared publicly.</a:t>
            </a:r>
            <a:endParaRPr/>
          </a:p>
          <a:p>
            <a:pPr indent="-254000" lvl="0" marL="342900" rtl="0" algn="l">
              <a:lnSpc>
                <a:spcPct val="80000"/>
              </a:lnSpc>
              <a:spcBef>
                <a:spcPts val="280"/>
              </a:spcBef>
              <a:spcAft>
                <a:spcPts val="0"/>
              </a:spcAft>
              <a:buClr>
                <a:schemeClr val="dk1"/>
              </a:buClr>
              <a:buSzPts val="1400"/>
              <a:buNone/>
            </a:pPr>
            <a:r>
              <a:t/>
            </a:r>
            <a:endParaRPr i="1" sz="1400"/>
          </a:p>
          <a:p>
            <a:pPr indent="-342900" lvl="0" marL="342900" rtl="0" algn="l">
              <a:lnSpc>
                <a:spcPct val="80000"/>
              </a:lnSpc>
              <a:spcBef>
                <a:spcPts val="280"/>
              </a:spcBef>
              <a:spcAft>
                <a:spcPts val="0"/>
              </a:spcAft>
              <a:buClr>
                <a:schemeClr val="dk1"/>
              </a:buClr>
              <a:buSzPts val="1400"/>
              <a:buChar char="•"/>
            </a:pPr>
            <a:r>
              <a:rPr lang="en-US" sz="1400"/>
              <a:t>To disseminate the CAGI results, I encourage all CAGI participants to remix these CAGI slides for inclusion in their oral and poster presentations</a:t>
            </a:r>
            <a:endParaRPr/>
          </a:p>
          <a:p>
            <a:pPr indent="-342900" lvl="0" marL="342900" rtl="0" algn="l">
              <a:lnSpc>
                <a:spcPct val="80000"/>
              </a:lnSpc>
              <a:spcBef>
                <a:spcPts val="280"/>
              </a:spcBef>
              <a:spcAft>
                <a:spcPts val="0"/>
              </a:spcAft>
              <a:buClr>
                <a:schemeClr val="dk1"/>
              </a:buClr>
              <a:buSzPts val="1400"/>
              <a:buChar char="•"/>
            </a:pPr>
            <a:r>
              <a:rPr lang="en-US" sz="1400"/>
              <a:t>CAGI participants may use or publish any content of these slides only in compliance with the CAGI Data Use Agreement</a:t>
            </a:r>
            <a:endParaRPr/>
          </a:p>
          <a:p>
            <a:pPr indent="-342900" lvl="0" marL="342900" rtl="0" algn="l">
              <a:lnSpc>
                <a:spcPct val="80000"/>
              </a:lnSpc>
              <a:spcBef>
                <a:spcPts val="280"/>
              </a:spcBef>
              <a:spcAft>
                <a:spcPts val="0"/>
              </a:spcAft>
              <a:buClr>
                <a:schemeClr val="dk1"/>
              </a:buClr>
              <a:buSzPts val="1400"/>
              <a:buChar char="•"/>
            </a:pPr>
            <a:r>
              <a:rPr lang="en-US" sz="1400"/>
              <a:t>CAGI participants may not cite or publish any content of these slides except with the written permission of the originating author or in the primary CAGI publications</a:t>
            </a:r>
            <a:endParaRPr/>
          </a:p>
          <a:p>
            <a:pPr indent="-342900" lvl="0" marL="342900" rtl="0" algn="l">
              <a:lnSpc>
                <a:spcPct val="80000"/>
              </a:lnSpc>
              <a:spcBef>
                <a:spcPts val="280"/>
              </a:spcBef>
              <a:spcAft>
                <a:spcPts val="0"/>
              </a:spcAft>
              <a:buClr>
                <a:schemeClr val="dk1"/>
              </a:buClr>
              <a:buSzPts val="1400"/>
              <a:buChar char="•"/>
            </a:pPr>
            <a:r>
              <a:rPr lang="en-US" sz="1400"/>
              <a:t>CAGI participants must acknowledge the original authors of these slides and CAGI </a:t>
            </a:r>
            <a:r>
              <a:rPr lang="en-US" sz="1400">
                <a:solidFill>
                  <a:srgbClr val="7030A0"/>
                </a:solidFill>
                <a:latin typeface="Arial"/>
                <a:ea typeface="Arial"/>
                <a:cs typeface="Arial"/>
                <a:sym typeface="Arial"/>
              </a:rPr>
              <a:t>7</a:t>
            </a:r>
            <a:r>
              <a:rPr lang="en-US" sz="1400"/>
              <a:t>.  Include the acknowledgement banner across the bottom</a:t>
            </a:r>
            <a:endParaRPr/>
          </a:p>
          <a:p>
            <a:pPr indent="-342900" lvl="0" marL="342900" rtl="0" algn="l">
              <a:lnSpc>
                <a:spcPct val="80000"/>
              </a:lnSpc>
              <a:spcBef>
                <a:spcPts val="280"/>
              </a:spcBef>
              <a:spcAft>
                <a:spcPts val="0"/>
              </a:spcAft>
              <a:buClr>
                <a:schemeClr val="dk1"/>
              </a:buClr>
              <a:buSzPts val="1400"/>
              <a:buChar char="•"/>
            </a:pPr>
            <a:r>
              <a:rPr lang="en-US" sz="1400"/>
              <a:t>CAGI participants must include the CAGI credits slide in their presentations</a:t>
            </a:r>
            <a:endParaRPr/>
          </a:p>
          <a:p>
            <a:pPr indent="-342900" lvl="0" marL="342900" rtl="0" algn="l">
              <a:lnSpc>
                <a:spcPct val="80000"/>
              </a:lnSpc>
              <a:spcBef>
                <a:spcPts val="280"/>
              </a:spcBef>
              <a:spcAft>
                <a:spcPts val="0"/>
              </a:spcAft>
              <a:buClr>
                <a:schemeClr val="dk1"/>
              </a:buClr>
              <a:buSzPts val="1400"/>
              <a:buChar char="•"/>
            </a:pPr>
            <a:r>
              <a:rPr lang="en-US" sz="1400"/>
              <a:t>Slides with a red slash (no remix) may not be included in a presentation unless all attendees are registered CAGI participants who signed the data use agreement</a:t>
            </a:r>
            <a:endParaRPr/>
          </a:p>
          <a:p>
            <a:pPr indent="-342900" lvl="0" marL="342900" rtl="0" algn="l">
              <a:lnSpc>
                <a:spcPct val="80000"/>
              </a:lnSpc>
              <a:spcBef>
                <a:spcPts val="280"/>
              </a:spcBef>
              <a:spcAft>
                <a:spcPts val="0"/>
              </a:spcAft>
              <a:buClr>
                <a:schemeClr val="dk1"/>
              </a:buClr>
              <a:buSzPts val="1400"/>
              <a:buChar char="•"/>
            </a:pPr>
            <a:r>
              <a:rPr lang="en-US" sz="1400"/>
              <a:t>Slides with a red X over the entire slide may not be used in any circumstances</a:t>
            </a:r>
            <a:endParaRPr/>
          </a:p>
          <a:p>
            <a:pPr indent="-342900" lvl="0" marL="342900" rtl="0" algn="l">
              <a:lnSpc>
                <a:spcPct val="80000"/>
              </a:lnSpc>
              <a:spcBef>
                <a:spcPts val="280"/>
              </a:spcBef>
              <a:spcAft>
                <a:spcPts val="0"/>
              </a:spcAft>
              <a:buClr>
                <a:schemeClr val="dk1"/>
              </a:buClr>
              <a:buSzPts val="1400"/>
              <a:buChar char="•"/>
            </a:pPr>
            <a:r>
              <a:rPr lang="en-US" sz="1400"/>
              <a:t>Slides with a blue slash (embargoed) may not be used unless the embargo is explicitly lifted</a:t>
            </a:r>
            <a:endParaRPr/>
          </a:p>
          <a:p>
            <a:pPr indent="-342900" lvl="0" marL="342900" rtl="0" algn="l">
              <a:lnSpc>
                <a:spcPct val="80000"/>
              </a:lnSpc>
              <a:spcBef>
                <a:spcPts val="280"/>
              </a:spcBef>
              <a:spcAft>
                <a:spcPts val="0"/>
              </a:spcAft>
              <a:buClr>
                <a:schemeClr val="dk1"/>
              </a:buClr>
              <a:buSzPts val="1400"/>
              <a:buChar char="•"/>
            </a:pPr>
            <a:r>
              <a:rPr lang="en-US" sz="1400">
                <a:latin typeface="Arial"/>
                <a:ea typeface="Arial"/>
                <a:cs typeface="Arial"/>
                <a:sym typeface="Arial"/>
              </a:rPr>
              <a:t>Slides without slash or X may be tweeted, tooted, posted, X’d unless flagged with “No tweet” icon</a:t>
            </a:r>
            <a:endParaRPr sz="1400"/>
          </a:p>
          <a:p>
            <a:pPr indent="-342900" lvl="0" marL="342900" rtl="0" algn="l">
              <a:lnSpc>
                <a:spcPct val="80000"/>
              </a:lnSpc>
              <a:spcBef>
                <a:spcPts val="280"/>
              </a:spcBef>
              <a:spcAft>
                <a:spcPts val="0"/>
              </a:spcAft>
              <a:buClr>
                <a:schemeClr val="dk1"/>
              </a:buClr>
              <a:buSzPts val="14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90" name="Google Shape;90;p1"/>
          <p:cNvGrpSpPr/>
          <p:nvPr/>
        </p:nvGrpSpPr>
        <p:grpSpPr>
          <a:xfrm>
            <a:off x="8610600" y="5029200"/>
            <a:ext cx="439738" cy="439738"/>
            <a:chOff x="5373" y="3933"/>
            <a:chExt cx="387" cy="387"/>
          </a:xfrm>
        </p:grpSpPr>
        <p:sp>
          <p:nvSpPr>
            <p:cNvPr id="91" name="Google Shape;91;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92" name="Google Shape;92;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93" name="Google Shape;93;p1"/>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
          <p:cNvSpPr txBox="1"/>
          <p:nvPr>
            <p:ph type="ctrTitle"/>
          </p:nvPr>
        </p:nvSpPr>
        <p:spPr>
          <a:xfrm>
            <a:off x="133350" y="1828800"/>
            <a:ext cx="8877300" cy="1808584"/>
          </a:xfrm>
          <a:prstGeom prst="rect">
            <a:avLst/>
          </a:prstGeom>
          <a:noFill/>
          <a:ln>
            <a:noFill/>
          </a:ln>
        </p:spPr>
        <p:txBody>
          <a:bodyPr anchorCtr="0" anchor="ctr" bIns="45700" lIns="91425" spcFirstLastPara="1" rIns="91425" wrap="square" tIns="45700">
            <a:noAutofit/>
          </a:bodyPr>
          <a:lstStyle/>
          <a:p>
            <a:pPr indent="0" lvl="0" marL="0" rtl="0" algn="ctr">
              <a:lnSpc>
                <a:spcPct val="114000"/>
              </a:lnSpc>
              <a:spcBef>
                <a:spcPts val="0"/>
              </a:spcBef>
              <a:spcAft>
                <a:spcPts val="0"/>
              </a:spcAft>
              <a:buClr>
                <a:schemeClr val="dk1"/>
              </a:buClr>
              <a:buSzPts val="2800"/>
              <a:buFont typeface="Arial"/>
              <a:buNone/>
            </a:pPr>
            <a:r>
              <a:rPr b="1" lang="en-US" sz="2800" strike="sngStrike"/>
              <a:t>Loss of Function</a:t>
            </a:r>
            <a:br>
              <a:rPr b="1" lang="en-US" sz="2800"/>
            </a:br>
            <a:r>
              <a:rPr b="1" lang="en-US" sz="2800"/>
              <a:t>Nonsense &amp; Frameshift </a:t>
            </a:r>
            <a:br>
              <a:rPr b="1" lang="en-US" sz="3200"/>
            </a:br>
            <a:r>
              <a:rPr b="1" lang="en-US" sz="2800"/>
              <a:t>Annotation Accumulation Accuracy Assessment </a:t>
            </a:r>
            <a:br>
              <a:rPr b="1" lang="en-US" sz="2800"/>
            </a:br>
            <a:r>
              <a:rPr b="1" lang="en-US" sz="2800"/>
              <a:t>Challenge </a:t>
            </a:r>
            <a:endParaRPr sz="2300"/>
          </a:p>
        </p:txBody>
      </p:sp>
      <p:sp>
        <p:nvSpPr>
          <p:cNvPr id="99" name="Google Shape;99;p2"/>
          <p:cNvSpPr txBox="1"/>
          <p:nvPr>
            <p:ph idx="1" type="subTitle"/>
          </p:nvPr>
        </p:nvSpPr>
        <p:spPr>
          <a:xfrm>
            <a:off x="1371600" y="4038600"/>
            <a:ext cx="6400800" cy="1752600"/>
          </a:xfrm>
          <a:prstGeom prst="rect">
            <a:avLst/>
          </a:prstGeom>
          <a:noFill/>
          <a:ln>
            <a:noFill/>
          </a:ln>
        </p:spPr>
        <p:txBody>
          <a:bodyPr anchorCtr="0" anchor="t" bIns="45700" lIns="91425" spcFirstLastPara="1" rIns="91425" wrap="square" tIns="45700">
            <a:normAutofit/>
          </a:bodyPr>
          <a:lstStyle/>
          <a:p>
            <a:pPr indent="0" lvl="0" marL="0" rtl="0" algn="ctr">
              <a:spcBef>
                <a:spcPts val="480"/>
              </a:spcBef>
              <a:spcAft>
                <a:spcPts val="0"/>
              </a:spcAft>
              <a:buClr>
                <a:srgbClr val="888888"/>
              </a:buClr>
              <a:buSzPts val="2400"/>
              <a:buNone/>
            </a:pPr>
            <a:r>
              <a:rPr lang="en-US" sz="2200"/>
              <a:t>Yaqi Su</a:t>
            </a:r>
            <a:endParaRPr sz="2200"/>
          </a:p>
          <a:p>
            <a:pPr indent="0" lvl="0" marL="0" rtl="0" algn="ctr">
              <a:spcBef>
                <a:spcPts val="480"/>
              </a:spcBef>
              <a:spcAft>
                <a:spcPts val="0"/>
              </a:spcAft>
              <a:buClr>
                <a:srgbClr val="888888"/>
              </a:buClr>
              <a:buSzPts val="2400"/>
              <a:buNone/>
            </a:pPr>
            <a:r>
              <a:rPr lang="en-US" sz="2200"/>
              <a:t>UC Berkeley</a:t>
            </a:r>
            <a:endParaRPr/>
          </a:p>
          <a:p>
            <a:pPr indent="0" lvl="0" marL="0" rtl="0" algn="ctr">
              <a:spcBef>
                <a:spcPts val="480"/>
              </a:spcBef>
              <a:spcAft>
                <a:spcPts val="0"/>
              </a:spcAft>
              <a:buClr>
                <a:srgbClr val="888888"/>
              </a:buClr>
              <a:buSzPts val="2400"/>
              <a:buNone/>
            </a:pPr>
            <a:r>
              <a:rPr lang="en-US" sz="1800"/>
              <a:t>yaqisu@berkeley.edu</a:t>
            </a:r>
            <a:endParaRPr sz="1600"/>
          </a:p>
        </p:txBody>
      </p:sp>
      <p:sp>
        <p:nvSpPr>
          <p:cNvPr id="100" name="Google Shape;100;p2"/>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01" name="Google Shape;101;p2"/>
          <p:cNvSpPr txBox="1"/>
          <p:nvPr/>
        </p:nvSpPr>
        <p:spPr>
          <a:xfrm>
            <a:off x="7787540" y="6248400"/>
            <a:ext cx="97546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Yaqi Su</a:t>
            </a:r>
            <a:endParaRPr/>
          </a:p>
        </p:txBody>
      </p:sp>
      <p:sp>
        <p:nvSpPr>
          <p:cNvPr id="102" name="Google Shape;102;p2"/>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3"/>
          <p:cNvPicPr preferRelativeResize="0"/>
          <p:nvPr/>
        </p:nvPicPr>
        <p:blipFill rotWithShape="1">
          <a:blip r:embed="rId3">
            <a:alphaModFix/>
          </a:blip>
          <a:srcRect b="30720" l="0" r="0" t="0"/>
          <a:stretch/>
        </p:blipFill>
        <p:spPr>
          <a:xfrm>
            <a:off x="3531347" y="905824"/>
            <a:ext cx="3402853" cy="2928579"/>
          </a:xfrm>
          <a:prstGeom prst="rect">
            <a:avLst/>
          </a:prstGeom>
          <a:noFill/>
          <a:ln>
            <a:noFill/>
          </a:ln>
        </p:spPr>
      </p:pic>
      <p:sp>
        <p:nvSpPr>
          <p:cNvPr id="109" name="Google Shape;109;p3"/>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10" name="Google Shape;110;p3"/>
          <p:cNvSpPr txBox="1"/>
          <p:nvPr/>
        </p:nvSpPr>
        <p:spPr>
          <a:xfrm>
            <a:off x="7787540" y="6248400"/>
            <a:ext cx="97546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Yaqi Su</a:t>
            </a:r>
            <a:endParaRPr/>
          </a:p>
        </p:txBody>
      </p:sp>
      <p:sp>
        <p:nvSpPr>
          <p:cNvPr id="111" name="Google Shape;111;p3"/>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12" name="Google Shape;112;p3"/>
          <p:cNvSpPr txBox="1"/>
          <p:nvPr/>
        </p:nvSpPr>
        <p:spPr>
          <a:xfrm>
            <a:off x="947705" y="12395"/>
            <a:ext cx="7420039" cy="792963"/>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2800"/>
              <a:buFont typeface="Arial"/>
              <a:buNone/>
            </a:pPr>
            <a:r>
              <a:rPr b="1" lang="en-US" sz="2800">
                <a:solidFill>
                  <a:schemeClr val="dk1"/>
                </a:solidFill>
                <a:latin typeface="Arial"/>
                <a:ea typeface="Arial"/>
                <a:cs typeface="Arial"/>
                <a:sym typeface="Arial"/>
              </a:rPr>
              <a:t>Nonsense variants are clinically important</a:t>
            </a:r>
            <a:endParaRPr/>
          </a:p>
        </p:txBody>
      </p:sp>
      <p:grpSp>
        <p:nvGrpSpPr>
          <p:cNvPr id="113" name="Google Shape;113;p3"/>
          <p:cNvGrpSpPr/>
          <p:nvPr/>
        </p:nvGrpSpPr>
        <p:grpSpPr>
          <a:xfrm>
            <a:off x="374341" y="4065440"/>
            <a:ext cx="3879574" cy="2133600"/>
            <a:chOff x="6212" y="2528611"/>
            <a:chExt cx="3575188" cy="1847566"/>
          </a:xfrm>
        </p:grpSpPr>
        <p:pic>
          <p:nvPicPr>
            <p:cNvPr id="114" name="Google Shape;114;p3"/>
            <p:cNvPicPr preferRelativeResize="0"/>
            <p:nvPr/>
          </p:nvPicPr>
          <p:blipFill rotWithShape="1">
            <a:blip r:embed="rId4">
              <a:alphaModFix/>
            </a:blip>
            <a:srcRect b="0" l="0" r="0" t="0"/>
            <a:stretch/>
          </p:blipFill>
          <p:spPr>
            <a:xfrm>
              <a:off x="48389" y="3026584"/>
              <a:ext cx="3533011" cy="1349593"/>
            </a:xfrm>
            <a:prstGeom prst="rect">
              <a:avLst/>
            </a:prstGeom>
            <a:noFill/>
            <a:ln>
              <a:noFill/>
            </a:ln>
          </p:spPr>
        </p:pic>
        <p:pic>
          <p:nvPicPr>
            <p:cNvPr id="115" name="Google Shape;115;p3"/>
            <p:cNvPicPr preferRelativeResize="0"/>
            <p:nvPr/>
          </p:nvPicPr>
          <p:blipFill rotWithShape="1">
            <a:blip r:embed="rId5">
              <a:alphaModFix/>
            </a:blip>
            <a:srcRect b="0" l="0" r="0" t="0"/>
            <a:stretch/>
          </p:blipFill>
          <p:spPr>
            <a:xfrm>
              <a:off x="6212" y="2528611"/>
              <a:ext cx="1593988" cy="924513"/>
            </a:xfrm>
            <a:prstGeom prst="rect">
              <a:avLst/>
            </a:prstGeom>
            <a:noFill/>
            <a:ln>
              <a:noFill/>
            </a:ln>
          </p:spPr>
        </p:pic>
      </p:grpSp>
      <p:pic>
        <p:nvPicPr>
          <p:cNvPr id="116" name="Google Shape;116;p3"/>
          <p:cNvPicPr preferRelativeResize="0"/>
          <p:nvPr/>
        </p:nvPicPr>
        <p:blipFill rotWithShape="1">
          <a:blip r:embed="rId6">
            <a:alphaModFix/>
          </a:blip>
          <a:srcRect b="0" l="0" r="0" t="0"/>
          <a:stretch/>
        </p:blipFill>
        <p:spPr>
          <a:xfrm>
            <a:off x="1219200" y="4002971"/>
            <a:ext cx="7485113" cy="2220749"/>
          </a:xfrm>
          <a:prstGeom prst="rect">
            <a:avLst/>
          </a:prstGeom>
          <a:noFill/>
          <a:ln>
            <a:noFill/>
          </a:ln>
        </p:spPr>
      </p:pic>
      <p:sp>
        <p:nvSpPr>
          <p:cNvPr id="117" name="Google Shape;117;p3"/>
          <p:cNvSpPr/>
          <p:nvPr/>
        </p:nvSpPr>
        <p:spPr>
          <a:xfrm>
            <a:off x="5290773" y="2286000"/>
            <a:ext cx="1643427" cy="1680784"/>
          </a:xfrm>
          <a:prstGeom prst="rect">
            <a:avLst/>
          </a:prstGeom>
          <a:noFill/>
          <a:ln cap="flat" cmpd="sng" w="28575">
            <a:solidFill>
              <a:srgbClr val="7030A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8" name="Google Shape;118;p3"/>
          <p:cNvSpPr txBox="1"/>
          <p:nvPr/>
        </p:nvSpPr>
        <p:spPr>
          <a:xfrm>
            <a:off x="6872302" y="1101933"/>
            <a:ext cx="2309906"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7030A0"/>
                </a:solidFill>
                <a:latin typeface="Arial"/>
                <a:ea typeface="Arial"/>
                <a:cs typeface="Arial"/>
                <a:sym typeface="Arial"/>
              </a:rPr>
              <a:t>Only “Very strong” pathogenic evidence code in ACMG guidelines</a:t>
            </a:r>
            <a:endParaRPr/>
          </a:p>
        </p:txBody>
      </p:sp>
      <p:sp>
        <p:nvSpPr>
          <p:cNvPr id="119" name="Google Shape;119;p3"/>
          <p:cNvSpPr txBox="1"/>
          <p:nvPr/>
        </p:nvSpPr>
        <p:spPr>
          <a:xfrm>
            <a:off x="7026194" y="3563718"/>
            <a:ext cx="189987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Richards et al., 2015, </a:t>
            </a:r>
            <a:r>
              <a:rPr i="1" lang="en-US" sz="1200">
                <a:solidFill>
                  <a:schemeClr val="dk1"/>
                </a:solidFill>
                <a:latin typeface="Arial"/>
                <a:ea typeface="Arial"/>
                <a:cs typeface="Arial"/>
                <a:sym typeface="Arial"/>
              </a:rPr>
              <a:t>Genet Med.</a:t>
            </a:r>
            <a:endParaRPr/>
          </a:p>
        </p:txBody>
      </p:sp>
      <p:pic>
        <p:nvPicPr>
          <p:cNvPr id="120" name="Google Shape;120;p3"/>
          <p:cNvPicPr preferRelativeResize="0"/>
          <p:nvPr/>
        </p:nvPicPr>
        <p:blipFill rotWithShape="1">
          <a:blip r:embed="rId7">
            <a:alphaModFix/>
          </a:blip>
          <a:srcRect b="0" l="0" r="0" t="0"/>
          <a:stretch/>
        </p:blipFill>
        <p:spPr>
          <a:xfrm>
            <a:off x="609600" y="1295400"/>
            <a:ext cx="2667000" cy="2601419"/>
          </a:xfrm>
          <a:prstGeom prst="rect">
            <a:avLst/>
          </a:prstGeom>
          <a:noFill/>
          <a:ln>
            <a:noFill/>
          </a:ln>
        </p:spPr>
      </p:pic>
      <p:sp>
        <p:nvSpPr>
          <p:cNvPr id="121" name="Google Shape;121;p3"/>
          <p:cNvSpPr txBox="1"/>
          <p:nvPr/>
        </p:nvSpPr>
        <p:spPr>
          <a:xfrm>
            <a:off x="1905000" y="1699736"/>
            <a:ext cx="1426032" cy="7386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latin typeface="Arial"/>
                <a:ea typeface="Arial"/>
                <a:cs typeface="Arial"/>
                <a:sym typeface="Arial"/>
              </a:rPr>
              <a:t>24%</a:t>
            </a:r>
            <a:br>
              <a:rPr b="1" lang="en-US" sz="1800">
                <a:solidFill>
                  <a:schemeClr val="lt1"/>
                </a:solidFill>
                <a:latin typeface="Arial"/>
                <a:ea typeface="Arial"/>
                <a:cs typeface="Arial"/>
                <a:sym typeface="Arial"/>
              </a:rPr>
            </a:br>
            <a:r>
              <a:rPr b="1" lang="en-US" sz="1800">
                <a:solidFill>
                  <a:schemeClr val="lt1"/>
                </a:solidFill>
                <a:latin typeface="Arial"/>
                <a:ea typeface="Arial"/>
                <a:cs typeface="Arial"/>
                <a:sym typeface="Arial"/>
              </a:rPr>
              <a:t>Nonsense</a:t>
            </a:r>
            <a:endParaRPr/>
          </a:p>
        </p:txBody>
      </p:sp>
      <p:sp>
        <p:nvSpPr>
          <p:cNvPr id="122" name="Google Shape;122;p3"/>
          <p:cNvSpPr txBox="1"/>
          <p:nvPr/>
        </p:nvSpPr>
        <p:spPr>
          <a:xfrm>
            <a:off x="1066800" y="2577944"/>
            <a:ext cx="12192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Arial"/>
                <a:ea typeface="Arial"/>
                <a:cs typeface="Arial"/>
                <a:sym typeface="Arial"/>
              </a:rPr>
              <a:t>76%</a:t>
            </a:r>
            <a:endParaRPr/>
          </a:p>
        </p:txBody>
      </p:sp>
      <p:sp>
        <p:nvSpPr>
          <p:cNvPr id="123" name="Google Shape;123;p3"/>
          <p:cNvSpPr txBox="1"/>
          <p:nvPr/>
        </p:nvSpPr>
        <p:spPr>
          <a:xfrm>
            <a:off x="1676400" y="3179153"/>
            <a:ext cx="905152"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Other</a:t>
            </a:r>
            <a:endParaRPr sz="2000">
              <a:solidFill>
                <a:schemeClr val="dk1"/>
              </a:solidFill>
              <a:latin typeface="Arial"/>
              <a:ea typeface="Arial"/>
              <a:cs typeface="Arial"/>
              <a:sym typeface="Arial"/>
            </a:endParaRPr>
          </a:p>
        </p:txBody>
      </p:sp>
      <p:sp>
        <p:nvSpPr>
          <p:cNvPr id="124" name="Google Shape;124;p3"/>
          <p:cNvSpPr txBox="1"/>
          <p:nvPr/>
        </p:nvSpPr>
        <p:spPr>
          <a:xfrm>
            <a:off x="685801" y="725269"/>
            <a:ext cx="259079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Pathogenic Variants in ClinVar</a:t>
            </a:r>
            <a:endParaRPr b="1" sz="18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500"/>
                                        <p:tgtEl>
                                          <p:spTgt spid="1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500"/>
                                        <p:tgtEl>
                                          <p:spTgt spid="1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4"/>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31" name="Google Shape;131;p4"/>
          <p:cNvSpPr txBox="1"/>
          <p:nvPr/>
        </p:nvSpPr>
        <p:spPr>
          <a:xfrm>
            <a:off x="7787540" y="6248400"/>
            <a:ext cx="97546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Yaqi Su</a:t>
            </a:r>
            <a:endParaRPr/>
          </a:p>
        </p:txBody>
      </p:sp>
      <p:sp>
        <p:nvSpPr>
          <p:cNvPr id="132" name="Google Shape;132;p4"/>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33" name="Google Shape;133;p4"/>
          <p:cNvSpPr txBox="1"/>
          <p:nvPr/>
        </p:nvSpPr>
        <p:spPr>
          <a:xfrm>
            <a:off x="1290604" y="240268"/>
            <a:ext cx="6734239" cy="969632"/>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2800"/>
              <a:buFont typeface="Arial"/>
              <a:buNone/>
            </a:pPr>
            <a:r>
              <a:rPr b="1" lang="en-US" sz="2800">
                <a:solidFill>
                  <a:schemeClr val="dk1"/>
                </a:solidFill>
                <a:latin typeface="Arial"/>
                <a:ea typeface="Arial"/>
                <a:cs typeface="Arial"/>
                <a:sym typeface="Arial"/>
              </a:rPr>
              <a:t>Nonsense variants are often treated simplistically</a:t>
            </a:r>
            <a:endParaRPr b="1" sz="2800">
              <a:solidFill>
                <a:schemeClr val="dk1"/>
              </a:solidFill>
              <a:latin typeface="Arial"/>
              <a:ea typeface="Arial"/>
              <a:cs typeface="Arial"/>
              <a:sym typeface="Arial"/>
            </a:endParaRPr>
          </a:p>
        </p:txBody>
      </p:sp>
      <p:sp>
        <p:nvSpPr>
          <p:cNvPr id="134" name="Google Shape;134;p4"/>
          <p:cNvSpPr txBox="1"/>
          <p:nvPr/>
        </p:nvSpPr>
        <p:spPr>
          <a:xfrm>
            <a:off x="1290604" y="1209900"/>
            <a:ext cx="7219418" cy="4282647"/>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None/>
            </a:pPr>
            <a:r>
              <a:t/>
            </a:r>
            <a:endParaRPr sz="2200">
              <a:solidFill>
                <a:schemeClr val="dk1"/>
              </a:solidFill>
              <a:latin typeface="Arial"/>
              <a:ea typeface="Arial"/>
              <a:cs typeface="Arial"/>
              <a:sym typeface="Arial"/>
            </a:endParaRPr>
          </a:p>
          <a:p>
            <a:pPr indent="-342900" lvl="0" marL="342900" marR="0" rtl="0" algn="l">
              <a:lnSpc>
                <a:spcPct val="125000"/>
              </a:lnSpc>
              <a:spcBef>
                <a:spcPts val="0"/>
              </a:spcBef>
              <a:spcAft>
                <a:spcPts val="0"/>
              </a:spcAft>
              <a:buClr>
                <a:schemeClr val="dk1"/>
              </a:buClr>
              <a:buSzPts val="2200"/>
              <a:buFont typeface="Arial"/>
              <a:buChar char="•"/>
            </a:pPr>
            <a:r>
              <a:rPr lang="en-US" sz="2200">
                <a:solidFill>
                  <a:schemeClr val="dk1"/>
                </a:solidFill>
                <a:latin typeface="Arial"/>
                <a:ea typeface="Arial"/>
                <a:cs typeface="Arial"/>
                <a:sym typeface="Arial"/>
              </a:rPr>
              <a:t>Most predictors ignore nonsense variants,</a:t>
            </a:r>
            <a:br>
              <a:rPr lang="en-US" sz="2200">
                <a:solidFill>
                  <a:schemeClr val="dk1"/>
                </a:solidFill>
                <a:latin typeface="Arial"/>
                <a:ea typeface="Arial"/>
                <a:cs typeface="Arial"/>
                <a:sym typeface="Arial"/>
              </a:rPr>
            </a:br>
            <a:r>
              <a:rPr lang="en-US" sz="2200">
                <a:solidFill>
                  <a:schemeClr val="dk1"/>
                </a:solidFill>
                <a:latin typeface="Arial"/>
                <a:ea typeface="Arial"/>
                <a:cs typeface="Arial"/>
                <a:sym typeface="Arial"/>
              </a:rPr>
              <a:t>or treat them as uniformly deleterious </a:t>
            </a:r>
            <a:endParaRPr/>
          </a:p>
          <a:p>
            <a:pPr indent="-342900" lvl="0" marL="342900" marR="0" rtl="0" algn="l">
              <a:lnSpc>
                <a:spcPct val="125000"/>
              </a:lnSpc>
              <a:spcBef>
                <a:spcPts val="0"/>
              </a:spcBef>
              <a:spcAft>
                <a:spcPts val="0"/>
              </a:spcAft>
              <a:buClr>
                <a:schemeClr val="dk1"/>
              </a:buClr>
              <a:buSzPts val="2200"/>
              <a:buFont typeface="Arial"/>
              <a:buChar char="•"/>
            </a:pPr>
            <a:r>
              <a:rPr lang="en-US" sz="2200">
                <a:solidFill>
                  <a:schemeClr val="dk1"/>
                </a:solidFill>
                <a:latin typeface="Arial"/>
                <a:ea typeface="Arial"/>
                <a:cs typeface="Arial"/>
                <a:sym typeface="Arial"/>
              </a:rPr>
              <a:t>Nonsense variants commonly used as baseline for “null” in Multiplexed Assays of Variant Effect (MAVE)</a:t>
            </a:r>
            <a:endParaRPr/>
          </a:p>
          <a:p>
            <a:pPr indent="-342900" lvl="0" marL="342900" marR="0" rtl="0" algn="l">
              <a:lnSpc>
                <a:spcPct val="125000"/>
              </a:lnSpc>
              <a:spcBef>
                <a:spcPts val="0"/>
              </a:spcBef>
              <a:spcAft>
                <a:spcPts val="0"/>
              </a:spcAft>
              <a:buClr>
                <a:schemeClr val="dk1"/>
              </a:buClr>
              <a:buSzPts val="2200"/>
              <a:buFont typeface="Arial"/>
              <a:buChar char="•"/>
            </a:pPr>
            <a:r>
              <a:rPr b="1" lang="en-US" sz="2200">
                <a:solidFill>
                  <a:schemeClr val="dk1"/>
                </a:solidFill>
                <a:latin typeface="Arial"/>
                <a:ea typeface="Arial"/>
                <a:cs typeface="Arial"/>
                <a:sym typeface="Arial"/>
              </a:rPr>
              <a:t>However, the consequences of nonsense variants are varied </a:t>
            </a:r>
            <a:endParaRPr/>
          </a:p>
          <a:p>
            <a:pPr indent="-342900" lvl="0" marL="342900" marR="0" rtl="0" algn="l">
              <a:lnSpc>
                <a:spcPct val="125000"/>
              </a:lnSpc>
              <a:spcBef>
                <a:spcPts val="0"/>
              </a:spcBef>
              <a:spcAft>
                <a:spcPts val="0"/>
              </a:spcAft>
              <a:buClr>
                <a:schemeClr val="dk1"/>
              </a:buClr>
              <a:buSzPts val="2200"/>
              <a:buFont typeface="Arial"/>
              <a:buChar char="•"/>
            </a:pPr>
            <a:r>
              <a:rPr b="1" lang="en-US" sz="2200">
                <a:solidFill>
                  <a:schemeClr val="dk1"/>
                </a:solidFill>
                <a:latin typeface="Arial"/>
                <a:ea typeface="Arial"/>
                <a:cs typeface="Arial"/>
                <a:sym typeface="Arial"/>
              </a:rPr>
              <a:t>The impacts are context-dependent</a:t>
            </a:r>
            <a:endParaRPr/>
          </a:p>
          <a:p>
            <a:pPr indent="-342900" lvl="1" marL="800100" marR="0" rtl="0" algn="l">
              <a:lnSpc>
                <a:spcPct val="125000"/>
              </a:lnSpc>
              <a:spcBef>
                <a:spcPts val="0"/>
              </a:spcBef>
              <a:spcAft>
                <a:spcPts val="0"/>
              </a:spcAft>
              <a:buClr>
                <a:schemeClr val="dk1"/>
              </a:buClr>
              <a:buSzPts val="2200"/>
              <a:buFont typeface="Arial"/>
              <a:buChar char="•"/>
            </a:pPr>
            <a:r>
              <a:rPr b="1" i="0" lang="en-US" sz="2200" u="none" cap="none" strike="noStrike">
                <a:solidFill>
                  <a:schemeClr val="dk1"/>
                </a:solidFill>
                <a:latin typeface="Arial"/>
                <a:ea typeface="Arial"/>
                <a:cs typeface="Arial"/>
                <a:sym typeface="Arial"/>
              </a:rPr>
              <a:t>e.g., position, transcript architecture, sequence content</a:t>
            </a:r>
            <a:endParaRPr b="0" i="0" sz="22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5"/>
          <p:cNvSpPr/>
          <p:nvPr/>
        </p:nvSpPr>
        <p:spPr>
          <a:xfrm>
            <a:off x="3225800" y="4120963"/>
            <a:ext cx="2692400" cy="2082800"/>
          </a:xfrm>
          <a:prstGeom prst="roundRect">
            <a:avLst>
              <a:gd fmla="val 16667" name="adj"/>
            </a:avLst>
          </a:prstGeom>
          <a:solidFill>
            <a:srgbClr val="E7F4F5"/>
          </a:solidFill>
          <a:ln>
            <a:noFill/>
          </a:ln>
        </p:spPr>
        <p:txBody>
          <a:bodyPr anchorCtr="0" anchor="ctr"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pic>
        <p:nvPicPr>
          <p:cNvPr id="141" name="Google Shape;141;p5"/>
          <p:cNvPicPr preferRelativeResize="0"/>
          <p:nvPr/>
        </p:nvPicPr>
        <p:blipFill rotWithShape="1">
          <a:blip r:embed="rId3">
            <a:alphaModFix/>
          </a:blip>
          <a:srcRect b="0" l="0" r="0" t="0"/>
          <a:stretch/>
        </p:blipFill>
        <p:spPr>
          <a:xfrm>
            <a:off x="4700588" y="5324288"/>
            <a:ext cx="511175" cy="492125"/>
          </a:xfrm>
          <a:prstGeom prst="rect">
            <a:avLst/>
          </a:prstGeom>
          <a:noFill/>
          <a:ln>
            <a:noFill/>
          </a:ln>
        </p:spPr>
      </p:pic>
      <p:sp>
        <p:nvSpPr>
          <p:cNvPr id="142" name="Google Shape;142;p5"/>
          <p:cNvSpPr txBox="1"/>
          <p:nvPr/>
        </p:nvSpPr>
        <p:spPr>
          <a:xfrm>
            <a:off x="6264275" y="2384238"/>
            <a:ext cx="2908300" cy="830263"/>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DDDDDD"/>
              </a:buClr>
              <a:buSzPts val="2400"/>
              <a:buFont typeface="Arial"/>
              <a:buNone/>
            </a:pPr>
            <a:r>
              <a:rPr b="0" i="0" lang="en-US" sz="2400" u="none" cap="none" strike="noStrike">
                <a:solidFill>
                  <a:srgbClr val="DDDDDD"/>
                </a:solidFill>
                <a:latin typeface="Arial"/>
                <a:ea typeface="Arial"/>
                <a:cs typeface="Arial"/>
                <a:sym typeface="Arial"/>
              </a:rPr>
              <a:t>  truncated protein</a:t>
            </a:r>
            <a:endParaRPr/>
          </a:p>
          <a:p>
            <a:pPr indent="0" lvl="0" marL="0" marR="0" rtl="0" algn="l">
              <a:lnSpc>
                <a:spcPct val="100000"/>
              </a:lnSpc>
              <a:spcBef>
                <a:spcPts val="0"/>
              </a:spcBef>
              <a:spcAft>
                <a:spcPts val="0"/>
              </a:spcAft>
              <a:buClr>
                <a:srgbClr val="DDDDDD"/>
              </a:buClr>
              <a:buSzPts val="2400"/>
              <a:buFont typeface="Arial"/>
              <a:buNone/>
            </a:pPr>
            <a:r>
              <a:rPr b="0" i="0" lang="en-US" sz="2400" u="none" cap="none" strike="noStrike">
                <a:solidFill>
                  <a:srgbClr val="DDDDDD"/>
                </a:solidFill>
                <a:latin typeface="Arial"/>
                <a:ea typeface="Arial"/>
                <a:cs typeface="Arial"/>
                <a:sym typeface="Arial"/>
              </a:rPr>
              <a:t>(dominant negative)</a:t>
            </a:r>
            <a:endParaRPr/>
          </a:p>
        </p:txBody>
      </p:sp>
      <p:sp>
        <p:nvSpPr>
          <p:cNvPr id="143" name="Google Shape;143;p5"/>
          <p:cNvSpPr txBox="1"/>
          <p:nvPr/>
        </p:nvSpPr>
        <p:spPr>
          <a:xfrm>
            <a:off x="6262688" y="2384238"/>
            <a:ext cx="2908300" cy="830263"/>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  truncated protein</a:t>
            </a:r>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(dominant negative)</a:t>
            </a:r>
            <a:endParaRPr/>
          </a:p>
        </p:txBody>
      </p:sp>
      <p:sp>
        <p:nvSpPr>
          <p:cNvPr id="144" name="Google Shape;144;p5"/>
          <p:cNvSpPr txBox="1"/>
          <p:nvPr/>
        </p:nvSpPr>
        <p:spPr>
          <a:xfrm>
            <a:off x="7407275" y="3349438"/>
            <a:ext cx="904875" cy="525463"/>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PTC</a:t>
            </a:r>
            <a:endParaRPr/>
          </a:p>
        </p:txBody>
      </p:sp>
      <p:pic>
        <p:nvPicPr>
          <p:cNvPr id="145" name="Google Shape;145;p5"/>
          <p:cNvPicPr preferRelativeResize="0"/>
          <p:nvPr/>
        </p:nvPicPr>
        <p:blipFill rotWithShape="1">
          <a:blip r:embed="rId4">
            <a:alphaModFix/>
          </a:blip>
          <a:srcRect b="0" l="0" r="0" t="0"/>
          <a:stretch/>
        </p:blipFill>
        <p:spPr>
          <a:xfrm>
            <a:off x="5289550" y="791976"/>
            <a:ext cx="3795713" cy="806450"/>
          </a:xfrm>
          <a:prstGeom prst="rect">
            <a:avLst/>
          </a:prstGeom>
          <a:noFill/>
          <a:ln>
            <a:noFill/>
          </a:ln>
        </p:spPr>
      </p:pic>
      <p:pic>
        <p:nvPicPr>
          <p:cNvPr id="146" name="Google Shape;146;p5"/>
          <p:cNvPicPr preferRelativeResize="0"/>
          <p:nvPr/>
        </p:nvPicPr>
        <p:blipFill rotWithShape="1">
          <a:blip r:embed="rId5">
            <a:alphaModFix/>
          </a:blip>
          <a:srcRect b="0" l="0" r="0" t="0"/>
          <a:stretch/>
        </p:blipFill>
        <p:spPr>
          <a:xfrm>
            <a:off x="5635625" y="1404751"/>
            <a:ext cx="3044825" cy="1065212"/>
          </a:xfrm>
          <a:prstGeom prst="rect">
            <a:avLst/>
          </a:prstGeom>
          <a:noFill/>
          <a:ln>
            <a:noFill/>
          </a:ln>
        </p:spPr>
      </p:pic>
      <p:pic>
        <p:nvPicPr>
          <p:cNvPr id="147" name="Google Shape;147;p5"/>
          <p:cNvPicPr preferRelativeResize="0"/>
          <p:nvPr/>
        </p:nvPicPr>
        <p:blipFill rotWithShape="1">
          <a:blip r:embed="rId4">
            <a:alphaModFix/>
          </a:blip>
          <a:srcRect b="0" l="0" r="0" t="0"/>
          <a:stretch/>
        </p:blipFill>
        <p:spPr>
          <a:xfrm>
            <a:off x="1314450" y="809438"/>
            <a:ext cx="3795713" cy="806450"/>
          </a:xfrm>
          <a:prstGeom prst="rect">
            <a:avLst/>
          </a:prstGeom>
          <a:noFill/>
          <a:ln>
            <a:noFill/>
          </a:ln>
        </p:spPr>
      </p:pic>
      <p:pic>
        <p:nvPicPr>
          <p:cNvPr id="148" name="Google Shape;148;p5"/>
          <p:cNvPicPr preferRelativeResize="0"/>
          <p:nvPr/>
        </p:nvPicPr>
        <p:blipFill rotWithShape="1">
          <a:blip r:embed="rId6">
            <a:alphaModFix/>
          </a:blip>
          <a:srcRect b="35764" l="10199" r="0" t="16060"/>
          <a:stretch/>
        </p:blipFill>
        <p:spPr>
          <a:xfrm>
            <a:off x="3254375" y="5349688"/>
            <a:ext cx="2635250" cy="671513"/>
          </a:xfrm>
          <a:prstGeom prst="rect">
            <a:avLst/>
          </a:prstGeom>
          <a:noFill/>
          <a:ln>
            <a:noFill/>
          </a:ln>
        </p:spPr>
      </p:pic>
      <p:sp>
        <p:nvSpPr>
          <p:cNvPr id="149" name="Google Shape;149;p5"/>
          <p:cNvSpPr/>
          <p:nvPr/>
        </p:nvSpPr>
        <p:spPr>
          <a:xfrm>
            <a:off x="6184900" y="4120963"/>
            <a:ext cx="2692400" cy="2082800"/>
          </a:xfrm>
          <a:prstGeom prst="roundRect">
            <a:avLst>
              <a:gd fmla="val 16667" name="adj"/>
            </a:avLst>
          </a:prstGeom>
          <a:solidFill>
            <a:srgbClr val="E7F4F5"/>
          </a:solidFill>
          <a:ln>
            <a:noFill/>
          </a:ln>
        </p:spPr>
        <p:txBody>
          <a:bodyPr anchorCtr="0" anchor="ctr"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150" name="Google Shape;150;p5"/>
          <p:cNvSpPr/>
          <p:nvPr/>
        </p:nvSpPr>
        <p:spPr>
          <a:xfrm>
            <a:off x="266700" y="4120963"/>
            <a:ext cx="2692400" cy="2082800"/>
          </a:xfrm>
          <a:prstGeom prst="roundRect">
            <a:avLst>
              <a:gd fmla="val 16667" name="adj"/>
            </a:avLst>
          </a:prstGeom>
          <a:solidFill>
            <a:srgbClr val="E7F4F5"/>
          </a:solidFill>
          <a:ln>
            <a:noFill/>
          </a:ln>
        </p:spPr>
        <p:txBody>
          <a:bodyPr anchorCtr="0" anchor="ctr"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pic>
        <p:nvPicPr>
          <p:cNvPr id="151" name="Google Shape;151;p5"/>
          <p:cNvPicPr preferRelativeResize="0"/>
          <p:nvPr/>
        </p:nvPicPr>
        <p:blipFill rotWithShape="1">
          <a:blip r:embed="rId7">
            <a:alphaModFix/>
          </a:blip>
          <a:srcRect b="0" l="0" r="0" t="0"/>
          <a:stretch/>
        </p:blipFill>
        <p:spPr>
          <a:xfrm>
            <a:off x="457200" y="714188"/>
            <a:ext cx="566738" cy="990600"/>
          </a:xfrm>
          <a:prstGeom prst="rect">
            <a:avLst/>
          </a:prstGeom>
          <a:noFill/>
          <a:ln>
            <a:noFill/>
          </a:ln>
        </p:spPr>
      </p:pic>
      <p:sp>
        <p:nvSpPr>
          <p:cNvPr id="152" name="Google Shape;152;p5"/>
          <p:cNvSpPr txBox="1"/>
          <p:nvPr/>
        </p:nvSpPr>
        <p:spPr>
          <a:xfrm>
            <a:off x="2514600" y="733238"/>
            <a:ext cx="1441450" cy="465138"/>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000000"/>
              </a:buClr>
              <a:buSzPts val="3600"/>
              <a:buFont typeface="Arial"/>
              <a:buNone/>
            </a:pPr>
            <a:r>
              <a:rPr b="0" baseline="-25000" i="0" lang="en-US" sz="3600" u="none" cap="none" strike="noStrike">
                <a:solidFill>
                  <a:srgbClr val="000000"/>
                </a:solidFill>
                <a:latin typeface="Arial"/>
                <a:ea typeface="Arial"/>
                <a:cs typeface="Arial"/>
                <a:sym typeface="Arial"/>
              </a:rPr>
              <a:t>…CAA…</a:t>
            </a:r>
            <a:endParaRPr/>
          </a:p>
        </p:txBody>
      </p:sp>
      <p:sp>
        <p:nvSpPr>
          <p:cNvPr id="153" name="Google Shape;153;p5"/>
          <p:cNvSpPr txBox="1"/>
          <p:nvPr/>
        </p:nvSpPr>
        <p:spPr>
          <a:xfrm>
            <a:off x="6580188" y="717363"/>
            <a:ext cx="1382712" cy="465138"/>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000000"/>
              </a:buClr>
              <a:buSzPts val="3600"/>
              <a:buFont typeface="Arial"/>
              <a:buNone/>
            </a:pPr>
            <a:r>
              <a:rPr b="0" baseline="-25000" i="0" lang="en-US" sz="3600" u="none" cap="none" strike="noStrike">
                <a:solidFill>
                  <a:srgbClr val="000000"/>
                </a:solidFill>
                <a:latin typeface="Arial"/>
                <a:ea typeface="Arial"/>
                <a:cs typeface="Arial"/>
                <a:sym typeface="Arial"/>
              </a:rPr>
              <a:t>…</a:t>
            </a:r>
            <a:r>
              <a:rPr b="0" baseline="-25000" i="0" lang="en-US" sz="3600" u="none" cap="none" strike="noStrike">
                <a:solidFill>
                  <a:srgbClr val="B31616"/>
                </a:solidFill>
                <a:latin typeface="Arial"/>
                <a:ea typeface="Arial"/>
                <a:cs typeface="Arial"/>
                <a:sym typeface="Arial"/>
              </a:rPr>
              <a:t>T</a:t>
            </a:r>
            <a:r>
              <a:rPr b="0" baseline="-25000" i="0" lang="en-US" sz="3600" u="none" cap="none" strike="noStrike">
                <a:solidFill>
                  <a:srgbClr val="000000"/>
                </a:solidFill>
                <a:latin typeface="Arial"/>
                <a:ea typeface="Arial"/>
                <a:cs typeface="Arial"/>
                <a:sym typeface="Arial"/>
              </a:rPr>
              <a:t>AA…</a:t>
            </a:r>
            <a:endParaRPr/>
          </a:p>
        </p:txBody>
      </p:sp>
      <p:sp>
        <p:nvSpPr>
          <p:cNvPr id="154" name="Google Shape;154;p5"/>
          <p:cNvSpPr/>
          <p:nvPr/>
        </p:nvSpPr>
        <p:spPr>
          <a:xfrm>
            <a:off x="531813" y="31751"/>
            <a:ext cx="8229600" cy="696726"/>
          </a:xfrm>
          <a:prstGeom prst="rect">
            <a:avLst/>
          </a:prstGeom>
          <a:noFill/>
          <a:ln>
            <a:noFill/>
          </a:ln>
        </p:spPr>
        <p:txBody>
          <a:bodyPr anchorCtr="0" anchor="ctr" bIns="45600" lIns="91200" spcFirstLastPara="1" rIns="91200" wrap="square" tIns="4560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Truncations could be dominant negative</a:t>
            </a:r>
            <a:endParaRPr/>
          </a:p>
        </p:txBody>
      </p:sp>
      <p:sp>
        <p:nvSpPr>
          <p:cNvPr id="155" name="Google Shape;155;p5"/>
          <p:cNvSpPr txBox="1"/>
          <p:nvPr/>
        </p:nvSpPr>
        <p:spPr>
          <a:xfrm>
            <a:off x="2732088" y="2549338"/>
            <a:ext cx="2135187" cy="457200"/>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normal protein</a:t>
            </a:r>
            <a:endParaRPr/>
          </a:p>
        </p:txBody>
      </p:sp>
      <p:sp>
        <p:nvSpPr>
          <p:cNvPr id="156" name="Google Shape;156;p5"/>
          <p:cNvSpPr txBox="1"/>
          <p:nvPr/>
        </p:nvSpPr>
        <p:spPr>
          <a:xfrm>
            <a:off x="239713" y="4184463"/>
            <a:ext cx="2743200" cy="457200"/>
          </a:xfrm>
          <a:prstGeom prst="rect">
            <a:avLst/>
          </a:prstGeom>
          <a:noFill/>
          <a:ln>
            <a:noFill/>
          </a:ln>
        </p:spPr>
        <p:txBody>
          <a:bodyPr anchorCtr="0" anchor="t" bIns="45600" lIns="91200" spcFirstLastPara="1" rIns="91200" wrap="square" tIns="456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normal</a:t>
            </a:r>
            <a:endParaRPr/>
          </a:p>
        </p:txBody>
      </p:sp>
      <p:sp>
        <p:nvSpPr>
          <p:cNvPr id="157" name="Google Shape;157;p5"/>
          <p:cNvSpPr txBox="1"/>
          <p:nvPr/>
        </p:nvSpPr>
        <p:spPr>
          <a:xfrm>
            <a:off x="3127375" y="4184463"/>
            <a:ext cx="2895600" cy="457200"/>
          </a:xfrm>
          <a:prstGeom prst="rect">
            <a:avLst/>
          </a:prstGeom>
          <a:noFill/>
          <a:ln>
            <a:noFill/>
          </a:ln>
        </p:spPr>
        <p:txBody>
          <a:bodyPr anchorCtr="0" anchor="t" bIns="45600" lIns="91200" spcFirstLastPara="1" rIns="91200" wrap="square" tIns="456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truncated</a:t>
            </a:r>
            <a:endParaRPr/>
          </a:p>
        </p:txBody>
      </p:sp>
      <p:sp>
        <p:nvSpPr>
          <p:cNvPr id="158" name="Google Shape;158;p5"/>
          <p:cNvSpPr txBox="1"/>
          <p:nvPr/>
        </p:nvSpPr>
        <p:spPr>
          <a:xfrm>
            <a:off x="6632575" y="4184463"/>
            <a:ext cx="1822450" cy="738188"/>
          </a:xfrm>
          <a:prstGeom prst="rect">
            <a:avLst/>
          </a:prstGeom>
          <a:noFill/>
          <a:ln>
            <a:noFill/>
          </a:ln>
        </p:spPr>
        <p:txBody>
          <a:bodyPr anchorCtr="0" anchor="t" bIns="45600" lIns="91200" spcFirstLastPara="1" rIns="91200" wrap="square" tIns="456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hemizygote</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haplosufficiency</a:t>
            </a:r>
            <a:endParaRPr/>
          </a:p>
        </p:txBody>
      </p:sp>
      <p:sp>
        <p:nvSpPr>
          <p:cNvPr id="159" name="Google Shape;159;p5"/>
          <p:cNvSpPr txBox="1"/>
          <p:nvPr/>
        </p:nvSpPr>
        <p:spPr>
          <a:xfrm>
            <a:off x="422275" y="1628588"/>
            <a:ext cx="990600" cy="1006475"/>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000000"/>
              </a:buClr>
              <a:buSzPts val="2000"/>
              <a:buFont typeface="Droid Sans Mono"/>
              <a:buNone/>
            </a:pPr>
            <a:r>
              <a:rPr b="0" i="0" lang="en-US" sz="2000" u="none" cap="none" strike="noStrike">
                <a:solidFill>
                  <a:srgbClr val="000000"/>
                </a:solidFill>
                <a:latin typeface="Droid Sans Mono"/>
                <a:ea typeface="Droid Sans Mono"/>
                <a:cs typeface="Droid Sans Mono"/>
                <a:sym typeface="Droid Sans Mono"/>
              </a:rPr>
              <a:t>UGA</a:t>
            </a:r>
            <a:endParaRPr/>
          </a:p>
          <a:p>
            <a:pPr indent="0" lvl="0" marL="0" marR="0" rtl="0" algn="l">
              <a:lnSpc>
                <a:spcPct val="100000"/>
              </a:lnSpc>
              <a:spcBef>
                <a:spcPts val="0"/>
              </a:spcBef>
              <a:spcAft>
                <a:spcPts val="0"/>
              </a:spcAft>
              <a:buClr>
                <a:srgbClr val="000000"/>
              </a:buClr>
              <a:buSzPts val="2000"/>
              <a:buFont typeface="Droid Sans Mono"/>
              <a:buNone/>
            </a:pPr>
            <a:r>
              <a:rPr b="0" i="0" lang="en-US" sz="2000" u="none" cap="none" strike="noStrike">
                <a:solidFill>
                  <a:srgbClr val="000000"/>
                </a:solidFill>
                <a:latin typeface="Droid Sans Mono"/>
                <a:ea typeface="Droid Sans Mono"/>
                <a:cs typeface="Droid Sans Mono"/>
                <a:sym typeface="Droid Sans Mono"/>
              </a:rPr>
              <a:t>UAG</a:t>
            </a:r>
            <a:endParaRPr/>
          </a:p>
          <a:p>
            <a:pPr indent="0" lvl="0" marL="0" marR="0" rtl="0" algn="l">
              <a:lnSpc>
                <a:spcPct val="100000"/>
              </a:lnSpc>
              <a:spcBef>
                <a:spcPts val="0"/>
              </a:spcBef>
              <a:spcAft>
                <a:spcPts val="0"/>
              </a:spcAft>
              <a:buClr>
                <a:srgbClr val="000000"/>
              </a:buClr>
              <a:buSzPts val="2000"/>
              <a:buFont typeface="Droid Sans Mono"/>
              <a:buNone/>
            </a:pPr>
            <a:r>
              <a:rPr b="0" i="0" lang="en-US" sz="2000" u="none" cap="none" strike="noStrike">
                <a:solidFill>
                  <a:srgbClr val="000000"/>
                </a:solidFill>
                <a:latin typeface="Droid Sans Mono"/>
                <a:ea typeface="Droid Sans Mono"/>
                <a:cs typeface="Droid Sans Mono"/>
                <a:sym typeface="Droid Sans Mono"/>
              </a:rPr>
              <a:t>UAA</a:t>
            </a:r>
            <a:endParaRPr b="0" i="0" sz="2400" u="none" cap="none" strike="noStrike">
              <a:solidFill>
                <a:srgbClr val="000000"/>
              </a:solidFill>
              <a:latin typeface="Droid Sans Mono"/>
              <a:ea typeface="Droid Sans Mono"/>
              <a:cs typeface="Droid Sans Mono"/>
              <a:sym typeface="Droid Sans Mono"/>
            </a:endParaRPr>
          </a:p>
        </p:txBody>
      </p:sp>
      <p:sp>
        <p:nvSpPr>
          <p:cNvPr id="160" name="Google Shape;160;p5"/>
          <p:cNvSpPr txBox="1"/>
          <p:nvPr/>
        </p:nvSpPr>
        <p:spPr>
          <a:xfrm>
            <a:off x="193676" y="2919226"/>
            <a:ext cx="3295650" cy="552450"/>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Cali and Anderson. (1998) </a:t>
            </a:r>
            <a:r>
              <a:rPr b="0" i="1" lang="en-US" sz="1000" u="none" cap="none" strike="noStrike">
                <a:solidFill>
                  <a:srgbClr val="000000"/>
                </a:solidFill>
                <a:latin typeface="Arial"/>
                <a:ea typeface="Arial"/>
                <a:cs typeface="Arial"/>
                <a:sym typeface="Arial"/>
              </a:rPr>
              <a:t>Mol Gen Genet</a:t>
            </a:r>
            <a:r>
              <a:rPr b="0" i="0" lang="en-US" sz="1000" u="none" cap="none" strike="noStrike">
                <a:solidFill>
                  <a:srgbClr val="000000"/>
                </a:solidFill>
                <a:latin typeface="Arial"/>
                <a:ea typeface="Arial"/>
                <a:cs typeface="Arial"/>
                <a:sym typeface="Arial"/>
              </a:rPr>
              <a:t> </a:t>
            </a:r>
            <a:r>
              <a:rPr b="1" i="0" lang="en-US" sz="1000" u="none" cap="none" strike="noStrike">
                <a:solidFill>
                  <a:srgbClr val="000000"/>
                </a:solidFill>
                <a:latin typeface="Arial"/>
                <a:ea typeface="Arial"/>
                <a:cs typeface="Arial"/>
                <a:sym typeface="Arial"/>
              </a:rPr>
              <a:t> 260</a:t>
            </a:r>
            <a:r>
              <a:rPr b="0" i="0" lang="en-US" sz="1000" u="none" cap="none" strike="noStrike">
                <a:solidFill>
                  <a:srgbClr val="000000"/>
                </a:solidFill>
                <a:latin typeface="Arial"/>
                <a:ea typeface="Arial"/>
                <a:cs typeface="Arial"/>
                <a:sym typeface="Arial"/>
              </a:rPr>
              <a:t>:176-84</a:t>
            </a:r>
            <a:endParaRPr/>
          </a:p>
        </p:txBody>
      </p:sp>
      <p:pic>
        <p:nvPicPr>
          <p:cNvPr id="161" name="Google Shape;161;p5"/>
          <p:cNvPicPr preferRelativeResize="0"/>
          <p:nvPr/>
        </p:nvPicPr>
        <p:blipFill rotWithShape="1">
          <a:blip r:embed="rId8">
            <a:alphaModFix/>
          </a:blip>
          <a:srcRect b="0" l="0" r="0" t="0"/>
          <a:stretch/>
        </p:blipFill>
        <p:spPr>
          <a:xfrm rot="266854">
            <a:off x="6871873" y="640745"/>
            <a:ext cx="460618" cy="375682"/>
          </a:xfrm>
          <a:prstGeom prst="rect">
            <a:avLst/>
          </a:prstGeom>
          <a:noFill/>
          <a:ln>
            <a:noFill/>
          </a:ln>
        </p:spPr>
      </p:pic>
      <p:pic>
        <p:nvPicPr>
          <p:cNvPr id="162" name="Google Shape;162;p5"/>
          <p:cNvPicPr preferRelativeResize="0"/>
          <p:nvPr/>
        </p:nvPicPr>
        <p:blipFill rotWithShape="1">
          <a:blip r:embed="rId9">
            <a:alphaModFix/>
          </a:blip>
          <a:srcRect b="0" l="0" r="0" t="0"/>
          <a:stretch/>
        </p:blipFill>
        <p:spPr>
          <a:xfrm>
            <a:off x="374650" y="4516251"/>
            <a:ext cx="808038" cy="874712"/>
          </a:xfrm>
          <a:prstGeom prst="rect">
            <a:avLst/>
          </a:prstGeom>
          <a:noFill/>
          <a:ln>
            <a:noFill/>
          </a:ln>
        </p:spPr>
      </p:pic>
      <p:pic>
        <p:nvPicPr>
          <p:cNvPr id="163" name="Google Shape;163;p5"/>
          <p:cNvPicPr preferRelativeResize="0"/>
          <p:nvPr/>
        </p:nvPicPr>
        <p:blipFill rotWithShape="1">
          <a:blip r:embed="rId6">
            <a:alphaModFix/>
          </a:blip>
          <a:srcRect b="35764" l="10199" r="0" t="16060"/>
          <a:stretch/>
        </p:blipFill>
        <p:spPr>
          <a:xfrm>
            <a:off x="309563" y="5341751"/>
            <a:ext cx="2635250" cy="671512"/>
          </a:xfrm>
          <a:prstGeom prst="rect">
            <a:avLst/>
          </a:prstGeom>
          <a:noFill/>
          <a:ln>
            <a:noFill/>
          </a:ln>
        </p:spPr>
      </p:pic>
      <p:pic>
        <p:nvPicPr>
          <p:cNvPr id="164" name="Google Shape;164;p5"/>
          <p:cNvPicPr preferRelativeResize="0"/>
          <p:nvPr/>
        </p:nvPicPr>
        <p:blipFill rotWithShape="1">
          <a:blip r:embed="rId6">
            <a:alphaModFix/>
          </a:blip>
          <a:srcRect b="35764" l="10199" r="0" t="16060"/>
          <a:stretch/>
        </p:blipFill>
        <p:spPr>
          <a:xfrm>
            <a:off x="6199188" y="5341751"/>
            <a:ext cx="2635250" cy="671512"/>
          </a:xfrm>
          <a:prstGeom prst="rect">
            <a:avLst/>
          </a:prstGeom>
          <a:noFill/>
          <a:ln>
            <a:noFill/>
          </a:ln>
        </p:spPr>
      </p:pic>
      <p:pic>
        <p:nvPicPr>
          <p:cNvPr id="165" name="Google Shape;165;p5"/>
          <p:cNvPicPr preferRelativeResize="0"/>
          <p:nvPr/>
        </p:nvPicPr>
        <p:blipFill rotWithShape="1">
          <a:blip r:embed="rId9">
            <a:alphaModFix/>
          </a:blip>
          <a:srcRect b="0" l="0" r="0" t="0"/>
          <a:stretch/>
        </p:blipFill>
        <p:spPr>
          <a:xfrm>
            <a:off x="1546225" y="4940113"/>
            <a:ext cx="808038" cy="874713"/>
          </a:xfrm>
          <a:prstGeom prst="rect">
            <a:avLst/>
          </a:prstGeom>
          <a:noFill/>
          <a:ln>
            <a:noFill/>
          </a:ln>
        </p:spPr>
      </p:pic>
      <p:pic>
        <p:nvPicPr>
          <p:cNvPr id="166" name="Google Shape;166;p5"/>
          <p:cNvPicPr preferRelativeResize="0"/>
          <p:nvPr/>
        </p:nvPicPr>
        <p:blipFill rotWithShape="1">
          <a:blip r:embed="rId9">
            <a:alphaModFix/>
          </a:blip>
          <a:srcRect b="0" l="0" r="0" t="0"/>
          <a:stretch/>
        </p:blipFill>
        <p:spPr>
          <a:xfrm>
            <a:off x="7391400" y="4957576"/>
            <a:ext cx="808038" cy="874712"/>
          </a:xfrm>
          <a:prstGeom prst="rect">
            <a:avLst/>
          </a:prstGeom>
          <a:noFill/>
          <a:ln>
            <a:noFill/>
          </a:ln>
        </p:spPr>
      </p:pic>
      <p:pic>
        <p:nvPicPr>
          <p:cNvPr id="167" name="Google Shape;167;p5"/>
          <p:cNvPicPr preferRelativeResize="0"/>
          <p:nvPr/>
        </p:nvPicPr>
        <p:blipFill rotWithShape="1">
          <a:blip r:embed="rId10">
            <a:alphaModFix/>
          </a:blip>
          <a:srcRect b="0" l="0" r="0" t="0"/>
          <a:stretch/>
        </p:blipFill>
        <p:spPr>
          <a:xfrm>
            <a:off x="4697413" y="5329051"/>
            <a:ext cx="533400" cy="487362"/>
          </a:xfrm>
          <a:prstGeom prst="rect">
            <a:avLst/>
          </a:prstGeom>
          <a:noFill/>
          <a:ln>
            <a:noFill/>
          </a:ln>
        </p:spPr>
      </p:pic>
      <p:pic>
        <p:nvPicPr>
          <p:cNvPr id="168" name="Google Shape;168;p5"/>
          <p:cNvPicPr preferRelativeResize="0"/>
          <p:nvPr/>
        </p:nvPicPr>
        <p:blipFill rotWithShape="1">
          <a:blip r:embed="rId11">
            <a:alphaModFix/>
          </a:blip>
          <a:srcRect b="0" l="0" r="0" t="0"/>
          <a:stretch/>
        </p:blipFill>
        <p:spPr>
          <a:xfrm>
            <a:off x="1679575" y="1401576"/>
            <a:ext cx="3027363" cy="1065212"/>
          </a:xfrm>
          <a:prstGeom prst="rect">
            <a:avLst/>
          </a:prstGeom>
          <a:noFill/>
          <a:ln>
            <a:noFill/>
          </a:ln>
        </p:spPr>
      </p:pic>
      <p:pic>
        <p:nvPicPr>
          <p:cNvPr id="169" name="Google Shape;169;p5"/>
          <p:cNvPicPr preferRelativeResize="0"/>
          <p:nvPr/>
        </p:nvPicPr>
        <p:blipFill rotWithShape="1">
          <a:blip r:embed="rId9">
            <a:alphaModFix/>
          </a:blip>
          <a:srcRect b="0" l="0" r="0" t="0"/>
          <a:stretch/>
        </p:blipFill>
        <p:spPr>
          <a:xfrm>
            <a:off x="1685925" y="2335026"/>
            <a:ext cx="808038" cy="874712"/>
          </a:xfrm>
          <a:prstGeom prst="rect">
            <a:avLst/>
          </a:prstGeom>
          <a:noFill/>
          <a:ln>
            <a:noFill/>
          </a:ln>
        </p:spPr>
      </p:pic>
      <p:pic>
        <p:nvPicPr>
          <p:cNvPr id="170" name="Google Shape;170;p5"/>
          <p:cNvPicPr preferRelativeResize="0"/>
          <p:nvPr/>
        </p:nvPicPr>
        <p:blipFill rotWithShape="1">
          <a:blip r:embed="rId12">
            <a:alphaModFix/>
          </a:blip>
          <a:srcRect b="0" l="0" r="0" t="0"/>
          <a:stretch/>
        </p:blipFill>
        <p:spPr>
          <a:xfrm>
            <a:off x="5638800" y="1399988"/>
            <a:ext cx="3044825" cy="1065213"/>
          </a:xfrm>
          <a:prstGeom prst="rect">
            <a:avLst/>
          </a:prstGeom>
          <a:noFill/>
          <a:ln>
            <a:noFill/>
          </a:ln>
        </p:spPr>
      </p:pic>
      <p:pic>
        <p:nvPicPr>
          <p:cNvPr id="171" name="Google Shape;171;p5"/>
          <p:cNvPicPr preferRelativeResize="0"/>
          <p:nvPr/>
        </p:nvPicPr>
        <p:blipFill rotWithShape="1">
          <a:blip r:embed="rId3">
            <a:alphaModFix/>
          </a:blip>
          <a:srcRect b="0" l="0" r="0" t="0"/>
          <a:stretch/>
        </p:blipFill>
        <p:spPr>
          <a:xfrm>
            <a:off x="5597525" y="2552513"/>
            <a:ext cx="555625" cy="508000"/>
          </a:xfrm>
          <a:prstGeom prst="rect">
            <a:avLst/>
          </a:prstGeom>
          <a:noFill/>
          <a:ln>
            <a:noFill/>
          </a:ln>
        </p:spPr>
      </p:pic>
      <p:pic>
        <p:nvPicPr>
          <p:cNvPr id="172" name="Google Shape;172;p5"/>
          <p:cNvPicPr preferRelativeResize="0"/>
          <p:nvPr/>
        </p:nvPicPr>
        <p:blipFill rotWithShape="1">
          <a:blip r:embed="rId10">
            <a:alphaModFix/>
          </a:blip>
          <a:srcRect b="0" l="0" r="0" t="0"/>
          <a:stretch/>
        </p:blipFill>
        <p:spPr>
          <a:xfrm>
            <a:off x="5608638" y="2562038"/>
            <a:ext cx="533400" cy="487363"/>
          </a:xfrm>
          <a:prstGeom prst="rect">
            <a:avLst/>
          </a:prstGeom>
          <a:noFill/>
          <a:ln>
            <a:noFill/>
          </a:ln>
        </p:spPr>
      </p:pic>
      <p:sp>
        <p:nvSpPr>
          <p:cNvPr id="173" name="Google Shape;173;p5"/>
          <p:cNvSpPr txBox="1"/>
          <p:nvPr/>
        </p:nvSpPr>
        <p:spPr>
          <a:xfrm>
            <a:off x="214313" y="3382776"/>
            <a:ext cx="7318375" cy="525462"/>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333399"/>
              </a:buClr>
              <a:buSzPts val="2800"/>
              <a:buFont typeface="Arial"/>
              <a:buNone/>
            </a:pPr>
            <a:r>
              <a:rPr b="1" i="0" lang="en-US" sz="2800" u="none" cap="none" strike="noStrike">
                <a:solidFill>
                  <a:srgbClr val="333399"/>
                </a:solidFill>
                <a:latin typeface="Arial"/>
                <a:ea typeface="Arial"/>
                <a:cs typeface="Arial"/>
                <a:sym typeface="Arial"/>
              </a:rPr>
              <a:t>Nonsense mediated mRNA decay (NMD)</a:t>
            </a:r>
            <a:r>
              <a:rPr b="0" i="0" lang="en-US" sz="2400" u="none" cap="none" strike="noStrike">
                <a:solidFill>
                  <a:srgbClr val="333399"/>
                </a:solidFill>
                <a:latin typeface="Arial"/>
                <a:ea typeface="Arial"/>
                <a:cs typeface="Arial"/>
                <a:sym typeface="Arial"/>
              </a:rPr>
              <a:t>   </a:t>
            </a:r>
            <a:endParaRPr/>
          </a:p>
        </p:txBody>
      </p:sp>
      <p:sp>
        <p:nvSpPr>
          <p:cNvPr id="174" name="Google Shape;174;p5"/>
          <p:cNvSpPr/>
          <p:nvPr/>
        </p:nvSpPr>
        <p:spPr>
          <a:xfrm>
            <a:off x="7412038" y="3170051"/>
            <a:ext cx="869950" cy="869950"/>
          </a:xfrm>
          <a:prstGeom prst="ellipse">
            <a:avLst/>
          </a:prstGeom>
          <a:noFill/>
          <a:ln cap="flat" cmpd="sng" w="76200">
            <a:solidFill>
              <a:srgbClr val="FF3300"/>
            </a:solidFill>
            <a:prstDash val="solid"/>
            <a:round/>
            <a:headEnd len="sm" w="sm" type="none"/>
            <a:tailEnd len="sm" w="sm" type="none"/>
          </a:ln>
        </p:spPr>
        <p:txBody>
          <a:bodyPr anchorCtr="0" anchor="ctr"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175" name="Google Shape;175;p5"/>
          <p:cNvCxnSpPr/>
          <p:nvPr/>
        </p:nvCxnSpPr>
        <p:spPr>
          <a:xfrm>
            <a:off x="7540625" y="3298638"/>
            <a:ext cx="604838" cy="588963"/>
          </a:xfrm>
          <a:prstGeom prst="straightConnector1">
            <a:avLst/>
          </a:prstGeom>
          <a:noFill/>
          <a:ln cap="flat" cmpd="sng" w="76200">
            <a:solidFill>
              <a:srgbClr val="FF3300"/>
            </a:solidFill>
            <a:prstDash val="solid"/>
            <a:round/>
            <a:headEnd len="med" w="med" type="none"/>
            <a:tailEnd len="med" w="med" type="none"/>
          </a:ln>
        </p:spPr>
      </p:cxnSp>
      <p:sp>
        <p:nvSpPr>
          <p:cNvPr id="176" name="Google Shape;176;p5"/>
          <p:cNvSpPr/>
          <p:nvPr/>
        </p:nvSpPr>
        <p:spPr>
          <a:xfrm>
            <a:off x="5440363" y="5217926"/>
            <a:ext cx="439737" cy="438150"/>
          </a:xfrm>
          <a:prstGeom prst="rect">
            <a:avLst/>
          </a:prstGeom>
          <a:noFill/>
          <a:ln>
            <a:noFill/>
          </a:ln>
        </p:spPr>
        <p:txBody>
          <a:bodyPr anchorCtr="0" anchor="ctr"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177" name="Google Shape;177;p5"/>
          <p:cNvSpPr/>
          <p:nvPr/>
        </p:nvSpPr>
        <p:spPr>
          <a:xfrm>
            <a:off x="5403850" y="4995676"/>
            <a:ext cx="482600" cy="642937"/>
          </a:xfrm>
          <a:prstGeom prst="rect">
            <a:avLst/>
          </a:prstGeom>
          <a:solidFill>
            <a:srgbClr val="E7F4F5"/>
          </a:solidFill>
          <a:ln>
            <a:noFill/>
          </a:ln>
        </p:spPr>
        <p:txBody>
          <a:bodyPr anchorCtr="0" anchor="ctr"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pic>
        <p:nvPicPr>
          <p:cNvPr id="178" name="Google Shape;178;p5"/>
          <p:cNvPicPr preferRelativeResize="0"/>
          <p:nvPr/>
        </p:nvPicPr>
        <p:blipFill rotWithShape="1">
          <a:blip r:embed="rId9">
            <a:alphaModFix/>
          </a:blip>
          <a:srcRect b="0" l="0" r="0" t="0"/>
          <a:stretch/>
        </p:blipFill>
        <p:spPr>
          <a:xfrm>
            <a:off x="3311525" y="4473388"/>
            <a:ext cx="808038" cy="874713"/>
          </a:xfrm>
          <a:prstGeom prst="rect">
            <a:avLst/>
          </a:prstGeom>
          <a:noFill/>
          <a:ln>
            <a:noFill/>
          </a:ln>
        </p:spPr>
      </p:pic>
      <p:grpSp>
        <p:nvGrpSpPr>
          <p:cNvPr id="179" name="Google Shape;179;p5"/>
          <p:cNvGrpSpPr/>
          <p:nvPr/>
        </p:nvGrpSpPr>
        <p:grpSpPr>
          <a:xfrm>
            <a:off x="5332413" y="5141726"/>
            <a:ext cx="552450" cy="566737"/>
            <a:chOff x="1509" y="3413"/>
            <a:chExt cx="348" cy="357"/>
          </a:xfrm>
        </p:grpSpPr>
        <p:cxnSp>
          <p:nvCxnSpPr>
            <p:cNvPr id="180" name="Google Shape;180;p5"/>
            <p:cNvCxnSpPr/>
            <p:nvPr/>
          </p:nvCxnSpPr>
          <p:spPr>
            <a:xfrm flipH="1">
              <a:off x="1790" y="3413"/>
              <a:ext cx="5" cy="114"/>
            </a:xfrm>
            <a:prstGeom prst="straightConnector1">
              <a:avLst/>
            </a:prstGeom>
            <a:noFill/>
            <a:ln cap="flat" cmpd="sng" w="28575">
              <a:solidFill>
                <a:srgbClr val="FF3300"/>
              </a:solidFill>
              <a:prstDash val="solid"/>
              <a:round/>
              <a:headEnd len="med" w="med" type="none"/>
              <a:tailEnd len="med" w="med" type="none"/>
            </a:ln>
          </p:spPr>
        </p:cxnSp>
        <p:cxnSp>
          <p:nvCxnSpPr>
            <p:cNvPr id="181" name="Google Shape;181;p5"/>
            <p:cNvCxnSpPr/>
            <p:nvPr/>
          </p:nvCxnSpPr>
          <p:spPr>
            <a:xfrm>
              <a:off x="1638" y="3432"/>
              <a:ext cx="47" cy="114"/>
            </a:xfrm>
            <a:prstGeom prst="straightConnector1">
              <a:avLst/>
            </a:prstGeom>
            <a:noFill/>
            <a:ln cap="flat" cmpd="sng" w="28575">
              <a:solidFill>
                <a:srgbClr val="FF3300"/>
              </a:solidFill>
              <a:prstDash val="solid"/>
              <a:round/>
              <a:headEnd len="med" w="med" type="none"/>
              <a:tailEnd len="med" w="med" type="none"/>
            </a:ln>
          </p:spPr>
        </p:cxnSp>
        <p:cxnSp>
          <p:nvCxnSpPr>
            <p:cNvPr id="182" name="Google Shape;182;p5"/>
            <p:cNvCxnSpPr/>
            <p:nvPr/>
          </p:nvCxnSpPr>
          <p:spPr>
            <a:xfrm>
              <a:off x="1509" y="3556"/>
              <a:ext cx="90" cy="52"/>
            </a:xfrm>
            <a:prstGeom prst="straightConnector1">
              <a:avLst/>
            </a:prstGeom>
            <a:noFill/>
            <a:ln cap="flat" cmpd="sng" w="28575">
              <a:solidFill>
                <a:srgbClr val="FF3300"/>
              </a:solidFill>
              <a:prstDash val="solid"/>
              <a:round/>
              <a:headEnd len="med" w="med" type="none"/>
              <a:tailEnd len="med" w="med" type="none"/>
            </a:ln>
          </p:spPr>
        </p:cxnSp>
        <p:cxnSp>
          <p:nvCxnSpPr>
            <p:cNvPr id="183" name="Google Shape;183;p5"/>
            <p:cNvCxnSpPr/>
            <p:nvPr/>
          </p:nvCxnSpPr>
          <p:spPr>
            <a:xfrm>
              <a:off x="1814" y="3651"/>
              <a:ext cx="43" cy="119"/>
            </a:xfrm>
            <a:prstGeom prst="straightConnector1">
              <a:avLst/>
            </a:prstGeom>
            <a:noFill/>
            <a:ln cap="flat" cmpd="sng" w="28575">
              <a:solidFill>
                <a:srgbClr val="FF3300"/>
              </a:solidFill>
              <a:prstDash val="solid"/>
              <a:round/>
              <a:headEnd len="med" w="med" type="none"/>
              <a:tailEnd len="med" w="med" type="none"/>
            </a:ln>
          </p:spPr>
        </p:cxnSp>
        <p:cxnSp>
          <p:nvCxnSpPr>
            <p:cNvPr id="184" name="Google Shape;184;p5"/>
            <p:cNvCxnSpPr/>
            <p:nvPr/>
          </p:nvCxnSpPr>
          <p:spPr>
            <a:xfrm>
              <a:off x="1690" y="3665"/>
              <a:ext cx="76" cy="86"/>
            </a:xfrm>
            <a:prstGeom prst="straightConnector1">
              <a:avLst/>
            </a:prstGeom>
            <a:noFill/>
            <a:ln cap="flat" cmpd="sng" w="28575">
              <a:solidFill>
                <a:srgbClr val="FF3300"/>
              </a:solidFill>
              <a:prstDash val="solid"/>
              <a:round/>
              <a:headEnd len="med" w="med" type="none"/>
              <a:tailEnd len="med" w="med" type="none"/>
            </a:ln>
          </p:spPr>
        </p:cxnSp>
      </p:grpSp>
      <p:sp>
        <p:nvSpPr>
          <p:cNvPr id="185" name="Google Shape;185;p5"/>
          <p:cNvSpPr txBox="1"/>
          <p:nvPr/>
        </p:nvSpPr>
        <p:spPr>
          <a:xfrm>
            <a:off x="2794000" y="1961963"/>
            <a:ext cx="412750" cy="244475"/>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000000"/>
              </a:buClr>
              <a:buSzPts val="1000"/>
              <a:buFont typeface="Droid Sans Mono"/>
              <a:buNone/>
            </a:pPr>
            <a:r>
              <a:rPr b="0" i="0" lang="en-US" sz="1000" u="none" cap="none" strike="noStrike">
                <a:solidFill>
                  <a:srgbClr val="000000"/>
                </a:solidFill>
                <a:latin typeface="Droid Sans Mono"/>
                <a:ea typeface="Droid Sans Mono"/>
                <a:cs typeface="Droid Sans Mono"/>
                <a:sym typeface="Droid Sans Mono"/>
              </a:rPr>
              <a:t>…Q…</a:t>
            </a:r>
            <a:endParaRPr/>
          </a:p>
        </p:txBody>
      </p:sp>
      <p:sp>
        <p:nvSpPr>
          <p:cNvPr id="186" name="Google Shape;186;p5"/>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87" name="Google Shape;187;p5"/>
          <p:cNvSpPr txBox="1"/>
          <p:nvPr/>
        </p:nvSpPr>
        <p:spPr>
          <a:xfrm>
            <a:off x="7787540" y="6248400"/>
            <a:ext cx="97546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Yaqi Su</a:t>
            </a:r>
            <a:endParaRPr/>
          </a:p>
        </p:txBody>
      </p:sp>
      <p:sp>
        <p:nvSpPr>
          <p:cNvPr id="188" name="Google Shape;188;p5"/>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300"/>
                                        <p:tgtEl>
                                          <p:spTgt spid="140"/>
                                        </p:tgtEl>
                                      </p:cBhvr>
                                    </p:animEffect>
                                  </p:childTnLst>
                                </p:cTn>
                              </p:par>
                              <p:par>
                                <p:cTn fill="hold" nodeType="with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300"/>
                                        <p:tgtEl>
                                          <p:spTgt spid="148"/>
                                        </p:tgtEl>
                                      </p:cBhvr>
                                    </p:animEffect>
                                  </p:childTnLst>
                                </p:cTn>
                              </p:par>
                              <p:par>
                                <p:cTn fill="hold" nodeType="with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300"/>
                                        <p:tgtEl>
                                          <p:spTgt spid="149"/>
                                        </p:tgtEl>
                                      </p:cBhvr>
                                    </p:animEffect>
                                  </p:childTnLst>
                                </p:cTn>
                              </p:par>
                              <p:par>
                                <p:cTn fill="hold" nodeType="with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300"/>
                                        <p:tgtEl>
                                          <p:spTgt spid="150"/>
                                        </p:tgtEl>
                                      </p:cBhvr>
                                    </p:animEffect>
                                  </p:childTnLst>
                                </p:cTn>
                              </p:par>
                              <p:par>
                                <p:cTn fill="hold" nodeType="with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300"/>
                                        <p:tgtEl>
                                          <p:spTgt spid="156"/>
                                        </p:tgtEl>
                                      </p:cBhvr>
                                    </p:animEffect>
                                  </p:childTnLst>
                                </p:cTn>
                              </p:par>
                              <p:par>
                                <p:cTn fill="hold" nodeType="with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300"/>
                                        <p:tgtEl>
                                          <p:spTgt spid="157"/>
                                        </p:tgtEl>
                                      </p:cBhvr>
                                    </p:animEffect>
                                  </p:childTnLst>
                                </p:cTn>
                              </p:par>
                              <p:par>
                                <p:cTn fill="hold" nodeType="with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300"/>
                                        <p:tgtEl>
                                          <p:spTgt spid="158"/>
                                        </p:tgtEl>
                                      </p:cBhvr>
                                    </p:animEffect>
                                  </p:childTnLst>
                                </p:cTn>
                              </p:par>
                              <p:par>
                                <p:cTn fill="hold" nodeType="with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300"/>
                                        <p:tgtEl>
                                          <p:spTgt spid="162"/>
                                        </p:tgtEl>
                                      </p:cBhvr>
                                    </p:animEffect>
                                  </p:childTnLst>
                                </p:cTn>
                              </p:par>
                              <p:par>
                                <p:cTn fill="hold" nodeType="with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300"/>
                                        <p:tgtEl>
                                          <p:spTgt spid="178"/>
                                        </p:tgtEl>
                                      </p:cBhvr>
                                    </p:animEffect>
                                  </p:childTnLst>
                                </p:cTn>
                              </p:par>
                              <p:par>
                                <p:cTn fill="hold" nodeType="with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300"/>
                                        <p:tgtEl>
                                          <p:spTgt spid="163"/>
                                        </p:tgtEl>
                                      </p:cBhvr>
                                    </p:animEffect>
                                  </p:childTnLst>
                                </p:cTn>
                              </p:par>
                              <p:par>
                                <p:cTn fill="hold" nodeType="with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300"/>
                                        <p:tgtEl>
                                          <p:spTgt spid="164"/>
                                        </p:tgtEl>
                                      </p:cBhvr>
                                    </p:animEffect>
                                  </p:childTnLst>
                                </p:cTn>
                              </p:par>
                              <p:par>
                                <p:cTn fill="hold" nodeType="with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300"/>
                                        <p:tgtEl>
                                          <p:spTgt spid="165"/>
                                        </p:tgtEl>
                                      </p:cBhvr>
                                    </p:animEffect>
                                  </p:childTnLst>
                                </p:cTn>
                              </p:par>
                              <p:par>
                                <p:cTn fill="hold" nodeType="with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300"/>
                                        <p:tgtEl>
                                          <p:spTgt spid="166"/>
                                        </p:tgtEl>
                                      </p:cBhvr>
                                    </p:animEffect>
                                  </p:childTnLst>
                                </p:cTn>
                              </p:par>
                              <p:par>
                                <p:cTn fill="hold" nodeType="with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300"/>
                                        <p:tgtEl>
                                          <p:spTgt spid="167"/>
                                        </p:tgtEl>
                                      </p:cBhvr>
                                    </p:animEffect>
                                  </p:childTnLst>
                                </p:cTn>
                              </p:par>
                              <p:par>
                                <p:cTn fill="hold" nodeType="with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300"/>
                                        <p:tgtEl>
                                          <p:spTgt spid="176"/>
                                        </p:tgtEl>
                                      </p:cBhvr>
                                    </p:animEffect>
                                  </p:childTnLst>
                                </p:cTn>
                              </p:par>
                              <p:par>
                                <p:cTn fill="hold" nodeType="with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300"/>
                                        <p:tgtEl>
                                          <p:spTgt spid="177"/>
                                        </p:tgtEl>
                                      </p:cBhvr>
                                    </p:animEffect>
                                  </p:childTnLst>
                                </p:cTn>
                              </p:par>
                              <p:par>
                                <p:cTn fill="hold" nodeType="with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300"/>
                                        <p:tgtEl>
                                          <p:spTgt spid="1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500"/>
                                        <p:tgtEl>
                                          <p:spTgt spid="173"/>
                                        </p:tgtEl>
                                      </p:cBhvr>
                                    </p:animEffect>
                                  </p:childTnLst>
                                </p:cTn>
                              </p:par>
                              <p:par>
                                <p:cTn fill="hold" nodeType="with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500"/>
                                        <p:tgtEl>
                                          <p:spTgt spid="175"/>
                                        </p:tgtEl>
                                      </p:cBhvr>
                                    </p:animEffect>
                                  </p:childTnLst>
                                </p:cTn>
                              </p:par>
                              <p:par>
                                <p:cTn fill="hold" nodeType="with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500"/>
                                        <p:tgtEl>
                                          <p:spTgt spid="144"/>
                                        </p:tgtEl>
                                      </p:cBhvr>
                                    </p:animEffect>
                                  </p:childTnLst>
                                </p:cTn>
                              </p:par>
                              <p:par>
                                <p:cTn fill="hold" nodeType="with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500"/>
                                        <p:tgtEl>
                                          <p:spTgt spid="1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70"/>
                                        </p:tgtEl>
                                      </p:cBhvr>
                                    </p:animEffect>
                                    <p:set>
                                      <p:cBhvr>
                                        <p:cTn dur="1" fill="hold">
                                          <p:stCondLst>
                                            <p:cond delay="1000"/>
                                          </p:stCondLst>
                                        </p:cTn>
                                        <p:tgtEl>
                                          <p:spTgt spid="170"/>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172"/>
                                        </p:tgtEl>
                                      </p:cBhvr>
                                    </p:animEffect>
                                    <p:set>
                                      <p:cBhvr>
                                        <p:cTn dur="1" fill="hold">
                                          <p:stCondLst>
                                            <p:cond delay="1000"/>
                                          </p:stCondLst>
                                        </p:cTn>
                                        <p:tgtEl>
                                          <p:spTgt spid="172"/>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167"/>
                                        </p:tgtEl>
                                      </p:cBhvr>
                                    </p:animEffect>
                                    <p:set>
                                      <p:cBhvr>
                                        <p:cTn dur="1" fill="hold">
                                          <p:stCondLst>
                                            <p:cond delay="1000"/>
                                          </p:stCondLst>
                                        </p:cTn>
                                        <p:tgtEl>
                                          <p:spTgt spid="167"/>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2000"/>
                                        <p:tgtEl>
                                          <p:spTgt spid="143"/>
                                        </p:tgtEl>
                                      </p:cBhvr>
                                    </p:animEffect>
                                    <p:set>
                                      <p:cBhvr>
                                        <p:cTn dur="1" fill="hold">
                                          <p:stCondLst>
                                            <p:cond delay="2000"/>
                                          </p:stCondLst>
                                        </p:cTn>
                                        <p:tgtEl>
                                          <p:spTgt spid="143"/>
                                        </p:tgtEl>
                                        <p:attrNameLst>
                                          <p:attrName>style.visibility</p:attrName>
                                        </p:attrNameLst>
                                      </p:cBhvr>
                                      <p:to>
                                        <p:strVal val="hidden"/>
                                      </p:to>
                                    </p:set>
                                  </p:childTnLst>
                                </p:cTn>
                              </p:par>
                            </p:childTnLst>
                          </p:cTn>
                        </p:par>
                        <p:par>
                          <p:cTn fill="hold">
                            <p:stCondLst>
                              <p:cond delay="2000"/>
                            </p:stCondLst>
                            <p:childTnLst>
                              <p:par>
                                <p:cTn fill="hold" nodeType="afterEffect" presetClass="exit" presetID="10" presetSubtype="0">
                                  <p:stCondLst>
                                    <p:cond delay="0"/>
                                  </p:stCondLst>
                                  <p:childTnLst>
                                    <p:animEffect filter="fade" transition="out">
                                      <p:cBhvr>
                                        <p:cTn dur="1000"/>
                                        <p:tgtEl>
                                          <p:spTgt spid="177"/>
                                        </p:tgtEl>
                                      </p:cBhvr>
                                    </p:animEffect>
                                    <p:set>
                                      <p:cBhvr>
                                        <p:cTn dur="1" fill="hold">
                                          <p:stCondLst>
                                            <p:cond delay="1000"/>
                                          </p:stCondLst>
                                        </p:cTn>
                                        <p:tgtEl>
                                          <p:spTgt spid="17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79"/>
                                        </p:tgtEl>
                                        <p:attrNameLst>
                                          <p:attrName>style.visibility</p:attrName>
                                        </p:attrNameLst>
                                      </p:cBhvr>
                                      <p:to>
                                        <p:strVal val="visible"/>
                                      </p:to>
                                    </p:set>
                                  </p:childTnLst>
                                </p:cTn>
                              </p:par>
                              <p:par>
                                <p:cTn fill="hold" nodeType="withEffect" presetClass="exit" presetID="10" presetSubtype="0">
                                  <p:stCondLst>
                                    <p:cond delay="0"/>
                                  </p:stCondLst>
                                  <p:childTnLst>
                                    <p:animEffect filter="fade" transition="out">
                                      <p:cBhvr>
                                        <p:cTn dur="500"/>
                                        <p:tgtEl>
                                          <p:spTgt spid="179"/>
                                        </p:tgtEl>
                                      </p:cBhvr>
                                    </p:animEffect>
                                    <p:set>
                                      <p:cBhvr>
                                        <p:cTn dur="1" fill="hold">
                                          <p:stCondLst>
                                            <p:cond delay="500"/>
                                          </p:stCondLst>
                                        </p:cTn>
                                        <p:tgtEl>
                                          <p:spTgt spid="17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6"/>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95" name="Google Shape;195;p6"/>
          <p:cNvSpPr txBox="1"/>
          <p:nvPr/>
        </p:nvSpPr>
        <p:spPr>
          <a:xfrm>
            <a:off x="7787540" y="6248400"/>
            <a:ext cx="97546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Yaqi Su</a:t>
            </a:r>
            <a:endParaRPr/>
          </a:p>
        </p:txBody>
      </p:sp>
      <p:sp>
        <p:nvSpPr>
          <p:cNvPr id="196" name="Google Shape;196;p6"/>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97" name="Google Shape;197;p6"/>
          <p:cNvSpPr txBox="1"/>
          <p:nvPr>
            <p:ph type="title"/>
          </p:nvPr>
        </p:nvSpPr>
        <p:spPr>
          <a:xfrm>
            <a:off x="457200" y="0"/>
            <a:ext cx="8229600" cy="969632"/>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2800"/>
              <a:buFont typeface="Arial"/>
              <a:buNone/>
            </a:pPr>
            <a:r>
              <a:rPr b="1" lang="en-US" sz="2800"/>
              <a:t>Truncated proteins could be dominant negative</a:t>
            </a:r>
            <a:endParaRPr/>
          </a:p>
        </p:txBody>
      </p:sp>
      <p:pic>
        <p:nvPicPr>
          <p:cNvPr id="198" name="Google Shape;198;p6"/>
          <p:cNvPicPr preferRelativeResize="0"/>
          <p:nvPr>
            <p:ph idx="1" type="body"/>
          </p:nvPr>
        </p:nvPicPr>
        <p:blipFill rotWithShape="1">
          <a:blip r:embed="rId3">
            <a:alphaModFix/>
          </a:blip>
          <a:srcRect b="41505" l="0" r="0" t="0"/>
          <a:stretch/>
        </p:blipFill>
        <p:spPr>
          <a:xfrm>
            <a:off x="981075" y="4662488"/>
            <a:ext cx="5983287" cy="1204912"/>
          </a:xfrm>
          <a:prstGeom prst="rect">
            <a:avLst/>
          </a:prstGeom>
          <a:noFill/>
          <a:ln>
            <a:noFill/>
          </a:ln>
        </p:spPr>
      </p:pic>
      <p:sp>
        <p:nvSpPr>
          <p:cNvPr id="199" name="Google Shape;199;p6"/>
          <p:cNvSpPr txBox="1"/>
          <p:nvPr/>
        </p:nvSpPr>
        <p:spPr>
          <a:xfrm>
            <a:off x="898525" y="4931571"/>
            <a:ext cx="7102475" cy="369887"/>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00" name="Google Shape;200;p6"/>
          <p:cNvSpPr txBox="1"/>
          <p:nvPr/>
        </p:nvSpPr>
        <p:spPr>
          <a:xfrm>
            <a:off x="117219" y="1065377"/>
            <a:ext cx="9081012" cy="676894"/>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333399"/>
              </a:buClr>
              <a:buSzPts val="1800"/>
              <a:buFont typeface="Arial"/>
              <a:buNone/>
            </a:pPr>
            <a:r>
              <a:rPr b="1" i="0" lang="en-US" sz="1800" u="none" cap="none" strike="noStrike">
                <a:solidFill>
                  <a:srgbClr val="333399"/>
                </a:solidFill>
                <a:latin typeface="Arial"/>
                <a:ea typeface="Arial"/>
                <a:cs typeface="Arial"/>
                <a:sym typeface="Arial"/>
              </a:rPr>
              <a:t>Sox10 transcription factor truncating mutations produce two distinct phenotypes </a:t>
            </a:r>
            <a:endParaRPr/>
          </a:p>
          <a:p>
            <a:pPr indent="0" lvl="0" marL="0" marR="0" rtl="0" algn="l">
              <a:lnSpc>
                <a:spcPct val="100000"/>
              </a:lnSpc>
              <a:spcBef>
                <a:spcPts val="0"/>
              </a:spcBef>
              <a:spcAft>
                <a:spcPts val="0"/>
              </a:spcAft>
              <a:buClr>
                <a:srgbClr val="333399"/>
              </a:buClr>
              <a:buSzPts val="1400"/>
              <a:buFont typeface="Arial"/>
              <a:buNone/>
            </a:pPr>
            <a:r>
              <a:rPr b="0" i="0" lang="en-US" sz="1400" u="none" cap="none" strike="noStrike">
                <a:solidFill>
                  <a:srgbClr val="333399"/>
                </a:solidFill>
                <a:latin typeface="Arial"/>
                <a:ea typeface="Arial"/>
                <a:cs typeface="Arial"/>
                <a:sym typeface="Arial"/>
              </a:rPr>
              <a:t>Inoue et al. (2004) </a:t>
            </a:r>
            <a:r>
              <a:rPr b="0" i="1" lang="en-US" sz="1400" u="none" cap="none" strike="noStrike">
                <a:solidFill>
                  <a:srgbClr val="333399"/>
                </a:solidFill>
                <a:latin typeface="Arial"/>
                <a:ea typeface="Arial"/>
                <a:cs typeface="Arial"/>
                <a:sym typeface="Arial"/>
              </a:rPr>
              <a:t>Nat Genet</a:t>
            </a:r>
            <a:r>
              <a:rPr b="0" i="0" lang="en-US" sz="1400" u="none" cap="none" strike="noStrike">
                <a:solidFill>
                  <a:srgbClr val="333399"/>
                </a:solidFill>
                <a:latin typeface="Arial"/>
                <a:ea typeface="Arial"/>
                <a:cs typeface="Arial"/>
                <a:sym typeface="Arial"/>
              </a:rPr>
              <a:t> </a:t>
            </a:r>
            <a:r>
              <a:rPr b="1" i="0" lang="en-US" sz="1400" u="none" cap="none" strike="noStrike">
                <a:solidFill>
                  <a:srgbClr val="333399"/>
                </a:solidFill>
                <a:latin typeface="Arial"/>
                <a:ea typeface="Arial"/>
                <a:cs typeface="Arial"/>
                <a:sym typeface="Arial"/>
              </a:rPr>
              <a:t>36</a:t>
            </a:r>
            <a:r>
              <a:rPr b="0" i="0" lang="en-US" sz="1400" u="none" cap="none" strike="noStrike">
                <a:solidFill>
                  <a:srgbClr val="333399"/>
                </a:solidFill>
                <a:latin typeface="Arial"/>
                <a:ea typeface="Arial"/>
                <a:cs typeface="Arial"/>
                <a:sym typeface="Arial"/>
              </a:rPr>
              <a:t>:361-9</a:t>
            </a:r>
            <a:r>
              <a:rPr b="0" i="0" lang="en-US" sz="2000" u="none" cap="none" strike="noStrike">
                <a:solidFill>
                  <a:srgbClr val="333399"/>
                </a:solidFill>
                <a:latin typeface="Arial"/>
                <a:ea typeface="Arial"/>
                <a:cs typeface="Arial"/>
                <a:sym typeface="Arial"/>
              </a:rPr>
              <a:t> </a:t>
            </a:r>
            <a:endParaRPr/>
          </a:p>
        </p:txBody>
      </p:sp>
      <p:pic>
        <p:nvPicPr>
          <p:cNvPr id="201" name="Google Shape;201;p6"/>
          <p:cNvPicPr preferRelativeResize="0"/>
          <p:nvPr/>
        </p:nvPicPr>
        <p:blipFill rotWithShape="1">
          <a:blip r:embed="rId4">
            <a:alphaModFix/>
          </a:blip>
          <a:srcRect b="0" l="0" r="0" t="0"/>
          <a:stretch/>
        </p:blipFill>
        <p:spPr>
          <a:xfrm>
            <a:off x="989012" y="2403475"/>
            <a:ext cx="7011988" cy="2570163"/>
          </a:xfrm>
          <a:prstGeom prst="rect">
            <a:avLst/>
          </a:prstGeom>
          <a:noFill/>
          <a:ln>
            <a:noFill/>
          </a:ln>
        </p:spPr>
      </p:pic>
      <p:sp>
        <p:nvSpPr>
          <p:cNvPr id="202" name="Google Shape;202;p6"/>
          <p:cNvSpPr/>
          <p:nvPr/>
        </p:nvSpPr>
        <p:spPr>
          <a:xfrm>
            <a:off x="4267200" y="2002963"/>
            <a:ext cx="576094" cy="437352"/>
          </a:xfrm>
          <a:prstGeom prst="bentArrow">
            <a:avLst>
              <a:gd fmla="val 25000" name="adj1"/>
              <a:gd fmla="val 25000" name="adj2"/>
              <a:gd fmla="val 25000" name="adj3"/>
              <a:gd fmla="val 43750" name="adj4"/>
            </a:avLst>
          </a:prstGeom>
          <a:gradFill>
            <a:gsLst>
              <a:gs pos="0">
                <a:srgbClr val="82101C"/>
              </a:gs>
              <a:gs pos="80000">
                <a:srgbClr val="AA1526"/>
              </a:gs>
              <a:gs pos="100000">
                <a:srgbClr val="AE1224"/>
              </a:gs>
            </a:gsLst>
            <a:lin ang="16200000" scaled="0"/>
          </a:gradFill>
          <a:ln cap="flat" cmpd="sng" w="9525">
            <a:solidFill>
              <a:srgbClr val="9D2531"/>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203" name="Google Shape;203;p6"/>
          <p:cNvSpPr/>
          <p:nvPr/>
        </p:nvSpPr>
        <p:spPr>
          <a:xfrm flipH="1">
            <a:off x="3581400" y="2001116"/>
            <a:ext cx="576094" cy="437352"/>
          </a:xfrm>
          <a:prstGeom prst="bentArrow">
            <a:avLst>
              <a:gd fmla="val 25000" name="adj1"/>
              <a:gd fmla="val 25000" name="adj2"/>
              <a:gd fmla="val 25000" name="adj3"/>
              <a:gd fmla="val 43750" name="adj4"/>
            </a:avLst>
          </a:prstGeom>
          <a:gradFill>
            <a:gsLst>
              <a:gs pos="0">
                <a:srgbClr val="346828"/>
              </a:gs>
              <a:gs pos="80000">
                <a:srgbClr val="448935"/>
              </a:gs>
              <a:gs pos="100000">
                <a:srgbClr val="438C34"/>
              </a:gs>
            </a:gsLst>
            <a:lin ang="16200000" scaled="0"/>
          </a:gradFill>
          <a:ln cap="flat" cmpd="sng" w="9525">
            <a:solidFill>
              <a:srgbClr val="4A823E"/>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204" name="Google Shape;204;p6"/>
          <p:cNvSpPr txBox="1"/>
          <p:nvPr/>
        </p:nvSpPr>
        <p:spPr>
          <a:xfrm>
            <a:off x="381000" y="1905000"/>
            <a:ext cx="331304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448835"/>
                </a:solidFill>
                <a:latin typeface="Arial"/>
                <a:ea typeface="Arial"/>
                <a:cs typeface="Arial"/>
                <a:sym typeface="Arial"/>
              </a:rPr>
              <a:t>NMD (haploinsufficiency)</a:t>
            </a:r>
            <a:endParaRPr/>
          </a:p>
        </p:txBody>
      </p:sp>
      <p:sp>
        <p:nvSpPr>
          <p:cNvPr id="205" name="Google Shape;205;p6"/>
          <p:cNvSpPr txBox="1"/>
          <p:nvPr/>
        </p:nvSpPr>
        <p:spPr>
          <a:xfrm>
            <a:off x="4876800" y="1916574"/>
            <a:ext cx="377190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A61525"/>
                </a:solidFill>
                <a:latin typeface="Arial"/>
                <a:ea typeface="Arial"/>
                <a:cs typeface="Arial"/>
                <a:sym typeface="Arial"/>
              </a:rPr>
              <a:t>No NMD (Dominant negative 	   most severe)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7"/>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12" name="Google Shape;212;p7"/>
          <p:cNvSpPr txBox="1"/>
          <p:nvPr/>
        </p:nvSpPr>
        <p:spPr>
          <a:xfrm>
            <a:off x="7787540" y="6248400"/>
            <a:ext cx="97546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Yaqi Su</a:t>
            </a:r>
            <a:endParaRPr/>
          </a:p>
        </p:txBody>
      </p:sp>
      <p:sp>
        <p:nvSpPr>
          <p:cNvPr id="213" name="Google Shape;213;p7"/>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14" name="Google Shape;214;p7"/>
          <p:cNvSpPr txBox="1"/>
          <p:nvPr>
            <p:ph type="title"/>
          </p:nvPr>
        </p:nvSpPr>
        <p:spPr>
          <a:xfrm>
            <a:off x="1300163" y="395177"/>
            <a:ext cx="6453475" cy="47466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2800"/>
              <a:buFont typeface="Arial"/>
              <a:buNone/>
            </a:pPr>
            <a:r>
              <a:rPr b="1" lang="en-US" sz="2800"/>
              <a:t>Truncated proteins could also be partially functional</a:t>
            </a:r>
            <a:endParaRPr/>
          </a:p>
        </p:txBody>
      </p:sp>
      <p:pic>
        <p:nvPicPr>
          <p:cNvPr descr="dmdbmd_musclefiber" id="215" name="Google Shape;215;p7"/>
          <p:cNvPicPr preferRelativeResize="0"/>
          <p:nvPr/>
        </p:nvPicPr>
        <p:blipFill rotWithShape="1">
          <a:blip r:embed="rId3">
            <a:alphaModFix/>
          </a:blip>
          <a:srcRect b="0" l="0" r="0" t="0"/>
          <a:stretch/>
        </p:blipFill>
        <p:spPr>
          <a:xfrm>
            <a:off x="5730875" y="1219200"/>
            <a:ext cx="3190875" cy="4270375"/>
          </a:xfrm>
          <a:prstGeom prst="rect">
            <a:avLst/>
          </a:prstGeom>
          <a:noFill/>
          <a:ln>
            <a:noFill/>
          </a:ln>
        </p:spPr>
      </p:pic>
      <p:sp>
        <p:nvSpPr>
          <p:cNvPr id="216" name="Google Shape;216;p7"/>
          <p:cNvSpPr txBox="1"/>
          <p:nvPr/>
        </p:nvSpPr>
        <p:spPr>
          <a:xfrm>
            <a:off x="228600" y="4459287"/>
            <a:ext cx="2803534" cy="276785"/>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333399"/>
              </a:buClr>
              <a:buSzPts val="1200"/>
              <a:buFont typeface="Arial"/>
              <a:buNone/>
            </a:pPr>
            <a:r>
              <a:rPr b="0" i="0" lang="en-US" sz="1200" u="none" cap="none" strike="noStrike">
                <a:solidFill>
                  <a:srgbClr val="333399"/>
                </a:solidFill>
                <a:latin typeface="Arial"/>
                <a:ea typeface="Arial"/>
                <a:cs typeface="Arial"/>
                <a:sym typeface="Arial"/>
              </a:rPr>
              <a:t>Monaco et al. (1988) </a:t>
            </a:r>
            <a:r>
              <a:rPr b="0" i="1" lang="en-US" sz="1200" u="none" cap="none" strike="noStrike">
                <a:solidFill>
                  <a:srgbClr val="333399"/>
                </a:solidFill>
                <a:latin typeface="Arial"/>
                <a:ea typeface="Arial"/>
                <a:cs typeface="Arial"/>
                <a:sym typeface="Arial"/>
              </a:rPr>
              <a:t>Genomics</a:t>
            </a:r>
            <a:r>
              <a:rPr b="0" i="0" lang="en-US" sz="1200" u="none" cap="none" strike="noStrike">
                <a:solidFill>
                  <a:srgbClr val="333399"/>
                </a:solidFill>
                <a:latin typeface="Arial"/>
                <a:ea typeface="Arial"/>
                <a:cs typeface="Arial"/>
                <a:sym typeface="Arial"/>
              </a:rPr>
              <a:t> </a:t>
            </a:r>
            <a:r>
              <a:rPr b="1" i="0" lang="en-US" sz="1200" u="none" cap="none" strike="noStrike">
                <a:solidFill>
                  <a:srgbClr val="333399"/>
                </a:solidFill>
                <a:latin typeface="Arial"/>
                <a:ea typeface="Arial"/>
                <a:cs typeface="Arial"/>
                <a:sym typeface="Arial"/>
              </a:rPr>
              <a:t>2</a:t>
            </a:r>
            <a:r>
              <a:rPr b="0" i="0" lang="en-US" sz="1200" u="none" cap="none" strike="noStrike">
                <a:solidFill>
                  <a:srgbClr val="333399"/>
                </a:solidFill>
                <a:latin typeface="Arial"/>
                <a:ea typeface="Arial"/>
                <a:cs typeface="Arial"/>
                <a:sym typeface="Arial"/>
              </a:rPr>
              <a:t>:90-5</a:t>
            </a:r>
            <a:endParaRPr/>
          </a:p>
        </p:txBody>
      </p:sp>
      <p:sp>
        <p:nvSpPr>
          <p:cNvPr id="217" name="Google Shape;217;p7"/>
          <p:cNvSpPr txBox="1"/>
          <p:nvPr/>
        </p:nvSpPr>
        <p:spPr>
          <a:xfrm>
            <a:off x="228600" y="4687887"/>
            <a:ext cx="2873375" cy="274638"/>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333399"/>
              </a:buClr>
              <a:buSzPts val="1200"/>
              <a:buFont typeface="Arial"/>
              <a:buNone/>
            </a:pPr>
            <a:r>
              <a:rPr b="0" i="0" lang="en-US" sz="1200" u="none" cap="none" strike="noStrike">
                <a:solidFill>
                  <a:srgbClr val="333399"/>
                </a:solidFill>
                <a:latin typeface="Arial"/>
                <a:ea typeface="Arial"/>
                <a:cs typeface="Arial"/>
                <a:sym typeface="Arial"/>
              </a:rPr>
              <a:t>Kerr et al.(2001) </a:t>
            </a:r>
            <a:r>
              <a:rPr b="0" i="1" lang="en-US" sz="1200" u="none" cap="none" strike="noStrike">
                <a:solidFill>
                  <a:srgbClr val="333399"/>
                </a:solidFill>
                <a:latin typeface="Arial"/>
                <a:ea typeface="Arial"/>
                <a:cs typeface="Arial"/>
                <a:sym typeface="Arial"/>
              </a:rPr>
              <a:t>Hum Genet</a:t>
            </a:r>
            <a:r>
              <a:rPr b="0" i="0" lang="en-US" sz="1200" u="none" cap="none" strike="noStrike">
                <a:solidFill>
                  <a:srgbClr val="333399"/>
                </a:solidFill>
                <a:latin typeface="Arial"/>
                <a:ea typeface="Arial"/>
                <a:cs typeface="Arial"/>
                <a:sym typeface="Arial"/>
              </a:rPr>
              <a:t> </a:t>
            </a:r>
            <a:r>
              <a:rPr b="1" i="0" lang="en-US" sz="1200" u="none" cap="none" strike="noStrike">
                <a:solidFill>
                  <a:srgbClr val="333399"/>
                </a:solidFill>
                <a:latin typeface="Arial"/>
                <a:ea typeface="Arial"/>
                <a:cs typeface="Arial"/>
                <a:sym typeface="Arial"/>
              </a:rPr>
              <a:t>109</a:t>
            </a:r>
            <a:r>
              <a:rPr b="0" i="0" lang="en-US" sz="1200" u="none" cap="none" strike="noStrike">
                <a:solidFill>
                  <a:srgbClr val="333399"/>
                </a:solidFill>
                <a:latin typeface="Arial"/>
                <a:ea typeface="Arial"/>
                <a:cs typeface="Arial"/>
                <a:sym typeface="Arial"/>
              </a:rPr>
              <a:t>:402-7</a:t>
            </a:r>
            <a:endParaRPr/>
          </a:p>
        </p:txBody>
      </p:sp>
      <p:sp>
        <p:nvSpPr>
          <p:cNvPr id="218" name="Google Shape;218;p7"/>
          <p:cNvSpPr txBox="1"/>
          <p:nvPr/>
        </p:nvSpPr>
        <p:spPr>
          <a:xfrm>
            <a:off x="131366" y="1906582"/>
            <a:ext cx="5757068" cy="646117"/>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333399"/>
              </a:buClr>
              <a:buSzPts val="1800"/>
              <a:buFont typeface="Arial"/>
              <a:buNone/>
            </a:pPr>
            <a:r>
              <a:rPr b="1" i="0" lang="en-US" sz="1800" u="none" cap="none" strike="noStrike">
                <a:solidFill>
                  <a:srgbClr val="333399"/>
                </a:solidFill>
                <a:latin typeface="Arial"/>
                <a:ea typeface="Arial"/>
                <a:cs typeface="Arial"/>
                <a:sym typeface="Arial"/>
              </a:rPr>
              <a:t>2.4 Mb pre-mRNA is spliced into 11 kb, 79 exon mRNA</a:t>
            </a:r>
            <a:endParaRPr/>
          </a:p>
        </p:txBody>
      </p:sp>
      <p:sp>
        <p:nvSpPr>
          <p:cNvPr id="219" name="Google Shape;219;p7"/>
          <p:cNvSpPr txBox="1"/>
          <p:nvPr/>
        </p:nvSpPr>
        <p:spPr>
          <a:xfrm>
            <a:off x="298450" y="3281362"/>
            <a:ext cx="5029200" cy="369888"/>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333399"/>
              </a:buClr>
              <a:buSzPts val="1800"/>
              <a:buFont typeface="Arial"/>
              <a:buNone/>
            </a:pPr>
            <a:r>
              <a:rPr b="0" i="0" lang="en-US" sz="1800" u="none" cap="none" strike="noStrike">
                <a:solidFill>
                  <a:srgbClr val="333399"/>
                </a:solidFill>
                <a:latin typeface="Arial"/>
                <a:ea typeface="Arial"/>
                <a:cs typeface="Arial"/>
                <a:sym typeface="Arial"/>
              </a:rPr>
              <a:t>Large C-term deletion = Becker (milder)</a:t>
            </a:r>
            <a:endParaRPr/>
          </a:p>
        </p:txBody>
      </p:sp>
      <p:sp>
        <p:nvSpPr>
          <p:cNvPr id="220" name="Google Shape;220;p7"/>
          <p:cNvSpPr txBox="1"/>
          <p:nvPr/>
        </p:nvSpPr>
        <p:spPr>
          <a:xfrm>
            <a:off x="298450" y="3989387"/>
            <a:ext cx="4495800" cy="369888"/>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333399"/>
              </a:buClr>
              <a:buSzPts val="1800"/>
              <a:buFont typeface="Arial"/>
              <a:buNone/>
            </a:pPr>
            <a:r>
              <a:rPr b="0" i="0" lang="en-US" sz="1800" u="none" cap="none" strike="noStrike">
                <a:solidFill>
                  <a:srgbClr val="333399"/>
                </a:solidFill>
                <a:latin typeface="Arial"/>
                <a:ea typeface="Arial"/>
                <a:cs typeface="Arial"/>
                <a:sym typeface="Arial"/>
              </a:rPr>
              <a:t>Frameshift = Duchenne (severe)</a:t>
            </a:r>
            <a:endParaRPr/>
          </a:p>
        </p:txBody>
      </p:sp>
      <p:sp>
        <p:nvSpPr>
          <p:cNvPr id="221" name="Google Shape;221;p7"/>
          <p:cNvSpPr txBox="1"/>
          <p:nvPr/>
        </p:nvSpPr>
        <p:spPr>
          <a:xfrm>
            <a:off x="6402388" y="5368418"/>
            <a:ext cx="2198687" cy="677862"/>
          </a:xfrm>
          <a:prstGeom prst="rect">
            <a:avLst/>
          </a:prstGeom>
          <a:noFill/>
          <a:ln>
            <a:noFill/>
          </a:ln>
        </p:spPr>
        <p:txBody>
          <a:bodyPr anchorCtr="0" anchor="t" bIns="45600" lIns="91200" spcFirstLastPara="1" rIns="91200" wrap="square" tIns="45600">
            <a:spAutoFit/>
          </a:bodyPr>
          <a:lstStyle/>
          <a:p>
            <a:pPr indent="0" lvl="0" marL="0" marR="0" rtl="0" algn="ctr">
              <a:lnSpc>
                <a:spcPct val="100000"/>
              </a:lnSpc>
              <a:spcBef>
                <a:spcPts val="0"/>
              </a:spcBef>
              <a:spcAft>
                <a:spcPts val="0"/>
              </a:spcAft>
              <a:buClr>
                <a:srgbClr val="333399"/>
              </a:buClr>
              <a:buSzPts val="1200"/>
              <a:buFont typeface="Trebuchet MS"/>
              <a:buNone/>
            </a:pPr>
            <a:r>
              <a:rPr b="0" i="0" lang="en-US" sz="1200" u="none" cap="none" strike="noStrike">
                <a:solidFill>
                  <a:srgbClr val="333399"/>
                </a:solidFill>
                <a:latin typeface="Trebuchet MS"/>
                <a:ea typeface="Trebuchet MS"/>
                <a:cs typeface="Trebuchet MS"/>
                <a:sym typeface="Trebuchet MS"/>
              </a:rPr>
              <a:t>Drawing courtesy of Muscular</a:t>
            </a:r>
            <a:endParaRPr/>
          </a:p>
          <a:p>
            <a:pPr indent="0" lvl="0" marL="0" marR="0" rtl="0" algn="ctr">
              <a:lnSpc>
                <a:spcPct val="100000"/>
              </a:lnSpc>
              <a:spcBef>
                <a:spcPts val="0"/>
              </a:spcBef>
              <a:spcAft>
                <a:spcPts val="0"/>
              </a:spcAft>
              <a:buClr>
                <a:srgbClr val="333399"/>
              </a:buClr>
              <a:buSzPts val="1200"/>
              <a:buFont typeface="Trebuchet MS"/>
              <a:buNone/>
            </a:pPr>
            <a:r>
              <a:rPr b="0" i="0" lang="en-US" sz="1200" u="none" cap="none" strike="noStrike">
                <a:solidFill>
                  <a:srgbClr val="333399"/>
                </a:solidFill>
                <a:latin typeface="Trebuchet MS"/>
                <a:ea typeface="Trebuchet MS"/>
                <a:cs typeface="Trebuchet MS"/>
                <a:sym typeface="Trebuchet MS"/>
              </a:rPr>
              <a:t>Dystrophy Assocation</a:t>
            </a:r>
            <a:endParaRPr/>
          </a:p>
          <a:p>
            <a:pPr indent="0" lvl="0" marL="0" marR="0" rtl="0" algn="ctr">
              <a:lnSpc>
                <a:spcPct val="100000"/>
              </a:lnSpc>
              <a:spcBef>
                <a:spcPts val="0"/>
              </a:spcBef>
              <a:spcAft>
                <a:spcPts val="0"/>
              </a:spcAft>
              <a:buClr>
                <a:srgbClr val="333399"/>
              </a:buClr>
              <a:buSzPts val="1400"/>
              <a:buFont typeface="Trebuchet MS"/>
              <a:buNone/>
            </a:pPr>
            <a:r>
              <a:rPr b="0" i="0" lang="en-US" sz="1400" u="none" cap="none" strike="noStrike">
                <a:solidFill>
                  <a:srgbClr val="333399"/>
                </a:solidFill>
                <a:latin typeface="Trebuchet MS"/>
                <a:ea typeface="Trebuchet MS"/>
                <a:cs typeface="Trebuchet MS"/>
                <a:sym typeface="Trebuchet MS"/>
              </a:rPr>
              <a:t>www.mdausa.org</a:t>
            </a:r>
            <a:endParaRPr/>
          </a:p>
        </p:txBody>
      </p:sp>
      <p:sp>
        <p:nvSpPr>
          <p:cNvPr id="222" name="Google Shape;222;p7"/>
          <p:cNvSpPr txBox="1"/>
          <p:nvPr/>
        </p:nvSpPr>
        <p:spPr>
          <a:xfrm>
            <a:off x="138113" y="2906712"/>
            <a:ext cx="2025650" cy="396875"/>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333399"/>
              </a:buClr>
              <a:buSzPts val="2000"/>
              <a:buFont typeface="Arial"/>
              <a:buNone/>
            </a:pPr>
            <a:r>
              <a:rPr b="1" i="0" lang="en-US" sz="2000" u="none" cap="none" strike="noStrike">
                <a:solidFill>
                  <a:srgbClr val="333399"/>
                </a:solidFill>
                <a:latin typeface="Arial"/>
                <a:ea typeface="Arial"/>
                <a:cs typeface="Arial"/>
                <a:sym typeface="Arial"/>
              </a:rPr>
              <a:t>Frameshift rule</a:t>
            </a:r>
            <a:endParaRPr/>
          </a:p>
        </p:txBody>
      </p:sp>
      <p:sp>
        <p:nvSpPr>
          <p:cNvPr id="223" name="Google Shape;223;p7"/>
          <p:cNvSpPr/>
          <p:nvPr/>
        </p:nvSpPr>
        <p:spPr>
          <a:xfrm>
            <a:off x="228600" y="5083836"/>
            <a:ext cx="4800600" cy="400050"/>
          </a:xfrm>
          <a:prstGeom prst="rect">
            <a:avLst/>
          </a:prstGeom>
          <a:noFill/>
          <a:ln>
            <a:noFill/>
          </a:ln>
        </p:spPr>
        <p:txBody>
          <a:bodyPr anchorCtr="0" anchor="t" bIns="45600" lIns="91200" spcFirstLastPara="1" rIns="91200" wrap="square" tIns="45600">
            <a:spAutoFit/>
          </a:bodyPr>
          <a:lstStyle/>
          <a:p>
            <a:pPr indent="0" lvl="0" marL="0" marR="0" rtl="0" algn="l">
              <a:lnSpc>
                <a:spcPct val="100000"/>
              </a:lnSpc>
              <a:spcBef>
                <a:spcPts val="0"/>
              </a:spcBef>
              <a:spcAft>
                <a:spcPts val="0"/>
              </a:spcAft>
              <a:buClr>
                <a:srgbClr val="009999"/>
              </a:buClr>
              <a:buSzPts val="2000"/>
              <a:buFont typeface="Arial"/>
              <a:buNone/>
            </a:pPr>
            <a:r>
              <a:rPr b="1" i="0" lang="en-US" sz="2000" u="none" cap="none" strike="noStrike">
                <a:solidFill>
                  <a:srgbClr val="009999"/>
                </a:solidFill>
                <a:latin typeface="Arial"/>
                <a:ea typeface="Arial"/>
                <a:cs typeface="Arial"/>
                <a:sym typeface="Arial"/>
              </a:rPr>
              <a:t>NMD explains the frameshift rule	</a:t>
            </a:r>
            <a:endParaRPr/>
          </a:p>
        </p:txBody>
      </p:sp>
      <p:sp>
        <p:nvSpPr>
          <p:cNvPr id="224" name="Google Shape;224;p7"/>
          <p:cNvSpPr/>
          <p:nvPr/>
        </p:nvSpPr>
        <p:spPr>
          <a:xfrm>
            <a:off x="1811338" y="4346575"/>
            <a:ext cx="134937" cy="73025"/>
          </a:xfrm>
          <a:custGeom>
            <a:rect b="b" l="l" r="r" t="t"/>
            <a:pathLst>
              <a:path extrusionOk="0" h="46" w="85">
                <a:moveTo>
                  <a:pt x="85" y="46"/>
                </a:moveTo>
                <a:lnTo>
                  <a:pt x="38"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25" name="Google Shape;225;p7"/>
          <p:cNvSpPr/>
          <p:nvPr/>
        </p:nvSpPr>
        <p:spPr>
          <a:xfrm>
            <a:off x="1201738" y="4346575"/>
            <a:ext cx="133350" cy="73025"/>
          </a:xfrm>
          <a:custGeom>
            <a:rect b="b" l="l" r="r" t="t"/>
            <a:pathLst>
              <a:path extrusionOk="0" h="46" w="84">
                <a:moveTo>
                  <a:pt x="84" y="46"/>
                </a:moveTo>
                <a:lnTo>
                  <a:pt x="38"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26" name="Google Shape;226;p7"/>
          <p:cNvSpPr/>
          <p:nvPr/>
        </p:nvSpPr>
        <p:spPr>
          <a:xfrm>
            <a:off x="1022350" y="3692525"/>
            <a:ext cx="179388" cy="1587"/>
          </a:xfrm>
          <a:custGeom>
            <a:rect b="b" l="l" r="r" t="t"/>
            <a:pathLst>
              <a:path extrusionOk="0" h="1587" w="113">
                <a:moveTo>
                  <a:pt x="0" y="0"/>
                </a:moveTo>
                <a:lnTo>
                  <a:pt x="113" y="0"/>
                </a:lnTo>
                <a:lnTo>
                  <a:pt x="0" y="0"/>
                </a:lnTo>
                <a:close/>
              </a:path>
            </a:pathLst>
          </a:custGeom>
          <a:solidFill>
            <a:srgbClr val="FFFFFF"/>
          </a:solidFill>
          <a:ln>
            <a:noFill/>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27" name="Google Shape;227;p7"/>
          <p:cNvCxnSpPr/>
          <p:nvPr/>
        </p:nvCxnSpPr>
        <p:spPr>
          <a:xfrm>
            <a:off x="1022350" y="4435475"/>
            <a:ext cx="179388"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28" name="Google Shape;228;p7"/>
          <p:cNvSpPr/>
          <p:nvPr/>
        </p:nvSpPr>
        <p:spPr>
          <a:xfrm>
            <a:off x="1316038" y="3692525"/>
            <a:ext cx="133350" cy="1587"/>
          </a:xfrm>
          <a:custGeom>
            <a:rect b="b" l="l" r="r" t="t"/>
            <a:pathLst>
              <a:path extrusionOk="0" h="1587" w="84">
                <a:moveTo>
                  <a:pt x="0" y="0"/>
                </a:moveTo>
                <a:lnTo>
                  <a:pt x="84" y="0"/>
                </a:lnTo>
                <a:lnTo>
                  <a:pt x="0" y="0"/>
                </a:lnTo>
                <a:close/>
              </a:path>
            </a:pathLst>
          </a:custGeom>
          <a:solidFill>
            <a:srgbClr val="FFFFFF"/>
          </a:solidFill>
          <a:ln>
            <a:noFill/>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29" name="Google Shape;229;p7"/>
          <p:cNvCxnSpPr/>
          <p:nvPr/>
        </p:nvCxnSpPr>
        <p:spPr>
          <a:xfrm>
            <a:off x="1316038" y="4435475"/>
            <a:ext cx="133350"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30" name="Google Shape;230;p7"/>
          <p:cNvSpPr/>
          <p:nvPr/>
        </p:nvSpPr>
        <p:spPr>
          <a:xfrm>
            <a:off x="4602163" y="3692525"/>
            <a:ext cx="536575" cy="1587"/>
          </a:xfrm>
          <a:custGeom>
            <a:rect b="b" l="l" r="r" t="t"/>
            <a:pathLst>
              <a:path extrusionOk="0" h="1587" w="338">
                <a:moveTo>
                  <a:pt x="0" y="0"/>
                </a:moveTo>
                <a:lnTo>
                  <a:pt x="338" y="0"/>
                </a:lnTo>
                <a:lnTo>
                  <a:pt x="0" y="0"/>
                </a:lnTo>
                <a:close/>
              </a:path>
            </a:pathLst>
          </a:custGeom>
          <a:solidFill>
            <a:srgbClr val="FFFFFF"/>
          </a:solidFill>
          <a:ln>
            <a:noFill/>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31" name="Google Shape;231;p7"/>
          <p:cNvCxnSpPr/>
          <p:nvPr/>
        </p:nvCxnSpPr>
        <p:spPr>
          <a:xfrm>
            <a:off x="4602163" y="4435475"/>
            <a:ext cx="536575"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32" name="Google Shape;232;p7"/>
          <p:cNvSpPr/>
          <p:nvPr/>
        </p:nvSpPr>
        <p:spPr>
          <a:xfrm>
            <a:off x="1443038" y="4352925"/>
            <a:ext cx="161925" cy="52387"/>
          </a:xfrm>
          <a:custGeom>
            <a:rect b="b" l="l" r="r" t="t"/>
            <a:pathLst>
              <a:path extrusionOk="0" h="33" w="102">
                <a:moveTo>
                  <a:pt x="102" y="33"/>
                </a:moveTo>
                <a:lnTo>
                  <a:pt x="49" y="0"/>
                </a:lnTo>
                <a:lnTo>
                  <a:pt x="0" y="33"/>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33" name="Google Shape;233;p7"/>
          <p:cNvSpPr/>
          <p:nvPr/>
        </p:nvSpPr>
        <p:spPr>
          <a:xfrm>
            <a:off x="1601788" y="3692525"/>
            <a:ext cx="209550" cy="1587"/>
          </a:xfrm>
          <a:custGeom>
            <a:rect b="b" l="l" r="r" t="t"/>
            <a:pathLst>
              <a:path extrusionOk="0" h="1587" w="132">
                <a:moveTo>
                  <a:pt x="0" y="0"/>
                </a:moveTo>
                <a:lnTo>
                  <a:pt x="132" y="0"/>
                </a:lnTo>
                <a:lnTo>
                  <a:pt x="0" y="0"/>
                </a:lnTo>
                <a:close/>
              </a:path>
            </a:pathLst>
          </a:custGeom>
          <a:solidFill>
            <a:srgbClr val="FFFFFF"/>
          </a:solidFill>
          <a:ln>
            <a:noFill/>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34" name="Google Shape;234;p7"/>
          <p:cNvCxnSpPr/>
          <p:nvPr/>
        </p:nvCxnSpPr>
        <p:spPr>
          <a:xfrm>
            <a:off x="1601788" y="4435475"/>
            <a:ext cx="209550"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35" name="Google Shape;235;p7"/>
          <p:cNvSpPr/>
          <p:nvPr/>
        </p:nvSpPr>
        <p:spPr>
          <a:xfrm>
            <a:off x="1925638" y="3692525"/>
            <a:ext cx="179387" cy="1587"/>
          </a:xfrm>
          <a:custGeom>
            <a:rect b="b" l="l" r="r" t="t"/>
            <a:pathLst>
              <a:path extrusionOk="0" h="1587" w="113">
                <a:moveTo>
                  <a:pt x="0" y="0"/>
                </a:moveTo>
                <a:lnTo>
                  <a:pt x="113" y="0"/>
                </a:lnTo>
                <a:lnTo>
                  <a:pt x="0" y="0"/>
                </a:lnTo>
                <a:close/>
              </a:path>
            </a:pathLst>
          </a:custGeom>
          <a:solidFill>
            <a:srgbClr val="FFFFFF"/>
          </a:solidFill>
          <a:ln>
            <a:noFill/>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36" name="Google Shape;236;p7"/>
          <p:cNvCxnSpPr/>
          <p:nvPr/>
        </p:nvCxnSpPr>
        <p:spPr>
          <a:xfrm>
            <a:off x="1925638" y="4435475"/>
            <a:ext cx="179387"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37" name="Google Shape;237;p7"/>
          <p:cNvSpPr/>
          <p:nvPr/>
        </p:nvSpPr>
        <p:spPr>
          <a:xfrm>
            <a:off x="2101850" y="4346575"/>
            <a:ext cx="112713" cy="58737"/>
          </a:xfrm>
          <a:custGeom>
            <a:rect b="b" l="l" r="r" t="t"/>
            <a:pathLst>
              <a:path extrusionOk="0" h="37" w="71">
                <a:moveTo>
                  <a:pt x="71" y="37"/>
                </a:moveTo>
                <a:lnTo>
                  <a:pt x="38"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38" name="Google Shape;238;p7"/>
          <p:cNvSpPr/>
          <p:nvPr/>
        </p:nvSpPr>
        <p:spPr>
          <a:xfrm>
            <a:off x="3009900" y="4346575"/>
            <a:ext cx="134938" cy="73025"/>
          </a:xfrm>
          <a:custGeom>
            <a:rect b="b" l="l" r="r" t="t"/>
            <a:pathLst>
              <a:path extrusionOk="0" h="46" w="85">
                <a:moveTo>
                  <a:pt x="85" y="46"/>
                </a:moveTo>
                <a:lnTo>
                  <a:pt x="38"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39" name="Google Shape;239;p7"/>
          <p:cNvSpPr/>
          <p:nvPr/>
        </p:nvSpPr>
        <p:spPr>
          <a:xfrm>
            <a:off x="2400300" y="4346575"/>
            <a:ext cx="133350" cy="73025"/>
          </a:xfrm>
          <a:custGeom>
            <a:rect b="b" l="l" r="r" t="t"/>
            <a:pathLst>
              <a:path extrusionOk="0" h="46" w="84">
                <a:moveTo>
                  <a:pt x="84" y="46"/>
                </a:moveTo>
                <a:lnTo>
                  <a:pt x="38"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40" name="Google Shape;240;p7"/>
          <p:cNvSpPr/>
          <p:nvPr/>
        </p:nvSpPr>
        <p:spPr>
          <a:xfrm>
            <a:off x="2220913" y="3692525"/>
            <a:ext cx="179387" cy="1587"/>
          </a:xfrm>
          <a:custGeom>
            <a:rect b="b" l="l" r="r" t="t"/>
            <a:pathLst>
              <a:path extrusionOk="0" h="1587" w="113">
                <a:moveTo>
                  <a:pt x="0" y="0"/>
                </a:moveTo>
                <a:lnTo>
                  <a:pt x="113" y="0"/>
                </a:lnTo>
                <a:lnTo>
                  <a:pt x="0" y="0"/>
                </a:lnTo>
                <a:close/>
              </a:path>
            </a:pathLst>
          </a:custGeom>
          <a:solidFill>
            <a:srgbClr val="FFFFFF"/>
          </a:solidFill>
          <a:ln>
            <a:noFill/>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41" name="Google Shape;241;p7"/>
          <p:cNvCxnSpPr/>
          <p:nvPr/>
        </p:nvCxnSpPr>
        <p:spPr>
          <a:xfrm>
            <a:off x="2220913" y="4435475"/>
            <a:ext cx="179387"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42" name="Google Shape;242;p7"/>
          <p:cNvSpPr/>
          <p:nvPr/>
        </p:nvSpPr>
        <p:spPr>
          <a:xfrm>
            <a:off x="2514600" y="3692525"/>
            <a:ext cx="133350" cy="1587"/>
          </a:xfrm>
          <a:custGeom>
            <a:rect b="b" l="l" r="r" t="t"/>
            <a:pathLst>
              <a:path extrusionOk="0" h="1587" w="84">
                <a:moveTo>
                  <a:pt x="0" y="0"/>
                </a:moveTo>
                <a:lnTo>
                  <a:pt x="84" y="0"/>
                </a:lnTo>
                <a:lnTo>
                  <a:pt x="0" y="0"/>
                </a:lnTo>
                <a:close/>
              </a:path>
            </a:pathLst>
          </a:custGeom>
          <a:solidFill>
            <a:srgbClr val="FFFFFF"/>
          </a:solidFill>
          <a:ln>
            <a:noFill/>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43" name="Google Shape;243;p7"/>
          <p:cNvCxnSpPr/>
          <p:nvPr/>
        </p:nvCxnSpPr>
        <p:spPr>
          <a:xfrm>
            <a:off x="2514600" y="4435475"/>
            <a:ext cx="133350"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44" name="Google Shape;244;p7"/>
          <p:cNvSpPr/>
          <p:nvPr/>
        </p:nvSpPr>
        <p:spPr>
          <a:xfrm>
            <a:off x="2641600" y="4352925"/>
            <a:ext cx="161925" cy="52387"/>
          </a:xfrm>
          <a:custGeom>
            <a:rect b="b" l="l" r="r" t="t"/>
            <a:pathLst>
              <a:path extrusionOk="0" h="33" w="102">
                <a:moveTo>
                  <a:pt x="102" y="33"/>
                </a:moveTo>
                <a:lnTo>
                  <a:pt x="49" y="0"/>
                </a:lnTo>
                <a:lnTo>
                  <a:pt x="0" y="33"/>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45" name="Google Shape;245;p7"/>
          <p:cNvSpPr/>
          <p:nvPr/>
        </p:nvSpPr>
        <p:spPr>
          <a:xfrm>
            <a:off x="2800350" y="3692525"/>
            <a:ext cx="209550" cy="1587"/>
          </a:xfrm>
          <a:custGeom>
            <a:rect b="b" l="l" r="r" t="t"/>
            <a:pathLst>
              <a:path extrusionOk="0" h="1587" w="132">
                <a:moveTo>
                  <a:pt x="0" y="0"/>
                </a:moveTo>
                <a:lnTo>
                  <a:pt x="132" y="0"/>
                </a:lnTo>
                <a:lnTo>
                  <a:pt x="0" y="0"/>
                </a:lnTo>
                <a:close/>
              </a:path>
            </a:pathLst>
          </a:custGeom>
          <a:solidFill>
            <a:srgbClr val="FFFFFF"/>
          </a:solidFill>
          <a:ln>
            <a:noFill/>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46" name="Google Shape;246;p7"/>
          <p:cNvCxnSpPr/>
          <p:nvPr/>
        </p:nvCxnSpPr>
        <p:spPr>
          <a:xfrm>
            <a:off x="2800350" y="4435475"/>
            <a:ext cx="209550"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47" name="Google Shape;247;p7"/>
          <p:cNvSpPr/>
          <p:nvPr/>
        </p:nvSpPr>
        <p:spPr>
          <a:xfrm>
            <a:off x="3124200" y="3692525"/>
            <a:ext cx="179388" cy="1587"/>
          </a:xfrm>
          <a:custGeom>
            <a:rect b="b" l="l" r="r" t="t"/>
            <a:pathLst>
              <a:path extrusionOk="0" h="1587" w="113">
                <a:moveTo>
                  <a:pt x="0" y="0"/>
                </a:moveTo>
                <a:lnTo>
                  <a:pt x="113" y="0"/>
                </a:lnTo>
                <a:lnTo>
                  <a:pt x="0" y="0"/>
                </a:lnTo>
                <a:close/>
              </a:path>
            </a:pathLst>
          </a:custGeom>
          <a:solidFill>
            <a:srgbClr val="FFFFFF"/>
          </a:solidFill>
          <a:ln>
            <a:noFill/>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48" name="Google Shape;248;p7"/>
          <p:cNvCxnSpPr/>
          <p:nvPr/>
        </p:nvCxnSpPr>
        <p:spPr>
          <a:xfrm>
            <a:off x="3124200" y="4435475"/>
            <a:ext cx="179388"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49" name="Google Shape;249;p7"/>
          <p:cNvSpPr/>
          <p:nvPr/>
        </p:nvSpPr>
        <p:spPr>
          <a:xfrm>
            <a:off x="3300413" y="4346575"/>
            <a:ext cx="112712" cy="58737"/>
          </a:xfrm>
          <a:custGeom>
            <a:rect b="b" l="l" r="r" t="t"/>
            <a:pathLst>
              <a:path extrusionOk="0" h="37" w="71">
                <a:moveTo>
                  <a:pt x="71" y="37"/>
                </a:moveTo>
                <a:lnTo>
                  <a:pt x="38"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50" name="Google Shape;250;p7"/>
          <p:cNvSpPr/>
          <p:nvPr/>
        </p:nvSpPr>
        <p:spPr>
          <a:xfrm>
            <a:off x="3832225" y="4343400"/>
            <a:ext cx="503238" cy="73025"/>
          </a:xfrm>
          <a:custGeom>
            <a:rect b="b" l="l" r="r" t="t"/>
            <a:pathLst>
              <a:path extrusionOk="0" h="46" w="317">
                <a:moveTo>
                  <a:pt x="317" y="46"/>
                </a:moveTo>
                <a:lnTo>
                  <a:pt x="150"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51" name="Google Shape;251;p7"/>
          <p:cNvSpPr/>
          <p:nvPr/>
        </p:nvSpPr>
        <p:spPr>
          <a:xfrm>
            <a:off x="3590925" y="4343400"/>
            <a:ext cx="134938" cy="73025"/>
          </a:xfrm>
          <a:custGeom>
            <a:rect b="b" l="l" r="r" t="t"/>
            <a:pathLst>
              <a:path extrusionOk="0" h="46" w="85">
                <a:moveTo>
                  <a:pt x="85" y="46"/>
                </a:moveTo>
                <a:lnTo>
                  <a:pt x="38"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52" name="Google Shape;252;p7"/>
          <p:cNvSpPr/>
          <p:nvPr/>
        </p:nvSpPr>
        <p:spPr>
          <a:xfrm>
            <a:off x="3411538" y="3692525"/>
            <a:ext cx="179387" cy="1587"/>
          </a:xfrm>
          <a:custGeom>
            <a:rect b="b" l="l" r="r" t="t"/>
            <a:pathLst>
              <a:path extrusionOk="0" h="1587" w="113">
                <a:moveTo>
                  <a:pt x="0" y="0"/>
                </a:moveTo>
                <a:lnTo>
                  <a:pt x="113" y="0"/>
                </a:lnTo>
                <a:lnTo>
                  <a:pt x="0" y="0"/>
                </a:lnTo>
                <a:close/>
              </a:path>
            </a:pathLst>
          </a:custGeom>
          <a:solidFill>
            <a:srgbClr val="FFFFFF"/>
          </a:solidFill>
          <a:ln>
            <a:noFill/>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53" name="Google Shape;253;p7"/>
          <p:cNvCxnSpPr/>
          <p:nvPr/>
        </p:nvCxnSpPr>
        <p:spPr>
          <a:xfrm>
            <a:off x="3411538" y="4435475"/>
            <a:ext cx="179387"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54" name="Google Shape;254;p7"/>
          <p:cNvSpPr/>
          <p:nvPr/>
        </p:nvSpPr>
        <p:spPr>
          <a:xfrm>
            <a:off x="3705225" y="3692525"/>
            <a:ext cx="133350" cy="1587"/>
          </a:xfrm>
          <a:custGeom>
            <a:rect b="b" l="l" r="r" t="t"/>
            <a:pathLst>
              <a:path extrusionOk="0" h="1587" w="84">
                <a:moveTo>
                  <a:pt x="0" y="0"/>
                </a:moveTo>
                <a:lnTo>
                  <a:pt x="84" y="0"/>
                </a:lnTo>
                <a:lnTo>
                  <a:pt x="0" y="0"/>
                </a:lnTo>
                <a:close/>
              </a:path>
            </a:pathLst>
          </a:custGeom>
          <a:solidFill>
            <a:srgbClr val="FFFFFF"/>
          </a:solidFill>
          <a:ln>
            <a:noFill/>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55" name="Google Shape;255;p7"/>
          <p:cNvCxnSpPr/>
          <p:nvPr/>
        </p:nvCxnSpPr>
        <p:spPr>
          <a:xfrm>
            <a:off x="3705225" y="4435475"/>
            <a:ext cx="133350"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56" name="Google Shape;256;p7"/>
          <p:cNvSpPr/>
          <p:nvPr/>
        </p:nvSpPr>
        <p:spPr>
          <a:xfrm>
            <a:off x="4314825" y="3692525"/>
            <a:ext cx="179388" cy="1587"/>
          </a:xfrm>
          <a:custGeom>
            <a:rect b="b" l="l" r="r" t="t"/>
            <a:pathLst>
              <a:path extrusionOk="0" h="1587" w="113">
                <a:moveTo>
                  <a:pt x="0" y="0"/>
                </a:moveTo>
                <a:lnTo>
                  <a:pt x="113" y="0"/>
                </a:lnTo>
                <a:lnTo>
                  <a:pt x="0" y="0"/>
                </a:lnTo>
                <a:close/>
              </a:path>
            </a:pathLst>
          </a:custGeom>
          <a:solidFill>
            <a:srgbClr val="FFFFFF"/>
          </a:solidFill>
          <a:ln>
            <a:noFill/>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57" name="Google Shape;257;p7"/>
          <p:cNvCxnSpPr/>
          <p:nvPr/>
        </p:nvCxnSpPr>
        <p:spPr>
          <a:xfrm>
            <a:off x="4314825" y="4435475"/>
            <a:ext cx="179388"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58" name="Google Shape;258;p7"/>
          <p:cNvSpPr/>
          <p:nvPr/>
        </p:nvSpPr>
        <p:spPr>
          <a:xfrm>
            <a:off x="4491038" y="4343400"/>
            <a:ext cx="112712" cy="58737"/>
          </a:xfrm>
          <a:custGeom>
            <a:rect b="b" l="l" r="r" t="t"/>
            <a:pathLst>
              <a:path extrusionOk="0" h="37" w="71">
                <a:moveTo>
                  <a:pt x="71" y="37"/>
                </a:moveTo>
                <a:lnTo>
                  <a:pt x="39"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59" name="Google Shape;259;p7"/>
          <p:cNvSpPr/>
          <p:nvPr/>
        </p:nvSpPr>
        <p:spPr>
          <a:xfrm>
            <a:off x="889000" y="4333875"/>
            <a:ext cx="133350" cy="74612"/>
          </a:xfrm>
          <a:custGeom>
            <a:rect b="b" l="l" r="r" t="t"/>
            <a:pathLst>
              <a:path extrusionOk="0" h="47" w="84">
                <a:moveTo>
                  <a:pt x="84" y="47"/>
                </a:moveTo>
                <a:lnTo>
                  <a:pt x="37" y="0"/>
                </a:lnTo>
                <a:lnTo>
                  <a:pt x="0" y="38"/>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60" name="Google Shape;260;p7"/>
          <p:cNvSpPr/>
          <p:nvPr/>
        </p:nvSpPr>
        <p:spPr>
          <a:xfrm>
            <a:off x="661988" y="4419600"/>
            <a:ext cx="30162" cy="30162"/>
          </a:xfrm>
          <a:prstGeom prst="ellipse">
            <a:avLst/>
          </a:prstGeom>
          <a:solidFill>
            <a:srgbClr val="000000"/>
          </a:solidFill>
          <a:ln cap="flat" cmpd="sng" w="9525">
            <a:solidFill>
              <a:srgbClr val="000000"/>
            </a:solidFill>
            <a:prstDash val="solid"/>
            <a:miter lim="800000"/>
            <a:headEnd len="sm" w="sm" type="none"/>
            <a:tailEnd len="sm" w="sm"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61" name="Google Shape;261;p7"/>
          <p:cNvSpPr/>
          <p:nvPr/>
        </p:nvSpPr>
        <p:spPr>
          <a:xfrm>
            <a:off x="819150" y="4419600"/>
            <a:ext cx="28575" cy="30162"/>
          </a:xfrm>
          <a:prstGeom prst="ellipse">
            <a:avLst/>
          </a:prstGeom>
          <a:solidFill>
            <a:srgbClr val="000000"/>
          </a:solidFill>
          <a:ln cap="flat" cmpd="sng" w="9525">
            <a:solidFill>
              <a:srgbClr val="000000"/>
            </a:solidFill>
            <a:prstDash val="solid"/>
            <a:miter lim="800000"/>
            <a:headEnd len="sm" w="sm" type="none"/>
            <a:tailEnd len="sm" w="sm"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62" name="Google Shape;262;p7"/>
          <p:cNvSpPr/>
          <p:nvPr/>
        </p:nvSpPr>
        <p:spPr>
          <a:xfrm>
            <a:off x="747713" y="4419600"/>
            <a:ext cx="28575" cy="30162"/>
          </a:xfrm>
          <a:prstGeom prst="ellipse">
            <a:avLst/>
          </a:prstGeom>
          <a:solidFill>
            <a:srgbClr val="000000"/>
          </a:solidFill>
          <a:ln cap="flat" cmpd="sng" w="9525">
            <a:solidFill>
              <a:srgbClr val="000000"/>
            </a:solidFill>
            <a:prstDash val="solid"/>
            <a:miter lim="800000"/>
            <a:headEnd len="sm" w="sm" type="none"/>
            <a:tailEnd len="sm" w="sm"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63" name="Google Shape;263;p7"/>
          <p:cNvSpPr/>
          <p:nvPr/>
        </p:nvSpPr>
        <p:spPr>
          <a:xfrm>
            <a:off x="4406900" y="3605212"/>
            <a:ext cx="1588" cy="55563"/>
          </a:xfrm>
          <a:custGeom>
            <a:rect b="b" l="l" r="r" t="t"/>
            <a:pathLst>
              <a:path extrusionOk="0" h="35" w="1588">
                <a:moveTo>
                  <a:pt x="0" y="0"/>
                </a:moveTo>
                <a:lnTo>
                  <a:pt x="0" y="35"/>
                </a:lnTo>
                <a:lnTo>
                  <a:pt x="0" y="0"/>
                </a:lnTo>
                <a:close/>
              </a:path>
            </a:pathLst>
          </a:custGeom>
          <a:solidFill>
            <a:srgbClr val="FB0F0C"/>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64" name="Google Shape;264;p7"/>
          <p:cNvCxnSpPr/>
          <p:nvPr/>
        </p:nvCxnSpPr>
        <p:spPr>
          <a:xfrm>
            <a:off x="4406900" y="4348162"/>
            <a:ext cx="1588" cy="55563"/>
          </a:xfrm>
          <a:prstGeom prst="straightConnector1">
            <a:avLst/>
          </a:prstGeom>
          <a:noFill/>
          <a:ln cap="flat" cmpd="sng" w="95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65" name="Google Shape;265;p7"/>
          <p:cNvSpPr/>
          <p:nvPr/>
        </p:nvSpPr>
        <p:spPr>
          <a:xfrm>
            <a:off x="4356100" y="4251325"/>
            <a:ext cx="96838" cy="96837"/>
          </a:xfrm>
          <a:custGeom>
            <a:rect b="b" l="l" r="r" t="t"/>
            <a:pathLst>
              <a:path extrusionOk="0" h="61" w="61">
                <a:moveTo>
                  <a:pt x="19" y="61"/>
                </a:moveTo>
                <a:lnTo>
                  <a:pt x="0" y="43"/>
                </a:lnTo>
                <a:lnTo>
                  <a:pt x="0" y="18"/>
                </a:lnTo>
                <a:lnTo>
                  <a:pt x="19" y="0"/>
                </a:lnTo>
                <a:lnTo>
                  <a:pt x="43" y="0"/>
                </a:lnTo>
                <a:lnTo>
                  <a:pt x="61" y="18"/>
                </a:lnTo>
                <a:lnTo>
                  <a:pt x="61" y="43"/>
                </a:lnTo>
                <a:lnTo>
                  <a:pt x="43" y="61"/>
                </a:lnTo>
                <a:lnTo>
                  <a:pt x="19" y="61"/>
                </a:lnTo>
                <a:close/>
              </a:path>
            </a:pathLst>
          </a:custGeom>
          <a:solidFill>
            <a:srgbClr val="FB0F0C"/>
          </a:solidFill>
          <a:ln cap="flat" cmpd="sng" w="9525">
            <a:solidFill>
              <a:srgbClr val="240A7F"/>
            </a:solidFill>
            <a:prstDash val="solid"/>
            <a:miter lim="800000"/>
            <a:headEnd len="sm" w="sm" type="none"/>
            <a:tailEnd len="sm" w="sm"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66" name="Google Shape;266;p7"/>
          <p:cNvSpPr/>
          <p:nvPr/>
        </p:nvSpPr>
        <p:spPr>
          <a:xfrm>
            <a:off x="638175" y="3609975"/>
            <a:ext cx="4525963" cy="355600"/>
          </a:xfrm>
          <a:prstGeom prst="rect">
            <a:avLst/>
          </a:prstGeom>
          <a:noFill/>
          <a:ln>
            <a:noFill/>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67" name="Google Shape;267;p7"/>
          <p:cNvSpPr/>
          <p:nvPr/>
        </p:nvSpPr>
        <p:spPr>
          <a:xfrm>
            <a:off x="1795463" y="3719512"/>
            <a:ext cx="134937" cy="73025"/>
          </a:xfrm>
          <a:custGeom>
            <a:rect b="b" l="l" r="r" t="t"/>
            <a:pathLst>
              <a:path extrusionOk="0" h="46" w="85">
                <a:moveTo>
                  <a:pt x="85" y="46"/>
                </a:moveTo>
                <a:lnTo>
                  <a:pt x="38"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68" name="Google Shape;268;p7"/>
          <p:cNvSpPr/>
          <p:nvPr/>
        </p:nvSpPr>
        <p:spPr>
          <a:xfrm>
            <a:off x="1185863" y="3719512"/>
            <a:ext cx="133350" cy="73025"/>
          </a:xfrm>
          <a:custGeom>
            <a:rect b="b" l="l" r="r" t="t"/>
            <a:pathLst>
              <a:path extrusionOk="0" h="46" w="84">
                <a:moveTo>
                  <a:pt x="84" y="46"/>
                </a:moveTo>
                <a:lnTo>
                  <a:pt x="38"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69" name="Google Shape;269;p7"/>
          <p:cNvSpPr/>
          <p:nvPr/>
        </p:nvSpPr>
        <p:spPr>
          <a:xfrm>
            <a:off x="1006475" y="3067050"/>
            <a:ext cx="179388" cy="1587"/>
          </a:xfrm>
          <a:custGeom>
            <a:rect b="b" l="l" r="r" t="t"/>
            <a:pathLst>
              <a:path extrusionOk="0" h="1587" w="113">
                <a:moveTo>
                  <a:pt x="0" y="0"/>
                </a:moveTo>
                <a:lnTo>
                  <a:pt x="113"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70" name="Google Shape;270;p7"/>
          <p:cNvCxnSpPr/>
          <p:nvPr/>
        </p:nvCxnSpPr>
        <p:spPr>
          <a:xfrm>
            <a:off x="1006475" y="3810000"/>
            <a:ext cx="179388" cy="1587"/>
          </a:xfrm>
          <a:prstGeom prst="straightConnector1">
            <a:avLst/>
          </a:prstGeom>
          <a:noFill/>
          <a:ln cap="flat" cmpd="sng" w="730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71" name="Google Shape;271;p7"/>
          <p:cNvSpPr/>
          <p:nvPr/>
        </p:nvSpPr>
        <p:spPr>
          <a:xfrm>
            <a:off x="1300163" y="3067050"/>
            <a:ext cx="133350" cy="1587"/>
          </a:xfrm>
          <a:custGeom>
            <a:rect b="b" l="l" r="r" t="t"/>
            <a:pathLst>
              <a:path extrusionOk="0" h="1587" w="84">
                <a:moveTo>
                  <a:pt x="0" y="0"/>
                </a:moveTo>
                <a:lnTo>
                  <a:pt x="84"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72" name="Google Shape;272;p7"/>
          <p:cNvCxnSpPr/>
          <p:nvPr/>
        </p:nvCxnSpPr>
        <p:spPr>
          <a:xfrm>
            <a:off x="1300163" y="3810000"/>
            <a:ext cx="133350" cy="1587"/>
          </a:xfrm>
          <a:prstGeom prst="straightConnector1">
            <a:avLst/>
          </a:prstGeom>
          <a:noFill/>
          <a:ln cap="flat" cmpd="sng" w="730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73" name="Google Shape;273;p7"/>
          <p:cNvSpPr/>
          <p:nvPr/>
        </p:nvSpPr>
        <p:spPr>
          <a:xfrm>
            <a:off x="4586288" y="3067050"/>
            <a:ext cx="536575" cy="1587"/>
          </a:xfrm>
          <a:custGeom>
            <a:rect b="b" l="l" r="r" t="t"/>
            <a:pathLst>
              <a:path extrusionOk="0" h="1587" w="338">
                <a:moveTo>
                  <a:pt x="0" y="0"/>
                </a:moveTo>
                <a:lnTo>
                  <a:pt x="338"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74" name="Google Shape;274;p7"/>
          <p:cNvCxnSpPr/>
          <p:nvPr/>
        </p:nvCxnSpPr>
        <p:spPr>
          <a:xfrm>
            <a:off x="4586288" y="3810000"/>
            <a:ext cx="536575" cy="1587"/>
          </a:xfrm>
          <a:prstGeom prst="straightConnector1">
            <a:avLst/>
          </a:prstGeom>
          <a:noFill/>
          <a:ln cap="flat" cmpd="sng" w="730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75" name="Google Shape;275;p7"/>
          <p:cNvSpPr/>
          <p:nvPr/>
        </p:nvSpPr>
        <p:spPr>
          <a:xfrm>
            <a:off x="1427163" y="3727450"/>
            <a:ext cx="161925" cy="50800"/>
          </a:xfrm>
          <a:custGeom>
            <a:rect b="b" l="l" r="r" t="t"/>
            <a:pathLst>
              <a:path extrusionOk="0" h="32" w="102">
                <a:moveTo>
                  <a:pt x="102" y="32"/>
                </a:moveTo>
                <a:lnTo>
                  <a:pt x="49" y="0"/>
                </a:lnTo>
                <a:lnTo>
                  <a:pt x="0" y="32"/>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76" name="Google Shape;276;p7"/>
          <p:cNvSpPr/>
          <p:nvPr/>
        </p:nvSpPr>
        <p:spPr>
          <a:xfrm>
            <a:off x="1585913" y="3067050"/>
            <a:ext cx="209550" cy="1587"/>
          </a:xfrm>
          <a:custGeom>
            <a:rect b="b" l="l" r="r" t="t"/>
            <a:pathLst>
              <a:path extrusionOk="0" h="1587" w="132">
                <a:moveTo>
                  <a:pt x="0" y="0"/>
                </a:moveTo>
                <a:lnTo>
                  <a:pt x="132"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77" name="Google Shape;277;p7"/>
          <p:cNvCxnSpPr/>
          <p:nvPr/>
        </p:nvCxnSpPr>
        <p:spPr>
          <a:xfrm>
            <a:off x="1585913" y="3810000"/>
            <a:ext cx="209550" cy="1587"/>
          </a:xfrm>
          <a:prstGeom prst="straightConnector1">
            <a:avLst/>
          </a:prstGeom>
          <a:noFill/>
          <a:ln cap="flat" cmpd="sng" w="730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78" name="Google Shape;278;p7"/>
          <p:cNvSpPr/>
          <p:nvPr/>
        </p:nvSpPr>
        <p:spPr>
          <a:xfrm>
            <a:off x="1909763" y="3067050"/>
            <a:ext cx="179387" cy="1587"/>
          </a:xfrm>
          <a:custGeom>
            <a:rect b="b" l="l" r="r" t="t"/>
            <a:pathLst>
              <a:path extrusionOk="0" h="1587" w="113">
                <a:moveTo>
                  <a:pt x="0" y="0"/>
                </a:moveTo>
                <a:lnTo>
                  <a:pt x="113"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79" name="Google Shape;279;p7"/>
          <p:cNvCxnSpPr/>
          <p:nvPr/>
        </p:nvCxnSpPr>
        <p:spPr>
          <a:xfrm>
            <a:off x="1909763" y="3810000"/>
            <a:ext cx="179387" cy="1587"/>
          </a:xfrm>
          <a:prstGeom prst="straightConnector1">
            <a:avLst/>
          </a:prstGeom>
          <a:noFill/>
          <a:ln cap="flat" cmpd="sng" w="730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80" name="Google Shape;280;p7"/>
          <p:cNvSpPr/>
          <p:nvPr/>
        </p:nvSpPr>
        <p:spPr>
          <a:xfrm>
            <a:off x="2082800" y="3714750"/>
            <a:ext cx="2503488" cy="60325"/>
          </a:xfrm>
          <a:custGeom>
            <a:rect b="b" l="l" r="r" t="t"/>
            <a:pathLst>
              <a:path extrusionOk="0" h="38" w="1577">
                <a:moveTo>
                  <a:pt x="1577" y="38"/>
                </a:moveTo>
                <a:lnTo>
                  <a:pt x="831" y="0"/>
                </a:lnTo>
                <a:lnTo>
                  <a:pt x="0" y="38"/>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81" name="Google Shape;281;p7"/>
          <p:cNvSpPr/>
          <p:nvPr/>
        </p:nvSpPr>
        <p:spPr>
          <a:xfrm>
            <a:off x="873125" y="3706812"/>
            <a:ext cx="133350" cy="74613"/>
          </a:xfrm>
          <a:custGeom>
            <a:rect b="b" l="l" r="r" t="t"/>
            <a:pathLst>
              <a:path extrusionOk="0" h="47" w="84">
                <a:moveTo>
                  <a:pt x="84" y="47"/>
                </a:moveTo>
                <a:lnTo>
                  <a:pt x="37" y="0"/>
                </a:lnTo>
                <a:lnTo>
                  <a:pt x="0" y="39"/>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82" name="Google Shape;282;p7"/>
          <p:cNvSpPr/>
          <p:nvPr/>
        </p:nvSpPr>
        <p:spPr>
          <a:xfrm>
            <a:off x="644525" y="3792537"/>
            <a:ext cx="31750" cy="31750"/>
          </a:xfrm>
          <a:prstGeom prst="ellipse">
            <a:avLst/>
          </a:prstGeom>
          <a:solidFill>
            <a:srgbClr val="000000"/>
          </a:solidFill>
          <a:ln cap="flat" cmpd="sng" w="9525">
            <a:solidFill>
              <a:srgbClr val="000000"/>
            </a:solidFill>
            <a:prstDash val="solid"/>
            <a:miter lim="800000"/>
            <a:headEnd len="sm" w="sm" type="none"/>
            <a:tailEnd len="sm" w="sm"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83" name="Google Shape;283;p7"/>
          <p:cNvSpPr/>
          <p:nvPr/>
        </p:nvSpPr>
        <p:spPr>
          <a:xfrm>
            <a:off x="803275" y="3792537"/>
            <a:ext cx="28575" cy="31750"/>
          </a:xfrm>
          <a:prstGeom prst="ellipse">
            <a:avLst/>
          </a:prstGeom>
          <a:solidFill>
            <a:srgbClr val="000000"/>
          </a:solidFill>
          <a:ln cap="flat" cmpd="sng" w="9525">
            <a:solidFill>
              <a:srgbClr val="000000"/>
            </a:solidFill>
            <a:prstDash val="solid"/>
            <a:miter lim="800000"/>
            <a:headEnd len="sm" w="sm" type="none"/>
            <a:tailEnd len="sm" w="sm"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84" name="Google Shape;284;p7"/>
          <p:cNvSpPr/>
          <p:nvPr/>
        </p:nvSpPr>
        <p:spPr>
          <a:xfrm>
            <a:off x="731838" y="3792537"/>
            <a:ext cx="28575" cy="31750"/>
          </a:xfrm>
          <a:prstGeom prst="ellipse">
            <a:avLst/>
          </a:prstGeom>
          <a:solidFill>
            <a:srgbClr val="000000"/>
          </a:solidFill>
          <a:ln cap="flat" cmpd="sng" w="9525">
            <a:solidFill>
              <a:srgbClr val="000000"/>
            </a:solidFill>
            <a:prstDash val="solid"/>
            <a:miter lim="800000"/>
            <a:headEnd len="sm" w="sm" type="none"/>
            <a:tailEnd len="sm" w="sm"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85" name="Google Shape;285;p7"/>
          <p:cNvSpPr/>
          <p:nvPr/>
        </p:nvSpPr>
        <p:spPr>
          <a:xfrm>
            <a:off x="4789488" y="2971800"/>
            <a:ext cx="1587" cy="55562"/>
          </a:xfrm>
          <a:custGeom>
            <a:rect b="b" l="l" r="r" t="t"/>
            <a:pathLst>
              <a:path extrusionOk="0" h="35" w="1587">
                <a:moveTo>
                  <a:pt x="0" y="0"/>
                </a:moveTo>
                <a:lnTo>
                  <a:pt x="0" y="35"/>
                </a:lnTo>
                <a:lnTo>
                  <a:pt x="0" y="0"/>
                </a:lnTo>
                <a:close/>
              </a:path>
            </a:pathLst>
          </a:custGeom>
          <a:solidFill>
            <a:srgbClr val="FB0F0C"/>
          </a:solidFill>
          <a:ln>
            <a:noFill/>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86" name="Google Shape;286;p7"/>
          <p:cNvCxnSpPr/>
          <p:nvPr/>
        </p:nvCxnSpPr>
        <p:spPr>
          <a:xfrm>
            <a:off x="4789488" y="3714750"/>
            <a:ext cx="1587" cy="55562"/>
          </a:xfrm>
          <a:prstGeom prst="straightConnector1">
            <a:avLst/>
          </a:prstGeom>
          <a:noFill/>
          <a:ln cap="flat" cmpd="sng" w="9525">
            <a:solidFill>
              <a:srgbClr val="240A7F"/>
            </a:solidFill>
            <a:prstDash val="solid"/>
            <a:miter lim="800000"/>
            <a:headEnd len="med" w="med" type="none"/>
            <a:tailEnd len="med" w="med" type="none"/>
          </a:ln>
        </p:spPr>
      </p:cxnSp>
      <p:sp>
        <p:nvSpPr>
          <p:cNvPr id="287" name="Google Shape;287;p7"/>
          <p:cNvSpPr/>
          <p:nvPr/>
        </p:nvSpPr>
        <p:spPr>
          <a:xfrm>
            <a:off x="4738688" y="3624262"/>
            <a:ext cx="98425" cy="96838"/>
          </a:xfrm>
          <a:custGeom>
            <a:rect b="b" l="l" r="r" t="t"/>
            <a:pathLst>
              <a:path extrusionOk="0" h="61" w="62">
                <a:moveTo>
                  <a:pt x="18" y="61"/>
                </a:moveTo>
                <a:lnTo>
                  <a:pt x="0" y="44"/>
                </a:lnTo>
                <a:lnTo>
                  <a:pt x="0" y="18"/>
                </a:lnTo>
                <a:lnTo>
                  <a:pt x="18" y="0"/>
                </a:lnTo>
                <a:lnTo>
                  <a:pt x="44" y="0"/>
                </a:lnTo>
                <a:lnTo>
                  <a:pt x="62" y="18"/>
                </a:lnTo>
                <a:lnTo>
                  <a:pt x="62" y="44"/>
                </a:lnTo>
                <a:lnTo>
                  <a:pt x="44" y="61"/>
                </a:lnTo>
                <a:lnTo>
                  <a:pt x="18" y="61"/>
                </a:lnTo>
                <a:close/>
              </a:path>
            </a:pathLst>
          </a:custGeom>
          <a:solidFill>
            <a:srgbClr val="FB0F0C"/>
          </a:solidFill>
          <a:ln cap="flat" cmpd="sng" w="9525">
            <a:solidFill>
              <a:srgbClr val="240A7F"/>
            </a:solidFill>
            <a:prstDash val="solid"/>
            <a:miter lim="800000"/>
            <a:headEnd len="sm" w="sm" type="none"/>
            <a:tailEnd len="sm" w="sm" type="none"/>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88" name="Google Shape;288;p7"/>
          <p:cNvSpPr/>
          <p:nvPr/>
        </p:nvSpPr>
        <p:spPr>
          <a:xfrm>
            <a:off x="625475" y="2557462"/>
            <a:ext cx="4525963" cy="231775"/>
          </a:xfrm>
          <a:prstGeom prst="rect">
            <a:avLst/>
          </a:prstGeom>
          <a:no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89" name="Google Shape;289;p7"/>
          <p:cNvSpPr/>
          <p:nvPr/>
        </p:nvSpPr>
        <p:spPr>
          <a:xfrm>
            <a:off x="1784350" y="2565400"/>
            <a:ext cx="134938" cy="73025"/>
          </a:xfrm>
          <a:custGeom>
            <a:rect b="b" l="l" r="r" t="t"/>
            <a:pathLst>
              <a:path extrusionOk="0" h="46" w="85">
                <a:moveTo>
                  <a:pt x="85" y="46"/>
                </a:moveTo>
                <a:lnTo>
                  <a:pt x="38"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90" name="Google Shape;290;p7"/>
          <p:cNvSpPr/>
          <p:nvPr/>
        </p:nvSpPr>
        <p:spPr>
          <a:xfrm>
            <a:off x="1174750" y="2565400"/>
            <a:ext cx="133350" cy="73025"/>
          </a:xfrm>
          <a:custGeom>
            <a:rect b="b" l="l" r="r" t="t"/>
            <a:pathLst>
              <a:path extrusionOk="0" h="46" w="84">
                <a:moveTo>
                  <a:pt x="84" y="46"/>
                </a:moveTo>
                <a:lnTo>
                  <a:pt x="38"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91" name="Google Shape;291;p7"/>
          <p:cNvSpPr/>
          <p:nvPr/>
        </p:nvSpPr>
        <p:spPr>
          <a:xfrm>
            <a:off x="995363" y="1911350"/>
            <a:ext cx="179387" cy="1587"/>
          </a:xfrm>
          <a:custGeom>
            <a:rect b="b" l="l" r="r" t="t"/>
            <a:pathLst>
              <a:path extrusionOk="0" h="1587" w="113">
                <a:moveTo>
                  <a:pt x="0" y="0"/>
                </a:moveTo>
                <a:lnTo>
                  <a:pt x="113"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92" name="Google Shape;292;p7"/>
          <p:cNvCxnSpPr/>
          <p:nvPr/>
        </p:nvCxnSpPr>
        <p:spPr>
          <a:xfrm>
            <a:off x="995363" y="2654300"/>
            <a:ext cx="179387"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93" name="Google Shape;293;p7"/>
          <p:cNvSpPr/>
          <p:nvPr/>
        </p:nvSpPr>
        <p:spPr>
          <a:xfrm>
            <a:off x="1289050" y="1911350"/>
            <a:ext cx="133350" cy="1587"/>
          </a:xfrm>
          <a:custGeom>
            <a:rect b="b" l="l" r="r" t="t"/>
            <a:pathLst>
              <a:path extrusionOk="0" h="1587" w="84">
                <a:moveTo>
                  <a:pt x="0" y="0"/>
                </a:moveTo>
                <a:lnTo>
                  <a:pt x="84"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94" name="Google Shape;294;p7"/>
          <p:cNvCxnSpPr/>
          <p:nvPr/>
        </p:nvCxnSpPr>
        <p:spPr>
          <a:xfrm>
            <a:off x="1289050" y="2654300"/>
            <a:ext cx="133350"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95" name="Google Shape;295;p7"/>
          <p:cNvSpPr/>
          <p:nvPr/>
        </p:nvSpPr>
        <p:spPr>
          <a:xfrm>
            <a:off x="4575175" y="1911350"/>
            <a:ext cx="536575" cy="1587"/>
          </a:xfrm>
          <a:custGeom>
            <a:rect b="b" l="l" r="r" t="t"/>
            <a:pathLst>
              <a:path extrusionOk="0" h="1587" w="338">
                <a:moveTo>
                  <a:pt x="0" y="0"/>
                </a:moveTo>
                <a:lnTo>
                  <a:pt x="338"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96" name="Google Shape;296;p7"/>
          <p:cNvCxnSpPr/>
          <p:nvPr/>
        </p:nvCxnSpPr>
        <p:spPr>
          <a:xfrm>
            <a:off x="4575175" y="2654300"/>
            <a:ext cx="536575"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297" name="Google Shape;297;p7"/>
          <p:cNvSpPr/>
          <p:nvPr/>
        </p:nvSpPr>
        <p:spPr>
          <a:xfrm>
            <a:off x="1416050" y="2571750"/>
            <a:ext cx="161925" cy="52387"/>
          </a:xfrm>
          <a:custGeom>
            <a:rect b="b" l="l" r="r" t="t"/>
            <a:pathLst>
              <a:path extrusionOk="0" h="33" w="102">
                <a:moveTo>
                  <a:pt x="102" y="33"/>
                </a:moveTo>
                <a:lnTo>
                  <a:pt x="49" y="0"/>
                </a:lnTo>
                <a:lnTo>
                  <a:pt x="0" y="33"/>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298" name="Google Shape;298;p7"/>
          <p:cNvSpPr/>
          <p:nvPr/>
        </p:nvSpPr>
        <p:spPr>
          <a:xfrm>
            <a:off x="1574800" y="1911350"/>
            <a:ext cx="209550" cy="1587"/>
          </a:xfrm>
          <a:custGeom>
            <a:rect b="b" l="l" r="r" t="t"/>
            <a:pathLst>
              <a:path extrusionOk="0" h="1587" w="132">
                <a:moveTo>
                  <a:pt x="0" y="0"/>
                </a:moveTo>
                <a:lnTo>
                  <a:pt x="132"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299" name="Google Shape;299;p7"/>
          <p:cNvCxnSpPr/>
          <p:nvPr/>
        </p:nvCxnSpPr>
        <p:spPr>
          <a:xfrm>
            <a:off x="1574800" y="2654300"/>
            <a:ext cx="209550"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300" name="Google Shape;300;p7"/>
          <p:cNvSpPr/>
          <p:nvPr/>
        </p:nvSpPr>
        <p:spPr>
          <a:xfrm>
            <a:off x="1898650" y="1911350"/>
            <a:ext cx="179388" cy="1587"/>
          </a:xfrm>
          <a:custGeom>
            <a:rect b="b" l="l" r="r" t="t"/>
            <a:pathLst>
              <a:path extrusionOk="0" h="1587" w="113">
                <a:moveTo>
                  <a:pt x="0" y="0"/>
                </a:moveTo>
                <a:lnTo>
                  <a:pt x="113"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301" name="Google Shape;301;p7"/>
          <p:cNvCxnSpPr/>
          <p:nvPr/>
        </p:nvCxnSpPr>
        <p:spPr>
          <a:xfrm>
            <a:off x="1898650" y="2654300"/>
            <a:ext cx="179388"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302" name="Google Shape;302;p7"/>
          <p:cNvSpPr/>
          <p:nvPr/>
        </p:nvSpPr>
        <p:spPr>
          <a:xfrm>
            <a:off x="2074863" y="2565400"/>
            <a:ext cx="112712" cy="58737"/>
          </a:xfrm>
          <a:custGeom>
            <a:rect b="b" l="l" r="r" t="t"/>
            <a:pathLst>
              <a:path extrusionOk="0" h="37" w="71">
                <a:moveTo>
                  <a:pt x="71" y="37"/>
                </a:moveTo>
                <a:lnTo>
                  <a:pt x="38"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303" name="Google Shape;303;p7"/>
          <p:cNvSpPr/>
          <p:nvPr/>
        </p:nvSpPr>
        <p:spPr>
          <a:xfrm>
            <a:off x="2982913" y="2565400"/>
            <a:ext cx="134937" cy="73025"/>
          </a:xfrm>
          <a:custGeom>
            <a:rect b="b" l="l" r="r" t="t"/>
            <a:pathLst>
              <a:path extrusionOk="0" h="46" w="85">
                <a:moveTo>
                  <a:pt x="85" y="46"/>
                </a:moveTo>
                <a:lnTo>
                  <a:pt x="38"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304" name="Google Shape;304;p7"/>
          <p:cNvSpPr/>
          <p:nvPr/>
        </p:nvSpPr>
        <p:spPr>
          <a:xfrm>
            <a:off x="2373313" y="2565400"/>
            <a:ext cx="133350" cy="73025"/>
          </a:xfrm>
          <a:custGeom>
            <a:rect b="b" l="l" r="r" t="t"/>
            <a:pathLst>
              <a:path extrusionOk="0" h="46" w="84">
                <a:moveTo>
                  <a:pt x="84" y="46"/>
                </a:moveTo>
                <a:lnTo>
                  <a:pt x="38"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305" name="Google Shape;305;p7"/>
          <p:cNvSpPr/>
          <p:nvPr/>
        </p:nvSpPr>
        <p:spPr>
          <a:xfrm>
            <a:off x="2193925" y="1911350"/>
            <a:ext cx="179388" cy="1587"/>
          </a:xfrm>
          <a:custGeom>
            <a:rect b="b" l="l" r="r" t="t"/>
            <a:pathLst>
              <a:path extrusionOk="0" h="1587" w="113">
                <a:moveTo>
                  <a:pt x="0" y="0"/>
                </a:moveTo>
                <a:lnTo>
                  <a:pt x="113"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306" name="Google Shape;306;p7"/>
          <p:cNvCxnSpPr/>
          <p:nvPr/>
        </p:nvCxnSpPr>
        <p:spPr>
          <a:xfrm>
            <a:off x="2193925" y="2654300"/>
            <a:ext cx="179388"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307" name="Google Shape;307;p7"/>
          <p:cNvSpPr/>
          <p:nvPr/>
        </p:nvSpPr>
        <p:spPr>
          <a:xfrm>
            <a:off x="2487613" y="1911350"/>
            <a:ext cx="133350" cy="1587"/>
          </a:xfrm>
          <a:custGeom>
            <a:rect b="b" l="l" r="r" t="t"/>
            <a:pathLst>
              <a:path extrusionOk="0" h="1587" w="84">
                <a:moveTo>
                  <a:pt x="0" y="0"/>
                </a:moveTo>
                <a:lnTo>
                  <a:pt x="84"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308" name="Google Shape;308;p7"/>
          <p:cNvCxnSpPr/>
          <p:nvPr/>
        </p:nvCxnSpPr>
        <p:spPr>
          <a:xfrm>
            <a:off x="2487613" y="2654300"/>
            <a:ext cx="133350"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309" name="Google Shape;309;p7"/>
          <p:cNvSpPr/>
          <p:nvPr/>
        </p:nvSpPr>
        <p:spPr>
          <a:xfrm>
            <a:off x="2614613" y="2571750"/>
            <a:ext cx="161925" cy="52387"/>
          </a:xfrm>
          <a:custGeom>
            <a:rect b="b" l="l" r="r" t="t"/>
            <a:pathLst>
              <a:path extrusionOk="0" h="33" w="102">
                <a:moveTo>
                  <a:pt x="102" y="33"/>
                </a:moveTo>
                <a:lnTo>
                  <a:pt x="49" y="0"/>
                </a:lnTo>
                <a:lnTo>
                  <a:pt x="0" y="33"/>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310" name="Google Shape;310;p7"/>
          <p:cNvSpPr/>
          <p:nvPr/>
        </p:nvSpPr>
        <p:spPr>
          <a:xfrm>
            <a:off x="2773363" y="1911350"/>
            <a:ext cx="209550" cy="1587"/>
          </a:xfrm>
          <a:custGeom>
            <a:rect b="b" l="l" r="r" t="t"/>
            <a:pathLst>
              <a:path extrusionOk="0" h="1587" w="132">
                <a:moveTo>
                  <a:pt x="0" y="0"/>
                </a:moveTo>
                <a:lnTo>
                  <a:pt x="132"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311" name="Google Shape;311;p7"/>
          <p:cNvCxnSpPr/>
          <p:nvPr/>
        </p:nvCxnSpPr>
        <p:spPr>
          <a:xfrm>
            <a:off x="2773363" y="2654300"/>
            <a:ext cx="209550"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312" name="Google Shape;312;p7"/>
          <p:cNvSpPr/>
          <p:nvPr/>
        </p:nvSpPr>
        <p:spPr>
          <a:xfrm>
            <a:off x="3097213" y="1911350"/>
            <a:ext cx="179387" cy="1587"/>
          </a:xfrm>
          <a:custGeom>
            <a:rect b="b" l="l" r="r" t="t"/>
            <a:pathLst>
              <a:path extrusionOk="0" h="1587" w="113">
                <a:moveTo>
                  <a:pt x="0" y="0"/>
                </a:moveTo>
                <a:lnTo>
                  <a:pt x="113"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313" name="Google Shape;313;p7"/>
          <p:cNvCxnSpPr/>
          <p:nvPr/>
        </p:nvCxnSpPr>
        <p:spPr>
          <a:xfrm>
            <a:off x="3097213" y="2654300"/>
            <a:ext cx="179387"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314" name="Google Shape;314;p7"/>
          <p:cNvSpPr/>
          <p:nvPr/>
        </p:nvSpPr>
        <p:spPr>
          <a:xfrm>
            <a:off x="3273425" y="2565400"/>
            <a:ext cx="112713" cy="58737"/>
          </a:xfrm>
          <a:custGeom>
            <a:rect b="b" l="l" r="r" t="t"/>
            <a:pathLst>
              <a:path extrusionOk="0" h="37" w="71">
                <a:moveTo>
                  <a:pt x="71" y="37"/>
                </a:moveTo>
                <a:lnTo>
                  <a:pt x="38" y="0"/>
                </a:lnTo>
                <a:lnTo>
                  <a:pt x="0" y="37"/>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315" name="Google Shape;315;p7"/>
          <p:cNvSpPr/>
          <p:nvPr/>
        </p:nvSpPr>
        <p:spPr>
          <a:xfrm>
            <a:off x="3805238" y="2560637"/>
            <a:ext cx="146050" cy="74613"/>
          </a:xfrm>
          <a:custGeom>
            <a:rect b="b" l="l" r="r" t="t"/>
            <a:pathLst>
              <a:path extrusionOk="0" h="47" w="92">
                <a:moveTo>
                  <a:pt x="92" y="47"/>
                </a:moveTo>
                <a:lnTo>
                  <a:pt x="43" y="0"/>
                </a:lnTo>
                <a:lnTo>
                  <a:pt x="0" y="38"/>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316" name="Google Shape;316;p7"/>
          <p:cNvSpPr/>
          <p:nvPr/>
        </p:nvSpPr>
        <p:spPr>
          <a:xfrm>
            <a:off x="3563938" y="2560637"/>
            <a:ext cx="134937" cy="74613"/>
          </a:xfrm>
          <a:custGeom>
            <a:rect b="b" l="l" r="r" t="t"/>
            <a:pathLst>
              <a:path extrusionOk="0" h="47" w="85">
                <a:moveTo>
                  <a:pt x="85" y="47"/>
                </a:moveTo>
                <a:lnTo>
                  <a:pt x="38" y="0"/>
                </a:lnTo>
                <a:lnTo>
                  <a:pt x="0" y="38"/>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317" name="Google Shape;317;p7"/>
          <p:cNvSpPr/>
          <p:nvPr/>
        </p:nvSpPr>
        <p:spPr>
          <a:xfrm>
            <a:off x="3384550" y="1911350"/>
            <a:ext cx="179388" cy="1587"/>
          </a:xfrm>
          <a:custGeom>
            <a:rect b="b" l="l" r="r" t="t"/>
            <a:pathLst>
              <a:path extrusionOk="0" h="1587" w="113">
                <a:moveTo>
                  <a:pt x="0" y="0"/>
                </a:moveTo>
                <a:lnTo>
                  <a:pt x="113"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318" name="Google Shape;318;p7"/>
          <p:cNvCxnSpPr/>
          <p:nvPr/>
        </p:nvCxnSpPr>
        <p:spPr>
          <a:xfrm>
            <a:off x="3384550" y="2654300"/>
            <a:ext cx="179388"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319" name="Google Shape;319;p7"/>
          <p:cNvSpPr/>
          <p:nvPr/>
        </p:nvSpPr>
        <p:spPr>
          <a:xfrm>
            <a:off x="3678238" y="1911350"/>
            <a:ext cx="133350" cy="1587"/>
          </a:xfrm>
          <a:custGeom>
            <a:rect b="b" l="l" r="r" t="t"/>
            <a:pathLst>
              <a:path extrusionOk="0" h="1587" w="84">
                <a:moveTo>
                  <a:pt x="0" y="0"/>
                </a:moveTo>
                <a:lnTo>
                  <a:pt x="84"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320" name="Google Shape;320;p7"/>
          <p:cNvCxnSpPr/>
          <p:nvPr/>
        </p:nvCxnSpPr>
        <p:spPr>
          <a:xfrm>
            <a:off x="3678238" y="2654300"/>
            <a:ext cx="133350"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321" name="Google Shape;321;p7"/>
          <p:cNvSpPr/>
          <p:nvPr/>
        </p:nvSpPr>
        <p:spPr>
          <a:xfrm>
            <a:off x="4287838" y="1911350"/>
            <a:ext cx="179387" cy="1587"/>
          </a:xfrm>
          <a:custGeom>
            <a:rect b="b" l="l" r="r" t="t"/>
            <a:pathLst>
              <a:path extrusionOk="0" h="1587" w="113">
                <a:moveTo>
                  <a:pt x="0" y="0"/>
                </a:moveTo>
                <a:lnTo>
                  <a:pt x="113"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322" name="Google Shape;322;p7"/>
          <p:cNvCxnSpPr/>
          <p:nvPr/>
        </p:nvCxnSpPr>
        <p:spPr>
          <a:xfrm>
            <a:off x="4287838" y="2654300"/>
            <a:ext cx="179387"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323" name="Google Shape;323;p7"/>
          <p:cNvSpPr/>
          <p:nvPr/>
        </p:nvSpPr>
        <p:spPr>
          <a:xfrm>
            <a:off x="4464050" y="2560637"/>
            <a:ext cx="112713" cy="60325"/>
          </a:xfrm>
          <a:custGeom>
            <a:rect b="b" l="l" r="r" t="t"/>
            <a:pathLst>
              <a:path extrusionOk="0" h="38" w="71">
                <a:moveTo>
                  <a:pt x="71" y="38"/>
                </a:moveTo>
                <a:lnTo>
                  <a:pt x="39" y="0"/>
                </a:lnTo>
                <a:lnTo>
                  <a:pt x="0" y="38"/>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324" name="Google Shape;324;p7"/>
          <p:cNvSpPr/>
          <p:nvPr/>
        </p:nvSpPr>
        <p:spPr>
          <a:xfrm>
            <a:off x="862013" y="2552700"/>
            <a:ext cx="133350" cy="74612"/>
          </a:xfrm>
          <a:custGeom>
            <a:rect b="b" l="l" r="r" t="t"/>
            <a:pathLst>
              <a:path extrusionOk="0" h="47" w="84">
                <a:moveTo>
                  <a:pt x="84" y="47"/>
                </a:moveTo>
                <a:lnTo>
                  <a:pt x="37" y="0"/>
                </a:lnTo>
                <a:lnTo>
                  <a:pt x="0" y="38"/>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325" name="Google Shape;325;p7"/>
          <p:cNvSpPr/>
          <p:nvPr/>
        </p:nvSpPr>
        <p:spPr>
          <a:xfrm>
            <a:off x="635000" y="2638425"/>
            <a:ext cx="30163" cy="30162"/>
          </a:xfrm>
          <a:prstGeom prst="ellipse">
            <a:avLst/>
          </a:prstGeom>
          <a:solidFill>
            <a:srgbClr val="000000"/>
          </a:solidFill>
          <a:ln cap="flat" cmpd="sng" w="9525">
            <a:solidFill>
              <a:srgbClr val="000000"/>
            </a:solidFill>
            <a:prstDash val="solid"/>
            <a:miter lim="800000"/>
            <a:headEnd len="sm" w="sm" type="none"/>
            <a:tailEnd len="sm" w="sm"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326" name="Google Shape;326;p7"/>
          <p:cNvSpPr/>
          <p:nvPr/>
        </p:nvSpPr>
        <p:spPr>
          <a:xfrm>
            <a:off x="792163" y="2638425"/>
            <a:ext cx="28575" cy="30162"/>
          </a:xfrm>
          <a:prstGeom prst="ellipse">
            <a:avLst/>
          </a:prstGeom>
          <a:solidFill>
            <a:srgbClr val="000000"/>
          </a:solidFill>
          <a:ln cap="flat" cmpd="sng" w="9525">
            <a:solidFill>
              <a:srgbClr val="000000"/>
            </a:solidFill>
            <a:prstDash val="solid"/>
            <a:miter lim="800000"/>
            <a:headEnd len="sm" w="sm" type="none"/>
            <a:tailEnd len="sm" w="sm"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327" name="Google Shape;327;p7"/>
          <p:cNvSpPr/>
          <p:nvPr/>
        </p:nvSpPr>
        <p:spPr>
          <a:xfrm>
            <a:off x="720725" y="2638425"/>
            <a:ext cx="28575" cy="30162"/>
          </a:xfrm>
          <a:prstGeom prst="ellipse">
            <a:avLst/>
          </a:prstGeom>
          <a:solidFill>
            <a:srgbClr val="000000"/>
          </a:solidFill>
          <a:ln cap="flat" cmpd="sng" w="9525">
            <a:solidFill>
              <a:srgbClr val="000000"/>
            </a:solidFill>
            <a:prstDash val="solid"/>
            <a:miter lim="800000"/>
            <a:headEnd len="sm" w="sm" type="none"/>
            <a:tailEnd len="sm" w="sm"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328" name="Google Shape;328;p7"/>
          <p:cNvSpPr/>
          <p:nvPr/>
        </p:nvSpPr>
        <p:spPr>
          <a:xfrm>
            <a:off x="4775200" y="914400"/>
            <a:ext cx="1588" cy="55563"/>
          </a:xfrm>
          <a:custGeom>
            <a:rect b="b" l="l" r="r" t="t"/>
            <a:pathLst>
              <a:path extrusionOk="0" h="35" w="1588">
                <a:moveTo>
                  <a:pt x="0" y="0"/>
                </a:moveTo>
                <a:lnTo>
                  <a:pt x="0" y="35"/>
                </a:lnTo>
                <a:lnTo>
                  <a:pt x="0" y="0"/>
                </a:lnTo>
                <a:close/>
              </a:path>
            </a:pathLst>
          </a:custGeom>
          <a:solidFill>
            <a:srgbClr val="FB0F0C"/>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329" name="Google Shape;329;p7"/>
          <p:cNvCxnSpPr/>
          <p:nvPr/>
        </p:nvCxnSpPr>
        <p:spPr>
          <a:xfrm>
            <a:off x="4775200" y="2566987"/>
            <a:ext cx="1588" cy="55563"/>
          </a:xfrm>
          <a:prstGeom prst="straightConnector1">
            <a:avLst/>
          </a:prstGeom>
          <a:noFill/>
          <a:ln cap="flat" cmpd="sng" w="9525">
            <a:solidFill>
              <a:srgbClr val="240A7F"/>
            </a:solidFill>
            <a:prstDash val="solid"/>
            <a:miter lim="800000"/>
            <a:headEnd len="med" w="med" type="none"/>
            <a:tailEnd len="med" w="med" type="none"/>
          </a:ln>
        </p:spPr>
      </p:cxnSp>
      <p:sp>
        <p:nvSpPr>
          <p:cNvPr id="330" name="Google Shape;330;p7"/>
          <p:cNvSpPr/>
          <p:nvPr/>
        </p:nvSpPr>
        <p:spPr>
          <a:xfrm>
            <a:off x="4724400" y="2468562"/>
            <a:ext cx="96838" cy="98425"/>
          </a:xfrm>
          <a:custGeom>
            <a:rect b="b" l="l" r="r" t="t"/>
            <a:pathLst>
              <a:path extrusionOk="0" h="62" w="61">
                <a:moveTo>
                  <a:pt x="18" y="62"/>
                </a:moveTo>
                <a:lnTo>
                  <a:pt x="0" y="44"/>
                </a:lnTo>
                <a:lnTo>
                  <a:pt x="0" y="19"/>
                </a:lnTo>
                <a:lnTo>
                  <a:pt x="18" y="0"/>
                </a:lnTo>
                <a:lnTo>
                  <a:pt x="43" y="0"/>
                </a:lnTo>
                <a:lnTo>
                  <a:pt x="61" y="19"/>
                </a:lnTo>
                <a:lnTo>
                  <a:pt x="61" y="44"/>
                </a:lnTo>
                <a:lnTo>
                  <a:pt x="43" y="62"/>
                </a:lnTo>
                <a:lnTo>
                  <a:pt x="18" y="62"/>
                </a:lnTo>
                <a:close/>
              </a:path>
            </a:pathLst>
          </a:custGeom>
          <a:solidFill>
            <a:srgbClr val="FB0F0C"/>
          </a:solidFill>
          <a:ln cap="flat" cmpd="sng" w="9525">
            <a:solidFill>
              <a:srgbClr val="240A7F"/>
            </a:solidFill>
            <a:prstDash val="solid"/>
            <a:miter lim="800000"/>
            <a:headEnd len="sm" w="sm" type="none"/>
            <a:tailEnd len="sm" w="sm" type="none"/>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331" name="Google Shape;331;p7"/>
          <p:cNvSpPr/>
          <p:nvPr/>
        </p:nvSpPr>
        <p:spPr>
          <a:xfrm>
            <a:off x="3937000" y="1905000"/>
            <a:ext cx="133350" cy="1587"/>
          </a:xfrm>
          <a:custGeom>
            <a:rect b="b" l="l" r="r" t="t"/>
            <a:pathLst>
              <a:path extrusionOk="0" h="1587" w="84">
                <a:moveTo>
                  <a:pt x="0" y="0"/>
                </a:moveTo>
                <a:lnTo>
                  <a:pt x="84" y="0"/>
                </a:lnTo>
                <a:lnTo>
                  <a:pt x="0" y="0"/>
                </a:lnTo>
                <a:close/>
              </a:path>
            </a:pathLst>
          </a:custGeom>
          <a:solidFill>
            <a:srgbClr val="FFFFFF"/>
          </a:solidFill>
          <a:ln>
            <a:noFill/>
          </a:ln>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cxnSp>
        <p:nvCxnSpPr>
          <p:cNvPr id="332" name="Google Shape;332;p7"/>
          <p:cNvCxnSpPr/>
          <p:nvPr/>
        </p:nvCxnSpPr>
        <p:spPr>
          <a:xfrm>
            <a:off x="3937000" y="2647950"/>
            <a:ext cx="133350" cy="1587"/>
          </a:xfrm>
          <a:prstGeom prst="straightConnector1">
            <a:avLst/>
          </a:prstGeom>
          <a:noFill/>
          <a:ln cap="flat" cmpd="sng" w="71425">
            <a:solidFill>
              <a:srgbClr val="240A7F"/>
            </a:solidFill>
            <a:prstDash val="solid"/>
            <a:miter lim="800000"/>
            <a:headEnd len="med" w="med" type="none"/>
            <a:tailEnd len="med" w="med" type="none"/>
          </a:ln>
          <a:effectLst>
            <a:outerShdw rotWithShape="0" algn="ctr" dir="2700000" dist="107763">
              <a:srgbClr val="DDDDDD">
                <a:alpha val="49803"/>
              </a:srgbClr>
            </a:outerShdw>
          </a:effectLst>
        </p:spPr>
      </p:cxnSp>
      <p:sp>
        <p:nvSpPr>
          <p:cNvPr id="333" name="Google Shape;333;p7"/>
          <p:cNvSpPr/>
          <p:nvPr/>
        </p:nvSpPr>
        <p:spPr>
          <a:xfrm>
            <a:off x="4070350" y="2546350"/>
            <a:ext cx="217488" cy="71437"/>
          </a:xfrm>
          <a:custGeom>
            <a:rect b="b" l="l" r="r" t="t"/>
            <a:pathLst>
              <a:path extrusionOk="0" h="45" w="137">
                <a:moveTo>
                  <a:pt x="137" y="45"/>
                </a:moveTo>
                <a:lnTo>
                  <a:pt x="64" y="0"/>
                </a:lnTo>
                <a:lnTo>
                  <a:pt x="0" y="41"/>
                </a:lnTo>
              </a:path>
            </a:pathLst>
          </a:custGeom>
          <a:noFill/>
          <a:ln cap="flat" cmpd="sng" w="9525">
            <a:solidFill>
              <a:srgbClr val="000000"/>
            </a:solidFill>
            <a:prstDash val="solid"/>
            <a:miter lim="800000"/>
            <a:headEnd len="med" w="med" type="none"/>
            <a:tailEnd len="med" w="med" type="none"/>
          </a:ln>
          <a:effectLst>
            <a:outerShdw rotWithShape="0" algn="ctr" dir="2700000" dist="107763">
              <a:srgbClr val="DDDDDD">
                <a:alpha val="49803"/>
              </a:srgbClr>
            </a:outerShdw>
          </a:effectLst>
        </p:spPr>
        <p:txBody>
          <a:bodyPr anchorCtr="0" anchor="t" bIns="45600" lIns="91200" spcFirstLastPara="1" rIns="91200" wrap="square" tIns="45600">
            <a:noAutofit/>
          </a:bodyPr>
          <a:lstStyle/>
          <a:p>
            <a:pPr indent="0" lvl="0" marL="0" marR="0" rtl="0" algn="l">
              <a:lnSpc>
                <a:spcPct val="100000"/>
              </a:lnSpc>
              <a:spcBef>
                <a:spcPts val="0"/>
              </a:spcBef>
              <a:spcAft>
                <a:spcPts val="0"/>
              </a:spcAft>
              <a:buClr>
                <a:schemeClr val="dk1"/>
              </a:buClr>
              <a:buSzPts val="1800"/>
              <a:buFont typeface="Arial"/>
              <a:buNone/>
            </a:pPr>
            <a:r>
              <a:t/>
            </a:r>
            <a:endParaRPr b="0" baseline="-25000" i="0" sz="1800" u="none" cap="none" strike="noStrike">
              <a:solidFill>
                <a:srgbClr val="000000"/>
              </a:solidFill>
              <a:latin typeface="Arial"/>
              <a:ea typeface="Arial"/>
              <a:cs typeface="Arial"/>
              <a:sym typeface="Arial"/>
            </a:endParaRPr>
          </a:p>
        </p:txBody>
      </p:sp>
      <p:sp>
        <p:nvSpPr>
          <p:cNvPr id="334" name="Google Shape;334;p7"/>
          <p:cNvSpPr txBox="1"/>
          <p:nvPr/>
        </p:nvSpPr>
        <p:spPr>
          <a:xfrm>
            <a:off x="106783" y="1545851"/>
            <a:ext cx="56471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333399"/>
                </a:solidFill>
                <a:latin typeface="Arial"/>
                <a:ea typeface="Arial"/>
                <a:cs typeface="Arial"/>
                <a:sym typeface="Arial"/>
              </a:rPr>
              <a:t>Dystrophin mutations cause muscular dystrophy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1000"/>
                                        <p:tgtEl>
                                          <p:spTgt spid="2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pic>
        <p:nvPicPr>
          <p:cNvPr id="340" name="Google Shape;340;p8"/>
          <p:cNvPicPr preferRelativeResize="0"/>
          <p:nvPr/>
        </p:nvPicPr>
        <p:blipFill rotWithShape="1">
          <a:blip r:embed="rId3">
            <a:alphaModFix/>
          </a:blip>
          <a:srcRect b="0" l="0" r="0" t="0"/>
          <a:stretch/>
        </p:blipFill>
        <p:spPr>
          <a:xfrm>
            <a:off x="560718" y="4116766"/>
            <a:ext cx="2937590" cy="422406"/>
          </a:xfrm>
          <a:prstGeom prst="rect">
            <a:avLst/>
          </a:prstGeom>
          <a:noFill/>
          <a:ln>
            <a:noFill/>
          </a:ln>
        </p:spPr>
      </p:pic>
      <p:pic>
        <p:nvPicPr>
          <p:cNvPr id="341" name="Google Shape;341;p8"/>
          <p:cNvPicPr preferRelativeResize="0"/>
          <p:nvPr/>
        </p:nvPicPr>
        <p:blipFill rotWithShape="1">
          <a:blip r:embed="rId4">
            <a:alphaModFix/>
          </a:blip>
          <a:srcRect b="0" l="0" r="0" t="0"/>
          <a:stretch/>
        </p:blipFill>
        <p:spPr>
          <a:xfrm>
            <a:off x="182302" y="5256093"/>
            <a:ext cx="4429506" cy="526526"/>
          </a:xfrm>
          <a:prstGeom prst="rect">
            <a:avLst/>
          </a:prstGeom>
          <a:noFill/>
          <a:ln>
            <a:noFill/>
          </a:ln>
        </p:spPr>
      </p:pic>
      <p:sp>
        <p:nvSpPr>
          <p:cNvPr id="342" name="Google Shape;342;p8"/>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343" name="Google Shape;343;p8"/>
          <p:cNvSpPr txBox="1"/>
          <p:nvPr/>
        </p:nvSpPr>
        <p:spPr>
          <a:xfrm>
            <a:off x="7787540" y="6248400"/>
            <a:ext cx="97546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Yaqi Su</a:t>
            </a:r>
            <a:endParaRPr/>
          </a:p>
        </p:txBody>
      </p:sp>
      <p:sp>
        <p:nvSpPr>
          <p:cNvPr id="344" name="Google Shape;344;p8"/>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345" name="Google Shape;345;p8"/>
          <p:cNvSpPr txBox="1"/>
          <p:nvPr>
            <p:ph type="title"/>
          </p:nvPr>
        </p:nvSpPr>
        <p:spPr>
          <a:xfrm>
            <a:off x="352424" y="28569"/>
            <a:ext cx="8610601" cy="73343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2800"/>
              <a:buFont typeface="Arial"/>
              <a:buNone/>
            </a:pPr>
            <a:r>
              <a:rPr lang="en-US" sz="2800"/>
              <a:t>Various consequences of nonsense mutations</a:t>
            </a:r>
            <a:endParaRPr sz="2800"/>
          </a:p>
        </p:txBody>
      </p:sp>
      <p:sp>
        <p:nvSpPr>
          <p:cNvPr id="346" name="Google Shape;346;p8"/>
          <p:cNvSpPr txBox="1"/>
          <p:nvPr/>
        </p:nvSpPr>
        <p:spPr>
          <a:xfrm>
            <a:off x="124878" y="4707764"/>
            <a:ext cx="5707443" cy="707856"/>
          </a:xfrm>
          <a:prstGeom prst="rect">
            <a:avLst/>
          </a:prstGeom>
          <a:noFill/>
          <a:ln>
            <a:noFill/>
          </a:ln>
        </p:spPr>
        <p:txBody>
          <a:bodyPr anchorCtr="0" anchor="t" bIns="91425" lIns="91425" spcFirstLastPara="1" rIns="91425" wrap="square" tIns="91425">
            <a:spAutoFit/>
          </a:bodyPr>
          <a:lstStyle/>
          <a:p>
            <a:pPr indent="0" lvl="0" marL="101600" marR="0" rtl="0" algn="l">
              <a:spcBef>
                <a:spcPts val="0"/>
              </a:spcBef>
              <a:spcAft>
                <a:spcPts val="0"/>
              </a:spcAft>
              <a:buNone/>
            </a:pPr>
            <a:r>
              <a:rPr lang="en-US" sz="1700">
                <a:solidFill>
                  <a:schemeClr val="dk1"/>
                </a:solidFill>
                <a:latin typeface="Arial"/>
                <a:ea typeface="Arial"/>
                <a:cs typeface="Arial"/>
                <a:sym typeface="Arial"/>
              </a:rPr>
              <a:t>N-terminal truncated protein / reduced level due to reinitiation efficiency </a:t>
            </a:r>
            <a:endParaRPr sz="1700">
              <a:solidFill>
                <a:schemeClr val="dk1"/>
              </a:solidFill>
              <a:latin typeface="Arial"/>
              <a:ea typeface="Arial"/>
              <a:cs typeface="Arial"/>
              <a:sym typeface="Arial"/>
            </a:endParaRPr>
          </a:p>
        </p:txBody>
      </p:sp>
      <p:sp>
        <p:nvSpPr>
          <p:cNvPr id="347" name="Google Shape;347;p8"/>
          <p:cNvSpPr txBox="1"/>
          <p:nvPr/>
        </p:nvSpPr>
        <p:spPr>
          <a:xfrm>
            <a:off x="108312" y="3335436"/>
            <a:ext cx="8241764" cy="446246"/>
          </a:xfrm>
          <a:prstGeom prst="rect">
            <a:avLst/>
          </a:prstGeom>
          <a:noFill/>
          <a:ln>
            <a:noFill/>
          </a:ln>
        </p:spPr>
        <p:txBody>
          <a:bodyPr anchorCtr="0" anchor="t" bIns="91425" lIns="91425" spcFirstLastPara="1" rIns="91425" wrap="square" tIns="91425">
            <a:spAutoFit/>
          </a:bodyPr>
          <a:lstStyle/>
          <a:p>
            <a:pPr indent="0" lvl="0" marL="101600" marR="0" rtl="0" algn="l">
              <a:spcBef>
                <a:spcPts val="0"/>
              </a:spcBef>
              <a:spcAft>
                <a:spcPts val="0"/>
              </a:spcAft>
              <a:buNone/>
            </a:pPr>
            <a:r>
              <a:rPr lang="en-US" sz="1700">
                <a:solidFill>
                  <a:schemeClr val="dk1"/>
                </a:solidFill>
                <a:latin typeface="Arial"/>
                <a:ea typeface="Arial"/>
                <a:cs typeface="Arial"/>
                <a:sym typeface="Arial"/>
              </a:rPr>
              <a:t>C-terminal truncated protein / reduced level due to NMD efficiency </a:t>
            </a:r>
            <a:endParaRPr sz="1700">
              <a:solidFill>
                <a:schemeClr val="dk1"/>
              </a:solidFill>
              <a:latin typeface="Arial"/>
              <a:ea typeface="Arial"/>
              <a:cs typeface="Arial"/>
              <a:sym typeface="Arial"/>
            </a:endParaRPr>
          </a:p>
        </p:txBody>
      </p:sp>
      <p:sp>
        <p:nvSpPr>
          <p:cNvPr id="348" name="Google Shape;348;p8"/>
          <p:cNvSpPr txBox="1"/>
          <p:nvPr/>
        </p:nvSpPr>
        <p:spPr>
          <a:xfrm>
            <a:off x="105000" y="720852"/>
            <a:ext cx="5163030" cy="446246"/>
          </a:xfrm>
          <a:prstGeom prst="rect">
            <a:avLst/>
          </a:prstGeom>
          <a:noFill/>
          <a:ln>
            <a:noFill/>
          </a:ln>
        </p:spPr>
        <p:txBody>
          <a:bodyPr anchorCtr="0" anchor="t" bIns="91425" lIns="91425" spcFirstLastPara="1" rIns="91425" wrap="square" tIns="91425">
            <a:spAutoFit/>
          </a:bodyPr>
          <a:lstStyle/>
          <a:p>
            <a:pPr indent="0" lvl="0" marL="101600" marR="0" rtl="0" algn="l">
              <a:spcBef>
                <a:spcPts val="0"/>
              </a:spcBef>
              <a:spcAft>
                <a:spcPts val="0"/>
              </a:spcAft>
              <a:buNone/>
            </a:pPr>
            <a:r>
              <a:rPr lang="en-US" sz="1700">
                <a:solidFill>
                  <a:schemeClr val="dk1"/>
                </a:solidFill>
                <a:latin typeface="Arial"/>
                <a:ea typeface="Arial"/>
                <a:cs typeface="Arial"/>
                <a:sym typeface="Arial"/>
              </a:rPr>
              <a:t>Full-length protein (readthrough) </a:t>
            </a:r>
            <a:endParaRPr sz="1700">
              <a:solidFill>
                <a:schemeClr val="dk1"/>
              </a:solidFill>
              <a:latin typeface="Arial"/>
              <a:ea typeface="Arial"/>
              <a:cs typeface="Arial"/>
              <a:sym typeface="Arial"/>
            </a:endParaRPr>
          </a:p>
        </p:txBody>
      </p:sp>
      <p:pic>
        <p:nvPicPr>
          <p:cNvPr id="349" name="Google Shape;349;p8"/>
          <p:cNvPicPr preferRelativeResize="0"/>
          <p:nvPr/>
        </p:nvPicPr>
        <p:blipFill rotWithShape="1">
          <a:blip r:embed="rId5">
            <a:alphaModFix/>
          </a:blip>
          <a:srcRect b="0" l="0" r="0" t="0"/>
          <a:stretch/>
        </p:blipFill>
        <p:spPr>
          <a:xfrm>
            <a:off x="228600" y="1070705"/>
            <a:ext cx="4403077" cy="514980"/>
          </a:xfrm>
          <a:prstGeom prst="rect">
            <a:avLst/>
          </a:prstGeom>
          <a:noFill/>
          <a:ln>
            <a:noFill/>
          </a:ln>
        </p:spPr>
      </p:pic>
      <p:pic>
        <p:nvPicPr>
          <p:cNvPr id="350" name="Google Shape;350;p8"/>
          <p:cNvPicPr preferRelativeResize="0"/>
          <p:nvPr/>
        </p:nvPicPr>
        <p:blipFill rotWithShape="1">
          <a:blip r:embed="rId6">
            <a:alphaModFix/>
          </a:blip>
          <a:srcRect b="0" l="0" r="0" t="0"/>
          <a:stretch/>
        </p:blipFill>
        <p:spPr>
          <a:xfrm>
            <a:off x="129770" y="2547697"/>
            <a:ext cx="4574624" cy="565306"/>
          </a:xfrm>
          <a:prstGeom prst="rect">
            <a:avLst/>
          </a:prstGeom>
          <a:noFill/>
          <a:ln>
            <a:noFill/>
          </a:ln>
        </p:spPr>
      </p:pic>
      <p:sp>
        <p:nvSpPr>
          <p:cNvPr id="351" name="Google Shape;351;p8"/>
          <p:cNvSpPr txBox="1"/>
          <p:nvPr/>
        </p:nvSpPr>
        <p:spPr>
          <a:xfrm>
            <a:off x="78206" y="2200360"/>
            <a:ext cx="6108389" cy="446246"/>
          </a:xfrm>
          <a:prstGeom prst="rect">
            <a:avLst/>
          </a:prstGeom>
          <a:noFill/>
          <a:ln>
            <a:noFill/>
          </a:ln>
        </p:spPr>
        <p:txBody>
          <a:bodyPr anchorCtr="0" anchor="t" bIns="91425" lIns="91425" spcFirstLastPara="1" rIns="91425" wrap="square" tIns="91425">
            <a:spAutoFit/>
          </a:bodyPr>
          <a:lstStyle/>
          <a:p>
            <a:pPr indent="0" lvl="0" marL="101600" marR="0" rtl="0" algn="l">
              <a:spcBef>
                <a:spcPts val="0"/>
              </a:spcBef>
              <a:spcAft>
                <a:spcPts val="0"/>
              </a:spcAft>
              <a:buNone/>
            </a:pPr>
            <a:r>
              <a:rPr lang="en-US" sz="1700">
                <a:solidFill>
                  <a:schemeClr val="dk1"/>
                </a:solidFill>
                <a:latin typeface="Arial"/>
                <a:ea typeface="Arial"/>
                <a:cs typeface="Arial"/>
                <a:sym typeface="Arial"/>
              </a:rPr>
              <a:t>No protein (transcript fully degraded by NMD)</a:t>
            </a:r>
            <a:endParaRPr sz="1700">
              <a:solidFill>
                <a:schemeClr val="dk1"/>
              </a:solidFill>
              <a:latin typeface="Arial"/>
              <a:ea typeface="Arial"/>
              <a:cs typeface="Arial"/>
              <a:sym typeface="Arial"/>
            </a:endParaRPr>
          </a:p>
        </p:txBody>
      </p:sp>
      <p:sp>
        <p:nvSpPr>
          <p:cNvPr id="352" name="Google Shape;352;p8"/>
          <p:cNvSpPr txBox="1"/>
          <p:nvPr/>
        </p:nvSpPr>
        <p:spPr>
          <a:xfrm>
            <a:off x="2220465" y="2517511"/>
            <a:ext cx="153362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FF0000"/>
                </a:solidFill>
                <a:latin typeface="Arial"/>
                <a:ea typeface="Arial"/>
                <a:cs typeface="Arial"/>
                <a:sym typeface="Arial"/>
              </a:rPr>
              <a:t>Triggers NMD</a:t>
            </a:r>
            <a:endParaRPr/>
          </a:p>
        </p:txBody>
      </p:sp>
      <p:sp>
        <p:nvSpPr>
          <p:cNvPr id="353" name="Google Shape;353;p8"/>
          <p:cNvSpPr/>
          <p:nvPr/>
        </p:nvSpPr>
        <p:spPr>
          <a:xfrm>
            <a:off x="4699901" y="1318886"/>
            <a:ext cx="658727" cy="263887"/>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4" name="Google Shape;354;p8"/>
          <p:cNvSpPr txBox="1"/>
          <p:nvPr/>
        </p:nvSpPr>
        <p:spPr>
          <a:xfrm>
            <a:off x="7239000" y="1222798"/>
            <a:ext cx="179508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Fully functional</a:t>
            </a:r>
            <a:endParaRPr/>
          </a:p>
        </p:txBody>
      </p:sp>
      <p:sp>
        <p:nvSpPr>
          <p:cNvPr id="355" name="Google Shape;355;p8"/>
          <p:cNvSpPr/>
          <p:nvPr/>
        </p:nvSpPr>
        <p:spPr>
          <a:xfrm rot="1598080">
            <a:off x="4750559" y="4150556"/>
            <a:ext cx="557413" cy="232644"/>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6" name="Google Shape;356;p8"/>
          <p:cNvSpPr/>
          <p:nvPr/>
        </p:nvSpPr>
        <p:spPr>
          <a:xfrm rot="-1660238">
            <a:off x="4731352" y="5354611"/>
            <a:ext cx="576118" cy="240010"/>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7" name="Google Shape;357;p8"/>
          <p:cNvSpPr/>
          <p:nvPr/>
        </p:nvSpPr>
        <p:spPr>
          <a:xfrm>
            <a:off x="5410200" y="3942286"/>
            <a:ext cx="174745" cy="1713164"/>
          </a:xfrm>
          <a:prstGeom prst="leftBrace">
            <a:avLst>
              <a:gd fmla="val 8333" name="adj1"/>
              <a:gd fmla="val 50000" name="adj2"/>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58" name="Google Shape;358;p8"/>
          <p:cNvSpPr txBox="1"/>
          <p:nvPr/>
        </p:nvSpPr>
        <p:spPr>
          <a:xfrm>
            <a:off x="5471655" y="5345668"/>
            <a:ext cx="30970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Partially functional</a:t>
            </a:r>
            <a:endParaRPr/>
          </a:p>
        </p:txBody>
      </p:sp>
      <p:sp>
        <p:nvSpPr>
          <p:cNvPr id="359" name="Google Shape;359;p8"/>
          <p:cNvSpPr txBox="1"/>
          <p:nvPr/>
        </p:nvSpPr>
        <p:spPr>
          <a:xfrm>
            <a:off x="5497571" y="4608265"/>
            <a:ext cx="30970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Loss of function</a:t>
            </a:r>
            <a:endParaRPr/>
          </a:p>
        </p:txBody>
      </p:sp>
      <p:sp>
        <p:nvSpPr>
          <p:cNvPr id="360" name="Google Shape;360;p8"/>
          <p:cNvSpPr txBox="1"/>
          <p:nvPr/>
        </p:nvSpPr>
        <p:spPr>
          <a:xfrm>
            <a:off x="5468342" y="3868352"/>
            <a:ext cx="30970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Dominant negative</a:t>
            </a:r>
            <a:endParaRPr/>
          </a:p>
        </p:txBody>
      </p:sp>
      <p:sp>
        <p:nvSpPr>
          <p:cNvPr id="361" name="Google Shape;361;p8"/>
          <p:cNvSpPr txBox="1"/>
          <p:nvPr/>
        </p:nvSpPr>
        <p:spPr>
          <a:xfrm>
            <a:off x="5470382" y="2501028"/>
            <a:ext cx="294981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Loss of function</a:t>
            </a:r>
            <a:endParaRPr/>
          </a:p>
        </p:txBody>
      </p:sp>
      <p:sp>
        <p:nvSpPr>
          <p:cNvPr id="362" name="Google Shape;362;p8"/>
          <p:cNvSpPr txBox="1"/>
          <p:nvPr/>
        </p:nvSpPr>
        <p:spPr>
          <a:xfrm>
            <a:off x="2286000" y="1044973"/>
            <a:ext cx="146974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FF"/>
                </a:solidFill>
                <a:latin typeface="Arial"/>
                <a:ea typeface="Arial"/>
                <a:cs typeface="Arial"/>
                <a:sym typeface="Arial"/>
              </a:rPr>
              <a:t>Readthrough</a:t>
            </a:r>
            <a:endParaRPr/>
          </a:p>
        </p:txBody>
      </p:sp>
      <p:sp>
        <p:nvSpPr>
          <p:cNvPr id="363" name="Google Shape;363;p8"/>
          <p:cNvSpPr txBox="1"/>
          <p:nvPr/>
        </p:nvSpPr>
        <p:spPr>
          <a:xfrm>
            <a:off x="1696663" y="5288632"/>
            <a:ext cx="257732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B050"/>
                </a:solidFill>
                <a:latin typeface="Arial"/>
                <a:ea typeface="Arial"/>
                <a:cs typeface="Arial"/>
                <a:sym typeface="Arial"/>
              </a:rPr>
              <a:t>Reinitiation</a:t>
            </a:r>
            <a:endParaRPr/>
          </a:p>
        </p:txBody>
      </p:sp>
      <p:pic>
        <p:nvPicPr>
          <p:cNvPr id="364" name="Google Shape;364;p8"/>
          <p:cNvPicPr preferRelativeResize="0"/>
          <p:nvPr/>
        </p:nvPicPr>
        <p:blipFill rotWithShape="1">
          <a:blip r:embed="rId7">
            <a:alphaModFix/>
          </a:blip>
          <a:srcRect b="0" l="0" r="0" t="0"/>
          <a:stretch/>
        </p:blipFill>
        <p:spPr>
          <a:xfrm>
            <a:off x="208731" y="3661685"/>
            <a:ext cx="4474206" cy="528382"/>
          </a:xfrm>
          <a:prstGeom prst="rect">
            <a:avLst/>
          </a:prstGeom>
          <a:noFill/>
          <a:ln>
            <a:noFill/>
          </a:ln>
        </p:spPr>
      </p:pic>
      <p:pic>
        <p:nvPicPr>
          <p:cNvPr id="365" name="Google Shape;365;p8"/>
          <p:cNvPicPr preferRelativeResize="0"/>
          <p:nvPr/>
        </p:nvPicPr>
        <p:blipFill rotWithShape="1">
          <a:blip r:embed="rId8">
            <a:alphaModFix/>
          </a:blip>
          <a:srcRect b="0" l="0" r="0" t="0"/>
          <a:stretch/>
        </p:blipFill>
        <p:spPr>
          <a:xfrm>
            <a:off x="583889" y="1602510"/>
            <a:ext cx="3454711" cy="378690"/>
          </a:xfrm>
          <a:prstGeom prst="rect">
            <a:avLst/>
          </a:prstGeom>
          <a:noFill/>
          <a:ln>
            <a:noFill/>
          </a:ln>
        </p:spPr>
      </p:pic>
      <p:sp>
        <p:nvSpPr>
          <p:cNvPr id="366" name="Google Shape;366;p8"/>
          <p:cNvSpPr/>
          <p:nvPr/>
        </p:nvSpPr>
        <p:spPr>
          <a:xfrm>
            <a:off x="4684228" y="2555513"/>
            <a:ext cx="658727" cy="263887"/>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7" name="Google Shape;367;p8"/>
          <p:cNvSpPr/>
          <p:nvPr/>
        </p:nvSpPr>
        <p:spPr>
          <a:xfrm>
            <a:off x="7239740" y="2223446"/>
            <a:ext cx="138616" cy="947636"/>
          </a:xfrm>
          <a:prstGeom prst="leftBrace">
            <a:avLst>
              <a:gd fmla="val 8333" name="adj1"/>
              <a:gd fmla="val 50000" name="adj2"/>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68" name="Google Shape;368;p8"/>
          <p:cNvSpPr txBox="1"/>
          <p:nvPr/>
        </p:nvSpPr>
        <p:spPr>
          <a:xfrm>
            <a:off x="7311612" y="2133600"/>
            <a:ext cx="244198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Haplosufficient (Recessive) </a:t>
            </a:r>
            <a:endParaRPr/>
          </a:p>
        </p:txBody>
      </p:sp>
      <p:sp>
        <p:nvSpPr>
          <p:cNvPr id="369" name="Google Shape;369;p8"/>
          <p:cNvSpPr txBox="1"/>
          <p:nvPr/>
        </p:nvSpPr>
        <p:spPr>
          <a:xfrm>
            <a:off x="7311613" y="2706469"/>
            <a:ext cx="244198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Haploinsufficient (Dominant) </a:t>
            </a:r>
            <a:endParaRPr/>
          </a:p>
        </p:txBody>
      </p:sp>
      <p:sp>
        <p:nvSpPr>
          <p:cNvPr id="370" name="Google Shape;370;p8"/>
          <p:cNvSpPr/>
          <p:nvPr/>
        </p:nvSpPr>
        <p:spPr>
          <a:xfrm>
            <a:off x="7239000" y="4335529"/>
            <a:ext cx="138616" cy="947636"/>
          </a:xfrm>
          <a:prstGeom prst="leftBrace">
            <a:avLst>
              <a:gd fmla="val 8333" name="adj1"/>
              <a:gd fmla="val 50000" name="adj2"/>
            </a:avLst>
          </a:prstGeom>
          <a:noFill/>
          <a:ln cap="flat" cmpd="sng" w="25400">
            <a:solidFill>
              <a:schemeClr val="dk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71" name="Google Shape;371;p8"/>
          <p:cNvSpPr txBox="1"/>
          <p:nvPr/>
        </p:nvSpPr>
        <p:spPr>
          <a:xfrm>
            <a:off x="7311612" y="4215825"/>
            <a:ext cx="244198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Haplosufficient (Recessive) </a:t>
            </a:r>
            <a:endParaRPr/>
          </a:p>
        </p:txBody>
      </p:sp>
      <p:sp>
        <p:nvSpPr>
          <p:cNvPr id="372" name="Google Shape;372;p8"/>
          <p:cNvSpPr txBox="1"/>
          <p:nvPr/>
        </p:nvSpPr>
        <p:spPr>
          <a:xfrm>
            <a:off x="7311613" y="4818552"/>
            <a:ext cx="244198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Haploinsufficient (Dominant) </a:t>
            </a:r>
            <a:endParaRPr/>
          </a:p>
        </p:txBody>
      </p:sp>
      <p:pic>
        <p:nvPicPr>
          <p:cNvPr id="373" name="Google Shape;373;p8"/>
          <p:cNvPicPr preferRelativeResize="0"/>
          <p:nvPr/>
        </p:nvPicPr>
        <p:blipFill rotWithShape="1">
          <a:blip r:embed="rId9">
            <a:alphaModFix/>
          </a:blip>
          <a:srcRect b="0" l="0" r="0" t="0"/>
          <a:stretch/>
        </p:blipFill>
        <p:spPr>
          <a:xfrm>
            <a:off x="370023" y="5783476"/>
            <a:ext cx="3382574" cy="360945"/>
          </a:xfrm>
          <a:prstGeom prst="rect">
            <a:avLst/>
          </a:prstGeom>
          <a:noFill/>
          <a:ln>
            <a:noFill/>
          </a:ln>
        </p:spPr>
      </p:pic>
      <p:sp>
        <p:nvSpPr>
          <p:cNvPr id="374" name="Google Shape;374;p8"/>
          <p:cNvSpPr/>
          <p:nvPr/>
        </p:nvSpPr>
        <p:spPr>
          <a:xfrm>
            <a:off x="1904999" y="1079151"/>
            <a:ext cx="1659877" cy="273599"/>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375" name="Google Shape;375;p8"/>
          <p:cNvPicPr preferRelativeResize="0"/>
          <p:nvPr/>
        </p:nvPicPr>
        <p:blipFill rotWithShape="1">
          <a:blip r:embed="rId5">
            <a:alphaModFix/>
          </a:blip>
          <a:srcRect b="0" l="0" r="0" t="0"/>
          <a:stretch/>
        </p:blipFill>
        <p:spPr>
          <a:xfrm>
            <a:off x="229247" y="1077150"/>
            <a:ext cx="4403077" cy="514980"/>
          </a:xfrm>
          <a:prstGeom prst="rect">
            <a:avLst/>
          </a:prstGeom>
          <a:noFill/>
          <a:ln>
            <a:noFill/>
          </a:ln>
        </p:spPr>
      </p:pic>
      <p:pic>
        <p:nvPicPr>
          <p:cNvPr descr="A close-up of several colorful spirals&#10;&#10;AI-generated content may be incorrect." id="376" name="Google Shape;376;p8"/>
          <p:cNvPicPr preferRelativeResize="0"/>
          <p:nvPr/>
        </p:nvPicPr>
        <p:blipFill rotWithShape="1">
          <a:blip r:embed="rId10">
            <a:alphaModFix/>
          </a:blip>
          <a:srcRect b="0" l="0" r="0" t="0"/>
          <a:stretch/>
        </p:blipFill>
        <p:spPr>
          <a:xfrm>
            <a:off x="5438190" y="922604"/>
            <a:ext cx="1848463" cy="10156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500"/>
                                        <p:tgtEl>
                                          <p:spTgt spid="375"/>
                                        </p:tgtEl>
                                      </p:cBhvr>
                                    </p:animEffect>
                                  </p:childTnLst>
                                </p:cTn>
                              </p:par>
                              <p:par>
                                <p:cTn fill="hold" nodeType="withEffect" presetClass="entr" presetID="10" presetSubtype="0">
                                  <p:stCondLst>
                                    <p:cond delay="0"/>
                                  </p:stCondLst>
                                  <p:childTnLst>
                                    <p:set>
                                      <p:cBhvr>
                                        <p:cTn dur="1" fill="hold">
                                          <p:stCondLst>
                                            <p:cond delay="0"/>
                                          </p:stCondLst>
                                        </p:cTn>
                                        <p:tgtEl>
                                          <p:spTgt spid="348"/>
                                        </p:tgtEl>
                                        <p:attrNameLst>
                                          <p:attrName>style.visibility</p:attrName>
                                        </p:attrNameLst>
                                      </p:cBhvr>
                                      <p:to>
                                        <p:strVal val="visible"/>
                                      </p:to>
                                    </p:set>
                                    <p:animEffect filter="fade" transition="in">
                                      <p:cBhvr>
                                        <p:cTn dur="500"/>
                                        <p:tgtEl>
                                          <p:spTgt spid="348"/>
                                        </p:tgtEl>
                                      </p:cBhvr>
                                    </p:animEffect>
                                  </p:childTnLst>
                                </p:cTn>
                              </p:par>
                              <p:par>
                                <p:cTn fill="hold" nodeType="withEffect" presetClass="entr" presetID="10" presetSubtype="0">
                                  <p:stCondLst>
                                    <p:cond delay="0"/>
                                  </p:stCondLst>
                                  <p:childTnLst>
                                    <p:set>
                                      <p:cBhvr>
                                        <p:cTn dur="1" fill="hold">
                                          <p:stCondLst>
                                            <p:cond delay="0"/>
                                          </p:stCondLst>
                                        </p:cTn>
                                        <p:tgtEl>
                                          <p:spTgt spid="353"/>
                                        </p:tgtEl>
                                        <p:attrNameLst>
                                          <p:attrName>style.visibility</p:attrName>
                                        </p:attrNameLst>
                                      </p:cBhvr>
                                      <p:to>
                                        <p:strVal val="visible"/>
                                      </p:to>
                                    </p:set>
                                    <p:animEffect filter="fade" transition="in">
                                      <p:cBhvr>
                                        <p:cTn dur="500"/>
                                        <p:tgtEl>
                                          <p:spTgt spid="3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0"/>
                                        </p:tgtEl>
                                        <p:attrNameLst>
                                          <p:attrName>style.visibility</p:attrName>
                                        </p:attrNameLst>
                                      </p:cBhvr>
                                      <p:to>
                                        <p:strVal val="visible"/>
                                      </p:to>
                                    </p:set>
                                    <p:animEffect filter="fade" transition="in">
                                      <p:cBhvr>
                                        <p:cTn dur="500"/>
                                        <p:tgtEl>
                                          <p:spTgt spid="350"/>
                                        </p:tgtEl>
                                      </p:cBhvr>
                                    </p:animEffect>
                                  </p:childTnLst>
                                </p:cTn>
                              </p:par>
                              <p:par>
                                <p:cTn fill="hold" nodeType="with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500"/>
                                        <p:tgtEl>
                                          <p:spTgt spid="351"/>
                                        </p:tgtEl>
                                      </p:cBhvr>
                                    </p:animEffect>
                                  </p:childTnLst>
                                </p:cTn>
                              </p:par>
                              <p:par>
                                <p:cTn fill="hold" nodeType="withEffect" presetClass="entr" presetID="10" presetSubtype="0">
                                  <p:stCondLst>
                                    <p:cond delay="0"/>
                                  </p:stCondLst>
                                  <p:childTnLst>
                                    <p:set>
                                      <p:cBhvr>
                                        <p:cTn dur="1" fill="hold">
                                          <p:stCondLst>
                                            <p:cond delay="0"/>
                                          </p:stCondLst>
                                        </p:cTn>
                                        <p:tgtEl>
                                          <p:spTgt spid="352"/>
                                        </p:tgtEl>
                                        <p:attrNameLst>
                                          <p:attrName>style.visibility</p:attrName>
                                        </p:attrNameLst>
                                      </p:cBhvr>
                                      <p:to>
                                        <p:strVal val="visible"/>
                                      </p:to>
                                    </p:set>
                                    <p:animEffect filter="fade" transition="in">
                                      <p:cBhvr>
                                        <p:cTn dur="500"/>
                                        <p:tgtEl>
                                          <p:spTgt spid="352"/>
                                        </p:tgtEl>
                                      </p:cBhvr>
                                    </p:animEffect>
                                  </p:childTnLst>
                                </p:cTn>
                              </p:par>
                              <p:par>
                                <p:cTn fill="hold" nodeType="with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500"/>
                                        <p:tgtEl>
                                          <p:spTgt spid="361"/>
                                        </p:tgtEl>
                                      </p:cBhvr>
                                    </p:animEffect>
                                  </p:childTnLst>
                                </p:cTn>
                              </p:par>
                              <p:par>
                                <p:cTn fill="hold" nodeType="with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500"/>
                                        <p:tgtEl>
                                          <p:spTgt spid="366"/>
                                        </p:tgtEl>
                                      </p:cBhvr>
                                    </p:animEffect>
                                  </p:childTnLst>
                                </p:cTn>
                              </p:par>
                              <p:par>
                                <p:cTn fill="hold" nodeType="withEffect" presetClass="entr" presetID="10" presetSubtype="0">
                                  <p:stCondLst>
                                    <p:cond delay="0"/>
                                  </p:stCondLst>
                                  <p:childTnLst>
                                    <p:set>
                                      <p:cBhvr>
                                        <p:cTn dur="1" fill="hold">
                                          <p:stCondLst>
                                            <p:cond delay="0"/>
                                          </p:stCondLst>
                                        </p:cTn>
                                        <p:tgtEl>
                                          <p:spTgt spid="367"/>
                                        </p:tgtEl>
                                        <p:attrNameLst>
                                          <p:attrName>style.visibility</p:attrName>
                                        </p:attrNameLst>
                                      </p:cBhvr>
                                      <p:to>
                                        <p:strVal val="visible"/>
                                      </p:to>
                                    </p:set>
                                    <p:animEffect filter="fade" transition="in">
                                      <p:cBhvr>
                                        <p:cTn dur="500"/>
                                        <p:tgtEl>
                                          <p:spTgt spid="367"/>
                                        </p:tgtEl>
                                      </p:cBhvr>
                                    </p:animEffect>
                                  </p:childTnLst>
                                </p:cTn>
                              </p:par>
                              <p:par>
                                <p:cTn fill="hold" nodeType="withEffect" presetClass="entr" presetID="10" presetSubtype="0">
                                  <p:stCondLst>
                                    <p:cond delay="0"/>
                                  </p:stCondLst>
                                  <p:childTnLst>
                                    <p:set>
                                      <p:cBhvr>
                                        <p:cTn dur="1" fill="hold">
                                          <p:stCondLst>
                                            <p:cond delay="0"/>
                                          </p:stCondLst>
                                        </p:cTn>
                                        <p:tgtEl>
                                          <p:spTgt spid="368"/>
                                        </p:tgtEl>
                                        <p:attrNameLst>
                                          <p:attrName>style.visibility</p:attrName>
                                        </p:attrNameLst>
                                      </p:cBhvr>
                                      <p:to>
                                        <p:strVal val="visible"/>
                                      </p:to>
                                    </p:set>
                                    <p:animEffect filter="fade" transition="in">
                                      <p:cBhvr>
                                        <p:cTn dur="500"/>
                                        <p:tgtEl>
                                          <p:spTgt spid="368"/>
                                        </p:tgtEl>
                                      </p:cBhvr>
                                    </p:animEffect>
                                  </p:childTnLst>
                                </p:cTn>
                              </p:par>
                              <p:par>
                                <p:cTn fill="hold" nodeType="withEffect" presetClass="entr" presetID="10" presetSubtype="0">
                                  <p:stCondLst>
                                    <p:cond delay="0"/>
                                  </p:stCondLst>
                                  <p:childTnLst>
                                    <p:set>
                                      <p:cBhvr>
                                        <p:cTn dur="1" fill="hold">
                                          <p:stCondLst>
                                            <p:cond delay="0"/>
                                          </p:stCondLst>
                                        </p:cTn>
                                        <p:tgtEl>
                                          <p:spTgt spid="369"/>
                                        </p:tgtEl>
                                        <p:attrNameLst>
                                          <p:attrName>style.visibility</p:attrName>
                                        </p:attrNameLst>
                                      </p:cBhvr>
                                      <p:to>
                                        <p:strVal val="visible"/>
                                      </p:to>
                                    </p:set>
                                    <p:animEffect filter="fade" transition="in">
                                      <p:cBhvr>
                                        <p:cTn dur="500"/>
                                        <p:tgtEl>
                                          <p:spTgt spid="3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500"/>
                                        <p:tgtEl>
                                          <p:spTgt spid="340"/>
                                        </p:tgtEl>
                                      </p:cBhvr>
                                    </p:animEffect>
                                  </p:childTnLst>
                                </p:cTn>
                              </p:par>
                              <p:par>
                                <p:cTn fill="hold" nodeType="withEffect" presetClass="entr" presetID="10" presetSubtype="0">
                                  <p:stCondLst>
                                    <p:cond delay="0"/>
                                  </p:stCondLst>
                                  <p:childTnLst>
                                    <p:set>
                                      <p:cBhvr>
                                        <p:cTn dur="1" fill="hold">
                                          <p:stCondLst>
                                            <p:cond delay="0"/>
                                          </p:stCondLst>
                                        </p:cTn>
                                        <p:tgtEl>
                                          <p:spTgt spid="364"/>
                                        </p:tgtEl>
                                        <p:attrNameLst>
                                          <p:attrName>style.visibility</p:attrName>
                                        </p:attrNameLst>
                                      </p:cBhvr>
                                      <p:to>
                                        <p:strVal val="visible"/>
                                      </p:to>
                                    </p:set>
                                    <p:animEffect filter="fade" transition="in">
                                      <p:cBhvr>
                                        <p:cTn dur="500"/>
                                        <p:tgtEl>
                                          <p:spTgt spid="364"/>
                                        </p:tgtEl>
                                      </p:cBhvr>
                                    </p:animEffect>
                                  </p:childTnLst>
                                </p:cTn>
                              </p:par>
                              <p:par>
                                <p:cTn fill="hold" nodeType="withEffect" presetClass="entr" presetID="10" presetSubtype="0">
                                  <p:stCondLst>
                                    <p:cond delay="0"/>
                                  </p:stCondLst>
                                  <p:childTnLst>
                                    <p:set>
                                      <p:cBhvr>
                                        <p:cTn dur="1" fill="hold">
                                          <p:stCondLst>
                                            <p:cond delay="0"/>
                                          </p:stCondLst>
                                        </p:cTn>
                                        <p:tgtEl>
                                          <p:spTgt spid="347"/>
                                        </p:tgtEl>
                                        <p:attrNameLst>
                                          <p:attrName>style.visibility</p:attrName>
                                        </p:attrNameLst>
                                      </p:cBhvr>
                                      <p:to>
                                        <p:strVal val="visible"/>
                                      </p:to>
                                    </p:set>
                                    <p:animEffect filter="fade" transition="in">
                                      <p:cBhvr>
                                        <p:cTn dur="500"/>
                                        <p:tgtEl>
                                          <p:spTgt spid="3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1"/>
                                        </p:tgtEl>
                                        <p:attrNameLst>
                                          <p:attrName>style.visibility</p:attrName>
                                        </p:attrNameLst>
                                      </p:cBhvr>
                                      <p:to>
                                        <p:strVal val="visible"/>
                                      </p:to>
                                    </p:set>
                                    <p:animEffect filter="fade" transition="in">
                                      <p:cBhvr>
                                        <p:cTn dur="500"/>
                                        <p:tgtEl>
                                          <p:spTgt spid="341"/>
                                        </p:tgtEl>
                                      </p:cBhvr>
                                    </p:animEffect>
                                  </p:childTnLst>
                                </p:cTn>
                              </p:par>
                              <p:par>
                                <p:cTn fill="hold" nodeType="with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500"/>
                                        <p:tgtEl>
                                          <p:spTgt spid="346"/>
                                        </p:tgtEl>
                                      </p:cBhvr>
                                    </p:animEffect>
                                  </p:childTnLst>
                                </p:cTn>
                              </p:par>
                              <p:par>
                                <p:cTn fill="hold" nodeType="with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500"/>
                                        <p:tgtEl>
                                          <p:spTgt spid="363"/>
                                        </p:tgtEl>
                                      </p:cBhvr>
                                    </p:animEffect>
                                  </p:childTnLst>
                                </p:cTn>
                              </p:par>
                              <p:par>
                                <p:cTn fill="hold" nodeType="with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500"/>
                                        <p:tgtEl>
                                          <p:spTgt spid="3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5"/>
                                        </p:tgtEl>
                                        <p:attrNameLst>
                                          <p:attrName>style.visibility</p:attrName>
                                        </p:attrNameLst>
                                      </p:cBhvr>
                                      <p:to>
                                        <p:strVal val="visible"/>
                                      </p:to>
                                    </p:set>
                                    <p:animEffect filter="fade" transition="in">
                                      <p:cBhvr>
                                        <p:cTn dur="500"/>
                                        <p:tgtEl>
                                          <p:spTgt spid="355"/>
                                        </p:tgtEl>
                                      </p:cBhvr>
                                    </p:animEffect>
                                  </p:childTnLst>
                                </p:cTn>
                              </p:par>
                              <p:par>
                                <p:cTn fill="hold" nodeType="withEffect" presetClass="entr" presetID="10" presetSubtype="0">
                                  <p:stCondLst>
                                    <p:cond delay="0"/>
                                  </p:stCondLst>
                                  <p:childTnLst>
                                    <p:set>
                                      <p:cBhvr>
                                        <p:cTn dur="1" fill="hold">
                                          <p:stCondLst>
                                            <p:cond delay="0"/>
                                          </p:stCondLst>
                                        </p:cTn>
                                        <p:tgtEl>
                                          <p:spTgt spid="356"/>
                                        </p:tgtEl>
                                        <p:attrNameLst>
                                          <p:attrName>style.visibility</p:attrName>
                                        </p:attrNameLst>
                                      </p:cBhvr>
                                      <p:to>
                                        <p:strVal val="visible"/>
                                      </p:to>
                                    </p:set>
                                    <p:animEffect filter="fade" transition="in">
                                      <p:cBhvr>
                                        <p:cTn dur="500"/>
                                        <p:tgtEl>
                                          <p:spTgt spid="356"/>
                                        </p:tgtEl>
                                      </p:cBhvr>
                                    </p:animEffect>
                                  </p:childTnLst>
                                </p:cTn>
                              </p:par>
                              <p:par>
                                <p:cTn fill="hold" nodeType="withEffect" presetClass="entr" presetID="10" presetSubtype="0">
                                  <p:stCondLst>
                                    <p:cond delay="0"/>
                                  </p:stCondLst>
                                  <p:childTnLst>
                                    <p:set>
                                      <p:cBhvr>
                                        <p:cTn dur="1" fill="hold">
                                          <p:stCondLst>
                                            <p:cond delay="0"/>
                                          </p:stCondLst>
                                        </p:cTn>
                                        <p:tgtEl>
                                          <p:spTgt spid="357"/>
                                        </p:tgtEl>
                                        <p:attrNameLst>
                                          <p:attrName>style.visibility</p:attrName>
                                        </p:attrNameLst>
                                      </p:cBhvr>
                                      <p:to>
                                        <p:strVal val="visible"/>
                                      </p:to>
                                    </p:set>
                                    <p:animEffect filter="fade" transition="in">
                                      <p:cBhvr>
                                        <p:cTn dur="500"/>
                                        <p:tgtEl>
                                          <p:spTgt spid="357"/>
                                        </p:tgtEl>
                                      </p:cBhvr>
                                    </p:animEffect>
                                  </p:childTnLst>
                                </p:cTn>
                              </p:par>
                              <p:par>
                                <p:cTn fill="hold" nodeType="with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500"/>
                                        <p:tgtEl>
                                          <p:spTgt spid="358"/>
                                        </p:tgtEl>
                                      </p:cBhvr>
                                    </p:animEffect>
                                  </p:childTnLst>
                                </p:cTn>
                              </p:par>
                              <p:par>
                                <p:cTn fill="hold" nodeType="withEffect" presetClass="entr" presetID="10" presetSubtype="0">
                                  <p:stCondLst>
                                    <p:cond delay="0"/>
                                  </p:stCondLst>
                                  <p:childTnLst>
                                    <p:set>
                                      <p:cBhvr>
                                        <p:cTn dur="1" fill="hold">
                                          <p:stCondLst>
                                            <p:cond delay="0"/>
                                          </p:stCondLst>
                                        </p:cTn>
                                        <p:tgtEl>
                                          <p:spTgt spid="359"/>
                                        </p:tgtEl>
                                        <p:attrNameLst>
                                          <p:attrName>style.visibility</p:attrName>
                                        </p:attrNameLst>
                                      </p:cBhvr>
                                      <p:to>
                                        <p:strVal val="visible"/>
                                      </p:to>
                                    </p:set>
                                    <p:animEffect filter="fade" transition="in">
                                      <p:cBhvr>
                                        <p:cTn dur="500"/>
                                        <p:tgtEl>
                                          <p:spTgt spid="359"/>
                                        </p:tgtEl>
                                      </p:cBhvr>
                                    </p:animEffect>
                                  </p:childTnLst>
                                </p:cTn>
                              </p:par>
                              <p:par>
                                <p:cTn fill="hold" nodeType="withEffect" presetClass="entr" presetID="10" presetSubtype="0">
                                  <p:stCondLst>
                                    <p:cond delay="0"/>
                                  </p:stCondLst>
                                  <p:childTnLst>
                                    <p:set>
                                      <p:cBhvr>
                                        <p:cTn dur="1" fill="hold">
                                          <p:stCondLst>
                                            <p:cond delay="0"/>
                                          </p:stCondLst>
                                        </p:cTn>
                                        <p:tgtEl>
                                          <p:spTgt spid="360"/>
                                        </p:tgtEl>
                                        <p:attrNameLst>
                                          <p:attrName>style.visibility</p:attrName>
                                        </p:attrNameLst>
                                      </p:cBhvr>
                                      <p:to>
                                        <p:strVal val="visible"/>
                                      </p:to>
                                    </p:set>
                                    <p:animEffect filter="fade" transition="in">
                                      <p:cBhvr>
                                        <p:cTn dur="500"/>
                                        <p:tgtEl>
                                          <p:spTgt spid="360"/>
                                        </p:tgtEl>
                                      </p:cBhvr>
                                    </p:animEffect>
                                  </p:childTnLst>
                                </p:cTn>
                              </p:par>
                              <p:par>
                                <p:cTn fill="hold" nodeType="with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500"/>
                                        <p:tgtEl>
                                          <p:spTgt spid="370"/>
                                        </p:tgtEl>
                                      </p:cBhvr>
                                    </p:animEffect>
                                  </p:childTnLst>
                                </p:cTn>
                              </p:par>
                              <p:par>
                                <p:cTn fill="hold" nodeType="withEffect" presetClass="entr" presetID="10" presetSubtype="0">
                                  <p:stCondLst>
                                    <p:cond delay="0"/>
                                  </p:stCondLst>
                                  <p:childTnLst>
                                    <p:set>
                                      <p:cBhvr>
                                        <p:cTn dur="1" fill="hold">
                                          <p:stCondLst>
                                            <p:cond delay="0"/>
                                          </p:stCondLst>
                                        </p:cTn>
                                        <p:tgtEl>
                                          <p:spTgt spid="371"/>
                                        </p:tgtEl>
                                        <p:attrNameLst>
                                          <p:attrName>style.visibility</p:attrName>
                                        </p:attrNameLst>
                                      </p:cBhvr>
                                      <p:to>
                                        <p:strVal val="visible"/>
                                      </p:to>
                                    </p:set>
                                    <p:animEffect filter="fade" transition="in">
                                      <p:cBhvr>
                                        <p:cTn dur="500"/>
                                        <p:tgtEl>
                                          <p:spTgt spid="371"/>
                                        </p:tgtEl>
                                      </p:cBhvr>
                                    </p:animEffect>
                                  </p:childTnLst>
                                </p:cTn>
                              </p:par>
                              <p:par>
                                <p:cTn fill="hold" nodeType="with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500"/>
                                        <p:tgtEl>
                                          <p:spTgt spid="3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9"/>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383" name="Google Shape;383;p9"/>
          <p:cNvSpPr txBox="1"/>
          <p:nvPr/>
        </p:nvSpPr>
        <p:spPr>
          <a:xfrm>
            <a:off x="7787540" y="6248400"/>
            <a:ext cx="97546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Yaqi Su</a:t>
            </a:r>
            <a:endParaRPr/>
          </a:p>
        </p:txBody>
      </p:sp>
      <p:sp>
        <p:nvSpPr>
          <p:cNvPr id="384" name="Google Shape;384;p9"/>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385" name="Google Shape;385;p9"/>
          <p:cNvSpPr txBox="1"/>
          <p:nvPr>
            <p:ph type="title"/>
          </p:nvPr>
        </p:nvSpPr>
        <p:spPr>
          <a:xfrm>
            <a:off x="352424" y="134343"/>
            <a:ext cx="8610601" cy="62765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2800"/>
              <a:buFont typeface="Arial"/>
              <a:buNone/>
            </a:pPr>
            <a:r>
              <a:rPr lang="en-US" sz="2800"/>
              <a:t>Construction of all stop-gained SNVs</a:t>
            </a:r>
            <a:endParaRPr sz="2800"/>
          </a:p>
        </p:txBody>
      </p:sp>
      <p:pic>
        <p:nvPicPr>
          <p:cNvPr id="386" name="Google Shape;386;p9"/>
          <p:cNvPicPr preferRelativeResize="0"/>
          <p:nvPr/>
        </p:nvPicPr>
        <p:blipFill rotWithShape="1">
          <a:blip r:embed="rId3">
            <a:alphaModFix/>
          </a:blip>
          <a:srcRect b="0" l="0" r="0" t="0"/>
          <a:stretch/>
        </p:blipFill>
        <p:spPr>
          <a:xfrm>
            <a:off x="2057400" y="870303"/>
            <a:ext cx="4905389" cy="514949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10"/>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393" name="Google Shape;393;p10"/>
          <p:cNvSpPr txBox="1"/>
          <p:nvPr/>
        </p:nvSpPr>
        <p:spPr>
          <a:xfrm>
            <a:off x="7787540" y="6248400"/>
            <a:ext cx="97546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Yaqi Su</a:t>
            </a:r>
            <a:endParaRPr/>
          </a:p>
        </p:txBody>
      </p:sp>
      <p:sp>
        <p:nvSpPr>
          <p:cNvPr id="394" name="Google Shape;394;p10"/>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395" name="Google Shape;395;p10"/>
          <p:cNvSpPr txBox="1"/>
          <p:nvPr>
            <p:ph type="title"/>
          </p:nvPr>
        </p:nvSpPr>
        <p:spPr>
          <a:xfrm>
            <a:off x="-836662" y="-87868"/>
            <a:ext cx="10817323" cy="914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2800"/>
              <a:buFont typeface="Arial"/>
              <a:buNone/>
            </a:pPr>
            <a:r>
              <a:rPr lang="en-US" sz="2800"/>
              <a:t>It’s impossible to get all frameshift variants</a:t>
            </a:r>
            <a:endParaRPr sz="2800"/>
          </a:p>
        </p:txBody>
      </p:sp>
      <p:sp>
        <p:nvSpPr>
          <p:cNvPr id="396" name="Google Shape;396;p10"/>
          <p:cNvSpPr txBox="1"/>
          <p:nvPr/>
        </p:nvSpPr>
        <p:spPr>
          <a:xfrm>
            <a:off x="228600" y="694492"/>
            <a:ext cx="9067800" cy="67710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900">
                <a:solidFill>
                  <a:schemeClr val="dk1"/>
                </a:solidFill>
                <a:latin typeface="Arial"/>
                <a:ea typeface="Arial"/>
                <a:cs typeface="Arial"/>
                <a:sym typeface="Arial"/>
              </a:rPr>
              <a:t>At each position, the insertion/deletion length (N) varies; 4</a:t>
            </a:r>
            <a:r>
              <a:rPr baseline="30000" lang="en-US" sz="1900">
                <a:solidFill>
                  <a:schemeClr val="dk1"/>
                </a:solidFill>
                <a:latin typeface="Arial"/>
                <a:ea typeface="Arial"/>
                <a:cs typeface="Arial"/>
                <a:sym typeface="Arial"/>
              </a:rPr>
              <a:t>N </a:t>
            </a:r>
            <a:r>
              <a:rPr lang="en-US" sz="1900">
                <a:solidFill>
                  <a:schemeClr val="dk1"/>
                </a:solidFill>
                <a:latin typeface="Arial"/>
                <a:ea typeface="Arial"/>
                <a:cs typeface="Arial"/>
                <a:sym typeface="Arial"/>
              </a:rPr>
              <a:t>possible insertions</a:t>
            </a:r>
            <a:br>
              <a:rPr lang="en-US" sz="1900">
                <a:solidFill>
                  <a:schemeClr val="dk1"/>
                </a:solidFill>
                <a:latin typeface="Arial"/>
                <a:ea typeface="Arial"/>
                <a:cs typeface="Arial"/>
                <a:sym typeface="Arial"/>
              </a:rPr>
            </a:br>
            <a:endParaRPr sz="1900">
              <a:solidFill>
                <a:schemeClr val="dk1"/>
              </a:solidFill>
              <a:latin typeface="Arial"/>
              <a:ea typeface="Arial"/>
              <a:cs typeface="Arial"/>
              <a:sym typeface="Arial"/>
            </a:endParaRPr>
          </a:p>
        </p:txBody>
      </p:sp>
      <p:sp>
        <p:nvSpPr>
          <p:cNvPr id="397" name="Google Shape;397;p10"/>
          <p:cNvSpPr txBox="1"/>
          <p:nvPr/>
        </p:nvSpPr>
        <p:spPr>
          <a:xfrm>
            <a:off x="228600" y="1503479"/>
            <a:ext cx="8763000" cy="47705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Droid Sans Mono"/>
                <a:ea typeface="Droid Sans Mono"/>
                <a:cs typeface="Droid Sans Mono"/>
                <a:sym typeface="Droid Sans Mono"/>
              </a:rPr>
              <a:t>AAAA AAAC AAAG AAAT AACA AACC AACG AACT AAGA AAGC AAGG AAGT AATA AATC AATG AATT ACAA ACAC ACAG ACAT ACCA ACCC ACCG ACCT ACGA ACGC ACGG ACGT ACTA ACTC ACTG ACTT AGAA AGAC AGAG AGAT AGCA AGCC AGCG AGCT AGGA AGGC AGGG AGGT AGTA AGTC AGTG AGTT ATAA ATAC ATAG ATAT ATCA ATCC ATCG ATCT ATGA ATGC ATGG ATGT ATTA ATTC ATTG ATTT CAAA CAAC CAAG CAAT CACA CACC CACG CACT CAGA CAGC CAGG CAGT CATA CATC CATG CATT CCAA CCAC CCAG CCAT CCCA CCCC CCCG CCCT CCGA CCGC CCGG CCGT CCTA CCTC CCTG CCTT CGAA CGAC CGAG CGAT CGCA CGCC CGCG CGCT CGGA CGGC CGGG CGGT CGTA CGTC CGTG CGTT CTAA CTAC CTAG CTAT CTCA CTCC CTCG CTCT CTGA CTGC CTGG CTGT CTTA CTTC CTTG CTTT GAAA GAAC GAAG GAAT GACA GACC GACG GACT GAGA GAGC GAGG GAGT GATA GATC GATG GATT GCAA GCAC GCAG GCAT GCCA GCCC GCCG GCCT GCGA GCGC GCGG GCGT GCTA GCTC GCTG GCTT GGAA GGAC GGAG GGAT GGCA GGCC GGCG GGCT GGGA GGGC GGGG GGGT GGTA GGTC GGTG GGTT GTAA GTAC GTAG GTAT GTCA GTCC GTCG GTCT GTGA GTGC GTGG GTGT GTTA GTTC GTTG GTTT TAAA TAAC TAAG TAAT TACA TACC TACG TACT TAGA TAGC TAGG TAGT TATA TATC TATG TATT TCAA TCAC TCAG TCAT TCCA TCCC TCCG TCCT TCGA TCGC TCGG TCGT TCTA TCTC TCTG TCTT TGAA TGAC TGAG TGAT TGCA TGCC TGCG TGCT TGGA TGGC TGGG TGGT TGTA TGTC TGTG TGTT TTAA TTAC TTAG TTAT TTCA TTCC TTCG TTCT TTGA TTGC TTGG TTGT TTTA TTTC TTTG TTTT</a:t>
            </a:r>
            <a:endParaRPr/>
          </a:p>
        </p:txBody>
      </p:sp>
      <p:sp>
        <p:nvSpPr>
          <p:cNvPr id="398" name="Google Shape;398;p10"/>
          <p:cNvSpPr txBox="1"/>
          <p:nvPr/>
        </p:nvSpPr>
        <p:spPr>
          <a:xfrm>
            <a:off x="228600" y="1113596"/>
            <a:ext cx="8077200" cy="3847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900">
                <a:solidFill>
                  <a:schemeClr val="dk1"/>
                </a:solidFill>
                <a:latin typeface="Arial"/>
                <a:ea typeface="Arial"/>
                <a:cs typeface="Arial"/>
                <a:sym typeface="Arial"/>
              </a:rPr>
              <a:t>For example, here’re all possible 4bp insertions at a single position…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8"/>
                                        </p:tgtEl>
                                        <p:attrNameLst>
                                          <p:attrName>style.visibility</p:attrName>
                                        </p:attrNameLst>
                                      </p:cBhvr>
                                      <p:to>
                                        <p:strVal val="visible"/>
                                      </p:to>
                                    </p:set>
                                    <p:animEffect filter="fade" transition="in">
                                      <p:cBhvr>
                                        <p:cTn dur="500"/>
                                        <p:tgtEl>
                                          <p:spTgt spid="398"/>
                                        </p:tgtEl>
                                      </p:cBhvr>
                                    </p:animEffect>
                                  </p:childTnLst>
                                </p:cTn>
                              </p:par>
                              <p:par>
                                <p:cTn fill="hold" nodeType="withEffect" presetClass="entr" presetID="10" presetSubtype="0">
                                  <p:stCondLst>
                                    <p:cond delay="0"/>
                                  </p:stCondLst>
                                  <p:childTnLst>
                                    <p:set>
                                      <p:cBhvr>
                                        <p:cTn dur="1" fill="hold">
                                          <p:stCondLst>
                                            <p:cond delay="0"/>
                                          </p:stCondLst>
                                        </p:cTn>
                                        <p:tgtEl>
                                          <p:spTgt spid="397"/>
                                        </p:tgtEl>
                                        <p:attrNameLst>
                                          <p:attrName>style.visibility</p:attrName>
                                        </p:attrNameLst>
                                      </p:cBhvr>
                                      <p:to>
                                        <p:strVal val="visible"/>
                                      </p:to>
                                    </p:set>
                                    <p:animEffect filter="fade" transition="in">
                                      <p:cBhvr>
                                        <p:cTn dur="500"/>
                                        <p:tgtEl>
                                          <p:spTgt spid="3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11"/>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405" name="Google Shape;405;p11"/>
          <p:cNvSpPr txBox="1"/>
          <p:nvPr/>
        </p:nvSpPr>
        <p:spPr>
          <a:xfrm>
            <a:off x="7787540" y="6248400"/>
            <a:ext cx="97546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Yaqi Su</a:t>
            </a:r>
            <a:endParaRPr/>
          </a:p>
        </p:txBody>
      </p:sp>
      <p:sp>
        <p:nvSpPr>
          <p:cNvPr id="406" name="Google Shape;406;p11"/>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407" name="Google Shape;407;p11"/>
          <p:cNvSpPr txBox="1"/>
          <p:nvPr>
            <p:ph type="title"/>
          </p:nvPr>
        </p:nvSpPr>
        <p:spPr>
          <a:xfrm>
            <a:off x="657994" y="0"/>
            <a:ext cx="7999462" cy="123086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2800"/>
              <a:buFont typeface="Arial"/>
              <a:buNone/>
            </a:pPr>
            <a:r>
              <a:rPr lang="en-US" sz="2800"/>
              <a:t>Construct all frameshift variants leading to distinct stop codons</a:t>
            </a:r>
            <a:endParaRPr sz="2800"/>
          </a:p>
        </p:txBody>
      </p:sp>
      <p:sp>
        <p:nvSpPr>
          <p:cNvPr id="408" name="Google Shape;408;p11"/>
          <p:cNvSpPr txBox="1"/>
          <p:nvPr/>
        </p:nvSpPr>
        <p:spPr>
          <a:xfrm>
            <a:off x="729875" y="1017974"/>
            <a:ext cx="7989049" cy="1115626"/>
          </a:xfrm>
          <a:prstGeom prst="rect">
            <a:avLst/>
          </a:prstGeom>
          <a:noFill/>
          <a:ln>
            <a:noFill/>
          </a:ln>
        </p:spPr>
        <p:txBody>
          <a:bodyPr anchorCtr="0" anchor="t" bIns="45700" lIns="91425" spcFirstLastPara="1" rIns="91425" wrap="square" tIns="45700">
            <a:spAutoFit/>
          </a:bodyPr>
          <a:lstStyle/>
          <a:p>
            <a:pPr indent="0" lvl="0" marL="0" marR="0" rtl="0" algn="l">
              <a:lnSpc>
                <a:spcPct val="114000"/>
              </a:lnSpc>
              <a:spcBef>
                <a:spcPts val="0"/>
              </a:spcBef>
              <a:spcAft>
                <a:spcPts val="0"/>
              </a:spcAft>
              <a:buNone/>
            </a:pPr>
            <a:r>
              <a:rPr b="1" lang="en-US" sz="2000">
                <a:solidFill>
                  <a:schemeClr val="dk1"/>
                </a:solidFill>
                <a:latin typeface="Arial"/>
                <a:ea typeface="Arial"/>
                <a:cs typeface="Arial"/>
                <a:sym typeface="Arial"/>
              </a:rPr>
              <a:t>Assumption</a:t>
            </a:r>
            <a:r>
              <a:rPr lang="en-US" sz="2000">
                <a:solidFill>
                  <a:schemeClr val="dk1"/>
                </a:solidFill>
                <a:latin typeface="Arial"/>
                <a:ea typeface="Arial"/>
                <a:cs typeface="Arial"/>
                <a:sym typeface="Arial"/>
              </a:rPr>
              <a:t>: The Premature Termination Codon (PTC) is the primary driver of pathogenicity, outweighing the specific aberrant peptide sequence generated by the frameshift</a:t>
            </a:r>
            <a:endParaRPr/>
          </a:p>
        </p:txBody>
      </p:sp>
      <p:sp>
        <p:nvSpPr>
          <p:cNvPr id="409" name="Google Shape;409;p11"/>
          <p:cNvSpPr txBox="1"/>
          <p:nvPr/>
        </p:nvSpPr>
        <p:spPr>
          <a:xfrm>
            <a:off x="3200400" y="2151995"/>
            <a:ext cx="3200400" cy="440120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Droid Sans Mono"/>
                <a:ea typeface="Droid Sans Mono"/>
                <a:cs typeface="Droid Sans Mono"/>
                <a:sym typeface="Droid Sans Mono"/>
              </a:rPr>
              <a:t>AAG CTT GAC GTT…</a:t>
            </a:r>
            <a:endParaRPr/>
          </a:p>
          <a:p>
            <a:pPr indent="0" lvl="0" marL="0" marR="0" rtl="0" algn="l">
              <a:spcBef>
                <a:spcPts val="0"/>
              </a:spcBef>
              <a:spcAft>
                <a:spcPts val="0"/>
              </a:spcAft>
              <a:buNone/>
            </a:pPr>
            <a:r>
              <a:rPr lang="en-US" sz="2000">
                <a:solidFill>
                  <a:schemeClr val="dk1"/>
                </a:solidFill>
                <a:latin typeface="Droid Sans Mono"/>
                <a:ea typeface="Droid Sans Mono"/>
                <a:cs typeface="Droid Sans Mono"/>
                <a:sym typeface="Droid Sans Mono"/>
              </a:rPr>
              <a:t>A</a:t>
            </a:r>
            <a:r>
              <a:rPr lang="en-US" sz="2000">
                <a:solidFill>
                  <a:schemeClr val="accent1"/>
                </a:solidFill>
                <a:latin typeface="Droid Sans Mono"/>
                <a:ea typeface="Droid Sans Mono"/>
                <a:cs typeface="Droid Sans Mono"/>
                <a:sym typeface="Droid Sans Mono"/>
              </a:rPr>
              <a:t>C</a:t>
            </a:r>
            <a:r>
              <a:rPr lang="en-US" sz="2000">
                <a:solidFill>
                  <a:schemeClr val="dk1"/>
                </a:solidFill>
                <a:latin typeface="Droid Sans Mono"/>
                <a:ea typeface="Droid Sans Mono"/>
                <a:cs typeface="Droid Sans Mono"/>
                <a:sym typeface="Droid Sans Mono"/>
              </a:rPr>
              <a:t>A GCT </a:t>
            </a:r>
            <a:r>
              <a:rPr lang="en-US" sz="2000">
                <a:solidFill>
                  <a:srgbClr val="FF0000"/>
                </a:solidFill>
                <a:latin typeface="Droid Sans Mono"/>
                <a:ea typeface="Droid Sans Mono"/>
                <a:cs typeface="Droid Sans Mono"/>
                <a:sym typeface="Droid Sans Mono"/>
              </a:rPr>
              <a:t>TGA</a:t>
            </a:r>
            <a:r>
              <a:rPr lang="en-US" sz="2000">
                <a:solidFill>
                  <a:schemeClr val="dk1"/>
                </a:solidFill>
                <a:latin typeface="Droid Sans Mono"/>
                <a:ea typeface="Droid Sans Mono"/>
                <a:cs typeface="Droid Sans Mono"/>
                <a:sym typeface="Droid Sans Mono"/>
              </a:rPr>
              <a:t> CGT…</a:t>
            </a:r>
            <a:endParaRPr/>
          </a:p>
          <a:p>
            <a:pPr indent="0" lvl="0" marL="0" marR="0" rtl="0" algn="l">
              <a:spcBef>
                <a:spcPts val="0"/>
              </a:spcBef>
              <a:spcAft>
                <a:spcPts val="0"/>
              </a:spcAft>
              <a:buNone/>
            </a:pPr>
            <a:r>
              <a:rPr lang="en-US" sz="2000">
                <a:solidFill>
                  <a:schemeClr val="dk1"/>
                </a:solidFill>
                <a:latin typeface="Droid Sans Mono"/>
                <a:ea typeface="Droid Sans Mono"/>
                <a:cs typeface="Droid Sans Mono"/>
                <a:sym typeface="Droid Sans Mono"/>
              </a:rPr>
              <a:t>A</a:t>
            </a:r>
            <a:r>
              <a:rPr lang="en-US" sz="2000">
                <a:solidFill>
                  <a:schemeClr val="accent1"/>
                </a:solidFill>
                <a:latin typeface="Droid Sans Mono"/>
                <a:ea typeface="Droid Sans Mono"/>
                <a:cs typeface="Droid Sans Mono"/>
                <a:sym typeface="Droid Sans Mono"/>
              </a:rPr>
              <a:t>A</a:t>
            </a:r>
            <a:r>
              <a:rPr lang="en-US" sz="2000">
                <a:solidFill>
                  <a:schemeClr val="dk1"/>
                </a:solidFill>
                <a:latin typeface="Droid Sans Mono"/>
                <a:ea typeface="Droid Sans Mono"/>
                <a:cs typeface="Droid Sans Mono"/>
                <a:sym typeface="Droid Sans Mono"/>
              </a:rPr>
              <a:t>A GCT </a:t>
            </a:r>
            <a:r>
              <a:rPr lang="en-US" sz="2000">
                <a:solidFill>
                  <a:srgbClr val="FF0000"/>
                </a:solidFill>
                <a:latin typeface="Droid Sans Mono"/>
                <a:ea typeface="Droid Sans Mono"/>
                <a:cs typeface="Droid Sans Mono"/>
                <a:sym typeface="Droid Sans Mono"/>
              </a:rPr>
              <a:t>TGA</a:t>
            </a:r>
            <a:r>
              <a:rPr lang="en-US" sz="2000">
                <a:solidFill>
                  <a:schemeClr val="dk1"/>
                </a:solidFill>
                <a:latin typeface="Droid Sans Mono"/>
                <a:ea typeface="Droid Sans Mono"/>
                <a:cs typeface="Droid Sans Mono"/>
                <a:sym typeface="Droid Sans Mono"/>
              </a:rPr>
              <a:t> CGT…</a:t>
            </a:r>
            <a:br>
              <a:rPr lang="en-US" sz="2000">
                <a:solidFill>
                  <a:schemeClr val="dk1"/>
                </a:solidFill>
                <a:latin typeface="Droid Sans Mono"/>
                <a:ea typeface="Droid Sans Mono"/>
                <a:cs typeface="Droid Sans Mono"/>
                <a:sym typeface="Droid Sans Mono"/>
              </a:rPr>
            </a:br>
            <a:r>
              <a:rPr lang="en-US" sz="2000">
                <a:solidFill>
                  <a:schemeClr val="dk1"/>
                </a:solidFill>
                <a:latin typeface="Droid Sans Mono"/>
                <a:ea typeface="Droid Sans Mono"/>
                <a:cs typeface="Droid Sans Mono"/>
                <a:sym typeface="Droid Sans Mono"/>
              </a:rPr>
              <a:t>A</a:t>
            </a:r>
            <a:r>
              <a:rPr lang="en-US" sz="2000">
                <a:solidFill>
                  <a:schemeClr val="accent1"/>
                </a:solidFill>
                <a:latin typeface="Droid Sans Mono"/>
                <a:ea typeface="Droid Sans Mono"/>
                <a:cs typeface="Droid Sans Mono"/>
                <a:sym typeface="Droid Sans Mono"/>
              </a:rPr>
              <a:t>G</a:t>
            </a:r>
            <a:r>
              <a:rPr lang="en-US" sz="2000">
                <a:solidFill>
                  <a:schemeClr val="dk1"/>
                </a:solidFill>
                <a:latin typeface="Droid Sans Mono"/>
                <a:ea typeface="Droid Sans Mono"/>
                <a:cs typeface="Droid Sans Mono"/>
                <a:sym typeface="Droid Sans Mono"/>
              </a:rPr>
              <a:t>A GCT </a:t>
            </a:r>
            <a:r>
              <a:rPr lang="en-US" sz="2000">
                <a:solidFill>
                  <a:srgbClr val="FF0000"/>
                </a:solidFill>
                <a:latin typeface="Droid Sans Mono"/>
                <a:ea typeface="Droid Sans Mono"/>
                <a:cs typeface="Droid Sans Mono"/>
                <a:sym typeface="Droid Sans Mono"/>
              </a:rPr>
              <a:t>TGA</a:t>
            </a:r>
            <a:r>
              <a:rPr lang="en-US" sz="2000">
                <a:solidFill>
                  <a:schemeClr val="dk1"/>
                </a:solidFill>
                <a:latin typeface="Droid Sans Mono"/>
                <a:ea typeface="Droid Sans Mono"/>
                <a:cs typeface="Droid Sans Mono"/>
                <a:sym typeface="Droid Sans Mono"/>
              </a:rPr>
              <a:t> CGT…</a:t>
            </a:r>
            <a:endParaRPr/>
          </a:p>
          <a:p>
            <a:pPr indent="0" lvl="0" marL="0" marR="0" rtl="0" algn="l">
              <a:spcBef>
                <a:spcPts val="0"/>
              </a:spcBef>
              <a:spcAft>
                <a:spcPts val="0"/>
              </a:spcAft>
              <a:buNone/>
            </a:pPr>
            <a:r>
              <a:rPr lang="en-US" sz="2000">
                <a:solidFill>
                  <a:schemeClr val="dk1"/>
                </a:solidFill>
                <a:latin typeface="Droid Sans Mono"/>
                <a:ea typeface="Droid Sans Mono"/>
                <a:cs typeface="Droid Sans Mono"/>
                <a:sym typeface="Droid Sans Mono"/>
              </a:rPr>
              <a:t>A</a:t>
            </a:r>
            <a:r>
              <a:rPr lang="en-US" sz="2000">
                <a:solidFill>
                  <a:schemeClr val="accent1"/>
                </a:solidFill>
                <a:latin typeface="Droid Sans Mono"/>
                <a:ea typeface="Droid Sans Mono"/>
                <a:cs typeface="Droid Sans Mono"/>
                <a:sym typeface="Droid Sans Mono"/>
              </a:rPr>
              <a:t>T</a:t>
            </a:r>
            <a:r>
              <a:rPr lang="en-US" sz="2000">
                <a:solidFill>
                  <a:schemeClr val="dk1"/>
                </a:solidFill>
                <a:latin typeface="Droid Sans Mono"/>
                <a:ea typeface="Droid Sans Mono"/>
                <a:cs typeface="Droid Sans Mono"/>
                <a:sym typeface="Droid Sans Mono"/>
              </a:rPr>
              <a:t>A GCT </a:t>
            </a:r>
            <a:r>
              <a:rPr lang="en-US" sz="2000">
                <a:solidFill>
                  <a:srgbClr val="FF0000"/>
                </a:solidFill>
                <a:latin typeface="Droid Sans Mono"/>
                <a:ea typeface="Droid Sans Mono"/>
                <a:cs typeface="Droid Sans Mono"/>
                <a:sym typeface="Droid Sans Mono"/>
              </a:rPr>
              <a:t>TGA</a:t>
            </a:r>
            <a:r>
              <a:rPr lang="en-US" sz="2000">
                <a:solidFill>
                  <a:schemeClr val="dk1"/>
                </a:solidFill>
                <a:latin typeface="Droid Sans Mono"/>
                <a:ea typeface="Droid Sans Mono"/>
                <a:cs typeface="Droid Sans Mono"/>
                <a:sym typeface="Droid Sans Mono"/>
              </a:rPr>
              <a:t> CGT…</a:t>
            </a:r>
            <a:endParaRPr/>
          </a:p>
          <a:p>
            <a:pPr indent="0" lvl="0" marL="0" marR="0" rtl="0" algn="l">
              <a:spcBef>
                <a:spcPts val="0"/>
              </a:spcBef>
              <a:spcAft>
                <a:spcPts val="0"/>
              </a:spcAft>
              <a:buNone/>
            </a:pPr>
            <a:r>
              <a:rPr lang="en-US" sz="2000">
                <a:solidFill>
                  <a:schemeClr val="dk1"/>
                </a:solidFill>
                <a:latin typeface="Droid Sans Mono"/>
                <a:ea typeface="Droid Sans Mono"/>
                <a:cs typeface="Droid Sans Mono"/>
                <a:sym typeface="Droid Sans Mono"/>
              </a:rPr>
              <a:t>AAG </a:t>
            </a:r>
            <a:r>
              <a:rPr lang="en-US" sz="2000">
                <a:solidFill>
                  <a:schemeClr val="accent1"/>
                </a:solidFill>
                <a:latin typeface="Droid Sans Mono"/>
                <a:ea typeface="Droid Sans Mono"/>
                <a:cs typeface="Droid Sans Mono"/>
                <a:sym typeface="Droid Sans Mono"/>
              </a:rPr>
              <a:t>C</a:t>
            </a:r>
            <a:r>
              <a:rPr lang="en-US" sz="2000">
                <a:solidFill>
                  <a:schemeClr val="dk1"/>
                </a:solidFill>
                <a:latin typeface="Droid Sans Mono"/>
                <a:ea typeface="Droid Sans Mono"/>
                <a:cs typeface="Droid Sans Mono"/>
                <a:sym typeface="Droid Sans Mono"/>
              </a:rPr>
              <a:t>CT </a:t>
            </a:r>
            <a:r>
              <a:rPr lang="en-US" sz="2000">
                <a:solidFill>
                  <a:srgbClr val="FF0000"/>
                </a:solidFill>
                <a:latin typeface="Droid Sans Mono"/>
                <a:ea typeface="Droid Sans Mono"/>
                <a:cs typeface="Droid Sans Mono"/>
                <a:sym typeface="Droid Sans Mono"/>
              </a:rPr>
              <a:t>TGA</a:t>
            </a:r>
            <a:r>
              <a:rPr lang="en-US" sz="2000">
                <a:solidFill>
                  <a:schemeClr val="dk1"/>
                </a:solidFill>
                <a:latin typeface="Droid Sans Mono"/>
                <a:ea typeface="Droid Sans Mono"/>
                <a:cs typeface="Droid Sans Mono"/>
                <a:sym typeface="Droid Sans Mono"/>
              </a:rPr>
              <a:t> CGT…</a:t>
            </a:r>
            <a:endParaRPr/>
          </a:p>
          <a:p>
            <a:pPr indent="0" lvl="0" marL="0" marR="0" rtl="0" algn="l">
              <a:spcBef>
                <a:spcPts val="0"/>
              </a:spcBef>
              <a:spcAft>
                <a:spcPts val="0"/>
              </a:spcAft>
              <a:buNone/>
            </a:pPr>
            <a:r>
              <a:rPr lang="en-US" sz="2000">
                <a:solidFill>
                  <a:schemeClr val="dk1"/>
                </a:solidFill>
                <a:latin typeface="Droid Sans Mono"/>
                <a:ea typeface="Droid Sans Mono"/>
                <a:cs typeface="Droid Sans Mono"/>
                <a:sym typeface="Droid Sans Mono"/>
              </a:rPr>
              <a:t>AAG </a:t>
            </a:r>
            <a:r>
              <a:rPr lang="en-US" sz="2000">
                <a:solidFill>
                  <a:schemeClr val="accent1"/>
                </a:solidFill>
                <a:latin typeface="Droid Sans Mono"/>
                <a:ea typeface="Droid Sans Mono"/>
                <a:cs typeface="Droid Sans Mono"/>
                <a:sym typeface="Droid Sans Mono"/>
              </a:rPr>
              <a:t>A</a:t>
            </a:r>
            <a:r>
              <a:rPr lang="en-US" sz="2000">
                <a:solidFill>
                  <a:schemeClr val="dk1"/>
                </a:solidFill>
                <a:latin typeface="Droid Sans Mono"/>
                <a:ea typeface="Droid Sans Mono"/>
                <a:cs typeface="Droid Sans Mono"/>
                <a:sym typeface="Droid Sans Mono"/>
              </a:rPr>
              <a:t>CT </a:t>
            </a:r>
            <a:r>
              <a:rPr lang="en-US" sz="2000">
                <a:solidFill>
                  <a:srgbClr val="FF0000"/>
                </a:solidFill>
                <a:latin typeface="Droid Sans Mono"/>
                <a:ea typeface="Droid Sans Mono"/>
                <a:cs typeface="Droid Sans Mono"/>
                <a:sym typeface="Droid Sans Mono"/>
              </a:rPr>
              <a:t>TGA</a:t>
            </a:r>
            <a:r>
              <a:rPr lang="en-US" sz="2000">
                <a:solidFill>
                  <a:schemeClr val="dk1"/>
                </a:solidFill>
                <a:latin typeface="Droid Sans Mono"/>
                <a:ea typeface="Droid Sans Mono"/>
                <a:cs typeface="Droid Sans Mono"/>
                <a:sym typeface="Droid Sans Mono"/>
              </a:rPr>
              <a:t> CGT…</a:t>
            </a:r>
            <a:endParaRPr/>
          </a:p>
          <a:p>
            <a:pPr indent="0" lvl="0" marL="0" marR="0" rtl="0" algn="l">
              <a:spcBef>
                <a:spcPts val="0"/>
              </a:spcBef>
              <a:spcAft>
                <a:spcPts val="0"/>
              </a:spcAft>
              <a:buNone/>
            </a:pPr>
            <a:r>
              <a:rPr lang="en-US" sz="2000">
                <a:solidFill>
                  <a:schemeClr val="dk1"/>
                </a:solidFill>
                <a:latin typeface="Droid Sans Mono"/>
                <a:ea typeface="Droid Sans Mono"/>
                <a:cs typeface="Droid Sans Mono"/>
                <a:sym typeface="Droid Sans Mono"/>
              </a:rPr>
              <a:t>AAG </a:t>
            </a:r>
            <a:r>
              <a:rPr lang="en-US" sz="2000">
                <a:solidFill>
                  <a:schemeClr val="accent1"/>
                </a:solidFill>
                <a:latin typeface="Droid Sans Mono"/>
                <a:ea typeface="Droid Sans Mono"/>
                <a:cs typeface="Droid Sans Mono"/>
                <a:sym typeface="Droid Sans Mono"/>
              </a:rPr>
              <a:t>G</a:t>
            </a:r>
            <a:r>
              <a:rPr lang="en-US" sz="2000">
                <a:solidFill>
                  <a:schemeClr val="dk1"/>
                </a:solidFill>
                <a:latin typeface="Droid Sans Mono"/>
                <a:ea typeface="Droid Sans Mono"/>
                <a:cs typeface="Droid Sans Mono"/>
                <a:sym typeface="Droid Sans Mono"/>
              </a:rPr>
              <a:t>CT </a:t>
            </a:r>
            <a:r>
              <a:rPr lang="en-US" sz="2000">
                <a:solidFill>
                  <a:srgbClr val="FF0000"/>
                </a:solidFill>
                <a:latin typeface="Droid Sans Mono"/>
                <a:ea typeface="Droid Sans Mono"/>
                <a:cs typeface="Droid Sans Mono"/>
                <a:sym typeface="Droid Sans Mono"/>
              </a:rPr>
              <a:t>TGA</a:t>
            </a:r>
            <a:r>
              <a:rPr lang="en-US" sz="2000">
                <a:solidFill>
                  <a:schemeClr val="dk1"/>
                </a:solidFill>
                <a:latin typeface="Droid Sans Mono"/>
                <a:ea typeface="Droid Sans Mono"/>
                <a:cs typeface="Droid Sans Mono"/>
                <a:sym typeface="Droid Sans Mono"/>
              </a:rPr>
              <a:t> CGT…</a:t>
            </a:r>
            <a:endParaRPr/>
          </a:p>
          <a:p>
            <a:pPr indent="0" lvl="0" marL="0" marR="0" rtl="0" algn="l">
              <a:spcBef>
                <a:spcPts val="0"/>
              </a:spcBef>
              <a:spcAft>
                <a:spcPts val="0"/>
              </a:spcAft>
              <a:buNone/>
            </a:pPr>
            <a:r>
              <a:rPr lang="en-US" sz="2000">
                <a:solidFill>
                  <a:schemeClr val="dk1"/>
                </a:solidFill>
                <a:latin typeface="Droid Sans Mono"/>
                <a:ea typeface="Droid Sans Mono"/>
                <a:cs typeface="Droid Sans Mono"/>
                <a:sym typeface="Droid Sans Mono"/>
              </a:rPr>
              <a:t>AAG </a:t>
            </a:r>
            <a:r>
              <a:rPr lang="en-US" sz="2000">
                <a:solidFill>
                  <a:schemeClr val="accent1"/>
                </a:solidFill>
                <a:latin typeface="Droid Sans Mono"/>
                <a:ea typeface="Droid Sans Mono"/>
                <a:cs typeface="Droid Sans Mono"/>
                <a:sym typeface="Droid Sans Mono"/>
              </a:rPr>
              <a:t>T</a:t>
            </a:r>
            <a:r>
              <a:rPr lang="en-US" sz="2000">
                <a:solidFill>
                  <a:schemeClr val="dk1"/>
                </a:solidFill>
                <a:latin typeface="Droid Sans Mono"/>
                <a:ea typeface="Droid Sans Mono"/>
                <a:cs typeface="Droid Sans Mono"/>
                <a:sym typeface="Droid Sans Mono"/>
              </a:rPr>
              <a:t>CT </a:t>
            </a:r>
            <a:r>
              <a:rPr lang="en-US" sz="2000">
                <a:solidFill>
                  <a:srgbClr val="FF0000"/>
                </a:solidFill>
                <a:latin typeface="Droid Sans Mono"/>
                <a:ea typeface="Droid Sans Mono"/>
                <a:cs typeface="Droid Sans Mono"/>
                <a:sym typeface="Droid Sans Mono"/>
              </a:rPr>
              <a:t>TGA</a:t>
            </a:r>
            <a:r>
              <a:rPr lang="en-US" sz="2000">
                <a:solidFill>
                  <a:schemeClr val="dk1"/>
                </a:solidFill>
                <a:latin typeface="Droid Sans Mono"/>
                <a:ea typeface="Droid Sans Mono"/>
                <a:cs typeface="Droid Sans Mono"/>
                <a:sym typeface="Droid Sans Mono"/>
              </a:rPr>
              <a:t> CGT…</a:t>
            </a:r>
            <a:endParaRPr/>
          </a:p>
          <a:p>
            <a:pPr indent="0" lvl="0" marL="0" marR="0" rtl="0" algn="l">
              <a:spcBef>
                <a:spcPts val="0"/>
              </a:spcBef>
              <a:spcAft>
                <a:spcPts val="0"/>
              </a:spcAft>
              <a:buNone/>
            </a:pPr>
            <a:r>
              <a:rPr lang="en-US" sz="2000">
                <a:solidFill>
                  <a:schemeClr val="dk1"/>
                </a:solidFill>
                <a:latin typeface="Droid Sans Mono"/>
                <a:ea typeface="Droid Sans Mono"/>
                <a:cs typeface="Droid Sans Mono"/>
                <a:sym typeface="Droid Sans Mono"/>
              </a:rPr>
              <a:t>AAG C</a:t>
            </a:r>
            <a:r>
              <a:rPr lang="en-US" sz="2000">
                <a:solidFill>
                  <a:schemeClr val="accent1"/>
                </a:solidFill>
                <a:latin typeface="Droid Sans Mono"/>
                <a:ea typeface="Droid Sans Mono"/>
                <a:cs typeface="Droid Sans Mono"/>
                <a:sym typeface="Droid Sans Mono"/>
              </a:rPr>
              <a:t>C</a:t>
            </a:r>
            <a:r>
              <a:rPr lang="en-US" sz="2000">
                <a:solidFill>
                  <a:schemeClr val="dk1"/>
                </a:solidFill>
                <a:latin typeface="Droid Sans Mono"/>
                <a:ea typeface="Droid Sans Mono"/>
                <a:cs typeface="Droid Sans Mono"/>
                <a:sym typeface="Droid Sans Mono"/>
              </a:rPr>
              <a:t>T </a:t>
            </a:r>
            <a:r>
              <a:rPr lang="en-US" sz="2000">
                <a:solidFill>
                  <a:srgbClr val="FF0000"/>
                </a:solidFill>
                <a:latin typeface="Droid Sans Mono"/>
                <a:ea typeface="Droid Sans Mono"/>
                <a:cs typeface="Droid Sans Mono"/>
                <a:sym typeface="Droid Sans Mono"/>
              </a:rPr>
              <a:t>TGA</a:t>
            </a:r>
            <a:r>
              <a:rPr lang="en-US" sz="2000">
                <a:solidFill>
                  <a:schemeClr val="dk1"/>
                </a:solidFill>
                <a:latin typeface="Droid Sans Mono"/>
                <a:ea typeface="Droid Sans Mono"/>
                <a:cs typeface="Droid Sans Mono"/>
                <a:sym typeface="Droid Sans Mono"/>
              </a:rPr>
              <a:t> CGT…</a:t>
            </a:r>
            <a:endParaRPr/>
          </a:p>
          <a:p>
            <a:pPr indent="0" lvl="0" marL="0" marR="0" rtl="0" algn="l">
              <a:spcBef>
                <a:spcPts val="0"/>
              </a:spcBef>
              <a:spcAft>
                <a:spcPts val="0"/>
              </a:spcAft>
              <a:buNone/>
            </a:pPr>
            <a:r>
              <a:rPr lang="en-US" sz="2000">
                <a:solidFill>
                  <a:schemeClr val="dk1"/>
                </a:solidFill>
                <a:latin typeface="Droid Sans Mono"/>
                <a:ea typeface="Droid Sans Mono"/>
                <a:cs typeface="Droid Sans Mono"/>
                <a:sym typeface="Droid Sans Mono"/>
              </a:rPr>
              <a:t>AAG C</a:t>
            </a:r>
            <a:r>
              <a:rPr lang="en-US" sz="2000">
                <a:solidFill>
                  <a:schemeClr val="accent1"/>
                </a:solidFill>
                <a:latin typeface="Droid Sans Mono"/>
                <a:ea typeface="Droid Sans Mono"/>
                <a:cs typeface="Droid Sans Mono"/>
                <a:sym typeface="Droid Sans Mono"/>
              </a:rPr>
              <a:t>A</a:t>
            </a:r>
            <a:r>
              <a:rPr lang="en-US" sz="2000">
                <a:solidFill>
                  <a:schemeClr val="dk1"/>
                </a:solidFill>
                <a:latin typeface="Droid Sans Mono"/>
                <a:ea typeface="Droid Sans Mono"/>
                <a:cs typeface="Droid Sans Mono"/>
                <a:sym typeface="Droid Sans Mono"/>
              </a:rPr>
              <a:t>T </a:t>
            </a:r>
            <a:r>
              <a:rPr lang="en-US" sz="2000">
                <a:solidFill>
                  <a:srgbClr val="FF0000"/>
                </a:solidFill>
                <a:latin typeface="Droid Sans Mono"/>
                <a:ea typeface="Droid Sans Mono"/>
                <a:cs typeface="Droid Sans Mono"/>
                <a:sym typeface="Droid Sans Mono"/>
              </a:rPr>
              <a:t>TGA</a:t>
            </a:r>
            <a:r>
              <a:rPr lang="en-US" sz="2000">
                <a:solidFill>
                  <a:schemeClr val="dk1"/>
                </a:solidFill>
                <a:latin typeface="Droid Sans Mono"/>
                <a:ea typeface="Droid Sans Mono"/>
                <a:cs typeface="Droid Sans Mono"/>
                <a:sym typeface="Droid Sans Mono"/>
              </a:rPr>
              <a:t> CGT…</a:t>
            </a:r>
            <a:endParaRPr/>
          </a:p>
          <a:p>
            <a:pPr indent="0" lvl="0" marL="0" marR="0" rtl="0" algn="l">
              <a:spcBef>
                <a:spcPts val="0"/>
              </a:spcBef>
              <a:spcAft>
                <a:spcPts val="0"/>
              </a:spcAft>
              <a:buNone/>
            </a:pPr>
            <a:r>
              <a:rPr lang="en-US" sz="2000">
                <a:solidFill>
                  <a:schemeClr val="dk1"/>
                </a:solidFill>
                <a:latin typeface="Droid Sans Mono"/>
                <a:ea typeface="Droid Sans Mono"/>
                <a:cs typeface="Droid Sans Mono"/>
                <a:sym typeface="Droid Sans Mono"/>
              </a:rPr>
              <a:t>AAG C</a:t>
            </a:r>
            <a:r>
              <a:rPr lang="en-US" sz="2000">
                <a:solidFill>
                  <a:schemeClr val="accent1"/>
                </a:solidFill>
                <a:latin typeface="Droid Sans Mono"/>
                <a:ea typeface="Droid Sans Mono"/>
                <a:cs typeface="Droid Sans Mono"/>
                <a:sym typeface="Droid Sans Mono"/>
              </a:rPr>
              <a:t>G</a:t>
            </a:r>
            <a:r>
              <a:rPr lang="en-US" sz="2000">
                <a:solidFill>
                  <a:schemeClr val="dk1"/>
                </a:solidFill>
                <a:latin typeface="Droid Sans Mono"/>
                <a:ea typeface="Droid Sans Mono"/>
                <a:cs typeface="Droid Sans Mono"/>
                <a:sym typeface="Droid Sans Mono"/>
              </a:rPr>
              <a:t>T </a:t>
            </a:r>
            <a:r>
              <a:rPr lang="en-US" sz="2000">
                <a:solidFill>
                  <a:srgbClr val="FF0000"/>
                </a:solidFill>
                <a:latin typeface="Droid Sans Mono"/>
                <a:ea typeface="Droid Sans Mono"/>
                <a:cs typeface="Droid Sans Mono"/>
                <a:sym typeface="Droid Sans Mono"/>
              </a:rPr>
              <a:t>TGA</a:t>
            </a:r>
            <a:r>
              <a:rPr lang="en-US" sz="2000">
                <a:solidFill>
                  <a:schemeClr val="dk1"/>
                </a:solidFill>
                <a:latin typeface="Droid Sans Mono"/>
                <a:ea typeface="Droid Sans Mono"/>
                <a:cs typeface="Droid Sans Mono"/>
                <a:sym typeface="Droid Sans Mono"/>
              </a:rPr>
              <a:t> CGT…</a:t>
            </a:r>
            <a:endParaRPr/>
          </a:p>
          <a:p>
            <a:pPr indent="0" lvl="0" marL="0" marR="0" rtl="0" algn="l">
              <a:spcBef>
                <a:spcPts val="0"/>
              </a:spcBef>
              <a:spcAft>
                <a:spcPts val="0"/>
              </a:spcAft>
              <a:buNone/>
            </a:pPr>
            <a:r>
              <a:rPr lang="en-US" sz="2000">
                <a:solidFill>
                  <a:schemeClr val="dk1"/>
                </a:solidFill>
                <a:latin typeface="Droid Sans Mono"/>
                <a:ea typeface="Droid Sans Mono"/>
                <a:cs typeface="Droid Sans Mono"/>
                <a:sym typeface="Droid Sans Mono"/>
              </a:rPr>
              <a:t>AAG C</a:t>
            </a:r>
            <a:r>
              <a:rPr lang="en-US" sz="2000">
                <a:solidFill>
                  <a:schemeClr val="accent1"/>
                </a:solidFill>
                <a:latin typeface="Droid Sans Mono"/>
                <a:ea typeface="Droid Sans Mono"/>
                <a:cs typeface="Droid Sans Mono"/>
                <a:sym typeface="Droid Sans Mono"/>
              </a:rPr>
              <a:t>T</a:t>
            </a:r>
            <a:r>
              <a:rPr lang="en-US" sz="2000">
                <a:solidFill>
                  <a:schemeClr val="dk1"/>
                </a:solidFill>
                <a:latin typeface="Droid Sans Mono"/>
                <a:ea typeface="Droid Sans Mono"/>
                <a:cs typeface="Droid Sans Mono"/>
                <a:sym typeface="Droid Sans Mono"/>
              </a:rPr>
              <a:t>T </a:t>
            </a:r>
            <a:r>
              <a:rPr lang="en-US" sz="2000">
                <a:solidFill>
                  <a:srgbClr val="FF0000"/>
                </a:solidFill>
                <a:latin typeface="Droid Sans Mono"/>
                <a:ea typeface="Droid Sans Mono"/>
                <a:cs typeface="Droid Sans Mono"/>
                <a:sym typeface="Droid Sans Mono"/>
              </a:rPr>
              <a:t>TGA</a:t>
            </a:r>
            <a:r>
              <a:rPr lang="en-US" sz="2000">
                <a:solidFill>
                  <a:schemeClr val="dk1"/>
                </a:solidFill>
                <a:latin typeface="Droid Sans Mono"/>
                <a:ea typeface="Droid Sans Mono"/>
                <a:cs typeface="Droid Sans Mono"/>
                <a:sym typeface="Droid Sans Mono"/>
              </a:rPr>
              <a:t> CGT…</a:t>
            </a:r>
            <a:br>
              <a:rPr lang="en-US" sz="2000">
                <a:solidFill>
                  <a:schemeClr val="dk1"/>
                </a:solidFill>
                <a:latin typeface="Droid Sans Mono"/>
                <a:ea typeface="Droid Sans Mono"/>
                <a:cs typeface="Droid Sans Mono"/>
                <a:sym typeface="Droid Sans Mono"/>
              </a:rPr>
            </a:br>
            <a:endParaRPr sz="2000">
              <a:solidFill>
                <a:schemeClr val="dk1"/>
              </a:solidFill>
              <a:latin typeface="Droid Sans Mono"/>
              <a:ea typeface="Droid Sans Mono"/>
              <a:cs typeface="Droid Sans Mono"/>
              <a:sym typeface="Droid Sans Mon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xEl>
                                              <p:pRg end="0" st="0"/>
                                            </p:txEl>
                                          </p:spTgt>
                                        </p:tgtEl>
                                        <p:attrNameLst>
                                          <p:attrName>style.visibility</p:attrName>
                                        </p:attrNameLst>
                                      </p:cBhvr>
                                      <p:to>
                                        <p:strVal val="visible"/>
                                      </p:to>
                                    </p:set>
                                    <p:animEffect filter="fade" transition="in">
                                      <p:cBhvr>
                                        <p:cTn dur="500"/>
                                        <p:tgtEl>
                                          <p:spTgt spid="40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xEl>
                                              <p:pRg end="1" st="1"/>
                                            </p:txEl>
                                          </p:spTgt>
                                        </p:tgtEl>
                                        <p:attrNameLst>
                                          <p:attrName>style.visibility</p:attrName>
                                        </p:attrNameLst>
                                      </p:cBhvr>
                                      <p:to>
                                        <p:strVal val="visible"/>
                                      </p:to>
                                    </p:set>
                                    <p:animEffect filter="fade" transition="in">
                                      <p:cBhvr>
                                        <p:cTn dur="500"/>
                                        <p:tgtEl>
                                          <p:spTgt spid="40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xEl>
                                              <p:pRg end="2" st="2"/>
                                            </p:txEl>
                                          </p:spTgt>
                                        </p:tgtEl>
                                        <p:attrNameLst>
                                          <p:attrName>style.visibility</p:attrName>
                                        </p:attrNameLst>
                                      </p:cBhvr>
                                      <p:to>
                                        <p:strVal val="visible"/>
                                      </p:to>
                                    </p:set>
                                    <p:animEffect filter="fade" transition="in">
                                      <p:cBhvr>
                                        <p:cTn dur="500"/>
                                        <p:tgtEl>
                                          <p:spTgt spid="40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xEl>
                                              <p:pRg end="3" st="3"/>
                                            </p:txEl>
                                          </p:spTgt>
                                        </p:tgtEl>
                                        <p:attrNameLst>
                                          <p:attrName>style.visibility</p:attrName>
                                        </p:attrNameLst>
                                      </p:cBhvr>
                                      <p:to>
                                        <p:strVal val="visible"/>
                                      </p:to>
                                    </p:set>
                                    <p:animEffect filter="fade" transition="in">
                                      <p:cBhvr>
                                        <p:cTn dur="500"/>
                                        <p:tgtEl>
                                          <p:spTgt spid="40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xEl>
                                              <p:pRg end="4" st="4"/>
                                            </p:txEl>
                                          </p:spTgt>
                                        </p:tgtEl>
                                        <p:attrNameLst>
                                          <p:attrName>style.visibility</p:attrName>
                                        </p:attrNameLst>
                                      </p:cBhvr>
                                      <p:to>
                                        <p:strVal val="visible"/>
                                      </p:to>
                                    </p:set>
                                    <p:animEffect filter="fade" transition="in">
                                      <p:cBhvr>
                                        <p:cTn dur="500"/>
                                        <p:tgtEl>
                                          <p:spTgt spid="40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xEl>
                                              <p:pRg end="5" st="5"/>
                                            </p:txEl>
                                          </p:spTgt>
                                        </p:tgtEl>
                                        <p:attrNameLst>
                                          <p:attrName>style.visibility</p:attrName>
                                        </p:attrNameLst>
                                      </p:cBhvr>
                                      <p:to>
                                        <p:strVal val="visible"/>
                                      </p:to>
                                    </p:set>
                                    <p:animEffect filter="fade" transition="in">
                                      <p:cBhvr>
                                        <p:cTn dur="500"/>
                                        <p:tgtEl>
                                          <p:spTgt spid="40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xEl>
                                              <p:pRg end="6" st="6"/>
                                            </p:txEl>
                                          </p:spTgt>
                                        </p:tgtEl>
                                        <p:attrNameLst>
                                          <p:attrName>style.visibility</p:attrName>
                                        </p:attrNameLst>
                                      </p:cBhvr>
                                      <p:to>
                                        <p:strVal val="visible"/>
                                      </p:to>
                                    </p:set>
                                    <p:animEffect filter="fade" transition="in">
                                      <p:cBhvr>
                                        <p:cTn dur="500"/>
                                        <p:tgtEl>
                                          <p:spTgt spid="40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xEl>
                                              <p:pRg end="7" st="7"/>
                                            </p:txEl>
                                          </p:spTgt>
                                        </p:tgtEl>
                                        <p:attrNameLst>
                                          <p:attrName>style.visibility</p:attrName>
                                        </p:attrNameLst>
                                      </p:cBhvr>
                                      <p:to>
                                        <p:strVal val="visible"/>
                                      </p:to>
                                    </p:set>
                                    <p:animEffect filter="fade" transition="in">
                                      <p:cBhvr>
                                        <p:cTn dur="500"/>
                                        <p:tgtEl>
                                          <p:spTgt spid="409">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xEl>
                                              <p:pRg end="8" st="8"/>
                                            </p:txEl>
                                          </p:spTgt>
                                        </p:tgtEl>
                                        <p:attrNameLst>
                                          <p:attrName>style.visibility</p:attrName>
                                        </p:attrNameLst>
                                      </p:cBhvr>
                                      <p:to>
                                        <p:strVal val="visible"/>
                                      </p:to>
                                    </p:set>
                                    <p:animEffect filter="fade" transition="in">
                                      <p:cBhvr>
                                        <p:cTn dur="500"/>
                                        <p:tgtEl>
                                          <p:spTgt spid="409">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xEl>
                                              <p:pRg end="9" st="9"/>
                                            </p:txEl>
                                          </p:spTgt>
                                        </p:tgtEl>
                                        <p:attrNameLst>
                                          <p:attrName>style.visibility</p:attrName>
                                        </p:attrNameLst>
                                      </p:cBhvr>
                                      <p:to>
                                        <p:strVal val="visible"/>
                                      </p:to>
                                    </p:set>
                                    <p:animEffect filter="fade" transition="in">
                                      <p:cBhvr>
                                        <p:cTn dur="500"/>
                                        <p:tgtEl>
                                          <p:spTgt spid="409">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xEl>
                                              <p:pRg end="10" st="10"/>
                                            </p:txEl>
                                          </p:spTgt>
                                        </p:tgtEl>
                                        <p:attrNameLst>
                                          <p:attrName>style.visibility</p:attrName>
                                        </p:attrNameLst>
                                      </p:cBhvr>
                                      <p:to>
                                        <p:strVal val="visible"/>
                                      </p:to>
                                    </p:set>
                                    <p:animEffect filter="fade" transition="in">
                                      <p:cBhvr>
                                        <p:cTn dur="500"/>
                                        <p:tgtEl>
                                          <p:spTgt spid="409">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xEl>
                                              <p:pRg end="11" st="11"/>
                                            </p:txEl>
                                          </p:spTgt>
                                        </p:tgtEl>
                                        <p:attrNameLst>
                                          <p:attrName>style.visibility</p:attrName>
                                        </p:attrNameLst>
                                      </p:cBhvr>
                                      <p:to>
                                        <p:strVal val="visible"/>
                                      </p:to>
                                    </p:set>
                                    <p:animEffect filter="fade" transition="in">
                                      <p:cBhvr>
                                        <p:cTn dur="500"/>
                                        <p:tgtEl>
                                          <p:spTgt spid="409">
                                            <p:txEl>
                                              <p:pRg end="11" st="1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12"/>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416" name="Google Shape;416;p12"/>
          <p:cNvSpPr txBox="1"/>
          <p:nvPr/>
        </p:nvSpPr>
        <p:spPr>
          <a:xfrm>
            <a:off x="7787540" y="6248400"/>
            <a:ext cx="97546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Yaqi Su</a:t>
            </a:r>
            <a:endParaRPr/>
          </a:p>
        </p:txBody>
      </p:sp>
      <p:sp>
        <p:nvSpPr>
          <p:cNvPr id="417" name="Google Shape;417;p12"/>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418" name="Google Shape;418;p12"/>
          <p:cNvSpPr txBox="1"/>
          <p:nvPr>
            <p:ph type="title"/>
          </p:nvPr>
        </p:nvSpPr>
        <p:spPr>
          <a:xfrm>
            <a:off x="657994" y="0"/>
            <a:ext cx="7999462" cy="1230868"/>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2800"/>
              <a:buFont typeface="Arial"/>
              <a:buNone/>
            </a:pPr>
            <a:r>
              <a:rPr lang="en-US" sz="2800"/>
              <a:t>Construct all frameshift variants leading to distinct stop codons</a:t>
            </a:r>
            <a:endParaRPr sz="2800"/>
          </a:p>
        </p:txBody>
      </p:sp>
      <p:sp>
        <p:nvSpPr>
          <p:cNvPr id="419" name="Google Shape;419;p12"/>
          <p:cNvSpPr txBox="1"/>
          <p:nvPr/>
        </p:nvSpPr>
        <p:spPr>
          <a:xfrm>
            <a:off x="457200" y="5006446"/>
            <a:ext cx="8305800" cy="1013354"/>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4000"/>
              </a:lnSpc>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All frameshifts (same reading frame shift) between a variant and its resulting PTC will produce the same stop codon → only the most 5' is retained</a:t>
            </a:r>
            <a:endParaRPr/>
          </a:p>
          <a:p>
            <a:pPr indent="-342900" lvl="0" marL="342900" marR="0" rtl="0" algn="l">
              <a:lnSpc>
                <a:spcPct val="114000"/>
              </a:lnSpc>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Any </a:t>
            </a:r>
            <a:r>
              <a:rPr lang="en-US" sz="1800">
                <a:solidFill>
                  <a:srgbClr val="7F7F7F"/>
                </a:solidFill>
                <a:latin typeface="Arial"/>
                <a:ea typeface="Arial"/>
                <a:cs typeface="Arial"/>
                <a:sym typeface="Arial"/>
              </a:rPr>
              <a:t>FS2 – FSn </a:t>
            </a:r>
            <a:r>
              <a:rPr lang="en-US" sz="1800">
                <a:solidFill>
                  <a:schemeClr val="dk1"/>
                </a:solidFill>
                <a:latin typeface="Arial"/>
                <a:ea typeface="Arial"/>
                <a:cs typeface="Arial"/>
                <a:sym typeface="Arial"/>
              </a:rPr>
              <a:t>in ClinVar will be used to approximate the effect of </a:t>
            </a:r>
            <a:r>
              <a:rPr lang="en-US" sz="1800">
                <a:solidFill>
                  <a:srgbClr val="A61525"/>
                </a:solidFill>
                <a:latin typeface="Arial"/>
                <a:ea typeface="Arial"/>
                <a:cs typeface="Arial"/>
                <a:sym typeface="Arial"/>
              </a:rPr>
              <a:t>FS1</a:t>
            </a:r>
            <a:endParaRPr sz="1800">
              <a:solidFill>
                <a:srgbClr val="A61525"/>
              </a:solidFill>
              <a:latin typeface="Arial"/>
              <a:ea typeface="Arial"/>
              <a:cs typeface="Arial"/>
              <a:sym typeface="Arial"/>
            </a:endParaRPr>
          </a:p>
        </p:txBody>
      </p:sp>
      <p:pic>
        <p:nvPicPr>
          <p:cNvPr id="420" name="Google Shape;420;p12"/>
          <p:cNvPicPr preferRelativeResize="0"/>
          <p:nvPr/>
        </p:nvPicPr>
        <p:blipFill rotWithShape="1">
          <a:blip r:embed="rId3">
            <a:alphaModFix/>
          </a:blip>
          <a:srcRect b="0" l="0" r="0" t="0"/>
          <a:stretch/>
        </p:blipFill>
        <p:spPr>
          <a:xfrm>
            <a:off x="437378" y="2235723"/>
            <a:ext cx="8249422" cy="2641077"/>
          </a:xfrm>
          <a:prstGeom prst="rect">
            <a:avLst/>
          </a:prstGeom>
          <a:noFill/>
          <a:ln>
            <a:noFill/>
          </a:ln>
        </p:spPr>
      </p:pic>
      <p:sp>
        <p:nvSpPr>
          <p:cNvPr id="421" name="Google Shape;421;p12"/>
          <p:cNvSpPr txBox="1"/>
          <p:nvPr/>
        </p:nvSpPr>
        <p:spPr>
          <a:xfrm>
            <a:off x="729875" y="1017974"/>
            <a:ext cx="7989049" cy="1115626"/>
          </a:xfrm>
          <a:prstGeom prst="rect">
            <a:avLst/>
          </a:prstGeom>
          <a:noFill/>
          <a:ln>
            <a:noFill/>
          </a:ln>
        </p:spPr>
        <p:txBody>
          <a:bodyPr anchorCtr="0" anchor="t" bIns="45700" lIns="91425" spcFirstLastPara="1" rIns="91425" wrap="square" tIns="45700">
            <a:spAutoFit/>
          </a:bodyPr>
          <a:lstStyle/>
          <a:p>
            <a:pPr indent="0" lvl="0" marL="0" marR="0" rtl="0" algn="l">
              <a:lnSpc>
                <a:spcPct val="114000"/>
              </a:lnSpc>
              <a:spcBef>
                <a:spcPts val="0"/>
              </a:spcBef>
              <a:spcAft>
                <a:spcPts val="0"/>
              </a:spcAft>
              <a:buNone/>
            </a:pPr>
            <a:r>
              <a:rPr b="1" lang="en-US" sz="2000">
                <a:solidFill>
                  <a:schemeClr val="dk1"/>
                </a:solidFill>
                <a:latin typeface="Arial"/>
                <a:ea typeface="Arial"/>
                <a:cs typeface="Arial"/>
                <a:sym typeface="Arial"/>
              </a:rPr>
              <a:t>Assumption</a:t>
            </a:r>
            <a:r>
              <a:rPr lang="en-US" sz="2000">
                <a:solidFill>
                  <a:schemeClr val="dk1"/>
                </a:solidFill>
                <a:latin typeface="Arial"/>
                <a:ea typeface="Arial"/>
                <a:cs typeface="Arial"/>
                <a:sym typeface="Arial"/>
              </a:rPr>
              <a:t>: The Premature Termination Codon (PTC) is the primary driver of pathogenicity, outweighing the specific aberrant peptide sequence generated by the frameshift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13"/>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2800"/>
              <a:buFont typeface="Arial"/>
              <a:buNone/>
            </a:pPr>
            <a:r>
              <a:rPr lang="en-US" sz="2800"/>
              <a:t>Assessment</a:t>
            </a:r>
            <a:endParaRPr/>
          </a:p>
        </p:txBody>
      </p:sp>
      <p:sp>
        <p:nvSpPr>
          <p:cNvPr id="428" name="Google Shape;428;p13"/>
          <p:cNvSpPr txBox="1"/>
          <p:nvPr/>
        </p:nvSpPr>
        <p:spPr>
          <a:xfrm>
            <a:off x="990600" y="838200"/>
            <a:ext cx="7295082" cy="4282647"/>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None/>
            </a:pPr>
            <a:r>
              <a:t/>
            </a:r>
            <a:endParaRPr sz="2200">
              <a:solidFill>
                <a:schemeClr val="dk1"/>
              </a:solidFill>
              <a:latin typeface="Arial"/>
              <a:ea typeface="Arial"/>
              <a:cs typeface="Arial"/>
              <a:sym typeface="Arial"/>
            </a:endParaRPr>
          </a:p>
          <a:p>
            <a:pPr indent="-342900" lvl="0" marL="342900" marR="0" rtl="0" algn="l">
              <a:lnSpc>
                <a:spcPct val="125000"/>
              </a:lnSpc>
              <a:spcBef>
                <a:spcPts val="0"/>
              </a:spcBef>
              <a:spcAft>
                <a:spcPts val="0"/>
              </a:spcAft>
              <a:buClr>
                <a:schemeClr val="dk1"/>
              </a:buClr>
              <a:buSzPts val="2200"/>
              <a:buFont typeface="Arial"/>
              <a:buChar char="•"/>
            </a:pPr>
            <a:r>
              <a:rPr lang="en-US" sz="2200">
                <a:solidFill>
                  <a:schemeClr val="dk1"/>
                </a:solidFill>
                <a:latin typeface="Arial"/>
                <a:ea typeface="Arial"/>
                <a:cs typeface="Arial"/>
                <a:sym typeface="Arial"/>
              </a:rPr>
              <a:t>Assessment will be performed in 2026 Spring to allow new nonsense variants accumulation in ClinVar</a:t>
            </a:r>
            <a:endParaRPr sz="2200">
              <a:solidFill>
                <a:schemeClr val="dk1"/>
              </a:solidFill>
              <a:latin typeface="Arial"/>
              <a:ea typeface="Arial"/>
              <a:cs typeface="Arial"/>
              <a:sym typeface="Arial"/>
            </a:endParaRPr>
          </a:p>
          <a:p>
            <a:pPr indent="-342900" lvl="0" marL="342900" marR="0" rtl="0" algn="l">
              <a:lnSpc>
                <a:spcPct val="125000"/>
              </a:lnSpc>
              <a:spcBef>
                <a:spcPts val="0"/>
              </a:spcBef>
              <a:spcAft>
                <a:spcPts val="0"/>
              </a:spcAft>
              <a:buClr>
                <a:schemeClr val="dk1"/>
              </a:buClr>
              <a:buSzPts val="2200"/>
              <a:buFont typeface="Arial"/>
              <a:buChar char="•"/>
            </a:pPr>
            <a:r>
              <a:rPr lang="en-US" sz="2200">
                <a:solidFill>
                  <a:schemeClr val="dk1"/>
                </a:solidFill>
                <a:latin typeface="Arial"/>
                <a:ea typeface="Arial"/>
                <a:cs typeface="Arial"/>
                <a:sym typeface="Arial"/>
              </a:rPr>
              <a:t>Will follow similar metrics as other Annotation Accumulation Accuracy Assessment Challenges, e.g., </a:t>
            </a:r>
            <a:endParaRPr/>
          </a:p>
          <a:p>
            <a:pPr indent="-342900" lvl="1" marL="800100" marR="0" rtl="0" algn="l">
              <a:lnSpc>
                <a:spcPct val="12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Full ROC performances</a:t>
            </a:r>
            <a:endParaRPr/>
          </a:p>
          <a:p>
            <a:pPr indent="-342900" lvl="1" marL="800100" marR="0" rtl="0" algn="l">
              <a:lnSpc>
                <a:spcPct val="12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Performance in high-specificity and high-sensitivity regimes</a:t>
            </a:r>
            <a:endParaRPr/>
          </a:p>
          <a:p>
            <a:pPr indent="-342900" lvl="1" marL="800100" marR="0" rtl="0" algn="l">
              <a:lnSpc>
                <a:spcPct val="12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Allele frequency bias</a:t>
            </a:r>
            <a:endParaRPr/>
          </a:p>
          <a:p>
            <a:pPr indent="-342900" lvl="1" marL="800100" marR="0" rtl="0" algn="l">
              <a:lnSpc>
                <a:spcPct val="125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Gene label balancing</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AGI Master Template">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2017-09-29T21:50:38Z</dcterms:created>
  <dc:creator>Aashish Adhikari</dc:creator>
</cp:coreProperties>
</file>