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7" roundtripDataSignature="AMtx7miEXeHW5nmj2dnhwzU5wJJYQNXf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50DF356-541C-4A0C-9BD8-1C5B4BD59E47}">
  <a:tblStyle styleId="{A50DF356-541C-4A0C-9BD8-1C5B4BD59E4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14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24.png"/><Relationship Id="rId13" Type="http://schemas.openxmlformats.org/officeDocument/2006/relationships/image" Target="../media/image25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23.jp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8" y="939026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Preliminary Assessment of CAGI7 Annotate All In-Frame Indels Challenge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3165826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2680">
                <a:latin typeface="Calibri"/>
                <a:ea typeface="Calibri"/>
                <a:cs typeface="Calibri"/>
                <a:sym typeface="Calibri"/>
              </a:rPr>
              <a:t>Haneen Abderrazzaq and Mugdha Singh</a:t>
            </a:r>
            <a:endParaRPr sz="268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380"/>
          </a:p>
        </p:txBody>
      </p:sp>
      <p:sp>
        <p:nvSpPr>
          <p:cNvPr id="56" name="Google Shape;56;p1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3615900" y="4253353"/>
            <a:ext cx="19122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December 6, 2025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3252000" y="3616540"/>
            <a:ext cx="26400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Northeastern University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1549800" y="3933015"/>
            <a:ext cx="60444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Broad Institute of MIT and Harvard, Boston Children’s Hospital  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type="title"/>
          </p:nvPr>
        </p:nvSpPr>
        <p:spPr>
          <a:xfrm>
            <a:off x="311700" y="25454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Calibri"/>
                <a:ea typeface="Calibri"/>
                <a:cs typeface="Calibri"/>
                <a:sym typeface="Calibri"/>
              </a:rPr>
              <a:t>Annotate All In-Frame Indels Challenge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 txBox="1"/>
          <p:nvPr>
            <p:ph idx="1" type="body"/>
          </p:nvPr>
        </p:nvSpPr>
        <p:spPr>
          <a:xfrm>
            <a:off x="311700" y="691848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Challenge description: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Predict functional effect of in-frame indels (deletions of up to 3 amino acids, insertions of 1 amino acid) from a score of 0 (benign) to 1 (deleterious)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Variant data for annotation: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All possible single, double, and triple amino acid deletions and single amino acid insertions in disease-associated genes from ClinVar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Total genes: 4,613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8650" y="2803376"/>
            <a:ext cx="2566704" cy="234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title"/>
          </p:nvPr>
        </p:nvSpPr>
        <p:spPr>
          <a:xfrm>
            <a:off x="311700" y="25603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Preliminary Assessment Approach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 txBox="1"/>
          <p:nvPr>
            <p:ph idx="1" type="body"/>
          </p:nvPr>
        </p:nvSpPr>
        <p:spPr>
          <a:xfrm>
            <a:off x="311700" y="95624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We used functional saturation genome editing (SGE) data provided by Lea Starita’s group for our preliminary assessment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Single amino acid deletions from 6 genes: BARD1, CTCF, PALB2, RAD51D, SFPQ, and XRCC2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Survival score is reported for each variant, which is then determined to be functionally normal/abnormal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Scores &lt;0 indicate decreased survival, suggesting LOF caused by variant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18757" l="0" r="0" t="14817"/>
          <a:stretch/>
        </p:blipFill>
        <p:spPr>
          <a:xfrm>
            <a:off x="7926341" y="359513"/>
            <a:ext cx="667511" cy="66751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311700" y="25603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SGE Data Distribution by Gene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3481900" y="4585600"/>
            <a:ext cx="2495400" cy="2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*SFPQ not included in this challenge</a:t>
            </a:r>
            <a:endParaRPr b="0" i="0" sz="11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852625"/>
            <a:ext cx="2962656" cy="1877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5925" y="852625"/>
            <a:ext cx="2962655" cy="1877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34449" y="851831"/>
            <a:ext cx="2962656" cy="1896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2810321"/>
            <a:ext cx="2962656" cy="1953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97178" y="2814727"/>
            <a:ext cx="2962656" cy="1887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29862" y="2817738"/>
            <a:ext cx="2962656" cy="187760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/>
          <p:nvPr>
            <p:ph type="title"/>
          </p:nvPr>
        </p:nvSpPr>
        <p:spPr>
          <a:xfrm>
            <a:off x="311700" y="3053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Models Evaluated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 txBox="1"/>
          <p:nvPr>
            <p:ph idx="1" type="body"/>
          </p:nvPr>
        </p:nvSpPr>
        <p:spPr>
          <a:xfrm>
            <a:off x="311700" y="1038175"/>
            <a:ext cx="8832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1988"/>
              <a:buNone/>
            </a:pPr>
            <a:r>
              <a:rPr lang="en" sz="1908">
                <a:latin typeface="Calibri"/>
                <a:ea typeface="Calibri"/>
                <a:cs typeface="Calibri"/>
                <a:sym typeface="Calibri"/>
              </a:rPr>
              <a:t>CAGI7 challenge submissions:</a:t>
            </a:r>
            <a:endParaRPr sz="1908">
              <a:latin typeface="Calibri"/>
              <a:ea typeface="Calibri"/>
              <a:cs typeface="Calibri"/>
              <a:sym typeface="Calibri"/>
            </a:endParaRPr>
          </a:p>
          <a:p>
            <a:pPr indent="-340734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908">
                <a:latin typeface="Calibri"/>
                <a:ea typeface="Calibri"/>
                <a:cs typeface="Calibri"/>
                <a:sym typeface="Calibri"/>
              </a:rPr>
              <a:t>DMIIP</a:t>
            </a:r>
            <a:endParaRPr sz="1908">
              <a:latin typeface="Calibri"/>
              <a:ea typeface="Calibri"/>
              <a:cs typeface="Calibri"/>
              <a:sym typeface="Calibri"/>
            </a:endParaRPr>
          </a:p>
          <a:p>
            <a:pPr indent="-340734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908">
                <a:latin typeface="Calibri"/>
                <a:ea typeface="Calibri"/>
                <a:cs typeface="Calibri"/>
                <a:sym typeface="Calibri"/>
              </a:rPr>
              <a:t>3billion (5 models)</a:t>
            </a:r>
            <a:endParaRPr sz="1908">
              <a:latin typeface="Calibri"/>
              <a:ea typeface="Calibri"/>
              <a:cs typeface="Calibri"/>
              <a:sym typeface="Calibri"/>
            </a:endParaRPr>
          </a:p>
          <a:p>
            <a:pPr indent="-340734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908">
                <a:latin typeface="Calibri"/>
                <a:ea typeface="Calibri"/>
                <a:cs typeface="Calibri"/>
                <a:sym typeface="Calibri"/>
              </a:rPr>
              <a:t>LUPSB (6 models)</a:t>
            </a:r>
            <a:endParaRPr sz="1908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1988"/>
              <a:buNone/>
            </a:pPr>
            <a:r>
              <a:rPr lang="en" sz="1908">
                <a:latin typeface="Calibri"/>
                <a:ea typeface="Calibri"/>
                <a:cs typeface="Calibri"/>
                <a:sym typeface="Calibri"/>
              </a:rPr>
              <a:t>Existing in-frame indel tools:</a:t>
            </a:r>
            <a:endParaRPr sz="1908">
              <a:latin typeface="Calibri"/>
              <a:ea typeface="Calibri"/>
              <a:cs typeface="Calibri"/>
              <a:sym typeface="Calibri"/>
            </a:endParaRPr>
          </a:p>
          <a:p>
            <a:pPr indent="-337781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858">
                <a:latin typeface="Calibri"/>
                <a:ea typeface="Calibri"/>
                <a:cs typeface="Calibri"/>
                <a:sym typeface="Calibri"/>
              </a:rPr>
              <a:t>PROVEAN (Choi et al., 2012)</a:t>
            </a:r>
            <a:endParaRPr sz="1858">
              <a:latin typeface="Calibri"/>
              <a:ea typeface="Calibri"/>
              <a:cs typeface="Calibri"/>
              <a:sym typeface="Calibri"/>
            </a:endParaRPr>
          </a:p>
          <a:p>
            <a:pPr indent="-33778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858">
                <a:latin typeface="Calibri"/>
                <a:ea typeface="Calibri"/>
                <a:cs typeface="Calibri"/>
                <a:sym typeface="Calibri"/>
              </a:rPr>
              <a:t>CADD v1.7 (Schubach et al., 2024)</a:t>
            </a:r>
            <a:endParaRPr sz="1858">
              <a:latin typeface="Calibri"/>
              <a:ea typeface="Calibri"/>
              <a:cs typeface="Calibri"/>
              <a:sym typeface="Calibri"/>
            </a:endParaRPr>
          </a:p>
          <a:p>
            <a:pPr indent="-33778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858">
                <a:latin typeface="Calibri"/>
                <a:ea typeface="Calibri"/>
                <a:cs typeface="Calibri"/>
                <a:sym typeface="Calibri"/>
              </a:rPr>
              <a:t>VEST-Indel (Douville et al., 2015)</a:t>
            </a:r>
            <a:endParaRPr sz="1858">
              <a:latin typeface="Calibri"/>
              <a:ea typeface="Calibri"/>
              <a:cs typeface="Calibri"/>
              <a:sym typeface="Calibri"/>
            </a:endParaRPr>
          </a:p>
          <a:p>
            <a:pPr indent="-33778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858">
                <a:latin typeface="Calibri"/>
                <a:ea typeface="Calibri"/>
                <a:cs typeface="Calibri"/>
                <a:sym typeface="Calibri"/>
              </a:rPr>
              <a:t>FATHMM-indel (Ferlaino et al., 2017)</a:t>
            </a:r>
            <a:endParaRPr sz="1858">
              <a:latin typeface="Calibri"/>
              <a:ea typeface="Calibri"/>
              <a:cs typeface="Calibri"/>
              <a:sym typeface="Calibri"/>
            </a:endParaRPr>
          </a:p>
          <a:p>
            <a:pPr indent="-33778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858">
                <a:latin typeface="Calibri"/>
                <a:ea typeface="Calibri"/>
                <a:cs typeface="Calibri"/>
                <a:sym typeface="Calibri"/>
              </a:rPr>
              <a:t>ESM1b (Rives et al., 2020)</a:t>
            </a:r>
            <a:endParaRPr sz="1858">
              <a:latin typeface="Calibri"/>
              <a:ea typeface="Calibri"/>
              <a:cs typeface="Calibri"/>
              <a:sym typeface="Calibri"/>
            </a:endParaRPr>
          </a:p>
          <a:p>
            <a:pPr indent="-33778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" sz="1858">
                <a:latin typeface="Calibri"/>
                <a:ea typeface="Calibri"/>
                <a:cs typeface="Calibri"/>
                <a:sym typeface="Calibri"/>
              </a:rPr>
              <a:t>ProGen2 (Nijkamp et al., 2023)</a:t>
            </a:r>
            <a:endParaRPr sz="1858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283575" y="51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Challenge Submission Results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6" title="ROC_legend (3).png"/>
          <p:cNvPicPr preferRelativeResize="0"/>
          <p:nvPr/>
        </p:nvPicPr>
        <p:blipFill rotWithShape="1">
          <a:blip r:embed="rId3">
            <a:alphaModFix/>
          </a:blip>
          <a:srcRect b="30989" l="25221" r="25012" t="31343"/>
          <a:stretch/>
        </p:blipFill>
        <p:spPr>
          <a:xfrm>
            <a:off x="6437575" y="3573962"/>
            <a:ext cx="2258176" cy="84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6"/>
          <p:cNvPicPr preferRelativeResize="0"/>
          <p:nvPr/>
        </p:nvPicPr>
        <p:blipFill rotWithShape="1">
          <a:blip r:embed="rId4">
            <a:alphaModFix/>
          </a:blip>
          <a:srcRect b="66657" l="0" r="49556" t="0"/>
          <a:stretch/>
        </p:blipFill>
        <p:spPr>
          <a:xfrm>
            <a:off x="283464" y="628290"/>
            <a:ext cx="2862071" cy="226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6"/>
          <p:cNvPicPr preferRelativeResize="0"/>
          <p:nvPr/>
        </p:nvPicPr>
        <p:blipFill rotWithShape="1">
          <a:blip r:embed="rId4">
            <a:alphaModFix/>
          </a:blip>
          <a:srcRect b="66657" l="50040" r="-484" t="0"/>
          <a:stretch/>
        </p:blipFill>
        <p:spPr>
          <a:xfrm>
            <a:off x="3261762" y="614493"/>
            <a:ext cx="2862071" cy="226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6"/>
          <p:cNvPicPr preferRelativeResize="0"/>
          <p:nvPr/>
        </p:nvPicPr>
        <p:blipFill rotWithShape="1">
          <a:blip r:embed="rId4">
            <a:alphaModFix/>
          </a:blip>
          <a:srcRect b="33548" l="378" r="49177" t="33108"/>
          <a:stretch/>
        </p:blipFill>
        <p:spPr>
          <a:xfrm>
            <a:off x="6135624" y="607142"/>
            <a:ext cx="2862071" cy="226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6"/>
          <p:cNvPicPr preferRelativeResize="0"/>
          <p:nvPr/>
        </p:nvPicPr>
        <p:blipFill rotWithShape="1">
          <a:blip r:embed="rId4">
            <a:alphaModFix/>
          </a:blip>
          <a:srcRect b="33859" l="49964" r="-408" t="32798"/>
          <a:stretch/>
        </p:blipFill>
        <p:spPr>
          <a:xfrm>
            <a:off x="283464" y="2843934"/>
            <a:ext cx="2862071" cy="226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6"/>
          <p:cNvPicPr preferRelativeResize="0"/>
          <p:nvPr/>
        </p:nvPicPr>
        <p:blipFill rotWithShape="1">
          <a:blip r:embed="rId4">
            <a:alphaModFix/>
          </a:blip>
          <a:srcRect b="375" l="0" r="49556" t="66281"/>
          <a:stretch/>
        </p:blipFill>
        <p:spPr>
          <a:xfrm>
            <a:off x="3240828" y="2876448"/>
            <a:ext cx="2862071" cy="226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283575" y="51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Challenge Submissions vs. Existing Predictors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7" title="ROC_legend (2).png"/>
          <p:cNvPicPr preferRelativeResize="0"/>
          <p:nvPr/>
        </p:nvPicPr>
        <p:blipFill rotWithShape="1">
          <a:blip r:embed="rId3">
            <a:alphaModFix/>
          </a:blip>
          <a:srcRect b="34463" l="28347" r="28596" t="34200"/>
          <a:stretch/>
        </p:blipFill>
        <p:spPr>
          <a:xfrm>
            <a:off x="6425531" y="3484475"/>
            <a:ext cx="2167127" cy="773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7"/>
          <p:cNvPicPr preferRelativeResize="0"/>
          <p:nvPr/>
        </p:nvPicPr>
        <p:blipFill rotWithShape="1">
          <a:blip r:embed="rId4">
            <a:alphaModFix/>
          </a:blip>
          <a:srcRect b="66829" l="-377" r="49354" t="0"/>
          <a:stretch/>
        </p:blipFill>
        <p:spPr>
          <a:xfrm>
            <a:off x="283576" y="649224"/>
            <a:ext cx="2852930" cy="221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7"/>
          <p:cNvPicPr preferRelativeResize="0"/>
          <p:nvPr/>
        </p:nvPicPr>
        <p:blipFill rotWithShape="1">
          <a:blip r:embed="rId4">
            <a:alphaModFix/>
          </a:blip>
          <a:srcRect b="66988" l="49910" r="-933" t="-159"/>
          <a:stretch/>
        </p:blipFill>
        <p:spPr>
          <a:xfrm>
            <a:off x="3272559" y="651791"/>
            <a:ext cx="2852930" cy="221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"/>
          <p:cNvPicPr preferRelativeResize="0"/>
          <p:nvPr/>
        </p:nvPicPr>
        <p:blipFill rotWithShape="1">
          <a:blip r:embed="rId4">
            <a:alphaModFix/>
          </a:blip>
          <a:srcRect b="33887" l="-566" r="49542" t="32941"/>
          <a:stretch/>
        </p:blipFill>
        <p:spPr>
          <a:xfrm>
            <a:off x="6135943" y="649224"/>
            <a:ext cx="2852930" cy="221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7"/>
          <p:cNvPicPr preferRelativeResize="0"/>
          <p:nvPr/>
        </p:nvPicPr>
        <p:blipFill rotWithShape="1">
          <a:blip r:embed="rId4">
            <a:alphaModFix/>
          </a:blip>
          <a:srcRect b="33415" l="50094" r="-1117" t="33412"/>
          <a:stretch/>
        </p:blipFill>
        <p:spPr>
          <a:xfrm>
            <a:off x="283464" y="2897196"/>
            <a:ext cx="2852930" cy="2219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7"/>
          <p:cNvPicPr preferRelativeResize="0"/>
          <p:nvPr/>
        </p:nvPicPr>
        <p:blipFill rotWithShape="1">
          <a:blip r:embed="rId4">
            <a:alphaModFix/>
          </a:blip>
          <a:srcRect b="310" l="0" r="48976" t="66517"/>
          <a:stretch/>
        </p:blipFill>
        <p:spPr>
          <a:xfrm>
            <a:off x="3272229" y="2888777"/>
            <a:ext cx="2852930" cy="2219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/>
          <p:nvPr>
            <p:ph type="title"/>
          </p:nvPr>
        </p:nvSpPr>
        <p:spPr>
          <a:xfrm>
            <a:off x="311700" y="1758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Performance Statistics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2" name="Google Shape;132;p8"/>
          <p:cNvGraphicFramePr/>
          <p:nvPr/>
        </p:nvGraphicFramePr>
        <p:xfrm>
          <a:off x="1136037" y="11415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{A50DF356-541C-4A0C-9BD8-1C5B4BD59E47}</a:tableStyleId>
              </a:tblPr>
              <a:tblGrid>
                <a:gridCol w="1612425"/>
                <a:gridCol w="14674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PROVEAN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0.857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ProGen2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0.834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CADD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0.799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3billion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9BBD21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0.795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9BBD21">
                        <a:alpha val="6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LUPSB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1ABEC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0.788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1ABECF">
                        <a:alpha val="6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ESM1b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0.784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VEST-Indel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0.781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DMIIP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7F7F7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0.761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7F7F7F">
                        <a:alpha val="6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FATHMM-indel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0.709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33" name="Google Shape;133;p8"/>
          <p:cNvGraphicFramePr/>
          <p:nvPr/>
        </p:nvGraphicFramePr>
        <p:xfrm>
          <a:off x="5273675" y="11243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{A50DF356-541C-4A0C-9BD8-1C5B4BD59E47}</a:tableStyleId>
              </a:tblPr>
              <a:tblGrid>
                <a:gridCol w="1639750"/>
                <a:gridCol w="1379000"/>
              </a:tblGrid>
              <a:tr h="38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PROVEAN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0.555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ProGen2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0.506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CADD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0.459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VEST-Indel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0.446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LUPSB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1ABEC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0.435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1ABECF">
                        <a:alpha val="6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ESM1b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0.429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3billion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9BBD21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0.421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9BBD21">
                        <a:alpha val="6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DMIIP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7F7F7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0.380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7F7F7F">
                        <a:alpha val="6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FATHMM-indel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0.275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4" name="Google Shape;134;p8"/>
          <p:cNvSpPr txBox="1"/>
          <p:nvPr/>
        </p:nvSpPr>
        <p:spPr>
          <a:xfrm>
            <a:off x="1917125" y="735875"/>
            <a:ext cx="15177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Average AUC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5259668" y="723175"/>
            <a:ext cx="30798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Average Spearman Correlation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/>
          <p:nvPr>
            <p:ph type="title"/>
          </p:nvPr>
        </p:nvSpPr>
        <p:spPr>
          <a:xfrm>
            <a:off x="311700" y="381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Conclusions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>
            <p:ph idx="1" type="body"/>
          </p:nvPr>
        </p:nvSpPr>
        <p:spPr>
          <a:xfrm>
            <a:off x="311700" y="11143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97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50"/>
              <a:buFont typeface="Calibri"/>
              <a:buChar char="●"/>
            </a:pPr>
            <a:r>
              <a:rPr lang="en" sz="1750">
                <a:latin typeface="Calibri"/>
                <a:ea typeface="Calibri"/>
                <a:cs typeface="Calibri"/>
                <a:sym typeface="Calibri"/>
              </a:rPr>
              <a:t>Preliminary analysis indicates CAGI-submitted models perform well on SGE data, approaching but not exceeding performance of existing tools</a:t>
            </a:r>
            <a:endParaRPr sz="1750">
              <a:latin typeface="Calibri"/>
              <a:ea typeface="Calibri"/>
              <a:cs typeface="Calibri"/>
              <a:sym typeface="Calibri"/>
            </a:endParaRPr>
          </a:p>
          <a:p>
            <a:pPr indent="-3397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50"/>
              <a:buFont typeface="Calibri"/>
              <a:buChar char="○"/>
            </a:pPr>
            <a:r>
              <a:rPr lang="en" sz="1750">
                <a:latin typeface="Calibri"/>
                <a:ea typeface="Calibri"/>
                <a:cs typeface="Calibri"/>
                <a:sym typeface="Calibri"/>
              </a:rPr>
              <a:t>Full assessment will be done with the accumulation of more variants in ClinVar, will also include evaluation of other types of in-frame indels</a:t>
            </a:r>
            <a:endParaRPr sz="1750">
              <a:latin typeface="Calibri"/>
              <a:ea typeface="Calibri"/>
              <a:cs typeface="Calibri"/>
              <a:sym typeface="Calibri"/>
            </a:endParaRPr>
          </a:p>
          <a:p>
            <a:pPr indent="-3397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50"/>
              <a:buFont typeface="Calibri"/>
              <a:buChar char="●"/>
            </a:pPr>
            <a:r>
              <a:rPr lang="en" sz="1750">
                <a:latin typeface="Calibri"/>
                <a:ea typeface="Calibri"/>
                <a:cs typeface="Calibri"/>
                <a:sym typeface="Calibri"/>
              </a:rPr>
              <a:t>Overall, indel predictor performance lags behind that of missense predictors</a:t>
            </a:r>
            <a:endParaRPr sz="1750">
              <a:latin typeface="Calibri"/>
              <a:ea typeface="Calibri"/>
              <a:cs typeface="Calibri"/>
              <a:sym typeface="Calibri"/>
            </a:endParaRPr>
          </a:p>
          <a:p>
            <a:pPr indent="-3397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50"/>
              <a:buFont typeface="Calibri"/>
              <a:buChar char="○"/>
            </a:pPr>
            <a:r>
              <a:rPr lang="en" sz="1750">
                <a:latin typeface="Calibri"/>
                <a:ea typeface="Calibri"/>
                <a:cs typeface="Calibri"/>
                <a:sym typeface="Calibri"/>
              </a:rPr>
              <a:t>Need for increased community focus on improving interpretation of indel variants</a:t>
            </a:r>
            <a:endParaRPr sz="17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45" name="Google Shape;145;p9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 txBox="1"/>
          <p:nvPr>
            <p:ph type="title"/>
          </p:nvPr>
        </p:nvSpPr>
        <p:spPr>
          <a:xfrm>
            <a:off x="311700" y="39520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Acknowledgements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sz="7200">
                <a:latin typeface="Calibri"/>
                <a:ea typeface="Calibri"/>
                <a:cs typeface="Calibri"/>
                <a:sym typeface="Calibri"/>
              </a:rPr>
              <a:t>Mugdha Singh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en" sz="7200">
                <a:latin typeface="Calibri"/>
                <a:ea typeface="Calibri"/>
                <a:cs typeface="Calibri"/>
                <a:sym typeface="Calibri"/>
              </a:rPr>
              <a:t>Daniel Zeiberg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en" sz="7200">
                <a:latin typeface="Calibri"/>
                <a:ea typeface="Calibri"/>
                <a:cs typeface="Calibri"/>
                <a:sym typeface="Calibri"/>
              </a:rPr>
              <a:t>Anne O’Donnell-Luria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" sz="72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SGE team including Silvia Casadei, Matthew Snyder, Nahum Smith, and Lea Starita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en" sz="7200">
                <a:latin typeface="Calibri"/>
                <a:ea typeface="Calibri"/>
                <a:cs typeface="Calibri"/>
                <a:sym typeface="Calibri"/>
              </a:rPr>
              <a:t>CAGI organizers: Predrag Radivojac, Steven Brenner, Nilah Ioannidis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en" sz="7200">
                <a:latin typeface="Calibri"/>
                <a:ea typeface="Calibri"/>
                <a:cs typeface="Calibri"/>
                <a:sym typeface="Calibri"/>
              </a:rPr>
              <a:t>CAGI challenge participants</a:t>
            </a:r>
            <a:endParaRPr sz="7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54" name="Google Shape;15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8968" y="939990"/>
            <a:ext cx="667500" cy="6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0"/>
          <p:cNvPicPr preferRelativeResize="0"/>
          <p:nvPr/>
        </p:nvPicPr>
        <p:blipFill rotWithShape="1">
          <a:blip r:embed="rId4">
            <a:alphaModFix/>
          </a:blip>
          <a:srcRect b="0" l="10082" r="23188" t="0"/>
          <a:stretch/>
        </p:blipFill>
        <p:spPr>
          <a:xfrm>
            <a:off x="2148975" y="1718975"/>
            <a:ext cx="667500" cy="665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0"/>
          <p:cNvPicPr preferRelativeResize="0"/>
          <p:nvPr/>
        </p:nvPicPr>
        <p:blipFill rotWithShape="1">
          <a:blip r:embed="rId5">
            <a:alphaModFix/>
          </a:blip>
          <a:srcRect b="29012" l="0" r="0" t="0"/>
          <a:stretch/>
        </p:blipFill>
        <p:spPr>
          <a:xfrm>
            <a:off x="2908300" y="2373632"/>
            <a:ext cx="667500" cy="6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3041" y="2393228"/>
            <a:ext cx="667512" cy="667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0"/>
          <p:cNvPicPr preferRelativeResize="0"/>
          <p:nvPr/>
        </p:nvPicPr>
        <p:blipFill rotWithShape="1">
          <a:blip r:embed="rId7">
            <a:alphaModFix/>
          </a:blip>
          <a:srcRect b="18757" l="0" r="0" t="14817"/>
          <a:stretch/>
        </p:blipFill>
        <p:spPr>
          <a:xfrm>
            <a:off x="7121966" y="2393225"/>
            <a:ext cx="667511" cy="667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0"/>
          <p:cNvPicPr preferRelativeResize="0"/>
          <p:nvPr/>
        </p:nvPicPr>
        <p:blipFill rotWithShape="1">
          <a:blip r:embed="rId8">
            <a:alphaModFix/>
          </a:blip>
          <a:srcRect b="-2090" l="-7503" r="0" t="1120"/>
          <a:stretch/>
        </p:blipFill>
        <p:spPr>
          <a:xfrm>
            <a:off x="5620550" y="2388975"/>
            <a:ext cx="717625" cy="673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160" name="Google Shape;160;p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132244" y="599461"/>
            <a:ext cx="1709882" cy="4286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sign&#10;&#10;Description automatically generated" id="161" name="Google Shape;161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12295" y="1324997"/>
            <a:ext cx="1369866" cy="70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07519" y="218235"/>
            <a:ext cx="2003973" cy="112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869772" y="1294281"/>
            <a:ext cx="1369874" cy="67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0"/>
          <p:cNvPicPr preferRelativeResize="0"/>
          <p:nvPr/>
        </p:nvPicPr>
        <p:blipFill rotWithShape="1">
          <a:blip r:embed="rId13">
            <a:alphaModFix/>
          </a:blip>
          <a:srcRect b="1907" l="3170" r="1907" t="3170"/>
          <a:stretch/>
        </p:blipFill>
        <p:spPr>
          <a:xfrm>
            <a:off x="6388300" y="2396504"/>
            <a:ext cx="667513" cy="66751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0"/>
          <p:cNvSpPr txBox="1"/>
          <p:nvPr/>
        </p:nvSpPr>
        <p:spPr>
          <a:xfrm>
            <a:off x="0" y="4900022"/>
            <a:ext cx="1699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Created for CAGI7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6771889" y="4900021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Haneen Abderrazzaq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0"/>
          <p:cNvSpPr txBox="1"/>
          <p:nvPr/>
        </p:nvSpPr>
        <p:spPr>
          <a:xfrm>
            <a:off x="3385956" y="4900020"/>
            <a:ext cx="237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genomeinterpretation.org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