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12"/>
  </p:notesMasterIdLst>
  <p:sldIdLst>
    <p:sldId id="258" r:id="rId2"/>
    <p:sldId id="287" r:id="rId3"/>
    <p:sldId id="286" r:id="rId4"/>
    <p:sldId id="259" r:id="rId5"/>
    <p:sldId id="288" r:id="rId6"/>
    <p:sldId id="289" r:id="rId7"/>
    <p:sldId id="290" r:id="rId8"/>
    <p:sldId id="265" r:id="rId9"/>
    <p:sldId id="271" r:id="rId10"/>
    <p:sldId id="263" r:id="rId1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6" roundtripDataSignature="AMtx7mgYzuO0c5BoGDBu2vYTunsqDd9T7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02"/>
    <p:restoredTop sz="96301"/>
  </p:normalViewPr>
  <p:slideViewPr>
    <p:cSldViewPr snapToGrid="0" snapToObjects="1">
      <p:cViewPr varScale="1">
        <p:scale>
          <a:sx n="127" d="100"/>
          <a:sy n="127" d="100"/>
        </p:scale>
        <p:origin x="59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26" Type="http://customschemas.google.com/relationships/presentationmetadata" Target="meta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>
          <a:extLst>
            <a:ext uri="{FF2B5EF4-FFF2-40B4-BE49-F238E27FC236}">
              <a16:creationId xmlns:a16="http://schemas.microsoft.com/office/drawing/2014/main" id="{C4ADF3B8-8717-88FF-3A5C-5DB0473F2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:notes">
            <a:extLst>
              <a:ext uri="{FF2B5EF4-FFF2-40B4-BE49-F238E27FC236}">
                <a16:creationId xmlns:a16="http://schemas.microsoft.com/office/drawing/2014/main" id="{208756E2-8231-8C54-761A-B4013B2BF2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3:notes">
            <a:extLst>
              <a:ext uri="{FF2B5EF4-FFF2-40B4-BE49-F238E27FC236}">
                <a16:creationId xmlns:a16="http://schemas.microsoft.com/office/drawing/2014/main" id="{A67B45CB-CB82-3BC8-E55D-EE21FAD98B0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29069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>
          <a:extLst>
            <a:ext uri="{FF2B5EF4-FFF2-40B4-BE49-F238E27FC236}">
              <a16:creationId xmlns:a16="http://schemas.microsoft.com/office/drawing/2014/main" id="{946C9C13-0605-1B48-B21D-56E754B21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:notes">
            <a:extLst>
              <a:ext uri="{FF2B5EF4-FFF2-40B4-BE49-F238E27FC236}">
                <a16:creationId xmlns:a16="http://schemas.microsoft.com/office/drawing/2014/main" id="{72D49F20-0C27-4DC6-44BF-46CEAD88659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3:notes">
            <a:extLst>
              <a:ext uri="{FF2B5EF4-FFF2-40B4-BE49-F238E27FC236}">
                <a16:creationId xmlns:a16="http://schemas.microsoft.com/office/drawing/2014/main" id="{20C3D883-4E60-C24A-62D5-1AD7F024E98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291234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620523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>
          <a:extLst>
            <a:ext uri="{FF2B5EF4-FFF2-40B4-BE49-F238E27FC236}">
              <a16:creationId xmlns:a16="http://schemas.microsoft.com/office/drawing/2014/main" id="{B0096841-6B7D-12F6-589A-F3C915AF9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:notes">
            <a:extLst>
              <a:ext uri="{FF2B5EF4-FFF2-40B4-BE49-F238E27FC236}">
                <a16:creationId xmlns:a16="http://schemas.microsoft.com/office/drawing/2014/main" id="{C202CCF1-45D7-12EF-634E-803D616ECDD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dirty="0"/>
          </a:p>
        </p:txBody>
      </p:sp>
      <p:sp>
        <p:nvSpPr>
          <p:cNvPr id="152" name="Google Shape;152;p3:notes">
            <a:extLst>
              <a:ext uri="{FF2B5EF4-FFF2-40B4-BE49-F238E27FC236}">
                <a16:creationId xmlns:a16="http://schemas.microsoft.com/office/drawing/2014/main" id="{E23F45EB-036F-3D79-994D-77AEA32458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171718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>
          <a:extLst>
            <a:ext uri="{FF2B5EF4-FFF2-40B4-BE49-F238E27FC236}">
              <a16:creationId xmlns:a16="http://schemas.microsoft.com/office/drawing/2014/main" id="{68A60F2D-8DCC-2387-AA73-5C15DDD83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:notes">
            <a:extLst>
              <a:ext uri="{FF2B5EF4-FFF2-40B4-BE49-F238E27FC236}">
                <a16:creationId xmlns:a16="http://schemas.microsoft.com/office/drawing/2014/main" id="{2C44ACB6-3CC9-CE74-BCCA-D8346C14F0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dirty="0"/>
          </a:p>
        </p:txBody>
      </p:sp>
      <p:sp>
        <p:nvSpPr>
          <p:cNvPr id="152" name="Google Shape;152;p3:notes">
            <a:extLst>
              <a:ext uri="{FF2B5EF4-FFF2-40B4-BE49-F238E27FC236}">
                <a16:creationId xmlns:a16="http://schemas.microsoft.com/office/drawing/2014/main" id="{09A6838F-03A3-90DF-2D47-5F26C8676F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420847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>
          <a:extLst>
            <a:ext uri="{FF2B5EF4-FFF2-40B4-BE49-F238E27FC236}">
              <a16:creationId xmlns:a16="http://schemas.microsoft.com/office/drawing/2014/main" id="{DC26BCB4-6F61-5EFF-700A-DE3095974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:notes">
            <a:extLst>
              <a:ext uri="{FF2B5EF4-FFF2-40B4-BE49-F238E27FC236}">
                <a16:creationId xmlns:a16="http://schemas.microsoft.com/office/drawing/2014/main" id="{302C9282-CA54-765C-79C3-175F45256F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dirty="0"/>
          </a:p>
        </p:txBody>
      </p:sp>
      <p:sp>
        <p:nvSpPr>
          <p:cNvPr id="152" name="Google Shape;152;p3:notes">
            <a:extLst>
              <a:ext uri="{FF2B5EF4-FFF2-40B4-BE49-F238E27FC236}">
                <a16:creationId xmlns:a16="http://schemas.microsoft.com/office/drawing/2014/main" id="{EFD4F1BB-27FF-8715-6062-C8EA2D4FA04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536552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dirty="0"/>
          </a:p>
        </p:txBody>
      </p:sp>
      <p:sp>
        <p:nvSpPr>
          <p:cNvPr id="152" name="Google Shape;15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581267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dirty="0"/>
          </a:p>
        </p:txBody>
      </p:sp>
      <p:sp>
        <p:nvSpPr>
          <p:cNvPr id="152" name="Google Shape;15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424484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dirty="0"/>
          </a:p>
        </p:txBody>
      </p:sp>
      <p:sp>
        <p:nvSpPr>
          <p:cNvPr id="152" name="Google Shape;15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00685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ustom Layout">
  <p:cSld name="3_Custom Layou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Slide">
  <p:cSld name="1_TitleSlide">
    <p:bg>
      <p:bgPr>
        <a:solidFill>
          <a:schemeClr val="dk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0"/>
          <p:cNvSpPr txBox="1">
            <a:spLocks noGrp="1"/>
          </p:cNvSpPr>
          <p:nvPr>
            <p:ph type="ctrTitle"/>
          </p:nvPr>
        </p:nvSpPr>
        <p:spPr>
          <a:xfrm>
            <a:off x="631371" y="1122363"/>
            <a:ext cx="6096807" cy="2038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0"/>
          <p:cNvSpPr txBox="1">
            <a:spLocks noGrp="1"/>
          </p:cNvSpPr>
          <p:nvPr>
            <p:ph type="subTitle" idx="1"/>
          </p:nvPr>
        </p:nvSpPr>
        <p:spPr>
          <a:xfrm>
            <a:off x="631371" y="3376260"/>
            <a:ext cx="6096807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16" name="Google Shape;16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728178" y="2667000"/>
            <a:ext cx="5460073" cy="42303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Slide">
  <p:cSld name="2_TitleSlide">
    <p:bg>
      <p:bgPr>
        <a:solidFill>
          <a:schemeClr val="dk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5824589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5824589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20" name="Google Shape;20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404100" y="368300"/>
            <a:ext cx="4552950" cy="63250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Slide">
  <p:cSld name="3_TitleSlide">
    <p:bg>
      <p:bgPr>
        <a:solidFill>
          <a:schemeClr val="lt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>
            <a:spLocks noGrp="1"/>
          </p:cNvSpPr>
          <p:nvPr>
            <p:ph type="ctrTitle"/>
          </p:nvPr>
        </p:nvSpPr>
        <p:spPr>
          <a:xfrm>
            <a:off x="631371" y="1122363"/>
            <a:ext cx="6096807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2"/>
          <p:cNvSpPr txBox="1">
            <a:spLocks noGrp="1"/>
          </p:cNvSpPr>
          <p:nvPr>
            <p:ph type="subTitle" idx="1"/>
          </p:nvPr>
        </p:nvSpPr>
        <p:spPr>
          <a:xfrm>
            <a:off x="631371" y="3602038"/>
            <a:ext cx="6096807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24" name="Google Shape;24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728178" y="2654300"/>
            <a:ext cx="5474515" cy="42415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Slide">
  <p:cSld name="4_TitleSlide">
    <p:bg>
      <p:bgPr>
        <a:solidFill>
          <a:schemeClr val="lt1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5824589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5824589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pic>
        <p:nvPicPr>
          <p:cNvPr id="28" name="Google Shape;28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404100" y="368300"/>
            <a:ext cx="4552950" cy="63250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>
            <a:spLocks noGrp="1"/>
          </p:cNvSpPr>
          <p:nvPr>
            <p:ph type="body" idx="1"/>
          </p:nvPr>
        </p:nvSpPr>
        <p:spPr>
          <a:xfrm>
            <a:off x="838200" y="1692001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31" name="Google Shape;31;p14"/>
          <p:cNvCxnSpPr/>
          <p:nvPr/>
        </p:nvCxnSpPr>
        <p:spPr>
          <a:xfrm>
            <a:off x="838200" y="1332089"/>
            <a:ext cx="9810044" cy="0"/>
          </a:xfrm>
          <a:prstGeom prst="straightConnector1">
            <a:avLst/>
          </a:prstGeom>
          <a:noFill/>
          <a:ln w="25400" cap="flat" cmpd="sng">
            <a:solidFill>
              <a:srgbClr val="E1192B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2" name="Google Shape;32;p14"/>
          <p:cNvSpPr txBox="1">
            <a:spLocks noGrp="1"/>
          </p:cNvSpPr>
          <p:nvPr>
            <p:ph type="title"/>
          </p:nvPr>
        </p:nvSpPr>
        <p:spPr>
          <a:xfrm>
            <a:off x="838200" y="30241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3" name="Google Shape;33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604771" y="5559425"/>
            <a:ext cx="1079500" cy="830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bg>
      <p:bgPr>
        <a:solidFill>
          <a:schemeClr val="dk1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5"/>
          <p:cNvSpPr txBox="1">
            <a:spLocks noGrp="1"/>
          </p:cNvSpPr>
          <p:nvPr>
            <p:ph type="body" idx="1"/>
          </p:nvPr>
        </p:nvSpPr>
        <p:spPr>
          <a:xfrm>
            <a:off x="838200" y="1692001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36" name="Google Shape;36;p15"/>
          <p:cNvCxnSpPr/>
          <p:nvPr/>
        </p:nvCxnSpPr>
        <p:spPr>
          <a:xfrm>
            <a:off x="838200" y="1332089"/>
            <a:ext cx="9810044" cy="0"/>
          </a:xfrm>
          <a:prstGeom prst="straightConnector1">
            <a:avLst/>
          </a:prstGeom>
          <a:noFill/>
          <a:ln w="25400" cap="flat" cmpd="sng">
            <a:solidFill>
              <a:srgbClr val="E1192B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7" name="Google Shape;37;p15"/>
          <p:cNvSpPr txBox="1">
            <a:spLocks noGrp="1"/>
          </p:cNvSpPr>
          <p:nvPr>
            <p:ph type="title"/>
          </p:nvPr>
        </p:nvSpPr>
        <p:spPr>
          <a:xfrm>
            <a:off x="838200" y="30241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8" name="Google Shape;38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604771" y="5559425"/>
            <a:ext cx="1079500" cy="830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cxnSp>
        <p:nvCxnSpPr>
          <p:cNvPr id="42" name="Google Shape;42;p16"/>
          <p:cNvCxnSpPr/>
          <p:nvPr/>
        </p:nvCxnSpPr>
        <p:spPr>
          <a:xfrm>
            <a:off x="838200" y="4515556"/>
            <a:ext cx="9829800" cy="0"/>
          </a:xfrm>
          <a:prstGeom prst="straightConnector1">
            <a:avLst/>
          </a:prstGeom>
          <a:noFill/>
          <a:ln w="25400" cap="flat" cmpd="sng">
            <a:solidFill>
              <a:srgbClr val="E1192B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7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494453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4944533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body" idx="2"/>
          </p:nvPr>
        </p:nvSpPr>
        <p:spPr>
          <a:xfrm>
            <a:off x="6535994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48" name="Google Shape;48;p17"/>
          <p:cNvCxnSpPr/>
          <p:nvPr/>
        </p:nvCxnSpPr>
        <p:spPr>
          <a:xfrm>
            <a:off x="838200" y="1690688"/>
            <a:ext cx="4944533" cy="0"/>
          </a:xfrm>
          <a:prstGeom prst="straightConnector1">
            <a:avLst/>
          </a:prstGeom>
          <a:noFill/>
          <a:ln w="25400" cap="flat" cmpd="sng">
            <a:solidFill>
              <a:srgbClr val="E1192B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9" name="Google Shape;49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604771" y="5559425"/>
            <a:ext cx="1079500" cy="830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wo Content">
  <p:cSld name="1_Two Conten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8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494453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4944533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18"/>
          <p:cNvSpPr txBox="1">
            <a:spLocks noGrp="1"/>
          </p:cNvSpPr>
          <p:nvPr>
            <p:ph type="body" idx="2"/>
          </p:nvPr>
        </p:nvSpPr>
        <p:spPr>
          <a:xfrm>
            <a:off x="6553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5" name="Google Shape;55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8200" y="6397395"/>
            <a:ext cx="2688771" cy="24017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6" name="Google Shape;56;p18"/>
          <p:cNvCxnSpPr/>
          <p:nvPr/>
        </p:nvCxnSpPr>
        <p:spPr>
          <a:xfrm>
            <a:off x="838200" y="1690688"/>
            <a:ext cx="4944533" cy="0"/>
          </a:xfrm>
          <a:prstGeom prst="straightConnector1">
            <a:avLst/>
          </a:prstGeom>
          <a:noFill/>
          <a:ln w="25400" cap="flat" cmpd="sng">
            <a:solidFill>
              <a:srgbClr val="E1192B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57" name="Google Shape;57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04771" y="5559425"/>
            <a:ext cx="1079500" cy="830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wo Content">
  <p:cSld name="3_Two Conten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494453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4944533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62" name="Google Shape;62;p19"/>
          <p:cNvCxnSpPr/>
          <p:nvPr/>
        </p:nvCxnSpPr>
        <p:spPr>
          <a:xfrm>
            <a:off x="838200" y="1690688"/>
            <a:ext cx="4944533" cy="0"/>
          </a:xfrm>
          <a:prstGeom prst="straightConnector1">
            <a:avLst/>
          </a:prstGeom>
          <a:noFill/>
          <a:ln w="25400" cap="flat" cmpd="sng">
            <a:solidFill>
              <a:srgbClr val="E1192B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3" name="Google Shape;63;p19"/>
          <p:cNvSpPr txBox="1">
            <a:spLocks noGrp="1"/>
          </p:cNvSpPr>
          <p:nvPr>
            <p:ph type="body" idx="2"/>
          </p:nvPr>
        </p:nvSpPr>
        <p:spPr>
          <a:xfrm>
            <a:off x="6535994" y="1825625"/>
            <a:ext cx="4944533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64" name="Google Shape;64;p19"/>
          <p:cNvCxnSpPr/>
          <p:nvPr/>
        </p:nvCxnSpPr>
        <p:spPr>
          <a:xfrm>
            <a:off x="6150761" y="1825625"/>
            <a:ext cx="0" cy="4571772"/>
          </a:xfrm>
          <a:prstGeom prst="straightConnector1">
            <a:avLst/>
          </a:prstGeom>
          <a:noFill/>
          <a:ln w="25400" cap="flat" cmpd="sng">
            <a:solidFill>
              <a:srgbClr val="E1192B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5" name="Google Shape;65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604771" y="5559425"/>
            <a:ext cx="1079500" cy="830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wo Content">
  <p:cSld name="2_Two Conten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494453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4944533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69" name="Google Shape;69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8200" y="6397395"/>
            <a:ext cx="2688771" cy="24017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20"/>
          <p:cNvCxnSpPr/>
          <p:nvPr/>
        </p:nvCxnSpPr>
        <p:spPr>
          <a:xfrm>
            <a:off x="838200" y="1690688"/>
            <a:ext cx="4944533" cy="0"/>
          </a:xfrm>
          <a:prstGeom prst="straightConnector1">
            <a:avLst/>
          </a:prstGeom>
          <a:noFill/>
          <a:ln w="25400" cap="flat" cmpd="sng">
            <a:solidFill>
              <a:srgbClr val="E1192B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1" name="Google Shape;71;p20"/>
          <p:cNvCxnSpPr/>
          <p:nvPr/>
        </p:nvCxnSpPr>
        <p:spPr>
          <a:xfrm>
            <a:off x="6150761" y="1825625"/>
            <a:ext cx="0" cy="4571772"/>
          </a:xfrm>
          <a:prstGeom prst="straightConnector1">
            <a:avLst/>
          </a:prstGeom>
          <a:noFill/>
          <a:ln w="25400" cap="flat" cmpd="sng">
            <a:solidFill>
              <a:srgbClr val="E1192B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2" name="Google Shape;72;p20"/>
          <p:cNvSpPr txBox="1">
            <a:spLocks noGrp="1"/>
          </p:cNvSpPr>
          <p:nvPr>
            <p:ph type="body" idx="2"/>
          </p:nvPr>
        </p:nvSpPr>
        <p:spPr>
          <a:xfrm>
            <a:off x="6553200" y="1825625"/>
            <a:ext cx="4944533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73" name="Google Shape;73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04771" y="5559425"/>
            <a:ext cx="1079500" cy="830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Only">
  <p:cSld name="3_Title 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8200" y="337165"/>
            <a:ext cx="2858729" cy="901861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21"/>
          <p:cNvSpPr txBox="1">
            <a:spLocks noGrp="1"/>
          </p:cNvSpPr>
          <p:nvPr>
            <p:ph type="body" idx="1"/>
          </p:nvPr>
        </p:nvSpPr>
        <p:spPr>
          <a:xfrm>
            <a:off x="838200" y="1692001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77" name="Google Shape;77;p21"/>
          <p:cNvCxnSpPr/>
          <p:nvPr/>
        </p:nvCxnSpPr>
        <p:spPr>
          <a:xfrm>
            <a:off x="1897380" y="1332089"/>
            <a:ext cx="8750864" cy="0"/>
          </a:xfrm>
          <a:prstGeom prst="straightConnector1">
            <a:avLst/>
          </a:prstGeom>
          <a:noFill/>
          <a:ln w="25400" cap="flat" cmpd="sng">
            <a:solidFill>
              <a:srgbClr val="E1192B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8" name="Google Shape;78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04771" y="5559425"/>
            <a:ext cx="1079500" cy="830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bg>
      <p:bgPr>
        <a:solidFill>
          <a:schemeClr val="lt1">
            <a:alpha val="44705"/>
          </a:schemeClr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2"/>
          <p:cNvSpPr txBox="1"/>
          <p:nvPr/>
        </p:nvSpPr>
        <p:spPr>
          <a:xfrm>
            <a:off x="838200" y="598310"/>
            <a:ext cx="10515600" cy="733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sz="4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Click to edit Master title style</a:t>
            </a:r>
            <a:endParaRPr/>
          </a:p>
        </p:txBody>
      </p:sp>
      <p:cxnSp>
        <p:nvCxnSpPr>
          <p:cNvPr id="81" name="Google Shape;81;p22"/>
          <p:cNvCxnSpPr/>
          <p:nvPr/>
        </p:nvCxnSpPr>
        <p:spPr>
          <a:xfrm>
            <a:off x="838200" y="1332089"/>
            <a:ext cx="9766571" cy="0"/>
          </a:xfrm>
          <a:prstGeom prst="straightConnector1">
            <a:avLst/>
          </a:prstGeom>
          <a:noFill/>
          <a:ln w="25400" cap="flat" cmpd="sng">
            <a:solidFill>
              <a:srgbClr val="E1192B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82" name="Google Shape;82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604771" y="5559425"/>
            <a:ext cx="1079500" cy="830792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22"/>
          <p:cNvSpPr txBox="1">
            <a:spLocks noGrp="1"/>
          </p:cNvSpPr>
          <p:nvPr>
            <p:ph type="body" idx="1"/>
          </p:nvPr>
        </p:nvSpPr>
        <p:spPr>
          <a:xfrm>
            <a:off x="838200" y="1692001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Blank">
  <p:cSld name="3_Blank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23"/>
          <p:cNvSpPr txBox="1">
            <a:spLocks noGrp="1"/>
          </p:cNvSpPr>
          <p:nvPr>
            <p:ph type="title"/>
          </p:nvPr>
        </p:nvSpPr>
        <p:spPr>
          <a:xfrm>
            <a:off x="838200" y="598310"/>
            <a:ext cx="10515600" cy="733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87" name="Google Shape;87;p23"/>
          <p:cNvCxnSpPr/>
          <p:nvPr/>
        </p:nvCxnSpPr>
        <p:spPr>
          <a:xfrm>
            <a:off x="838200" y="1332089"/>
            <a:ext cx="9810044" cy="0"/>
          </a:xfrm>
          <a:prstGeom prst="straightConnector1">
            <a:avLst/>
          </a:prstGeom>
          <a:noFill/>
          <a:ln w="25400" cap="flat" cmpd="sng">
            <a:solidFill>
              <a:srgbClr val="E1192B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8" name="Google Shape;88;p23"/>
          <p:cNvSpPr txBox="1">
            <a:spLocks noGrp="1"/>
          </p:cNvSpPr>
          <p:nvPr>
            <p:ph type="body" idx="1"/>
          </p:nvPr>
        </p:nvSpPr>
        <p:spPr>
          <a:xfrm>
            <a:off x="838200" y="1692001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89" name="Google Shape;89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604771" y="5559425"/>
            <a:ext cx="1079500" cy="830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4"/>
          <p:cNvSpPr/>
          <p:nvPr/>
        </p:nvSpPr>
        <p:spPr>
          <a:xfrm>
            <a:off x="4974771" y="0"/>
            <a:ext cx="7217229" cy="685800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2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93" name="Google Shape;93;p2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4" name="Google Shape;94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379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95" name="Google Shape;95;p24"/>
          <p:cNvCxnSpPr/>
          <p:nvPr/>
        </p:nvCxnSpPr>
        <p:spPr>
          <a:xfrm>
            <a:off x="838200" y="1841630"/>
            <a:ext cx="3933825" cy="0"/>
          </a:xfrm>
          <a:prstGeom prst="straightConnector1">
            <a:avLst/>
          </a:prstGeom>
          <a:noFill/>
          <a:ln w="25400" cap="flat" cmpd="sng">
            <a:solidFill>
              <a:srgbClr val="E1192B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96" name="Google Shape;96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604771" y="5559425"/>
            <a:ext cx="1079500" cy="830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ntent with Caption" type="objTx">
  <p:cSld name="OBJECT_WITH_CAPTION_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5"/>
          <p:cNvSpPr/>
          <p:nvPr/>
        </p:nvSpPr>
        <p:spPr>
          <a:xfrm>
            <a:off x="1" y="0"/>
            <a:ext cx="4963886" cy="685800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379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1" name="Google Shape;101;p2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cxnSp>
        <p:nvCxnSpPr>
          <p:cNvPr id="102" name="Google Shape;102;p25"/>
          <p:cNvCxnSpPr/>
          <p:nvPr/>
        </p:nvCxnSpPr>
        <p:spPr>
          <a:xfrm>
            <a:off x="838200" y="1841630"/>
            <a:ext cx="3933825" cy="0"/>
          </a:xfrm>
          <a:prstGeom prst="straightConnector1">
            <a:avLst/>
          </a:prstGeom>
          <a:noFill/>
          <a:ln w="25400" cap="flat" cmpd="sng">
            <a:solidFill>
              <a:srgbClr val="E1192B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03" name="Google Shape;103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604771" y="5559425"/>
            <a:ext cx="1079500" cy="830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Picture with Caption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6"/>
          <p:cNvSpPr/>
          <p:nvPr/>
        </p:nvSpPr>
        <p:spPr>
          <a:xfrm>
            <a:off x="4974771" y="0"/>
            <a:ext cx="7217229" cy="685800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07" name="Google Shape;107;p2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8" name="Google Shape;108;p2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379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09" name="Google Shape;109;p26"/>
          <p:cNvCxnSpPr/>
          <p:nvPr/>
        </p:nvCxnSpPr>
        <p:spPr>
          <a:xfrm>
            <a:off x="838200" y="1841630"/>
            <a:ext cx="3933825" cy="0"/>
          </a:xfrm>
          <a:prstGeom prst="straightConnector1">
            <a:avLst/>
          </a:prstGeom>
          <a:noFill/>
          <a:ln w="25400" cap="flat" cmpd="sng">
            <a:solidFill>
              <a:srgbClr val="E1192B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10" name="Google Shape;110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604771" y="5559425"/>
            <a:ext cx="1079500" cy="830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icture with Caption">
  <p:cSld name="1_Picture with Capti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7"/>
          <p:cNvSpPr/>
          <p:nvPr/>
        </p:nvSpPr>
        <p:spPr>
          <a:xfrm>
            <a:off x="1" y="0"/>
            <a:ext cx="4963886" cy="685800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2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14" name="Google Shape;114;p2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5" name="Google Shape;115;p2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379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16" name="Google Shape;116;p27"/>
          <p:cNvCxnSpPr/>
          <p:nvPr/>
        </p:nvCxnSpPr>
        <p:spPr>
          <a:xfrm>
            <a:off x="838200" y="1841630"/>
            <a:ext cx="3933825" cy="0"/>
          </a:xfrm>
          <a:prstGeom prst="straightConnector1">
            <a:avLst/>
          </a:prstGeom>
          <a:noFill/>
          <a:ln w="25400" cap="flat" cmpd="sng">
            <a:solidFill>
              <a:srgbClr val="E1192B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17" name="Google Shape;117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604771" y="5559425"/>
            <a:ext cx="1079500" cy="830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EndSlide">
  <p:cSld name="1_EndSlid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8"/>
          <p:cNvSpPr txBox="1">
            <a:spLocks noGrp="1"/>
          </p:cNvSpPr>
          <p:nvPr>
            <p:ph type="title"/>
          </p:nvPr>
        </p:nvSpPr>
        <p:spPr>
          <a:xfrm>
            <a:off x="3343089" y="1206500"/>
            <a:ext cx="5839012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b="1" i="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20" name="Google Shape;120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343089" y="3747891"/>
            <a:ext cx="5839012" cy="184207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1" name="Google Shape;121;p28"/>
          <p:cNvCxnSpPr/>
          <p:nvPr/>
        </p:nvCxnSpPr>
        <p:spPr>
          <a:xfrm>
            <a:off x="2514600" y="2997200"/>
            <a:ext cx="7370442" cy="0"/>
          </a:xfrm>
          <a:prstGeom prst="straightConnector1">
            <a:avLst/>
          </a:prstGeom>
          <a:noFill/>
          <a:ln w="25400" cap="flat" cmpd="sng">
            <a:solidFill>
              <a:srgbClr val="E1192B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EndSlide">
  <p:cSld name="2_EndSlide">
    <p:bg>
      <p:bgPr>
        <a:solidFill>
          <a:schemeClr val="dk1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9"/>
          <p:cNvSpPr txBox="1">
            <a:spLocks noGrp="1"/>
          </p:cNvSpPr>
          <p:nvPr>
            <p:ph type="title"/>
          </p:nvPr>
        </p:nvSpPr>
        <p:spPr>
          <a:xfrm>
            <a:off x="3343089" y="1206500"/>
            <a:ext cx="5839012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1" i="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24" name="Google Shape;124;p29"/>
          <p:cNvCxnSpPr/>
          <p:nvPr/>
        </p:nvCxnSpPr>
        <p:spPr>
          <a:xfrm>
            <a:off x="2514600" y="2997200"/>
            <a:ext cx="7370442" cy="0"/>
          </a:xfrm>
          <a:prstGeom prst="straightConnector1">
            <a:avLst/>
          </a:prstGeom>
          <a:noFill/>
          <a:ln w="25400" cap="flat" cmpd="sng">
            <a:solidFill>
              <a:srgbClr val="E1192B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25" name="Google Shape;125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343089" y="3747891"/>
            <a:ext cx="5839012" cy="18420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EndSlide">
  <p:cSld name="3_EndSlide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0"/>
          <p:cNvSpPr txBox="1">
            <a:spLocks noGrp="1"/>
          </p:cNvSpPr>
          <p:nvPr>
            <p:ph type="title"/>
          </p:nvPr>
        </p:nvSpPr>
        <p:spPr>
          <a:xfrm>
            <a:off x="3343089" y="1206500"/>
            <a:ext cx="5839012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b="1" i="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28" name="Google Shape;128;p30"/>
          <p:cNvCxnSpPr/>
          <p:nvPr/>
        </p:nvCxnSpPr>
        <p:spPr>
          <a:xfrm>
            <a:off x="2514600" y="2997200"/>
            <a:ext cx="7370442" cy="0"/>
          </a:xfrm>
          <a:prstGeom prst="straightConnector1">
            <a:avLst/>
          </a:prstGeom>
          <a:noFill/>
          <a:ln w="25400" cap="flat" cmpd="sng">
            <a:solidFill>
              <a:srgbClr val="E1192B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29" name="Google Shape;129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09994" y="3528577"/>
            <a:ext cx="3505201" cy="2336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EndSlide">
  <p:cSld name="4_EndSlide">
    <p:bg>
      <p:bgPr>
        <a:solidFill>
          <a:schemeClr val="dk1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1"/>
          <p:cNvSpPr txBox="1">
            <a:spLocks noGrp="1"/>
          </p:cNvSpPr>
          <p:nvPr>
            <p:ph type="title"/>
          </p:nvPr>
        </p:nvSpPr>
        <p:spPr>
          <a:xfrm>
            <a:off x="3343089" y="1206500"/>
            <a:ext cx="5839012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1" i="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32" name="Google Shape;132;p31"/>
          <p:cNvCxnSpPr/>
          <p:nvPr/>
        </p:nvCxnSpPr>
        <p:spPr>
          <a:xfrm>
            <a:off x="2514600" y="2997200"/>
            <a:ext cx="7370442" cy="0"/>
          </a:xfrm>
          <a:prstGeom prst="straightConnector1">
            <a:avLst/>
          </a:prstGeom>
          <a:noFill/>
          <a:ln w="25400" cap="flat" cmpd="sng">
            <a:solidFill>
              <a:srgbClr val="E1192B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33" name="Google Shape;133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09994" y="3528576"/>
            <a:ext cx="3505202" cy="2336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"/>
          <p:cNvSpPr txBox="1"/>
          <p:nvPr/>
        </p:nvSpPr>
        <p:spPr>
          <a:xfrm>
            <a:off x="0" y="1410118"/>
            <a:ext cx="12192000" cy="241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cap="small" dirty="0">
                <a:solidFill>
                  <a:schemeClr val="dk1"/>
                </a:solidFill>
              </a:rPr>
              <a:t>Annotation Accumulation Accuracy Assessments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cap="small" dirty="0">
                <a:solidFill>
                  <a:schemeClr val="dk1"/>
                </a:solidFill>
              </a:rPr>
              <a:t>(Annotate-All)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dirty="0"/>
          </a:p>
        </p:txBody>
      </p:sp>
      <p:sp>
        <p:nvSpPr>
          <p:cNvPr id="156" name="Google Shape;156;p3"/>
          <p:cNvSpPr txBox="1"/>
          <p:nvPr/>
        </p:nvSpPr>
        <p:spPr>
          <a:xfrm>
            <a:off x="0" y="6581001"/>
            <a:ext cx="16995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Created for CAGI7</a:t>
            </a: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3"/>
          <p:cNvSpPr txBox="1"/>
          <p:nvPr/>
        </p:nvSpPr>
        <p:spPr>
          <a:xfrm>
            <a:off x="4881981" y="6580999"/>
            <a:ext cx="237213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genomeinterpretation.org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55;p3">
            <a:extLst>
              <a:ext uri="{FF2B5EF4-FFF2-40B4-BE49-F238E27FC236}">
                <a16:creationId xmlns:a16="http://schemas.microsoft.com/office/drawing/2014/main" id="{E89C5521-05BE-F643-97C7-25282EA8B859}"/>
              </a:ext>
            </a:extLst>
          </p:cNvPr>
          <p:cNvSpPr txBox="1"/>
          <p:nvPr/>
        </p:nvSpPr>
        <p:spPr>
          <a:xfrm>
            <a:off x="0" y="4320868"/>
            <a:ext cx="12191999" cy="2234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Predrag Radivojac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lang="en-US" sz="20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Northeastern University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lang="en-US" sz="20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lang="en-US" sz="20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December 6, 2025</a:t>
            </a:r>
          </a:p>
        </p:txBody>
      </p:sp>
      <p:sp>
        <p:nvSpPr>
          <p:cNvPr id="8" name="Google Shape;157;p3">
            <a:extLst>
              <a:ext uri="{FF2B5EF4-FFF2-40B4-BE49-F238E27FC236}">
                <a16:creationId xmlns:a16="http://schemas.microsoft.com/office/drawing/2014/main" id="{30BFE62C-ABC7-764F-A03C-BB413D489300}"/>
              </a:ext>
            </a:extLst>
          </p:cNvPr>
          <p:cNvSpPr txBox="1"/>
          <p:nvPr/>
        </p:nvSpPr>
        <p:spPr>
          <a:xfrm>
            <a:off x="9839739" y="6581000"/>
            <a:ext cx="237213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Predrag Radivojac</a:t>
            </a:r>
            <a:endParaRPr dirty="0"/>
          </a:p>
        </p:txBody>
      </p:sp>
      <p:sp>
        <p:nvSpPr>
          <p:cNvPr id="2" name="Google Shape;154;p3">
            <a:extLst>
              <a:ext uri="{FF2B5EF4-FFF2-40B4-BE49-F238E27FC236}">
                <a16:creationId xmlns:a16="http://schemas.microsoft.com/office/drawing/2014/main" id="{A150EF6B-2532-5ACB-36F1-76C8A27827CC}"/>
              </a:ext>
            </a:extLst>
          </p:cNvPr>
          <p:cNvSpPr txBox="1"/>
          <p:nvPr/>
        </p:nvSpPr>
        <p:spPr>
          <a:xfrm>
            <a:off x="-27950" y="165532"/>
            <a:ext cx="12192000" cy="693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cap="small" dirty="0">
                <a:solidFill>
                  <a:schemeClr val="dk1"/>
                </a:solidFill>
              </a:rPr>
              <a:t>Missense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>
          <a:extLst>
            <a:ext uri="{FF2B5EF4-FFF2-40B4-BE49-F238E27FC236}">
              <a16:creationId xmlns:a16="http://schemas.microsoft.com/office/drawing/2014/main" id="{8F5203DC-68C8-5C27-6FCC-0B3D2F0CB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">
            <a:extLst>
              <a:ext uri="{FF2B5EF4-FFF2-40B4-BE49-F238E27FC236}">
                <a16:creationId xmlns:a16="http://schemas.microsoft.com/office/drawing/2014/main" id="{A5B6F995-86D7-ED33-2CFD-60D7AEEE5F9C}"/>
              </a:ext>
            </a:extLst>
          </p:cNvPr>
          <p:cNvSpPr txBox="1"/>
          <p:nvPr/>
        </p:nvSpPr>
        <p:spPr>
          <a:xfrm>
            <a:off x="0" y="0"/>
            <a:ext cx="12192000" cy="829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0" i="0" u="none" strike="noStrike" cap="small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Annotate All Challenges</a:t>
            </a:r>
            <a:endParaRPr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DE2B37-222C-9E42-97D2-71928C277F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8249"/>
          <a:stretch>
            <a:fillRect/>
          </a:stretch>
        </p:blipFill>
        <p:spPr>
          <a:xfrm>
            <a:off x="1794551" y="3305907"/>
            <a:ext cx="8806581" cy="1165441"/>
          </a:xfrm>
          <a:prstGeom prst="rect">
            <a:avLst/>
          </a:prstGeom>
        </p:spPr>
      </p:pic>
      <p:sp>
        <p:nvSpPr>
          <p:cNvPr id="15" name="Google Shape;156;p3">
            <a:extLst>
              <a:ext uri="{FF2B5EF4-FFF2-40B4-BE49-F238E27FC236}">
                <a16:creationId xmlns:a16="http://schemas.microsoft.com/office/drawing/2014/main" id="{EB717D9E-5C41-4F75-10DF-25BA6BD81913}"/>
              </a:ext>
            </a:extLst>
          </p:cNvPr>
          <p:cNvSpPr txBox="1"/>
          <p:nvPr/>
        </p:nvSpPr>
        <p:spPr>
          <a:xfrm>
            <a:off x="0" y="6581001"/>
            <a:ext cx="16995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Created for CAGI7</a:t>
            </a: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58;p3">
            <a:extLst>
              <a:ext uri="{FF2B5EF4-FFF2-40B4-BE49-F238E27FC236}">
                <a16:creationId xmlns:a16="http://schemas.microsoft.com/office/drawing/2014/main" id="{A76EFE49-EBBB-844F-0DB9-EDC9EC676842}"/>
              </a:ext>
            </a:extLst>
          </p:cNvPr>
          <p:cNvSpPr txBox="1"/>
          <p:nvPr/>
        </p:nvSpPr>
        <p:spPr>
          <a:xfrm>
            <a:off x="4881981" y="6580999"/>
            <a:ext cx="237213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genomeinterpretation.org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57;p3">
            <a:extLst>
              <a:ext uri="{FF2B5EF4-FFF2-40B4-BE49-F238E27FC236}">
                <a16:creationId xmlns:a16="http://schemas.microsoft.com/office/drawing/2014/main" id="{8F220A2F-AE46-2943-A150-E25648CA8A43}"/>
              </a:ext>
            </a:extLst>
          </p:cNvPr>
          <p:cNvSpPr txBox="1"/>
          <p:nvPr/>
        </p:nvSpPr>
        <p:spPr>
          <a:xfrm>
            <a:off x="9839739" y="6581000"/>
            <a:ext cx="237213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Predrag Radivojac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CC3671-AB14-FFB2-DEDD-7A823CE355BC}"/>
              </a:ext>
            </a:extLst>
          </p:cNvPr>
          <p:cNvSpPr txBox="1"/>
          <p:nvPr/>
        </p:nvSpPr>
        <p:spPr>
          <a:xfrm>
            <a:off x="798320" y="4648778"/>
            <a:ext cx="34521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CAGI 6: 81,782,923 missense variants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E67E01-6920-F853-CC60-5539A5DDF6D1}"/>
              </a:ext>
            </a:extLst>
          </p:cNvPr>
          <p:cNvSpPr txBox="1"/>
          <p:nvPr/>
        </p:nvSpPr>
        <p:spPr>
          <a:xfrm>
            <a:off x="5958673" y="4641447"/>
            <a:ext cx="21188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CAGI 6: 10,456 variants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A312DD-2680-8B2F-9BA5-0B6BD5CC27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6187" y="5040923"/>
            <a:ext cx="1548754" cy="3471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D5B7355-1033-19A7-9084-BFE374F132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3568" y="4976722"/>
            <a:ext cx="681165" cy="475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476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>
          <a:extLst>
            <a:ext uri="{FF2B5EF4-FFF2-40B4-BE49-F238E27FC236}">
              <a16:creationId xmlns:a16="http://schemas.microsoft.com/office/drawing/2014/main" id="{6083F2EE-6201-8DBA-C9CA-3D7641056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">
            <a:extLst>
              <a:ext uri="{FF2B5EF4-FFF2-40B4-BE49-F238E27FC236}">
                <a16:creationId xmlns:a16="http://schemas.microsoft.com/office/drawing/2014/main" id="{7955FA1B-A542-F7F8-E84E-68693246C35E}"/>
              </a:ext>
            </a:extLst>
          </p:cNvPr>
          <p:cNvSpPr txBox="1"/>
          <p:nvPr/>
        </p:nvSpPr>
        <p:spPr>
          <a:xfrm>
            <a:off x="0" y="0"/>
            <a:ext cx="12192000" cy="829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0" i="0" u="none" strike="noStrike" cap="small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Annotate All Challenges</a:t>
            </a:r>
            <a:endParaRPr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820071-890F-955A-9E1D-DB71346A9CA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8249"/>
          <a:stretch>
            <a:fillRect/>
          </a:stretch>
        </p:blipFill>
        <p:spPr>
          <a:xfrm>
            <a:off x="1794551" y="3305907"/>
            <a:ext cx="8806581" cy="116544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5FA744-3D0A-90C3-C1B0-B45FC604313F}"/>
              </a:ext>
            </a:extLst>
          </p:cNvPr>
          <p:cNvSpPr txBox="1"/>
          <p:nvPr/>
        </p:nvSpPr>
        <p:spPr>
          <a:xfrm>
            <a:off x="1724215" y="2542515"/>
            <a:ext cx="1640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</a:rPr>
              <a:t>May 2021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1AD5A0-DC9E-44F0-DB27-052491E7128F}"/>
              </a:ext>
            </a:extLst>
          </p:cNvPr>
          <p:cNvSpPr txBox="1"/>
          <p:nvPr/>
        </p:nvSpPr>
        <p:spPr>
          <a:xfrm>
            <a:off x="3324562" y="2535280"/>
            <a:ext cx="1640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October 2021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C1FE61-78A7-179B-E859-EFE237E2D2B8}"/>
              </a:ext>
            </a:extLst>
          </p:cNvPr>
          <p:cNvSpPr txBox="1"/>
          <p:nvPr/>
        </p:nvSpPr>
        <p:spPr>
          <a:xfrm>
            <a:off x="6197841" y="2535280"/>
            <a:ext cx="1640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</a:rPr>
              <a:t>April 2023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A19B05-5D78-0AE1-1B20-48640E597902}"/>
              </a:ext>
            </a:extLst>
          </p:cNvPr>
          <p:cNvSpPr txBox="1"/>
          <p:nvPr/>
        </p:nvSpPr>
        <p:spPr>
          <a:xfrm>
            <a:off x="8324998" y="2535280"/>
            <a:ext cx="1640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</a:rPr>
              <a:t>June 2024</a:t>
            </a:r>
          </a:p>
        </p:txBody>
      </p:sp>
      <p:sp>
        <p:nvSpPr>
          <p:cNvPr id="15" name="Google Shape;156;p3">
            <a:extLst>
              <a:ext uri="{FF2B5EF4-FFF2-40B4-BE49-F238E27FC236}">
                <a16:creationId xmlns:a16="http://schemas.microsoft.com/office/drawing/2014/main" id="{F4BFBF29-3B7B-403F-AD99-895AA90D155D}"/>
              </a:ext>
            </a:extLst>
          </p:cNvPr>
          <p:cNvSpPr txBox="1"/>
          <p:nvPr/>
        </p:nvSpPr>
        <p:spPr>
          <a:xfrm>
            <a:off x="0" y="6581001"/>
            <a:ext cx="16995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Created for CAGI7</a:t>
            </a: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58;p3">
            <a:extLst>
              <a:ext uri="{FF2B5EF4-FFF2-40B4-BE49-F238E27FC236}">
                <a16:creationId xmlns:a16="http://schemas.microsoft.com/office/drawing/2014/main" id="{57FAA586-E074-7516-D6BC-438B38FBA7CC}"/>
              </a:ext>
            </a:extLst>
          </p:cNvPr>
          <p:cNvSpPr txBox="1"/>
          <p:nvPr/>
        </p:nvSpPr>
        <p:spPr>
          <a:xfrm>
            <a:off x="4881981" y="6580999"/>
            <a:ext cx="237213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genomeinterpretation.org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57;p3">
            <a:extLst>
              <a:ext uri="{FF2B5EF4-FFF2-40B4-BE49-F238E27FC236}">
                <a16:creationId xmlns:a16="http://schemas.microsoft.com/office/drawing/2014/main" id="{D2B93818-1513-E176-C796-99CA746BCABF}"/>
              </a:ext>
            </a:extLst>
          </p:cNvPr>
          <p:cNvSpPr txBox="1"/>
          <p:nvPr/>
        </p:nvSpPr>
        <p:spPr>
          <a:xfrm>
            <a:off x="9839739" y="6581000"/>
            <a:ext cx="237213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Predrag Radivojac</a:t>
            </a:r>
            <a:endParaRPr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F492DD3-D7EE-414B-E862-39BA47F91B95}"/>
              </a:ext>
            </a:extLst>
          </p:cNvPr>
          <p:cNvSpPr txBox="1"/>
          <p:nvPr/>
        </p:nvSpPr>
        <p:spPr>
          <a:xfrm>
            <a:off x="798320" y="4648778"/>
            <a:ext cx="34521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CAGI 6: 81,782,923 missense variants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6B0E9BD-ABF2-31A2-181F-DC5CB36CC93B}"/>
              </a:ext>
            </a:extLst>
          </p:cNvPr>
          <p:cNvSpPr txBox="1"/>
          <p:nvPr/>
        </p:nvSpPr>
        <p:spPr>
          <a:xfrm>
            <a:off x="5958673" y="4641447"/>
            <a:ext cx="21188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CAGI 6: 10,456 variants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6C0AE77-1024-CADB-B1F4-F33C5BB32513}"/>
              </a:ext>
            </a:extLst>
          </p:cNvPr>
          <p:cNvSpPr txBox="1"/>
          <p:nvPr/>
        </p:nvSpPr>
        <p:spPr>
          <a:xfrm>
            <a:off x="3205419" y="2108011"/>
            <a:ext cx="18374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accent5">
                    <a:lumMod val="75000"/>
                  </a:schemeClr>
                </a:solidFill>
              </a:rPr>
              <a:t>September 2025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696F46A-6330-18A4-7127-0E475E12ADAD}"/>
              </a:ext>
            </a:extLst>
          </p:cNvPr>
          <p:cNvSpPr txBox="1"/>
          <p:nvPr/>
        </p:nvSpPr>
        <p:spPr>
          <a:xfrm>
            <a:off x="1744311" y="2116790"/>
            <a:ext cx="1640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accent5">
                    <a:lumMod val="75000"/>
                  </a:schemeClr>
                </a:solidFill>
              </a:rPr>
              <a:t>June 2025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5299436-517F-2641-7FA6-C23AA038B04B}"/>
              </a:ext>
            </a:extLst>
          </p:cNvPr>
          <p:cNvSpPr txBox="1"/>
          <p:nvPr/>
        </p:nvSpPr>
        <p:spPr>
          <a:xfrm>
            <a:off x="0" y="2116790"/>
            <a:ext cx="15074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accent5">
                    <a:lumMod val="75000"/>
                  </a:schemeClr>
                </a:solidFill>
              </a:rPr>
              <a:t>CAGI</a:t>
            </a:r>
            <a:r>
              <a:rPr lang="en-US" sz="8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600" dirty="0">
                <a:solidFill>
                  <a:schemeClr val="accent5">
                    <a:lumMod val="75000"/>
                  </a:schemeClr>
                </a:solidFill>
              </a:rPr>
              <a:t>7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2312F80-2CFF-5CAE-FE51-8BDE9D5DF46C}"/>
              </a:ext>
            </a:extLst>
          </p:cNvPr>
          <p:cNvSpPr txBox="1"/>
          <p:nvPr/>
        </p:nvSpPr>
        <p:spPr>
          <a:xfrm>
            <a:off x="-1" y="2522196"/>
            <a:ext cx="15074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</a:rPr>
              <a:t>CAGI</a:t>
            </a:r>
            <a:r>
              <a:rPr lang="en-US" sz="800" dirty="0">
                <a:solidFill>
                  <a:srgbClr val="FF0000"/>
                </a:solidFill>
              </a:rPr>
              <a:t> </a:t>
            </a:r>
            <a:r>
              <a:rPr lang="en-US" sz="1600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662A6B4-CBAF-50B8-F50C-0E65BAFC53E5}"/>
              </a:ext>
            </a:extLst>
          </p:cNvPr>
          <p:cNvSpPr txBox="1"/>
          <p:nvPr/>
        </p:nvSpPr>
        <p:spPr>
          <a:xfrm>
            <a:off x="1734263" y="2974590"/>
            <a:ext cx="1640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</a:rPr>
              <a:t>November 2017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43D7FC0-A60A-2C45-08F9-F26CBC89E02A}"/>
              </a:ext>
            </a:extLst>
          </p:cNvPr>
          <p:cNvSpPr txBox="1"/>
          <p:nvPr/>
        </p:nvSpPr>
        <p:spPr>
          <a:xfrm>
            <a:off x="3314513" y="2967355"/>
            <a:ext cx="1640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</a:rPr>
              <a:t>May 2018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B527BF3-B6FE-86F8-5C7A-624FCC980362}"/>
              </a:ext>
            </a:extLst>
          </p:cNvPr>
          <p:cNvSpPr txBox="1"/>
          <p:nvPr/>
        </p:nvSpPr>
        <p:spPr>
          <a:xfrm>
            <a:off x="6197841" y="2967355"/>
            <a:ext cx="1640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</a:rPr>
              <a:t>December 2020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D36F7F5-2AF1-D5B6-6FC6-C1365CA94AFB}"/>
              </a:ext>
            </a:extLst>
          </p:cNvPr>
          <p:cNvSpPr txBox="1"/>
          <p:nvPr/>
        </p:nvSpPr>
        <p:spPr>
          <a:xfrm>
            <a:off x="8324998" y="2967355"/>
            <a:ext cx="1640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</a:rPr>
              <a:t>May 2022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60159CA-994F-8FDC-085C-0A3D5BC52918}"/>
              </a:ext>
            </a:extLst>
          </p:cNvPr>
          <p:cNvSpPr txBox="1"/>
          <p:nvPr/>
        </p:nvSpPr>
        <p:spPr>
          <a:xfrm>
            <a:off x="-1" y="2954271"/>
            <a:ext cx="15074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</a:rPr>
              <a:t>CAGI</a:t>
            </a:r>
            <a:r>
              <a:rPr lang="en-US" sz="800" dirty="0">
                <a:solidFill>
                  <a:srgbClr val="FF0000"/>
                </a:solidFill>
              </a:rPr>
              <a:t> </a:t>
            </a:r>
            <a:r>
              <a:rPr lang="en-US" sz="1600" dirty="0">
                <a:solidFill>
                  <a:srgbClr val="FF0000"/>
                </a:solidFill>
              </a:rPr>
              <a:t>5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C4A0A2C4-096B-9AFC-AFC1-D439D7F789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6187" y="5040923"/>
            <a:ext cx="1548754" cy="34713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AFE2734B-0078-6F86-A5A8-6A70F18802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3568" y="4976722"/>
            <a:ext cx="681165" cy="475536"/>
          </a:xfrm>
          <a:prstGeom prst="rect">
            <a:avLst/>
          </a:prstGeom>
        </p:spPr>
      </p:pic>
      <p:sp>
        <p:nvSpPr>
          <p:cNvPr id="39" name="Google Shape;156;p3">
            <a:extLst>
              <a:ext uri="{FF2B5EF4-FFF2-40B4-BE49-F238E27FC236}">
                <a16:creationId xmlns:a16="http://schemas.microsoft.com/office/drawing/2014/main" id="{2FEDD141-27BA-89F7-FEC6-6961492C7EA4}"/>
              </a:ext>
            </a:extLst>
          </p:cNvPr>
          <p:cNvSpPr txBox="1"/>
          <p:nvPr/>
        </p:nvSpPr>
        <p:spPr>
          <a:xfrm>
            <a:off x="9839739" y="3021687"/>
            <a:ext cx="2504383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CAGI Consortium. </a:t>
            </a:r>
            <a:r>
              <a:rPr lang="en-US" sz="1000" b="0" i="1" u="none" strike="noStrike" cap="none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Genome Biol</a:t>
            </a:r>
            <a:r>
              <a:rPr lang="en-US" sz="1000" b="0" i="0" u="none" strike="noStrike" cap="none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(2024)</a:t>
            </a:r>
            <a:endParaRPr sz="1000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156;p3">
            <a:extLst>
              <a:ext uri="{FF2B5EF4-FFF2-40B4-BE49-F238E27FC236}">
                <a16:creationId xmlns:a16="http://schemas.microsoft.com/office/drawing/2014/main" id="{0A75C768-C7CD-C3A7-4BF9-DA9B29080755}"/>
              </a:ext>
            </a:extLst>
          </p:cNvPr>
          <p:cNvSpPr txBox="1"/>
          <p:nvPr/>
        </p:nvSpPr>
        <p:spPr>
          <a:xfrm>
            <a:off x="9839739" y="2616245"/>
            <a:ext cx="2212980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Rastogi et al. </a:t>
            </a:r>
            <a:r>
              <a:rPr lang="en-US" sz="1000" b="0" i="1" u="none" strike="noStrike" cap="none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Human Genet</a:t>
            </a:r>
            <a:r>
              <a:rPr lang="en-US" sz="1000" b="0" i="0" u="none" strike="noStrike" cap="none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(2025)</a:t>
            </a:r>
            <a:endParaRPr sz="1000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154;p3">
            <a:extLst>
              <a:ext uri="{FF2B5EF4-FFF2-40B4-BE49-F238E27FC236}">
                <a16:creationId xmlns:a16="http://schemas.microsoft.com/office/drawing/2014/main" id="{D43C528A-6547-C3B2-67D1-71ADE1551DC1}"/>
              </a:ext>
            </a:extLst>
          </p:cNvPr>
          <p:cNvSpPr txBox="1"/>
          <p:nvPr/>
        </p:nvSpPr>
        <p:spPr>
          <a:xfrm>
            <a:off x="-27950" y="718193"/>
            <a:ext cx="12192000" cy="693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cap="small" dirty="0">
                <a:solidFill>
                  <a:schemeClr val="dk1"/>
                </a:solidFill>
              </a:rPr>
              <a:t>Missense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54929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54;p3">
            <a:extLst>
              <a:ext uri="{FF2B5EF4-FFF2-40B4-BE49-F238E27FC236}">
                <a16:creationId xmlns:a16="http://schemas.microsoft.com/office/drawing/2014/main" id="{110E647D-A64B-B48D-17D5-4D372405EF88}"/>
              </a:ext>
            </a:extLst>
          </p:cNvPr>
          <p:cNvSpPr txBox="1"/>
          <p:nvPr/>
        </p:nvSpPr>
        <p:spPr>
          <a:xfrm>
            <a:off x="0" y="0"/>
            <a:ext cx="12192000" cy="829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0" i="0" u="none" strike="noStrike" cap="small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Annotate All Challenges</a:t>
            </a:r>
            <a:endParaRPr dirty="0"/>
          </a:p>
        </p:txBody>
      </p:sp>
      <p:pic>
        <p:nvPicPr>
          <p:cNvPr id="4" name="Google Shape;223;p36" title="Oct3_Total variants_per_proband_broken_axis.png">
            <a:extLst>
              <a:ext uri="{FF2B5EF4-FFF2-40B4-BE49-F238E27FC236}">
                <a16:creationId xmlns:a16="http://schemas.microsoft.com/office/drawing/2014/main" id="{2A782B7A-F895-3B92-820F-272A6508B57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rcRect t="10595" b="2797"/>
          <a:stretch>
            <a:fillRect/>
          </a:stretch>
        </p:blipFill>
        <p:spPr>
          <a:xfrm>
            <a:off x="2047821" y="924447"/>
            <a:ext cx="7478017" cy="561703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56;p3">
            <a:extLst>
              <a:ext uri="{FF2B5EF4-FFF2-40B4-BE49-F238E27FC236}">
                <a16:creationId xmlns:a16="http://schemas.microsoft.com/office/drawing/2014/main" id="{180222F0-3B03-4351-F28C-71CAEBADC73D}"/>
              </a:ext>
            </a:extLst>
          </p:cNvPr>
          <p:cNvSpPr txBox="1"/>
          <p:nvPr/>
        </p:nvSpPr>
        <p:spPr>
          <a:xfrm>
            <a:off x="0" y="6581001"/>
            <a:ext cx="16995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Created for CAGI7</a:t>
            </a: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158;p3">
            <a:extLst>
              <a:ext uri="{FF2B5EF4-FFF2-40B4-BE49-F238E27FC236}">
                <a16:creationId xmlns:a16="http://schemas.microsoft.com/office/drawing/2014/main" id="{178BCB85-555A-CFFA-FFC9-5C3F45F939AA}"/>
              </a:ext>
            </a:extLst>
          </p:cNvPr>
          <p:cNvSpPr txBox="1"/>
          <p:nvPr/>
        </p:nvSpPr>
        <p:spPr>
          <a:xfrm>
            <a:off x="4881981" y="6580999"/>
            <a:ext cx="237213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genomeinterpretation.org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57;p3">
            <a:extLst>
              <a:ext uri="{FF2B5EF4-FFF2-40B4-BE49-F238E27FC236}">
                <a16:creationId xmlns:a16="http://schemas.microsoft.com/office/drawing/2014/main" id="{5EF6A47A-1C1C-2483-6481-6C1E96C3EAC3}"/>
              </a:ext>
            </a:extLst>
          </p:cNvPr>
          <p:cNvSpPr txBox="1"/>
          <p:nvPr/>
        </p:nvSpPr>
        <p:spPr>
          <a:xfrm>
            <a:off x="9839739" y="6581000"/>
            <a:ext cx="237213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Predrag Radivojac</a:t>
            </a:r>
            <a:endParaRPr dirty="0"/>
          </a:p>
        </p:txBody>
      </p:sp>
      <p:sp>
        <p:nvSpPr>
          <p:cNvPr id="11" name="Google Shape;156;p3">
            <a:extLst>
              <a:ext uri="{FF2B5EF4-FFF2-40B4-BE49-F238E27FC236}">
                <a16:creationId xmlns:a16="http://schemas.microsoft.com/office/drawing/2014/main" id="{0FBDDE97-DF11-3CA5-BB96-97C1AE95FD08}"/>
              </a:ext>
            </a:extLst>
          </p:cNvPr>
          <p:cNvSpPr txBox="1"/>
          <p:nvPr/>
        </p:nvSpPr>
        <p:spPr>
          <a:xfrm>
            <a:off x="10697198" y="924447"/>
            <a:ext cx="1494802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Credit: Mugdha Singh</a:t>
            </a:r>
            <a:endParaRPr sz="1000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Picture 12" descr="A logo with blue and orange text&#10;&#10;AI-generated content may be incorrect.">
            <a:extLst>
              <a:ext uri="{FF2B5EF4-FFF2-40B4-BE49-F238E27FC236}">
                <a16:creationId xmlns:a16="http://schemas.microsoft.com/office/drawing/2014/main" id="{13F996AB-6C1F-8F40-7F1E-761BCB3BDD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7198" y="1265182"/>
            <a:ext cx="1096526" cy="584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413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>
          <a:extLst>
            <a:ext uri="{FF2B5EF4-FFF2-40B4-BE49-F238E27FC236}">
              <a16:creationId xmlns:a16="http://schemas.microsoft.com/office/drawing/2014/main" id="{EEB1D6E6-2A98-A487-6277-36432DEA1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">
            <a:extLst>
              <a:ext uri="{FF2B5EF4-FFF2-40B4-BE49-F238E27FC236}">
                <a16:creationId xmlns:a16="http://schemas.microsoft.com/office/drawing/2014/main" id="{E79F13A8-9F2F-FDC5-C97B-36EC4BA60C5E}"/>
              </a:ext>
            </a:extLst>
          </p:cNvPr>
          <p:cNvSpPr txBox="1"/>
          <p:nvPr/>
        </p:nvSpPr>
        <p:spPr>
          <a:xfrm>
            <a:off x="0" y="0"/>
            <a:ext cx="12192000" cy="829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0" i="0" u="none" strike="noStrike" cap="small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CAGI5 Results</a:t>
            </a:r>
            <a:endParaRPr dirty="0"/>
          </a:p>
        </p:txBody>
      </p:sp>
      <p:pic>
        <p:nvPicPr>
          <p:cNvPr id="4" name="Picture 3" descr="A group of graphs with different colored lines&#10;&#10;AI-generated content may be incorrect.">
            <a:extLst>
              <a:ext uri="{FF2B5EF4-FFF2-40B4-BE49-F238E27FC236}">
                <a16:creationId xmlns:a16="http://schemas.microsoft.com/office/drawing/2014/main" id="{4E6C1006-5949-52AA-04E0-D2494A157A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47709"/>
          <a:stretch>
            <a:fillRect/>
          </a:stretch>
        </p:blipFill>
        <p:spPr>
          <a:xfrm>
            <a:off x="1588304" y="1778559"/>
            <a:ext cx="8959492" cy="4077235"/>
          </a:xfrm>
          <a:prstGeom prst="rect">
            <a:avLst/>
          </a:prstGeom>
        </p:spPr>
      </p:pic>
      <p:sp>
        <p:nvSpPr>
          <p:cNvPr id="8" name="Google Shape;156;p3">
            <a:extLst>
              <a:ext uri="{FF2B5EF4-FFF2-40B4-BE49-F238E27FC236}">
                <a16:creationId xmlns:a16="http://schemas.microsoft.com/office/drawing/2014/main" id="{A31754FB-8608-B13C-01F0-FDED1957BF98}"/>
              </a:ext>
            </a:extLst>
          </p:cNvPr>
          <p:cNvSpPr txBox="1"/>
          <p:nvPr/>
        </p:nvSpPr>
        <p:spPr>
          <a:xfrm>
            <a:off x="0" y="6581001"/>
            <a:ext cx="16995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Created for CAGI7</a:t>
            </a: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158;p3">
            <a:extLst>
              <a:ext uri="{FF2B5EF4-FFF2-40B4-BE49-F238E27FC236}">
                <a16:creationId xmlns:a16="http://schemas.microsoft.com/office/drawing/2014/main" id="{DC3F9B97-E1B9-6D76-8E53-0DE8A0D26BBB}"/>
              </a:ext>
            </a:extLst>
          </p:cNvPr>
          <p:cNvSpPr txBox="1"/>
          <p:nvPr/>
        </p:nvSpPr>
        <p:spPr>
          <a:xfrm>
            <a:off x="4881981" y="6580999"/>
            <a:ext cx="237213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genomeinterpretation.org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57;p3">
            <a:extLst>
              <a:ext uri="{FF2B5EF4-FFF2-40B4-BE49-F238E27FC236}">
                <a16:creationId xmlns:a16="http://schemas.microsoft.com/office/drawing/2014/main" id="{87AA632C-7378-7FCA-1617-37B81F54E5A8}"/>
              </a:ext>
            </a:extLst>
          </p:cNvPr>
          <p:cNvSpPr txBox="1"/>
          <p:nvPr/>
        </p:nvSpPr>
        <p:spPr>
          <a:xfrm>
            <a:off x="9839739" y="6581000"/>
            <a:ext cx="237213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Predrag Radivojac</a:t>
            </a:r>
            <a:endParaRPr dirty="0"/>
          </a:p>
        </p:txBody>
      </p:sp>
      <p:sp>
        <p:nvSpPr>
          <p:cNvPr id="11" name="Google Shape;156;p3">
            <a:extLst>
              <a:ext uri="{FF2B5EF4-FFF2-40B4-BE49-F238E27FC236}">
                <a16:creationId xmlns:a16="http://schemas.microsoft.com/office/drawing/2014/main" id="{0C8AAF2E-95BC-0646-F324-92F046DC8289}"/>
              </a:ext>
            </a:extLst>
          </p:cNvPr>
          <p:cNvSpPr txBox="1"/>
          <p:nvPr/>
        </p:nvSpPr>
        <p:spPr>
          <a:xfrm>
            <a:off x="9322527" y="5855794"/>
            <a:ext cx="2883877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CAGI Consortium. </a:t>
            </a:r>
            <a:r>
              <a:rPr lang="en-US" sz="1200" b="0" i="1" u="none" strike="noStrike" cap="none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Genome Biol</a:t>
            </a:r>
            <a:r>
              <a:rPr lang="en-US" sz="1200" b="0" i="0" u="none" strike="noStrike" cap="none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(2024)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69992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>
          <a:extLst>
            <a:ext uri="{FF2B5EF4-FFF2-40B4-BE49-F238E27FC236}">
              <a16:creationId xmlns:a16="http://schemas.microsoft.com/office/drawing/2014/main" id="{74E1FE28-459D-B1C7-2A06-A5BFC09C3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">
            <a:extLst>
              <a:ext uri="{FF2B5EF4-FFF2-40B4-BE49-F238E27FC236}">
                <a16:creationId xmlns:a16="http://schemas.microsoft.com/office/drawing/2014/main" id="{7D55EA2A-5A5D-F26F-B5FD-45D2B57F1992}"/>
              </a:ext>
            </a:extLst>
          </p:cNvPr>
          <p:cNvSpPr txBox="1"/>
          <p:nvPr/>
        </p:nvSpPr>
        <p:spPr>
          <a:xfrm>
            <a:off x="0" y="0"/>
            <a:ext cx="12192000" cy="829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0" i="0" u="none" strike="noStrike" cap="small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CAGI5 Results</a:t>
            </a:r>
            <a:endParaRPr dirty="0"/>
          </a:p>
        </p:txBody>
      </p:sp>
      <p:pic>
        <p:nvPicPr>
          <p:cNvPr id="2" name="Picture 1" descr="A group of graphs with different colored lines&#10;&#10;AI-generated content may be incorrect.">
            <a:extLst>
              <a:ext uri="{FF2B5EF4-FFF2-40B4-BE49-F238E27FC236}">
                <a16:creationId xmlns:a16="http://schemas.microsoft.com/office/drawing/2014/main" id="{06D399A2-A0E0-AE97-BD3E-E5E91062DA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2588"/>
          <a:stretch>
            <a:fillRect/>
          </a:stretch>
        </p:blipFill>
        <p:spPr>
          <a:xfrm>
            <a:off x="1412291" y="1833157"/>
            <a:ext cx="9075215" cy="3744577"/>
          </a:xfrm>
          <a:prstGeom prst="rect">
            <a:avLst/>
          </a:prstGeom>
        </p:spPr>
      </p:pic>
      <p:sp>
        <p:nvSpPr>
          <p:cNvPr id="6" name="Google Shape;156;p3">
            <a:extLst>
              <a:ext uri="{FF2B5EF4-FFF2-40B4-BE49-F238E27FC236}">
                <a16:creationId xmlns:a16="http://schemas.microsoft.com/office/drawing/2014/main" id="{AA0E1719-12E1-40C9-3F10-81F48DFD16AA}"/>
              </a:ext>
            </a:extLst>
          </p:cNvPr>
          <p:cNvSpPr txBox="1"/>
          <p:nvPr/>
        </p:nvSpPr>
        <p:spPr>
          <a:xfrm>
            <a:off x="0" y="6581001"/>
            <a:ext cx="16995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Created for CAGI7</a:t>
            </a: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158;p3">
            <a:extLst>
              <a:ext uri="{FF2B5EF4-FFF2-40B4-BE49-F238E27FC236}">
                <a16:creationId xmlns:a16="http://schemas.microsoft.com/office/drawing/2014/main" id="{FF83EF9D-AB1E-EA4F-8435-218732E4B7B7}"/>
              </a:ext>
            </a:extLst>
          </p:cNvPr>
          <p:cNvSpPr txBox="1"/>
          <p:nvPr/>
        </p:nvSpPr>
        <p:spPr>
          <a:xfrm>
            <a:off x="4881981" y="6580999"/>
            <a:ext cx="237213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genomeinterpretation.org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157;p3">
            <a:extLst>
              <a:ext uri="{FF2B5EF4-FFF2-40B4-BE49-F238E27FC236}">
                <a16:creationId xmlns:a16="http://schemas.microsoft.com/office/drawing/2014/main" id="{FB4310F1-5A2A-6944-37C7-D785D62BD1F7}"/>
              </a:ext>
            </a:extLst>
          </p:cNvPr>
          <p:cNvSpPr txBox="1"/>
          <p:nvPr/>
        </p:nvSpPr>
        <p:spPr>
          <a:xfrm>
            <a:off x="9839739" y="6581000"/>
            <a:ext cx="237213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Predrag Radivojac</a:t>
            </a:r>
            <a:endParaRPr dirty="0"/>
          </a:p>
        </p:txBody>
      </p:sp>
      <p:sp>
        <p:nvSpPr>
          <p:cNvPr id="10" name="Google Shape;156;p3">
            <a:extLst>
              <a:ext uri="{FF2B5EF4-FFF2-40B4-BE49-F238E27FC236}">
                <a16:creationId xmlns:a16="http://schemas.microsoft.com/office/drawing/2014/main" id="{519915EC-1F0D-17CA-A45E-F6F33133C87D}"/>
              </a:ext>
            </a:extLst>
          </p:cNvPr>
          <p:cNvSpPr txBox="1"/>
          <p:nvPr/>
        </p:nvSpPr>
        <p:spPr>
          <a:xfrm>
            <a:off x="9322527" y="5855794"/>
            <a:ext cx="2883877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CAGI Consortium. </a:t>
            </a:r>
            <a:r>
              <a:rPr lang="en-US" sz="1200" b="0" i="1" u="none" strike="noStrike" cap="none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Genome Biol</a:t>
            </a:r>
            <a:r>
              <a:rPr lang="en-US" sz="1200" b="0" i="0" u="none" strike="noStrike" cap="none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(2024)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7154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>
          <a:extLst>
            <a:ext uri="{FF2B5EF4-FFF2-40B4-BE49-F238E27FC236}">
              <a16:creationId xmlns:a16="http://schemas.microsoft.com/office/drawing/2014/main" id="{40791E3D-CF1D-63CE-0988-63037A1F4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">
            <a:extLst>
              <a:ext uri="{FF2B5EF4-FFF2-40B4-BE49-F238E27FC236}">
                <a16:creationId xmlns:a16="http://schemas.microsoft.com/office/drawing/2014/main" id="{E4CFCBB0-1DC0-8742-DC8D-717F23B0629C}"/>
              </a:ext>
            </a:extLst>
          </p:cNvPr>
          <p:cNvSpPr txBox="1"/>
          <p:nvPr/>
        </p:nvSpPr>
        <p:spPr>
          <a:xfrm>
            <a:off x="0" y="0"/>
            <a:ext cx="12192000" cy="829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0" i="0" u="none" strike="noStrike" cap="small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CAGI5 Results</a:t>
            </a:r>
            <a:endParaRPr dirty="0"/>
          </a:p>
        </p:txBody>
      </p:sp>
      <p:pic>
        <p:nvPicPr>
          <p:cNvPr id="5" name="Picture 4" descr="A graph of a different number of people&#10;&#10;AI-generated content may be incorrect.">
            <a:extLst>
              <a:ext uri="{FF2B5EF4-FFF2-40B4-BE49-F238E27FC236}">
                <a16:creationId xmlns:a16="http://schemas.microsoft.com/office/drawing/2014/main" id="{6D1BA652-8ADE-D514-C9AE-2C39918758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9513" y="1889093"/>
            <a:ext cx="8659916" cy="3666976"/>
          </a:xfrm>
          <a:prstGeom prst="rect">
            <a:avLst/>
          </a:prstGeom>
        </p:spPr>
      </p:pic>
      <p:sp>
        <p:nvSpPr>
          <p:cNvPr id="3" name="Google Shape;156;p3">
            <a:extLst>
              <a:ext uri="{FF2B5EF4-FFF2-40B4-BE49-F238E27FC236}">
                <a16:creationId xmlns:a16="http://schemas.microsoft.com/office/drawing/2014/main" id="{124725AB-EECF-A5D1-73CB-55D5F02A0CD4}"/>
              </a:ext>
            </a:extLst>
          </p:cNvPr>
          <p:cNvSpPr txBox="1"/>
          <p:nvPr/>
        </p:nvSpPr>
        <p:spPr>
          <a:xfrm>
            <a:off x="0" y="6581001"/>
            <a:ext cx="16995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Created for CAGI7</a:t>
            </a: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158;p3">
            <a:extLst>
              <a:ext uri="{FF2B5EF4-FFF2-40B4-BE49-F238E27FC236}">
                <a16:creationId xmlns:a16="http://schemas.microsoft.com/office/drawing/2014/main" id="{4B2F888B-6200-D4CB-DBD6-6B6584A54C44}"/>
              </a:ext>
            </a:extLst>
          </p:cNvPr>
          <p:cNvSpPr txBox="1"/>
          <p:nvPr/>
        </p:nvSpPr>
        <p:spPr>
          <a:xfrm>
            <a:off x="4881981" y="6580999"/>
            <a:ext cx="237213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genomeinterpretation.org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157;p3">
            <a:extLst>
              <a:ext uri="{FF2B5EF4-FFF2-40B4-BE49-F238E27FC236}">
                <a16:creationId xmlns:a16="http://schemas.microsoft.com/office/drawing/2014/main" id="{268E127C-20F3-B6C3-7696-C0473D05F4F8}"/>
              </a:ext>
            </a:extLst>
          </p:cNvPr>
          <p:cNvSpPr txBox="1"/>
          <p:nvPr/>
        </p:nvSpPr>
        <p:spPr>
          <a:xfrm>
            <a:off x="9839739" y="6581000"/>
            <a:ext cx="237213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Predrag Radivojac</a:t>
            </a:r>
            <a:endParaRPr dirty="0"/>
          </a:p>
        </p:txBody>
      </p:sp>
      <p:sp>
        <p:nvSpPr>
          <p:cNvPr id="7" name="Google Shape;156;p3">
            <a:extLst>
              <a:ext uri="{FF2B5EF4-FFF2-40B4-BE49-F238E27FC236}">
                <a16:creationId xmlns:a16="http://schemas.microsoft.com/office/drawing/2014/main" id="{9CC9D752-CCE3-1B9F-16DE-F80DF27C0DCB}"/>
              </a:ext>
            </a:extLst>
          </p:cNvPr>
          <p:cNvSpPr txBox="1"/>
          <p:nvPr/>
        </p:nvSpPr>
        <p:spPr>
          <a:xfrm>
            <a:off x="9322527" y="5855794"/>
            <a:ext cx="2883877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CAGI Consortium. </a:t>
            </a:r>
            <a:r>
              <a:rPr lang="en-US" sz="1200" b="0" i="1" u="none" strike="noStrike" cap="none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Genome Biol</a:t>
            </a:r>
            <a:r>
              <a:rPr lang="en-US" sz="1200" b="0" i="0" u="none" strike="noStrike" cap="none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(2024)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60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"/>
          <p:cNvSpPr txBox="1"/>
          <p:nvPr/>
        </p:nvSpPr>
        <p:spPr>
          <a:xfrm>
            <a:off x="0" y="0"/>
            <a:ext cx="12192000" cy="829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0" i="0" u="none" strike="noStrike" cap="small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CAGI6 Results</a:t>
            </a:r>
            <a:endParaRPr dirty="0"/>
          </a:p>
        </p:txBody>
      </p:sp>
      <p:sp>
        <p:nvSpPr>
          <p:cNvPr id="156" name="Google Shape;156;p3"/>
          <p:cNvSpPr txBox="1"/>
          <p:nvPr/>
        </p:nvSpPr>
        <p:spPr>
          <a:xfrm>
            <a:off x="0" y="6581001"/>
            <a:ext cx="16995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Created for CAGI</a:t>
            </a:r>
            <a:r>
              <a:rPr lang="en-US" sz="1200" kern="1200" dirty="0">
                <a:solidFill>
                  <a:srgbClr val="7030A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Wingdings 2" pitchFamily="2" charset="2"/>
              </a:rPr>
              <a:t></a:t>
            </a: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3"/>
          <p:cNvSpPr txBox="1"/>
          <p:nvPr/>
        </p:nvSpPr>
        <p:spPr>
          <a:xfrm>
            <a:off x="4881981" y="6580999"/>
            <a:ext cx="237213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genomeinterpretation.org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D18DFDC-4F4B-4F49-8481-81814AFDDC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641" y="908931"/>
            <a:ext cx="10126717" cy="5593029"/>
          </a:xfrm>
          <a:prstGeom prst="rect">
            <a:avLst/>
          </a:prstGeom>
        </p:spPr>
      </p:pic>
      <p:sp>
        <p:nvSpPr>
          <p:cNvPr id="7" name="Google Shape;157;p3">
            <a:extLst>
              <a:ext uri="{FF2B5EF4-FFF2-40B4-BE49-F238E27FC236}">
                <a16:creationId xmlns:a16="http://schemas.microsoft.com/office/drawing/2014/main" id="{AABE19F4-918F-C94A-BE70-4289DD5D5ACA}"/>
              </a:ext>
            </a:extLst>
          </p:cNvPr>
          <p:cNvSpPr txBox="1"/>
          <p:nvPr/>
        </p:nvSpPr>
        <p:spPr>
          <a:xfrm>
            <a:off x="9839739" y="6581000"/>
            <a:ext cx="237213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Nilah Ioannidis</a:t>
            </a:r>
            <a:endParaRPr dirty="0"/>
          </a:p>
        </p:txBody>
      </p:sp>
      <p:sp>
        <p:nvSpPr>
          <p:cNvPr id="3" name="Google Shape;156;p3">
            <a:extLst>
              <a:ext uri="{FF2B5EF4-FFF2-40B4-BE49-F238E27FC236}">
                <a16:creationId xmlns:a16="http://schemas.microsoft.com/office/drawing/2014/main" id="{463AC7CD-9F39-E979-8E61-727D58BCA2C7}"/>
              </a:ext>
            </a:extLst>
          </p:cNvPr>
          <p:cNvSpPr txBox="1"/>
          <p:nvPr/>
        </p:nvSpPr>
        <p:spPr>
          <a:xfrm>
            <a:off x="2148005" y="6363480"/>
            <a:ext cx="254457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Rastogi et al. </a:t>
            </a:r>
            <a:r>
              <a:rPr lang="en-US" sz="1200" b="0" i="1" u="none" strike="noStrike" cap="none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Human Genet</a:t>
            </a:r>
            <a:r>
              <a:rPr lang="en-US" sz="1200" b="0" i="0" u="none" strike="noStrike" cap="none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(2025)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95885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"/>
          <p:cNvSpPr txBox="1"/>
          <p:nvPr/>
        </p:nvSpPr>
        <p:spPr>
          <a:xfrm>
            <a:off x="0" y="0"/>
            <a:ext cx="12192000" cy="829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0" i="0" u="none" strike="noStrike" cap="small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Benign Allele Frequency Breakdown</a:t>
            </a:r>
            <a:endParaRPr dirty="0"/>
          </a:p>
        </p:txBody>
      </p:sp>
      <p:sp>
        <p:nvSpPr>
          <p:cNvPr id="158" name="Google Shape;158;p3"/>
          <p:cNvSpPr txBox="1"/>
          <p:nvPr/>
        </p:nvSpPr>
        <p:spPr>
          <a:xfrm>
            <a:off x="4881981" y="6580999"/>
            <a:ext cx="237213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genomeinterpretation.org</a:t>
            </a: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25F2E5-800C-7C45-B724-876928AA21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7955" y="1025308"/>
            <a:ext cx="8436089" cy="5360276"/>
          </a:xfrm>
          <a:prstGeom prst="rect">
            <a:avLst/>
          </a:prstGeom>
        </p:spPr>
      </p:pic>
      <p:sp>
        <p:nvSpPr>
          <p:cNvPr id="8" name="Google Shape;157;p3">
            <a:extLst>
              <a:ext uri="{FF2B5EF4-FFF2-40B4-BE49-F238E27FC236}">
                <a16:creationId xmlns:a16="http://schemas.microsoft.com/office/drawing/2014/main" id="{B73C37DB-7CC7-B647-A0A4-DC0B9D6CDE1B}"/>
              </a:ext>
            </a:extLst>
          </p:cNvPr>
          <p:cNvSpPr txBox="1"/>
          <p:nvPr/>
        </p:nvSpPr>
        <p:spPr>
          <a:xfrm>
            <a:off x="9839739" y="6581000"/>
            <a:ext cx="237213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Nilah Ioannidis</a:t>
            </a:r>
            <a:endParaRPr dirty="0"/>
          </a:p>
        </p:txBody>
      </p:sp>
      <p:sp>
        <p:nvSpPr>
          <p:cNvPr id="2" name="Google Shape;156;p3">
            <a:extLst>
              <a:ext uri="{FF2B5EF4-FFF2-40B4-BE49-F238E27FC236}">
                <a16:creationId xmlns:a16="http://schemas.microsoft.com/office/drawing/2014/main" id="{75CB71EC-3549-A484-A4AF-A9342E33026D}"/>
              </a:ext>
            </a:extLst>
          </p:cNvPr>
          <p:cNvSpPr txBox="1"/>
          <p:nvPr/>
        </p:nvSpPr>
        <p:spPr>
          <a:xfrm>
            <a:off x="0" y="6581001"/>
            <a:ext cx="16995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Created for CAGI</a:t>
            </a:r>
            <a:r>
              <a:rPr lang="en-US" sz="1200" kern="1200" dirty="0">
                <a:solidFill>
                  <a:srgbClr val="7030A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Wingdings 2" pitchFamily="2" charset="2"/>
              </a:rPr>
              <a:t></a:t>
            </a: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156;p3">
            <a:extLst>
              <a:ext uri="{FF2B5EF4-FFF2-40B4-BE49-F238E27FC236}">
                <a16:creationId xmlns:a16="http://schemas.microsoft.com/office/drawing/2014/main" id="{D32D5E2E-42DA-5CC7-27F2-88DB36D052FB}"/>
              </a:ext>
            </a:extLst>
          </p:cNvPr>
          <p:cNvSpPr txBox="1"/>
          <p:nvPr/>
        </p:nvSpPr>
        <p:spPr>
          <a:xfrm>
            <a:off x="9647424" y="5921353"/>
            <a:ext cx="254457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Rastogi et al. </a:t>
            </a:r>
            <a:r>
              <a:rPr lang="en-US" sz="1200" b="0" i="1" u="none" strike="noStrike" cap="none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Human Genet</a:t>
            </a:r>
            <a:r>
              <a:rPr lang="en-US" sz="1200" b="0" i="0" u="none" strike="noStrike" cap="none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(2025)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68461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"/>
          <p:cNvSpPr txBox="1"/>
          <p:nvPr/>
        </p:nvSpPr>
        <p:spPr>
          <a:xfrm>
            <a:off x="0" y="0"/>
            <a:ext cx="12192000" cy="829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0" i="0" u="none" strike="noStrike" cap="small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Conclusions</a:t>
            </a:r>
            <a:endParaRPr dirty="0"/>
          </a:p>
        </p:txBody>
      </p:sp>
      <p:sp>
        <p:nvSpPr>
          <p:cNvPr id="155" name="Google Shape;155;p3"/>
          <p:cNvSpPr txBox="1"/>
          <p:nvPr/>
        </p:nvSpPr>
        <p:spPr>
          <a:xfrm>
            <a:off x="191387" y="1222512"/>
            <a:ext cx="11735570" cy="206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Model rankings depend on the particular use case of interest.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 general, meta-predictors tend to outperform individual predictors.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Recently-developed methods show moderate improvement on many metrics and may be good candidates to incorporate into meta-predictors.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Google Shape;158;p3"/>
          <p:cNvSpPr txBox="1"/>
          <p:nvPr/>
        </p:nvSpPr>
        <p:spPr>
          <a:xfrm>
            <a:off x="4881981" y="6580999"/>
            <a:ext cx="237213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genomeinterpretation.org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154;p3">
            <a:extLst>
              <a:ext uri="{FF2B5EF4-FFF2-40B4-BE49-F238E27FC236}">
                <a16:creationId xmlns:a16="http://schemas.microsoft.com/office/drawing/2014/main" id="{6B768A47-6A78-23B4-C6C0-58E72E61D3E5}"/>
              </a:ext>
            </a:extLst>
          </p:cNvPr>
          <p:cNvSpPr txBox="1"/>
          <p:nvPr/>
        </p:nvSpPr>
        <p:spPr>
          <a:xfrm>
            <a:off x="0" y="3800787"/>
            <a:ext cx="12192000" cy="829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0" i="0" u="none" strike="noStrike" cap="small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Acknowledgements</a:t>
            </a:r>
            <a:endParaRPr dirty="0"/>
          </a:p>
        </p:txBody>
      </p:sp>
      <p:sp>
        <p:nvSpPr>
          <p:cNvPr id="4" name="Google Shape;155;p3">
            <a:extLst>
              <a:ext uri="{FF2B5EF4-FFF2-40B4-BE49-F238E27FC236}">
                <a16:creationId xmlns:a16="http://schemas.microsoft.com/office/drawing/2014/main" id="{BEBAE8EC-7597-3EFB-4219-AE5F6CDFD12E}"/>
              </a:ext>
            </a:extLst>
          </p:cNvPr>
          <p:cNvSpPr txBox="1"/>
          <p:nvPr/>
        </p:nvSpPr>
        <p:spPr>
          <a:xfrm>
            <a:off x="228215" y="4792738"/>
            <a:ext cx="11735570" cy="206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All of CAGI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Google Shape;156;p3">
            <a:extLst>
              <a:ext uri="{FF2B5EF4-FFF2-40B4-BE49-F238E27FC236}">
                <a16:creationId xmlns:a16="http://schemas.microsoft.com/office/drawing/2014/main" id="{0CBACA09-2C14-E10D-B8E4-72A34338A833}"/>
              </a:ext>
            </a:extLst>
          </p:cNvPr>
          <p:cNvSpPr txBox="1"/>
          <p:nvPr/>
        </p:nvSpPr>
        <p:spPr>
          <a:xfrm>
            <a:off x="0" y="6581001"/>
            <a:ext cx="16995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Created for CAGI7</a:t>
            </a: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157;p3">
            <a:extLst>
              <a:ext uri="{FF2B5EF4-FFF2-40B4-BE49-F238E27FC236}">
                <a16:creationId xmlns:a16="http://schemas.microsoft.com/office/drawing/2014/main" id="{0D4F829C-C2C9-85B2-6D5E-3DCE79132002}"/>
              </a:ext>
            </a:extLst>
          </p:cNvPr>
          <p:cNvSpPr txBox="1"/>
          <p:nvPr/>
        </p:nvSpPr>
        <p:spPr>
          <a:xfrm>
            <a:off x="9839739" y="6581000"/>
            <a:ext cx="237213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Predrag Radivojac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1578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</TotalTime>
  <Words>275</Words>
  <Application>Microsoft Macintosh PowerPoint</Application>
  <PresentationFormat>Widescreen</PresentationFormat>
  <Paragraphs>81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Predrag Radivojac</cp:lastModifiedBy>
  <cp:revision>24</cp:revision>
  <dcterms:created xsi:type="dcterms:W3CDTF">2019-12-03T13:34:22Z</dcterms:created>
  <dcterms:modified xsi:type="dcterms:W3CDTF">2025-12-06T05:45:12Z</dcterms:modified>
</cp:coreProperties>
</file>