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30" roundtripDataSignature="AMtx7mirNd7ttX9ik9nxNzh/DXeWb1Pu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Double line">
  <p:cSld name="Text &amp; Title, Double line">
    <p:spTree>
      <p:nvGrpSpPr>
        <p:cNvPr id="11" name="Shape 11"/>
        <p:cNvGrpSpPr/>
        <p:nvPr/>
      </p:nvGrpSpPr>
      <p:grpSpPr>
        <a:xfrm>
          <a:off x="0" y="0"/>
          <a:ext cx="0" cy="0"/>
          <a:chOff x="0" y="0"/>
          <a:chExt cx="0" cy="0"/>
        </a:xfrm>
      </p:grpSpPr>
      <p:sp>
        <p:nvSpPr>
          <p:cNvPr id="12" name="Google Shape;12;p29"/>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dk1"/>
                </a:solidFill>
                <a:latin typeface="Arial"/>
                <a:ea typeface="Arial"/>
                <a:cs typeface="Arial"/>
                <a:sym typeface="Arial"/>
              </a:defRPr>
            </a:lvl1pPr>
            <a:lvl2pPr indent="0" lvl="1" marL="0" algn="r">
              <a:spcBef>
                <a:spcPts val="0"/>
              </a:spcBef>
              <a:buNone/>
              <a:defRPr b="0" i="0" sz="1200" u="none" cap="none" strike="noStrike">
                <a:solidFill>
                  <a:schemeClr val="dk1"/>
                </a:solidFill>
                <a:latin typeface="Arial"/>
                <a:ea typeface="Arial"/>
                <a:cs typeface="Arial"/>
                <a:sym typeface="Arial"/>
              </a:defRPr>
            </a:lvl2pPr>
            <a:lvl3pPr indent="0" lvl="2" marL="0" algn="r">
              <a:spcBef>
                <a:spcPts val="0"/>
              </a:spcBef>
              <a:buNone/>
              <a:defRPr b="0" i="0" sz="1200" u="none" cap="none" strike="noStrike">
                <a:solidFill>
                  <a:schemeClr val="dk1"/>
                </a:solidFill>
                <a:latin typeface="Arial"/>
                <a:ea typeface="Arial"/>
                <a:cs typeface="Arial"/>
                <a:sym typeface="Arial"/>
              </a:defRPr>
            </a:lvl3pPr>
            <a:lvl4pPr indent="0" lvl="3" marL="0" algn="r">
              <a:spcBef>
                <a:spcPts val="0"/>
              </a:spcBef>
              <a:buNone/>
              <a:defRPr b="0" i="0" sz="1200" u="none" cap="none" strike="noStrike">
                <a:solidFill>
                  <a:schemeClr val="dk1"/>
                </a:solidFill>
                <a:latin typeface="Arial"/>
                <a:ea typeface="Arial"/>
                <a:cs typeface="Arial"/>
                <a:sym typeface="Arial"/>
              </a:defRPr>
            </a:lvl4pPr>
            <a:lvl5pPr indent="0" lvl="4" marL="0" algn="r">
              <a:spcBef>
                <a:spcPts val="0"/>
              </a:spcBef>
              <a:buNone/>
              <a:defRPr b="0" i="0" sz="1200" u="none" cap="none" strike="noStrike">
                <a:solidFill>
                  <a:schemeClr val="dk1"/>
                </a:solidFill>
                <a:latin typeface="Arial"/>
                <a:ea typeface="Arial"/>
                <a:cs typeface="Arial"/>
                <a:sym typeface="Arial"/>
              </a:defRPr>
            </a:lvl5pPr>
            <a:lvl6pPr indent="0" lvl="5" marL="0" algn="r">
              <a:spcBef>
                <a:spcPts val="0"/>
              </a:spcBef>
              <a:buNone/>
              <a:defRPr b="0" i="0" sz="1200" u="none" cap="none" strike="noStrike">
                <a:solidFill>
                  <a:schemeClr val="dk1"/>
                </a:solidFill>
                <a:latin typeface="Arial"/>
                <a:ea typeface="Arial"/>
                <a:cs typeface="Arial"/>
                <a:sym typeface="Arial"/>
              </a:defRPr>
            </a:lvl6pPr>
            <a:lvl7pPr indent="0" lvl="6" marL="0" algn="r">
              <a:spcBef>
                <a:spcPts val="0"/>
              </a:spcBef>
              <a:buNone/>
              <a:defRPr b="0" i="0" sz="1200" u="none" cap="none" strike="noStrike">
                <a:solidFill>
                  <a:schemeClr val="dk1"/>
                </a:solidFill>
                <a:latin typeface="Arial"/>
                <a:ea typeface="Arial"/>
                <a:cs typeface="Arial"/>
                <a:sym typeface="Arial"/>
              </a:defRPr>
            </a:lvl7pPr>
            <a:lvl8pPr indent="0" lvl="7" marL="0" algn="r">
              <a:spcBef>
                <a:spcPts val="0"/>
              </a:spcBef>
              <a:buNone/>
              <a:defRPr b="0" i="0" sz="1200" u="none" cap="none" strike="noStrike">
                <a:solidFill>
                  <a:schemeClr val="dk1"/>
                </a:solidFill>
                <a:latin typeface="Arial"/>
                <a:ea typeface="Arial"/>
                <a:cs typeface="Arial"/>
                <a:sym typeface="Arial"/>
              </a:defRPr>
            </a:lvl8pPr>
            <a:lvl9pPr indent="0" lvl="8" mar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6" name="Google Shape;16;p29"/>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 name="Shape 17"/>
        <p:cNvGrpSpPr/>
        <p:nvPr/>
      </p:nvGrpSpPr>
      <p:grpSpPr>
        <a:xfrm>
          <a:off x="0" y="0"/>
          <a:ext cx="0" cy="0"/>
          <a:chOff x="0" y="0"/>
          <a:chExt cx="0" cy="0"/>
        </a:xfrm>
      </p:grpSpPr>
      <p:sp>
        <p:nvSpPr>
          <p:cNvPr id="18" name="Google Shape;18;p30"/>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0"/>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0" name="Google Shape;20;p3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
  <p:cSld name="Text &amp; Title, Single line">
    <p:spTree>
      <p:nvGrpSpPr>
        <p:cNvPr id="23" name="Shape 23"/>
        <p:cNvGrpSpPr/>
        <p:nvPr/>
      </p:nvGrpSpPr>
      <p:grpSpPr>
        <a:xfrm>
          <a:off x="0" y="0"/>
          <a:ext cx="0" cy="0"/>
          <a:chOff x="0" y="0"/>
          <a:chExt cx="0" cy="0"/>
        </a:xfrm>
      </p:grpSpPr>
      <p:sp>
        <p:nvSpPr>
          <p:cNvPr id="24" name="Google Shape;24;p31"/>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3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1"/>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8" name="Google Shape;28;p31"/>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 Blank">
  <p:cSld name="Title, Single line, Blank">
    <p:spTree>
      <p:nvGrpSpPr>
        <p:cNvPr id="29" name="Shape 29"/>
        <p:cNvGrpSpPr/>
        <p:nvPr/>
      </p:nvGrpSpPr>
      <p:grpSpPr>
        <a:xfrm>
          <a:off x="0" y="0"/>
          <a:ext cx="0" cy="0"/>
          <a:chOff x="0" y="0"/>
          <a:chExt cx="0" cy="0"/>
        </a:xfrm>
      </p:grpSpPr>
      <p:sp>
        <p:nvSpPr>
          <p:cNvPr id="30" name="Google Shape;30;p32"/>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3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3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32"/>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ouble line, Blank">
  <p:cSld name="Title, Double line, Blank">
    <p:spTree>
      <p:nvGrpSpPr>
        <p:cNvPr id="34" name="Shape 34"/>
        <p:cNvGrpSpPr/>
        <p:nvPr/>
      </p:nvGrpSpPr>
      <p:grpSpPr>
        <a:xfrm>
          <a:off x="0" y="0"/>
          <a:ext cx="0" cy="0"/>
          <a:chOff x="0" y="0"/>
          <a:chExt cx="0" cy="0"/>
        </a:xfrm>
      </p:grpSpPr>
      <p:sp>
        <p:nvSpPr>
          <p:cNvPr id="35" name="Google Shape;35;p33"/>
          <p:cNvSpPr txBox="1"/>
          <p:nvPr>
            <p:ph type="title"/>
          </p:nvPr>
        </p:nvSpPr>
        <p:spPr>
          <a:xfrm>
            <a:off x="457200" y="2286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3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3"/>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ingle line-top, Blank">
  <p:cSld name="Title, Single line-top, Blank">
    <p:spTree>
      <p:nvGrpSpPr>
        <p:cNvPr id="39" name="Shape 39"/>
        <p:cNvGrpSpPr/>
        <p:nvPr/>
      </p:nvGrpSpPr>
      <p:grpSpPr>
        <a:xfrm>
          <a:off x="0" y="0"/>
          <a:ext cx="0" cy="0"/>
          <a:chOff x="0" y="0"/>
          <a:chExt cx="0" cy="0"/>
        </a:xfrm>
      </p:grpSpPr>
      <p:sp>
        <p:nvSpPr>
          <p:cNvPr id="40" name="Google Shape;40;p34"/>
          <p:cNvSpPr txBox="1"/>
          <p:nvPr>
            <p:ph type="title"/>
          </p:nvPr>
        </p:nvSpPr>
        <p:spPr>
          <a:xfrm>
            <a:off x="457200" y="-7620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3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3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34"/>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44" name="Shape 44"/>
        <p:cNvGrpSpPr/>
        <p:nvPr/>
      </p:nvGrpSpPr>
      <p:grpSpPr>
        <a:xfrm>
          <a:off x="0" y="0"/>
          <a:ext cx="0" cy="0"/>
          <a:chOff x="0" y="0"/>
          <a:chExt cx="0" cy="0"/>
        </a:xfrm>
      </p:grpSpPr>
      <p:sp>
        <p:nvSpPr>
          <p:cNvPr id="45" name="Google Shape;45;p3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35"/>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Only">
  <p:cSld name="Text Only">
    <p:spTree>
      <p:nvGrpSpPr>
        <p:cNvPr id="48" name="Shape 48"/>
        <p:cNvGrpSpPr/>
        <p:nvPr/>
      </p:nvGrpSpPr>
      <p:grpSpPr>
        <a:xfrm>
          <a:off x="0" y="0"/>
          <a:ext cx="0" cy="0"/>
          <a:chOff x="0" y="0"/>
          <a:chExt cx="0" cy="0"/>
        </a:xfrm>
      </p:grpSpPr>
      <p:sp>
        <p:nvSpPr>
          <p:cNvPr id="49" name="Google Shape;49;p3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6"/>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2" name="Google Shape;52;p36"/>
          <p:cNvSpPr txBox="1"/>
          <p:nvPr>
            <p:ph idx="1" type="body"/>
          </p:nvPr>
        </p:nvSpPr>
        <p:spPr>
          <a:xfrm>
            <a:off x="457200" y="76200"/>
            <a:ext cx="8229600" cy="67818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amp; Title, Single line-top">
  <p:cSld name="Text &amp; Title, Single line-top">
    <p:spTree>
      <p:nvGrpSpPr>
        <p:cNvPr id="53" name="Shape 53"/>
        <p:cNvGrpSpPr/>
        <p:nvPr/>
      </p:nvGrpSpPr>
      <p:grpSpPr>
        <a:xfrm>
          <a:off x="0" y="0"/>
          <a:ext cx="0" cy="0"/>
          <a:chOff x="0" y="0"/>
          <a:chExt cx="0" cy="0"/>
        </a:xfrm>
      </p:grpSpPr>
      <p:sp>
        <p:nvSpPr>
          <p:cNvPr id="54" name="Google Shape;54;p37"/>
          <p:cNvSpPr txBox="1"/>
          <p:nvPr>
            <p:ph type="title"/>
          </p:nvPr>
        </p:nvSpPr>
        <p:spPr>
          <a:xfrm>
            <a:off x="457200" y="0"/>
            <a:ext cx="8229600" cy="6858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7"/>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dk1"/>
                </a:solidFill>
                <a:latin typeface="Arial"/>
                <a:ea typeface="Arial"/>
                <a:cs typeface="Arial"/>
                <a:sym typeface="Arial"/>
              </a:defRPr>
            </a:lvl1pPr>
            <a:lvl2pPr indent="0" lvl="1" marL="0" algn="r">
              <a:spcBef>
                <a:spcPts val="0"/>
              </a:spcBef>
              <a:buNone/>
              <a:defRPr sz="1200">
                <a:solidFill>
                  <a:schemeClr val="dk1"/>
                </a:solidFill>
                <a:latin typeface="Arial"/>
                <a:ea typeface="Arial"/>
                <a:cs typeface="Arial"/>
                <a:sym typeface="Arial"/>
              </a:defRPr>
            </a:lvl2pPr>
            <a:lvl3pPr indent="0" lvl="2" marL="0" algn="r">
              <a:spcBef>
                <a:spcPts val="0"/>
              </a:spcBef>
              <a:buNone/>
              <a:defRPr sz="1200">
                <a:solidFill>
                  <a:schemeClr val="dk1"/>
                </a:solidFill>
                <a:latin typeface="Arial"/>
                <a:ea typeface="Arial"/>
                <a:cs typeface="Arial"/>
                <a:sym typeface="Arial"/>
              </a:defRPr>
            </a:lvl3pPr>
            <a:lvl4pPr indent="0" lvl="3" marL="0" algn="r">
              <a:spcBef>
                <a:spcPts val="0"/>
              </a:spcBef>
              <a:buNone/>
              <a:defRPr sz="1200">
                <a:solidFill>
                  <a:schemeClr val="dk1"/>
                </a:solidFill>
                <a:latin typeface="Arial"/>
                <a:ea typeface="Arial"/>
                <a:cs typeface="Arial"/>
                <a:sym typeface="Arial"/>
              </a:defRPr>
            </a:lvl4pPr>
            <a:lvl5pPr indent="0" lvl="4" marL="0" algn="r">
              <a:spcBef>
                <a:spcPts val="0"/>
              </a:spcBef>
              <a:buNone/>
              <a:defRPr sz="1200">
                <a:solidFill>
                  <a:schemeClr val="dk1"/>
                </a:solidFill>
                <a:latin typeface="Arial"/>
                <a:ea typeface="Arial"/>
                <a:cs typeface="Arial"/>
                <a:sym typeface="Arial"/>
              </a:defRPr>
            </a:lvl5pPr>
            <a:lvl6pPr indent="0" lvl="5" marL="0" algn="r">
              <a:spcBef>
                <a:spcPts val="0"/>
              </a:spcBef>
              <a:buNone/>
              <a:defRPr sz="1200">
                <a:solidFill>
                  <a:schemeClr val="dk1"/>
                </a:solidFill>
                <a:latin typeface="Arial"/>
                <a:ea typeface="Arial"/>
                <a:cs typeface="Arial"/>
                <a:sym typeface="Arial"/>
              </a:defRPr>
            </a:lvl6pPr>
            <a:lvl7pPr indent="0" lvl="6" marL="0" algn="r">
              <a:spcBef>
                <a:spcPts val="0"/>
              </a:spcBef>
              <a:buNone/>
              <a:defRPr sz="1200">
                <a:solidFill>
                  <a:schemeClr val="dk1"/>
                </a:solidFill>
                <a:latin typeface="Arial"/>
                <a:ea typeface="Arial"/>
                <a:cs typeface="Arial"/>
                <a:sym typeface="Arial"/>
              </a:defRPr>
            </a:lvl7pPr>
            <a:lvl8pPr indent="0" lvl="7" marL="0" algn="r">
              <a:spcBef>
                <a:spcPts val="0"/>
              </a:spcBef>
              <a:buNone/>
              <a:defRPr sz="1200">
                <a:solidFill>
                  <a:schemeClr val="dk1"/>
                </a:solidFill>
                <a:latin typeface="Arial"/>
                <a:ea typeface="Arial"/>
                <a:cs typeface="Arial"/>
                <a:sym typeface="Arial"/>
              </a:defRPr>
            </a:lvl8pPr>
            <a:lvl9pPr indent="0" lvl="8" marL="0" algn="r">
              <a:spcBef>
                <a:spcPts val="0"/>
              </a:spcBef>
              <a:buNone/>
              <a:defRPr sz="1200">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58" name="Google Shape;58;p37"/>
          <p:cNvSpPr txBox="1"/>
          <p:nvPr>
            <p:ph idx="1" type="body"/>
          </p:nvPr>
        </p:nvSpPr>
        <p:spPr>
          <a:xfrm>
            <a:off x="457200" y="762000"/>
            <a:ext cx="8229600" cy="60960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
  <p:cSld name="2 Column &amp; Title, Single line">
    <p:spTree>
      <p:nvGrpSpPr>
        <p:cNvPr id="59" name="Shape 59"/>
        <p:cNvGrpSpPr/>
        <p:nvPr/>
      </p:nvGrpSpPr>
      <p:grpSpPr>
        <a:xfrm>
          <a:off x="0" y="0"/>
          <a:ext cx="0" cy="0"/>
          <a:chOff x="0" y="0"/>
          <a:chExt cx="0" cy="0"/>
        </a:xfrm>
      </p:grpSpPr>
      <p:sp>
        <p:nvSpPr>
          <p:cNvPr id="60" name="Google Shape;60;p38"/>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1" name="Google Shape;61;p38"/>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2" name="Google Shape;62;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5" name="Google Shape;65;p38"/>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Double line">
  <p:cSld name="2 Column &amp; Title, Double line">
    <p:spTree>
      <p:nvGrpSpPr>
        <p:cNvPr id="66" name="Shape 66"/>
        <p:cNvGrpSpPr/>
        <p:nvPr/>
      </p:nvGrpSpPr>
      <p:grpSpPr>
        <a:xfrm>
          <a:off x="0" y="0"/>
          <a:ext cx="0" cy="0"/>
          <a:chOff x="0" y="0"/>
          <a:chExt cx="0" cy="0"/>
        </a:xfrm>
      </p:grpSpPr>
      <p:sp>
        <p:nvSpPr>
          <p:cNvPr id="67" name="Google Shape;67;p39"/>
          <p:cNvSpPr txBox="1"/>
          <p:nvPr>
            <p:ph idx="1" type="body"/>
          </p:nvPr>
        </p:nvSpPr>
        <p:spPr>
          <a:xfrm>
            <a:off x="457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8" name="Google Shape;68;p39"/>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69" name="Google Shape;69;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39"/>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2" name="Google Shape;72;p39"/>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umn &amp; Title, Single line-top">
  <p:cSld name="2 Column &amp; Title, Single line-top">
    <p:spTree>
      <p:nvGrpSpPr>
        <p:cNvPr id="73" name="Shape 73"/>
        <p:cNvGrpSpPr/>
        <p:nvPr/>
      </p:nvGrpSpPr>
      <p:grpSpPr>
        <a:xfrm>
          <a:off x="0" y="0"/>
          <a:ext cx="0" cy="0"/>
          <a:chOff x="0" y="0"/>
          <a:chExt cx="0" cy="0"/>
        </a:xfrm>
      </p:grpSpPr>
      <p:sp>
        <p:nvSpPr>
          <p:cNvPr id="74" name="Google Shape;74;p40"/>
          <p:cNvSpPr txBox="1"/>
          <p:nvPr>
            <p:ph idx="1" type="body"/>
          </p:nvPr>
        </p:nvSpPr>
        <p:spPr>
          <a:xfrm>
            <a:off x="457200" y="1066799"/>
            <a:ext cx="4038600" cy="5791201"/>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5" name="Google Shape;75;p40"/>
          <p:cNvSpPr txBox="1"/>
          <p:nvPr>
            <p:ph idx="2" type="body"/>
          </p:nvPr>
        </p:nvSpPr>
        <p:spPr>
          <a:xfrm>
            <a:off x="4648200" y="1066800"/>
            <a:ext cx="4038600" cy="5791200"/>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76" name="Google Shape;76;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0"/>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9" name="Google Shape;79;p40"/>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3200"/>
              <a:buFont typeface="Arial"/>
              <a:buNone/>
              <a:defRPr b="1" sz="32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8"/>
          <p:cNvSpPr txBox="1"/>
          <p:nvPr>
            <p:ph idx="1" type="body"/>
          </p:nvPr>
        </p:nvSpPr>
        <p:spPr>
          <a:xfrm>
            <a:off x="457200" y="1600200"/>
            <a:ext cx="8229600" cy="5257800"/>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8" name="Google Shape;8;p2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 name="Google Shape;9;p2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28"/>
          <p:cNvSpPr txBox="1"/>
          <p:nvPr>
            <p:ph idx="12" type="sldNum"/>
          </p:nvPr>
        </p:nvSpPr>
        <p:spPr>
          <a:xfrm>
            <a:off x="6934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1"/>
                </a:solidFill>
                <a:latin typeface="Arial"/>
                <a:ea typeface="Arial"/>
                <a:cs typeface="Arial"/>
                <a:sym typeface="Arial"/>
              </a:defRPr>
            </a:lvl1pPr>
            <a:lvl2pPr indent="0" lvl="1" marL="0" marR="0" rtl="0" algn="r">
              <a:spcBef>
                <a:spcPts val="0"/>
              </a:spcBef>
              <a:buNone/>
              <a:defRPr b="0" i="0" sz="1200" u="none" cap="none" strike="noStrike">
                <a:solidFill>
                  <a:schemeClr val="dk1"/>
                </a:solidFill>
                <a:latin typeface="Arial"/>
                <a:ea typeface="Arial"/>
                <a:cs typeface="Arial"/>
                <a:sym typeface="Arial"/>
              </a:defRPr>
            </a:lvl2pPr>
            <a:lvl3pPr indent="0" lvl="2" marL="0" marR="0" rtl="0" algn="r">
              <a:spcBef>
                <a:spcPts val="0"/>
              </a:spcBef>
              <a:buNone/>
              <a:defRPr b="0" i="0" sz="1200" u="none" cap="none" strike="noStrike">
                <a:solidFill>
                  <a:schemeClr val="dk1"/>
                </a:solidFill>
                <a:latin typeface="Arial"/>
                <a:ea typeface="Arial"/>
                <a:cs typeface="Arial"/>
                <a:sym typeface="Arial"/>
              </a:defRPr>
            </a:lvl3pPr>
            <a:lvl4pPr indent="0" lvl="3" marL="0" marR="0" rtl="0" algn="r">
              <a:spcBef>
                <a:spcPts val="0"/>
              </a:spcBef>
              <a:buNone/>
              <a:defRPr b="0" i="0" sz="1200" u="none" cap="none" strike="noStrike">
                <a:solidFill>
                  <a:schemeClr val="dk1"/>
                </a:solidFill>
                <a:latin typeface="Arial"/>
                <a:ea typeface="Arial"/>
                <a:cs typeface="Arial"/>
                <a:sym typeface="Arial"/>
              </a:defRPr>
            </a:lvl4pPr>
            <a:lvl5pPr indent="0" lvl="4" marL="0" marR="0" rtl="0" algn="r">
              <a:spcBef>
                <a:spcPts val="0"/>
              </a:spcBef>
              <a:buNone/>
              <a:defRPr b="0" i="0" sz="1200" u="none" cap="none" strike="noStrike">
                <a:solidFill>
                  <a:schemeClr val="dk1"/>
                </a:solidFill>
                <a:latin typeface="Arial"/>
                <a:ea typeface="Arial"/>
                <a:cs typeface="Arial"/>
                <a:sym typeface="Arial"/>
              </a:defRPr>
            </a:lvl5pPr>
            <a:lvl6pPr indent="0" lvl="5" marL="0" marR="0" rtl="0" algn="r">
              <a:spcBef>
                <a:spcPts val="0"/>
              </a:spcBef>
              <a:buNone/>
              <a:defRPr b="0" i="0" sz="1200" u="none" cap="none" strike="noStrike">
                <a:solidFill>
                  <a:schemeClr val="dk1"/>
                </a:solidFill>
                <a:latin typeface="Arial"/>
                <a:ea typeface="Arial"/>
                <a:cs typeface="Arial"/>
                <a:sym typeface="Arial"/>
              </a:defRPr>
            </a:lvl6pPr>
            <a:lvl7pPr indent="0" lvl="6" marL="0" marR="0" rtl="0" algn="r">
              <a:spcBef>
                <a:spcPts val="0"/>
              </a:spcBef>
              <a:buNone/>
              <a:defRPr b="0" i="0" sz="1200" u="none" cap="none" strike="noStrike">
                <a:solidFill>
                  <a:schemeClr val="dk1"/>
                </a:solidFill>
                <a:latin typeface="Arial"/>
                <a:ea typeface="Arial"/>
                <a:cs typeface="Arial"/>
                <a:sym typeface="Arial"/>
              </a:defRPr>
            </a:lvl7pPr>
            <a:lvl8pPr indent="0" lvl="7" marL="0" marR="0" rtl="0" algn="r">
              <a:spcBef>
                <a:spcPts val="0"/>
              </a:spcBef>
              <a:buNone/>
              <a:defRPr b="0" i="0" sz="1200" u="none" cap="none" strike="noStrike">
                <a:solidFill>
                  <a:schemeClr val="dk1"/>
                </a:solidFill>
                <a:latin typeface="Arial"/>
                <a:ea typeface="Arial"/>
                <a:cs typeface="Arial"/>
                <a:sym typeface="Arial"/>
              </a:defRPr>
            </a:lvl8pPr>
            <a:lvl9pPr indent="0" lvl="8" marL="0" marR="0" rtl="0" algn="r">
              <a:spcBef>
                <a:spcPts val="0"/>
              </a:spcBef>
              <a:buNone/>
              <a:defRPr b="0" i="0" sz="1200" u="none" cap="none" strike="noStrike">
                <a:solidFill>
                  <a:schemeClr val="dk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jp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2.png"/><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5.png"/><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title"/>
          </p:nvPr>
        </p:nvSpPr>
        <p:spPr>
          <a:xfrm>
            <a:off x="457200" y="152400"/>
            <a:ext cx="8229600" cy="7620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dk1"/>
              </a:buClr>
              <a:buSzPct val="100000"/>
              <a:buFont typeface="Arial"/>
              <a:buNone/>
            </a:pPr>
            <a:r>
              <a:rPr lang="en-US" sz="4000"/>
              <a:t>CAGI</a:t>
            </a:r>
            <a:r>
              <a:rPr lang="en-US" sz="4000">
                <a:solidFill>
                  <a:srgbClr val="7030A0"/>
                </a:solidFill>
                <a:latin typeface="Arial"/>
                <a:ea typeface="Arial"/>
                <a:cs typeface="Arial"/>
                <a:sym typeface="Arial"/>
              </a:rPr>
              <a:t> </a:t>
            </a:r>
            <a:r>
              <a:rPr lang="en-US" sz="4000">
                <a:latin typeface="Arial"/>
                <a:ea typeface="Arial"/>
                <a:cs typeface="Arial"/>
                <a:sym typeface="Arial"/>
              </a:rPr>
              <a:t>7</a:t>
            </a:r>
            <a:r>
              <a:rPr lang="en-US" sz="4000"/>
              <a:t> slide pack guidelines</a:t>
            </a:r>
            <a:br>
              <a:rPr lang="en-US" sz="4000"/>
            </a:br>
            <a:r>
              <a:rPr lang="en-US" sz="1800"/>
              <a:t>I agree to my slides being used according to the following terms:</a:t>
            </a:r>
            <a:br>
              <a:rPr lang="en-US" sz="1800"/>
            </a:br>
            <a:r>
              <a:rPr lang="en-US" sz="1800"/>
              <a:t> </a:t>
            </a:r>
            <a:r>
              <a:rPr i="1" lang="en-US" sz="1800"/>
              <a:t>_______</a:t>
            </a:r>
            <a:r>
              <a:rPr i="1" lang="en-US" sz="1800">
                <a:solidFill>
                  <a:srgbClr val="FF3300"/>
                </a:solidFill>
              </a:rPr>
              <a:t>Kerr Ding</a:t>
            </a:r>
            <a:r>
              <a:rPr i="1" lang="en-US" sz="1800"/>
              <a:t>_______</a:t>
            </a:r>
            <a:endParaRPr/>
          </a:p>
        </p:txBody>
      </p:sp>
      <p:sp>
        <p:nvSpPr>
          <p:cNvPr id="85" name="Google Shape;85;p1"/>
          <p:cNvSpPr txBox="1"/>
          <p:nvPr>
            <p:ph idx="1" type="body"/>
          </p:nvPr>
        </p:nvSpPr>
        <p:spPr>
          <a:xfrm>
            <a:off x="457200" y="1066800"/>
            <a:ext cx="8229600" cy="5791200"/>
          </a:xfrm>
          <a:prstGeom prst="rect">
            <a:avLst/>
          </a:prstGeom>
          <a:noFill/>
          <a:ln>
            <a:noFill/>
          </a:ln>
        </p:spPr>
        <p:txBody>
          <a:bodyPr anchorCtr="0" anchor="t" bIns="45700" lIns="91425" spcFirstLastPara="1" rIns="91425" wrap="square" tIns="45700">
            <a:normAutofit/>
          </a:bodyPr>
          <a:lstStyle/>
          <a:p>
            <a:pPr indent="-342900" lvl="0" marL="342900" rtl="0" algn="l">
              <a:lnSpc>
                <a:spcPct val="80000"/>
              </a:lnSpc>
              <a:spcBef>
                <a:spcPts val="0"/>
              </a:spcBef>
              <a:spcAft>
                <a:spcPts val="0"/>
              </a:spcAft>
              <a:buClr>
                <a:schemeClr val="dk1"/>
              </a:buClr>
              <a:buSzPts val="1400"/>
              <a:buChar char="•"/>
            </a:pPr>
            <a:r>
              <a:rPr lang="en-US" sz="1400"/>
              <a:t>Authors: please include THIS slide at the beginning of your presentation to indicate that you agree with reuse of your slides in CAGI presentations, according to the terms below, and digitally sign by writing your name above.</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rgbClr val="0070C0"/>
              </a:buClr>
              <a:buSzPts val="1400"/>
              <a:buChar char="•"/>
            </a:pPr>
            <a:r>
              <a:rPr i="1" lang="en-US" sz="1400">
                <a:solidFill>
                  <a:srgbClr val="0070C0"/>
                </a:solidFill>
              </a:rPr>
              <a:t>At CAGI</a:t>
            </a:r>
            <a:r>
              <a:rPr lang="en-US" sz="1400">
                <a:solidFill>
                  <a:srgbClr val="7030A0"/>
                </a:solidFill>
                <a:latin typeface="Arial"/>
                <a:ea typeface="Arial"/>
                <a:cs typeface="Arial"/>
                <a:sym typeface="Arial"/>
              </a:rPr>
              <a:t> </a:t>
            </a:r>
            <a:r>
              <a:rPr lang="en-US" sz="1400">
                <a:solidFill>
                  <a:srgbClr val="0070C0"/>
                </a:solidFill>
                <a:latin typeface="Arial"/>
                <a:ea typeface="Arial"/>
                <a:cs typeface="Arial"/>
                <a:sym typeface="Arial"/>
              </a:rPr>
              <a:t>7,</a:t>
            </a:r>
            <a:r>
              <a:rPr i="1" lang="en-US" sz="1400">
                <a:solidFill>
                  <a:srgbClr val="0070C0"/>
                </a:solidFill>
              </a:rPr>
              <a:t> use of this slide pack is only required for CAGI dataset providers, assessors, and predictors, but all are encouraged to use the annotations for materials they do not want shared publicly.</a:t>
            </a:r>
            <a:endParaRPr/>
          </a:p>
          <a:p>
            <a:pPr indent="-254000" lvl="0" marL="342900" rtl="0" algn="l">
              <a:lnSpc>
                <a:spcPct val="80000"/>
              </a:lnSpc>
              <a:spcBef>
                <a:spcPts val="280"/>
              </a:spcBef>
              <a:spcAft>
                <a:spcPts val="0"/>
              </a:spcAft>
              <a:buClr>
                <a:schemeClr val="dk1"/>
              </a:buClr>
              <a:buSzPts val="1400"/>
              <a:buNone/>
            </a:pPr>
            <a:r>
              <a:t/>
            </a:r>
            <a:endParaRPr i="1" sz="1400"/>
          </a:p>
          <a:p>
            <a:pPr indent="-342900" lvl="0" marL="342900" rtl="0" algn="l">
              <a:lnSpc>
                <a:spcPct val="80000"/>
              </a:lnSpc>
              <a:spcBef>
                <a:spcPts val="280"/>
              </a:spcBef>
              <a:spcAft>
                <a:spcPts val="0"/>
              </a:spcAft>
              <a:buClr>
                <a:schemeClr val="dk1"/>
              </a:buClr>
              <a:buSzPts val="1400"/>
              <a:buChar char="•"/>
            </a:pPr>
            <a:r>
              <a:rPr lang="en-US" sz="1400"/>
              <a:t>To disseminate the CAGI results, I encourage all CAGI participants to remix these CAGI slides for inclusion in their oral and poster presentations</a:t>
            </a:r>
            <a:endParaRPr/>
          </a:p>
          <a:p>
            <a:pPr indent="-342900" lvl="0" marL="342900" rtl="0" algn="l">
              <a:lnSpc>
                <a:spcPct val="80000"/>
              </a:lnSpc>
              <a:spcBef>
                <a:spcPts val="280"/>
              </a:spcBef>
              <a:spcAft>
                <a:spcPts val="0"/>
              </a:spcAft>
              <a:buClr>
                <a:schemeClr val="dk1"/>
              </a:buClr>
              <a:buSzPts val="1400"/>
              <a:buChar char="•"/>
            </a:pPr>
            <a:r>
              <a:rPr lang="en-US" sz="1400"/>
              <a:t>CAGI participants may use or publish any content of these slides only in compliance with the CAGI Data Use Agreement</a:t>
            </a:r>
            <a:endParaRPr/>
          </a:p>
          <a:p>
            <a:pPr indent="-342900" lvl="0" marL="342900" rtl="0" algn="l">
              <a:lnSpc>
                <a:spcPct val="80000"/>
              </a:lnSpc>
              <a:spcBef>
                <a:spcPts val="280"/>
              </a:spcBef>
              <a:spcAft>
                <a:spcPts val="0"/>
              </a:spcAft>
              <a:buClr>
                <a:schemeClr val="dk1"/>
              </a:buClr>
              <a:buSzPts val="1400"/>
              <a:buChar char="•"/>
            </a:pPr>
            <a:r>
              <a:rPr lang="en-US" sz="1400"/>
              <a:t>CAGI participants may not cite or publish any content of these slides except with the written permission of the originating author or in the primary CAGI publications</a:t>
            </a:r>
            <a:endParaRPr/>
          </a:p>
          <a:p>
            <a:pPr indent="-342900" lvl="0" marL="342900" rtl="0" algn="l">
              <a:lnSpc>
                <a:spcPct val="80000"/>
              </a:lnSpc>
              <a:spcBef>
                <a:spcPts val="280"/>
              </a:spcBef>
              <a:spcAft>
                <a:spcPts val="0"/>
              </a:spcAft>
              <a:buClr>
                <a:schemeClr val="dk1"/>
              </a:buClr>
              <a:buSzPts val="1400"/>
              <a:buChar char="•"/>
            </a:pPr>
            <a:r>
              <a:rPr lang="en-US" sz="1400"/>
              <a:t>CAGI participants must acknowledge the original authors of these slides and CAGI </a:t>
            </a:r>
            <a:r>
              <a:rPr lang="en-US" sz="1400">
                <a:solidFill>
                  <a:srgbClr val="7030A0"/>
                </a:solidFill>
                <a:latin typeface="Arial"/>
                <a:ea typeface="Arial"/>
                <a:cs typeface="Arial"/>
                <a:sym typeface="Arial"/>
              </a:rPr>
              <a:t>7</a:t>
            </a:r>
            <a:r>
              <a:rPr lang="en-US" sz="1400"/>
              <a:t>.  Include the acknowledgement banner across the bottom</a:t>
            </a:r>
            <a:endParaRPr/>
          </a:p>
          <a:p>
            <a:pPr indent="-342900" lvl="0" marL="342900" rtl="0" algn="l">
              <a:lnSpc>
                <a:spcPct val="80000"/>
              </a:lnSpc>
              <a:spcBef>
                <a:spcPts val="280"/>
              </a:spcBef>
              <a:spcAft>
                <a:spcPts val="0"/>
              </a:spcAft>
              <a:buClr>
                <a:schemeClr val="dk1"/>
              </a:buClr>
              <a:buSzPts val="1400"/>
              <a:buChar char="•"/>
            </a:pPr>
            <a:r>
              <a:rPr lang="en-US" sz="1400"/>
              <a:t>CAGI participants must include the CAGI credits slide in their presentations</a:t>
            </a:r>
            <a:endParaRPr/>
          </a:p>
          <a:p>
            <a:pPr indent="-342900" lvl="0" marL="342900" rtl="0" algn="l">
              <a:lnSpc>
                <a:spcPct val="80000"/>
              </a:lnSpc>
              <a:spcBef>
                <a:spcPts val="280"/>
              </a:spcBef>
              <a:spcAft>
                <a:spcPts val="0"/>
              </a:spcAft>
              <a:buClr>
                <a:schemeClr val="dk1"/>
              </a:buClr>
              <a:buSzPts val="1400"/>
              <a:buChar char="•"/>
            </a:pPr>
            <a:r>
              <a:rPr lang="en-US" sz="1400"/>
              <a:t>Slides with a red slash (no remix) may not be included in a presentation unless all attendees are registered CAGI participants who signed the data use agreement</a:t>
            </a:r>
            <a:endParaRPr/>
          </a:p>
          <a:p>
            <a:pPr indent="-342900" lvl="0" marL="342900" rtl="0" algn="l">
              <a:lnSpc>
                <a:spcPct val="80000"/>
              </a:lnSpc>
              <a:spcBef>
                <a:spcPts val="280"/>
              </a:spcBef>
              <a:spcAft>
                <a:spcPts val="0"/>
              </a:spcAft>
              <a:buClr>
                <a:schemeClr val="dk1"/>
              </a:buClr>
              <a:buSzPts val="1400"/>
              <a:buChar char="•"/>
            </a:pPr>
            <a:r>
              <a:rPr lang="en-US" sz="1400"/>
              <a:t>Slides with a red X over the entire slide may not be used in any circumstances</a:t>
            </a:r>
            <a:endParaRPr/>
          </a:p>
          <a:p>
            <a:pPr indent="-342900" lvl="0" marL="342900" rtl="0" algn="l">
              <a:lnSpc>
                <a:spcPct val="80000"/>
              </a:lnSpc>
              <a:spcBef>
                <a:spcPts val="280"/>
              </a:spcBef>
              <a:spcAft>
                <a:spcPts val="0"/>
              </a:spcAft>
              <a:buClr>
                <a:schemeClr val="dk1"/>
              </a:buClr>
              <a:buSzPts val="1400"/>
              <a:buChar char="•"/>
            </a:pPr>
            <a:r>
              <a:rPr lang="en-US" sz="1400"/>
              <a:t>Slides with a blue slash (embargoed) may not be used unless the embargo is explicitly lifted</a:t>
            </a:r>
            <a:endParaRPr/>
          </a:p>
          <a:p>
            <a:pPr indent="-342900" lvl="0" marL="342900" rtl="0" algn="l">
              <a:lnSpc>
                <a:spcPct val="80000"/>
              </a:lnSpc>
              <a:spcBef>
                <a:spcPts val="280"/>
              </a:spcBef>
              <a:spcAft>
                <a:spcPts val="0"/>
              </a:spcAft>
              <a:buClr>
                <a:schemeClr val="dk1"/>
              </a:buClr>
              <a:buSzPts val="1400"/>
              <a:buChar char="•"/>
            </a:pPr>
            <a:r>
              <a:rPr lang="en-US" sz="1400">
                <a:latin typeface="Arial"/>
                <a:ea typeface="Arial"/>
                <a:cs typeface="Arial"/>
                <a:sym typeface="Arial"/>
              </a:rPr>
              <a:t>Slides without slash or X may be tweeted, tooted, posted, X’d unless flagged with “No tweet” icon</a:t>
            </a:r>
            <a:endParaRPr sz="1400"/>
          </a:p>
          <a:p>
            <a:pPr indent="-342900" lvl="0" marL="342900" rtl="0" algn="l">
              <a:lnSpc>
                <a:spcPct val="80000"/>
              </a:lnSpc>
              <a:spcBef>
                <a:spcPts val="280"/>
              </a:spcBef>
              <a:spcAft>
                <a:spcPts val="0"/>
              </a:spcAft>
              <a:buClr>
                <a:schemeClr val="dk1"/>
              </a:buClr>
              <a:buSzPts val="1400"/>
              <a:buChar char="•"/>
            </a:pPr>
            <a:r>
              <a:rPr lang="en-US" sz="1400"/>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a:p>
          <a:p>
            <a:pPr indent="-254000" lvl="0" marL="342900" rtl="0" algn="l">
              <a:lnSpc>
                <a:spcPct val="80000"/>
              </a:lnSpc>
              <a:spcBef>
                <a:spcPts val="280"/>
              </a:spcBef>
              <a:spcAft>
                <a:spcPts val="0"/>
              </a:spcAft>
              <a:buClr>
                <a:schemeClr val="dk1"/>
              </a:buClr>
              <a:buSzPts val="1400"/>
              <a:buNone/>
            </a:pPr>
            <a:r>
              <a:t/>
            </a:r>
            <a:endParaRPr sz="1400"/>
          </a:p>
          <a:p>
            <a:pPr indent="-342900" lvl="0" marL="342900" rtl="0" algn="l">
              <a:lnSpc>
                <a:spcPct val="80000"/>
              </a:lnSpc>
              <a:spcBef>
                <a:spcPts val="280"/>
              </a:spcBef>
              <a:spcAft>
                <a:spcPts val="0"/>
              </a:spcAft>
              <a:buClr>
                <a:schemeClr val="dk1"/>
              </a:buClr>
              <a:buSzPts val="1400"/>
              <a:buChar char="•"/>
            </a:pPr>
            <a:r>
              <a:rPr lang="en-US" sz="1400"/>
              <a:t>Note for slide authors: we expect all CAGI participants to abide by these restrictions, and will make best effort to ensure they are followed.  However, but bear in mind that we have limited means of enforcing them, and therefore the restrictions cannot be guaranteed.</a:t>
            </a:r>
            <a:endParaRPr/>
          </a:p>
        </p:txBody>
      </p:sp>
      <p:grpSp>
        <p:nvGrpSpPr>
          <p:cNvPr id="86" name="Google Shape;86;p1"/>
          <p:cNvGrpSpPr/>
          <p:nvPr/>
        </p:nvGrpSpPr>
        <p:grpSpPr>
          <a:xfrm>
            <a:off x="8610600" y="5029200"/>
            <a:ext cx="439738" cy="439738"/>
            <a:chOff x="5373" y="3933"/>
            <a:chExt cx="387" cy="387"/>
          </a:xfrm>
        </p:grpSpPr>
        <p:sp>
          <p:nvSpPr>
            <p:cNvPr id="87" name="Google Shape;87;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b="0" i="0" sz="1800" u="none" cap="none" strike="noStrike">
                <a:solidFill>
                  <a:schemeClr val="dk1"/>
                </a:solidFill>
                <a:latin typeface="Arial"/>
                <a:ea typeface="Arial"/>
                <a:cs typeface="Arial"/>
                <a:sym typeface="Arial"/>
              </a:endParaRPr>
            </a:p>
          </p:txBody>
        </p:sp>
        <p:pic>
          <p:nvPicPr>
            <p:cNvPr id="88" name="Google Shape;88;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89" name="Google Shape;89;p1"/>
            <p:cNvCxnSpPr/>
            <p:nvPr/>
          </p:nvCxnSpPr>
          <p:spPr>
            <a:xfrm flipH="1" rot="10800000">
              <a:off x="5436" y="3971"/>
              <a:ext cx="267" cy="311"/>
            </a:xfrm>
            <a:prstGeom prst="straightConnector1">
              <a:avLst/>
            </a:prstGeom>
            <a:noFill/>
            <a:ln cap="flat" cmpd="sng" w="28575">
              <a:solidFill>
                <a:srgbClr val="FF0200"/>
              </a:solidFill>
              <a:prstDash val="solid"/>
              <a:round/>
              <a:headEnd len="med" w="med" type="none"/>
              <a:tailEnd len="med" w="med"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type="ctrTitle"/>
          </p:nvPr>
        </p:nvSpPr>
        <p:spPr>
          <a:xfrm>
            <a:off x="685800" y="1501775"/>
            <a:ext cx="7772400" cy="1470025"/>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1"/>
              </a:buClr>
              <a:buSzPts val="3200"/>
              <a:buFont typeface="Arial"/>
              <a:buNone/>
            </a:pPr>
            <a:r>
              <a:rPr lang="en-US" sz="3200"/>
              <a:t>Leveraging evolutionary and stability information for accurate prediction of protein mutational effects</a:t>
            </a:r>
            <a:endParaRPr/>
          </a:p>
        </p:txBody>
      </p:sp>
      <p:sp>
        <p:nvSpPr>
          <p:cNvPr id="95" name="Google Shape;95;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888888"/>
              </a:buClr>
              <a:buSzPts val="2000"/>
              <a:buNone/>
            </a:pPr>
            <a:r>
              <a:rPr lang="en-US" sz="2000"/>
              <a:t>Tony Tu, Ziang Li, Kerr Ding, Yunan Luo</a:t>
            </a:r>
            <a:endParaRPr/>
          </a:p>
          <a:p>
            <a:pPr indent="0" lvl="0" marL="0" rtl="0" algn="ctr">
              <a:spcBef>
                <a:spcPts val="400"/>
              </a:spcBef>
              <a:spcAft>
                <a:spcPts val="0"/>
              </a:spcAft>
              <a:buClr>
                <a:srgbClr val="888888"/>
              </a:buClr>
              <a:buSzPts val="2000"/>
              <a:buNone/>
            </a:pPr>
            <a:r>
              <a:rPr lang="en-US" sz="2000"/>
              <a:t>Team Evocoders</a:t>
            </a:r>
            <a:endParaRPr sz="2000"/>
          </a:p>
          <a:p>
            <a:pPr indent="0" lvl="0" marL="0" rtl="0" algn="ctr">
              <a:spcBef>
                <a:spcPts val="400"/>
              </a:spcBef>
              <a:spcAft>
                <a:spcPts val="0"/>
              </a:spcAft>
              <a:buClr>
                <a:srgbClr val="888888"/>
              </a:buClr>
              <a:buSzPts val="2000"/>
              <a:buNone/>
            </a:pPr>
            <a:r>
              <a:rPr lang="en-US" sz="2000"/>
              <a:t>Presenter: Kerr Ding</a:t>
            </a:r>
            <a:endParaRPr/>
          </a:p>
          <a:p>
            <a:pPr indent="0" lvl="0" marL="0" rtl="0" algn="ctr">
              <a:spcBef>
                <a:spcPts val="400"/>
              </a:spcBef>
              <a:spcAft>
                <a:spcPts val="0"/>
              </a:spcAft>
              <a:buClr>
                <a:srgbClr val="888888"/>
              </a:buClr>
              <a:buSzPts val="2000"/>
              <a:buNone/>
            </a:pPr>
            <a:r>
              <a:rPr lang="en-US" sz="2000"/>
              <a:t>Georgia Institute of Technology</a:t>
            </a:r>
            <a:endParaRPr/>
          </a:p>
        </p:txBody>
      </p:sp>
      <p:sp>
        <p:nvSpPr>
          <p:cNvPr id="96" name="Google Shape;96;p2"/>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Arial"/>
                <a:ea typeface="Arial"/>
                <a:cs typeface="Arial"/>
                <a:sym typeface="Arial"/>
              </a:rPr>
              <a:t>Created for CAGI</a:t>
            </a:r>
            <a:r>
              <a:rPr b="0" i="0" lang="en-US" sz="1800" u="none" cap="none" strike="noStrike">
                <a:solidFill>
                  <a:srgbClr val="7030A0"/>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97" name="Google Shape;97;p2"/>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98" name="Google Shape;98;p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3"/>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Outline</a:t>
            </a:r>
            <a:endParaRPr/>
          </a:p>
        </p:txBody>
      </p:sp>
      <p:sp>
        <p:nvSpPr>
          <p:cNvPr id="104" name="Google Shape;104;p3"/>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SPURS</a:t>
            </a:r>
            <a:endParaRPr/>
          </a:p>
          <a:p>
            <a:pPr indent="-285750" lvl="1" marL="742950" rtl="0" algn="l">
              <a:spcBef>
                <a:spcPts val="400"/>
              </a:spcBef>
              <a:spcAft>
                <a:spcPts val="0"/>
              </a:spcAft>
              <a:buClr>
                <a:schemeClr val="dk1"/>
              </a:buClr>
              <a:buSzPts val="2000"/>
              <a:buChar char="–"/>
            </a:pPr>
            <a:r>
              <a:rPr lang="en-US" sz="2000"/>
              <a:t>Generalizable and scalable protein stability prediction</a:t>
            </a:r>
            <a:endParaRPr/>
          </a:p>
          <a:p>
            <a:pPr indent="-285750" lvl="1" marL="742950" rtl="0" algn="l">
              <a:spcBef>
                <a:spcPts val="400"/>
              </a:spcBef>
              <a:spcAft>
                <a:spcPts val="0"/>
              </a:spcAft>
              <a:buClr>
                <a:schemeClr val="dk1"/>
              </a:buClr>
              <a:buSzPts val="2000"/>
              <a:buChar char="–"/>
            </a:pPr>
            <a:r>
              <a:rPr lang="en-US" sz="2000"/>
              <a:t>Supervised mutational effect prediction</a:t>
            </a:r>
            <a:endParaRPr/>
          </a:p>
          <a:p>
            <a:pPr indent="-342900" lvl="0" marL="342900" rtl="0" algn="l">
              <a:spcBef>
                <a:spcPts val="480"/>
              </a:spcBef>
              <a:spcAft>
                <a:spcPts val="0"/>
              </a:spcAft>
              <a:buClr>
                <a:schemeClr val="dk1"/>
              </a:buClr>
              <a:buSzPts val="2400"/>
              <a:buChar char="•"/>
            </a:pPr>
            <a:r>
              <a:rPr lang="en-US" sz="2400"/>
              <a:t>SPURSx</a:t>
            </a:r>
            <a:endParaRPr sz="2400"/>
          </a:p>
          <a:p>
            <a:pPr indent="-285750" lvl="1" marL="742950" rtl="0" algn="l">
              <a:spcBef>
                <a:spcPts val="400"/>
              </a:spcBef>
              <a:spcAft>
                <a:spcPts val="0"/>
              </a:spcAft>
              <a:buClr>
                <a:schemeClr val="dk1"/>
              </a:buClr>
              <a:buSzPts val="2000"/>
              <a:buChar char="–"/>
            </a:pPr>
            <a:r>
              <a:rPr lang="en-US" sz="2000"/>
              <a:t>Unsupervised mutational effect prediction</a:t>
            </a:r>
            <a:endParaRPr/>
          </a:p>
        </p:txBody>
      </p:sp>
      <p:sp>
        <p:nvSpPr>
          <p:cNvPr id="105" name="Google Shape;105;p3"/>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06" name="Google Shape;106;p3"/>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107" name="Google Shape;107;p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 name="Shape 111"/>
        <p:cNvGrpSpPr/>
        <p:nvPr/>
      </p:nvGrpSpPr>
      <p:grpSpPr>
        <a:xfrm>
          <a:off x="0" y="0"/>
          <a:ext cx="0" cy="0"/>
          <a:chOff x="0" y="0"/>
          <a:chExt cx="0" cy="0"/>
        </a:xfrm>
      </p:grpSpPr>
      <p:sp>
        <p:nvSpPr>
          <p:cNvPr id="112" name="Google Shape;112;p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Protein stability change prediction</a:t>
            </a:r>
            <a:endParaRPr/>
          </a:p>
        </p:txBody>
      </p:sp>
      <p:sp>
        <p:nvSpPr>
          <p:cNvPr id="113" name="Google Shape;113;p4"/>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Protein thermostability: </a:t>
            </a:r>
            <a:r>
              <a:rPr b="0" i="0" lang="en-US" sz="2400" u="none" strike="noStrike">
                <a:solidFill>
                  <a:srgbClr val="000000"/>
                </a:solidFill>
              </a:rPr>
              <a:t>ΔG (Gibbs free energy)</a:t>
            </a:r>
            <a:r>
              <a:rPr b="0" i="0" lang="en-US" sz="2400">
                <a:solidFill>
                  <a:srgbClr val="000000"/>
                </a:solidFill>
              </a:rPr>
              <a:t>​</a:t>
            </a:r>
            <a:endParaRPr sz="2400"/>
          </a:p>
        </p:txBody>
      </p:sp>
      <p:sp>
        <p:nvSpPr>
          <p:cNvPr id="114" name="Google Shape;114;p4"/>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15" name="Google Shape;115;p4"/>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116" name="Google Shape;116;p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descr="undefined" id="117" name="Google Shape;117;p4"/>
          <p:cNvPicPr preferRelativeResize="0"/>
          <p:nvPr/>
        </p:nvPicPr>
        <p:blipFill rotWithShape="1">
          <a:blip r:embed="rId3">
            <a:alphaModFix/>
          </a:blip>
          <a:srcRect b="0" l="0" r="0" t="0"/>
          <a:stretch/>
        </p:blipFill>
        <p:spPr>
          <a:xfrm>
            <a:off x="2810087" y="1809559"/>
            <a:ext cx="3523826" cy="3657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5"/>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Protein stability change prediction</a:t>
            </a:r>
            <a:endParaRPr/>
          </a:p>
        </p:txBody>
      </p:sp>
      <p:sp>
        <p:nvSpPr>
          <p:cNvPr id="123" name="Google Shape;123;p5"/>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0000"/>
              </a:buClr>
              <a:buSzPts val="2400"/>
              <a:buFont typeface="Arial"/>
              <a:buChar char="•"/>
            </a:pPr>
            <a:r>
              <a:rPr b="0" i="0" lang="en-US" sz="2400" u="none" strike="noStrike">
                <a:solidFill>
                  <a:srgbClr val="000000"/>
                </a:solidFill>
              </a:rPr>
              <a:t>Protein stability change: ΔΔG (kcal/mol)</a:t>
            </a:r>
            <a:r>
              <a:rPr b="0" i="0" lang="en-US" sz="2400">
                <a:solidFill>
                  <a:srgbClr val="000000"/>
                </a:solidFill>
              </a:rPr>
              <a:t>​</a:t>
            </a:r>
            <a:endParaRPr/>
          </a:p>
          <a:p>
            <a:pPr indent="-342900" lvl="0" marL="342900" rtl="0" algn="l">
              <a:spcBef>
                <a:spcPts val="480"/>
              </a:spcBef>
              <a:spcAft>
                <a:spcPts val="0"/>
              </a:spcAft>
              <a:buClr>
                <a:srgbClr val="000000"/>
              </a:buClr>
              <a:buSzPts val="2400"/>
              <a:buFont typeface="Arial"/>
              <a:buChar char="•"/>
            </a:pPr>
            <a:r>
              <a:rPr b="0" i="0" lang="en-US" sz="2400" u="none" strike="noStrike">
                <a:solidFill>
                  <a:srgbClr val="000000"/>
                </a:solidFill>
              </a:rPr>
              <a:t>ΔΔG = ΔG(Mutant) – ΔG(Wildtype)</a:t>
            </a:r>
            <a:endParaRPr b="0" i="0" sz="2400">
              <a:solidFill>
                <a:srgbClr val="000000"/>
              </a:solidFill>
            </a:endParaRPr>
          </a:p>
        </p:txBody>
      </p:sp>
      <p:sp>
        <p:nvSpPr>
          <p:cNvPr id="124" name="Google Shape;124;p5"/>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25" name="Google Shape;125;p5"/>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126" name="Google Shape;126;p5"/>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27" name="Google Shape;127;p5"/>
          <p:cNvPicPr preferRelativeResize="0"/>
          <p:nvPr/>
        </p:nvPicPr>
        <p:blipFill rotWithShape="1">
          <a:blip r:embed="rId3">
            <a:alphaModFix/>
          </a:blip>
          <a:srcRect b="0" l="0" r="0" t="0"/>
          <a:stretch/>
        </p:blipFill>
        <p:spPr>
          <a:xfrm>
            <a:off x="487154" y="2002077"/>
            <a:ext cx="7772400" cy="319967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6"/>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Protein stability change prediction</a:t>
            </a:r>
            <a:endParaRPr/>
          </a:p>
        </p:txBody>
      </p:sp>
      <p:sp>
        <p:nvSpPr>
          <p:cNvPr id="133" name="Google Shape;133;p6"/>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0000"/>
              </a:buClr>
              <a:buSzPts val="2400"/>
              <a:buFont typeface="Arial"/>
              <a:buChar char="•"/>
            </a:pPr>
            <a:r>
              <a:rPr b="0" i="0" lang="en-US" sz="2400" u="none" strike="noStrike">
                <a:solidFill>
                  <a:srgbClr val="000000"/>
                </a:solidFill>
              </a:rPr>
              <a:t>Protein stability change: ΔΔG (kcal/mol)</a:t>
            </a:r>
            <a:r>
              <a:rPr b="0" i="0" lang="en-US" sz="2400">
                <a:solidFill>
                  <a:srgbClr val="000000"/>
                </a:solidFill>
              </a:rPr>
              <a:t>​</a:t>
            </a:r>
            <a:endParaRPr/>
          </a:p>
          <a:p>
            <a:pPr indent="-342900" lvl="0" marL="342900" rtl="0" algn="l">
              <a:spcBef>
                <a:spcPts val="480"/>
              </a:spcBef>
              <a:spcAft>
                <a:spcPts val="0"/>
              </a:spcAft>
              <a:buClr>
                <a:srgbClr val="000000"/>
              </a:buClr>
              <a:buSzPts val="2400"/>
              <a:buFont typeface="Arial"/>
              <a:buChar char="•"/>
            </a:pPr>
            <a:r>
              <a:rPr b="0" i="0" lang="en-US" sz="2400" u="none" strike="noStrike">
                <a:solidFill>
                  <a:srgbClr val="000000"/>
                </a:solidFill>
              </a:rPr>
              <a:t>ΔΔG = ΔG(Mutant) – ΔG(Wildtype)</a:t>
            </a:r>
            <a:endParaRPr b="0" i="0" sz="2400">
              <a:solidFill>
                <a:srgbClr val="000000"/>
              </a:solidFill>
            </a:endParaRPr>
          </a:p>
        </p:txBody>
      </p:sp>
      <p:sp>
        <p:nvSpPr>
          <p:cNvPr id="134" name="Google Shape;134;p6"/>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35" name="Google Shape;135;p6"/>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136" name="Google Shape;136;p6"/>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37" name="Google Shape;137;p6"/>
          <p:cNvPicPr preferRelativeResize="0"/>
          <p:nvPr/>
        </p:nvPicPr>
        <p:blipFill rotWithShape="1">
          <a:blip r:embed="rId3">
            <a:alphaModFix/>
          </a:blip>
          <a:srcRect b="0" l="0" r="0" t="0"/>
          <a:stretch/>
        </p:blipFill>
        <p:spPr>
          <a:xfrm>
            <a:off x="487154" y="2002077"/>
            <a:ext cx="7772400" cy="3199678"/>
          </a:xfrm>
          <a:prstGeom prst="rect">
            <a:avLst/>
          </a:prstGeom>
          <a:noFill/>
          <a:ln>
            <a:noFill/>
          </a:ln>
        </p:spPr>
      </p:pic>
      <p:pic>
        <p:nvPicPr>
          <p:cNvPr id="138" name="Google Shape;138;p6"/>
          <p:cNvPicPr preferRelativeResize="0"/>
          <p:nvPr/>
        </p:nvPicPr>
        <p:blipFill rotWithShape="1">
          <a:blip r:embed="rId4">
            <a:alphaModFix/>
          </a:blip>
          <a:srcRect b="0" l="0" r="0" t="0"/>
          <a:stretch/>
        </p:blipFill>
        <p:spPr>
          <a:xfrm>
            <a:off x="5257800" y="3200400"/>
            <a:ext cx="1371600" cy="1371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7"/>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Protein stability change prediction</a:t>
            </a:r>
            <a:endParaRPr/>
          </a:p>
        </p:txBody>
      </p:sp>
      <p:sp>
        <p:nvSpPr>
          <p:cNvPr id="144" name="Google Shape;144;p7"/>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rgbClr val="000000"/>
              </a:buClr>
              <a:buSzPts val="2400"/>
              <a:buFont typeface="Arial"/>
              <a:buChar char="•"/>
            </a:pPr>
            <a:r>
              <a:rPr b="0" i="0" lang="en-US" sz="2400" u="none" strike="noStrike">
                <a:solidFill>
                  <a:srgbClr val="000000"/>
                </a:solidFill>
              </a:rPr>
              <a:t>Protein stability change: ΔΔG (kcal/mol)</a:t>
            </a:r>
            <a:r>
              <a:rPr b="0" i="0" lang="en-US" sz="2400">
                <a:solidFill>
                  <a:srgbClr val="000000"/>
                </a:solidFill>
              </a:rPr>
              <a:t>​</a:t>
            </a:r>
            <a:endParaRPr/>
          </a:p>
          <a:p>
            <a:pPr indent="-342900" lvl="0" marL="342900" rtl="0" algn="l">
              <a:spcBef>
                <a:spcPts val="480"/>
              </a:spcBef>
              <a:spcAft>
                <a:spcPts val="0"/>
              </a:spcAft>
              <a:buClr>
                <a:srgbClr val="000000"/>
              </a:buClr>
              <a:buSzPts val="2400"/>
              <a:buFont typeface="Arial"/>
              <a:buChar char="•"/>
            </a:pPr>
            <a:r>
              <a:rPr b="0" i="0" lang="en-US" sz="2400" u="none" strike="noStrike">
                <a:solidFill>
                  <a:srgbClr val="000000"/>
                </a:solidFill>
              </a:rPr>
              <a:t>ΔΔG = ΔG(Mutant) – ΔG(Wildtype)</a:t>
            </a:r>
            <a:endParaRPr b="0" i="0" sz="2400">
              <a:solidFill>
                <a:srgbClr val="000000"/>
              </a:solidFill>
            </a:endParaRPr>
          </a:p>
        </p:txBody>
      </p:sp>
      <p:sp>
        <p:nvSpPr>
          <p:cNvPr id="145" name="Google Shape;145;p7"/>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46" name="Google Shape;146;p7"/>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147" name="Google Shape;147;p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48" name="Google Shape;148;p7"/>
          <p:cNvPicPr preferRelativeResize="0"/>
          <p:nvPr/>
        </p:nvPicPr>
        <p:blipFill rotWithShape="1">
          <a:blip r:embed="rId3">
            <a:alphaModFix/>
          </a:blip>
          <a:srcRect b="0" l="0" r="0" t="0"/>
          <a:stretch/>
        </p:blipFill>
        <p:spPr>
          <a:xfrm>
            <a:off x="279083" y="2898300"/>
            <a:ext cx="3216045" cy="2286000"/>
          </a:xfrm>
          <a:prstGeom prst="rect">
            <a:avLst/>
          </a:prstGeom>
          <a:noFill/>
          <a:ln>
            <a:noFill/>
          </a:ln>
        </p:spPr>
      </p:pic>
      <p:pic>
        <p:nvPicPr>
          <p:cNvPr id="149" name="Google Shape;149;p7"/>
          <p:cNvPicPr preferRelativeResize="0"/>
          <p:nvPr/>
        </p:nvPicPr>
        <p:blipFill rotWithShape="1">
          <a:blip r:embed="rId4">
            <a:alphaModFix/>
          </a:blip>
          <a:srcRect b="0" l="0" r="0" t="0"/>
          <a:stretch/>
        </p:blipFill>
        <p:spPr>
          <a:xfrm>
            <a:off x="3551146" y="2212500"/>
            <a:ext cx="4950007" cy="3657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8"/>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Measurement of protein stability</a:t>
            </a:r>
            <a:endParaRPr/>
          </a:p>
        </p:txBody>
      </p:sp>
      <p:sp>
        <p:nvSpPr>
          <p:cNvPr id="155" name="Google Shape;155;p8"/>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56" name="Google Shape;156;p8"/>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157" name="Google Shape;157;p8"/>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158" name="Google Shape;158;p8"/>
          <p:cNvSpPr/>
          <p:nvPr/>
        </p:nvSpPr>
        <p:spPr>
          <a:xfrm>
            <a:off x="235226" y="1143000"/>
            <a:ext cx="2743200" cy="4572000"/>
          </a:xfrm>
          <a:prstGeom prst="roundRect">
            <a:avLst>
              <a:gd fmla="val 16667" name="adj"/>
            </a:avLst>
          </a:prstGeom>
          <a:solidFill>
            <a:srgbClr val="F4FBFE"/>
          </a:solidFill>
          <a:ln cap="flat" cmpd="sng" w="25400">
            <a:solidFill>
              <a:srgbClr val="4E9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9" name="Google Shape;159;p8"/>
          <p:cNvSpPr/>
          <p:nvPr/>
        </p:nvSpPr>
        <p:spPr>
          <a:xfrm>
            <a:off x="3200400" y="1119809"/>
            <a:ext cx="2743200" cy="4572000"/>
          </a:xfrm>
          <a:prstGeom prst="roundRect">
            <a:avLst>
              <a:gd fmla="val 16667" name="adj"/>
            </a:avLst>
          </a:prstGeom>
          <a:solidFill>
            <a:srgbClr val="F4FBFE"/>
          </a:solidFill>
          <a:ln cap="flat" cmpd="sng" w="25400">
            <a:solidFill>
              <a:srgbClr val="4E9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0" name="Google Shape;160;p8"/>
          <p:cNvSpPr/>
          <p:nvPr/>
        </p:nvSpPr>
        <p:spPr>
          <a:xfrm>
            <a:off x="6172200" y="1119809"/>
            <a:ext cx="2743200" cy="4572000"/>
          </a:xfrm>
          <a:prstGeom prst="roundRect">
            <a:avLst>
              <a:gd fmla="val 16667" name="adj"/>
            </a:avLst>
          </a:prstGeom>
          <a:solidFill>
            <a:srgbClr val="F4FBFE"/>
          </a:solidFill>
          <a:ln cap="flat" cmpd="sng" w="25400">
            <a:solidFill>
              <a:srgbClr val="4E96D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1" name="Google Shape;161;p8"/>
          <p:cNvSpPr txBox="1"/>
          <p:nvPr>
            <p:ph idx="1" type="body"/>
          </p:nvPr>
        </p:nvSpPr>
        <p:spPr>
          <a:xfrm>
            <a:off x="571500" y="1295400"/>
            <a:ext cx="2057400" cy="1025768"/>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rgbClr val="000000"/>
              </a:buClr>
              <a:buSzPts val="2400"/>
              <a:buNone/>
            </a:pPr>
            <a:r>
              <a:rPr lang="en-US" sz="2400">
                <a:solidFill>
                  <a:srgbClr val="000000"/>
                </a:solidFill>
              </a:rPr>
              <a:t>Wet-lab</a:t>
            </a:r>
            <a:endParaRPr/>
          </a:p>
          <a:p>
            <a:pPr indent="0" lvl="0" marL="0" rtl="0" algn="ctr">
              <a:spcBef>
                <a:spcPts val="480"/>
              </a:spcBef>
              <a:spcAft>
                <a:spcPts val="0"/>
              </a:spcAft>
              <a:buClr>
                <a:srgbClr val="000000"/>
              </a:buClr>
              <a:buSzPts val="2400"/>
              <a:buNone/>
            </a:pPr>
            <a:r>
              <a:rPr lang="en-US" sz="2400">
                <a:solidFill>
                  <a:srgbClr val="000000"/>
                </a:solidFill>
              </a:rPr>
              <a:t>m</a:t>
            </a:r>
            <a:r>
              <a:rPr b="0" i="0" lang="en-US" sz="2400">
                <a:solidFill>
                  <a:srgbClr val="000000"/>
                </a:solidFill>
              </a:rPr>
              <a:t>ethods</a:t>
            </a:r>
            <a:endParaRPr/>
          </a:p>
        </p:txBody>
      </p:sp>
      <p:pic>
        <p:nvPicPr>
          <p:cNvPr id="162" name="Google Shape;162;p8"/>
          <p:cNvPicPr preferRelativeResize="0"/>
          <p:nvPr/>
        </p:nvPicPr>
        <p:blipFill rotWithShape="1">
          <a:blip r:embed="rId3">
            <a:alphaModFix/>
          </a:blip>
          <a:srcRect b="0" l="0" r="0" t="0"/>
          <a:stretch/>
        </p:blipFill>
        <p:spPr>
          <a:xfrm>
            <a:off x="1143000" y="4495800"/>
            <a:ext cx="914400" cy="914400"/>
          </a:xfrm>
          <a:prstGeom prst="rect">
            <a:avLst/>
          </a:prstGeom>
          <a:noFill/>
          <a:ln>
            <a:noFill/>
          </a:ln>
        </p:spPr>
      </p:pic>
      <p:pic>
        <p:nvPicPr>
          <p:cNvPr id="163" name="Google Shape;163;p8"/>
          <p:cNvPicPr preferRelativeResize="0"/>
          <p:nvPr/>
        </p:nvPicPr>
        <p:blipFill rotWithShape="1">
          <a:blip r:embed="rId4">
            <a:alphaModFix/>
          </a:blip>
          <a:srcRect b="0" l="0" r="0" t="0"/>
          <a:stretch/>
        </p:blipFill>
        <p:spPr>
          <a:xfrm>
            <a:off x="3886200" y="4267200"/>
            <a:ext cx="1371600" cy="1371600"/>
          </a:xfrm>
          <a:prstGeom prst="rect">
            <a:avLst/>
          </a:prstGeom>
          <a:noFill/>
          <a:ln>
            <a:noFill/>
          </a:ln>
        </p:spPr>
      </p:pic>
      <p:pic>
        <p:nvPicPr>
          <p:cNvPr id="164" name="Google Shape;164;p8"/>
          <p:cNvPicPr preferRelativeResize="0"/>
          <p:nvPr/>
        </p:nvPicPr>
        <p:blipFill rotWithShape="1">
          <a:blip r:embed="rId5">
            <a:alphaModFix/>
          </a:blip>
          <a:srcRect b="0" l="0" r="0" t="0"/>
          <a:stretch/>
        </p:blipFill>
        <p:spPr>
          <a:xfrm>
            <a:off x="6994108" y="4232744"/>
            <a:ext cx="1371600" cy="1371600"/>
          </a:xfrm>
          <a:prstGeom prst="rect">
            <a:avLst/>
          </a:prstGeom>
          <a:noFill/>
          <a:ln>
            <a:noFill/>
          </a:ln>
        </p:spPr>
      </p:pic>
      <p:sp>
        <p:nvSpPr>
          <p:cNvPr id="165" name="Google Shape;165;p8"/>
          <p:cNvSpPr txBox="1"/>
          <p:nvPr/>
        </p:nvSpPr>
        <p:spPr>
          <a:xfrm>
            <a:off x="3548104" y="1295400"/>
            <a:ext cx="2057400" cy="102576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000000"/>
              </a:buClr>
              <a:buSzPts val="2400"/>
              <a:buFont typeface="Arial"/>
              <a:buNone/>
            </a:pPr>
            <a:r>
              <a:rPr lang="en-US" sz="2400">
                <a:solidFill>
                  <a:srgbClr val="000000"/>
                </a:solidFill>
                <a:latin typeface="Arial"/>
                <a:ea typeface="Arial"/>
                <a:cs typeface="Arial"/>
                <a:sym typeface="Arial"/>
              </a:rPr>
              <a:t>Biophysical</a:t>
            </a:r>
            <a:endParaRPr/>
          </a:p>
          <a:p>
            <a:pPr indent="0" lvl="0" marL="0" marR="0" rtl="0" algn="ctr">
              <a:spcBef>
                <a:spcPts val="480"/>
              </a:spcBef>
              <a:spcAft>
                <a:spcPts val="0"/>
              </a:spcAft>
              <a:buClr>
                <a:srgbClr val="000000"/>
              </a:buClr>
              <a:buSzPts val="2400"/>
              <a:buFont typeface="Arial"/>
              <a:buNone/>
            </a:pPr>
            <a:r>
              <a:rPr lang="en-US" sz="2400">
                <a:solidFill>
                  <a:srgbClr val="000000"/>
                </a:solidFill>
                <a:latin typeface="Arial"/>
                <a:ea typeface="Arial"/>
                <a:cs typeface="Arial"/>
                <a:sym typeface="Arial"/>
              </a:rPr>
              <a:t>methods</a:t>
            </a:r>
            <a:endParaRPr/>
          </a:p>
        </p:txBody>
      </p:sp>
      <p:sp>
        <p:nvSpPr>
          <p:cNvPr id="166" name="Google Shape;166;p8"/>
          <p:cNvSpPr txBox="1"/>
          <p:nvPr/>
        </p:nvSpPr>
        <p:spPr>
          <a:xfrm>
            <a:off x="6210300" y="1295400"/>
            <a:ext cx="2667000" cy="102576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000000"/>
              </a:buClr>
              <a:buSzPts val="2400"/>
              <a:buFont typeface="Arial"/>
              <a:buNone/>
            </a:pPr>
            <a:r>
              <a:rPr lang="en-US" sz="2400">
                <a:solidFill>
                  <a:srgbClr val="000000"/>
                </a:solidFill>
                <a:latin typeface="Arial"/>
                <a:ea typeface="Arial"/>
                <a:cs typeface="Arial"/>
                <a:sym typeface="Arial"/>
              </a:rPr>
              <a:t>Machine learning</a:t>
            </a:r>
            <a:endParaRPr/>
          </a:p>
          <a:p>
            <a:pPr indent="0" lvl="0" marL="0" marR="0" rtl="0" algn="ctr">
              <a:spcBef>
                <a:spcPts val="480"/>
              </a:spcBef>
              <a:spcAft>
                <a:spcPts val="0"/>
              </a:spcAft>
              <a:buClr>
                <a:srgbClr val="000000"/>
              </a:buClr>
              <a:buSzPts val="2400"/>
              <a:buFont typeface="Arial"/>
              <a:buNone/>
            </a:pPr>
            <a:r>
              <a:rPr lang="en-US" sz="2400">
                <a:solidFill>
                  <a:srgbClr val="000000"/>
                </a:solidFill>
                <a:latin typeface="Arial"/>
                <a:ea typeface="Arial"/>
                <a:cs typeface="Arial"/>
                <a:sym typeface="Arial"/>
              </a:rPr>
              <a:t>methods</a:t>
            </a:r>
            <a:endParaRPr/>
          </a:p>
        </p:txBody>
      </p:sp>
      <p:sp>
        <p:nvSpPr>
          <p:cNvPr id="167" name="Google Shape;167;p8"/>
          <p:cNvSpPr txBox="1"/>
          <p:nvPr/>
        </p:nvSpPr>
        <p:spPr>
          <a:xfrm>
            <a:off x="368576" y="2800136"/>
            <a:ext cx="2476500" cy="1162264"/>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Costly</a:t>
            </a:r>
            <a:endParaRPr/>
          </a:p>
          <a:p>
            <a:pPr indent="-342900" lvl="0" marL="342900" marR="0" rtl="0" algn="l">
              <a:spcBef>
                <a:spcPts val="400"/>
              </a:spcBef>
              <a:spcAft>
                <a:spcPts val="0"/>
              </a:spcAft>
              <a:buClr>
                <a:srgbClr val="000000"/>
              </a:buClr>
              <a:buSzPts val="2000"/>
              <a:buFont typeface="Arial"/>
              <a:buChar char="•"/>
            </a:pPr>
            <a:r>
              <a:rPr lang="en-US" sz="2000">
                <a:solidFill>
                  <a:srgbClr val="000000"/>
                </a:solidFill>
                <a:latin typeface="Arial"/>
                <a:ea typeface="Arial"/>
                <a:cs typeface="Arial"/>
                <a:sym typeface="Arial"/>
              </a:rPr>
              <a:t>Time-consuming</a:t>
            </a:r>
            <a:endParaRPr/>
          </a:p>
        </p:txBody>
      </p:sp>
      <p:sp>
        <p:nvSpPr>
          <p:cNvPr id="168" name="Google Shape;168;p8"/>
          <p:cNvSpPr txBox="1"/>
          <p:nvPr/>
        </p:nvSpPr>
        <p:spPr>
          <a:xfrm>
            <a:off x="3289300" y="2800136"/>
            <a:ext cx="2476500" cy="1162264"/>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Computationally slow</a:t>
            </a:r>
            <a:endParaRPr/>
          </a:p>
        </p:txBody>
      </p:sp>
      <p:sp>
        <p:nvSpPr>
          <p:cNvPr id="169" name="Google Shape;169;p8"/>
          <p:cNvSpPr txBox="1"/>
          <p:nvPr/>
        </p:nvSpPr>
        <p:spPr>
          <a:xfrm>
            <a:off x="6305550" y="2800136"/>
            <a:ext cx="2476500" cy="1162264"/>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rgbClr val="000000"/>
              </a:buClr>
              <a:buSzPts val="2000"/>
              <a:buFont typeface="Arial"/>
              <a:buChar char="•"/>
            </a:pPr>
            <a:r>
              <a:rPr lang="en-US" sz="2000">
                <a:solidFill>
                  <a:srgbClr val="000000"/>
                </a:solidFill>
                <a:latin typeface="Arial"/>
                <a:ea typeface="Arial"/>
                <a:cs typeface="Arial"/>
                <a:sym typeface="Arial"/>
              </a:rPr>
              <a:t>Small training set</a:t>
            </a:r>
            <a:endParaRPr/>
          </a:p>
          <a:p>
            <a:pPr indent="-342900" lvl="0" marL="342900" marR="0" rtl="0" algn="l">
              <a:spcBef>
                <a:spcPts val="400"/>
              </a:spcBef>
              <a:spcAft>
                <a:spcPts val="0"/>
              </a:spcAft>
              <a:buClr>
                <a:srgbClr val="000000"/>
              </a:buClr>
              <a:buSzPts val="2000"/>
              <a:buFont typeface="Arial"/>
              <a:buChar char="•"/>
            </a:pPr>
            <a:r>
              <a:rPr lang="en-US" sz="2000">
                <a:solidFill>
                  <a:srgbClr val="000000"/>
                </a:solidFill>
                <a:latin typeface="Arial"/>
                <a:ea typeface="Arial"/>
                <a:cs typeface="Arial"/>
                <a:sym typeface="Arial"/>
              </a:rPr>
              <a:t>Limited generalizability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9"/>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Pre-trained protein language models</a:t>
            </a:r>
            <a:endParaRPr/>
          </a:p>
        </p:txBody>
      </p:sp>
      <p:sp>
        <p:nvSpPr>
          <p:cNvPr id="175" name="Google Shape;175;p9"/>
          <p:cNvSpPr txBox="1"/>
          <p:nvPr>
            <p:ph idx="1" type="body"/>
          </p:nvPr>
        </p:nvSpPr>
        <p:spPr>
          <a:xfrm>
            <a:off x="457200" y="955432"/>
            <a:ext cx="8229600" cy="5902568"/>
          </a:xfrm>
          <a:prstGeom prst="rect">
            <a:avLst/>
          </a:prstGeom>
          <a:blipFill rotWithShape="1">
            <a:blip r:embed="rId3">
              <a:alphaModFix/>
            </a:blip>
            <a:stretch>
              <a:fillRect b="0" l="-1080" r="0" t="-860"/>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2800"/>
              <a:buChar char="•"/>
            </a:pPr>
            <a:r>
              <a:rPr lang="en-US"/>
              <a:t> </a:t>
            </a:r>
            <a:endParaRPr/>
          </a:p>
        </p:txBody>
      </p:sp>
      <p:sp>
        <p:nvSpPr>
          <p:cNvPr id="176" name="Google Shape;176;p9"/>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77" name="Google Shape;177;p9"/>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178" name="Google Shape;178;p9"/>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0"/>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Pre-trained protein language models</a:t>
            </a:r>
            <a:endParaRPr/>
          </a:p>
        </p:txBody>
      </p:sp>
      <p:sp>
        <p:nvSpPr>
          <p:cNvPr id="184" name="Google Shape;184;p10"/>
          <p:cNvSpPr txBox="1"/>
          <p:nvPr>
            <p:ph idx="1" type="body"/>
          </p:nvPr>
        </p:nvSpPr>
        <p:spPr>
          <a:xfrm>
            <a:off x="457200" y="955432"/>
            <a:ext cx="8229600" cy="5902568"/>
          </a:xfrm>
          <a:prstGeom prst="rect">
            <a:avLst/>
          </a:prstGeom>
          <a:blipFill rotWithShape="1">
            <a:blip r:embed="rId3">
              <a:alphaModFix/>
            </a:blip>
            <a:stretch>
              <a:fillRect b="0" l="-1080" r="0" t="-860"/>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2800"/>
              <a:buChar char="•"/>
            </a:pPr>
            <a:r>
              <a:rPr lang="en-US"/>
              <a:t> </a:t>
            </a:r>
            <a:endParaRPr/>
          </a:p>
        </p:txBody>
      </p:sp>
      <p:sp>
        <p:nvSpPr>
          <p:cNvPr id="185" name="Google Shape;185;p10"/>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86" name="Google Shape;186;p10"/>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187" name="Google Shape;187;p10"/>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88" name="Google Shape;188;p10"/>
          <p:cNvPicPr preferRelativeResize="0"/>
          <p:nvPr/>
        </p:nvPicPr>
        <p:blipFill rotWithShape="1">
          <a:blip r:embed="rId4">
            <a:alphaModFix/>
          </a:blip>
          <a:srcRect b="0" l="0" r="0" t="0"/>
          <a:stretch/>
        </p:blipFill>
        <p:spPr>
          <a:xfrm>
            <a:off x="825500" y="3784600"/>
            <a:ext cx="2463800" cy="2463800"/>
          </a:xfrm>
          <a:prstGeom prst="rect">
            <a:avLst/>
          </a:prstGeom>
          <a:noFill/>
          <a:ln>
            <a:noFill/>
          </a:ln>
        </p:spPr>
      </p:pic>
      <p:sp>
        <p:nvSpPr>
          <p:cNvPr id="189" name="Google Shape;189;p10"/>
          <p:cNvSpPr txBox="1"/>
          <p:nvPr/>
        </p:nvSpPr>
        <p:spPr>
          <a:xfrm>
            <a:off x="3124200" y="3990732"/>
            <a:ext cx="6096000" cy="102576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Pre-trained models correlate well with protein stability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11"/>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Pre-trained protein language models</a:t>
            </a:r>
            <a:endParaRPr/>
          </a:p>
        </p:txBody>
      </p:sp>
      <p:sp>
        <p:nvSpPr>
          <p:cNvPr id="195" name="Google Shape;195;p11"/>
          <p:cNvSpPr txBox="1"/>
          <p:nvPr>
            <p:ph idx="1" type="body"/>
          </p:nvPr>
        </p:nvSpPr>
        <p:spPr>
          <a:xfrm>
            <a:off x="457200" y="955432"/>
            <a:ext cx="8229600" cy="5902568"/>
          </a:xfrm>
          <a:prstGeom prst="rect">
            <a:avLst/>
          </a:prstGeom>
          <a:blipFill rotWithShape="1">
            <a:blip r:embed="rId3">
              <a:alphaModFix/>
            </a:blip>
            <a:stretch>
              <a:fillRect b="0" l="-1080" r="0" t="-860"/>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2800"/>
              <a:buChar char="•"/>
            </a:pPr>
            <a:r>
              <a:rPr lang="en-US"/>
              <a:t> </a:t>
            </a:r>
            <a:endParaRPr/>
          </a:p>
        </p:txBody>
      </p:sp>
      <p:sp>
        <p:nvSpPr>
          <p:cNvPr id="196" name="Google Shape;196;p11"/>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197" name="Google Shape;197;p11"/>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198" name="Google Shape;198;p11"/>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199" name="Google Shape;199;p11"/>
          <p:cNvPicPr preferRelativeResize="0"/>
          <p:nvPr/>
        </p:nvPicPr>
        <p:blipFill rotWithShape="1">
          <a:blip r:embed="rId4">
            <a:alphaModFix/>
          </a:blip>
          <a:srcRect b="0" l="0" r="0" t="0"/>
          <a:stretch/>
        </p:blipFill>
        <p:spPr>
          <a:xfrm>
            <a:off x="825500" y="3784600"/>
            <a:ext cx="2463800" cy="2463800"/>
          </a:xfrm>
          <a:prstGeom prst="rect">
            <a:avLst/>
          </a:prstGeom>
          <a:noFill/>
          <a:ln>
            <a:noFill/>
          </a:ln>
        </p:spPr>
      </p:pic>
      <p:sp>
        <p:nvSpPr>
          <p:cNvPr id="200" name="Google Shape;200;p11"/>
          <p:cNvSpPr txBox="1"/>
          <p:nvPr/>
        </p:nvSpPr>
        <p:spPr>
          <a:xfrm>
            <a:off x="3124200" y="3990732"/>
            <a:ext cx="6096000" cy="1911836"/>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Pre-trained models correlate well with protein stability</a:t>
            </a:r>
            <a:endParaRPr/>
          </a:p>
          <a:p>
            <a:pPr indent="0" lvl="0" marL="0" marR="0" rtl="0" algn="ctr">
              <a:spcBef>
                <a:spcPts val="480"/>
              </a:spcBef>
              <a:spcAft>
                <a:spcPts val="0"/>
              </a:spcAft>
              <a:buClr>
                <a:srgbClr val="C00000"/>
              </a:buClr>
              <a:buSzPts val="2400"/>
              <a:buFont typeface="Arial"/>
              <a:buNone/>
            </a:pPr>
            <a:r>
              <a:rPr lang="en-US" sz="2400">
                <a:solidFill>
                  <a:srgbClr val="C00000"/>
                </a:solidFill>
                <a:latin typeface="Arial"/>
                <a:ea typeface="Arial"/>
                <a:cs typeface="Arial"/>
                <a:sym typeface="Arial"/>
              </a:rPr>
              <a:t>Can we add supervision signal?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2"/>
          <p:cNvSpPr txBox="1"/>
          <p:nvPr>
            <p:ph type="title"/>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Megascale Dataset is larger than previous training sets</a:t>
            </a:r>
            <a:endParaRPr/>
          </a:p>
        </p:txBody>
      </p:sp>
      <p:sp>
        <p:nvSpPr>
          <p:cNvPr id="206" name="Google Shape;206;p12"/>
          <p:cNvSpPr txBox="1"/>
          <p:nvPr>
            <p:ph idx="1" type="body"/>
          </p:nvPr>
        </p:nvSpPr>
        <p:spPr>
          <a:xfrm>
            <a:off x="457200" y="1295400"/>
            <a:ext cx="8229600" cy="55626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b="0" i="0" lang="en-US" sz="2400" u="none" strike="noStrike">
                <a:solidFill>
                  <a:schemeClr val="dk1"/>
                </a:solidFill>
              </a:rPr>
              <a:t>Megascale dataset (Tsuboyama et al., </a:t>
            </a:r>
            <a:r>
              <a:rPr b="0" i="1" lang="en-US" sz="2400" u="none" strike="noStrike">
                <a:solidFill>
                  <a:schemeClr val="dk1"/>
                </a:solidFill>
              </a:rPr>
              <a:t>Nature</a:t>
            </a:r>
            <a:r>
              <a:rPr b="0" i="0" lang="en-US" sz="2400" u="none" strike="noStrike">
                <a:solidFill>
                  <a:schemeClr val="dk1"/>
                </a:solidFill>
              </a:rPr>
              <a:t>, 2023)</a:t>
            </a:r>
            <a:endParaRPr/>
          </a:p>
          <a:p>
            <a:pPr indent="-285750" lvl="1" marL="742950" rtl="0" algn="l">
              <a:spcBef>
                <a:spcPts val="320"/>
              </a:spcBef>
              <a:spcAft>
                <a:spcPts val="0"/>
              </a:spcAft>
              <a:buClr>
                <a:schemeClr val="dk1"/>
              </a:buClr>
              <a:buSzPts val="1600"/>
              <a:buFont typeface="Arial"/>
              <a:buChar char="•"/>
            </a:pPr>
            <a:r>
              <a:rPr lang="en-US" sz="1600"/>
              <a:t>200,000 mutants</a:t>
            </a:r>
            <a:endParaRPr/>
          </a:p>
          <a:p>
            <a:pPr indent="-285750" lvl="1" marL="742950" rtl="0" algn="l">
              <a:spcBef>
                <a:spcPts val="320"/>
              </a:spcBef>
              <a:spcAft>
                <a:spcPts val="0"/>
              </a:spcAft>
              <a:buClr>
                <a:schemeClr val="dk1"/>
              </a:buClr>
              <a:buSzPts val="1600"/>
              <a:buFont typeface="Arial"/>
              <a:buChar char="•"/>
            </a:pPr>
            <a:r>
              <a:rPr b="0" i="0" lang="en-US" sz="1600">
                <a:solidFill>
                  <a:schemeClr val="dk1"/>
                </a:solidFill>
              </a:rPr>
              <a:t>300 proteins</a:t>
            </a:r>
            <a:endParaRPr/>
          </a:p>
          <a:p>
            <a:pPr indent="-342900" lvl="0" marL="342900" rtl="0" algn="l">
              <a:spcBef>
                <a:spcPts val="400"/>
              </a:spcBef>
              <a:spcAft>
                <a:spcPts val="0"/>
              </a:spcAft>
              <a:buClr>
                <a:schemeClr val="dk1"/>
              </a:buClr>
              <a:buSzPts val="2000"/>
              <a:buChar char="•"/>
            </a:pPr>
            <a:r>
              <a:rPr b="0" i="0" lang="en-US" sz="2000">
                <a:solidFill>
                  <a:schemeClr val="dk1"/>
                </a:solidFill>
              </a:rPr>
              <a:t>Previous datasets (Fireprot, Stourac et al., </a:t>
            </a:r>
            <a:r>
              <a:rPr b="0" i="1" lang="en-US" sz="2000">
                <a:solidFill>
                  <a:schemeClr val="dk1"/>
                </a:solidFill>
              </a:rPr>
              <a:t>Nucleic Acids Research</a:t>
            </a:r>
            <a:r>
              <a:rPr b="0" i="0" lang="en-US" sz="2000">
                <a:solidFill>
                  <a:schemeClr val="dk1"/>
                </a:solidFill>
              </a:rPr>
              <a:t>, 2021)</a:t>
            </a:r>
            <a:endParaRPr/>
          </a:p>
          <a:p>
            <a:pPr indent="-285750" lvl="1" marL="742950" rtl="0" algn="l">
              <a:spcBef>
                <a:spcPts val="320"/>
              </a:spcBef>
              <a:spcAft>
                <a:spcPts val="0"/>
              </a:spcAft>
              <a:buClr>
                <a:schemeClr val="dk1"/>
              </a:buClr>
              <a:buSzPts val="1600"/>
              <a:buFont typeface="Arial"/>
              <a:buChar char="•"/>
            </a:pPr>
            <a:r>
              <a:rPr lang="en-US" sz="1600"/>
              <a:t>3,000 mutants</a:t>
            </a:r>
            <a:endParaRPr/>
          </a:p>
          <a:p>
            <a:pPr indent="-285750" lvl="1" marL="742950" rtl="0" algn="l">
              <a:spcBef>
                <a:spcPts val="320"/>
              </a:spcBef>
              <a:spcAft>
                <a:spcPts val="0"/>
              </a:spcAft>
              <a:buClr>
                <a:schemeClr val="dk1"/>
              </a:buClr>
              <a:buSzPts val="1600"/>
              <a:buFont typeface="Arial"/>
              <a:buChar char="•"/>
            </a:pPr>
            <a:r>
              <a:rPr b="0" i="0" lang="en-US" sz="1600">
                <a:solidFill>
                  <a:schemeClr val="dk1"/>
                </a:solidFill>
              </a:rPr>
              <a:t>90 proteins</a:t>
            </a:r>
            <a:endParaRPr/>
          </a:p>
        </p:txBody>
      </p:sp>
      <p:sp>
        <p:nvSpPr>
          <p:cNvPr id="207" name="Google Shape;207;p12"/>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08" name="Google Shape;208;p12"/>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09" name="Google Shape;209;p1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3"/>
          <p:cNvSpPr txBox="1"/>
          <p:nvPr>
            <p:ph type="title"/>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Megascale Dataset is larger than previous training sets</a:t>
            </a:r>
            <a:endParaRPr/>
          </a:p>
        </p:txBody>
      </p:sp>
      <p:sp>
        <p:nvSpPr>
          <p:cNvPr id="215" name="Google Shape;215;p13"/>
          <p:cNvSpPr txBox="1"/>
          <p:nvPr>
            <p:ph idx="1" type="body"/>
          </p:nvPr>
        </p:nvSpPr>
        <p:spPr>
          <a:xfrm>
            <a:off x="457200" y="1295400"/>
            <a:ext cx="8229600" cy="55626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Font typeface="Arial"/>
              <a:buChar char="•"/>
            </a:pPr>
            <a:r>
              <a:rPr b="0" i="0" lang="en-US" sz="2400" u="none" strike="noStrike">
                <a:solidFill>
                  <a:schemeClr val="dk1"/>
                </a:solidFill>
              </a:rPr>
              <a:t>Megascale dataset (Tsuboyama et al., </a:t>
            </a:r>
            <a:r>
              <a:rPr b="0" i="1" lang="en-US" sz="2400" u="none" strike="noStrike">
                <a:solidFill>
                  <a:schemeClr val="dk1"/>
                </a:solidFill>
              </a:rPr>
              <a:t>Nature</a:t>
            </a:r>
            <a:r>
              <a:rPr b="0" i="0" lang="en-US" sz="2400" u="none" strike="noStrike">
                <a:solidFill>
                  <a:schemeClr val="dk1"/>
                </a:solidFill>
              </a:rPr>
              <a:t>, 2023)</a:t>
            </a:r>
            <a:endParaRPr/>
          </a:p>
          <a:p>
            <a:pPr indent="-285750" lvl="1" marL="742950" rtl="0" algn="l">
              <a:spcBef>
                <a:spcPts val="320"/>
              </a:spcBef>
              <a:spcAft>
                <a:spcPts val="0"/>
              </a:spcAft>
              <a:buClr>
                <a:schemeClr val="dk1"/>
              </a:buClr>
              <a:buSzPts val="1600"/>
              <a:buFont typeface="Arial"/>
              <a:buChar char="•"/>
            </a:pPr>
            <a:r>
              <a:rPr lang="en-US" sz="1600"/>
              <a:t>200,000 mutants</a:t>
            </a:r>
            <a:endParaRPr/>
          </a:p>
          <a:p>
            <a:pPr indent="-285750" lvl="1" marL="742950" rtl="0" algn="l">
              <a:spcBef>
                <a:spcPts val="320"/>
              </a:spcBef>
              <a:spcAft>
                <a:spcPts val="0"/>
              </a:spcAft>
              <a:buClr>
                <a:schemeClr val="dk1"/>
              </a:buClr>
              <a:buSzPts val="1600"/>
              <a:buFont typeface="Arial"/>
              <a:buChar char="•"/>
            </a:pPr>
            <a:r>
              <a:rPr b="0" i="0" lang="en-US" sz="1600">
                <a:solidFill>
                  <a:schemeClr val="dk1"/>
                </a:solidFill>
              </a:rPr>
              <a:t>300 proteins</a:t>
            </a:r>
            <a:endParaRPr/>
          </a:p>
          <a:p>
            <a:pPr indent="-342900" lvl="0" marL="342900" rtl="0" algn="l">
              <a:spcBef>
                <a:spcPts val="400"/>
              </a:spcBef>
              <a:spcAft>
                <a:spcPts val="0"/>
              </a:spcAft>
              <a:buClr>
                <a:schemeClr val="dk1"/>
              </a:buClr>
              <a:buSzPts val="2000"/>
              <a:buChar char="•"/>
            </a:pPr>
            <a:r>
              <a:rPr b="0" i="0" lang="en-US" sz="2000">
                <a:solidFill>
                  <a:schemeClr val="dk1"/>
                </a:solidFill>
              </a:rPr>
              <a:t>Previous datasets (Fireprot, Stourac et al., </a:t>
            </a:r>
            <a:r>
              <a:rPr b="0" i="1" lang="en-US" sz="2000">
                <a:solidFill>
                  <a:schemeClr val="dk1"/>
                </a:solidFill>
              </a:rPr>
              <a:t>Nucleic Acids Research</a:t>
            </a:r>
            <a:r>
              <a:rPr b="0" i="0" lang="en-US" sz="2000">
                <a:solidFill>
                  <a:schemeClr val="dk1"/>
                </a:solidFill>
              </a:rPr>
              <a:t>, 2021)</a:t>
            </a:r>
            <a:endParaRPr/>
          </a:p>
          <a:p>
            <a:pPr indent="-285750" lvl="1" marL="742950" rtl="0" algn="l">
              <a:spcBef>
                <a:spcPts val="320"/>
              </a:spcBef>
              <a:spcAft>
                <a:spcPts val="0"/>
              </a:spcAft>
              <a:buClr>
                <a:schemeClr val="dk1"/>
              </a:buClr>
              <a:buSzPts val="1600"/>
              <a:buFont typeface="Arial"/>
              <a:buChar char="•"/>
            </a:pPr>
            <a:r>
              <a:rPr lang="en-US" sz="1600"/>
              <a:t>3,000 mutants</a:t>
            </a:r>
            <a:endParaRPr/>
          </a:p>
          <a:p>
            <a:pPr indent="-285750" lvl="1" marL="742950" rtl="0" algn="l">
              <a:spcBef>
                <a:spcPts val="320"/>
              </a:spcBef>
              <a:spcAft>
                <a:spcPts val="0"/>
              </a:spcAft>
              <a:buClr>
                <a:schemeClr val="dk1"/>
              </a:buClr>
              <a:buSzPts val="1600"/>
              <a:buFont typeface="Arial"/>
              <a:buChar char="•"/>
            </a:pPr>
            <a:r>
              <a:rPr b="0" i="0" lang="en-US" sz="1600">
                <a:solidFill>
                  <a:schemeClr val="dk1"/>
                </a:solidFill>
              </a:rPr>
              <a:t>90 proteins</a:t>
            </a:r>
            <a:endParaRPr/>
          </a:p>
        </p:txBody>
      </p:sp>
      <p:sp>
        <p:nvSpPr>
          <p:cNvPr id="216" name="Google Shape;216;p13"/>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17" name="Google Shape;217;p13"/>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18" name="Google Shape;218;p1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19" name="Google Shape;219;p13"/>
          <p:cNvSpPr txBox="1"/>
          <p:nvPr/>
        </p:nvSpPr>
        <p:spPr>
          <a:xfrm>
            <a:off x="1875046" y="3962400"/>
            <a:ext cx="5393908"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Larger datasets provide possibility for improved generalizability</a:t>
            </a:r>
            <a:endParaRPr sz="2400">
              <a:solidFill>
                <a:srgbClr val="C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14"/>
          <p:cNvSpPr txBox="1"/>
          <p:nvPr>
            <p:ph type="title"/>
          </p:nvPr>
        </p:nvSpPr>
        <p:spPr>
          <a:xfrm>
            <a:off x="457200" y="49824"/>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SPURS architecture</a:t>
            </a:r>
            <a:endParaRPr/>
          </a:p>
        </p:txBody>
      </p:sp>
      <p:sp>
        <p:nvSpPr>
          <p:cNvPr id="225" name="Google Shape;225;p14"/>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26" name="Google Shape;226;p14"/>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27" name="Google Shape;227;p14"/>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pic>
        <p:nvPicPr>
          <p:cNvPr id="228" name="Google Shape;228;p14"/>
          <p:cNvPicPr preferRelativeResize="0"/>
          <p:nvPr/>
        </p:nvPicPr>
        <p:blipFill rotWithShape="1">
          <a:blip r:embed="rId3">
            <a:alphaModFix/>
          </a:blip>
          <a:srcRect b="0" l="0" r="0" t="10759"/>
          <a:stretch/>
        </p:blipFill>
        <p:spPr>
          <a:xfrm>
            <a:off x="1154346" y="1143000"/>
            <a:ext cx="6835308" cy="4572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5"/>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34" name="Google Shape;234;p15"/>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35" name="Google Shape;235;p15"/>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36" name="Google Shape;236;p15"/>
          <p:cNvSpPr txBox="1"/>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SPURS achieves accurate prediction</a:t>
            </a:r>
            <a:endParaRPr/>
          </a:p>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for protein stability</a:t>
            </a:r>
            <a:endParaRPr/>
          </a:p>
        </p:txBody>
      </p:sp>
      <p:pic>
        <p:nvPicPr>
          <p:cNvPr id="237" name="Google Shape;237;p15"/>
          <p:cNvPicPr preferRelativeResize="0"/>
          <p:nvPr/>
        </p:nvPicPr>
        <p:blipFill rotWithShape="1">
          <a:blip r:embed="rId3">
            <a:alphaModFix/>
          </a:blip>
          <a:srcRect b="0" l="0" r="0" t="0"/>
          <a:stretch/>
        </p:blipFill>
        <p:spPr>
          <a:xfrm>
            <a:off x="685800" y="1447800"/>
            <a:ext cx="7772400" cy="339852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6"/>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43" name="Google Shape;243;p16"/>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44" name="Google Shape;244;p16"/>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45" name="Google Shape;245;p16"/>
          <p:cNvSpPr txBox="1"/>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SPURS achieves accurate prediction</a:t>
            </a:r>
            <a:endParaRPr/>
          </a:p>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for protein stability</a:t>
            </a:r>
            <a:endParaRPr/>
          </a:p>
        </p:txBody>
      </p:sp>
      <p:pic>
        <p:nvPicPr>
          <p:cNvPr id="246" name="Google Shape;246;p16"/>
          <p:cNvPicPr preferRelativeResize="0"/>
          <p:nvPr/>
        </p:nvPicPr>
        <p:blipFill rotWithShape="1">
          <a:blip r:embed="rId3">
            <a:alphaModFix/>
          </a:blip>
          <a:srcRect b="0" l="0" r="0" t="0"/>
          <a:stretch/>
        </p:blipFill>
        <p:spPr>
          <a:xfrm>
            <a:off x="685800" y="1447800"/>
            <a:ext cx="7772400" cy="3398520"/>
          </a:xfrm>
          <a:prstGeom prst="rect">
            <a:avLst/>
          </a:prstGeom>
          <a:noFill/>
          <a:ln>
            <a:noFill/>
          </a:ln>
        </p:spPr>
      </p:pic>
      <p:sp>
        <p:nvSpPr>
          <p:cNvPr id="247" name="Google Shape;247;p16"/>
          <p:cNvSpPr txBox="1"/>
          <p:nvPr/>
        </p:nvSpPr>
        <p:spPr>
          <a:xfrm>
            <a:off x="926327" y="5299962"/>
            <a:ext cx="7291346"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SPURS is an efficient stability predictor</a:t>
            </a:r>
            <a:endParaRPr/>
          </a:p>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SPURS benefits multiple downstream applications</a:t>
            </a:r>
            <a:endParaRPr sz="2400">
              <a:solidFill>
                <a:srgbClr val="C00000"/>
              </a:solidFill>
              <a:latin typeface="Arial"/>
              <a:ea typeface="Arial"/>
              <a:cs typeface="Arial"/>
              <a:sym typeface="Arial"/>
            </a:endParaRPr>
          </a:p>
        </p:txBody>
      </p:sp>
      <p:sp>
        <p:nvSpPr>
          <p:cNvPr id="248" name="Google Shape;248;p16"/>
          <p:cNvSpPr/>
          <p:nvPr/>
        </p:nvSpPr>
        <p:spPr>
          <a:xfrm>
            <a:off x="304800" y="1295400"/>
            <a:ext cx="8610600" cy="3886200"/>
          </a:xfrm>
          <a:prstGeom prst="rect">
            <a:avLst/>
          </a:prstGeom>
          <a:solidFill>
            <a:srgbClr val="FFFFFF">
              <a:alpha val="5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17"/>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54" name="Google Shape;254;p17"/>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55" name="Google Shape;255;p1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56" name="Google Shape;256;p17"/>
          <p:cNvSpPr txBox="1"/>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SPURS improves low-</a:t>
            </a:r>
            <a:r>
              <a:rPr b="1" i="1" lang="en-US" sz="3200">
                <a:solidFill>
                  <a:schemeClr val="dk1"/>
                </a:solidFill>
                <a:latin typeface="Arial"/>
                <a:ea typeface="Arial"/>
                <a:cs typeface="Arial"/>
                <a:sym typeface="Arial"/>
              </a:rPr>
              <a:t>N</a:t>
            </a:r>
            <a:r>
              <a:rPr b="1" lang="en-US" sz="3200">
                <a:solidFill>
                  <a:schemeClr val="dk1"/>
                </a:solidFill>
                <a:latin typeface="Arial"/>
                <a:ea typeface="Arial"/>
                <a:cs typeface="Arial"/>
                <a:sym typeface="Arial"/>
              </a:rPr>
              <a:t> protein mutational effect prediction</a:t>
            </a:r>
            <a:endParaRPr/>
          </a:p>
        </p:txBody>
      </p:sp>
      <p:pic>
        <p:nvPicPr>
          <p:cNvPr id="257" name="Google Shape;257;p17"/>
          <p:cNvPicPr preferRelativeResize="0"/>
          <p:nvPr/>
        </p:nvPicPr>
        <p:blipFill rotWithShape="1">
          <a:blip r:embed="rId3">
            <a:alphaModFix/>
          </a:blip>
          <a:srcRect b="0" l="0" r="0" t="0"/>
          <a:stretch/>
        </p:blipFill>
        <p:spPr>
          <a:xfrm>
            <a:off x="1512276" y="2057400"/>
            <a:ext cx="6119448" cy="27432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18"/>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63" name="Google Shape;263;p18"/>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64" name="Google Shape;264;p18"/>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65" name="Google Shape;265;p18"/>
          <p:cNvSpPr txBox="1"/>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SPURS improves low-</a:t>
            </a:r>
            <a:r>
              <a:rPr b="1" i="1" lang="en-US" sz="3200">
                <a:solidFill>
                  <a:schemeClr val="dk1"/>
                </a:solidFill>
                <a:latin typeface="Arial"/>
                <a:ea typeface="Arial"/>
                <a:cs typeface="Arial"/>
                <a:sym typeface="Arial"/>
              </a:rPr>
              <a:t>N</a:t>
            </a:r>
            <a:r>
              <a:rPr b="1" lang="en-US" sz="3200">
                <a:solidFill>
                  <a:schemeClr val="dk1"/>
                </a:solidFill>
                <a:latin typeface="Arial"/>
                <a:ea typeface="Arial"/>
                <a:cs typeface="Arial"/>
                <a:sym typeface="Arial"/>
              </a:rPr>
              <a:t> protein mutational effect prediction</a:t>
            </a:r>
            <a:endParaRPr/>
          </a:p>
        </p:txBody>
      </p:sp>
      <p:pic>
        <p:nvPicPr>
          <p:cNvPr id="266" name="Google Shape;266;p18"/>
          <p:cNvPicPr preferRelativeResize="0"/>
          <p:nvPr/>
        </p:nvPicPr>
        <p:blipFill rotWithShape="1">
          <a:blip r:embed="rId3">
            <a:alphaModFix/>
          </a:blip>
          <a:srcRect b="0" l="0" r="0" t="0"/>
          <a:stretch/>
        </p:blipFill>
        <p:spPr>
          <a:xfrm>
            <a:off x="831066" y="2057400"/>
            <a:ext cx="7481867" cy="27432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19"/>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72" name="Google Shape;272;p19"/>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73" name="Google Shape;273;p19"/>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74" name="Google Shape;274;p19"/>
          <p:cNvSpPr txBox="1"/>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SPURS improves low-</a:t>
            </a:r>
            <a:r>
              <a:rPr b="1" i="1" lang="en-US" sz="3200">
                <a:solidFill>
                  <a:schemeClr val="dk1"/>
                </a:solidFill>
                <a:latin typeface="Arial"/>
                <a:ea typeface="Arial"/>
                <a:cs typeface="Arial"/>
                <a:sym typeface="Arial"/>
              </a:rPr>
              <a:t>N</a:t>
            </a:r>
            <a:r>
              <a:rPr b="1" lang="en-US" sz="3200">
                <a:solidFill>
                  <a:schemeClr val="dk1"/>
                </a:solidFill>
                <a:latin typeface="Arial"/>
                <a:ea typeface="Arial"/>
                <a:cs typeface="Arial"/>
                <a:sym typeface="Arial"/>
              </a:rPr>
              <a:t> protein mutational effect prediction</a:t>
            </a:r>
            <a:endParaRPr/>
          </a:p>
        </p:txBody>
      </p:sp>
      <p:pic>
        <p:nvPicPr>
          <p:cNvPr id="275" name="Google Shape;275;p19"/>
          <p:cNvPicPr preferRelativeResize="0"/>
          <p:nvPr/>
        </p:nvPicPr>
        <p:blipFill rotWithShape="1">
          <a:blip r:embed="rId3">
            <a:alphaModFix/>
          </a:blip>
          <a:srcRect b="0" l="0" r="0" t="0"/>
          <a:stretch/>
        </p:blipFill>
        <p:spPr>
          <a:xfrm>
            <a:off x="457200" y="2057400"/>
            <a:ext cx="2458701" cy="2743200"/>
          </a:xfrm>
          <a:prstGeom prst="rect">
            <a:avLst/>
          </a:prstGeom>
          <a:noFill/>
          <a:ln>
            <a:noFill/>
          </a:ln>
        </p:spPr>
      </p:pic>
      <p:pic>
        <p:nvPicPr>
          <p:cNvPr id="276" name="Google Shape;276;p19"/>
          <p:cNvPicPr preferRelativeResize="0"/>
          <p:nvPr/>
        </p:nvPicPr>
        <p:blipFill rotWithShape="1">
          <a:blip r:embed="rId4">
            <a:alphaModFix/>
          </a:blip>
          <a:srcRect b="0" l="0" r="0" t="0"/>
          <a:stretch/>
        </p:blipFill>
        <p:spPr>
          <a:xfrm>
            <a:off x="3200400" y="2287829"/>
            <a:ext cx="5486400" cy="228234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0"/>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82" name="Google Shape;282;p20"/>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83" name="Google Shape;283;p20"/>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84" name="Google Shape;284;p20"/>
          <p:cNvSpPr txBox="1"/>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SPURS improves low-</a:t>
            </a:r>
            <a:r>
              <a:rPr b="1" i="1" lang="en-US" sz="3200">
                <a:solidFill>
                  <a:schemeClr val="dk1"/>
                </a:solidFill>
                <a:latin typeface="Arial"/>
                <a:ea typeface="Arial"/>
                <a:cs typeface="Arial"/>
                <a:sym typeface="Arial"/>
              </a:rPr>
              <a:t>N</a:t>
            </a:r>
            <a:r>
              <a:rPr b="1" lang="en-US" sz="3200">
                <a:solidFill>
                  <a:schemeClr val="dk1"/>
                </a:solidFill>
                <a:latin typeface="Arial"/>
                <a:ea typeface="Arial"/>
                <a:cs typeface="Arial"/>
                <a:sym typeface="Arial"/>
              </a:rPr>
              <a:t> protein mutational effect prediction</a:t>
            </a:r>
            <a:endParaRPr/>
          </a:p>
        </p:txBody>
      </p:sp>
      <p:pic>
        <p:nvPicPr>
          <p:cNvPr id="285" name="Google Shape;285;p20"/>
          <p:cNvPicPr preferRelativeResize="0"/>
          <p:nvPr/>
        </p:nvPicPr>
        <p:blipFill rotWithShape="1">
          <a:blip r:embed="rId3">
            <a:alphaModFix/>
          </a:blip>
          <a:srcRect b="0" l="0" r="0" t="0"/>
          <a:stretch/>
        </p:blipFill>
        <p:spPr>
          <a:xfrm>
            <a:off x="457200" y="2057400"/>
            <a:ext cx="2458701" cy="2743200"/>
          </a:xfrm>
          <a:prstGeom prst="rect">
            <a:avLst/>
          </a:prstGeom>
          <a:noFill/>
          <a:ln>
            <a:noFill/>
          </a:ln>
        </p:spPr>
      </p:pic>
      <p:pic>
        <p:nvPicPr>
          <p:cNvPr id="286" name="Google Shape;286;p20"/>
          <p:cNvPicPr preferRelativeResize="0"/>
          <p:nvPr/>
        </p:nvPicPr>
        <p:blipFill rotWithShape="1">
          <a:blip r:embed="rId4">
            <a:alphaModFix/>
          </a:blip>
          <a:srcRect b="0" l="0" r="0" t="0"/>
          <a:stretch/>
        </p:blipFill>
        <p:spPr>
          <a:xfrm>
            <a:off x="3200400" y="2287829"/>
            <a:ext cx="5486400" cy="2282342"/>
          </a:xfrm>
          <a:prstGeom prst="rect">
            <a:avLst/>
          </a:prstGeom>
          <a:noFill/>
          <a:ln>
            <a:noFill/>
          </a:ln>
        </p:spPr>
      </p:pic>
      <p:sp>
        <p:nvSpPr>
          <p:cNvPr id="287" name="Google Shape;287;p20"/>
          <p:cNvSpPr txBox="1"/>
          <p:nvPr/>
        </p:nvSpPr>
        <p:spPr>
          <a:xfrm>
            <a:off x="1012052" y="5109001"/>
            <a:ext cx="7291346"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Incorporating stability prior improves supervised mutational effect prediction</a:t>
            </a:r>
            <a:endParaRPr sz="2400">
              <a:solidFill>
                <a:srgbClr val="C00000"/>
              </a:solidFill>
              <a:latin typeface="Arial"/>
              <a:ea typeface="Arial"/>
              <a:cs typeface="Arial"/>
              <a:sym typeface="Arial"/>
            </a:endParaRPr>
          </a:p>
        </p:txBody>
      </p:sp>
      <p:sp>
        <p:nvSpPr>
          <p:cNvPr id="288" name="Google Shape;288;p20"/>
          <p:cNvSpPr/>
          <p:nvPr/>
        </p:nvSpPr>
        <p:spPr>
          <a:xfrm>
            <a:off x="304800" y="1295400"/>
            <a:ext cx="8610600" cy="3886200"/>
          </a:xfrm>
          <a:prstGeom prst="rect">
            <a:avLst/>
          </a:prstGeom>
          <a:solidFill>
            <a:srgbClr val="FFFFFF">
              <a:alpha val="5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sp>
        <p:nvSpPr>
          <p:cNvPr id="293" name="Google Shape;293;p21"/>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294" name="Google Shape;294;p21"/>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295" name="Google Shape;295;p21"/>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296" name="Google Shape;296;p21"/>
          <p:cNvSpPr txBox="1"/>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CAGI7 Deep mutational scanning challenges</a:t>
            </a:r>
            <a:endParaRPr/>
          </a:p>
        </p:txBody>
      </p:sp>
      <p:sp>
        <p:nvSpPr>
          <p:cNvPr id="297" name="Google Shape;297;p21"/>
          <p:cNvSpPr txBox="1"/>
          <p:nvPr/>
        </p:nvSpPr>
        <p:spPr>
          <a:xfrm>
            <a:off x="457200" y="1295400"/>
            <a:ext cx="8229600" cy="55626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6 challenges:</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TSC2, BARD1, LPL, ATP7B, ARSA, FGFR</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2"/>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303" name="Google Shape;303;p22"/>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304" name="Google Shape;304;p22"/>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05" name="Google Shape;305;p22"/>
          <p:cNvSpPr txBox="1"/>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CAGI7 Deep mutational scanning challenges</a:t>
            </a:r>
            <a:endParaRPr/>
          </a:p>
        </p:txBody>
      </p:sp>
      <p:sp>
        <p:nvSpPr>
          <p:cNvPr id="306" name="Google Shape;306;p22"/>
          <p:cNvSpPr txBox="1"/>
          <p:nvPr/>
        </p:nvSpPr>
        <p:spPr>
          <a:xfrm>
            <a:off x="457200" y="1295400"/>
            <a:ext cx="8229600" cy="55626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Arial"/>
                <a:ea typeface="Arial"/>
                <a:cs typeface="Arial"/>
                <a:sym typeface="Arial"/>
              </a:rPr>
              <a:t>6 challenges:</a:t>
            </a:r>
            <a:endParaRPr/>
          </a:p>
          <a:p>
            <a:pPr indent="-285750" lvl="1" marL="742950" marR="0" rtl="0" algn="l">
              <a:spcBef>
                <a:spcPts val="400"/>
              </a:spcBef>
              <a:spcAft>
                <a:spcPts val="0"/>
              </a:spcAft>
              <a:buClr>
                <a:schemeClr val="dk1"/>
              </a:buClr>
              <a:buSzPts val="2000"/>
              <a:buFont typeface="Arial"/>
              <a:buChar char="–"/>
            </a:pPr>
            <a:r>
              <a:rPr b="0" i="0" lang="en-US" sz="2000" u="none" cap="none" strike="noStrike">
                <a:solidFill>
                  <a:schemeClr val="dk1"/>
                </a:solidFill>
                <a:latin typeface="Arial"/>
                <a:ea typeface="Arial"/>
                <a:cs typeface="Arial"/>
                <a:sym typeface="Arial"/>
              </a:rPr>
              <a:t>TSC2, BARD1, LPL, ATP7B, ARSA, FGFR</a:t>
            </a:r>
            <a:endParaRPr/>
          </a:p>
        </p:txBody>
      </p:sp>
      <p:sp>
        <p:nvSpPr>
          <p:cNvPr id="307" name="Google Shape;307;p22"/>
          <p:cNvSpPr txBox="1"/>
          <p:nvPr/>
        </p:nvSpPr>
        <p:spPr>
          <a:xfrm>
            <a:off x="699963" y="2430314"/>
            <a:ext cx="7915523"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Unsupervised mutational effect prediction is challenging!</a:t>
            </a:r>
            <a:endParaRPr sz="2400">
              <a:solidFill>
                <a:srgbClr val="C00000"/>
              </a:solidFill>
              <a:latin typeface="Arial"/>
              <a:ea typeface="Arial"/>
              <a:cs typeface="Arial"/>
              <a:sym typeface="Arial"/>
            </a:endParaRPr>
          </a:p>
        </p:txBody>
      </p:sp>
      <p:sp>
        <p:nvSpPr>
          <p:cNvPr id="308" name="Google Shape;308;p22"/>
          <p:cNvSpPr txBox="1"/>
          <p:nvPr/>
        </p:nvSpPr>
        <p:spPr>
          <a:xfrm>
            <a:off x="453224" y="3782586"/>
            <a:ext cx="2159567"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ProteinGym</a:t>
            </a:r>
            <a:endParaRPr sz="2400">
              <a:solidFill>
                <a:srgbClr val="205E99"/>
              </a:solidFill>
              <a:latin typeface="Arial"/>
              <a:ea typeface="Arial"/>
              <a:cs typeface="Arial"/>
              <a:sym typeface="Arial"/>
            </a:endParaRPr>
          </a:p>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benchmark</a:t>
            </a:r>
            <a:endParaRPr sz="2400">
              <a:solidFill>
                <a:srgbClr val="C00000"/>
              </a:solidFill>
              <a:latin typeface="Arial"/>
              <a:ea typeface="Arial"/>
              <a:cs typeface="Arial"/>
              <a:sym typeface="Arial"/>
            </a:endParaRPr>
          </a:p>
        </p:txBody>
      </p:sp>
      <p:pic>
        <p:nvPicPr>
          <p:cNvPr descr="A table with text and numbers&#10;&#10;Description automatically generated" id="309" name="Google Shape;309;p22"/>
          <p:cNvPicPr preferRelativeResize="0"/>
          <p:nvPr/>
        </p:nvPicPr>
        <p:blipFill rotWithShape="1">
          <a:blip r:embed="rId3">
            <a:alphaModFix/>
          </a:blip>
          <a:srcRect b="0" l="0" r="0" t="0"/>
          <a:stretch/>
        </p:blipFill>
        <p:spPr>
          <a:xfrm>
            <a:off x="2705100" y="2968179"/>
            <a:ext cx="3733800" cy="329080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3"/>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315" name="Google Shape;315;p23"/>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316" name="Google Shape;316;p23"/>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17" name="Google Shape;317;p23"/>
          <p:cNvSpPr txBox="1"/>
          <p:nvPr/>
        </p:nvSpPr>
        <p:spPr>
          <a:xfrm>
            <a:off x="457200" y="49824"/>
            <a:ext cx="8229600" cy="1169376"/>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Clr>
                <a:schemeClr val="dk1"/>
              </a:buClr>
              <a:buSzPts val="3200"/>
              <a:buFont typeface="Arial"/>
              <a:buNone/>
            </a:pPr>
            <a:r>
              <a:rPr b="1" lang="en-US" sz="3200">
                <a:solidFill>
                  <a:schemeClr val="dk1"/>
                </a:solidFill>
                <a:latin typeface="Arial"/>
                <a:ea typeface="Arial"/>
                <a:cs typeface="Arial"/>
                <a:sym typeface="Arial"/>
              </a:rPr>
              <a:t>CAGI7 Deep mutational scanning challenges</a:t>
            </a:r>
            <a:endParaRPr/>
          </a:p>
        </p:txBody>
      </p:sp>
      <p:sp>
        <p:nvSpPr>
          <p:cNvPr id="318" name="Google Shape;318;p23"/>
          <p:cNvSpPr txBox="1"/>
          <p:nvPr/>
        </p:nvSpPr>
        <p:spPr>
          <a:xfrm>
            <a:off x="457200" y="1295400"/>
            <a:ext cx="8229600" cy="55626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rgbClr val="7F7F7F"/>
              </a:buClr>
              <a:buSzPts val="2400"/>
              <a:buFont typeface="Arial"/>
              <a:buChar char="•"/>
            </a:pPr>
            <a:r>
              <a:rPr lang="en-US" sz="2400">
                <a:solidFill>
                  <a:srgbClr val="7F7F7F"/>
                </a:solidFill>
                <a:latin typeface="Arial"/>
                <a:ea typeface="Arial"/>
                <a:cs typeface="Arial"/>
                <a:sym typeface="Arial"/>
              </a:rPr>
              <a:t>6 challenges:</a:t>
            </a:r>
            <a:endParaRPr/>
          </a:p>
          <a:p>
            <a:pPr indent="-285750" lvl="1" marL="742950" marR="0" rtl="0" algn="l">
              <a:spcBef>
                <a:spcPts val="400"/>
              </a:spcBef>
              <a:spcAft>
                <a:spcPts val="0"/>
              </a:spcAft>
              <a:buClr>
                <a:srgbClr val="7F7F7F"/>
              </a:buClr>
              <a:buSzPts val="2000"/>
              <a:buFont typeface="Arial"/>
              <a:buChar char="–"/>
            </a:pPr>
            <a:r>
              <a:rPr b="0" i="0" lang="en-US" sz="2000" u="none" cap="none" strike="noStrike">
                <a:solidFill>
                  <a:srgbClr val="7F7F7F"/>
                </a:solidFill>
                <a:latin typeface="Arial"/>
                <a:ea typeface="Arial"/>
                <a:cs typeface="Arial"/>
                <a:sym typeface="Arial"/>
              </a:rPr>
              <a:t>TSC2, BARD1, LPL, ATP7B, ARSA, FGFR</a:t>
            </a:r>
            <a:endParaRPr/>
          </a:p>
        </p:txBody>
      </p:sp>
      <p:pic>
        <p:nvPicPr>
          <p:cNvPr descr="A table with text and numbers&#10;&#10;Description automatically generated" id="319" name="Google Shape;319;p23"/>
          <p:cNvPicPr preferRelativeResize="0"/>
          <p:nvPr/>
        </p:nvPicPr>
        <p:blipFill rotWithShape="1">
          <a:blip r:embed="rId3">
            <a:alphaModFix/>
          </a:blip>
          <a:srcRect b="0" l="0" r="0" t="0"/>
          <a:stretch/>
        </p:blipFill>
        <p:spPr>
          <a:xfrm>
            <a:off x="2705100" y="2968179"/>
            <a:ext cx="3733800" cy="3290807"/>
          </a:xfrm>
          <a:prstGeom prst="rect">
            <a:avLst/>
          </a:prstGeom>
          <a:noFill/>
          <a:ln>
            <a:noFill/>
          </a:ln>
        </p:spPr>
      </p:pic>
      <p:sp>
        <p:nvSpPr>
          <p:cNvPr id="320" name="Google Shape;320;p23"/>
          <p:cNvSpPr txBox="1"/>
          <p:nvPr/>
        </p:nvSpPr>
        <p:spPr>
          <a:xfrm>
            <a:off x="453224" y="3782586"/>
            <a:ext cx="2159567"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ProteinGym</a:t>
            </a:r>
            <a:endParaRPr sz="2400">
              <a:solidFill>
                <a:srgbClr val="205E99"/>
              </a:solidFill>
              <a:latin typeface="Arial"/>
              <a:ea typeface="Arial"/>
              <a:cs typeface="Arial"/>
              <a:sym typeface="Arial"/>
            </a:endParaRPr>
          </a:p>
          <a:p>
            <a:pPr indent="0" lvl="0" marL="0" marR="0" rtl="0" algn="ctr">
              <a:spcBef>
                <a:spcPts val="0"/>
              </a:spcBef>
              <a:spcAft>
                <a:spcPts val="0"/>
              </a:spcAft>
              <a:buClr>
                <a:srgbClr val="205E99"/>
              </a:buClr>
              <a:buSzPts val="2400"/>
              <a:buFont typeface="Arial"/>
              <a:buNone/>
            </a:pPr>
            <a:r>
              <a:rPr lang="en-US" sz="2400">
                <a:solidFill>
                  <a:srgbClr val="205E99"/>
                </a:solidFill>
                <a:latin typeface="Arial"/>
                <a:ea typeface="Arial"/>
                <a:cs typeface="Arial"/>
                <a:sym typeface="Arial"/>
              </a:rPr>
              <a:t>benchmark</a:t>
            </a:r>
            <a:endParaRPr sz="2400">
              <a:solidFill>
                <a:srgbClr val="C00000"/>
              </a:solidFill>
              <a:latin typeface="Arial"/>
              <a:ea typeface="Arial"/>
              <a:cs typeface="Arial"/>
              <a:sym typeface="Arial"/>
            </a:endParaRPr>
          </a:p>
        </p:txBody>
      </p:sp>
      <p:sp>
        <p:nvSpPr>
          <p:cNvPr id="321" name="Google Shape;321;p23"/>
          <p:cNvSpPr txBox="1"/>
          <p:nvPr/>
        </p:nvSpPr>
        <p:spPr>
          <a:xfrm>
            <a:off x="926327" y="2147769"/>
            <a:ext cx="7291346"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C00000"/>
              </a:buClr>
              <a:buSzPts val="2400"/>
              <a:buFont typeface="Arial"/>
              <a:buNone/>
            </a:pPr>
            <a:r>
              <a:rPr lang="en-US" sz="2400">
                <a:solidFill>
                  <a:srgbClr val="C00000"/>
                </a:solidFill>
                <a:latin typeface="Arial"/>
                <a:ea typeface="Arial"/>
                <a:cs typeface="Arial"/>
                <a:sym typeface="Arial"/>
              </a:rPr>
              <a:t>Can we do better than evolution-based zero-shot predictors on ProteinGym?</a:t>
            </a:r>
            <a:endParaRPr/>
          </a:p>
        </p:txBody>
      </p:sp>
      <p:sp>
        <p:nvSpPr>
          <p:cNvPr id="322" name="Google Shape;322;p23"/>
          <p:cNvSpPr/>
          <p:nvPr/>
        </p:nvSpPr>
        <p:spPr>
          <a:xfrm>
            <a:off x="266700" y="2968179"/>
            <a:ext cx="8610600" cy="3290807"/>
          </a:xfrm>
          <a:prstGeom prst="rect">
            <a:avLst/>
          </a:prstGeom>
          <a:solidFill>
            <a:srgbClr val="FFFFFF">
              <a:alpha val="50196"/>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7"/>
          <p:cNvSpPr txBox="1"/>
          <p:nvPr/>
        </p:nvSpPr>
        <p:spPr>
          <a:xfrm>
            <a:off x="228600" y="6248400"/>
            <a:ext cx="215956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Created for CAGI</a:t>
            </a:r>
            <a:r>
              <a:rPr lang="en-US" sz="1800">
                <a:solidFill>
                  <a:srgbClr val="7030A0"/>
                </a:solidFill>
                <a:latin typeface="Arial"/>
                <a:ea typeface="Arial"/>
                <a:cs typeface="Arial"/>
                <a:sym typeface="Arial"/>
              </a:rPr>
              <a:t> </a:t>
            </a:r>
            <a:r>
              <a:rPr lang="en-US" sz="1800">
                <a:solidFill>
                  <a:schemeClr val="dk1"/>
                </a:solidFill>
                <a:latin typeface="Arial"/>
                <a:ea typeface="Arial"/>
                <a:cs typeface="Arial"/>
                <a:sym typeface="Arial"/>
              </a:rPr>
              <a:t>7</a:t>
            </a:r>
            <a:endParaRPr sz="1800">
              <a:solidFill>
                <a:schemeClr val="dk1"/>
              </a:solidFill>
              <a:latin typeface="Arial"/>
              <a:ea typeface="Arial"/>
              <a:cs typeface="Arial"/>
              <a:sym typeface="Arial"/>
            </a:endParaRPr>
          </a:p>
        </p:txBody>
      </p:sp>
      <p:sp>
        <p:nvSpPr>
          <p:cNvPr id="328" name="Google Shape;328;p27"/>
          <p:cNvSpPr txBox="1"/>
          <p:nvPr/>
        </p:nvSpPr>
        <p:spPr>
          <a:xfrm>
            <a:off x="7679908" y="6248400"/>
            <a:ext cx="1159292"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dk1"/>
                </a:solidFill>
                <a:latin typeface="Arial"/>
                <a:ea typeface="Arial"/>
                <a:cs typeface="Arial"/>
                <a:sym typeface="Arial"/>
              </a:rPr>
              <a:t>Kerr Ding</a:t>
            </a:r>
            <a:endParaRPr/>
          </a:p>
        </p:txBody>
      </p:sp>
      <p:sp>
        <p:nvSpPr>
          <p:cNvPr id="329" name="Google Shape;329;p27"/>
          <p:cNvSpPr txBox="1"/>
          <p:nvPr/>
        </p:nvSpPr>
        <p:spPr>
          <a:xfrm>
            <a:off x="3289300" y="6248400"/>
            <a:ext cx="2736850" cy="3667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genomeinterpretation.org</a:t>
            </a:r>
            <a:endParaRPr/>
          </a:p>
        </p:txBody>
      </p:sp>
      <p:sp>
        <p:nvSpPr>
          <p:cNvPr id="330" name="Google Shape;330;p27"/>
          <p:cNvSpPr/>
          <p:nvPr/>
        </p:nvSpPr>
        <p:spPr>
          <a:xfrm>
            <a:off x="1308383" y="5181600"/>
            <a:ext cx="914400" cy="914400"/>
          </a:xfrm>
          <a:prstGeom prst="rect">
            <a:avLst/>
          </a:prstGeom>
          <a:solidFill>
            <a:srgbClr val="FFFFFF"/>
          </a:solidFill>
          <a:ln>
            <a:noFill/>
          </a:ln>
        </p:spPr>
      </p:sp>
      <p:sp>
        <p:nvSpPr>
          <p:cNvPr id="331" name="Google Shape;331;p27"/>
          <p:cNvSpPr txBox="1"/>
          <p:nvPr>
            <p:ph type="title"/>
          </p:nvPr>
        </p:nvSpPr>
        <p:spPr>
          <a:xfrm>
            <a:off x="457200" y="0"/>
            <a:ext cx="8229600" cy="762000"/>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dk1"/>
              </a:buClr>
              <a:buSzPts val="3200"/>
              <a:buFont typeface="Arial"/>
              <a:buNone/>
            </a:pPr>
            <a:r>
              <a:rPr lang="en-US"/>
              <a:t>Conclusion</a:t>
            </a:r>
            <a:endParaRPr/>
          </a:p>
        </p:txBody>
      </p:sp>
      <p:sp>
        <p:nvSpPr>
          <p:cNvPr id="332" name="Google Shape;332;p27"/>
          <p:cNvSpPr txBox="1"/>
          <p:nvPr>
            <p:ph idx="1" type="body"/>
          </p:nvPr>
        </p:nvSpPr>
        <p:spPr>
          <a:xfrm>
            <a:off x="457200" y="955432"/>
            <a:ext cx="8229600" cy="5902568"/>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SPURS achieves accurate and generalizable stability prediction</a:t>
            </a:r>
            <a:endParaRPr/>
          </a:p>
          <a:p>
            <a:pPr indent="-342900" lvl="0" marL="342900" rtl="0" algn="l">
              <a:spcBef>
                <a:spcPts val="480"/>
              </a:spcBef>
              <a:spcAft>
                <a:spcPts val="0"/>
              </a:spcAft>
              <a:buClr>
                <a:schemeClr val="dk1"/>
              </a:buClr>
              <a:buSzPts val="2400"/>
              <a:buChar char="•"/>
            </a:pPr>
            <a:r>
              <a:rPr lang="en-US" sz="2400"/>
              <a:t>Incorporating stability priors improves both supervised and unsupervised mutational effect prediction</a:t>
            </a:r>
            <a:endParaRPr/>
          </a:p>
          <a:p>
            <a:pPr indent="-342900" lvl="0" marL="342900" rtl="0" algn="l">
              <a:spcBef>
                <a:spcPts val="480"/>
              </a:spcBef>
              <a:spcAft>
                <a:spcPts val="0"/>
              </a:spcAft>
              <a:buClr>
                <a:schemeClr val="dk1"/>
              </a:buClr>
              <a:buSzPts val="2400"/>
              <a:buChar char="•"/>
            </a:pPr>
            <a:r>
              <a:rPr lang="en-US" sz="2400"/>
              <a:t>SPURSx achieves competitive performances across FGFR, ARSA, and TSC2 challenges</a:t>
            </a:r>
            <a:endParaRPr/>
          </a:p>
        </p:txBody>
      </p:sp>
      <p:sp>
        <p:nvSpPr>
          <p:cNvPr id="333" name="Google Shape;333;p27"/>
          <p:cNvSpPr/>
          <p:nvPr/>
        </p:nvSpPr>
        <p:spPr>
          <a:xfrm>
            <a:off x="3022707" y="5273040"/>
            <a:ext cx="925830" cy="822960"/>
          </a:xfrm>
          <a:prstGeom prst="rect">
            <a:avLst/>
          </a:prstGeom>
          <a:solidFill>
            <a:srgbClr val="FFFFFF"/>
          </a:solidFill>
          <a:ln>
            <a:noFill/>
          </a:ln>
        </p:spPr>
      </p:sp>
      <p:sp>
        <p:nvSpPr>
          <p:cNvPr id="334" name="Google Shape;334;p27"/>
          <p:cNvSpPr/>
          <p:nvPr/>
        </p:nvSpPr>
        <p:spPr>
          <a:xfrm>
            <a:off x="4717981" y="5273040"/>
            <a:ext cx="1800175" cy="731520"/>
          </a:xfrm>
          <a:prstGeom prst="rect">
            <a:avLst/>
          </a:prstGeom>
          <a:solidFill>
            <a:srgbClr val="FFFFFF"/>
          </a:solidFill>
          <a:ln>
            <a:noFill/>
          </a:ln>
        </p:spPr>
      </p:sp>
      <p:sp>
        <p:nvSpPr>
          <p:cNvPr id="335" name="Google Shape;335;p27"/>
          <p:cNvSpPr/>
          <p:nvPr/>
        </p:nvSpPr>
        <p:spPr>
          <a:xfrm>
            <a:off x="6862663" y="5227320"/>
            <a:ext cx="817245" cy="822960"/>
          </a:xfrm>
          <a:prstGeom prst="rect">
            <a:avLst/>
          </a:prstGeom>
          <a:solidFill>
            <a:srgbClr val="FFFFFF"/>
          </a:solidFill>
          <a:ln>
            <a:noFill/>
          </a:ln>
        </p:spPr>
      </p:sp>
      <p:sp>
        <p:nvSpPr>
          <p:cNvPr id="336" name="Google Shape;336;p27"/>
          <p:cNvSpPr txBox="1"/>
          <p:nvPr/>
        </p:nvSpPr>
        <p:spPr>
          <a:xfrm>
            <a:off x="457200" y="3429000"/>
            <a:ext cx="8414483" cy="175432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SPURS code: </a:t>
            </a:r>
            <a:r>
              <a:rPr b="0" i="0" lang="en-US" sz="1800" u="none" strike="noStrike">
                <a:solidFill>
                  <a:srgbClr val="000000"/>
                </a:solidFill>
                <a:latin typeface="Arial"/>
                <a:ea typeface="Arial"/>
                <a:cs typeface="Arial"/>
                <a:sym typeface="Arial"/>
              </a:rPr>
              <a:t>https://github.com/luo-group/SPURS</a:t>
            </a:r>
            <a:endParaRPr/>
          </a:p>
          <a:p>
            <a:pPr indent="0" lvl="0" marL="0" marR="0" rtl="0" algn="l">
              <a:spcBef>
                <a:spcPts val="0"/>
              </a:spcBef>
              <a:spcAft>
                <a:spcPts val="0"/>
              </a:spcAft>
              <a:buNone/>
            </a:pPr>
            <a:r>
              <a:rPr lang="en-US" sz="1800">
                <a:solidFill>
                  <a:srgbClr val="000000"/>
                </a:solidFill>
                <a:latin typeface="Arial"/>
                <a:ea typeface="Arial"/>
                <a:cs typeface="Arial"/>
                <a:sym typeface="Arial"/>
              </a:rPr>
              <a:t>SPURS preprint:</a:t>
            </a:r>
            <a:endParaRPr/>
          </a:p>
          <a:p>
            <a:pPr indent="0" lvl="0" marL="0" marR="0" rtl="0" algn="l">
              <a:spcBef>
                <a:spcPts val="0"/>
              </a:spcBef>
              <a:spcAft>
                <a:spcPts val="0"/>
              </a:spcAft>
              <a:buNone/>
            </a:pPr>
            <a:r>
              <a:t/>
            </a:r>
            <a:endParaRPr b="0" i="0" sz="1800">
              <a:solidFill>
                <a:srgbClr val="000000"/>
              </a:solidFill>
              <a:latin typeface="Arial"/>
              <a:ea typeface="Arial"/>
              <a:cs typeface="Arial"/>
              <a:sym typeface="Arial"/>
            </a:endParaRPr>
          </a:p>
          <a:p>
            <a:pPr indent="0" lvl="0" marL="0" marR="0" rtl="0" algn="l">
              <a:spcBef>
                <a:spcPts val="0"/>
              </a:spcBef>
              <a:spcAft>
                <a:spcPts val="0"/>
              </a:spcAft>
              <a:buNone/>
            </a:pPr>
            <a:r>
              <a:t/>
            </a:r>
            <a:endParaRPr sz="1800">
              <a:solidFill>
                <a:srgbClr val="000000"/>
              </a:solidFill>
              <a:latin typeface="Arial"/>
              <a:ea typeface="Arial"/>
              <a:cs typeface="Arial"/>
              <a:sym typeface="Arial"/>
            </a:endParaRPr>
          </a:p>
          <a:p>
            <a:pPr indent="0" lvl="0" marL="0" marR="0" rtl="0" algn="l">
              <a:spcBef>
                <a:spcPts val="0"/>
              </a:spcBef>
              <a:spcAft>
                <a:spcPts val="0"/>
              </a:spcAft>
              <a:buNone/>
            </a:pPr>
            <a:r>
              <a:t/>
            </a:r>
            <a:endParaRPr b="0" i="0" sz="1800">
              <a:solidFill>
                <a:srgbClr val="000000"/>
              </a:solidFill>
              <a:latin typeface="Arial"/>
              <a:ea typeface="Arial"/>
              <a:cs typeface="Arial"/>
              <a:sym typeface="Arial"/>
            </a:endParaRPr>
          </a:p>
          <a:p>
            <a:pPr indent="0" lvl="0" marL="0" marR="0" rtl="0" algn="l">
              <a:spcBef>
                <a:spcPts val="0"/>
              </a:spcBef>
              <a:spcAft>
                <a:spcPts val="0"/>
              </a:spcAft>
              <a:buNone/>
            </a:pPr>
            <a:r>
              <a:rPr b="0" i="0" lang="en-US" sz="1800">
                <a:solidFill>
                  <a:srgbClr val="000000"/>
                </a:solidFill>
                <a:latin typeface="Arial"/>
                <a:ea typeface="Arial"/>
                <a:cs typeface="Arial"/>
                <a:sym typeface="Arial"/>
              </a:rPr>
              <a:t>Correspond</a:t>
            </a:r>
            <a:r>
              <a:rPr lang="en-US" sz="1800">
                <a:solidFill>
                  <a:srgbClr val="000000"/>
                </a:solidFill>
                <a:latin typeface="Arial"/>
                <a:ea typeface="Arial"/>
                <a:cs typeface="Arial"/>
                <a:sym typeface="Arial"/>
              </a:rPr>
              <a:t>ence: ziang@gatech.edu, kerrding@gatech.edu, yunan@gatech.edu </a:t>
            </a:r>
            <a:endParaRPr sz="1800">
              <a:solidFill>
                <a:schemeClr val="dk1"/>
              </a:solidFill>
              <a:latin typeface="Arial"/>
              <a:ea typeface="Arial"/>
              <a:cs typeface="Arial"/>
              <a:sym typeface="Arial"/>
            </a:endParaRPr>
          </a:p>
        </p:txBody>
      </p:sp>
      <p:sp>
        <p:nvSpPr>
          <p:cNvPr id="337" name="Google Shape;337;p27"/>
          <p:cNvSpPr/>
          <p:nvPr/>
        </p:nvSpPr>
        <p:spPr>
          <a:xfrm>
            <a:off x="2265877" y="3797841"/>
            <a:ext cx="914400" cy="914400"/>
          </a:xfrm>
          <a:prstGeom prst="rect">
            <a:avLst/>
          </a:prstGeom>
          <a:solidFill>
            <a:srgbClr val="FFFFFF"/>
          </a:solidFill>
          <a:ln>
            <a:noFill/>
          </a:ln>
        </p:spPr>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AGI Master Template">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2017-09-29T21:50:38Z</dcterms:created>
  <dc:creator>Aashish Adhikari</dc:creator>
</cp:coreProperties>
</file>