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5143500" cx="9144000"/>
  <p:notesSz cx="6858000" cy="9144000"/>
  <p:embeddedFontLst>
    <p:embeddedFont>
      <p:font typeface="Noto Sans Medium"/>
      <p:regular r:id="rId29"/>
      <p:bold r:id="rId30"/>
      <p:italic r:id="rId31"/>
      <p:boldItalic r:id="rId32"/>
    </p:embeddedFont>
    <p:embeddedFont>
      <p:font typeface="Noto Sans"/>
      <p:regular r:id="rId33"/>
      <p:bold r:id="rId34"/>
      <p:italic r:id="rId35"/>
      <p:boldItalic r:id="rId36"/>
    </p:embeddedFont>
    <p:embeddedFont>
      <p:font typeface="Inter"/>
      <p:regular r:id="rId37"/>
      <p:bold r:id="rId38"/>
      <p:italic r:id="rId39"/>
      <p:boldItalic r:id="rId40"/>
    </p:embeddedFont>
    <p:embeddedFont>
      <p:font typeface="Noto Sans Arabic Medium"/>
      <p:regular r:id="rId41"/>
      <p:bold r:id="rId42"/>
    </p:embeddedFont>
    <p:embeddedFont>
      <p:font typeface="Inter Medium"/>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7" roundtripDataSignature="AMtx7miWLx9Hhyay3R6/WyfvekoKiZ1r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Inter-boldItalic.fntdata"/><Relationship Id="rId20" Type="http://schemas.openxmlformats.org/officeDocument/2006/relationships/slide" Target="slides/slide16.xml"/><Relationship Id="rId42" Type="http://schemas.openxmlformats.org/officeDocument/2006/relationships/font" Target="fonts/NotoSansArabicMedium-bold.fntdata"/><Relationship Id="rId41" Type="http://schemas.openxmlformats.org/officeDocument/2006/relationships/font" Target="fonts/NotoSansArabicMedium-regular.fntdata"/><Relationship Id="rId22" Type="http://schemas.openxmlformats.org/officeDocument/2006/relationships/slide" Target="slides/slide18.xml"/><Relationship Id="rId44" Type="http://schemas.openxmlformats.org/officeDocument/2006/relationships/font" Target="fonts/InterMedium-bold.fntdata"/><Relationship Id="rId21" Type="http://schemas.openxmlformats.org/officeDocument/2006/relationships/slide" Target="slides/slide17.xml"/><Relationship Id="rId43" Type="http://schemas.openxmlformats.org/officeDocument/2006/relationships/font" Target="fonts/InterMedium-regular.fntdata"/><Relationship Id="rId24" Type="http://schemas.openxmlformats.org/officeDocument/2006/relationships/slide" Target="slides/slide20.xml"/><Relationship Id="rId46" Type="http://schemas.openxmlformats.org/officeDocument/2006/relationships/font" Target="fonts/InterMedium-boldItalic.fntdata"/><Relationship Id="rId23" Type="http://schemas.openxmlformats.org/officeDocument/2006/relationships/slide" Target="slides/slide19.xml"/><Relationship Id="rId45" Type="http://schemas.openxmlformats.org/officeDocument/2006/relationships/font" Target="fonts/InterMedium-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customschemas.google.com/relationships/presentationmetadata" Target="meta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NotoSansMedium-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NotoSansMedium-italic.fntdata"/><Relationship Id="rId30" Type="http://schemas.openxmlformats.org/officeDocument/2006/relationships/font" Target="fonts/NotoSansMedium-bold.fntdata"/><Relationship Id="rId11" Type="http://schemas.openxmlformats.org/officeDocument/2006/relationships/slide" Target="slides/slide7.xml"/><Relationship Id="rId33" Type="http://schemas.openxmlformats.org/officeDocument/2006/relationships/font" Target="fonts/NotoSans-regular.fntdata"/><Relationship Id="rId10" Type="http://schemas.openxmlformats.org/officeDocument/2006/relationships/slide" Target="slides/slide6.xml"/><Relationship Id="rId32" Type="http://schemas.openxmlformats.org/officeDocument/2006/relationships/font" Target="fonts/NotoSansMedium-boldItalic.fntdata"/><Relationship Id="rId13" Type="http://schemas.openxmlformats.org/officeDocument/2006/relationships/slide" Target="slides/slide9.xml"/><Relationship Id="rId35" Type="http://schemas.openxmlformats.org/officeDocument/2006/relationships/font" Target="fonts/NotoSans-italic.fntdata"/><Relationship Id="rId12" Type="http://schemas.openxmlformats.org/officeDocument/2006/relationships/slide" Target="slides/slide8.xml"/><Relationship Id="rId34" Type="http://schemas.openxmlformats.org/officeDocument/2006/relationships/font" Target="fonts/NotoSans-bold.fntdata"/><Relationship Id="rId15" Type="http://schemas.openxmlformats.org/officeDocument/2006/relationships/slide" Target="slides/slide11.xml"/><Relationship Id="rId37" Type="http://schemas.openxmlformats.org/officeDocument/2006/relationships/font" Target="fonts/Inter-regular.fntdata"/><Relationship Id="rId14" Type="http://schemas.openxmlformats.org/officeDocument/2006/relationships/slide" Target="slides/slide10.xml"/><Relationship Id="rId36" Type="http://schemas.openxmlformats.org/officeDocument/2006/relationships/font" Target="fonts/NotoSans-boldItalic.fntdata"/><Relationship Id="rId17" Type="http://schemas.openxmlformats.org/officeDocument/2006/relationships/slide" Target="slides/slide13.xml"/><Relationship Id="rId39" Type="http://schemas.openxmlformats.org/officeDocument/2006/relationships/font" Target="fonts/Inter-italic.fntdata"/><Relationship Id="rId16" Type="http://schemas.openxmlformats.org/officeDocument/2006/relationships/slide" Target="slides/slide12.xml"/><Relationship Id="rId38" Type="http://schemas.openxmlformats.org/officeDocument/2006/relationships/font" Target="fonts/Inter-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 name="Google Shape;5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ae247a07b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g3ae247a07b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ae1b0d604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g3ae1b0d604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 name="Google Shape;21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ae24b723e1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g3ae24b723e1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text" type="tx">
  <p:cSld name="TITLE_AND_BODY">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9"/>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9pPr>
          </a:lstStyle>
          <a:p>
            <a:pPr indent="0" lvl="0" marL="0" rtl="0" algn="r">
              <a:spcBef>
                <a:spcPts val="0"/>
              </a:spcBef>
              <a:spcAft>
                <a:spcPts val="0"/>
              </a:spcAft>
              <a:buNone/>
            </a:pPr>
            <a:fld id="{00000000-1234-1234-1234-123412341234}" type="slidenum">
              <a:rPr lang="en-US"/>
              <a:t>‹#›</a:t>
            </a:fld>
            <a:endParaRPr/>
          </a:p>
        </p:txBody>
      </p:sp>
      <p:sp>
        <p:nvSpPr>
          <p:cNvPr id="11" name="Google Shape;11;p29"/>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2"/>
              </a:buClr>
              <a:buSzPts val="2200"/>
              <a:buNone/>
              <a:defRPr sz="2200">
                <a:solidFill>
                  <a:schemeClr val="lt2"/>
                </a:solidFill>
              </a:defRPr>
            </a:lvl1pPr>
            <a:lvl2pPr lvl="1" algn="l">
              <a:lnSpc>
                <a:spcPct val="100000"/>
              </a:lnSpc>
              <a:spcBef>
                <a:spcPts val="0"/>
              </a:spcBef>
              <a:spcAft>
                <a:spcPts val="0"/>
              </a:spcAft>
              <a:buClr>
                <a:schemeClr val="lt2"/>
              </a:buClr>
              <a:buSzPts val="2200"/>
              <a:buNone/>
              <a:defRPr sz="2200">
                <a:solidFill>
                  <a:schemeClr val="lt2"/>
                </a:solidFill>
              </a:defRPr>
            </a:lvl2pPr>
            <a:lvl3pPr lvl="2" algn="l">
              <a:lnSpc>
                <a:spcPct val="100000"/>
              </a:lnSpc>
              <a:spcBef>
                <a:spcPts val="0"/>
              </a:spcBef>
              <a:spcAft>
                <a:spcPts val="0"/>
              </a:spcAft>
              <a:buClr>
                <a:schemeClr val="lt2"/>
              </a:buClr>
              <a:buSzPts val="2200"/>
              <a:buNone/>
              <a:defRPr sz="2200">
                <a:solidFill>
                  <a:schemeClr val="lt2"/>
                </a:solidFill>
              </a:defRPr>
            </a:lvl3pPr>
            <a:lvl4pPr lvl="3" algn="l">
              <a:lnSpc>
                <a:spcPct val="100000"/>
              </a:lnSpc>
              <a:spcBef>
                <a:spcPts val="0"/>
              </a:spcBef>
              <a:spcAft>
                <a:spcPts val="0"/>
              </a:spcAft>
              <a:buClr>
                <a:schemeClr val="lt2"/>
              </a:buClr>
              <a:buSzPts val="2200"/>
              <a:buNone/>
              <a:defRPr sz="2200">
                <a:solidFill>
                  <a:schemeClr val="lt2"/>
                </a:solidFill>
              </a:defRPr>
            </a:lvl4pPr>
            <a:lvl5pPr lvl="4" algn="l">
              <a:lnSpc>
                <a:spcPct val="100000"/>
              </a:lnSpc>
              <a:spcBef>
                <a:spcPts val="0"/>
              </a:spcBef>
              <a:spcAft>
                <a:spcPts val="0"/>
              </a:spcAft>
              <a:buClr>
                <a:schemeClr val="lt2"/>
              </a:buClr>
              <a:buSzPts val="2200"/>
              <a:buNone/>
              <a:defRPr sz="2200">
                <a:solidFill>
                  <a:schemeClr val="lt2"/>
                </a:solidFill>
              </a:defRPr>
            </a:lvl5pPr>
            <a:lvl6pPr lvl="5" algn="l">
              <a:lnSpc>
                <a:spcPct val="100000"/>
              </a:lnSpc>
              <a:spcBef>
                <a:spcPts val="0"/>
              </a:spcBef>
              <a:spcAft>
                <a:spcPts val="0"/>
              </a:spcAft>
              <a:buClr>
                <a:schemeClr val="lt2"/>
              </a:buClr>
              <a:buSzPts val="2200"/>
              <a:buNone/>
              <a:defRPr sz="2200">
                <a:solidFill>
                  <a:schemeClr val="lt2"/>
                </a:solidFill>
              </a:defRPr>
            </a:lvl6pPr>
            <a:lvl7pPr lvl="6" algn="l">
              <a:lnSpc>
                <a:spcPct val="100000"/>
              </a:lnSpc>
              <a:spcBef>
                <a:spcPts val="0"/>
              </a:spcBef>
              <a:spcAft>
                <a:spcPts val="0"/>
              </a:spcAft>
              <a:buClr>
                <a:schemeClr val="lt2"/>
              </a:buClr>
              <a:buSzPts val="2200"/>
              <a:buNone/>
              <a:defRPr sz="2200">
                <a:solidFill>
                  <a:schemeClr val="lt2"/>
                </a:solidFill>
              </a:defRPr>
            </a:lvl7pPr>
            <a:lvl8pPr lvl="7" algn="l">
              <a:lnSpc>
                <a:spcPct val="100000"/>
              </a:lnSpc>
              <a:spcBef>
                <a:spcPts val="0"/>
              </a:spcBef>
              <a:spcAft>
                <a:spcPts val="0"/>
              </a:spcAft>
              <a:buClr>
                <a:schemeClr val="lt2"/>
              </a:buClr>
              <a:buSzPts val="2200"/>
              <a:buNone/>
              <a:defRPr sz="2200">
                <a:solidFill>
                  <a:schemeClr val="lt2"/>
                </a:solidFill>
              </a:defRPr>
            </a:lvl8pPr>
            <a:lvl9pPr lvl="8" algn="l">
              <a:lnSpc>
                <a:spcPct val="100000"/>
              </a:lnSpc>
              <a:spcBef>
                <a:spcPts val="0"/>
              </a:spcBef>
              <a:spcAft>
                <a:spcPts val="0"/>
              </a:spcAft>
              <a:buClr>
                <a:schemeClr val="lt2"/>
              </a:buClr>
              <a:buSzPts val="2200"/>
              <a:buNone/>
              <a:defRPr sz="2200">
                <a:solidFill>
                  <a:schemeClr val="lt2"/>
                </a:solidFill>
              </a:defRPr>
            </a:lvl9pPr>
          </a:lstStyle>
          <a:p/>
        </p:txBody>
      </p:sp>
      <p:sp>
        <p:nvSpPr>
          <p:cNvPr id="12" name="Google Shape;12;p29"/>
          <p:cNvSpPr txBox="1"/>
          <p:nvPr>
            <p:ph idx="1" type="body"/>
          </p:nvPr>
        </p:nvSpPr>
        <p:spPr>
          <a:xfrm>
            <a:off x="293700" y="793525"/>
            <a:ext cx="8520600" cy="3622800"/>
          </a:xfrm>
          <a:prstGeom prst="rect">
            <a:avLst/>
          </a:prstGeom>
          <a:noFill/>
          <a:ln>
            <a:noFill/>
          </a:ln>
        </p:spPr>
        <p:txBody>
          <a:bodyPr anchorCtr="0" anchor="t" bIns="91425" lIns="91425" spcFirstLastPara="1" rIns="91425" wrap="square" tIns="91425">
            <a:spAutoFit/>
          </a:bodyPr>
          <a:lstStyle>
            <a:lvl1pPr indent="-330200" lvl="0" marL="457200" algn="l">
              <a:lnSpc>
                <a:spcPct val="115000"/>
              </a:lnSpc>
              <a:spcBef>
                <a:spcPts val="0"/>
              </a:spcBef>
              <a:spcAft>
                <a:spcPts val="0"/>
              </a:spcAft>
              <a:buClr>
                <a:schemeClr val="dk1"/>
              </a:buClr>
              <a:buSzPts val="1600"/>
              <a:buChar char="●"/>
              <a:defRPr sz="1600">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13" name="Google Shape;13;p29"/>
          <p:cNvSpPr/>
          <p:nvPr/>
        </p:nvSpPr>
        <p:spPr>
          <a:xfrm>
            <a:off x="293700" y="4880250"/>
            <a:ext cx="1914900" cy="139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 2025 3billion, Inc. All rights reserved.</a:t>
            </a:r>
            <a:endParaRPr b="0" i="0" sz="600" u="none" cap="none" strike="noStrike">
              <a:solidFill>
                <a:srgbClr val="000000"/>
              </a:solidFill>
              <a:latin typeface="Inter"/>
              <a:ea typeface="Inter"/>
              <a:cs typeface="Inter"/>
              <a:sym typeface="Inter"/>
            </a:endParaRPr>
          </a:p>
        </p:txBody>
      </p:sp>
      <p:sp>
        <p:nvSpPr>
          <p:cNvPr id="14" name="Google Shape;14;p29"/>
          <p:cNvSpPr/>
          <p:nvPr/>
        </p:nvSpPr>
        <p:spPr>
          <a:xfrm>
            <a:off x="2208600"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Created for CAGI7</a:t>
            </a:r>
            <a:endParaRPr b="0" i="0" sz="600" u="none" cap="none" strike="noStrike">
              <a:solidFill>
                <a:srgbClr val="000000"/>
              </a:solidFill>
              <a:latin typeface="Inter"/>
              <a:ea typeface="Inter"/>
              <a:cs typeface="Inter"/>
              <a:sym typeface="Inter"/>
            </a:endParaRPr>
          </a:p>
        </p:txBody>
      </p:sp>
      <p:sp>
        <p:nvSpPr>
          <p:cNvPr id="15" name="Google Shape;15;p29"/>
          <p:cNvSpPr/>
          <p:nvPr/>
        </p:nvSpPr>
        <p:spPr>
          <a:xfrm>
            <a:off x="37759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genomeinterpretation.org</a:t>
            </a:r>
            <a:endParaRPr b="0" i="0" sz="600" u="none" cap="none" strike="noStrike">
              <a:solidFill>
                <a:srgbClr val="000000"/>
              </a:solidFill>
              <a:latin typeface="Inter"/>
              <a:ea typeface="Inter"/>
              <a:cs typeface="Inter"/>
              <a:sym typeface="Inter"/>
            </a:endParaRPr>
          </a:p>
        </p:txBody>
      </p:sp>
      <p:sp>
        <p:nvSpPr>
          <p:cNvPr id="16" name="Google Shape;16;p29"/>
          <p:cNvSpPr/>
          <p:nvPr/>
        </p:nvSpPr>
        <p:spPr>
          <a:xfrm>
            <a:off x="56908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Doyeon Ha</a:t>
            </a:r>
            <a:endParaRPr b="0" i="0" sz="600" u="none" cap="none" strike="noStrike">
              <a:solidFill>
                <a:srgbClr val="000000"/>
              </a:solidFill>
              <a:latin typeface="Inter"/>
              <a:ea typeface="Inter"/>
              <a:cs typeface="Inter"/>
              <a:sym typeface="Inte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30"/>
          <p:cNvSpPr txBox="1"/>
          <p:nvPr>
            <p:ph type="ctrTitle"/>
          </p:nvPr>
        </p:nvSpPr>
        <p:spPr>
          <a:xfrm>
            <a:off x="298800" y="1227570"/>
            <a:ext cx="8172600" cy="1435800"/>
          </a:xfrm>
          <a:prstGeom prst="rect">
            <a:avLst/>
          </a:prstGeom>
          <a:noFill/>
          <a:ln>
            <a:noFill/>
          </a:ln>
        </p:spPr>
        <p:txBody>
          <a:bodyPr anchorCtr="0" anchor="t" bIns="91425" lIns="91425" spcFirstLastPara="1" rIns="91425" wrap="square" tIns="91425">
            <a:spAutoFit/>
          </a:bodyPr>
          <a:lstStyle>
            <a:lvl1pPr lvl="0" algn="l">
              <a:lnSpc>
                <a:spcPct val="115000"/>
              </a:lnSpc>
              <a:spcBef>
                <a:spcPts val="0"/>
              </a:spcBef>
              <a:spcAft>
                <a:spcPts val="0"/>
              </a:spcAft>
              <a:buSzPts val="3600"/>
              <a:buNone/>
              <a:defRPr sz="3600"/>
            </a:lvl1pPr>
            <a:lvl2pPr lvl="1" algn="l">
              <a:lnSpc>
                <a:spcPct val="115000"/>
              </a:lnSpc>
              <a:spcBef>
                <a:spcPts val="0"/>
              </a:spcBef>
              <a:spcAft>
                <a:spcPts val="0"/>
              </a:spcAft>
              <a:buSzPts val="3600"/>
              <a:buNone/>
              <a:defRPr sz="3600"/>
            </a:lvl2pPr>
            <a:lvl3pPr lvl="2" algn="l">
              <a:lnSpc>
                <a:spcPct val="115000"/>
              </a:lnSpc>
              <a:spcBef>
                <a:spcPts val="0"/>
              </a:spcBef>
              <a:spcAft>
                <a:spcPts val="0"/>
              </a:spcAft>
              <a:buSzPts val="3600"/>
              <a:buNone/>
              <a:defRPr sz="3600"/>
            </a:lvl3pPr>
            <a:lvl4pPr lvl="3" algn="l">
              <a:lnSpc>
                <a:spcPct val="115000"/>
              </a:lnSpc>
              <a:spcBef>
                <a:spcPts val="0"/>
              </a:spcBef>
              <a:spcAft>
                <a:spcPts val="0"/>
              </a:spcAft>
              <a:buSzPts val="3600"/>
              <a:buNone/>
              <a:defRPr sz="3600"/>
            </a:lvl4pPr>
            <a:lvl5pPr lvl="4" algn="l">
              <a:lnSpc>
                <a:spcPct val="115000"/>
              </a:lnSpc>
              <a:spcBef>
                <a:spcPts val="0"/>
              </a:spcBef>
              <a:spcAft>
                <a:spcPts val="0"/>
              </a:spcAft>
              <a:buSzPts val="3600"/>
              <a:buNone/>
              <a:defRPr sz="3600"/>
            </a:lvl5pPr>
            <a:lvl6pPr lvl="5" algn="l">
              <a:lnSpc>
                <a:spcPct val="115000"/>
              </a:lnSpc>
              <a:spcBef>
                <a:spcPts val="0"/>
              </a:spcBef>
              <a:spcAft>
                <a:spcPts val="0"/>
              </a:spcAft>
              <a:buSzPts val="3600"/>
              <a:buNone/>
              <a:defRPr sz="3600"/>
            </a:lvl6pPr>
            <a:lvl7pPr lvl="6" algn="l">
              <a:lnSpc>
                <a:spcPct val="115000"/>
              </a:lnSpc>
              <a:spcBef>
                <a:spcPts val="0"/>
              </a:spcBef>
              <a:spcAft>
                <a:spcPts val="0"/>
              </a:spcAft>
              <a:buSzPts val="3600"/>
              <a:buNone/>
              <a:defRPr sz="3600"/>
            </a:lvl7pPr>
            <a:lvl8pPr lvl="7" algn="l">
              <a:lnSpc>
                <a:spcPct val="115000"/>
              </a:lnSpc>
              <a:spcBef>
                <a:spcPts val="0"/>
              </a:spcBef>
              <a:spcAft>
                <a:spcPts val="0"/>
              </a:spcAft>
              <a:buSzPts val="3600"/>
              <a:buNone/>
              <a:defRPr sz="3600"/>
            </a:lvl8pPr>
            <a:lvl9pPr lvl="8" algn="l">
              <a:lnSpc>
                <a:spcPct val="115000"/>
              </a:lnSpc>
              <a:spcBef>
                <a:spcPts val="0"/>
              </a:spcBef>
              <a:spcAft>
                <a:spcPts val="0"/>
              </a:spcAft>
              <a:buSzPts val="3600"/>
              <a:buNone/>
              <a:defRPr sz="3600"/>
            </a:lvl9pPr>
          </a:lstStyle>
          <a:p/>
        </p:txBody>
      </p:sp>
      <p:sp>
        <p:nvSpPr>
          <p:cNvPr id="19" name="Google Shape;19;p30"/>
          <p:cNvSpPr txBox="1"/>
          <p:nvPr>
            <p:ph idx="1" type="subTitle"/>
          </p:nvPr>
        </p:nvSpPr>
        <p:spPr>
          <a:xfrm>
            <a:off x="298800" y="2638620"/>
            <a:ext cx="8172600" cy="7926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Clr>
                <a:schemeClr val="lt2"/>
              </a:buClr>
              <a:buSzPts val="1700"/>
              <a:buNone/>
              <a:defRPr sz="1700">
                <a:solidFill>
                  <a:schemeClr val="lt2"/>
                </a:solidFill>
              </a:defRPr>
            </a:lvl1pPr>
            <a:lvl2pPr lvl="1"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2pPr>
            <a:lvl3pPr lvl="2"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3pPr>
            <a:lvl4pPr lvl="3"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4pPr>
            <a:lvl5pPr lvl="4"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5pPr>
            <a:lvl6pPr lvl="5"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6pPr>
            <a:lvl7pPr lvl="6"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7pPr>
            <a:lvl8pPr lvl="7"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8pPr>
            <a:lvl9pPr lvl="8" algn="l">
              <a:lnSpc>
                <a:spcPct val="100000"/>
              </a:lnSpc>
              <a:spcBef>
                <a:spcPts val="0"/>
              </a:spcBef>
              <a:spcAft>
                <a:spcPts val="0"/>
              </a:spcAft>
              <a:buClr>
                <a:schemeClr val="lt2"/>
              </a:buClr>
              <a:buSzPts val="1700"/>
              <a:buFont typeface="Noto Sans"/>
              <a:buNone/>
              <a:defRPr b="1" sz="1700">
                <a:solidFill>
                  <a:schemeClr val="lt2"/>
                </a:solidFill>
                <a:latin typeface="Noto Sans"/>
                <a:ea typeface="Noto Sans"/>
                <a:cs typeface="Noto Sans"/>
                <a:sym typeface="Noto Sans"/>
              </a:defRPr>
            </a:lvl9pPr>
          </a:lstStyle>
          <a:p/>
        </p:txBody>
      </p:sp>
      <p:sp>
        <p:nvSpPr>
          <p:cNvPr id="20" name="Google Shape;20;p30"/>
          <p:cNvSpPr/>
          <p:nvPr/>
        </p:nvSpPr>
        <p:spPr>
          <a:xfrm>
            <a:off x="6706575" y="4843575"/>
            <a:ext cx="2149500" cy="139500"/>
          </a:xfrm>
          <a:prstGeom prst="rect">
            <a:avLst/>
          </a:prstGeom>
          <a:solidFill>
            <a:srgbClr val="2A2A53"/>
          </a:solid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r>
              <a:rPr b="0" i="0" lang="en-US" sz="600" u="none" cap="none" strike="noStrike">
                <a:solidFill>
                  <a:schemeClr val="lt2"/>
                </a:solidFill>
                <a:latin typeface="Inter"/>
                <a:ea typeface="Inter"/>
                <a:cs typeface="Inter"/>
                <a:sym typeface="Inter"/>
              </a:rPr>
              <a:t>ⓒ 2025 3billion, Inc. All rights reserved.</a:t>
            </a:r>
            <a:endParaRPr b="0" i="0" sz="600" u="none" cap="none" strike="noStrike">
              <a:solidFill>
                <a:schemeClr val="lt2"/>
              </a:solidFill>
              <a:latin typeface="Inter"/>
              <a:ea typeface="Inter"/>
              <a:cs typeface="Inter"/>
              <a:sym typeface="Inter"/>
            </a:endParaRPr>
          </a:p>
        </p:txBody>
      </p:sp>
      <p:sp>
        <p:nvSpPr>
          <p:cNvPr id="21" name="Google Shape;21;p30"/>
          <p:cNvSpPr txBox="1"/>
          <p:nvPr>
            <p:ph idx="2" type="body"/>
          </p:nvPr>
        </p:nvSpPr>
        <p:spPr>
          <a:xfrm>
            <a:off x="4217425" y="4128950"/>
            <a:ext cx="4622400" cy="325500"/>
          </a:xfrm>
          <a:prstGeom prst="rect">
            <a:avLst/>
          </a:prstGeom>
          <a:noFill/>
          <a:ln>
            <a:noFill/>
          </a:ln>
        </p:spPr>
        <p:txBody>
          <a:bodyPr anchorCtr="0" anchor="t" bIns="91425" lIns="91425" spcFirstLastPara="1" rIns="91425" wrap="square" tIns="91425">
            <a:spAutoFit/>
          </a:bodyPr>
          <a:lstStyle>
            <a:lvl1pPr indent="-292100" lvl="0" marL="457200" algn="r">
              <a:lnSpc>
                <a:spcPct val="115000"/>
              </a:lnSpc>
              <a:spcBef>
                <a:spcPts val="0"/>
              </a:spcBef>
              <a:spcAft>
                <a:spcPts val="0"/>
              </a:spcAft>
              <a:buClr>
                <a:schemeClr val="lt2"/>
              </a:buClr>
              <a:buSzPts val="1000"/>
              <a:buChar char="●"/>
              <a:defRPr sz="1000">
                <a:solidFill>
                  <a:schemeClr val="lt2"/>
                </a:solidFill>
              </a:defRPr>
            </a:lvl1pPr>
            <a:lvl2pPr indent="-292100" lvl="1" marL="9144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2pPr>
            <a:lvl3pPr indent="-292100" lvl="2" marL="13716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3pPr>
            <a:lvl4pPr indent="-292100" lvl="3" marL="18288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4pPr>
            <a:lvl5pPr indent="-292100" lvl="4" marL="22860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5pPr>
            <a:lvl6pPr indent="-292100" lvl="5" marL="27432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6pPr>
            <a:lvl7pPr indent="-292100" lvl="6" marL="32004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7pPr>
            <a:lvl8pPr indent="-292100" lvl="7" marL="36576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8pPr>
            <a:lvl9pPr indent="-292100" lvl="8" marL="4114800" algn="r">
              <a:lnSpc>
                <a:spcPct val="115000"/>
              </a:lnSpc>
              <a:spcBef>
                <a:spcPts val="0"/>
              </a:spcBef>
              <a:spcAft>
                <a:spcPts val="0"/>
              </a:spcAft>
              <a:buClr>
                <a:schemeClr val="lt2"/>
              </a:buClr>
              <a:buSzPts val="1000"/>
              <a:buFont typeface="Noto Sans"/>
              <a:buChar char="■"/>
              <a:defRPr b="1" sz="1000">
                <a:solidFill>
                  <a:schemeClr val="lt2"/>
                </a:solidFill>
                <a:latin typeface="Noto Sans"/>
                <a:ea typeface="Noto Sans"/>
                <a:cs typeface="Noto Sans"/>
                <a:sym typeface="Noto Sans"/>
              </a:defRPr>
            </a:lvl9pPr>
          </a:lstStyle>
          <a:p/>
        </p:txBody>
      </p:sp>
      <p:sp>
        <p:nvSpPr>
          <p:cNvPr id="22" name="Google Shape;22;p30"/>
          <p:cNvSpPr/>
          <p:nvPr/>
        </p:nvSpPr>
        <p:spPr>
          <a:xfrm>
            <a:off x="2208600" y="4843673"/>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Created for CAGI7</a:t>
            </a:r>
            <a:endParaRPr b="0" i="0" sz="600" u="none" cap="none" strike="noStrike">
              <a:solidFill>
                <a:schemeClr val="lt1"/>
              </a:solidFill>
              <a:latin typeface="Inter"/>
              <a:ea typeface="Inter"/>
              <a:cs typeface="Inter"/>
              <a:sym typeface="Inter"/>
            </a:endParaRPr>
          </a:p>
        </p:txBody>
      </p:sp>
      <p:sp>
        <p:nvSpPr>
          <p:cNvPr id="23" name="Google Shape;23;p30"/>
          <p:cNvSpPr/>
          <p:nvPr/>
        </p:nvSpPr>
        <p:spPr>
          <a:xfrm>
            <a:off x="3775975" y="4843673"/>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genomeinterpretation.org</a:t>
            </a:r>
            <a:endParaRPr b="0" i="0" sz="600" u="none" cap="none" strike="noStrike">
              <a:solidFill>
                <a:schemeClr val="lt1"/>
              </a:solidFill>
              <a:latin typeface="Inter"/>
              <a:ea typeface="Inter"/>
              <a:cs typeface="Inter"/>
              <a:sym typeface="Inter"/>
            </a:endParaRPr>
          </a:p>
        </p:txBody>
      </p:sp>
      <p:sp>
        <p:nvSpPr>
          <p:cNvPr id="24" name="Google Shape;24;p30"/>
          <p:cNvSpPr/>
          <p:nvPr/>
        </p:nvSpPr>
        <p:spPr>
          <a:xfrm>
            <a:off x="5690875" y="4843673"/>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Doyeon Ha</a:t>
            </a:r>
            <a:endParaRPr b="0" i="0" sz="600" u="none" cap="none" strike="noStrike">
              <a:solidFill>
                <a:schemeClr val="lt1"/>
              </a:solidFill>
              <a:latin typeface="Inter"/>
              <a:ea typeface="Inter"/>
              <a:cs typeface="Inter"/>
              <a:sym typeface="Inte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type="secHead">
  <p:cSld name="SECTION_HEADER">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31"/>
          <p:cNvSpPr txBox="1"/>
          <p:nvPr>
            <p:ph idx="1" type="body"/>
          </p:nvPr>
        </p:nvSpPr>
        <p:spPr>
          <a:xfrm>
            <a:off x="294625" y="898775"/>
            <a:ext cx="6962700" cy="1388400"/>
          </a:xfrm>
          <a:prstGeom prst="rect">
            <a:avLst/>
          </a:prstGeom>
          <a:noFill/>
          <a:ln>
            <a:noFill/>
          </a:ln>
        </p:spPr>
        <p:txBody>
          <a:bodyPr anchorCtr="0" anchor="t" bIns="91425" lIns="91425" spcFirstLastPara="1" rIns="91425" wrap="square" tIns="91425">
            <a:sp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31"/>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dk2"/>
                </a:solidFill>
                <a:latin typeface="Noto Sans Arabic Medium"/>
                <a:ea typeface="Noto Sans Arabic Medium"/>
                <a:cs typeface="Noto Sans Arabic Medium"/>
                <a:sym typeface="Noto Sans Arabic Medium"/>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31"/>
          <p:cNvSpPr/>
          <p:nvPr/>
        </p:nvSpPr>
        <p:spPr>
          <a:xfrm>
            <a:off x="293700" y="4880250"/>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 2025 3billion, Inc. All rights reserved.</a:t>
            </a:r>
            <a:endParaRPr b="0" i="0" sz="600" u="none" cap="none" strike="noStrike">
              <a:solidFill>
                <a:srgbClr val="000000"/>
              </a:solidFill>
              <a:latin typeface="Inter"/>
              <a:ea typeface="Inter"/>
              <a:cs typeface="Inter"/>
              <a:sym typeface="Inter"/>
            </a:endParaRPr>
          </a:p>
        </p:txBody>
      </p:sp>
      <p:sp>
        <p:nvSpPr>
          <p:cNvPr id="29" name="Google Shape;29;p31"/>
          <p:cNvSpPr txBox="1"/>
          <p:nvPr>
            <p:ph type="title"/>
          </p:nvPr>
        </p:nvSpPr>
        <p:spPr>
          <a:xfrm>
            <a:off x="293700" y="123750"/>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2"/>
              </a:buClr>
              <a:buSzPts val="2200"/>
              <a:buNone/>
              <a:defRPr sz="2200">
                <a:solidFill>
                  <a:schemeClr val="dk1"/>
                </a:solidFill>
              </a:defRPr>
            </a:lvl1pPr>
            <a:lvl2pPr lvl="1" algn="l">
              <a:lnSpc>
                <a:spcPct val="100000"/>
              </a:lnSpc>
              <a:spcBef>
                <a:spcPts val="0"/>
              </a:spcBef>
              <a:spcAft>
                <a:spcPts val="0"/>
              </a:spcAft>
              <a:buClr>
                <a:schemeClr val="lt2"/>
              </a:buClr>
              <a:buSzPts val="2200"/>
              <a:buNone/>
              <a:defRPr sz="2200">
                <a:solidFill>
                  <a:schemeClr val="lt2"/>
                </a:solidFill>
              </a:defRPr>
            </a:lvl2pPr>
            <a:lvl3pPr lvl="2" algn="l">
              <a:lnSpc>
                <a:spcPct val="100000"/>
              </a:lnSpc>
              <a:spcBef>
                <a:spcPts val="0"/>
              </a:spcBef>
              <a:spcAft>
                <a:spcPts val="0"/>
              </a:spcAft>
              <a:buClr>
                <a:schemeClr val="lt2"/>
              </a:buClr>
              <a:buSzPts val="2200"/>
              <a:buNone/>
              <a:defRPr sz="2200">
                <a:solidFill>
                  <a:schemeClr val="lt2"/>
                </a:solidFill>
              </a:defRPr>
            </a:lvl3pPr>
            <a:lvl4pPr lvl="3" algn="l">
              <a:lnSpc>
                <a:spcPct val="100000"/>
              </a:lnSpc>
              <a:spcBef>
                <a:spcPts val="0"/>
              </a:spcBef>
              <a:spcAft>
                <a:spcPts val="0"/>
              </a:spcAft>
              <a:buClr>
                <a:schemeClr val="lt2"/>
              </a:buClr>
              <a:buSzPts val="2200"/>
              <a:buNone/>
              <a:defRPr sz="2200">
                <a:solidFill>
                  <a:schemeClr val="lt2"/>
                </a:solidFill>
              </a:defRPr>
            </a:lvl4pPr>
            <a:lvl5pPr lvl="4" algn="l">
              <a:lnSpc>
                <a:spcPct val="100000"/>
              </a:lnSpc>
              <a:spcBef>
                <a:spcPts val="0"/>
              </a:spcBef>
              <a:spcAft>
                <a:spcPts val="0"/>
              </a:spcAft>
              <a:buClr>
                <a:schemeClr val="lt2"/>
              </a:buClr>
              <a:buSzPts val="2200"/>
              <a:buNone/>
              <a:defRPr sz="2200">
                <a:solidFill>
                  <a:schemeClr val="lt2"/>
                </a:solidFill>
              </a:defRPr>
            </a:lvl5pPr>
            <a:lvl6pPr lvl="5" algn="l">
              <a:lnSpc>
                <a:spcPct val="100000"/>
              </a:lnSpc>
              <a:spcBef>
                <a:spcPts val="0"/>
              </a:spcBef>
              <a:spcAft>
                <a:spcPts val="0"/>
              </a:spcAft>
              <a:buClr>
                <a:schemeClr val="lt2"/>
              </a:buClr>
              <a:buSzPts val="2200"/>
              <a:buNone/>
              <a:defRPr sz="2200">
                <a:solidFill>
                  <a:schemeClr val="lt2"/>
                </a:solidFill>
              </a:defRPr>
            </a:lvl6pPr>
            <a:lvl7pPr lvl="6" algn="l">
              <a:lnSpc>
                <a:spcPct val="100000"/>
              </a:lnSpc>
              <a:spcBef>
                <a:spcPts val="0"/>
              </a:spcBef>
              <a:spcAft>
                <a:spcPts val="0"/>
              </a:spcAft>
              <a:buClr>
                <a:schemeClr val="lt2"/>
              </a:buClr>
              <a:buSzPts val="2200"/>
              <a:buNone/>
              <a:defRPr sz="2200">
                <a:solidFill>
                  <a:schemeClr val="lt2"/>
                </a:solidFill>
              </a:defRPr>
            </a:lvl7pPr>
            <a:lvl8pPr lvl="7" algn="l">
              <a:lnSpc>
                <a:spcPct val="100000"/>
              </a:lnSpc>
              <a:spcBef>
                <a:spcPts val="0"/>
              </a:spcBef>
              <a:spcAft>
                <a:spcPts val="0"/>
              </a:spcAft>
              <a:buClr>
                <a:schemeClr val="lt2"/>
              </a:buClr>
              <a:buSzPts val="2200"/>
              <a:buNone/>
              <a:defRPr sz="2200">
                <a:solidFill>
                  <a:schemeClr val="lt2"/>
                </a:solidFill>
              </a:defRPr>
            </a:lvl8pPr>
            <a:lvl9pPr lvl="8" algn="l">
              <a:lnSpc>
                <a:spcPct val="100000"/>
              </a:lnSpc>
              <a:spcBef>
                <a:spcPts val="0"/>
              </a:spcBef>
              <a:spcAft>
                <a:spcPts val="0"/>
              </a:spcAft>
              <a:buClr>
                <a:schemeClr val="lt2"/>
              </a:buClr>
              <a:buSzPts val="2200"/>
              <a:buNone/>
              <a:defRPr sz="2200">
                <a:solidFill>
                  <a:schemeClr val="lt2"/>
                </a:solidFill>
              </a:defRPr>
            </a:lvl9pPr>
          </a:lstStyle>
          <a:p/>
        </p:txBody>
      </p:sp>
      <p:sp>
        <p:nvSpPr>
          <p:cNvPr id="30" name="Google Shape;30;p31"/>
          <p:cNvSpPr/>
          <p:nvPr/>
        </p:nvSpPr>
        <p:spPr>
          <a:xfrm>
            <a:off x="2208600"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Created for CAGI7</a:t>
            </a:r>
            <a:endParaRPr b="0" i="0" sz="600" u="none" cap="none" strike="noStrike">
              <a:solidFill>
                <a:srgbClr val="000000"/>
              </a:solidFill>
              <a:latin typeface="Inter"/>
              <a:ea typeface="Inter"/>
              <a:cs typeface="Inter"/>
              <a:sym typeface="Inter"/>
            </a:endParaRPr>
          </a:p>
        </p:txBody>
      </p:sp>
      <p:sp>
        <p:nvSpPr>
          <p:cNvPr id="31" name="Google Shape;31;p31"/>
          <p:cNvSpPr/>
          <p:nvPr/>
        </p:nvSpPr>
        <p:spPr>
          <a:xfrm>
            <a:off x="37759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genomeinterpretation.org</a:t>
            </a:r>
            <a:endParaRPr b="0" i="0" sz="600" u="none" cap="none" strike="noStrike">
              <a:solidFill>
                <a:srgbClr val="000000"/>
              </a:solidFill>
              <a:latin typeface="Inter"/>
              <a:ea typeface="Inter"/>
              <a:cs typeface="Inter"/>
              <a:sym typeface="Inter"/>
            </a:endParaRPr>
          </a:p>
        </p:txBody>
      </p:sp>
      <p:sp>
        <p:nvSpPr>
          <p:cNvPr id="32" name="Google Shape;32;p31"/>
          <p:cNvSpPr/>
          <p:nvPr/>
        </p:nvSpPr>
        <p:spPr>
          <a:xfrm>
            <a:off x="56908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Inter"/>
                <a:ea typeface="Inter"/>
                <a:cs typeface="Inter"/>
                <a:sym typeface="Inter"/>
              </a:rPr>
              <a:t>Doyeon Ha</a:t>
            </a:r>
            <a:endParaRPr b="0" i="0" sz="600" u="none" cap="none" strike="noStrike">
              <a:solidFill>
                <a:srgbClr val="000000"/>
              </a:solidFill>
              <a:latin typeface="Inter"/>
              <a:ea typeface="Inter"/>
              <a:cs typeface="Inter"/>
              <a:sym typeface="Inte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p:cSld name="SECTION_HEADER_1">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32"/>
          <p:cNvSpPr txBox="1"/>
          <p:nvPr>
            <p:ph type="ctrTitle"/>
          </p:nvPr>
        </p:nvSpPr>
        <p:spPr>
          <a:xfrm>
            <a:off x="296575" y="298675"/>
            <a:ext cx="7456800" cy="1957800"/>
          </a:xfrm>
          <a:prstGeom prst="rect">
            <a:avLst/>
          </a:prstGeom>
          <a:noFill/>
          <a:ln>
            <a:noFill/>
          </a:ln>
        </p:spPr>
        <p:txBody>
          <a:bodyPr anchorCtr="0" anchor="t" bIns="91425" lIns="91425" spcFirstLastPara="1" rIns="91425" wrap="square" tIns="91425">
            <a:spAutoFit/>
          </a:bodyPr>
          <a:lstStyle>
            <a:lvl1pPr lvl="0" algn="l">
              <a:lnSpc>
                <a:spcPct val="115000"/>
              </a:lnSpc>
              <a:spcBef>
                <a:spcPts val="0"/>
              </a:spcBef>
              <a:spcAft>
                <a:spcPts val="0"/>
              </a:spcAft>
              <a:buSzPts val="2200"/>
              <a:buNone/>
              <a:defRPr/>
            </a:lvl1pPr>
            <a:lvl2pPr lvl="1" algn="l">
              <a:lnSpc>
                <a:spcPct val="115000"/>
              </a:lnSpc>
              <a:spcBef>
                <a:spcPts val="0"/>
              </a:spcBef>
              <a:spcAft>
                <a:spcPts val="0"/>
              </a:spcAft>
              <a:buSzPts val="2200"/>
              <a:buNone/>
              <a:defRPr/>
            </a:lvl2pPr>
            <a:lvl3pPr lvl="2" algn="l">
              <a:lnSpc>
                <a:spcPct val="115000"/>
              </a:lnSpc>
              <a:spcBef>
                <a:spcPts val="0"/>
              </a:spcBef>
              <a:spcAft>
                <a:spcPts val="0"/>
              </a:spcAft>
              <a:buSzPts val="2200"/>
              <a:buNone/>
              <a:defRPr/>
            </a:lvl3pPr>
            <a:lvl4pPr lvl="3" algn="l">
              <a:lnSpc>
                <a:spcPct val="115000"/>
              </a:lnSpc>
              <a:spcBef>
                <a:spcPts val="0"/>
              </a:spcBef>
              <a:spcAft>
                <a:spcPts val="0"/>
              </a:spcAft>
              <a:buSzPts val="2200"/>
              <a:buNone/>
              <a:defRPr/>
            </a:lvl4pPr>
            <a:lvl5pPr lvl="4" algn="l">
              <a:lnSpc>
                <a:spcPct val="115000"/>
              </a:lnSpc>
              <a:spcBef>
                <a:spcPts val="0"/>
              </a:spcBef>
              <a:spcAft>
                <a:spcPts val="0"/>
              </a:spcAft>
              <a:buSzPts val="2200"/>
              <a:buNone/>
              <a:defRPr/>
            </a:lvl5pPr>
            <a:lvl6pPr lvl="5" algn="l">
              <a:lnSpc>
                <a:spcPct val="115000"/>
              </a:lnSpc>
              <a:spcBef>
                <a:spcPts val="0"/>
              </a:spcBef>
              <a:spcAft>
                <a:spcPts val="0"/>
              </a:spcAft>
              <a:buSzPts val="2200"/>
              <a:buNone/>
              <a:defRPr/>
            </a:lvl6pPr>
            <a:lvl7pPr lvl="6" algn="l">
              <a:lnSpc>
                <a:spcPct val="115000"/>
              </a:lnSpc>
              <a:spcBef>
                <a:spcPts val="0"/>
              </a:spcBef>
              <a:spcAft>
                <a:spcPts val="0"/>
              </a:spcAft>
              <a:buSzPts val="2200"/>
              <a:buNone/>
              <a:defRPr/>
            </a:lvl7pPr>
            <a:lvl8pPr lvl="7" algn="l">
              <a:lnSpc>
                <a:spcPct val="115000"/>
              </a:lnSpc>
              <a:spcBef>
                <a:spcPts val="0"/>
              </a:spcBef>
              <a:spcAft>
                <a:spcPts val="0"/>
              </a:spcAft>
              <a:buSzPts val="2200"/>
              <a:buNone/>
              <a:defRPr/>
            </a:lvl8pPr>
            <a:lvl9pPr lvl="8" algn="l">
              <a:lnSpc>
                <a:spcPct val="115000"/>
              </a:lnSpc>
              <a:spcBef>
                <a:spcPts val="0"/>
              </a:spcBef>
              <a:spcAft>
                <a:spcPts val="0"/>
              </a:spcAft>
              <a:buSzPts val="2200"/>
              <a:buNone/>
              <a:defRPr/>
            </a:lvl9pPr>
          </a:lstStyle>
          <a:p/>
        </p:txBody>
      </p:sp>
      <p:sp>
        <p:nvSpPr>
          <p:cNvPr id="35" name="Google Shape;35;p32"/>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9pPr>
          </a:lstStyle>
          <a:p>
            <a:pPr indent="0" lvl="0" marL="0" rtl="0" algn="r">
              <a:spcBef>
                <a:spcPts val="0"/>
              </a:spcBef>
              <a:spcAft>
                <a:spcPts val="0"/>
              </a:spcAft>
              <a:buNone/>
            </a:pPr>
            <a:fld id="{00000000-1234-1234-1234-123412341234}" type="slidenum">
              <a:rPr lang="en-US"/>
              <a:t>‹#›</a:t>
            </a:fld>
            <a:endParaRPr/>
          </a:p>
        </p:txBody>
      </p:sp>
      <p:sp>
        <p:nvSpPr>
          <p:cNvPr id="36" name="Google Shape;36;p32"/>
          <p:cNvSpPr/>
          <p:nvPr/>
        </p:nvSpPr>
        <p:spPr>
          <a:xfrm>
            <a:off x="293700" y="4880250"/>
            <a:ext cx="1914900" cy="139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2"/>
                </a:solidFill>
                <a:latin typeface="Inter"/>
                <a:ea typeface="Inter"/>
                <a:cs typeface="Inter"/>
                <a:sym typeface="Inter"/>
              </a:rPr>
              <a:t>ⓒ 2025 3billion, Inc. All rights reserved.</a:t>
            </a:r>
            <a:endParaRPr b="0" i="0" sz="600" u="none" cap="none" strike="noStrike">
              <a:solidFill>
                <a:schemeClr val="lt2"/>
              </a:solidFill>
              <a:latin typeface="Inter"/>
              <a:ea typeface="Inter"/>
              <a:cs typeface="Inter"/>
              <a:sym typeface="Inter"/>
            </a:endParaRPr>
          </a:p>
        </p:txBody>
      </p:sp>
      <p:sp>
        <p:nvSpPr>
          <p:cNvPr id="37" name="Google Shape;37;p32"/>
          <p:cNvSpPr/>
          <p:nvPr/>
        </p:nvSpPr>
        <p:spPr>
          <a:xfrm>
            <a:off x="2208600"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Created for CAGI7</a:t>
            </a:r>
            <a:endParaRPr b="0" i="0" sz="600" u="none" cap="none" strike="noStrike">
              <a:solidFill>
                <a:schemeClr val="lt1"/>
              </a:solidFill>
              <a:latin typeface="Inter"/>
              <a:ea typeface="Inter"/>
              <a:cs typeface="Inter"/>
              <a:sym typeface="Inter"/>
            </a:endParaRPr>
          </a:p>
        </p:txBody>
      </p:sp>
      <p:sp>
        <p:nvSpPr>
          <p:cNvPr id="38" name="Google Shape;38;p32"/>
          <p:cNvSpPr/>
          <p:nvPr/>
        </p:nvSpPr>
        <p:spPr>
          <a:xfrm>
            <a:off x="37759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genomeinterpretation.org</a:t>
            </a:r>
            <a:endParaRPr b="0" i="0" sz="600" u="none" cap="none" strike="noStrike">
              <a:solidFill>
                <a:schemeClr val="lt1"/>
              </a:solidFill>
              <a:latin typeface="Inter"/>
              <a:ea typeface="Inter"/>
              <a:cs typeface="Inter"/>
              <a:sym typeface="Inter"/>
            </a:endParaRPr>
          </a:p>
        </p:txBody>
      </p:sp>
      <p:sp>
        <p:nvSpPr>
          <p:cNvPr id="39" name="Google Shape;39;p32"/>
          <p:cNvSpPr/>
          <p:nvPr/>
        </p:nvSpPr>
        <p:spPr>
          <a:xfrm>
            <a:off x="56908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Doyeon Ha</a:t>
            </a:r>
            <a:endParaRPr b="0" i="0" sz="600" u="none" cap="none" strike="noStrike">
              <a:solidFill>
                <a:schemeClr val="lt1"/>
              </a:solidFill>
              <a:latin typeface="Inter"/>
              <a:ea typeface="Inter"/>
              <a:cs typeface="Inter"/>
              <a:sym typeface="Inte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BIG_NUMBER_1">
    <p:bg>
      <p:bgPr>
        <a:blipFill>
          <a:blip r:embed="rId2">
            <a:alphaModFix/>
          </a:blip>
          <a:stretch>
            <a:fillRect/>
          </a:stretch>
        </a:blipFill>
      </p:bgPr>
    </p:bg>
    <p:spTree>
      <p:nvGrpSpPr>
        <p:cNvPr id="40" name="Shape 40"/>
        <p:cNvGrpSpPr/>
        <p:nvPr/>
      </p:nvGrpSpPr>
      <p:grpSpPr>
        <a:xfrm>
          <a:off x="0" y="0"/>
          <a:ext cx="0" cy="0"/>
          <a:chOff x="0" y="0"/>
          <a:chExt cx="0" cy="0"/>
        </a:xfrm>
      </p:grpSpPr>
      <p:sp>
        <p:nvSpPr>
          <p:cNvPr id="41" name="Google Shape;41;p33"/>
          <p:cNvSpPr txBox="1"/>
          <p:nvPr>
            <p:ph type="ctrTitle"/>
          </p:nvPr>
        </p:nvSpPr>
        <p:spPr>
          <a:xfrm>
            <a:off x="298800" y="1227570"/>
            <a:ext cx="8172600" cy="1435800"/>
          </a:xfrm>
          <a:prstGeom prst="rect">
            <a:avLst/>
          </a:prstGeom>
          <a:noFill/>
          <a:ln>
            <a:noFill/>
          </a:ln>
        </p:spPr>
        <p:txBody>
          <a:bodyPr anchorCtr="0" anchor="t" bIns="91425" lIns="91425" spcFirstLastPara="1" rIns="91425" wrap="square" tIns="91425">
            <a:spAutoFit/>
          </a:bodyPr>
          <a:lstStyle>
            <a:lvl1pPr lvl="0" algn="l">
              <a:lnSpc>
                <a:spcPct val="115000"/>
              </a:lnSpc>
              <a:spcBef>
                <a:spcPts val="0"/>
              </a:spcBef>
              <a:spcAft>
                <a:spcPts val="0"/>
              </a:spcAft>
              <a:buSzPts val="3600"/>
              <a:buNone/>
              <a:defRPr sz="3600"/>
            </a:lvl1pPr>
            <a:lvl2pPr lvl="1" algn="l">
              <a:lnSpc>
                <a:spcPct val="115000"/>
              </a:lnSpc>
              <a:spcBef>
                <a:spcPts val="0"/>
              </a:spcBef>
              <a:spcAft>
                <a:spcPts val="0"/>
              </a:spcAft>
              <a:buSzPts val="3600"/>
              <a:buNone/>
              <a:defRPr sz="3600"/>
            </a:lvl2pPr>
            <a:lvl3pPr lvl="2" algn="l">
              <a:lnSpc>
                <a:spcPct val="115000"/>
              </a:lnSpc>
              <a:spcBef>
                <a:spcPts val="0"/>
              </a:spcBef>
              <a:spcAft>
                <a:spcPts val="0"/>
              </a:spcAft>
              <a:buSzPts val="3600"/>
              <a:buNone/>
              <a:defRPr sz="3600"/>
            </a:lvl3pPr>
            <a:lvl4pPr lvl="3" algn="l">
              <a:lnSpc>
                <a:spcPct val="115000"/>
              </a:lnSpc>
              <a:spcBef>
                <a:spcPts val="0"/>
              </a:spcBef>
              <a:spcAft>
                <a:spcPts val="0"/>
              </a:spcAft>
              <a:buSzPts val="3600"/>
              <a:buNone/>
              <a:defRPr sz="3600"/>
            </a:lvl4pPr>
            <a:lvl5pPr lvl="4" algn="l">
              <a:lnSpc>
                <a:spcPct val="115000"/>
              </a:lnSpc>
              <a:spcBef>
                <a:spcPts val="0"/>
              </a:spcBef>
              <a:spcAft>
                <a:spcPts val="0"/>
              </a:spcAft>
              <a:buSzPts val="3600"/>
              <a:buNone/>
              <a:defRPr sz="3600"/>
            </a:lvl5pPr>
            <a:lvl6pPr lvl="5" algn="l">
              <a:lnSpc>
                <a:spcPct val="115000"/>
              </a:lnSpc>
              <a:spcBef>
                <a:spcPts val="0"/>
              </a:spcBef>
              <a:spcAft>
                <a:spcPts val="0"/>
              </a:spcAft>
              <a:buSzPts val="3600"/>
              <a:buNone/>
              <a:defRPr sz="3600"/>
            </a:lvl6pPr>
            <a:lvl7pPr lvl="6" algn="l">
              <a:lnSpc>
                <a:spcPct val="115000"/>
              </a:lnSpc>
              <a:spcBef>
                <a:spcPts val="0"/>
              </a:spcBef>
              <a:spcAft>
                <a:spcPts val="0"/>
              </a:spcAft>
              <a:buSzPts val="3600"/>
              <a:buNone/>
              <a:defRPr sz="3600"/>
            </a:lvl7pPr>
            <a:lvl8pPr lvl="7" algn="l">
              <a:lnSpc>
                <a:spcPct val="115000"/>
              </a:lnSpc>
              <a:spcBef>
                <a:spcPts val="0"/>
              </a:spcBef>
              <a:spcAft>
                <a:spcPts val="0"/>
              </a:spcAft>
              <a:buSzPts val="3600"/>
              <a:buNone/>
              <a:defRPr sz="3600"/>
            </a:lvl8pPr>
            <a:lvl9pPr lvl="8" algn="l">
              <a:lnSpc>
                <a:spcPct val="115000"/>
              </a:lnSpc>
              <a:spcBef>
                <a:spcPts val="0"/>
              </a:spcBef>
              <a:spcAft>
                <a:spcPts val="0"/>
              </a:spcAft>
              <a:buSzPts val="3600"/>
              <a:buNone/>
              <a:defRPr sz="3600"/>
            </a:lvl9pPr>
          </a:lstStyle>
          <a:p/>
        </p:txBody>
      </p:sp>
      <p:sp>
        <p:nvSpPr>
          <p:cNvPr id="42" name="Google Shape;42;p33"/>
          <p:cNvSpPr/>
          <p:nvPr/>
        </p:nvSpPr>
        <p:spPr>
          <a:xfrm>
            <a:off x="6706575" y="4843575"/>
            <a:ext cx="2149500" cy="139500"/>
          </a:xfrm>
          <a:prstGeom prst="rect">
            <a:avLst/>
          </a:prstGeom>
          <a:solidFill>
            <a:srgbClr val="2A2A53"/>
          </a:solidFill>
          <a:ln>
            <a:noFill/>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600"/>
              <a:buFont typeface="Arial"/>
              <a:buNone/>
            </a:pPr>
            <a:r>
              <a:rPr b="0" i="0" lang="en-US" sz="600" u="none" cap="none" strike="noStrike">
                <a:solidFill>
                  <a:schemeClr val="lt2"/>
                </a:solidFill>
                <a:latin typeface="Inter"/>
                <a:ea typeface="Inter"/>
                <a:cs typeface="Inter"/>
                <a:sym typeface="Inter"/>
              </a:rPr>
              <a:t>ⓒ 2025 3billion, Inc. All rights reserved.</a:t>
            </a:r>
            <a:endParaRPr b="0" i="0" sz="600" u="none" cap="none" strike="noStrike">
              <a:solidFill>
                <a:schemeClr val="lt2"/>
              </a:solidFill>
              <a:latin typeface="Inter"/>
              <a:ea typeface="Inter"/>
              <a:cs typeface="Inter"/>
              <a:sym typeface="Inter"/>
            </a:endParaRPr>
          </a:p>
        </p:txBody>
      </p:sp>
      <p:sp>
        <p:nvSpPr>
          <p:cNvPr id="43" name="Google Shape;43;p33"/>
          <p:cNvSpPr/>
          <p:nvPr/>
        </p:nvSpPr>
        <p:spPr>
          <a:xfrm>
            <a:off x="2208600"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Created for CAGI7</a:t>
            </a:r>
            <a:endParaRPr b="0" i="0" sz="600" u="none" cap="none" strike="noStrike">
              <a:solidFill>
                <a:schemeClr val="lt1"/>
              </a:solidFill>
              <a:latin typeface="Inter"/>
              <a:ea typeface="Inter"/>
              <a:cs typeface="Inter"/>
              <a:sym typeface="Inter"/>
            </a:endParaRPr>
          </a:p>
        </p:txBody>
      </p:sp>
      <p:sp>
        <p:nvSpPr>
          <p:cNvPr id="44" name="Google Shape;44;p33"/>
          <p:cNvSpPr/>
          <p:nvPr/>
        </p:nvSpPr>
        <p:spPr>
          <a:xfrm>
            <a:off x="37759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genomeinterpretation.org</a:t>
            </a:r>
            <a:endParaRPr b="0" i="0" sz="600" u="none" cap="none" strike="noStrike">
              <a:solidFill>
                <a:schemeClr val="lt1"/>
              </a:solidFill>
              <a:latin typeface="Inter"/>
              <a:ea typeface="Inter"/>
              <a:cs typeface="Inter"/>
              <a:sym typeface="Inter"/>
            </a:endParaRPr>
          </a:p>
        </p:txBody>
      </p:sp>
      <p:sp>
        <p:nvSpPr>
          <p:cNvPr id="45" name="Google Shape;45;p33"/>
          <p:cNvSpPr/>
          <p:nvPr/>
        </p:nvSpPr>
        <p:spPr>
          <a:xfrm>
            <a:off x="56908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Doyeon Ha</a:t>
            </a:r>
            <a:endParaRPr b="0" i="0" sz="600" u="none" cap="none" strike="noStrike">
              <a:solidFill>
                <a:schemeClr val="lt1"/>
              </a:solidFill>
              <a:latin typeface="Inter"/>
              <a:ea typeface="Inter"/>
              <a:cs typeface="Inter"/>
              <a:sym typeface="Inte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ne" type="blank">
  <p:cSld name="BLANK">
    <p:bg>
      <p:bgPr>
        <a:solidFill>
          <a:srgbClr val="040435"/>
        </a:solidFill>
      </p:bgPr>
    </p:bg>
    <p:spTree>
      <p:nvGrpSpPr>
        <p:cNvPr id="46" name="Shape 46"/>
        <p:cNvGrpSpPr/>
        <p:nvPr/>
      </p:nvGrpSpPr>
      <p:grpSpPr>
        <a:xfrm>
          <a:off x="0" y="0"/>
          <a:ext cx="0" cy="0"/>
          <a:chOff x="0" y="0"/>
          <a:chExt cx="0" cy="0"/>
        </a:xfrm>
      </p:grpSpPr>
      <p:sp>
        <p:nvSpPr>
          <p:cNvPr id="47" name="Google Shape;47;p34"/>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9pPr>
          </a:lstStyle>
          <a:p>
            <a:pPr indent="0" lvl="0" marL="0" rtl="0" algn="r">
              <a:spcBef>
                <a:spcPts val="0"/>
              </a:spcBef>
              <a:spcAft>
                <a:spcPts val="0"/>
              </a:spcAft>
              <a:buNone/>
            </a:pPr>
            <a:fld id="{00000000-1234-1234-1234-123412341234}" type="slidenum">
              <a:rPr lang="en-US"/>
              <a:t>‹#›</a:t>
            </a:fld>
            <a:endParaRPr/>
          </a:p>
        </p:txBody>
      </p:sp>
      <p:sp>
        <p:nvSpPr>
          <p:cNvPr id="48" name="Google Shape;48;p34"/>
          <p:cNvSpPr txBox="1"/>
          <p:nvPr>
            <p:ph idx="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Noto Sans Arabic Medium"/>
                <a:ea typeface="Noto Sans Arabic Medium"/>
                <a:cs typeface="Noto Sans Arabic Medium"/>
                <a:sym typeface="Noto Sans Arabic Medium"/>
              </a:defRPr>
            </a:lvl9pPr>
          </a:lstStyle>
          <a:p>
            <a:pPr indent="0" lvl="0" marL="0" rtl="0" algn="r">
              <a:spcBef>
                <a:spcPts val="0"/>
              </a:spcBef>
              <a:spcAft>
                <a:spcPts val="0"/>
              </a:spcAft>
              <a:buNone/>
            </a:pPr>
            <a:fld id="{00000000-1234-1234-1234-123412341234}" type="slidenum">
              <a:rPr lang="en-US"/>
              <a:t>‹#›</a:t>
            </a:fld>
            <a:endParaRPr/>
          </a:p>
        </p:txBody>
      </p:sp>
      <p:sp>
        <p:nvSpPr>
          <p:cNvPr id="49" name="Google Shape;49;p34"/>
          <p:cNvSpPr/>
          <p:nvPr/>
        </p:nvSpPr>
        <p:spPr>
          <a:xfrm>
            <a:off x="293700" y="4880250"/>
            <a:ext cx="1914900" cy="139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2"/>
                </a:solidFill>
                <a:latin typeface="Inter"/>
                <a:ea typeface="Inter"/>
                <a:cs typeface="Inter"/>
                <a:sym typeface="Inter"/>
              </a:rPr>
              <a:t>ⓒ 2025 3billion, Inc. All rights reserved.</a:t>
            </a:r>
            <a:endParaRPr b="0" i="0" sz="600" u="none" cap="none" strike="noStrike">
              <a:solidFill>
                <a:schemeClr val="lt2"/>
              </a:solidFill>
              <a:latin typeface="Inter"/>
              <a:ea typeface="Inter"/>
              <a:cs typeface="Inter"/>
              <a:sym typeface="Inter"/>
            </a:endParaRPr>
          </a:p>
        </p:txBody>
      </p:sp>
      <p:sp>
        <p:nvSpPr>
          <p:cNvPr id="50" name="Google Shape;50;p34"/>
          <p:cNvSpPr/>
          <p:nvPr/>
        </p:nvSpPr>
        <p:spPr>
          <a:xfrm>
            <a:off x="2208600"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Created for CAGI7</a:t>
            </a:r>
            <a:endParaRPr b="0" i="0" sz="600" u="none" cap="none" strike="noStrike">
              <a:solidFill>
                <a:schemeClr val="lt1"/>
              </a:solidFill>
              <a:latin typeface="Inter"/>
              <a:ea typeface="Inter"/>
              <a:cs typeface="Inter"/>
              <a:sym typeface="Inter"/>
            </a:endParaRPr>
          </a:p>
        </p:txBody>
      </p:sp>
      <p:sp>
        <p:nvSpPr>
          <p:cNvPr id="51" name="Google Shape;51;p34"/>
          <p:cNvSpPr/>
          <p:nvPr/>
        </p:nvSpPr>
        <p:spPr>
          <a:xfrm>
            <a:off x="37759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genomeinterpretation.org</a:t>
            </a:r>
            <a:endParaRPr b="0" i="0" sz="600" u="none" cap="none" strike="noStrike">
              <a:solidFill>
                <a:schemeClr val="lt1"/>
              </a:solidFill>
              <a:latin typeface="Inter"/>
              <a:ea typeface="Inter"/>
              <a:cs typeface="Inter"/>
              <a:sym typeface="Inter"/>
            </a:endParaRPr>
          </a:p>
        </p:txBody>
      </p:sp>
      <p:sp>
        <p:nvSpPr>
          <p:cNvPr id="52" name="Google Shape;52;p34"/>
          <p:cNvSpPr/>
          <p:nvPr/>
        </p:nvSpPr>
        <p:spPr>
          <a:xfrm>
            <a:off x="5690875" y="4880249"/>
            <a:ext cx="1914900" cy="139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
              <a:buFont typeface="Arial"/>
              <a:buNone/>
            </a:pPr>
            <a:r>
              <a:rPr b="0" i="0" lang="en-US" sz="600" u="none" cap="none" strike="noStrike">
                <a:solidFill>
                  <a:schemeClr val="lt1"/>
                </a:solidFill>
                <a:latin typeface="Inter"/>
                <a:ea typeface="Inter"/>
                <a:cs typeface="Inter"/>
                <a:sym typeface="Inter"/>
              </a:rPr>
              <a:t>Doyeon Ha</a:t>
            </a:r>
            <a:endParaRPr b="0" i="0" sz="600" u="none" cap="none" strike="noStrike">
              <a:solidFill>
                <a:schemeClr val="lt1"/>
              </a:solidFill>
              <a:latin typeface="Inter"/>
              <a:ea typeface="Inter"/>
              <a:cs typeface="Inter"/>
              <a:sym typeface="Inte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1pPr>
            <a:lvl2pPr lvl="1"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2pPr>
            <a:lvl3pPr lvl="2"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3pPr>
            <a:lvl4pPr lvl="3"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4pPr>
            <a:lvl5pPr lvl="4"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5pPr>
            <a:lvl6pPr lvl="5"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6pPr>
            <a:lvl7pPr lvl="6"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7pPr>
            <a:lvl8pPr lvl="7"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8pPr>
            <a:lvl9pPr lvl="8" marR="0" rtl="0" algn="l">
              <a:lnSpc>
                <a:spcPct val="100000"/>
              </a:lnSpc>
              <a:spcBef>
                <a:spcPts val="0"/>
              </a:spcBef>
              <a:spcAft>
                <a:spcPts val="0"/>
              </a:spcAft>
              <a:buClr>
                <a:schemeClr val="lt2"/>
              </a:buClr>
              <a:buSzPts val="2200"/>
              <a:buFont typeface="Noto Sans"/>
              <a:buNone/>
              <a:defRPr b="1" i="0" sz="2200" u="none" cap="none" strike="noStrike">
                <a:solidFill>
                  <a:schemeClr val="lt2"/>
                </a:solidFill>
                <a:latin typeface="Noto Sans"/>
                <a:ea typeface="Noto Sans"/>
                <a:cs typeface="Noto Sans"/>
                <a:sym typeface="Noto Sans"/>
              </a:defRPr>
            </a:lvl9pPr>
          </a:lstStyle>
          <a:p/>
        </p:txBody>
      </p:sp>
      <p:sp>
        <p:nvSpPr>
          <p:cNvPr id="7" name="Google Shape;7;p28"/>
          <p:cNvSpPr txBox="1"/>
          <p:nvPr>
            <p:ph idx="1" type="body"/>
          </p:nvPr>
        </p:nvSpPr>
        <p:spPr>
          <a:xfrm>
            <a:off x="293700" y="793525"/>
            <a:ext cx="8520600" cy="3622800"/>
          </a:xfrm>
          <a:prstGeom prst="rect">
            <a:avLst/>
          </a:prstGeom>
          <a:noFill/>
          <a:ln>
            <a:noFill/>
          </a:ln>
        </p:spPr>
        <p:txBody>
          <a:bodyPr anchorCtr="0" anchor="t" bIns="91425" lIns="91425" spcFirstLastPara="1" rIns="91425" wrap="square" tIns="91425">
            <a:spAutoFit/>
          </a:bodyPr>
          <a:lstStyle>
            <a:lvl1pPr indent="-330200" lvl="0" marL="457200" marR="0" rtl="0" algn="l">
              <a:lnSpc>
                <a:spcPct val="115000"/>
              </a:lnSpc>
              <a:spcBef>
                <a:spcPts val="0"/>
              </a:spcBef>
              <a:spcAft>
                <a:spcPts val="0"/>
              </a:spcAft>
              <a:buClr>
                <a:schemeClr val="dk1"/>
              </a:buClr>
              <a:buSzPts val="1600"/>
              <a:buFont typeface="Noto Sans"/>
              <a:buChar char="●"/>
              <a:defRPr b="1" i="0" sz="1600" u="none" cap="none" strike="noStrike">
                <a:solidFill>
                  <a:schemeClr val="dk1"/>
                </a:solidFill>
                <a:latin typeface="Noto Sans"/>
                <a:ea typeface="Noto Sans"/>
                <a:cs typeface="Noto Sans"/>
                <a:sym typeface="Noto Sans"/>
              </a:defRPr>
            </a:lvl1pPr>
            <a:lvl2pPr indent="-317500" lvl="1" marL="9144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2pPr>
            <a:lvl3pPr indent="-317500" lvl="2" marL="13716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3pPr>
            <a:lvl4pPr indent="-317500" lvl="3" marL="18288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4pPr>
            <a:lvl5pPr indent="-317500" lvl="4" marL="22860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5pPr>
            <a:lvl6pPr indent="-317500" lvl="5" marL="27432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6pPr>
            <a:lvl7pPr indent="-317500" lvl="6" marL="32004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7pPr>
            <a:lvl8pPr indent="-317500" lvl="7" marL="36576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8pPr>
            <a:lvl9pPr indent="-317500" lvl="8" marL="4114800" marR="0" rtl="0" algn="l">
              <a:lnSpc>
                <a:spcPct val="115000"/>
              </a:lnSpc>
              <a:spcBef>
                <a:spcPts val="0"/>
              </a:spcBef>
              <a:spcAft>
                <a:spcPts val="0"/>
              </a:spcAft>
              <a:buClr>
                <a:schemeClr val="dk1"/>
              </a:buClr>
              <a:buSzPts val="1400"/>
              <a:buFont typeface="Noto Sans Medium"/>
              <a:buChar char="■"/>
              <a:defRPr b="0" i="0" sz="1400" u="none" cap="none" strike="noStrike">
                <a:solidFill>
                  <a:schemeClr val="dk1"/>
                </a:solidFill>
                <a:latin typeface="Noto Sans Medium"/>
                <a:ea typeface="Noto Sans Medium"/>
                <a:cs typeface="Noto Sans Medium"/>
                <a:sym typeface="Noto Sans Medium"/>
              </a:defRPr>
            </a:lvl9pPr>
          </a:lstStyle>
          <a:p/>
        </p:txBody>
      </p:sp>
      <p:sp>
        <p:nvSpPr>
          <p:cNvPr id="8" name="Google Shape;8;p28"/>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dk1"/>
                </a:solidFill>
                <a:latin typeface="Noto Sans Arabic Medium"/>
                <a:ea typeface="Noto Sans Arabic Medium"/>
                <a:cs typeface="Noto Sans Arabic Medium"/>
                <a:sym typeface="Noto Sans Arabic Medium"/>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11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hyperlink" Target="https://3billion.io/" TargetMode="External"/><Relationship Id="rId5"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hyperlink" Target="https://3billion.io/" TargetMode="External"/><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58" name="Google Shape;58;p1"/>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CAGI7 Slide pack guidelines</a:t>
            </a:r>
            <a:endParaRPr/>
          </a:p>
        </p:txBody>
      </p:sp>
      <p:sp>
        <p:nvSpPr>
          <p:cNvPr id="59" name="Google Shape;59;p1"/>
          <p:cNvSpPr txBox="1"/>
          <p:nvPr/>
        </p:nvSpPr>
        <p:spPr>
          <a:xfrm>
            <a:off x="143540" y="1380460"/>
            <a:ext cx="8814998" cy="3415658"/>
          </a:xfrm>
          <a:prstGeom prst="rect">
            <a:avLst/>
          </a:prstGeom>
          <a:noFill/>
          <a:ln>
            <a:noFill/>
          </a:ln>
        </p:spPr>
        <p:txBody>
          <a:bodyPr anchorCtr="0" anchor="t" bIns="34275" lIns="68550" spcFirstLastPara="1" rIns="68550" wrap="square" tIns="34275">
            <a:noAutofit/>
          </a:bodyPr>
          <a:lstStyle/>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b="0" i="0" sz="7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CAGI participants may use or publish any content of these slides only in compliance with the CAGI Data Use Agreement.</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CAGI participants must acknowledge the original authors of these slides and CAGI7.  Include the acknowledgement banner across the bottom.</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CAGI participants must include the CAGI credits slide in their presentations.</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Slides with a red X over the entire slide may not be used in any circumstances.</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Slides with a blue slash (embargoed) may not be used unless the embargo is explicitly lifted.</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Slides without slash or X may be tweeted unless flagged with the “No tweet” icon.</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b="0" i="0" sz="800" u="none" cap="none" strike="noStrike">
              <a:solidFill>
                <a:srgbClr val="000000"/>
              </a:solidFill>
              <a:latin typeface="Arial"/>
              <a:ea typeface="Arial"/>
              <a:cs typeface="Arial"/>
              <a:sym typeface="Arial"/>
            </a:endParaRPr>
          </a:p>
          <a:p>
            <a:pPr indent="-158750" lvl="0" marL="171450" marR="0" rtl="0" algn="l">
              <a:lnSpc>
                <a:spcPct val="100000"/>
              </a:lnSpc>
              <a:spcBef>
                <a:spcPts val="0"/>
              </a:spcBef>
              <a:spcAft>
                <a:spcPts val="0"/>
              </a:spcAft>
              <a:buClr>
                <a:schemeClr val="dk1"/>
              </a:buClr>
              <a:buSzPts val="1400"/>
              <a:buFont typeface="Arial"/>
              <a:buChar char="•"/>
            </a:pPr>
            <a:r>
              <a:rPr b="0" i="0" lang="en-US" sz="900" u="none" cap="none" strike="noStrike">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b="0" i="0" sz="800" u="none" cap="none" strike="noStrike">
              <a:solidFill>
                <a:srgbClr val="000000"/>
              </a:solidFill>
              <a:latin typeface="Arial"/>
              <a:ea typeface="Arial"/>
              <a:cs typeface="Arial"/>
              <a:sym typeface="Arial"/>
            </a:endParaRPr>
          </a:p>
        </p:txBody>
      </p:sp>
      <p:sp>
        <p:nvSpPr>
          <p:cNvPr id="60" name="Google Shape;60;p1"/>
          <p:cNvSpPr txBox="1"/>
          <p:nvPr/>
        </p:nvSpPr>
        <p:spPr>
          <a:xfrm>
            <a:off x="1" y="730573"/>
            <a:ext cx="9143999" cy="623217"/>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I agree to my slides being used according to the following terms:</a:t>
            </a:r>
            <a:br>
              <a:rPr b="0" i="0" lang="en-US" sz="1800" u="none" cap="none" strike="noStrike">
                <a:solidFill>
                  <a:schemeClr val="dk1"/>
                </a:solidFill>
                <a:latin typeface="Arial"/>
                <a:ea typeface="Arial"/>
                <a:cs typeface="Arial"/>
                <a:sym typeface="Arial"/>
              </a:rPr>
            </a:br>
            <a:r>
              <a:rPr b="0" i="1" lang="en-US" sz="1800" u="none" cap="none" strike="noStrike">
                <a:solidFill>
                  <a:schemeClr val="dk1"/>
                </a:solidFill>
                <a:latin typeface="Arial"/>
                <a:ea typeface="Arial"/>
                <a:cs typeface="Arial"/>
                <a:sym typeface="Arial"/>
              </a:rPr>
              <a:t>Doyeon Ha</a:t>
            </a:r>
            <a:endParaRPr b="0" i="1" sz="1050" u="none" cap="none" strike="noStrike">
              <a:solidFill>
                <a:schemeClr val="dk1"/>
              </a:solidFill>
              <a:latin typeface="Arial"/>
              <a:ea typeface="Arial"/>
              <a:cs typeface="Arial"/>
              <a:sym typeface="Arial"/>
            </a:endParaRPr>
          </a:p>
        </p:txBody>
      </p:sp>
      <p:grpSp>
        <p:nvGrpSpPr>
          <p:cNvPr id="61" name="Google Shape;61;p1"/>
          <p:cNvGrpSpPr/>
          <p:nvPr/>
        </p:nvGrpSpPr>
        <p:grpSpPr>
          <a:xfrm>
            <a:off x="8679125" y="3511228"/>
            <a:ext cx="217865" cy="209274"/>
            <a:chOff x="5373" y="3933"/>
            <a:chExt cx="387" cy="387"/>
          </a:xfrm>
        </p:grpSpPr>
        <p:sp>
          <p:nvSpPr>
            <p:cNvPr id="62" name="Google Shape;62;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Arial"/>
                <a:ea typeface="Arial"/>
                <a:cs typeface="Arial"/>
                <a:sym typeface="Arial"/>
              </a:endParaRPr>
            </a:p>
          </p:txBody>
        </p:sp>
        <p:pic>
          <p:nvPicPr>
            <p:cNvPr id="63" name="Google Shape;63;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64" name="Google Shape;64;p1"/>
            <p:cNvCxnSpPr/>
            <p:nvPr/>
          </p:nvCxnSpPr>
          <p:spPr>
            <a:xfrm flipH="1" rot="10800000">
              <a:off x="5436" y="3971"/>
              <a:ext cx="267" cy="311"/>
            </a:xfrm>
            <a:prstGeom prst="straightConnector1">
              <a:avLst/>
            </a:prstGeom>
            <a:noFill/>
            <a:ln cap="flat" cmpd="sng" w="28575">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2"/>
          <p:cNvSpPr txBox="1"/>
          <p:nvPr>
            <p:ph type="ctrTitle"/>
          </p:nvPr>
        </p:nvSpPr>
        <p:spPr>
          <a:xfrm>
            <a:off x="298800" y="1227570"/>
            <a:ext cx="8172600" cy="821733"/>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2"/>
              </a:buClr>
              <a:buSzPts val="1100"/>
              <a:buFont typeface="Arial"/>
              <a:buNone/>
            </a:pPr>
            <a:r>
              <a:rPr lang="en-US"/>
              <a:t>ClearVariantPro (CVP)</a:t>
            </a:r>
            <a:endParaRPr/>
          </a:p>
        </p:txBody>
      </p:sp>
      <p:sp>
        <p:nvSpPr>
          <p:cNvPr id="70" name="Google Shape;70;p2"/>
          <p:cNvSpPr txBox="1"/>
          <p:nvPr>
            <p:ph idx="1" type="subTitle"/>
          </p:nvPr>
        </p:nvSpPr>
        <p:spPr>
          <a:xfrm>
            <a:off x="298800" y="2732890"/>
            <a:ext cx="8172600" cy="461635"/>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2"/>
              </a:buClr>
              <a:buSzPts val="1100"/>
              <a:buFont typeface="Arial"/>
              <a:buNone/>
            </a:pPr>
            <a:r>
              <a:rPr lang="en-US"/>
              <a:t>Doyeon Ha</a:t>
            </a:r>
            <a:r>
              <a:rPr b="0" lang="en-US" sz="1800"/>
              <a:t>, </a:t>
            </a:r>
            <a:r>
              <a:rPr b="0" lang="en-US"/>
              <a:t>Ph.D. | AI Lead Manager</a:t>
            </a:r>
            <a:endParaRPr b="0"/>
          </a:p>
        </p:txBody>
      </p:sp>
      <p:sp>
        <p:nvSpPr>
          <p:cNvPr id="71" name="Google Shape;71;p2"/>
          <p:cNvSpPr txBox="1"/>
          <p:nvPr>
            <p:ph idx="2" type="body"/>
          </p:nvPr>
        </p:nvSpPr>
        <p:spPr>
          <a:xfrm>
            <a:off x="4217425" y="4128950"/>
            <a:ext cx="4622400" cy="515495"/>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1200"/>
              </a:spcAft>
              <a:buSzPts val="1000"/>
              <a:buNone/>
            </a:pPr>
            <a:r>
              <a:rPr lang="en-US"/>
              <a:t>2025.12</a:t>
            </a:r>
            <a:endParaRPr/>
          </a:p>
        </p:txBody>
      </p:sp>
      <p:sp>
        <p:nvSpPr>
          <p:cNvPr id="72" name="Google Shape;72;p2"/>
          <p:cNvSpPr txBox="1"/>
          <p:nvPr/>
        </p:nvSpPr>
        <p:spPr>
          <a:xfrm>
            <a:off x="244249" y="1856573"/>
            <a:ext cx="8172600" cy="446246"/>
          </a:xfrm>
          <a:prstGeom prst="rect">
            <a:avLst/>
          </a:prstGeom>
          <a:no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chemeClr val="lt2"/>
              </a:buClr>
              <a:buSzPts val="1700"/>
              <a:buFont typeface="Noto Sans"/>
              <a:buNone/>
            </a:pPr>
            <a:r>
              <a:rPr b="1" i="0" lang="en-US" sz="1700" u="none" cap="none" strike="noStrike">
                <a:solidFill>
                  <a:schemeClr val="lt2"/>
                </a:solidFill>
                <a:latin typeface="Noto Sans"/>
                <a:ea typeface="Noto Sans"/>
                <a:cs typeface="Noto Sans"/>
                <a:sym typeface="Noto Sans"/>
              </a:rPr>
              <a:t>Target-Specific Embedding Space Optimization with Multi-Task Learning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3"/>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78" name="Google Shape;78;p3"/>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3billion</a:t>
            </a:r>
            <a:endParaRPr/>
          </a:p>
        </p:txBody>
      </p:sp>
      <p:sp>
        <p:nvSpPr>
          <p:cNvPr id="79" name="Google Shape;79;p3"/>
          <p:cNvSpPr txBox="1"/>
          <p:nvPr>
            <p:ph idx="1" type="body"/>
          </p:nvPr>
        </p:nvSpPr>
        <p:spPr>
          <a:xfrm>
            <a:off x="3872067" y="3761449"/>
            <a:ext cx="2267917" cy="621678"/>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solidFill>
                  <a:srgbClr val="C00000"/>
                </a:solidFill>
                <a:latin typeface="Noto Sans Medium"/>
                <a:ea typeface="Noto Sans Medium"/>
                <a:cs typeface="Noto Sans Medium"/>
                <a:sym typeface="Noto Sans Medium"/>
              </a:rPr>
              <a:t>Mission: Save 10%</a:t>
            </a:r>
            <a:endParaRPr>
              <a:solidFill>
                <a:srgbClr val="C00000"/>
              </a:solidFill>
            </a:endParaRPr>
          </a:p>
        </p:txBody>
      </p:sp>
      <p:pic>
        <p:nvPicPr>
          <p:cNvPr id="80" name="Google Shape;80;p3"/>
          <p:cNvPicPr preferRelativeResize="0"/>
          <p:nvPr/>
        </p:nvPicPr>
        <p:blipFill rotWithShape="1">
          <a:blip r:embed="rId3">
            <a:alphaModFix/>
          </a:blip>
          <a:srcRect b="0" l="0" r="0" t="0"/>
          <a:stretch/>
        </p:blipFill>
        <p:spPr>
          <a:xfrm>
            <a:off x="3872067" y="983216"/>
            <a:ext cx="5176636" cy="2630611"/>
          </a:xfrm>
          <a:prstGeom prst="rect">
            <a:avLst/>
          </a:prstGeom>
          <a:noFill/>
          <a:ln>
            <a:noFill/>
          </a:ln>
        </p:spPr>
      </p:pic>
      <p:sp>
        <p:nvSpPr>
          <p:cNvPr id="81" name="Google Shape;81;p3"/>
          <p:cNvSpPr txBox="1"/>
          <p:nvPr/>
        </p:nvSpPr>
        <p:spPr>
          <a:xfrm>
            <a:off x="7964996" y="3613827"/>
            <a:ext cx="1083707"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sng" cap="none" strike="noStrike">
                <a:solidFill>
                  <a:srgbClr val="000000"/>
                </a:solidFill>
                <a:latin typeface="Arial"/>
                <a:ea typeface="Arial"/>
                <a:cs typeface="Arial"/>
                <a:sym typeface="Arial"/>
                <a:hlinkClick r:id="rId4">
                  <a:extLst>
                    <a:ext uri="{A12FA001-AC4F-418D-AE19-62706E023703}">
                      <ahyp:hlinkClr val="tx"/>
                    </a:ext>
                  </a:extLst>
                </a:hlinkClick>
              </a:rPr>
              <a:t>https://3billion.io/</a:t>
            </a:r>
            <a:r>
              <a:rPr b="0" i="0" lang="en-US" sz="9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82" name="Google Shape;82;p3"/>
          <p:cNvSpPr txBox="1"/>
          <p:nvPr/>
        </p:nvSpPr>
        <p:spPr>
          <a:xfrm>
            <a:off x="4588671" y="4160284"/>
            <a:ext cx="20907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chemeClr val="dk1"/>
              </a:buClr>
              <a:buSzPts val="1600"/>
              <a:buFont typeface="Noto Sans"/>
              <a:buNone/>
            </a:pPr>
            <a:r>
              <a:rPr b="1" i="0" lang="en-US" sz="1200" u="none" cap="none" strike="noStrike">
                <a:solidFill>
                  <a:schemeClr val="dk1"/>
                </a:solidFill>
                <a:latin typeface="Noto Sans Medium"/>
                <a:ea typeface="Noto Sans Medium"/>
                <a:cs typeface="Noto Sans Medium"/>
                <a:sym typeface="Noto Sans Medium"/>
              </a:rPr>
              <a:t>→ Rare disease patients</a:t>
            </a:r>
            <a:endParaRPr b="1" i="0" sz="1200" u="none" cap="none" strike="noStrike">
              <a:solidFill>
                <a:schemeClr val="dk1"/>
              </a:solidFill>
              <a:latin typeface="Noto Sans"/>
              <a:ea typeface="Noto Sans"/>
              <a:cs typeface="Noto Sans"/>
              <a:sym typeface="Noto Sans"/>
            </a:endParaRPr>
          </a:p>
        </p:txBody>
      </p:sp>
      <p:pic>
        <p:nvPicPr>
          <p:cNvPr descr="Complementary - Innovative Genomics Institute (IGI)" id="83" name="Google Shape;83;p3"/>
          <p:cNvPicPr preferRelativeResize="0"/>
          <p:nvPr/>
        </p:nvPicPr>
        <p:blipFill rotWithShape="1">
          <a:blip r:embed="rId5">
            <a:alphaModFix/>
          </a:blip>
          <a:srcRect b="0" l="0" r="0" t="0"/>
          <a:stretch/>
        </p:blipFill>
        <p:spPr>
          <a:xfrm>
            <a:off x="651919" y="1144476"/>
            <a:ext cx="2228304" cy="2308090"/>
          </a:xfrm>
          <a:prstGeom prst="rect">
            <a:avLst/>
          </a:prstGeom>
          <a:noFill/>
          <a:ln>
            <a:noFill/>
          </a:ln>
        </p:spPr>
      </p:pic>
      <p:sp>
        <p:nvSpPr>
          <p:cNvPr id="84" name="Google Shape;84;p3"/>
          <p:cNvSpPr txBox="1"/>
          <p:nvPr/>
        </p:nvSpPr>
        <p:spPr>
          <a:xfrm>
            <a:off x="770837" y="3792793"/>
            <a:ext cx="2552436" cy="55089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chemeClr val="dk1"/>
              </a:buClr>
              <a:buSzPts val="1600"/>
              <a:buFont typeface="Noto Sans"/>
              <a:buNone/>
            </a:pPr>
            <a:r>
              <a:rPr b="1" i="0" lang="en-US" sz="1200" u="none" cap="none" strike="noStrike">
                <a:solidFill>
                  <a:schemeClr val="dk1"/>
                </a:solidFill>
                <a:latin typeface="Noto Sans Medium"/>
                <a:ea typeface="Noto Sans Medium"/>
                <a:cs typeface="Noto Sans Medium"/>
                <a:sym typeface="Noto Sans Medium"/>
              </a:rPr>
              <a:t>The number of DNA pairs</a:t>
            </a:r>
            <a:endParaRPr b="1" i="0" sz="1200" u="none" cap="none" strike="noStrike">
              <a:solidFill>
                <a:schemeClr val="dk1"/>
              </a:solidFill>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g3ae247a07b9_0_0"/>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90" name="Google Shape;90;g3ae247a07b9_0_0"/>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3billion</a:t>
            </a:r>
            <a:endParaRPr/>
          </a:p>
        </p:txBody>
      </p:sp>
      <p:pic>
        <p:nvPicPr>
          <p:cNvPr id="91" name="Google Shape;91;g3ae247a07b9_0_0"/>
          <p:cNvPicPr preferRelativeResize="0"/>
          <p:nvPr/>
        </p:nvPicPr>
        <p:blipFill rotWithShape="1">
          <a:blip r:embed="rId3">
            <a:alphaModFix/>
          </a:blip>
          <a:srcRect b="0" l="0" r="0" t="0"/>
          <a:stretch/>
        </p:blipFill>
        <p:spPr>
          <a:xfrm>
            <a:off x="152400" y="786500"/>
            <a:ext cx="8839200" cy="37747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g3ae1b0d604d_0_0"/>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97" name="Google Shape;97;g3ae1b0d604d_0_0"/>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3billion</a:t>
            </a:r>
            <a:endParaRPr/>
          </a:p>
        </p:txBody>
      </p:sp>
      <p:sp>
        <p:nvSpPr>
          <p:cNvPr id="98" name="Google Shape;98;g3ae1b0d604d_0_0"/>
          <p:cNvSpPr txBox="1"/>
          <p:nvPr>
            <p:ph idx="1" type="body"/>
          </p:nvPr>
        </p:nvSpPr>
        <p:spPr>
          <a:xfrm>
            <a:off x="3872067" y="3761449"/>
            <a:ext cx="22680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solidFill>
                  <a:srgbClr val="C00000"/>
                </a:solidFill>
                <a:latin typeface="Noto Sans Medium"/>
                <a:ea typeface="Noto Sans Medium"/>
                <a:cs typeface="Noto Sans Medium"/>
                <a:sym typeface="Noto Sans Medium"/>
              </a:rPr>
              <a:t>Mission: Save 10%</a:t>
            </a:r>
            <a:endParaRPr>
              <a:solidFill>
                <a:srgbClr val="C00000"/>
              </a:solidFill>
            </a:endParaRPr>
          </a:p>
        </p:txBody>
      </p:sp>
      <p:pic>
        <p:nvPicPr>
          <p:cNvPr id="99" name="Google Shape;99;g3ae1b0d604d_0_0"/>
          <p:cNvPicPr preferRelativeResize="0"/>
          <p:nvPr/>
        </p:nvPicPr>
        <p:blipFill rotWithShape="1">
          <a:blip r:embed="rId3">
            <a:alphaModFix/>
          </a:blip>
          <a:srcRect b="0" l="0" r="0" t="0"/>
          <a:stretch/>
        </p:blipFill>
        <p:spPr>
          <a:xfrm>
            <a:off x="3872067" y="983216"/>
            <a:ext cx="5176636" cy="2630611"/>
          </a:xfrm>
          <a:prstGeom prst="rect">
            <a:avLst/>
          </a:prstGeom>
          <a:noFill/>
          <a:ln>
            <a:noFill/>
          </a:ln>
        </p:spPr>
      </p:pic>
      <p:sp>
        <p:nvSpPr>
          <p:cNvPr id="100" name="Google Shape;100;g3ae1b0d604d_0_0"/>
          <p:cNvSpPr txBox="1"/>
          <p:nvPr/>
        </p:nvSpPr>
        <p:spPr>
          <a:xfrm>
            <a:off x="7964996" y="3613827"/>
            <a:ext cx="10836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sng" cap="none" strike="noStrike">
                <a:solidFill>
                  <a:srgbClr val="000000"/>
                </a:solidFill>
                <a:latin typeface="Arial"/>
                <a:ea typeface="Arial"/>
                <a:cs typeface="Arial"/>
                <a:sym typeface="Arial"/>
                <a:hlinkClick r:id="rId4">
                  <a:extLst>
                    <a:ext uri="{A12FA001-AC4F-418D-AE19-62706E023703}">
                      <ahyp:hlinkClr val="tx"/>
                    </a:ext>
                  </a:extLst>
                </a:hlinkClick>
              </a:rPr>
              <a:t>https://3billion.io/</a:t>
            </a:r>
            <a:r>
              <a:rPr b="0" i="0" lang="en-US" sz="9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01" name="Google Shape;101;g3ae1b0d604d_0_0"/>
          <p:cNvSpPr txBox="1"/>
          <p:nvPr/>
        </p:nvSpPr>
        <p:spPr>
          <a:xfrm>
            <a:off x="4588671" y="4160284"/>
            <a:ext cx="20907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chemeClr val="dk1"/>
              </a:buClr>
              <a:buSzPts val="1600"/>
              <a:buFont typeface="Noto Sans"/>
              <a:buNone/>
            </a:pPr>
            <a:r>
              <a:rPr b="1" i="0" lang="en-US" sz="1200" u="none" cap="none" strike="noStrike">
                <a:solidFill>
                  <a:schemeClr val="dk1"/>
                </a:solidFill>
                <a:latin typeface="Noto Sans Medium"/>
                <a:ea typeface="Noto Sans Medium"/>
                <a:cs typeface="Noto Sans Medium"/>
                <a:sym typeface="Noto Sans Medium"/>
              </a:rPr>
              <a:t>→ Rare disease patients</a:t>
            </a:r>
            <a:endParaRPr b="1" i="0" sz="1200" u="none" cap="none" strike="noStrike">
              <a:solidFill>
                <a:schemeClr val="dk1"/>
              </a:solidFill>
              <a:latin typeface="Noto Sans"/>
              <a:ea typeface="Noto Sans"/>
              <a:cs typeface="Noto Sans"/>
              <a:sym typeface="Noto Sans"/>
            </a:endParaRPr>
          </a:p>
        </p:txBody>
      </p:sp>
      <p:sp>
        <p:nvSpPr>
          <p:cNvPr id="102" name="Google Shape;102;g3ae1b0d604d_0_0"/>
          <p:cNvSpPr txBox="1"/>
          <p:nvPr/>
        </p:nvSpPr>
        <p:spPr>
          <a:xfrm>
            <a:off x="985592" y="3936850"/>
            <a:ext cx="20376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chemeClr val="dk1"/>
              </a:buClr>
              <a:buSzPts val="1600"/>
              <a:buFont typeface="Noto Sans"/>
              <a:buNone/>
            </a:pPr>
            <a:r>
              <a:rPr b="1" i="0" lang="en-US" sz="1200" u="none" cap="none" strike="noStrike">
                <a:solidFill>
                  <a:schemeClr val="dk1"/>
                </a:solidFill>
                <a:latin typeface="Noto Sans Medium"/>
                <a:ea typeface="Noto Sans Medium"/>
                <a:cs typeface="Noto Sans Medium"/>
                <a:sym typeface="Noto Sans Medium"/>
              </a:rPr>
              <a:t>The number of samples</a:t>
            </a:r>
            <a:endParaRPr b="1" i="0" sz="1200" u="none" cap="none" strike="noStrike">
              <a:solidFill>
                <a:schemeClr val="dk1"/>
              </a:solidFill>
              <a:latin typeface="Noto Sans"/>
              <a:ea typeface="Noto Sans"/>
              <a:cs typeface="Noto Sans"/>
              <a:sym typeface="Noto Sans"/>
            </a:endParaRPr>
          </a:p>
        </p:txBody>
      </p:sp>
      <p:pic>
        <p:nvPicPr>
          <p:cNvPr id="103" name="Google Shape;103;g3ae1b0d604d_0_0"/>
          <p:cNvPicPr preferRelativeResize="0"/>
          <p:nvPr/>
        </p:nvPicPr>
        <p:blipFill rotWithShape="1">
          <a:blip r:embed="rId5">
            <a:alphaModFix/>
          </a:blip>
          <a:srcRect b="0" l="0" r="0" t="0"/>
          <a:stretch/>
        </p:blipFill>
        <p:spPr>
          <a:xfrm>
            <a:off x="293700" y="983225"/>
            <a:ext cx="3257100" cy="2853900"/>
          </a:xfrm>
          <a:prstGeom prst="rect">
            <a:avLst/>
          </a:prstGeom>
          <a:noFill/>
          <a:ln>
            <a:noFill/>
          </a:ln>
        </p:spPr>
      </p:pic>
      <p:sp>
        <p:nvSpPr>
          <p:cNvPr id="104" name="Google Shape;104;g3ae1b0d604d_0_0"/>
          <p:cNvSpPr txBox="1"/>
          <p:nvPr/>
        </p:nvSpPr>
        <p:spPr>
          <a:xfrm>
            <a:off x="640348" y="844885"/>
            <a:ext cx="3039300" cy="1356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600"/>
              <a:buFont typeface="Noto Sans"/>
              <a:buNone/>
            </a:pPr>
            <a:r>
              <a:rPr b="1" i="0" lang="en-US" sz="1700" u="none" cap="none" strike="noStrike">
                <a:solidFill>
                  <a:schemeClr val="dk1"/>
                </a:solidFill>
                <a:latin typeface="Noto Sans Medium"/>
                <a:ea typeface="Noto Sans Medium"/>
                <a:cs typeface="Noto Sans Medium"/>
                <a:sym typeface="Noto Sans Medium"/>
              </a:rPr>
              <a:t>total = 100,000 WGS/WES</a:t>
            </a:r>
            <a:endParaRPr b="1" i="0" sz="1700" u="none" cap="none" strike="noStrike">
              <a:solidFill>
                <a:schemeClr val="dk1"/>
              </a:solidFill>
              <a:latin typeface="Noto Sans Medium"/>
              <a:ea typeface="Noto Sans Medium"/>
              <a:cs typeface="Noto Sans Medium"/>
              <a:sym typeface="Noto Sans Medium"/>
            </a:endParaRPr>
          </a:p>
          <a:p>
            <a:pPr indent="0" lvl="0" marL="0" marR="0" rtl="0" algn="l">
              <a:lnSpc>
                <a:spcPct val="115000"/>
              </a:lnSpc>
              <a:spcBef>
                <a:spcPts val="1200"/>
              </a:spcBef>
              <a:spcAft>
                <a:spcPts val="0"/>
              </a:spcAft>
              <a:buClr>
                <a:schemeClr val="dk1"/>
              </a:buClr>
              <a:buSzPts val="1600"/>
              <a:buFont typeface="Noto Sans"/>
              <a:buNone/>
            </a:pPr>
            <a:r>
              <a:rPr b="1" i="0" lang="en-US" sz="1700" u="none" cap="none" strike="noStrike">
                <a:solidFill>
                  <a:schemeClr val="dk1"/>
                </a:solidFill>
                <a:latin typeface="Noto Sans Medium"/>
                <a:ea typeface="Noto Sans Medium"/>
                <a:cs typeface="Noto Sans Medium"/>
                <a:sym typeface="Noto Sans Medium"/>
              </a:rPr>
              <a:t>5,000 a month,</a:t>
            </a:r>
            <a:endParaRPr b="1" i="0" sz="1700" u="none" cap="none" strike="noStrike">
              <a:solidFill>
                <a:schemeClr val="dk1"/>
              </a:solidFill>
              <a:latin typeface="Noto Sans Medium"/>
              <a:ea typeface="Noto Sans Medium"/>
              <a:cs typeface="Noto Sans Medium"/>
              <a:sym typeface="Noto Sans Medium"/>
            </a:endParaRPr>
          </a:p>
          <a:p>
            <a:pPr indent="0" lvl="0" marL="0" marR="0" rtl="0" algn="l">
              <a:lnSpc>
                <a:spcPct val="115000"/>
              </a:lnSpc>
              <a:spcBef>
                <a:spcPts val="1200"/>
              </a:spcBef>
              <a:spcAft>
                <a:spcPts val="1200"/>
              </a:spcAft>
              <a:buClr>
                <a:schemeClr val="dk1"/>
              </a:buClr>
              <a:buSzPts val="1600"/>
              <a:buFont typeface="Noto Sans"/>
              <a:buNone/>
            </a:pPr>
            <a:r>
              <a:rPr b="1" i="0" lang="en-US" sz="1700" u="none" cap="none" strike="noStrike">
                <a:solidFill>
                  <a:srgbClr val="C00000"/>
                </a:solidFill>
                <a:latin typeface="Noto Sans Medium"/>
                <a:ea typeface="Noto Sans Medium"/>
                <a:cs typeface="Noto Sans Medium"/>
                <a:sym typeface="Noto Sans Medium"/>
              </a:rPr>
              <a:t>TAT = 4 weeks</a:t>
            </a:r>
            <a:endParaRPr b="1" i="0" sz="1700" u="none" cap="none" strike="noStrike">
              <a:solidFill>
                <a:srgbClr val="C00000"/>
              </a:solidFill>
              <a:latin typeface="Noto Sans Medium"/>
              <a:ea typeface="Noto Sans Medium"/>
              <a:cs typeface="Noto Sans Medium"/>
              <a:sym typeface="Noto Sans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4"/>
          <p:cNvSpPr txBox="1"/>
          <p:nvPr>
            <p:ph idx="1" type="body"/>
          </p:nvPr>
        </p:nvSpPr>
        <p:spPr>
          <a:xfrm>
            <a:off x="957597" y="839904"/>
            <a:ext cx="6962700" cy="3462456"/>
          </a:xfrm>
          <a:prstGeom prst="rect">
            <a:avLst/>
          </a:prstGeom>
          <a:noFill/>
          <a:ln>
            <a:noFill/>
          </a:ln>
        </p:spPr>
        <p:txBody>
          <a:bodyPr anchorCtr="0" anchor="t" bIns="91425" lIns="91425" spcFirstLastPara="1" rIns="91425" wrap="square" tIns="91425">
            <a:spAutoFit/>
          </a:bodyPr>
          <a:lstStyle/>
          <a:p>
            <a:pPr indent="-317500" lvl="0" marL="457200" rtl="0" algn="l">
              <a:lnSpc>
                <a:spcPct val="150000"/>
              </a:lnSpc>
              <a:spcBef>
                <a:spcPts val="0"/>
              </a:spcBef>
              <a:spcAft>
                <a:spcPts val="0"/>
              </a:spcAft>
              <a:buSzPts val="1400"/>
              <a:buAutoNum type="arabicPeriod"/>
            </a:pPr>
            <a:r>
              <a:rPr lang="en-US"/>
              <a:t>Purpose</a:t>
            </a:r>
            <a:endParaRPr/>
          </a:p>
          <a:p>
            <a:pPr indent="-228600" lvl="0" marL="457200" rtl="0" algn="l">
              <a:lnSpc>
                <a:spcPct val="150000"/>
              </a:lnSpc>
              <a:spcBef>
                <a:spcPts val="0"/>
              </a:spcBef>
              <a:spcAft>
                <a:spcPts val="0"/>
              </a:spcAft>
              <a:buSzPts val="1400"/>
              <a:buNone/>
            </a:pPr>
            <a:r>
              <a:t/>
            </a:r>
            <a:endParaRPr/>
          </a:p>
          <a:p>
            <a:pPr indent="-317500" lvl="0" marL="457200" rtl="0" algn="l">
              <a:lnSpc>
                <a:spcPct val="150000"/>
              </a:lnSpc>
              <a:spcBef>
                <a:spcPts val="0"/>
              </a:spcBef>
              <a:spcAft>
                <a:spcPts val="0"/>
              </a:spcAft>
              <a:buSzPts val="1400"/>
              <a:buAutoNum type="arabicPeriod"/>
            </a:pPr>
            <a:r>
              <a:rPr lang="en-US"/>
              <a:t>Results</a:t>
            </a:r>
            <a:endParaRPr/>
          </a:p>
          <a:p>
            <a:pPr indent="-304800" lvl="1" marL="914400" rtl="0" algn="l">
              <a:lnSpc>
                <a:spcPct val="150000"/>
              </a:lnSpc>
              <a:spcBef>
                <a:spcPts val="0"/>
              </a:spcBef>
              <a:spcAft>
                <a:spcPts val="0"/>
              </a:spcAft>
              <a:buSzPts val="1200"/>
              <a:buAutoNum type="alphaLcPeriod"/>
            </a:pPr>
            <a:r>
              <a:rPr lang="en-US"/>
              <a:t>Prediction performance</a:t>
            </a:r>
            <a:endParaRPr/>
          </a:p>
          <a:p>
            <a:pPr indent="-228600" lvl="1" marL="914400" rtl="0" algn="l">
              <a:lnSpc>
                <a:spcPct val="150000"/>
              </a:lnSpc>
              <a:spcBef>
                <a:spcPts val="0"/>
              </a:spcBef>
              <a:spcAft>
                <a:spcPts val="0"/>
              </a:spcAft>
              <a:buSzPts val="1200"/>
              <a:buNone/>
            </a:pPr>
            <a:r>
              <a:t/>
            </a:r>
            <a:endParaRPr/>
          </a:p>
          <a:p>
            <a:pPr indent="-317500" lvl="0" marL="457200" rtl="0" algn="l">
              <a:lnSpc>
                <a:spcPct val="150000"/>
              </a:lnSpc>
              <a:spcBef>
                <a:spcPts val="0"/>
              </a:spcBef>
              <a:spcAft>
                <a:spcPts val="0"/>
              </a:spcAft>
              <a:buSzPts val="1400"/>
              <a:buAutoNum type="arabicPeriod"/>
            </a:pPr>
            <a:r>
              <a:rPr lang="en-US"/>
              <a:t>3 core methods</a:t>
            </a:r>
            <a:endParaRPr/>
          </a:p>
          <a:p>
            <a:pPr indent="-304800" lvl="1" marL="914400" rtl="0" algn="l">
              <a:lnSpc>
                <a:spcPct val="150000"/>
              </a:lnSpc>
              <a:spcBef>
                <a:spcPts val="0"/>
              </a:spcBef>
              <a:spcAft>
                <a:spcPts val="0"/>
              </a:spcAft>
              <a:buSzPts val="1200"/>
              <a:buAutoNum type="alphaLcPeriod"/>
            </a:pPr>
            <a:r>
              <a:rPr lang="en-US"/>
              <a:t>Model architecture</a:t>
            </a:r>
            <a:endParaRPr/>
          </a:p>
          <a:p>
            <a:pPr indent="-304800" lvl="1" marL="914400" rtl="0" algn="l">
              <a:lnSpc>
                <a:spcPct val="150000"/>
              </a:lnSpc>
              <a:spcBef>
                <a:spcPts val="0"/>
              </a:spcBef>
              <a:spcAft>
                <a:spcPts val="0"/>
              </a:spcAft>
              <a:buSzPts val="1200"/>
              <a:buAutoNum type="alphaLcPeriod"/>
            </a:pPr>
            <a:r>
              <a:rPr lang="en-US"/>
              <a:t>Data curation</a:t>
            </a:r>
            <a:endParaRPr/>
          </a:p>
          <a:p>
            <a:pPr indent="-304800" lvl="1" marL="914400" rtl="0" algn="l">
              <a:lnSpc>
                <a:spcPct val="150000"/>
              </a:lnSpc>
              <a:spcBef>
                <a:spcPts val="0"/>
              </a:spcBef>
              <a:spcAft>
                <a:spcPts val="0"/>
              </a:spcAft>
              <a:buSzPts val="1200"/>
              <a:buAutoNum type="alphaLcPeriod"/>
            </a:pPr>
            <a:r>
              <a:rPr lang="en-US"/>
              <a:t>Knowledge transfer</a:t>
            </a:r>
            <a:endParaRPr/>
          </a:p>
          <a:p>
            <a:pPr indent="-228600" lvl="1" marL="914400" rtl="0" algn="l">
              <a:lnSpc>
                <a:spcPct val="150000"/>
              </a:lnSpc>
              <a:spcBef>
                <a:spcPts val="0"/>
              </a:spcBef>
              <a:spcAft>
                <a:spcPts val="0"/>
              </a:spcAft>
              <a:buSzPts val="1200"/>
              <a:buNone/>
            </a:pPr>
            <a:r>
              <a:t/>
            </a:r>
            <a:endParaRPr/>
          </a:p>
          <a:p>
            <a:pPr indent="-304800" lvl="0" marL="457200" rtl="0" algn="l">
              <a:lnSpc>
                <a:spcPct val="150000"/>
              </a:lnSpc>
              <a:spcBef>
                <a:spcPts val="0"/>
              </a:spcBef>
              <a:spcAft>
                <a:spcPts val="0"/>
              </a:spcAft>
              <a:buSzPts val="1200"/>
              <a:buAutoNum type="arabicPeriod" startAt="3"/>
            </a:pPr>
            <a:r>
              <a:rPr lang="en-US">
                <a:latin typeface="Inter Medium"/>
                <a:ea typeface="Inter Medium"/>
                <a:cs typeface="Inter Medium"/>
                <a:sym typeface="Inter Medium"/>
              </a:rPr>
              <a:t>Summary</a:t>
            </a:r>
            <a:endParaRPr/>
          </a:p>
        </p:txBody>
      </p:sp>
      <p:sp>
        <p:nvSpPr>
          <p:cNvPr id="110" name="Google Shape;110;p4"/>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111" name="Google Shape;111;p4"/>
          <p:cNvSpPr txBox="1"/>
          <p:nvPr/>
        </p:nvSpPr>
        <p:spPr>
          <a:xfrm>
            <a:off x="201496" y="154876"/>
            <a:ext cx="1639102" cy="600134"/>
          </a:xfrm>
          <a:prstGeom prst="rect">
            <a:avLst/>
          </a:prstGeom>
          <a:noFill/>
          <a:ln>
            <a:noFill/>
          </a:ln>
        </p:spPr>
        <p:txBody>
          <a:bodyPr anchorCtr="0" anchor="t" bIns="91425" lIns="91425" spcFirstLastPara="1" rIns="91425" wrap="square" tIns="91425">
            <a:spAutoFit/>
          </a:bodyPr>
          <a:lstStyle/>
          <a:p>
            <a:pPr indent="0" lvl="0" marL="139700" marR="0" rtl="0" algn="l">
              <a:lnSpc>
                <a:spcPct val="150000"/>
              </a:lnSpc>
              <a:spcBef>
                <a:spcPts val="0"/>
              </a:spcBef>
              <a:spcAft>
                <a:spcPts val="0"/>
              </a:spcAft>
              <a:buClr>
                <a:schemeClr val="dk1"/>
              </a:buClr>
              <a:buSzPts val="1400"/>
              <a:buFont typeface="Noto Sans"/>
              <a:buNone/>
            </a:pPr>
            <a:r>
              <a:rPr b="1" i="0" lang="en-US" sz="1800" u="none" cap="none" strike="noStrike">
                <a:solidFill>
                  <a:schemeClr val="dk1"/>
                </a:solidFill>
                <a:latin typeface="Inter Medium"/>
                <a:ea typeface="Inter Medium"/>
                <a:cs typeface="Inter Medium"/>
                <a:sym typeface="Inter Medium"/>
              </a:rPr>
              <a:t>Contents</a:t>
            </a:r>
            <a:endParaRPr b="0" i="0" sz="1400" u="none" cap="none" strike="noStrike">
              <a:solidFill>
                <a:srgbClr val="000000"/>
              </a:solidFill>
              <a:latin typeface="Arial"/>
              <a:ea typeface="Arial"/>
              <a:cs typeface="Arial"/>
              <a:sym typeface="Arial"/>
            </a:endParaRPr>
          </a:p>
        </p:txBody>
      </p:sp>
      <p:sp>
        <p:nvSpPr>
          <p:cNvPr id="112" name="Google Shape;112;p4"/>
          <p:cNvSpPr/>
          <p:nvPr/>
        </p:nvSpPr>
        <p:spPr>
          <a:xfrm>
            <a:off x="3669633" y="2784692"/>
            <a:ext cx="509491" cy="206124"/>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sp>
        <p:nvSpPr>
          <p:cNvPr id="113" name="Google Shape;113;p4"/>
          <p:cNvSpPr/>
          <p:nvPr/>
        </p:nvSpPr>
        <p:spPr>
          <a:xfrm>
            <a:off x="4250768" y="3049944"/>
            <a:ext cx="509491" cy="206124"/>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114" name="Google Shape;114;p4"/>
          <p:cNvSpPr/>
          <p:nvPr/>
        </p:nvSpPr>
        <p:spPr>
          <a:xfrm>
            <a:off x="3669633" y="3049944"/>
            <a:ext cx="509491" cy="206124"/>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sp>
        <p:nvSpPr>
          <p:cNvPr id="115" name="Google Shape;115;p4"/>
          <p:cNvSpPr/>
          <p:nvPr/>
        </p:nvSpPr>
        <p:spPr>
          <a:xfrm>
            <a:off x="4250768" y="3345530"/>
            <a:ext cx="509491" cy="206124"/>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800"/>
              <a:buFont typeface="Arial"/>
              <a:buNone/>
            </a:pPr>
            <a:r>
              <a:rPr b="1" i="0" lang="en-US" sz="8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5"/>
          <p:cNvSpPr txBox="1"/>
          <p:nvPr>
            <p:ph type="ctrTitle"/>
          </p:nvPr>
        </p:nvSpPr>
        <p:spPr>
          <a:xfrm>
            <a:off x="3648433" y="2196277"/>
            <a:ext cx="1847133" cy="750945"/>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2"/>
              </a:buClr>
              <a:buSzPts val="1100"/>
              <a:buFont typeface="Arial"/>
              <a:buNone/>
            </a:pPr>
            <a:r>
              <a:rPr lang="en-US" sz="3200"/>
              <a:t>Purpose</a:t>
            </a:r>
            <a:endParaRPr sz="3200"/>
          </a:p>
        </p:txBody>
      </p:sp>
      <p:sp>
        <p:nvSpPr>
          <p:cNvPr id="121" name="Google Shape;121;p5"/>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6"/>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127" name="Google Shape;127;p6"/>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Purpose</a:t>
            </a:r>
            <a:endParaRPr/>
          </a:p>
        </p:txBody>
      </p:sp>
      <p:sp>
        <p:nvSpPr>
          <p:cNvPr id="128" name="Google Shape;128;p6"/>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129" name="Google Shape;129;p6"/>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pic>
        <p:nvPicPr>
          <p:cNvPr id="130" name="Google Shape;130;p6"/>
          <p:cNvPicPr preferRelativeResize="0"/>
          <p:nvPr/>
        </p:nvPicPr>
        <p:blipFill rotWithShape="1">
          <a:blip r:embed="rId3">
            <a:alphaModFix/>
          </a:blip>
          <a:srcRect b="0" l="0" r="0" t="0"/>
          <a:stretch/>
        </p:blipFill>
        <p:spPr>
          <a:xfrm>
            <a:off x="1320800" y="793525"/>
            <a:ext cx="6686550" cy="3937755"/>
          </a:xfrm>
          <a:prstGeom prst="rect">
            <a:avLst/>
          </a:prstGeom>
          <a:noFill/>
          <a:ln>
            <a:noFill/>
          </a:ln>
        </p:spPr>
      </p:pic>
      <p:sp>
        <p:nvSpPr>
          <p:cNvPr id="131" name="Google Shape;131;p6"/>
          <p:cNvSpPr/>
          <p:nvPr/>
        </p:nvSpPr>
        <p:spPr>
          <a:xfrm>
            <a:off x="1809946" y="3010912"/>
            <a:ext cx="1649700" cy="198000"/>
          </a:xfrm>
          <a:prstGeom prst="rect">
            <a:avLst/>
          </a:prstGeom>
          <a:no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7"/>
          <p:cNvSpPr txBox="1"/>
          <p:nvPr>
            <p:ph type="ctrTitle"/>
          </p:nvPr>
        </p:nvSpPr>
        <p:spPr>
          <a:xfrm>
            <a:off x="3675735" y="2196277"/>
            <a:ext cx="1792529" cy="750945"/>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2"/>
              </a:buClr>
              <a:buSzPts val="1100"/>
              <a:buFont typeface="Arial"/>
              <a:buNone/>
            </a:pPr>
            <a:r>
              <a:rPr lang="en-US" sz="3200"/>
              <a:t>Results</a:t>
            </a:r>
            <a:endParaRPr sz="3200"/>
          </a:p>
        </p:txBody>
      </p:sp>
      <p:sp>
        <p:nvSpPr>
          <p:cNvPr id="137" name="Google Shape;137;p7"/>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0"/>
          <p:cNvSpPr txBox="1"/>
          <p:nvPr>
            <p:ph type="ctrTitle"/>
          </p:nvPr>
        </p:nvSpPr>
        <p:spPr>
          <a:xfrm>
            <a:off x="2913931" y="2196277"/>
            <a:ext cx="3316137" cy="750945"/>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2"/>
              </a:buClr>
              <a:buSzPts val="1100"/>
              <a:buFont typeface="Arial"/>
              <a:buNone/>
            </a:pPr>
            <a:r>
              <a:rPr lang="en-US" sz="3200"/>
              <a:t>3 core methods</a:t>
            </a:r>
            <a:endParaRPr sz="3200"/>
          </a:p>
        </p:txBody>
      </p:sp>
      <p:sp>
        <p:nvSpPr>
          <p:cNvPr id="143" name="Google Shape;143;p10"/>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1"/>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149" name="Google Shape;149;p11"/>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1. Model Architecture</a:t>
            </a:r>
            <a:endParaRPr/>
          </a:p>
        </p:txBody>
      </p:sp>
      <p:pic>
        <p:nvPicPr>
          <p:cNvPr descr="A diagram of a graphing process&#10;&#10;AI-generated content may be incorrect." id="150" name="Google Shape;150;p11"/>
          <p:cNvPicPr preferRelativeResize="0"/>
          <p:nvPr/>
        </p:nvPicPr>
        <p:blipFill rotWithShape="1">
          <a:blip r:embed="rId3">
            <a:alphaModFix/>
          </a:blip>
          <a:srcRect b="0" l="0" r="0" t="0"/>
          <a:stretch/>
        </p:blipFill>
        <p:spPr>
          <a:xfrm>
            <a:off x="856307" y="765245"/>
            <a:ext cx="3936598" cy="4078359"/>
          </a:xfrm>
          <a:prstGeom prst="rect">
            <a:avLst/>
          </a:prstGeom>
          <a:noFill/>
          <a:ln>
            <a:noFill/>
          </a:ln>
        </p:spPr>
      </p:pic>
      <p:sp>
        <p:nvSpPr>
          <p:cNvPr id="151" name="Google Shape;151;p11"/>
          <p:cNvSpPr/>
          <p:nvPr/>
        </p:nvSpPr>
        <p:spPr>
          <a:xfrm>
            <a:off x="7135270"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sp>
        <p:nvSpPr>
          <p:cNvPr id="152" name="Google Shape;152;p11"/>
          <p:cNvSpPr txBox="1"/>
          <p:nvPr/>
        </p:nvSpPr>
        <p:spPr>
          <a:xfrm>
            <a:off x="4931060" y="1753796"/>
            <a:ext cx="418095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 Comparison between embedding vectors 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variant and reference sequences</a:t>
            </a:r>
            <a:endParaRPr b="0" i="0" sz="1400" u="none" cap="none" strike="noStrike">
              <a:solidFill>
                <a:srgbClr val="000000"/>
              </a:solidFill>
              <a:latin typeface="Arial"/>
              <a:ea typeface="Arial"/>
              <a:cs typeface="Arial"/>
              <a:sym typeface="Arial"/>
            </a:endParaRPr>
          </a:p>
        </p:txBody>
      </p:sp>
      <p:sp>
        <p:nvSpPr>
          <p:cNvPr id="153" name="Google Shape;153;p11"/>
          <p:cNvSpPr txBox="1"/>
          <p:nvPr/>
        </p:nvSpPr>
        <p:spPr>
          <a:xfrm>
            <a:off x="4931060" y="3055619"/>
            <a:ext cx="350608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 GAT layers based on protein structures</a:t>
            </a:r>
            <a:endParaRPr b="0" i="0" sz="1400" u="none" cap="none" strike="noStrike">
              <a:solidFill>
                <a:srgbClr val="000000"/>
              </a:solidFill>
              <a:latin typeface="Arial"/>
              <a:ea typeface="Arial"/>
              <a:cs typeface="Arial"/>
              <a:sym typeface="Arial"/>
            </a:endParaRPr>
          </a:p>
        </p:txBody>
      </p:sp>
      <p:sp>
        <p:nvSpPr>
          <p:cNvPr id="154" name="Google Shape;154;p11"/>
          <p:cNvSpPr txBox="1"/>
          <p:nvPr/>
        </p:nvSpPr>
        <p:spPr>
          <a:xfrm>
            <a:off x="4931060" y="4320384"/>
            <a:ext cx="409118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 Multi-task learning: classification and regression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2"/>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160" name="Google Shape;160;p12"/>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2. Data Curation (1): train protein selection</a:t>
            </a:r>
            <a:endParaRPr/>
          </a:p>
        </p:txBody>
      </p:sp>
      <p:sp>
        <p:nvSpPr>
          <p:cNvPr id="161" name="Google Shape;161;p12"/>
          <p:cNvSpPr txBox="1"/>
          <p:nvPr>
            <p:ph idx="1" type="body"/>
          </p:nvPr>
        </p:nvSpPr>
        <p:spPr>
          <a:xfrm>
            <a:off x="293700" y="793525"/>
            <a:ext cx="8520600" cy="621678"/>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latin typeface="Noto Sans Medium"/>
                <a:ea typeface="Noto Sans Medium"/>
                <a:cs typeface="Noto Sans Medium"/>
                <a:sym typeface="Noto Sans Medium"/>
              </a:rPr>
              <a:t>For FGFR prediction, which protein could be included in our train data?</a:t>
            </a:r>
            <a:endParaRPr/>
          </a:p>
        </p:txBody>
      </p:sp>
      <p:sp>
        <p:nvSpPr>
          <p:cNvPr id="162" name="Google Shape;162;p12"/>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163" name="Google Shape;163;p12"/>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pic>
        <p:nvPicPr>
          <p:cNvPr id="164" name="Google Shape;164;p12"/>
          <p:cNvPicPr preferRelativeResize="0"/>
          <p:nvPr/>
        </p:nvPicPr>
        <p:blipFill rotWithShape="1">
          <a:blip r:embed="rId3">
            <a:alphaModFix/>
          </a:blip>
          <a:srcRect b="0" l="0" r="0" t="0"/>
          <a:stretch/>
        </p:blipFill>
        <p:spPr>
          <a:xfrm>
            <a:off x="355600" y="1689325"/>
            <a:ext cx="5249376" cy="2292125"/>
          </a:xfrm>
          <a:prstGeom prst="rect">
            <a:avLst/>
          </a:prstGeom>
          <a:noFill/>
          <a:ln>
            <a:noFill/>
          </a:ln>
        </p:spPr>
      </p:pic>
      <p:cxnSp>
        <p:nvCxnSpPr>
          <p:cNvPr id="165" name="Google Shape;165;p12"/>
          <p:cNvCxnSpPr/>
          <p:nvPr/>
        </p:nvCxnSpPr>
        <p:spPr>
          <a:xfrm>
            <a:off x="5111750" y="2774950"/>
            <a:ext cx="1041400" cy="0"/>
          </a:xfrm>
          <a:prstGeom prst="straightConnector1">
            <a:avLst/>
          </a:prstGeom>
          <a:noFill/>
          <a:ln cap="flat" cmpd="sng" w="9525">
            <a:solidFill>
              <a:srgbClr val="010134"/>
            </a:solidFill>
            <a:prstDash val="solid"/>
            <a:round/>
            <a:headEnd len="sm" w="sm" type="none"/>
            <a:tailEnd len="med" w="med" type="triangle"/>
          </a:ln>
        </p:spPr>
      </p:cxnSp>
      <p:sp>
        <p:nvSpPr>
          <p:cNvPr id="166" name="Google Shape;166;p12"/>
          <p:cNvSpPr txBox="1"/>
          <p:nvPr/>
        </p:nvSpPr>
        <p:spPr>
          <a:xfrm>
            <a:off x="6153150" y="2621061"/>
            <a:ext cx="28200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 Only human proteins selected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3"/>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172" name="Google Shape;172;p13"/>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2. Data Curation (1): train protein selection</a:t>
            </a:r>
            <a:endParaRPr/>
          </a:p>
        </p:txBody>
      </p:sp>
      <p:sp>
        <p:nvSpPr>
          <p:cNvPr id="173" name="Google Shape;173;p13"/>
          <p:cNvSpPr txBox="1"/>
          <p:nvPr>
            <p:ph idx="1" type="body"/>
          </p:nvPr>
        </p:nvSpPr>
        <p:spPr>
          <a:xfrm>
            <a:off x="293700" y="793525"/>
            <a:ext cx="8520600" cy="621678"/>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latin typeface="Noto Sans Medium"/>
                <a:ea typeface="Noto Sans Medium"/>
                <a:cs typeface="Noto Sans Medium"/>
                <a:sym typeface="Noto Sans Medium"/>
              </a:rPr>
              <a:t>For FGFR prediction, which protein could be included in train data?</a:t>
            </a:r>
            <a:endParaRPr/>
          </a:p>
        </p:txBody>
      </p:sp>
      <p:sp>
        <p:nvSpPr>
          <p:cNvPr id="174" name="Google Shape;174;p13"/>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175" name="Google Shape;175;p13"/>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pic>
        <p:nvPicPr>
          <p:cNvPr id="176" name="Google Shape;176;p13"/>
          <p:cNvPicPr preferRelativeResize="0"/>
          <p:nvPr/>
        </p:nvPicPr>
        <p:blipFill rotWithShape="1">
          <a:blip r:embed="rId3">
            <a:alphaModFix/>
          </a:blip>
          <a:srcRect b="0" l="0" r="0" t="0"/>
          <a:stretch/>
        </p:blipFill>
        <p:spPr>
          <a:xfrm>
            <a:off x="355600" y="1689325"/>
            <a:ext cx="5249376" cy="2292125"/>
          </a:xfrm>
          <a:prstGeom prst="rect">
            <a:avLst/>
          </a:prstGeom>
          <a:noFill/>
          <a:ln>
            <a:noFill/>
          </a:ln>
        </p:spPr>
      </p:pic>
      <p:cxnSp>
        <p:nvCxnSpPr>
          <p:cNvPr id="177" name="Google Shape;177;p13"/>
          <p:cNvCxnSpPr/>
          <p:nvPr/>
        </p:nvCxnSpPr>
        <p:spPr>
          <a:xfrm>
            <a:off x="5111750" y="2774950"/>
            <a:ext cx="1041400" cy="0"/>
          </a:xfrm>
          <a:prstGeom prst="straightConnector1">
            <a:avLst/>
          </a:prstGeom>
          <a:noFill/>
          <a:ln cap="flat" cmpd="sng" w="9525">
            <a:solidFill>
              <a:srgbClr val="010134"/>
            </a:solidFill>
            <a:prstDash val="solid"/>
            <a:round/>
            <a:headEnd len="sm" w="sm" type="none"/>
            <a:tailEnd len="med" w="med" type="triangle"/>
          </a:ln>
        </p:spPr>
      </p:cxnSp>
      <p:sp>
        <p:nvSpPr>
          <p:cNvPr id="178" name="Google Shape;178;p13"/>
          <p:cNvSpPr txBox="1"/>
          <p:nvPr/>
        </p:nvSpPr>
        <p:spPr>
          <a:xfrm>
            <a:off x="6153150" y="2621061"/>
            <a:ext cx="28200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 Only human proteins selected</a:t>
            </a:r>
            <a:endParaRPr b="0" i="0" sz="1400" u="none" cap="none" strike="noStrike">
              <a:solidFill>
                <a:srgbClr val="000000"/>
              </a:solidFill>
              <a:latin typeface="Arial"/>
              <a:ea typeface="Arial"/>
              <a:cs typeface="Arial"/>
              <a:sym typeface="Arial"/>
            </a:endParaRPr>
          </a:p>
        </p:txBody>
      </p:sp>
      <p:cxnSp>
        <p:nvCxnSpPr>
          <p:cNvPr id="179" name="Google Shape;179;p13"/>
          <p:cNvCxnSpPr/>
          <p:nvPr/>
        </p:nvCxnSpPr>
        <p:spPr>
          <a:xfrm>
            <a:off x="3619500" y="3181350"/>
            <a:ext cx="0" cy="1141739"/>
          </a:xfrm>
          <a:prstGeom prst="straightConnector1">
            <a:avLst/>
          </a:prstGeom>
          <a:noFill/>
          <a:ln cap="flat" cmpd="sng" w="9525">
            <a:solidFill>
              <a:schemeClr val="dk1"/>
            </a:solidFill>
            <a:prstDash val="solid"/>
            <a:round/>
            <a:headEnd len="sm" w="sm" type="none"/>
            <a:tailEnd len="med" w="med" type="triangle"/>
          </a:ln>
        </p:spPr>
      </p:cxnSp>
      <p:sp>
        <p:nvSpPr>
          <p:cNvPr id="180" name="Google Shape;180;p13"/>
          <p:cNvSpPr txBox="1"/>
          <p:nvPr/>
        </p:nvSpPr>
        <p:spPr>
          <a:xfrm>
            <a:off x="2825001" y="4323089"/>
            <a:ext cx="345799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 Cosine similarity 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PLM embedding vectors with FGFRs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4"/>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186" name="Google Shape;186;p14"/>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2. Data Curation (1): train protein selection</a:t>
            </a:r>
            <a:endParaRPr/>
          </a:p>
        </p:txBody>
      </p:sp>
      <p:sp>
        <p:nvSpPr>
          <p:cNvPr id="187" name="Google Shape;187;p14"/>
          <p:cNvSpPr txBox="1"/>
          <p:nvPr>
            <p:ph idx="1" type="body"/>
          </p:nvPr>
        </p:nvSpPr>
        <p:spPr>
          <a:xfrm>
            <a:off x="293700" y="793525"/>
            <a:ext cx="8520600" cy="621678"/>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latin typeface="Noto Sans Medium"/>
                <a:ea typeface="Noto Sans Medium"/>
                <a:cs typeface="Noto Sans Medium"/>
                <a:sym typeface="Noto Sans Medium"/>
              </a:rPr>
              <a:t>For FGFR prediction, which protein could be included in train data?</a:t>
            </a:r>
            <a:endParaRPr/>
          </a:p>
        </p:txBody>
      </p:sp>
      <p:sp>
        <p:nvSpPr>
          <p:cNvPr id="188" name="Google Shape;188;p14"/>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189" name="Google Shape;189;p14"/>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pic>
        <p:nvPicPr>
          <p:cNvPr id="190" name="Google Shape;190;p14"/>
          <p:cNvPicPr preferRelativeResize="0"/>
          <p:nvPr/>
        </p:nvPicPr>
        <p:blipFill rotWithShape="1">
          <a:blip r:embed="rId3">
            <a:alphaModFix/>
          </a:blip>
          <a:srcRect b="0" l="0" r="0" t="0"/>
          <a:stretch/>
        </p:blipFill>
        <p:spPr>
          <a:xfrm>
            <a:off x="355600" y="1689325"/>
            <a:ext cx="5249376" cy="2292125"/>
          </a:xfrm>
          <a:prstGeom prst="rect">
            <a:avLst/>
          </a:prstGeom>
          <a:noFill/>
          <a:ln>
            <a:noFill/>
          </a:ln>
        </p:spPr>
      </p:pic>
      <p:cxnSp>
        <p:nvCxnSpPr>
          <p:cNvPr id="191" name="Google Shape;191;p14"/>
          <p:cNvCxnSpPr/>
          <p:nvPr/>
        </p:nvCxnSpPr>
        <p:spPr>
          <a:xfrm>
            <a:off x="5111750" y="2774950"/>
            <a:ext cx="1041400" cy="0"/>
          </a:xfrm>
          <a:prstGeom prst="straightConnector1">
            <a:avLst/>
          </a:prstGeom>
          <a:noFill/>
          <a:ln cap="flat" cmpd="sng" w="9525">
            <a:solidFill>
              <a:srgbClr val="010134"/>
            </a:solidFill>
            <a:prstDash val="solid"/>
            <a:round/>
            <a:headEnd len="sm" w="sm" type="none"/>
            <a:tailEnd len="med" w="med" type="triangle"/>
          </a:ln>
        </p:spPr>
      </p:cxnSp>
      <p:sp>
        <p:nvSpPr>
          <p:cNvPr id="192" name="Google Shape;192;p14"/>
          <p:cNvSpPr txBox="1"/>
          <p:nvPr/>
        </p:nvSpPr>
        <p:spPr>
          <a:xfrm>
            <a:off x="6153150" y="2621061"/>
            <a:ext cx="28200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 Only human proteins selected</a:t>
            </a:r>
            <a:endParaRPr b="0" i="0" sz="1400" u="none" cap="none" strike="noStrike">
              <a:solidFill>
                <a:srgbClr val="000000"/>
              </a:solidFill>
              <a:latin typeface="Arial"/>
              <a:ea typeface="Arial"/>
              <a:cs typeface="Arial"/>
              <a:sym typeface="Arial"/>
            </a:endParaRPr>
          </a:p>
        </p:txBody>
      </p:sp>
      <p:cxnSp>
        <p:nvCxnSpPr>
          <p:cNvPr id="193" name="Google Shape;193;p14"/>
          <p:cNvCxnSpPr/>
          <p:nvPr/>
        </p:nvCxnSpPr>
        <p:spPr>
          <a:xfrm>
            <a:off x="3619500" y="3181350"/>
            <a:ext cx="0" cy="1141739"/>
          </a:xfrm>
          <a:prstGeom prst="straightConnector1">
            <a:avLst/>
          </a:prstGeom>
          <a:noFill/>
          <a:ln cap="flat" cmpd="sng" w="9525">
            <a:solidFill>
              <a:schemeClr val="dk1"/>
            </a:solidFill>
            <a:prstDash val="solid"/>
            <a:round/>
            <a:headEnd len="sm" w="sm" type="none"/>
            <a:tailEnd len="med" w="med" type="triangle"/>
          </a:ln>
        </p:spPr>
      </p:cxnSp>
      <p:sp>
        <p:nvSpPr>
          <p:cNvPr id="194" name="Google Shape;194;p14"/>
          <p:cNvSpPr txBox="1"/>
          <p:nvPr/>
        </p:nvSpPr>
        <p:spPr>
          <a:xfrm>
            <a:off x="2825001" y="4323089"/>
            <a:ext cx="345799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 Cosine similarity 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PLM embedding vectors with FGFRs </a:t>
            </a:r>
            <a:endParaRPr b="0" i="0" sz="1400" u="none" cap="none" strike="noStrike">
              <a:solidFill>
                <a:srgbClr val="000000"/>
              </a:solidFill>
              <a:latin typeface="Arial"/>
              <a:ea typeface="Arial"/>
              <a:cs typeface="Arial"/>
              <a:sym typeface="Arial"/>
            </a:endParaRPr>
          </a:p>
        </p:txBody>
      </p:sp>
      <p:sp>
        <p:nvSpPr>
          <p:cNvPr id="195" name="Google Shape;195;p14"/>
          <p:cNvSpPr/>
          <p:nvPr/>
        </p:nvSpPr>
        <p:spPr>
          <a:xfrm>
            <a:off x="0" y="704850"/>
            <a:ext cx="9144000" cy="4141459"/>
          </a:xfrm>
          <a:prstGeom prst="rect">
            <a:avLst/>
          </a:prstGeom>
          <a:solidFill>
            <a:srgbClr val="7F7F7F">
              <a:alpha val="7490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96" name="Google Shape;196;p14"/>
          <p:cNvSpPr/>
          <p:nvPr/>
        </p:nvSpPr>
        <p:spPr>
          <a:xfrm>
            <a:off x="484738" y="1677971"/>
            <a:ext cx="1651000" cy="33803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FGFR sequence</a:t>
            </a:r>
            <a:endParaRPr b="0" i="0" sz="1400" u="none" cap="none" strike="noStrike">
              <a:solidFill>
                <a:srgbClr val="000000"/>
              </a:solidFill>
              <a:latin typeface="Arial"/>
              <a:ea typeface="Arial"/>
              <a:cs typeface="Arial"/>
              <a:sym typeface="Arial"/>
            </a:endParaRPr>
          </a:p>
        </p:txBody>
      </p:sp>
      <p:sp>
        <p:nvSpPr>
          <p:cNvPr id="197" name="Google Shape;197;p14"/>
          <p:cNvSpPr/>
          <p:nvPr/>
        </p:nvSpPr>
        <p:spPr>
          <a:xfrm>
            <a:off x="484738" y="3504094"/>
            <a:ext cx="1651000" cy="33803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Train candidate protein sequence</a:t>
            </a:r>
            <a:endParaRPr b="0" i="0" sz="1400" u="none" cap="none" strike="noStrike">
              <a:solidFill>
                <a:srgbClr val="000000"/>
              </a:solidFill>
              <a:latin typeface="Arial"/>
              <a:ea typeface="Arial"/>
              <a:cs typeface="Arial"/>
              <a:sym typeface="Arial"/>
            </a:endParaRPr>
          </a:p>
        </p:txBody>
      </p:sp>
      <p:cxnSp>
        <p:nvCxnSpPr>
          <p:cNvPr id="198" name="Google Shape;198;p14"/>
          <p:cNvCxnSpPr>
            <a:stCxn id="196" idx="3"/>
          </p:cNvCxnSpPr>
          <p:nvPr/>
        </p:nvCxnSpPr>
        <p:spPr>
          <a:xfrm>
            <a:off x="2135738" y="1846990"/>
            <a:ext cx="484800" cy="0"/>
          </a:xfrm>
          <a:prstGeom prst="straightConnector1">
            <a:avLst/>
          </a:prstGeom>
          <a:noFill/>
          <a:ln cap="flat" cmpd="sng" w="9525">
            <a:solidFill>
              <a:srgbClr val="010134"/>
            </a:solidFill>
            <a:prstDash val="solid"/>
            <a:round/>
            <a:headEnd len="sm" w="sm" type="none"/>
            <a:tailEnd len="med" w="med" type="triangle"/>
          </a:ln>
        </p:spPr>
      </p:cxnSp>
      <p:cxnSp>
        <p:nvCxnSpPr>
          <p:cNvPr id="199" name="Google Shape;199;p14"/>
          <p:cNvCxnSpPr>
            <a:stCxn id="197" idx="3"/>
          </p:cNvCxnSpPr>
          <p:nvPr/>
        </p:nvCxnSpPr>
        <p:spPr>
          <a:xfrm>
            <a:off x="2135738" y="3673114"/>
            <a:ext cx="484800" cy="0"/>
          </a:xfrm>
          <a:prstGeom prst="straightConnector1">
            <a:avLst/>
          </a:prstGeom>
          <a:noFill/>
          <a:ln cap="flat" cmpd="sng" w="9525">
            <a:solidFill>
              <a:srgbClr val="010134"/>
            </a:solidFill>
            <a:prstDash val="solid"/>
            <a:round/>
            <a:headEnd len="sm" w="sm" type="none"/>
            <a:tailEnd len="med" w="med" type="triangle"/>
          </a:ln>
        </p:spPr>
      </p:cxnSp>
      <p:pic>
        <p:nvPicPr>
          <p:cNvPr id="200" name="Google Shape;200;p14"/>
          <p:cNvPicPr preferRelativeResize="0"/>
          <p:nvPr/>
        </p:nvPicPr>
        <p:blipFill rotWithShape="1">
          <a:blip r:embed="rId4">
            <a:alphaModFix/>
          </a:blip>
          <a:srcRect b="0" l="0" r="0" t="0"/>
          <a:stretch/>
        </p:blipFill>
        <p:spPr>
          <a:xfrm>
            <a:off x="6043062" y="1739042"/>
            <a:ext cx="965200" cy="215900"/>
          </a:xfrm>
          <a:prstGeom prst="rect">
            <a:avLst/>
          </a:prstGeom>
          <a:noFill/>
          <a:ln>
            <a:noFill/>
          </a:ln>
        </p:spPr>
      </p:pic>
      <p:pic>
        <p:nvPicPr>
          <p:cNvPr id="201" name="Google Shape;201;p14"/>
          <p:cNvPicPr preferRelativeResize="0"/>
          <p:nvPr/>
        </p:nvPicPr>
        <p:blipFill rotWithShape="1">
          <a:blip r:embed="rId4">
            <a:alphaModFix/>
          </a:blip>
          <a:srcRect b="0" l="0" r="0" t="0"/>
          <a:stretch/>
        </p:blipFill>
        <p:spPr>
          <a:xfrm>
            <a:off x="6006787" y="3563723"/>
            <a:ext cx="965200" cy="215900"/>
          </a:xfrm>
          <a:prstGeom prst="rect">
            <a:avLst/>
          </a:prstGeom>
          <a:noFill/>
          <a:ln>
            <a:noFill/>
          </a:ln>
        </p:spPr>
      </p:pic>
      <p:cxnSp>
        <p:nvCxnSpPr>
          <p:cNvPr id="202" name="Google Shape;202;p14"/>
          <p:cNvCxnSpPr>
            <a:endCxn id="200" idx="1"/>
          </p:cNvCxnSpPr>
          <p:nvPr/>
        </p:nvCxnSpPr>
        <p:spPr>
          <a:xfrm>
            <a:off x="5007762" y="1846992"/>
            <a:ext cx="1035300" cy="0"/>
          </a:xfrm>
          <a:prstGeom prst="straightConnector1">
            <a:avLst/>
          </a:prstGeom>
          <a:noFill/>
          <a:ln cap="flat" cmpd="sng" w="9525">
            <a:solidFill>
              <a:srgbClr val="010134"/>
            </a:solidFill>
            <a:prstDash val="solid"/>
            <a:round/>
            <a:headEnd len="sm" w="sm" type="none"/>
            <a:tailEnd len="med" w="med" type="triangle"/>
          </a:ln>
        </p:spPr>
      </p:cxnSp>
      <p:cxnSp>
        <p:nvCxnSpPr>
          <p:cNvPr id="203" name="Google Shape;203;p14"/>
          <p:cNvCxnSpPr/>
          <p:nvPr/>
        </p:nvCxnSpPr>
        <p:spPr>
          <a:xfrm>
            <a:off x="4974851" y="3671671"/>
            <a:ext cx="1035299" cy="2"/>
          </a:xfrm>
          <a:prstGeom prst="straightConnector1">
            <a:avLst/>
          </a:prstGeom>
          <a:noFill/>
          <a:ln cap="flat" cmpd="sng" w="9525">
            <a:solidFill>
              <a:srgbClr val="010134"/>
            </a:solidFill>
            <a:prstDash val="solid"/>
            <a:round/>
            <a:headEnd len="sm" w="sm" type="none"/>
            <a:tailEnd len="med" w="med" type="triangle"/>
          </a:ln>
        </p:spPr>
      </p:cxnSp>
      <p:sp>
        <p:nvSpPr>
          <p:cNvPr id="204" name="Google Shape;204;p14"/>
          <p:cNvSpPr/>
          <p:nvPr/>
        </p:nvSpPr>
        <p:spPr>
          <a:xfrm>
            <a:off x="7211205" y="2621061"/>
            <a:ext cx="1640055" cy="272566"/>
          </a:xfrm>
          <a:prstGeom prst="rect">
            <a:avLst/>
          </a:prstGeom>
          <a:solidFill>
            <a:schemeClr val="dk1"/>
          </a:solidFill>
          <a:ln cap="flat" cmpd="sng" w="25400">
            <a:solidFill>
              <a:srgbClr val="01011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Cosine similarity</a:t>
            </a:r>
            <a:endParaRPr b="0" i="0" sz="1400" u="none" cap="none" strike="noStrike">
              <a:solidFill>
                <a:srgbClr val="000000"/>
              </a:solidFill>
              <a:latin typeface="Arial"/>
              <a:ea typeface="Arial"/>
              <a:cs typeface="Arial"/>
              <a:sym typeface="Arial"/>
            </a:endParaRPr>
          </a:p>
        </p:txBody>
      </p:sp>
      <p:cxnSp>
        <p:nvCxnSpPr>
          <p:cNvPr id="205" name="Google Shape;205;p14"/>
          <p:cNvCxnSpPr/>
          <p:nvPr/>
        </p:nvCxnSpPr>
        <p:spPr>
          <a:xfrm>
            <a:off x="6506055" y="1954942"/>
            <a:ext cx="641013" cy="788772"/>
          </a:xfrm>
          <a:prstGeom prst="straightConnector1">
            <a:avLst/>
          </a:prstGeom>
          <a:noFill/>
          <a:ln cap="flat" cmpd="sng" w="9525">
            <a:solidFill>
              <a:srgbClr val="010134"/>
            </a:solidFill>
            <a:prstDash val="solid"/>
            <a:round/>
            <a:headEnd len="sm" w="sm" type="none"/>
            <a:tailEnd len="med" w="med" type="triangle"/>
          </a:ln>
        </p:spPr>
      </p:cxnSp>
      <p:cxnSp>
        <p:nvCxnSpPr>
          <p:cNvPr id="206" name="Google Shape;206;p14"/>
          <p:cNvCxnSpPr/>
          <p:nvPr/>
        </p:nvCxnSpPr>
        <p:spPr>
          <a:xfrm flipH="1" rot="10800000">
            <a:off x="7008262" y="2835387"/>
            <a:ext cx="138806" cy="836284"/>
          </a:xfrm>
          <a:prstGeom prst="straightConnector1">
            <a:avLst/>
          </a:prstGeom>
          <a:noFill/>
          <a:ln cap="flat" cmpd="sng" w="9525">
            <a:solidFill>
              <a:srgbClr val="010134"/>
            </a:solidFill>
            <a:prstDash val="solid"/>
            <a:round/>
            <a:headEnd len="sm" w="sm" type="none"/>
            <a:tailEnd len="med" w="med" type="triangle"/>
          </a:ln>
        </p:spPr>
      </p:cxnSp>
      <p:pic>
        <p:nvPicPr>
          <p:cNvPr id="207" name="Google Shape;207;p14"/>
          <p:cNvPicPr preferRelativeResize="0"/>
          <p:nvPr/>
        </p:nvPicPr>
        <p:blipFill rotWithShape="1">
          <a:blip r:embed="rId5">
            <a:alphaModFix/>
          </a:blip>
          <a:srcRect b="0" l="0" r="0" t="0"/>
          <a:stretch/>
        </p:blipFill>
        <p:spPr>
          <a:xfrm>
            <a:off x="2765993" y="1361791"/>
            <a:ext cx="2241770" cy="1138129"/>
          </a:xfrm>
          <a:prstGeom prst="rect">
            <a:avLst/>
          </a:prstGeom>
          <a:noFill/>
          <a:ln>
            <a:noFill/>
          </a:ln>
        </p:spPr>
      </p:pic>
      <p:pic>
        <p:nvPicPr>
          <p:cNvPr id="208" name="Google Shape;208;p14"/>
          <p:cNvPicPr preferRelativeResize="0"/>
          <p:nvPr/>
        </p:nvPicPr>
        <p:blipFill rotWithShape="1">
          <a:blip r:embed="rId5">
            <a:alphaModFix/>
          </a:blip>
          <a:srcRect b="0" l="0" r="0" t="0"/>
          <a:stretch/>
        </p:blipFill>
        <p:spPr>
          <a:xfrm>
            <a:off x="2765993" y="3077787"/>
            <a:ext cx="2241770" cy="113812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5"/>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214" name="Google Shape;214;p15"/>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2. Data Curation (1): train protein selection</a:t>
            </a:r>
            <a:endParaRPr/>
          </a:p>
        </p:txBody>
      </p:sp>
      <p:sp>
        <p:nvSpPr>
          <p:cNvPr id="215" name="Google Shape;215;p15"/>
          <p:cNvSpPr txBox="1"/>
          <p:nvPr>
            <p:ph idx="1" type="body"/>
          </p:nvPr>
        </p:nvSpPr>
        <p:spPr>
          <a:xfrm>
            <a:off x="293700" y="793525"/>
            <a:ext cx="8520600" cy="621678"/>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latin typeface="Noto Sans Medium"/>
                <a:ea typeface="Noto Sans Medium"/>
                <a:cs typeface="Noto Sans Medium"/>
                <a:sym typeface="Noto Sans Medium"/>
              </a:rPr>
              <a:t>For FGFR prediction, which protein could be included in train data?</a:t>
            </a:r>
            <a:endParaRPr/>
          </a:p>
        </p:txBody>
      </p:sp>
      <p:sp>
        <p:nvSpPr>
          <p:cNvPr id="216" name="Google Shape;216;p15"/>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217" name="Google Shape;217;p15"/>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pic>
        <p:nvPicPr>
          <p:cNvPr id="218" name="Google Shape;218;p15"/>
          <p:cNvPicPr preferRelativeResize="0"/>
          <p:nvPr/>
        </p:nvPicPr>
        <p:blipFill rotWithShape="1">
          <a:blip r:embed="rId3">
            <a:alphaModFix/>
          </a:blip>
          <a:srcRect b="0" l="0" r="0" t="0"/>
          <a:stretch/>
        </p:blipFill>
        <p:spPr>
          <a:xfrm>
            <a:off x="355600" y="1689325"/>
            <a:ext cx="5249376" cy="2292125"/>
          </a:xfrm>
          <a:prstGeom prst="rect">
            <a:avLst/>
          </a:prstGeom>
          <a:noFill/>
          <a:ln>
            <a:noFill/>
          </a:ln>
        </p:spPr>
      </p:pic>
      <p:cxnSp>
        <p:nvCxnSpPr>
          <p:cNvPr id="219" name="Google Shape;219;p15"/>
          <p:cNvCxnSpPr/>
          <p:nvPr/>
        </p:nvCxnSpPr>
        <p:spPr>
          <a:xfrm>
            <a:off x="5111750" y="2774950"/>
            <a:ext cx="1041400" cy="0"/>
          </a:xfrm>
          <a:prstGeom prst="straightConnector1">
            <a:avLst/>
          </a:prstGeom>
          <a:noFill/>
          <a:ln cap="flat" cmpd="sng" w="9525">
            <a:solidFill>
              <a:srgbClr val="010134"/>
            </a:solidFill>
            <a:prstDash val="solid"/>
            <a:round/>
            <a:headEnd len="sm" w="sm" type="none"/>
            <a:tailEnd len="med" w="med" type="triangle"/>
          </a:ln>
        </p:spPr>
      </p:cxnSp>
      <p:sp>
        <p:nvSpPr>
          <p:cNvPr id="220" name="Google Shape;220;p15"/>
          <p:cNvSpPr txBox="1"/>
          <p:nvPr/>
        </p:nvSpPr>
        <p:spPr>
          <a:xfrm>
            <a:off x="6153150" y="2621061"/>
            <a:ext cx="28200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 Only human proteins selected</a:t>
            </a:r>
            <a:endParaRPr b="0" i="0" sz="1400" u="none" cap="none" strike="noStrike">
              <a:solidFill>
                <a:srgbClr val="000000"/>
              </a:solidFill>
              <a:latin typeface="Arial"/>
              <a:ea typeface="Arial"/>
              <a:cs typeface="Arial"/>
              <a:sym typeface="Arial"/>
            </a:endParaRPr>
          </a:p>
        </p:txBody>
      </p:sp>
      <p:cxnSp>
        <p:nvCxnSpPr>
          <p:cNvPr id="221" name="Google Shape;221;p15"/>
          <p:cNvCxnSpPr/>
          <p:nvPr/>
        </p:nvCxnSpPr>
        <p:spPr>
          <a:xfrm>
            <a:off x="3619500" y="3181350"/>
            <a:ext cx="0" cy="1141739"/>
          </a:xfrm>
          <a:prstGeom prst="straightConnector1">
            <a:avLst/>
          </a:prstGeom>
          <a:noFill/>
          <a:ln cap="flat" cmpd="sng" w="9525">
            <a:solidFill>
              <a:schemeClr val="dk1"/>
            </a:solidFill>
            <a:prstDash val="solid"/>
            <a:round/>
            <a:headEnd len="sm" w="sm" type="none"/>
            <a:tailEnd len="med" w="med" type="triangle"/>
          </a:ln>
        </p:spPr>
      </p:cxnSp>
      <p:sp>
        <p:nvSpPr>
          <p:cNvPr id="222" name="Google Shape;222;p15"/>
          <p:cNvSpPr txBox="1"/>
          <p:nvPr/>
        </p:nvSpPr>
        <p:spPr>
          <a:xfrm>
            <a:off x="2825001" y="4323089"/>
            <a:ext cx="345799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 Cosine similarity 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PLM embedding vectors with FGFRs </a:t>
            </a:r>
            <a:endParaRPr b="0" i="0" sz="1400" u="none" cap="none" strike="noStrike">
              <a:solidFill>
                <a:srgbClr val="000000"/>
              </a:solidFill>
              <a:latin typeface="Arial"/>
              <a:ea typeface="Arial"/>
              <a:cs typeface="Arial"/>
              <a:sym typeface="Arial"/>
            </a:endParaRPr>
          </a:p>
        </p:txBody>
      </p:sp>
      <p:cxnSp>
        <p:nvCxnSpPr>
          <p:cNvPr id="223" name="Google Shape;223;p15"/>
          <p:cNvCxnSpPr/>
          <p:nvPr/>
        </p:nvCxnSpPr>
        <p:spPr>
          <a:xfrm>
            <a:off x="4692650" y="3181350"/>
            <a:ext cx="806450" cy="570869"/>
          </a:xfrm>
          <a:prstGeom prst="straightConnector1">
            <a:avLst/>
          </a:prstGeom>
          <a:noFill/>
          <a:ln cap="flat" cmpd="sng" w="9525">
            <a:solidFill>
              <a:srgbClr val="010134"/>
            </a:solidFill>
            <a:prstDash val="solid"/>
            <a:round/>
            <a:headEnd len="sm" w="sm" type="none"/>
            <a:tailEnd len="med" w="med" type="triangle"/>
          </a:ln>
        </p:spPr>
      </p:cxnSp>
      <p:sp>
        <p:nvSpPr>
          <p:cNvPr id="224" name="Google Shape;224;p15"/>
          <p:cNvSpPr txBox="1"/>
          <p:nvPr/>
        </p:nvSpPr>
        <p:spPr>
          <a:xfrm>
            <a:off x="4462910" y="3827561"/>
            <a:ext cx="468109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 Text similarity of experiment descriptions with FGFRs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6"/>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230" name="Google Shape;230;p16"/>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2. Data Curation (1): train protein selection</a:t>
            </a:r>
            <a:endParaRPr/>
          </a:p>
        </p:txBody>
      </p:sp>
      <p:sp>
        <p:nvSpPr>
          <p:cNvPr id="231" name="Google Shape;231;p16"/>
          <p:cNvSpPr txBox="1"/>
          <p:nvPr>
            <p:ph idx="1" type="body"/>
          </p:nvPr>
        </p:nvSpPr>
        <p:spPr>
          <a:xfrm>
            <a:off x="293700" y="793525"/>
            <a:ext cx="8520600" cy="621678"/>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latin typeface="Noto Sans Medium"/>
                <a:ea typeface="Noto Sans Medium"/>
                <a:cs typeface="Noto Sans Medium"/>
                <a:sym typeface="Noto Sans Medium"/>
              </a:rPr>
              <a:t>For FGFR prediction, which protein could be included in train data?</a:t>
            </a:r>
            <a:endParaRPr/>
          </a:p>
        </p:txBody>
      </p:sp>
      <p:sp>
        <p:nvSpPr>
          <p:cNvPr id="232" name="Google Shape;232;p16"/>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233" name="Google Shape;233;p16"/>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pic>
        <p:nvPicPr>
          <p:cNvPr id="234" name="Google Shape;234;p16"/>
          <p:cNvPicPr preferRelativeResize="0"/>
          <p:nvPr/>
        </p:nvPicPr>
        <p:blipFill rotWithShape="1">
          <a:blip r:embed="rId3">
            <a:alphaModFix/>
          </a:blip>
          <a:srcRect b="0" l="0" r="0" t="0"/>
          <a:stretch/>
        </p:blipFill>
        <p:spPr>
          <a:xfrm>
            <a:off x="355600" y="1689325"/>
            <a:ext cx="5249376" cy="2292125"/>
          </a:xfrm>
          <a:prstGeom prst="rect">
            <a:avLst/>
          </a:prstGeom>
          <a:noFill/>
          <a:ln>
            <a:noFill/>
          </a:ln>
        </p:spPr>
      </p:pic>
      <p:cxnSp>
        <p:nvCxnSpPr>
          <p:cNvPr id="235" name="Google Shape;235;p16"/>
          <p:cNvCxnSpPr/>
          <p:nvPr/>
        </p:nvCxnSpPr>
        <p:spPr>
          <a:xfrm>
            <a:off x="5111750" y="2774950"/>
            <a:ext cx="1041400" cy="0"/>
          </a:xfrm>
          <a:prstGeom prst="straightConnector1">
            <a:avLst/>
          </a:prstGeom>
          <a:noFill/>
          <a:ln cap="flat" cmpd="sng" w="9525">
            <a:solidFill>
              <a:srgbClr val="010134"/>
            </a:solidFill>
            <a:prstDash val="solid"/>
            <a:round/>
            <a:headEnd len="sm" w="sm" type="none"/>
            <a:tailEnd len="med" w="med" type="triangle"/>
          </a:ln>
        </p:spPr>
      </p:cxnSp>
      <p:sp>
        <p:nvSpPr>
          <p:cNvPr id="236" name="Google Shape;236;p16"/>
          <p:cNvSpPr txBox="1"/>
          <p:nvPr/>
        </p:nvSpPr>
        <p:spPr>
          <a:xfrm>
            <a:off x="6153150" y="2621061"/>
            <a:ext cx="28200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 Only human proteins selected</a:t>
            </a:r>
            <a:endParaRPr b="0" i="0" sz="1400" u="none" cap="none" strike="noStrike">
              <a:solidFill>
                <a:srgbClr val="000000"/>
              </a:solidFill>
              <a:latin typeface="Arial"/>
              <a:ea typeface="Arial"/>
              <a:cs typeface="Arial"/>
              <a:sym typeface="Arial"/>
            </a:endParaRPr>
          </a:p>
        </p:txBody>
      </p:sp>
      <p:cxnSp>
        <p:nvCxnSpPr>
          <p:cNvPr id="237" name="Google Shape;237;p16"/>
          <p:cNvCxnSpPr/>
          <p:nvPr/>
        </p:nvCxnSpPr>
        <p:spPr>
          <a:xfrm>
            <a:off x="3619500" y="3181350"/>
            <a:ext cx="0" cy="1141739"/>
          </a:xfrm>
          <a:prstGeom prst="straightConnector1">
            <a:avLst/>
          </a:prstGeom>
          <a:noFill/>
          <a:ln cap="flat" cmpd="sng" w="9525">
            <a:solidFill>
              <a:schemeClr val="dk1"/>
            </a:solidFill>
            <a:prstDash val="solid"/>
            <a:round/>
            <a:headEnd len="sm" w="sm" type="none"/>
            <a:tailEnd len="med" w="med" type="triangle"/>
          </a:ln>
        </p:spPr>
      </p:cxnSp>
      <p:sp>
        <p:nvSpPr>
          <p:cNvPr id="238" name="Google Shape;238;p16"/>
          <p:cNvSpPr txBox="1"/>
          <p:nvPr/>
        </p:nvSpPr>
        <p:spPr>
          <a:xfrm>
            <a:off x="2825001" y="4323089"/>
            <a:ext cx="345799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 Cosine similarity 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PLM embedding vectors with FGFRs </a:t>
            </a:r>
            <a:endParaRPr b="0" i="0" sz="1400" u="none" cap="none" strike="noStrike">
              <a:solidFill>
                <a:srgbClr val="000000"/>
              </a:solidFill>
              <a:latin typeface="Arial"/>
              <a:ea typeface="Arial"/>
              <a:cs typeface="Arial"/>
              <a:sym typeface="Arial"/>
            </a:endParaRPr>
          </a:p>
        </p:txBody>
      </p:sp>
      <p:cxnSp>
        <p:nvCxnSpPr>
          <p:cNvPr id="239" name="Google Shape;239;p16"/>
          <p:cNvCxnSpPr/>
          <p:nvPr/>
        </p:nvCxnSpPr>
        <p:spPr>
          <a:xfrm>
            <a:off x="4692650" y="3181350"/>
            <a:ext cx="806450" cy="570869"/>
          </a:xfrm>
          <a:prstGeom prst="straightConnector1">
            <a:avLst/>
          </a:prstGeom>
          <a:noFill/>
          <a:ln cap="flat" cmpd="sng" w="9525">
            <a:solidFill>
              <a:srgbClr val="010134"/>
            </a:solidFill>
            <a:prstDash val="solid"/>
            <a:round/>
            <a:headEnd len="sm" w="sm" type="none"/>
            <a:tailEnd len="med" w="med" type="triangle"/>
          </a:ln>
        </p:spPr>
      </p:cxnSp>
      <p:sp>
        <p:nvSpPr>
          <p:cNvPr id="240" name="Google Shape;240;p16"/>
          <p:cNvSpPr txBox="1"/>
          <p:nvPr/>
        </p:nvSpPr>
        <p:spPr>
          <a:xfrm>
            <a:off x="4462910" y="3827561"/>
            <a:ext cx="468109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 Text similarity of experiment descriptions with FGFRs</a:t>
            </a:r>
            <a:endParaRPr b="0" i="0" sz="1400" u="none" cap="none" strike="noStrike">
              <a:solidFill>
                <a:srgbClr val="000000"/>
              </a:solidFill>
              <a:latin typeface="Arial"/>
              <a:ea typeface="Arial"/>
              <a:cs typeface="Arial"/>
              <a:sym typeface="Arial"/>
            </a:endParaRPr>
          </a:p>
        </p:txBody>
      </p:sp>
      <p:sp>
        <p:nvSpPr>
          <p:cNvPr id="241" name="Google Shape;241;p16"/>
          <p:cNvSpPr/>
          <p:nvPr/>
        </p:nvSpPr>
        <p:spPr>
          <a:xfrm>
            <a:off x="0" y="764657"/>
            <a:ext cx="9144000" cy="4141459"/>
          </a:xfrm>
          <a:prstGeom prst="rect">
            <a:avLst/>
          </a:prstGeom>
          <a:solidFill>
            <a:srgbClr val="7F7F7F">
              <a:alpha val="74902"/>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242" name="Google Shape;242;p16"/>
          <p:cNvPicPr preferRelativeResize="0"/>
          <p:nvPr/>
        </p:nvPicPr>
        <p:blipFill rotWithShape="1">
          <a:blip r:embed="rId4">
            <a:alphaModFix/>
          </a:blip>
          <a:srcRect b="0" l="0" r="0" t="0"/>
          <a:stretch/>
        </p:blipFill>
        <p:spPr>
          <a:xfrm>
            <a:off x="170847" y="1054679"/>
            <a:ext cx="5045929" cy="2802393"/>
          </a:xfrm>
          <a:prstGeom prst="rect">
            <a:avLst/>
          </a:prstGeom>
          <a:noFill/>
          <a:ln>
            <a:noFill/>
          </a:ln>
        </p:spPr>
      </p:pic>
      <p:pic>
        <p:nvPicPr>
          <p:cNvPr descr="Volume 11 Issue 1, January 2014" id="243" name="Google Shape;243;p16"/>
          <p:cNvPicPr preferRelativeResize="0"/>
          <p:nvPr/>
        </p:nvPicPr>
        <p:blipFill rotWithShape="1">
          <a:blip r:embed="rId5">
            <a:alphaModFix/>
          </a:blip>
          <a:srcRect b="0" l="0" r="0" t="0"/>
          <a:stretch/>
        </p:blipFill>
        <p:spPr>
          <a:xfrm>
            <a:off x="6439147" y="1086484"/>
            <a:ext cx="2086265" cy="27410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7"/>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249" name="Google Shape;249;p17"/>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2. Data Curation (1): train protein selection</a:t>
            </a:r>
            <a:endParaRPr/>
          </a:p>
        </p:txBody>
      </p:sp>
      <p:sp>
        <p:nvSpPr>
          <p:cNvPr id="250" name="Google Shape;250;p17"/>
          <p:cNvSpPr txBox="1"/>
          <p:nvPr>
            <p:ph idx="1" type="body"/>
          </p:nvPr>
        </p:nvSpPr>
        <p:spPr>
          <a:xfrm>
            <a:off x="293700" y="793525"/>
            <a:ext cx="8520600" cy="621678"/>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SzPts val="1600"/>
              <a:buNone/>
            </a:pPr>
            <a:r>
              <a:rPr lang="en-US">
                <a:latin typeface="Noto Sans Medium"/>
                <a:ea typeface="Noto Sans Medium"/>
                <a:cs typeface="Noto Sans Medium"/>
                <a:sym typeface="Noto Sans Medium"/>
              </a:rPr>
              <a:t>For FGFR prediction, which protein could be included in train data?</a:t>
            </a:r>
            <a:endParaRPr/>
          </a:p>
        </p:txBody>
      </p:sp>
      <p:sp>
        <p:nvSpPr>
          <p:cNvPr id="251" name="Google Shape;251;p17"/>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252" name="Google Shape;252;p17"/>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pic>
        <p:nvPicPr>
          <p:cNvPr id="253" name="Google Shape;253;p17"/>
          <p:cNvPicPr preferRelativeResize="0"/>
          <p:nvPr/>
        </p:nvPicPr>
        <p:blipFill rotWithShape="1">
          <a:blip r:embed="rId3">
            <a:alphaModFix/>
          </a:blip>
          <a:srcRect b="0" l="0" r="0" t="0"/>
          <a:stretch/>
        </p:blipFill>
        <p:spPr>
          <a:xfrm>
            <a:off x="355600" y="1689325"/>
            <a:ext cx="5249376" cy="2292125"/>
          </a:xfrm>
          <a:prstGeom prst="rect">
            <a:avLst/>
          </a:prstGeom>
          <a:noFill/>
          <a:ln>
            <a:noFill/>
          </a:ln>
        </p:spPr>
      </p:pic>
      <p:cxnSp>
        <p:nvCxnSpPr>
          <p:cNvPr id="254" name="Google Shape;254;p17"/>
          <p:cNvCxnSpPr/>
          <p:nvPr/>
        </p:nvCxnSpPr>
        <p:spPr>
          <a:xfrm>
            <a:off x="5111750" y="2774950"/>
            <a:ext cx="1041400" cy="0"/>
          </a:xfrm>
          <a:prstGeom prst="straightConnector1">
            <a:avLst/>
          </a:prstGeom>
          <a:noFill/>
          <a:ln cap="flat" cmpd="sng" w="9525">
            <a:solidFill>
              <a:srgbClr val="010134"/>
            </a:solidFill>
            <a:prstDash val="solid"/>
            <a:round/>
            <a:headEnd len="sm" w="sm" type="none"/>
            <a:tailEnd len="med" w="med" type="triangle"/>
          </a:ln>
        </p:spPr>
      </p:cxnSp>
      <p:sp>
        <p:nvSpPr>
          <p:cNvPr id="255" name="Google Shape;255;p17"/>
          <p:cNvSpPr txBox="1"/>
          <p:nvPr/>
        </p:nvSpPr>
        <p:spPr>
          <a:xfrm>
            <a:off x="6153150" y="2621061"/>
            <a:ext cx="28200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 Only human proteins selected</a:t>
            </a:r>
            <a:endParaRPr b="0" i="0" sz="1400" u="none" cap="none" strike="noStrike">
              <a:solidFill>
                <a:srgbClr val="000000"/>
              </a:solidFill>
              <a:latin typeface="Arial"/>
              <a:ea typeface="Arial"/>
              <a:cs typeface="Arial"/>
              <a:sym typeface="Arial"/>
            </a:endParaRPr>
          </a:p>
        </p:txBody>
      </p:sp>
      <p:cxnSp>
        <p:nvCxnSpPr>
          <p:cNvPr id="256" name="Google Shape;256;p17"/>
          <p:cNvCxnSpPr/>
          <p:nvPr/>
        </p:nvCxnSpPr>
        <p:spPr>
          <a:xfrm>
            <a:off x="3619500" y="3181350"/>
            <a:ext cx="0" cy="1141739"/>
          </a:xfrm>
          <a:prstGeom prst="straightConnector1">
            <a:avLst/>
          </a:prstGeom>
          <a:noFill/>
          <a:ln cap="flat" cmpd="sng" w="9525">
            <a:solidFill>
              <a:schemeClr val="dk1"/>
            </a:solidFill>
            <a:prstDash val="solid"/>
            <a:round/>
            <a:headEnd len="sm" w="sm" type="none"/>
            <a:tailEnd len="med" w="med" type="triangle"/>
          </a:ln>
        </p:spPr>
      </p:cxnSp>
      <p:sp>
        <p:nvSpPr>
          <p:cNvPr id="257" name="Google Shape;257;p17"/>
          <p:cNvSpPr txBox="1"/>
          <p:nvPr/>
        </p:nvSpPr>
        <p:spPr>
          <a:xfrm>
            <a:off x="2825001" y="4323089"/>
            <a:ext cx="345799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2) Cosine similarity of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PLM embedding vectors with FGFRs </a:t>
            </a:r>
            <a:endParaRPr b="0" i="0" sz="1400" u="none" cap="none" strike="noStrike">
              <a:solidFill>
                <a:srgbClr val="000000"/>
              </a:solidFill>
              <a:latin typeface="Arial"/>
              <a:ea typeface="Arial"/>
              <a:cs typeface="Arial"/>
              <a:sym typeface="Arial"/>
            </a:endParaRPr>
          </a:p>
        </p:txBody>
      </p:sp>
      <p:cxnSp>
        <p:nvCxnSpPr>
          <p:cNvPr id="258" name="Google Shape;258;p17"/>
          <p:cNvCxnSpPr/>
          <p:nvPr/>
        </p:nvCxnSpPr>
        <p:spPr>
          <a:xfrm>
            <a:off x="4692650" y="3181350"/>
            <a:ext cx="806450" cy="570869"/>
          </a:xfrm>
          <a:prstGeom prst="straightConnector1">
            <a:avLst/>
          </a:prstGeom>
          <a:noFill/>
          <a:ln cap="flat" cmpd="sng" w="9525">
            <a:solidFill>
              <a:srgbClr val="010134"/>
            </a:solidFill>
            <a:prstDash val="solid"/>
            <a:round/>
            <a:headEnd len="sm" w="sm" type="none"/>
            <a:tailEnd len="med" w="med" type="triangle"/>
          </a:ln>
        </p:spPr>
      </p:cxnSp>
      <p:sp>
        <p:nvSpPr>
          <p:cNvPr id="259" name="Google Shape;259;p17"/>
          <p:cNvSpPr txBox="1"/>
          <p:nvPr/>
        </p:nvSpPr>
        <p:spPr>
          <a:xfrm>
            <a:off x="4462910" y="3827561"/>
            <a:ext cx="468109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3) Text similarity of experiment descriptions with FGFRs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9"/>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265" name="Google Shape;265;p19"/>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2. Data Curation (2): CustomWTScaler</a:t>
            </a:r>
            <a:endParaRPr/>
          </a:p>
        </p:txBody>
      </p:sp>
      <p:pic>
        <p:nvPicPr>
          <p:cNvPr descr="A group of graphs with numbers&#10;&#10;AI-generated content may be incorrect." id="266" name="Google Shape;266;p19"/>
          <p:cNvPicPr preferRelativeResize="0"/>
          <p:nvPr/>
        </p:nvPicPr>
        <p:blipFill rotWithShape="1">
          <a:blip r:embed="rId3">
            <a:alphaModFix/>
          </a:blip>
          <a:srcRect b="0" l="0" r="0" t="0"/>
          <a:stretch/>
        </p:blipFill>
        <p:spPr>
          <a:xfrm>
            <a:off x="1187783" y="906864"/>
            <a:ext cx="6353659" cy="3978604"/>
          </a:xfrm>
          <a:prstGeom prst="rect">
            <a:avLst/>
          </a:prstGeom>
          <a:noFill/>
          <a:ln>
            <a:noFill/>
          </a:ln>
        </p:spPr>
      </p:pic>
      <p:sp>
        <p:nvSpPr>
          <p:cNvPr id="267" name="Google Shape;267;p19"/>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268" name="Google Shape;268;p19"/>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1"/>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274" name="Google Shape;274;p21"/>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3. Knowledge Transfer</a:t>
            </a:r>
            <a:endParaRPr/>
          </a:p>
        </p:txBody>
      </p:sp>
      <p:sp>
        <p:nvSpPr>
          <p:cNvPr id="275" name="Google Shape;275;p21"/>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pic>
        <p:nvPicPr>
          <p:cNvPr descr="A diagram of a computer program&#10;&#10;AI-generated content may be incorrect." id="276" name="Google Shape;276;p21"/>
          <p:cNvPicPr preferRelativeResize="0"/>
          <p:nvPr/>
        </p:nvPicPr>
        <p:blipFill rotWithShape="1">
          <a:blip r:embed="rId3">
            <a:alphaModFix/>
          </a:blip>
          <a:srcRect b="0" l="0" r="0" t="0"/>
          <a:stretch/>
        </p:blipFill>
        <p:spPr>
          <a:xfrm>
            <a:off x="378214" y="903135"/>
            <a:ext cx="5125884" cy="3761737"/>
          </a:xfrm>
          <a:prstGeom prst="rect">
            <a:avLst/>
          </a:prstGeom>
          <a:noFill/>
          <a:ln>
            <a:noFill/>
          </a:ln>
        </p:spPr>
      </p:pic>
      <p:sp>
        <p:nvSpPr>
          <p:cNvPr id="277" name="Google Shape;277;p21"/>
          <p:cNvSpPr/>
          <p:nvPr/>
        </p:nvSpPr>
        <p:spPr>
          <a:xfrm>
            <a:off x="4077634" y="758953"/>
            <a:ext cx="1545631" cy="2306648"/>
          </a:xfrm>
          <a:prstGeom prst="roundRect">
            <a:avLst>
              <a:gd fmla="val 16667" name="adj"/>
            </a:avLst>
          </a:prstGeom>
          <a:noFill/>
          <a:ln cap="flat" cmpd="sng" w="254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78" name="Google Shape;278;p21"/>
          <p:cNvSpPr txBox="1"/>
          <p:nvPr>
            <p:ph idx="1" type="body"/>
          </p:nvPr>
        </p:nvSpPr>
        <p:spPr>
          <a:xfrm>
            <a:off x="5655725" y="1083525"/>
            <a:ext cx="3158700" cy="109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1600"/>
              <a:buNone/>
            </a:pPr>
            <a:r>
              <a:rPr lang="en-US" sz="1100">
                <a:latin typeface="Noto Sans Medium"/>
                <a:ea typeface="Noto Sans Medium"/>
                <a:cs typeface="Noto Sans Medium"/>
                <a:sym typeface="Noto Sans Medium"/>
              </a:rPr>
              <a:t>1) Knowledge distillation: </a:t>
            </a:r>
            <a:r>
              <a:rPr b="0" lang="en-US" sz="1100">
                <a:latin typeface="Noto Sans Medium"/>
                <a:ea typeface="Noto Sans Medium"/>
                <a:cs typeface="Noto Sans Medium"/>
                <a:sym typeface="Noto Sans Medium"/>
              </a:rPr>
              <a:t>Concatenating embedding vectors from the pre-trained </a:t>
            </a:r>
            <a:endParaRPr b="0" sz="1100">
              <a:latin typeface="Noto Sans Medium"/>
              <a:ea typeface="Noto Sans Medium"/>
              <a:cs typeface="Noto Sans Medium"/>
              <a:sym typeface="Noto Sans Medium"/>
            </a:endParaRPr>
          </a:p>
          <a:p>
            <a:pPr indent="0" lvl="0" marL="0" rtl="0" algn="l">
              <a:lnSpc>
                <a:spcPct val="115000"/>
              </a:lnSpc>
              <a:spcBef>
                <a:spcPts val="0"/>
              </a:spcBef>
              <a:spcAft>
                <a:spcPts val="0"/>
              </a:spcAft>
              <a:buSzPts val="1600"/>
              <a:buNone/>
            </a:pPr>
            <a:r>
              <a:rPr b="0" lang="en-US" sz="1100">
                <a:latin typeface="Noto Sans Medium"/>
                <a:ea typeface="Noto Sans Medium"/>
                <a:cs typeface="Noto Sans Medium"/>
                <a:sym typeface="Noto Sans Medium"/>
              </a:rPr>
              <a:t>larger PLM</a:t>
            </a:r>
            <a:endParaRPr/>
          </a:p>
          <a:p>
            <a:pPr indent="0" lvl="0" marL="0" rtl="0" algn="l">
              <a:lnSpc>
                <a:spcPct val="115000"/>
              </a:lnSpc>
              <a:spcBef>
                <a:spcPts val="1200"/>
              </a:spcBef>
              <a:spcAft>
                <a:spcPts val="1200"/>
              </a:spcAft>
              <a:buSzPts val="1600"/>
              <a:buNone/>
            </a:pPr>
            <a:r>
              <a:rPr b="0" lang="en-US" sz="1100">
                <a:solidFill>
                  <a:srgbClr val="C00000"/>
                </a:solidFill>
              </a:rPr>
              <a:t>→ Detailed explanation in the poster section </a:t>
            </a:r>
            <a:endParaRPr b="0" sz="1100">
              <a:solidFill>
                <a:srgbClr val="C00000"/>
              </a:solidFill>
            </a:endParaRPr>
          </a:p>
        </p:txBody>
      </p:sp>
      <p:sp>
        <p:nvSpPr>
          <p:cNvPr id="279" name="Google Shape;279;p21"/>
          <p:cNvSpPr txBox="1"/>
          <p:nvPr/>
        </p:nvSpPr>
        <p:spPr>
          <a:xfrm>
            <a:off x="5655726" y="3128036"/>
            <a:ext cx="3346689" cy="727861"/>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Clr>
                <a:schemeClr val="dk1"/>
              </a:buClr>
              <a:buSzPts val="1600"/>
              <a:buFont typeface="Noto Sans"/>
              <a:buNone/>
            </a:pPr>
            <a:r>
              <a:rPr b="1" i="0" lang="en-US" sz="1100" u="none" cap="none" strike="noStrike">
                <a:solidFill>
                  <a:schemeClr val="dk1"/>
                </a:solidFill>
                <a:latin typeface="Noto Sans Medium"/>
                <a:ea typeface="Noto Sans Medium"/>
                <a:cs typeface="Noto Sans Medium"/>
                <a:sym typeface="Noto Sans Medium"/>
              </a:rPr>
              <a:t>2) Transfer learning: </a:t>
            </a:r>
            <a:r>
              <a:rPr b="0" i="0" lang="en-US" sz="1100" u="none" cap="none" strike="noStrike">
                <a:solidFill>
                  <a:schemeClr val="dk1"/>
                </a:solidFill>
                <a:latin typeface="Noto Sans Medium"/>
                <a:ea typeface="Noto Sans Medium"/>
                <a:cs typeface="Noto Sans Medium"/>
                <a:sym typeface="Noto Sans Medium"/>
              </a:rPr>
              <a:t>leveraging our previous model by using pseudo-labels</a:t>
            </a:r>
            <a:endParaRPr b="0" i="0" sz="1100" u="none" cap="none" strike="noStrike">
              <a:solidFill>
                <a:schemeClr val="dk1"/>
              </a:solidFill>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g3ae24b723e1_0_1"/>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285" name="Google Shape;285;g3ae24b723e1_0_1"/>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Additionally, stop-gain validation</a:t>
            </a:r>
            <a:endParaRPr/>
          </a:p>
        </p:txBody>
      </p:sp>
      <p:sp>
        <p:nvSpPr>
          <p:cNvPr id="286" name="Google Shape;286;g3ae24b723e1_0_1"/>
          <p:cNvSpPr/>
          <p:nvPr/>
        </p:nvSpPr>
        <p:spPr>
          <a:xfrm>
            <a:off x="7147068" y="212065"/>
            <a:ext cx="584100" cy="27150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pic>
        <p:nvPicPr>
          <p:cNvPr id="287" name="Google Shape;287;g3ae24b723e1_0_1"/>
          <p:cNvPicPr preferRelativeResize="0"/>
          <p:nvPr/>
        </p:nvPicPr>
        <p:blipFill rotWithShape="1">
          <a:blip r:embed="rId3">
            <a:alphaModFix/>
          </a:blip>
          <a:srcRect b="0" l="0" r="0" t="0"/>
          <a:stretch/>
        </p:blipFill>
        <p:spPr>
          <a:xfrm>
            <a:off x="1129150" y="860299"/>
            <a:ext cx="7037114" cy="3908351"/>
          </a:xfrm>
          <a:prstGeom prst="rect">
            <a:avLst/>
          </a:prstGeom>
          <a:noFill/>
          <a:ln>
            <a:noFill/>
          </a:ln>
        </p:spPr>
      </p:pic>
      <p:sp>
        <p:nvSpPr>
          <p:cNvPr id="288" name="Google Shape;288;g3ae24b723e1_0_1"/>
          <p:cNvSpPr/>
          <p:nvPr/>
        </p:nvSpPr>
        <p:spPr>
          <a:xfrm>
            <a:off x="6439147" y="212065"/>
            <a:ext cx="584100" cy="27150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2"/>
          <p:cNvSpPr txBox="1"/>
          <p:nvPr>
            <p:ph type="ctrTitle"/>
          </p:nvPr>
        </p:nvSpPr>
        <p:spPr>
          <a:xfrm>
            <a:off x="3473056" y="2196277"/>
            <a:ext cx="2197888" cy="750945"/>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2"/>
              </a:buClr>
              <a:buSzPts val="1100"/>
              <a:buFont typeface="Arial"/>
              <a:buNone/>
            </a:pPr>
            <a:r>
              <a:rPr lang="en-US" sz="3200"/>
              <a:t>Summary</a:t>
            </a:r>
            <a:endParaRPr sz="3200"/>
          </a:p>
        </p:txBody>
      </p:sp>
      <p:sp>
        <p:nvSpPr>
          <p:cNvPr id="294" name="Google Shape;294;p22"/>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3"/>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300" name="Google Shape;300;p23"/>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Summary</a:t>
            </a:r>
            <a:endParaRPr/>
          </a:p>
        </p:txBody>
      </p:sp>
      <p:sp>
        <p:nvSpPr>
          <p:cNvPr id="301" name="Google Shape;301;p23"/>
          <p:cNvSpPr txBox="1"/>
          <p:nvPr>
            <p:ph idx="1" type="body"/>
          </p:nvPr>
        </p:nvSpPr>
        <p:spPr>
          <a:xfrm>
            <a:off x="293700" y="1072365"/>
            <a:ext cx="8680500" cy="35511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chemeClr val="dk1"/>
              </a:buClr>
              <a:buSzPts val="1600"/>
              <a:buChar char="●"/>
            </a:pPr>
            <a:r>
              <a:rPr lang="en-US"/>
              <a:t>We, 3billion, developed ClearVariantPro(CVP) to accurately predict mutational effects</a:t>
            </a:r>
            <a:endParaRPr/>
          </a:p>
          <a:p>
            <a:pPr indent="-317500" lvl="1" marL="914400" rtl="0" algn="l">
              <a:lnSpc>
                <a:spcPct val="115000"/>
              </a:lnSpc>
              <a:spcBef>
                <a:spcPts val="0"/>
              </a:spcBef>
              <a:spcAft>
                <a:spcPts val="0"/>
              </a:spcAft>
              <a:buSzPts val="1400"/>
              <a:buChar char="○"/>
            </a:pPr>
            <a:r>
              <a:rPr lang="en-US"/>
              <a:t>Well fine-tuned performance higher than foundation models</a:t>
            </a:r>
            <a:endParaRPr/>
          </a:p>
          <a:p>
            <a:pPr indent="-228600" lvl="0" marL="457200" rtl="0" algn="l">
              <a:lnSpc>
                <a:spcPct val="115000"/>
              </a:lnSpc>
              <a:spcBef>
                <a:spcPts val="0"/>
              </a:spcBef>
              <a:spcAft>
                <a:spcPts val="0"/>
              </a:spcAft>
              <a:buClr>
                <a:schemeClr val="dk1"/>
              </a:buClr>
              <a:buSzPts val="1600"/>
              <a:buNone/>
            </a:pPr>
            <a:r>
              <a:t/>
            </a:r>
            <a:endParaRPr/>
          </a:p>
          <a:p>
            <a:pPr indent="-330200" lvl="0" marL="457200" rtl="0" algn="l">
              <a:lnSpc>
                <a:spcPct val="115000"/>
              </a:lnSpc>
              <a:spcBef>
                <a:spcPts val="0"/>
              </a:spcBef>
              <a:spcAft>
                <a:spcPts val="0"/>
              </a:spcAft>
              <a:buClr>
                <a:schemeClr val="dk1"/>
              </a:buClr>
              <a:buSzPts val="1600"/>
              <a:buChar char="●"/>
            </a:pPr>
            <a:r>
              <a:rPr lang="en-US"/>
              <a:t>3 core methods are</a:t>
            </a:r>
            <a:endParaRPr/>
          </a:p>
          <a:p>
            <a:pPr indent="-317500" lvl="1" marL="914400" rtl="0" algn="l">
              <a:lnSpc>
                <a:spcPct val="115000"/>
              </a:lnSpc>
              <a:spcBef>
                <a:spcPts val="0"/>
              </a:spcBef>
              <a:spcAft>
                <a:spcPts val="0"/>
              </a:spcAft>
              <a:buSzPts val="1400"/>
              <a:buChar char="○"/>
            </a:pPr>
            <a:r>
              <a:rPr lang="en-US"/>
              <a:t>i) Model architecture: comparison of ref and mut sequence on GAT of protein structures</a:t>
            </a:r>
            <a:endParaRPr/>
          </a:p>
          <a:p>
            <a:pPr indent="-317500" lvl="1" marL="914400" rtl="0" algn="l">
              <a:lnSpc>
                <a:spcPct val="115000"/>
              </a:lnSpc>
              <a:spcBef>
                <a:spcPts val="0"/>
              </a:spcBef>
              <a:spcAft>
                <a:spcPts val="0"/>
              </a:spcAft>
              <a:buSzPts val="1400"/>
              <a:buChar char="○"/>
            </a:pPr>
            <a:r>
              <a:rPr lang="en-US"/>
              <a:t>ii) Data curation: similar proteins and experiments</a:t>
            </a:r>
            <a:endParaRPr/>
          </a:p>
          <a:p>
            <a:pPr indent="-317500" lvl="1" marL="914400" rtl="0" algn="l">
              <a:lnSpc>
                <a:spcPct val="115000"/>
              </a:lnSpc>
              <a:spcBef>
                <a:spcPts val="0"/>
              </a:spcBef>
              <a:spcAft>
                <a:spcPts val="0"/>
              </a:spcAft>
              <a:buSzPts val="1400"/>
              <a:buChar char="○"/>
            </a:pPr>
            <a:r>
              <a:rPr lang="en-US"/>
              <a:t>iii) Knowledge transfer: AI skills to leverage other models</a:t>
            </a:r>
            <a:endParaRPr/>
          </a:p>
          <a:p>
            <a:pPr indent="-228600" lvl="1" marL="914400" rtl="0" algn="l">
              <a:lnSpc>
                <a:spcPct val="115000"/>
              </a:lnSpc>
              <a:spcBef>
                <a:spcPts val="0"/>
              </a:spcBef>
              <a:spcAft>
                <a:spcPts val="0"/>
              </a:spcAft>
              <a:buSzPts val="1400"/>
              <a:buNone/>
            </a:pPr>
            <a:r>
              <a:t/>
            </a:r>
            <a:endParaRPr/>
          </a:p>
          <a:p>
            <a:pPr indent="-330200" lvl="0" marL="457200" rtl="0" algn="l">
              <a:lnSpc>
                <a:spcPct val="115000"/>
              </a:lnSpc>
              <a:spcBef>
                <a:spcPts val="0"/>
              </a:spcBef>
              <a:spcAft>
                <a:spcPts val="0"/>
              </a:spcAft>
              <a:buClr>
                <a:schemeClr val="dk1"/>
              </a:buClr>
              <a:buSzPts val="1600"/>
              <a:buChar char="●"/>
            </a:pPr>
            <a:r>
              <a:rPr lang="en-US"/>
              <a:t>Open to discussions after this presentation or at our poster</a:t>
            </a:r>
            <a:endParaRPr/>
          </a:p>
          <a:p>
            <a:pPr indent="-317500" lvl="1" marL="914400" rtl="0" algn="l">
              <a:lnSpc>
                <a:spcPct val="115000"/>
              </a:lnSpc>
              <a:spcBef>
                <a:spcPts val="0"/>
              </a:spcBef>
              <a:spcAft>
                <a:spcPts val="0"/>
              </a:spcAft>
              <a:buSzPts val="1400"/>
              <a:buChar char="○"/>
            </a:pPr>
            <a:r>
              <a:rPr lang="en-US"/>
              <a:t>for the underserved!</a:t>
            </a:r>
            <a:endParaRPr/>
          </a:p>
          <a:p>
            <a:pPr indent="-317500" lvl="1" marL="914400" rtl="0" algn="l">
              <a:lnSpc>
                <a:spcPct val="115000"/>
              </a:lnSpc>
              <a:spcBef>
                <a:spcPts val="0"/>
              </a:spcBef>
              <a:spcAft>
                <a:spcPts val="0"/>
              </a:spcAft>
              <a:buSzPts val="1400"/>
              <a:buChar char="○"/>
            </a:pPr>
            <a:r>
              <a:rPr lang="en-US"/>
              <a:t>of course, we made advances after CAGI7 challenge submissions</a:t>
            </a:r>
            <a:endParaRPr/>
          </a:p>
          <a:p>
            <a:pPr indent="-317500" lvl="1" marL="914400" rtl="0" algn="l">
              <a:lnSpc>
                <a:spcPct val="115000"/>
              </a:lnSpc>
              <a:spcBef>
                <a:spcPts val="0"/>
              </a:spcBef>
              <a:spcAft>
                <a:spcPts val="0"/>
              </a:spcAft>
              <a:buSzPts val="1400"/>
              <a:buChar char="○"/>
            </a:pPr>
            <a:r>
              <a:rPr lang="en-US"/>
              <a:t>my email: dy.ha@3billion.io</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4"/>
          <p:cNvSpPr txBox="1"/>
          <p:nvPr>
            <p:ph idx="12" type="sldNum"/>
          </p:nvPr>
        </p:nvSpPr>
        <p:spPr>
          <a:xfrm>
            <a:off x="8285125" y="4768649"/>
            <a:ext cx="548700" cy="3627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700"/>
              <a:buNone/>
            </a:pPr>
            <a:fld id="{00000000-1234-1234-1234-123412341234}" type="slidenum">
              <a:rPr lang="en-US"/>
              <a:t>‹#›</a:t>
            </a:fld>
            <a:endParaRPr/>
          </a:p>
        </p:txBody>
      </p:sp>
      <p:sp>
        <p:nvSpPr>
          <p:cNvPr id="307" name="Google Shape;307;p24"/>
          <p:cNvSpPr txBox="1"/>
          <p:nvPr>
            <p:ph type="title"/>
          </p:nvPr>
        </p:nvSpPr>
        <p:spPr>
          <a:xfrm>
            <a:off x="293700" y="61400"/>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200"/>
              <a:buNone/>
            </a:pPr>
            <a:r>
              <a:rPr lang="en-US"/>
              <a:t>References</a:t>
            </a:r>
            <a:endParaRPr/>
          </a:p>
        </p:txBody>
      </p:sp>
      <p:sp>
        <p:nvSpPr>
          <p:cNvPr id="308" name="Google Shape;308;p24"/>
          <p:cNvSpPr/>
          <p:nvPr/>
        </p:nvSpPr>
        <p:spPr>
          <a:xfrm>
            <a:off x="7147068" y="212065"/>
            <a:ext cx="584036" cy="27137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TSC2</a:t>
            </a:r>
            <a:endParaRPr b="0" i="0" sz="1400" u="none" cap="none" strike="noStrike">
              <a:solidFill>
                <a:srgbClr val="000000"/>
              </a:solidFill>
              <a:latin typeface="Arial"/>
              <a:ea typeface="Arial"/>
              <a:cs typeface="Arial"/>
              <a:sym typeface="Arial"/>
            </a:endParaRPr>
          </a:p>
        </p:txBody>
      </p:sp>
      <p:sp>
        <p:nvSpPr>
          <p:cNvPr id="309" name="Google Shape;309;p24"/>
          <p:cNvSpPr/>
          <p:nvPr/>
        </p:nvSpPr>
        <p:spPr>
          <a:xfrm>
            <a:off x="6439147" y="212065"/>
            <a:ext cx="584036" cy="271370"/>
          </a:xfrm>
          <a:prstGeom prst="roundRect">
            <a:avLst>
              <a:gd fmla="val 16667" name="adj"/>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FGFR</a:t>
            </a:r>
            <a:endParaRPr b="0" i="0" sz="1400" u="none" cap="none" strike="noStrike">
              <a:solidFill>
                <a:srgbClr val="000000"/>
              </a:solidFill>
              <a:latin typeface="Arial"/>
              <a:ea typeface="Arial"/>
              <a:cs typeface="Arial"/>
              <a:sym typeface="Arial"/>
            </a:endParaRPr>
          </a:p>
        </p:txBody>
      </p:sp>
      <p:sp>
        <p:nvSpPr>
          <p:cNvPr id="310" name="Google Shape;310;p24"/>
          <p:cNvSpPr txBox="1"/>
          <p:nvPr/>
        </p:nvSpPr>
        <p:spPr>
          <a:xfrm>
            <a:off x="293700" y="838941"/>
            <a:ext cx="8699988" cy="3724866"/>
          </a:xfrm>
          <a:prstGeom prst="rect">
            <a:avLst/>
          </a:prstGeom>
          <a:noFill/>
          <a:ln>
            <a:noFill/>
          </a:ln>
        </p:spPr>
        <p:txBody>
          <a:bodyPr anchorCtr="0" anchor="t" bIns="45700" lIns="91425" spcFirstLastPara="1" rIns="91425" wrap="square" tIns="45700">
            <a:spAutoFit/>
          </a:bodyPr>
          <a:lstStyle/>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Ha, D., Kim, D., Kim, I., Oh, Y., Kong, J., Han, S. K., &amp; Kim, S. (2022). Evolutionary rewiring of regulatory networks contributes to phenotypic differences between human and mouse orthologous genes. </a:t>
            </a:r>
            <a:r>
              <a:rPr b="0" i="1" lang="en-US" sz="700" u="none" cap="none" strike="noStrike">
                <a:solidFill>
                  <a:srgbClr val="000000"/>
                </a:solidFill>
                <a:latin typeface="Arial"/>
                <a:ea typeface="Arial"/>
                <a:cs typeface="Arial"/>
                <a:sym typeface="Arial"/>
              </a:rPr>
              <a:t>Nucleic Acids Research</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50</a:t>
            </a:r>
            <a:r>
              <a:rPr b="0" i="0" lang="en-US" sz="700" u="none" cap="none" strike="noStrike">
                <a:solidFill>
                  <a:srgbClr val="000000"/>
                </a:solidFill>
                <a:latin typeface="Arial"/>
                <a:ea typeface="Arial"/>
                <a:cs typeface="Arial"/>
                <a:sym typeface="Arial"/>
              </a:rPr>
              <a:t>(4), 1849-1863.</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Hayes, T., Rao, R., Akin, H., Sofroniew, N. J., Oktay, D., Lin, Z., ... &amp; Rives, A. (2025). Simulating 500 million years of evolution with a language model. </a:t>
            </a:r>
            <a:r>
              <a:rPr b="0" i="1" lang="en-US" sz="700" u="none" cap="none" strike="noStrike">
                <a:solidFill>
                  <a:srgbClr val="000000"/>
                </a:solidFill>
                <a:latin typeface="Arial"/>
                <a:ea typeface="Arial"/>
                <a:cs typeface="Arial"/>
                <a:sym typeface="Arial"/>
              </a:rPr>
              <a:t>Science</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387</a:t>
            </a:r>
            <a:r>
              <a:rPr b="0" i="0" lang="en-US" sz="700" u="none" cap="none" strike="noStrike">
                <a:solidFill>
                  <a:srgbClr val="000000"/>
                </a:solidFill>
                <a:latin typeface="Arial"/>
                <a:ea typeface="Arial"/>
                <a:cs typeface="Arial"/>
                <a:sym typeface="Arial"/>
              </a:rPr>
              <a:t>(6736), 850-858.</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Hinton, G., Vinyals, O., &amp; Dean, J. (2015). Distilling the knowledge in a neural network. </a:t>
            </a:r>
            <a:r>
              <a:rPr b="0" i="1" lang="en-US" sz="700" u="none" cap="none" strike="noStrike">
                <a:solidFill>
                  <a:srgbClr val="000000"/>
                </a:solidFill>
                <a:latin typeface="Arial"/>
                <a:ea typeface="Arial"/>
                <a:cs typeface="Arial"/>
                <a:sym typeface="Arial"/>
              </a:rPr>
              <a:t>arXiv preprint arXiv:1503.02531</a:t>
            </a:r>
            <a:r>
              <a:rPr b="0" i="0" lang="en-US" sz="700" u="none" cap="none" strike="noStrike">
                <a:solidFill>
                  <a:srgbClr val="000000"/>
                </a:solidFill>
                <a:latin typeface="Arial"/>
                <a:ea typeface="Arial"/>
                <a:cs typeface="Arial"/>
                <a:sym typeface="Arial"/>
              </a:rPr>
              <a:t>.</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Landrum, M. J., Chitipiralla, S., Kaur, K., Brown, G., Chen, C., Hart, J., ... &amp; Kattman, B. L. (2025). ClinVar: updates to support classifications of both germline and somatic variants. </a:t>
            </a:r>
            <a:r>
              <a:rPr b="0" i="1" lang="en-US" sz="700" u="none" cap="none" strike="noStrike">
                <a:solidFill>
                  <a:srgbClr val="000000"/>
                </a:solidFill>
                <a:latin typeface="Arial"/>
                <a:ea typeface="Arial"/>
                <a:cs typeface="Arial"/>
                <a:sym typeface="Arial"/>
              </a:rPr>
              <a:t>Nucleic Acids Research</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53</a:t>
            </a:r>
            <a:r>
              <a:rPr b="0" i="0" lang="en-US" sz="700" u="none" cap="none" strike="noStrike">
                <a:solidFill>
                  <a:srgbClr val="000000"/>
                </a:solidFill>
                <a:latin typeface="Arial"/>
                <a:ea typeface="Arial"/>
                <a:cs typeface="Arial"/>
                <a:sym typeface="Arial"/>
              </a:rPr>
              <a:t>(D1), D1313-D1321.</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Lee, J., Chen, F., Dua, S., Cer, D., Shanbhogue, M., Naim, I., ... &amp; Duerig, T. (2025). Gemini embedding: Generalizable embeddings from gemini. </a:t>
            </a:r>
            <a:r>
              <a:rPr b="0" i="1" lang="en-US" sz="700" u="none" cap="none" strike="noStrike">
                <a:solidFill>
                  <a:srgbClr val="000000"/>
                </a:solidFill>
                <a:latin typeface="Arial"/>
                <a:ea typeface="Arial"/>
                <a:cs typeface="Arial"/>
                <a:sym typeface="Arial"/>
              </a:rPr>
              <a:t>arXiv preprint arXiv:2503.07891</a:t>
            </a:r>
            <a:r>
              <a:rPr b="0" i="0" lang="en-US" sz="700" u="none" cap="none" strike="noStrike">
                <a:solidFill>
                  <a:srgbClr val="000000"/>
                </a:solidFill>
                <a:latin typeface="Arial"/>
                <a:ea typeface="Arial"/>
                <a:cs typeface="Arial"/>
                <a:sym typeface="Arial"/>
              </a:rPr>
              <a:t>.</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Jumper, J., Evans, R., Pritzel, A., Green, T., Figurnov, M., Ronneberger, O., ... &amp; Hassabis, D. (2021). Highly accurate protein structure prediction with AlphaFold. </a:t>
            </a:r>
            <a:r>
              <a:rPr b="0" i="1" lang="en-US" sz="700" u="none" cap="none" strike="noStrike">
                <a:solidFill>
                  <a:srgbClr val="000000"/>
                </a:solidFill>
                <a:latin typeface="Arial"/>
                <a:ea typeface="Arial"/>
                <a:cs typeface="Arial"/>
                <a:sym typeface="Arial"/>
              </a:rPr>
              <a:t>nature</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596</a:t>
            </a:r>
            <a:r>
              <a:rPr b="0" i="0" lang="en-US" sz="700" u="none" cap="none" strike="noStrike">
                <a:solidFill>
                  <a:srgbClr val="000000"/>
                </a:solidFill>
                <a:latin typeface="Arial"/>
                <a:ea typeface="Arial"/>
                <a:cs typeface="Arial"/>
                <a:sym typeface="Arial"/>
              </a:rPr>
              <a:t>(7873), 583-589.</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Notin, P., Kollasch, A., Ritter, D., Van Niekerk, L., Paul, S., Spinner, H., ... &amp; Marks, D. (2023). Proteingym: Large-scale benchmarks for protein fitness prediction and design. </a:t>
            </a:r>
            <a:r>
              <a:rPr b="0" i="1" lang="en-US" sz="700" u="none" cap="none" strike="noStrike">
                <a:solidFill>
                  <a:srgbClr val="000000"/>
                </a:solidFill>
                <a:latin typeface="Arial"/>
                <a:ea typeface="Arial"/>
                <a:cs typeface="Arial"/>
                <a:sym typeface="Arial"/>
              </a:rPr>
              <a:t>Advances in Neural Information Processing Systems</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36</a:t>
            </a:r>
            <a:r>
              <a:rPr b="0" i="0" lang="en-US" sz="700" u="none" cap="none" strike="noStrike">
                <a:solidFill>
                  <a:srgbClr val="000000"/>
                </a:solidFill>
                <a:latin typeface="Arial"/>
                <a:ea typeface="Arial"/>
                <a:cs typeface="Arial"/>
                <a:sym typeface="Arial"/>
              </a:rPr>
              <a:t>, 64331-64379.</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Paysan-Lafosse, T., Blum, M., Chuguransky, S., Grego, T., Pinto, B. L., Salazar, G. A., ... &amp; Bateman, A. (2023). InterPro in 2022. </a:t>
            </a:r>
            <a:r>
              <a:rPr b="0" i="1" lang="en-US" sz="700" u="none" cap="none" strike="noStrike">
                <a:solidFill>
                  <a:srgbClr val="000000"/>
                </a:solidFill>
                <a:latin typeface="Arial"/>
                <a:ea typeface="Arial"/>
                <a:cs typeface="Arial"/>
                <a:sym typeface="Arial"/>
              </a:rPr>
              <a:t>Nucleic acids research</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51</a:t>
            </a:r>
            <a:r>
              <a:rPr b="0" i="0" lang="en-US" sz="700" u="none" cap="none" strike="noStrike">
                <a:solidFill>
                  <a:srgbClr val="000000"/>
                </a:solidFill>
                <a:latin typeface="Arial"/>
                <a:ea typeface="Arial"/>
                <a:cs typeface="Arial"/>
                <a:sym typeface="Arial"/>
              </a:rPr>
              <a:t>(D1), D418-D427.</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Stenson, P. D., Mort, M., Ball, E. V., Chapman, M., Evans, K., Azevedo, L., ... &amp; Cooper, D. N. (2020). The Human Gene Mutation Database (HGMD®): optimizing its use in a clinical diagnostic or research setting. </a:t>
            </a:r>
            <a:r>
              <a:rPr b="0" i="1" lang="en-US" sz="700" u="none" cap="none" strike="noStrike">
                <a:solidFill>
                  <a:srgbClr val="000000"/>
                </a:solidFill>
                <a:latin typeface="Arial"/>
                <a:ea typeface="Arial"/>
                <a:cs typeface="Arial"/>
                <a:sym typeface="Arial"/>
              </a:rPr>
              <a:t>Human genetics</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139</a:t>
            </a:r>
            <a:r>
              <a:rPr b="0" i="0" lang="en-US" sz="700" u="none" cap="none" strike="noStrike">
                <a:solidFill>
                  <a:srgbClr val="000000"/>
                </a:solidFill>
                <a:latin typeface="Arial"/>
                <a:ea typeface="Arial"/>
                <a:cs typeface="Arial"/>
                <a:sym typeface="Arial"/>
              </a:rPr>
              <a:t>(10), 1197-1207.</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UniProt: the universal protein knowledgebase in 2025. </a:t>
            </a:r>
            <a:r>
              <a:rPr b="0" i="1" lang="en-US" sz="700" u="none" cap="none" strike="noStrike">
                <a:solidFill>
                  <a:srgbClr val="000000"/>
                </a:solidFill>
                <a:latin typeface="Arial"/>
                <a:ea typeface="Arial"/>
                <a:cs typeface="Arial"/>
                <a:sym typeface="Arial"/>
              </a:rPr>
              <a:t>Nucleic acids research</a:t>
            </a:r>
            <a:r>
              <a:rPr b="0" i="0" lang="en-US" sz="700" u="none" cap="none" strike="noStrike">
                <a:solidFill>
                  <a:srgbClr val="000000"/>
                </a:solidFill>
                <a:latin typeface="Arial"/>
                <a:ea typeface="Arial"/>
                <a:cs typeface="Arial"/>
                <a:sym typeface="Arial"/>
              </a:rPr>
              <a:t>, 2025, 53.D1: D609-D617.</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Vaswani, A., Shazeer, N., Parmar, N., Uszkoreit, J., Jones, L., Gomez, A. N., ... &amp; Polosukhin, I. (2017). Attention is all you need. </a:t>
            </a:r>
            <a:r>
              <a:rPr b="0" i="1" lang="en-US" sz="700" u="none" cap="none" strike="noStrike">
                <a:solidFill>
                  <a:srgbClr val="000000"/>
                </a:solidFill>
                <a:latin typeface="Arial"/>
                <a:ea typeface="Arial"/>
                <a:cs typeface="Arial"/>
                <a:sym typeface="Arial"/>
              </a:rPr>
              <a:t>Advances in neural information processing systems</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30</a:t>
            </a:r>
            <a:r>
              <a:rPr b="0" i="0" lang="en-US" sz="700" u="none" cap="none" strike="noStrike">
                <a:solidFill>
                  <a:srgbClr val="000000"/>
                </a:solidFill>
                <a:latin typeface="Arial"/>
                <a:ea typeface="Arial"/>
                <a:cs typeface="Arial"/>
                <a:sym typeface="Arial"/>
              </a:rPr>
              <a:t>.</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Veličković, P., Cucurull, G., Casanova, A., Romero, A., Lio, P., &amp; Bengio, Y. (2017). Graph attention networks. </a:t>
            </a:r>
            <a:r>
              <a:rPr b="0" i="1" lang="en-US" sz="700" u="none" cap="none" strike="noStrike">
                <a:solidFill>
                  <a:srgbClr val="000000"/>
                </a:solidFill>
                <a:latin typeface="Arial"/>
                <a:ea typeface="Arial"/>
                <a:cs typeface="Arial"/>
                <a:sym typeface="Arial"/>
              </a:rPr>
              <a:t>arXiv preprint arXiv:1710.10903</a:t>
            </a:r>
            <a:r>
              <a:rPr b="0" i="0" lang="en-US" sz="700" u="none" cap="none" strike="noStrike">
                <a:solidFill>
                  <a:srgbClr val="000000"/>
                </a:solidFill>
                <a:latin typeface="Arial"/>
                <a:ea typeface="Arial"/>
                <a:cs typeface="Arial"/>
                <a:sym typeface="Arial"/>
              </a:rPr>
              <a:t>.</a:t>
            </a:r>
            <a:endParaRPr b="0" i="0" sz="700" u="none" cap="none" strike="noStrike">
              <a:solidFill>
                <a:srgbClr val="000000"/>
              </a:solidFill>
              <a:latin typeface="Arial"/>
              <a:ea typeface="Arial"/>
              <a:cs typeface="Arial"/>
              <a:sym typeface="Arial"/>
            </a:endParaRPr>
          </a:p>
          <a:p>
            <a:pPr indent="-342900" lvl="0" marL="342900" marR="0" rtl="0" algn="l">
              <a:lnSpc>
                <a:spcPct val="200000"/>
              </a:lnSpc>
              <a:spcBef>
                <a:spcPts val="0"/>
              </a:spcBef>
              <a:spcAft>
                <a:spcPts val="0"/>
              </a:spcAft>
              <a:buClr>
                <a:srgbClr val="000000"/>
              </a:buClr>
              <a:buSzPts val="700"/>
              <a:buFont typeface="Noto Sans Symbols"/>
              <a:buChar char="∙"/>
            </a:pPr>
            <a:r>
              <a:rPr b="0" i="0" lang="en-US" sz="700" u="none" cap="none" strike="noStrike">
                <a:solidFill>
                  <a:srgbClr val="000000"/>
                </a:solidFill>
                <a:latin typeface="Arial"/>
                <a:ea typeface="Arial"/>
                <a:cs typeface="Arial"/>
                <a:sym typeface="Arial"/>
              </a:rPr>
              <a:t>Won, D. G., Kim, D. W., Woo, J., &amp; Lee, K. (2021). 3Cnet: pathogenicity prediction of human variants using multitask learning with evolutionary constraints. </a:t>
            </a:r>
            <a:r>
              <a:rPr b="0" i="1" lang="en-US" sz="700" u="none" cap="none" strike="noStrike">
                <a:solidFill>
                  <a:srgbClr val="000000"/>
                </a:solidFill>
                <a:latin typeface="Arial"/>
                <a:ea typeface="Arial"/>
                <a:cs typeface="Arial"/>
                <a:sym typeface="Arial"/>
              </a:rPr>
              <a:t>Bioinformatics</a:t>
            </a:r>
            <a:r>
              <a:rPr b="0" i="0" lang="en-US" sz="700" u="none" cap="none" strike="noStrike">
                <a:solidFill>
                  <a:srgbClr val="000000"/>
                </a:solidFill>
                <a:latin typeface="Arial"/>
                <a:ea typeface="Arial"/>
                <a:cs typeface="Arial"/>
                <a:sym typeface="Arial"/>
              </a:rPr>
              <a:t>, </a:t>
            </a:r>
            <a:r>
              <a:rPr b="0" i="1" lang="en-US" sz="700" u="none" cap="none" strike="noStrike">
                <a:solidFill>
                  <a:srgbClr val="000000"/>
                </a:solidFill>
                <a:latin typeface="Arial"/>
                <a:ea typeface="Arial"/>
                <a:cs typeface="Arial"/>
                <a:sym typeface="Arial"/>
              </a:rPr>
              <a:t>37</a:t>
            </a:r>
            <a:r>
              <a:rPr b="0" i="0" lang="en-US" sz="700" u="none" cap="none" strike="noStrike">
                <a:solidFill>
                  <a:srgbClr val="000000"/>
                </a:solidFill>
                <a:latin typeface="Arial"/>
                <a:ea typeface="Arial"/>
                <a:cs typeface="Arial"/>
                <a:sym typeface="Arial"/>
              </a:rPr>
              <a:t>(24), 4626-4634.</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5"/>
          <p:cNvSpPr txBox="1"/>
          <p:nvPr>
            <p:ph type="ctrTitle"/>
          </p:nvPr>
        </p:nvSpPr>
        <p:spPr>
          <a:xfrm>
            <a:off x="298800" y="1227570"/>
            <a:ext cx="8172600" cy="73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SzPts val="3600"/>
              <a:buNone/>
            </a:pPr>
            <a:r>
              <a:rPr lang="en-US"/>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billion Navy">
  <a:themeElements>
    <a:clrScheme name="Simple Light">
      <a:dk1>
        <a:srgbClr val="040435"/>
      </a:dk1>
      <a:lt1>
        <a:srgbClr val="F0F2F5"/>
      </a:lt1>
      <a:dk2>
        <a:srgbClr val="000000"/>
      </a:dk2>
      <a:lt2>
        <a:srgbClr val="FFFFFF"/>
      </a:lt2>
      <a:accent1>
        <a:srgbClr val="FF142D"/>
      </a:accent1>
      <a:accent2>
        <a:srgbClr val="1A66FF"/>
      </a:accent2>
      <a:accent3>
        <a:srgbClr val="4D88FF"/>
      </a:accent3>
      <a:accent4>
        <a:srgbClr val="80AAFF"/>
      </a:accent4>
      <a:accent5>
        <a:srgbClr val="B3CCFF"/>
      </a:accent5>
      <a:accent6>
        <a:srgbClr val="CCDDFF"/>
      </a:accent6>
      <a:hlink>
        <a:srgbClr val="1A6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