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12192000"/>
  <p:notesSz cx="6796075" cy="992505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253">
          <p15:clr>
            <a:srgbClr val="A4A3A4"/>
          </p15:clr>
        </p15:guide>
        <p15:guide id="2" pos="1360">
          <p15:clr>
            <a:srgbClr val="A4A3A4"/>
          </p15:clr>
        </p15:guide>
      </p15:sldGuideLst>
    </p:ext>
    <p:ext uri="{2D200454-40CA-4A62-9FC3-DE9A4176ACB9}">
      <p15:notesGuideLst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  <p:ext uri="GoogleSlidesCustomDataVersion2">
      <go:slidesCustomData xmlns:go="http://customooxmlschemas.google.com/" r:id="rId29" roundtripDataSignature="AMtx7mga9AqQb06TG616PG6Nw+9YCcL6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253" orient="horz"/>
        <p:guide pos="136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27" orient="horz"/>
        <p:guide pos="2141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0"/>
            <a:ext cx="2944971" cy="4962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1117" y="0"/>
            <a:ext cx="2944971" cy="4962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428797"/>
            <a:ext cx="2944971" cy="4962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1117" y="9428797"/>
            <a:ext cx="2944971" cy="4962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de-DE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" name="Google Shape;119;p1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2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36" name="Google Shape;136;p3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7" name="Google Shape;137;p3:notes"/>
          <p:cNvSpPr txBox="1"/>
          <p:nvPr>
            <p:ph idx="12" type="sldNum"/>
          </p:nvPr>
        </p:nvSpPr>
        <p:spPr>
          <a:xfrm>
            <a:off x="3851117" y="9428797"/>
            <a:ext cx="2944971" cy="4962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48" name="Google Shape;148;p4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4:notes"/>
          <p:cNvSpPr txBox="1"/>
          <p:nvPr>
            <p:ph idx="12" type="sldNum"/>
          </p:nvPr>
        </p:nvSpPr>
        <p:spPr>
          <a:xfrm>
            <a:off x="3851117" y="9428797"/>
            <a:ext cx="2944971" cy="4962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5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6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p7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0" name="Google Shape;190;p8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p9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7" name="Google Shape;207;p10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1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p11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2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" name="Google Shape;235;p12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3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0" name="Google Shape;250;p13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4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9" name="Google Shape;269;p14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5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4" name="Google Shape;284;p15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6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8" name="Google Shape;298;p16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7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5" name="Google Shape;305;p17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0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15" name="Google Shape;315;p20:notes"/>
          <p:cNvSpPr txBox="1"/>
          <p:nvPr>
            <p:ph idx="1" type="body"/>
          </p:nvPr>
        </p:nvSpPr>
        <p:spPr>
          <a:xfrm>
            <a:off x="672151" y="4643311"/>
            <a:ext cx="5380348" cy="4397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6" name="Google Shape;316;p20:notes"/>
          <p:cNvSpPr txBox="1"/>
          <p:nvPr>
            <p:ph idx="10" type="dt"/>
          </p:nvPr>
        </p:nvSpPr>
        <p:spPr>
          <a:xfrm>
            <a:off x="3851117" y="0"/>
            <a:ext cx="2944971" cy="4962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22.10.2008</a:t>
            </a:r>
            <a:endParaRPr/>
          </a:p>
        </p:txBody>
      </p:sp>
      <p:sp>
        <p:nvSpPr>
          <p:cNvPr id="317" name="Google Shape;317;p20:notes"/>
          <p:cNvSpPr txBox="1"/>
          <p:nvPr>
            <p:ph idx="12" type="sldNum"/>
          </p:nvPr>
        </p:nvSpPr>
        <p:spPr>
          <a:xfrm>
            <a:off x="3851117" y="9428797"/>
            <a:ext cx="2944971" cy="4962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1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26" name="Google Shape;326;p21:notes"/>
          <p:cNvSpPr txBox="1"/>
          <p:nvPr>
            <p:ph idx="1" type="body"/>
          </p:nvPr>
        </p:nvSpPr>
        <p:spPr>
          <a:xfrm>
            <a:off x="672151" y="4643311"/>
            <a:ext cx="5380348" cy="4397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7" name="Google Shape;327;p21:notes"/>
          <p:cNvSpPr txBox="1"/>
          <p:nvPr>
            <p:ph idx="12" type="sldNum"/>
          </p:nvPr>
        </p:nvSpPr>
        <p:spPr>
          <a:xfrm>
            <a:off x="3851117" y="9428797"/>
            <a:ext cx="2944971" cy="4962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2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45" name="Google Shape;345;p22:notes"/>
          <p:cNvSpPr txBox="1"/>
          <p:nvPr>
            <p:ph idx="1" type="body"/>
          </p:nvPr>
        </p:nvSpPr>
        <p:spPr>
          <a:xfrm>
            <a:off x="672151" y="4643311"/>
            <a:ext cx="5380348" cy="4397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6" name="Google Shape;346;p22:notes"/>
          <p:cNvSpPr txBox="1"/>
          <p:nvPr>
            <p:ph idx="10" type="dt"/>
          </p:nvPr>
        </p:nvSpPr>
        <p:spPr>
          <a:xfrm>
            <a:off x="3851117" y="0"/>
            <a:ext cx="2944971" cy="4962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22.10.2008</a:t>
            </a:r>
            <a:endParaRPr/>
          </a:p>
        </p:txBody>
      </p:sp>
      <p:sp>
        <p:nvSpPr>
          <p:cNvPr id="347" name="Google Shape;347;p22:notes"/>
          <p:cNvSpPr txBox="1"/>
          <p:nvPr>
            <p:ph idx="12" type="sldNum"/>
          </p:nvPr>
        </p:nvSpPr>
        <p:spPr>
          <a:xfrm>
            <a:off x="3851117" y="9428797"/>
            <a:ext cx="2944971" cy="4962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3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6" name="Google Shape;356;p23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4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1" name="Google Shape;361;p24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5:notes"/>
          <p:cNvSpPr txBox="1"/>
          <p:nvPr>
            <p:ph idx="1" type="body"/>
          </p:nvPr>
        </p:nvSpPr>
        <p:spPr>
          <a:xfrm>
            <a:off x="906147" y="4714400"/>
            <a:ext cx="4983798" cy="4466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2" name="Google Shape;372;p25:notes"/>
          <p:cNvSpPr/>
          <p:nvPr>
            <p:ph idx="2" type="sldImg"/>
          </p:nvPr>
        </p:nvSpPr>
        <p:spPr>
          <a:xfrm>
            <a:off x="90488" y="744538"/>
            <a:ext cx="6615112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30.png"/><Relationship Id="rId13" Type="http://schemas.openxmlformats.org/officeDocument/2006/relationships/image" Target="../media/image19.png"/><Relationship Id="rId1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openxmlformats.org/officeDocument/2006/relationships/image" Target="../media/image9.png"/><Relationship Id="rId15" Type="http://schemas.openxmlformats.org/officeDocument/2006/relationships/image" Target="../media/image12.png"/><Relationship Id="rId14" Type="http://schemas.openxmlformats.org/officeDocument/2006/relationships/image" Target="../media/image16.png"/><Relationship Id="rId17" Type="http://schemas.openxmlformats.org/officeDocument/2006/relationships/image" Target="../media/image13.png"/><Relationship Id="rId16" Type="http://schemas.openxmlformats.org/officeDocument/2006/relationships/image" Target="../media/image17.png"/><Relationship Id="rId5" Type="http://schemas.openxmlformats.org/officeDocument/2006/relationships/image" Target="../media/image6.png"/><Relationship Id="rId6" Type="http://schemas.openxmlformats.org/officeDocument/2006/relationships/image" Target="../media/image15.png"/><Relationship Id="rId7" Type="http://schemas.openxmlformats.org/officeDocument/2006/relationships/image" Target="../media/image4.png"/><Relationship Id="rId8" Type="http://schemas.openxmlformats.org/officeDocument/2006/relationships/image" Target="../media/image10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&amp; Title, Double line">
  <p:cSld name="Text &amp; Title, Double lin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/>
          <p:nvPr>
            <p:ph type="title"/>
          </p:nvPr>
        </p:nvSpPr>
        <p:spPr>
          <a:xfrm>
            <a:off x="609600" y="152400"/>
            <a:ext cx="10972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32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7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24" name="Google Shape;24;p27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25" name="Google Shape;25;p27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26" name="Google Shape;26;p27"/>
          <p:cNvSpPr txBox="1"/>
          <p:nvPr>
            <p:ph idx="1" type="body"/>
          </p:nvPr>
        </p:nvSpPr>
        <p:spPr>
          <a:xfrm>
            <a:off x="609600" y="1066800"/>
            <a:ext cx="10972800" cy="57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4285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 sz="2800"/>
            </a:lvl1pPr>
            <a:lvl2pPr indent="-365760" lvl="1" marL="9144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2160"/>
              <a:buChar char="•"/>
              <a:defRPr sz="2400"/>
            </a:lvl2pPr>
            <a:lvl3pPr indent="-342900" lvl="2" marL="1371600" algn="l">
              <a:lnSpc>
                <a:spcPct val="132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2000"/>
            </a:lvl3pPr>
            <a:lvl4pPr indent="-331470" lvl="3" marL="1828800" algn="l">
              <a:lnSpc>
                <a:spcPct val="146666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 sz="1800"/>
            </a:lvl4pPr>
            <a:lvl5pPr indent="-331470" lvl="4" marL="2286000" algn="l">
              <a:lnSpc>
                <a:spcPct val="146666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 sz="1800"/>
            </a:lvl5pPr>
            <a:lvl6pPr indent="-33147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6pPr>
            <a:lvl7pPr indent="-33147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3147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indent="-33147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elfolie" showMasterSp="0">
  <p:cSld name="1_Titelfoli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28"/>
          <p:cNvCxnSpPr/>
          <p:nvPr/>
        </p:nvCxnSpPr>
        <p:spPr>
          <a:xfrm rot="10800000">
            <a:off x="2133600" y="4600575"/>
            <a:ext cx="0" cy="838200"/>
          </a:xfrm>
          <a:prstGeom prst="straightConnector1">
            <a:avLst/>
          </a:prstGeom>
          <a:noFill/>
          <a:ln cap="flat" cmpd="sng" w="114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" name="Google Shape;29;p28"/>
          <p:cNvCxnSpPr/>
          <p:nvPr/>
        </p:nvCxnSpPr>
        <p:spPr>
          <a:xfrm rot="10800000">
            <a:off x="2133600" y="0"/>
            <a:ext cx="0" cy="838200"/>
          </a:xfrm>
          <a:prstGeom prst="straightConnector1">
            <a:avLst/>
          </a:prstGeom>
          <a:noFill/>
          <a:ln cap="flat" cmpd="sng" w="114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" name="Google Shape;30;p28"/>
          <p:cNvSpPr txBox="1"/>
          <p:nvPr>
            <p:ph type="ctrTitle"/>
          </p:nvPr>
        </p:nvSpPr>
        <p:spPr>
          <a:xfrm>
            <a:off x="2735628" y="2971270"/>
            <a:ext cx="89760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cap="none">
                <a:solidFill>
                  <a:srgbClr val="00479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8"/>
          <p:cNvSpPr txBox="1"/>
          <p:nvPr>
            <p:ph idx="1" type="subTitle"/>
          </p:nvPr>
        </p:nvSpPr>
        <p:spPr>
          <a:xfrm>
            <a:off x="2735627" y="4039792"/>
            <a:ext cx="8976000" cy="432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SzPts val="1620"/>
              <a:buFont typeface="Times"/>
              <a:buNone/>
              <a:defRPr b="1" sz="1800">
                <a:solidFill>
                  <a:srgbClr val="00479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46666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2pPr>
            <a:lvl3pPr lvl="2" algn="l">
              <a:lnSpc>
                <a:spcPct val="146666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3pPr>
            <a:lvl4pPr lvl="3" algn="l">
              <a:lnSpc>
                <a:spcPct val="146666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4pPr>
            <a:lvl5pPr lvl="4" algn="l">
              <a:lnSpc>
                <a:spcPct val="146666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32" name="Google Shape;32;p28"/>
          <p:cNvSpPr/>
          <p:nvPr/>
        </p:nvSpPr>
        <p:spPr>
          <a:xfrm>
            <a:off x="-15416" y="6019800"/>
            <a:ext cx="12213576" cy="838200"/>
          </a:xfrm>
          <a:prstGeom prst="rect">
            <a:avLst/>
          </a:prstGeom>
          <a:solidFill>
            <a:srgbClr val="0047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33" name="Google Shape;33;p28"/>
          <p:cNvSpPr txBox="1"/>
          <p:nvPr>
            <p:ph idx="2" type="body"/>
          </p:nvPr>
        </p:nvSpPr>
        <p:spPr>
          <a:xfrm>
            <a:off x="2737625" y="4437112"/>
            <a:ext cx="8958568" cy="5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SzPts val="1620"/>
              <a:buNone/>
              <a:defRPr sz="1800">
                <a:solidFill>
                  <a:srgbClr val="00479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65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600">
                <a:solidFill>
                  <a:srgbClr val="00479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165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600">
                <a:solidFill>
                  <a:srgbClr val="00479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165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600">
                <a:solidFill>
                  <a:srgbClr val="00479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165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600">
                <a:solidFill>
                  <a:srgbClr val="00479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147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6pPr>
            <a:lvl7pPr indent="-33147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3147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indent="-33147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34" name="Google Shape;34;p28"/>
          <p:cNvSpPr txBox="1"/>
          <p:nvPr>
            <p:ph idx="3" type="body"/>
          </p:nvPr>
        </p:nvSpPr>
        <p:spPr>
          <a:xfrm>
            <a:off x="2753784" y="5217427"/>
            <a:ext cx="8957733" cy="576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SzPts val="1620"/>
              <a:buNone/>
              <a:defRPr b="0" sz="1800">
                <a:solidFill>
                  <a:srgbClr val="00479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65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>
                <a:solidFill>
                  <a:srgbClr val="00479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165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>
                <a:solidFill>
                  <a:srgbClr val="00479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165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>
                <a:solidFill>
                  <a:srgbClr val="00479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165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>
                <a:solidFill>
                  <a:srgbClr val="00479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147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6pPr>
            <a:lvl7pPr indent="-33147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3147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indent="-33147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pic>
        <p:nvPicPr>
          <p:cNvPr id="35" name="Google Shape;35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80050" y="379911"/>
            <a:ext cx="4632969" cy="950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04312" y="6093376"/>
            <a:ext cx="312204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9"/>
          <p:cNvSpPr txBox="1"/>
          <p:nvPr>
            <p:ph type="title"/>
          </p:nvPr>
        </p:nvSpPr>
        <p:spPr>
          <a:xfrm>
            <a:off x="476468" y="260648"/>
            <a:ext cx="11280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9"/>
          <p:cNvSpPr txBox="1"/>
          <p:nvPr>
            <p:ph idx="1" type="body"/>
          </p:nvPr>
        </p:nvSpPr>
        <p:spPr>
          <a:xfrm>
            <a:off x="476468" y="1371600"/>
            <a:ext cx="11280000" cy="45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80"/>
              <a:buNone/>
              <a:defRPr>
                <a:solidFill>
                  <a:schemeClr val="dk1"/>
                </a:solidFill>
              </a:defRPr>
            </a:lvl1pPr>
            <a:lvl2pPr indent="-354330" lvl="1" marL="9144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>
                <a:solidFill>
                  <a:schemeClr val="dk1"/>
                </a:solidFill>
              </a:defRPr>
            </a:lvl2pPr>
            <a:lvl3pPr indent="-354330" lvl="2" marL="1371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>
                <a:solidFill>
                  <a:schemeClr val="dk1"/>
                </a:solidFill>
              </a:defRPr>
            </a:lvl3pPr>
            <a:lvl4pPr indent="-354330" lvl="3" marL="18288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>
                <a:solidFill>
                  <a:schemeClr val="dk1"/>
                </a:solidFill>
              </a:defRPr>
            </a:lvl4pPr>
            <a:lvl5pPr indent="-354330" lvl="4" marL="22860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>
                <a:solidFill>
                  <a:schemeClr val="dk1"/>
                </a:solidFill>
              </a:defRPr>
            </a:lvl5pPr>
            <a:lvl6pPr indent="-33147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6pPr>
            <a:lvl7pPr indent="-33147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3147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indent="-33147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eer" type="blank">
  <p:cSld name="BLANK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">
  <p:cSld name="Empt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pic Header with bullet points">
  <p:cSld name="Topic Header with bullet poin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2"/>
          <p:cNvSpPr txBox="1"/>
          <p:nvPr>
            <p:ph type="title"/>
          </p:nvPr>
        </p:nvSpPr>
        <p:spPr>
          <a:xfrm>
            <a:off x="476468" y="260648"/>
            <a:ext cx="11280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2"/>
          <p:cNvSpPr txBox="1"/>
          <p:nvPr>
            <p:ph idx="1" type="body"/>
          </p:nvPr>
        </p:nvSpPr>
        <p:spPr>
          <a:xfrm>
            <a:off x="476468" y="1371600"/>
            <a:ext cx="11280000" cy="40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1538"/>
              </a:lnSpc>
              <a:spcBef>
                <a:spcPts val="0"/>
              </a:spcBef>
              <a:spcAft>
                <a:spcPts val="0"/>
              </a:spcAft>
              <a:buSzPts val="2340"/>
              <a:buNone/>
              <a:defRPr b="1" sz="2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chemeClr val="dk1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chemeClr val="dk1"/>
                </a:solidFill>
              </a:defRPr>
            </a:lvl3pPr>
            <a:lvl4pPr indent="-354330" lvl="3" marL="18288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>
                <a:solidFill>
                  <a:schemeClr val="dk1"/>
                </a:solidFill>
              </a:defRPr>
            </a:lvl4pPr>
            <a:lvl5pPr indent="-354330" lvl="4" marL="22860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>
                <a:solidFill>
                  <a:schemeClr val="dk1"/>
                </a:solidFill>
              </a:defRPr>
            </a:lvl5pPr>
            <a:lvl6pPr indent="-33147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6pPr>
            <a:lvl7pPr indent="-33147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3147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indent="-33147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45" name="Google Shape;45;p32"/>
          <p:cNvSpPr txBox="1"/>
          <p:nvPr>
            <p:ph idx="2" type="body"/>
          </p:nvPr>
        </p:nvSpPr>
        <p:spPr>
          <a:xfrm>
            <a:off x="476251" y="1916116"/>
            <a:ext cx="11279716" cy="3889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80"/>
              <a:buNone/>
              <a:defRPr sz="2200"/>
            </a:lvl1pPr>
            <a:lvl2pPr indent="-354330" lvl="1" marL="9144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b="1" sz="2200">
                <a:solidFill>
                  <a:schemeClr val="dk2"/>
                </a:solidFill>
              </a:defRPr>
            </a:lvl2pPr>
            <a:lvl3pPr indent="-354330" lvl="2" marL="1371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b="1" sz="2200">
                <a:solidFill>
                  <a:schemeClr val="dk2"/>
                </a:solidFill>
              </a:defRPr>
            </a:lvl3pPr>
            <a:lvl4pPr indent="-354330" lvl="3" marL="18288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b="1" sz="2200">
                <a:solidFill>
                  <a:schemeClr val="dk2"/>
                </a:solidFill>
              </a:defRPr>
            </a:lvl4pPr>
            <a:lvl5pPr indent="-354330" lvl="4" marL="22860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b="1" sz="2200">
                <a:solidFill>
                  <a:schemeClr val="dk2"/>
                </a:solidFill>
              </a:defRPr>
            </a:lvl5pPr>
            <a:lvl6pPr indent="-33147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6pPr>
            <a:lvl7pPr indent="-33147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3147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indent="-33147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dy Text only">
  <p:cSld name="Body Text 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3"/>
          <p:cNvSpPr txBox="1"/>
          <p:nvPr>
            <p:ph type="title"/>
          </p:nvPr>
        </p:nvSpPr>
        <p:spPr>
          <a:xfrm>
            <a:off x="476468" y="260648"/>
            <a:ext cx="11280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3"/>
          <p:cNvSpPr txBox="1"/>
          <p:nvPr>
            <p:ph idx="1" type="body"/>
          </p:nvPr>
        </p:nvSpPr>
        <p:spPr>
          <a:xfrm>
            <a:off x="476251" y="1412779"/>
            <a:ext cx="11279716" cy="3889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80"/>
              <a:buNone/>
              <a:defRPr sz="2200"/>
            </a:lvl1pPr>
            <a:lvl2pPr indent="-354330" lvl="1" marL="9144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b="1" sz="2200">
                <a:solidFill>
                  <a:schemeClr val="dk2"/>
                </a:solidFill>
              </a:defRPr>
            </a:lvl2pPr>
            <a:lvl3pPr indent="-354330" lvl="2" marL="1371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b="1" sz="2200">
                <a:solidFill>
                  <a:schemeClr val="dk2"/>
                </a:solidFill>
              </a:defRPr>
            </a:lvl3pPr>
            <a:lvl4pPr indent="-354330" lvl="3" marL="18288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b="1" sz="2200">
                <a:solidFill>
                  <a:schemeClr val="dk2"/>
                </a:solidFill>
              </a:defRPr>
            </a:lvl4pPr>
            <a:lvl5pPr indent="-354330" lvl="4" marL="22860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b="1" sz="2200">
                <a:solidFill>
                  <a:schemeClr val="dk2"/>
                </a:solidFill>
              </a:defRPr>
            </a:lvl5pPr>
            <a:lvl6pPr indent="-33147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6pPr>
            <a:lvl7pPr indent="-33147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3147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indent="-33147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Only Title">
  <p:cSld name="1_Only Title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4"/>
          <p:cNvSpPr txBox="1"/>
          <p:nvPr>
            <p:ph type="title"/>
          </p:nvPr>
        </p:nvSpPr>
        <p:spPr>
          <a:xfrm>
            <a:off x="476468" y="260648"/>
            <a:ext cx="11280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dy Text only with Publication">
  <p:cSld name="Body Text only with Publica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5"/>
          <p:cNvSpPr txBox="1"/>
          <p:nvPr>
            <p:ph type="title"/>
          </p:nvPr>
        </p:nvSpPr>
        <p:spPr>
          <a:xfrm>
            <a:off x="476468" y="260648"/>
            <a:ext cx="11280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5"/>
          <p:cNvSpPr txBox="1"/>
          <p:nvPr>
            <p:ph idx="1" type="body"/>
          </p:nvPr>
        </p:nvSpPr>
        <p:spPr>
          <a:xfrm>
            <a:off x="476251" y="1412779"/>
            <a:ext cx="11279716" cy="3889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80"/>
              <a:buNone/>
              <a:defRPr sz="2200"/>
            </a:lvl1pPr>
            <a:lvl2pPr indent="-354330" lvl="1" marL="9144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b="1" sz="2200">
                <a:solidFill>
                  <a:schemeClr val="dk2"/>
                </a:solidFill>
              </a:defRPr>
            </a:lvl2pPr>
            <a:lvl3pPr indent="-354330" lvl="2" marL="1371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b="1" sz="2200">
                <a:solidFill>
                  <a:schemeClr val="dk2"/>
                </a:solidFill>
              </a:defRPr>
            </a:lvl3pPr>
            <a:lvl4pPr indent="-354330" lvl="3" marL="18288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b="1" sz="2200">
                <a:solidFill>
                  <a:schemeClr val="dk2"/>
                </a:solidFill>
              </a:defRPr>
            </a:lvl4pPr>
            <a:lvl5pPr indent="-354330" lvl="4" marL="22860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b="1" sz="2200">
                <a:solidFill>
                  <a:schemeClr val="dk2"/>
                </a:solidFill>
              </a:defRPr>
            </a:lvl5pPr>
            <a:lvl6pPr indent="-33147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6pPr>
            <a:lvl7pPr indent="-33147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3147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indent="-33147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  <p:sp>
        <p:nvSpPr>
          <p:cNvPr id="54" name="Google Shape;54;p35"/>
          <p:cNvSpPr txBox="1"/>
          <p:nvPr>
            <p:ph idx="2" type="body"/>
          </p:nvPr>
        </p:nvSpPr>
        <p:spPr>
          <a:xfrm>
            <a:off x="496515" y="5421876"/>
            <a:ext cx="11381316" cy="576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SzPts val="1620"/>
              <a:buNone/>
              <a:defRPr i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146666"/>
              </a:lnSpc>
              <a:spcBef>
                <a:spcPts val="600"/>
              </a:spcBef>
              <a:spcAft>
                <a:spcPts val="0"/>
              </a:spcAft>
              <a:buSzPts val="1620"/>
              <a:buNone/>
              <a:defRPr i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146666"/>
              </a:lnSpc>
              <a:spcBef>
                <a:spcPts val="600"/>
              </a:spcBef>
              <a:spcAft>
                <a:spcPts val="0"/>
              </a:spcAft>
              <a:buSzPts val="1620"/>
              <a:buNone/>
              <a:defRPr i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146666"/>
              </a:lnSpc>
              <a:spcBef>
                <a:spcPts val="600"/>
              </a:spcBef>
              <a:spcAft>
                <a:spcPts val="0"/>
              </a:spcAft>
              <a:buSzPts val="1620"/>
              <a:buNone/>
              <a:defRPr i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146666"/>
              </a:lnSpc>
              <a:spcBef>
                <a:spcPts val="600"/>
              </a:spcBef>
              <a:spcAft>
                <a:spcPts val="0"/>
              </a:spcAft>
              <a:buSzPts val="1620"/>
              <a:buNone/>
              <a:defRPr i="1" sz="1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147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/>
            </a:lvl6pPr>
            <a:lvl7pPr indent="-33147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indent="-33147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indent="-33147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tper Title">
  <p:cSld name="Chatper Titl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6"/>
          <p:cNvSpPr txBox="1"/>
          <p:nvPr>
            <p:ph idx="1" type="body"/>
          </p:nvPr>
        </p:nvSpPr>
        <p:spPr>
          <a:xfrm>
            <a:off x="623391" y="2906713"/>
            <a:ext cx="112800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>
            <a:lvl1pPr indent="-228600" lvl="0" marL="457200" algn="l">
              <a:lnSpc>
                <a:spcPct val="101538"/>
              </a:lnSpc>
              <a:spcBef>
                <a:spcPts val="0"/>
              </a:spcBef>
              <a:spcAft>
                <a:spcPts val="0"/>
              </a:spcAft>
              <a:buSzPts val="2340"/>
              <a:buNone/>
              <a:defRPr sz="2600">
                <a:solidFill>
                  <a:srgbClr val="004791"/>
                </a:solidFill>
              </a:defRPr>
            </a:lvl1pPr>
            <a:lvl2pPr indent="-228600" lvl="1" marL="914400" algn="l">
              <a:lnSpc>
                <a:spcPct val="146666"/>
              </a:lnSpc>
              <a:spcBef>
                <a:spcPts val="600"/>
              </a:spcBef>
              <a:spcAft>
                <a:spcPts val="0"/>
              </a:spcAft>
              <a:buSzPts val="1620"/>
              <a:buNone/>
              <a:defRPr sz="1800"/>
            </a:lvl2pPr>
            <a:lvl3pPr indent="-228600" lvl="2" marL="1371600" algn="l">
              <a:lnSpc>
                <a:spcPct val="165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600"/>
            </a:lvl3pPr>
            <a:lvl4pPr indent="-228600" lvl="3" marL="1828800" algn="l">
              <a:lnSpc>
                <a:spcPct val="188571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  <a:defRPr sz="1400"/>
            </a:lvl4pPr>
            <a:lvl5pPr indent="-228600" lvl="4" marL="2286000" algn="l">
              <a:lnSpc>
                <a:spcPct val="188571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60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260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260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260"/>
              <a:buNone/>
              <a:defRPr sz="1400"/>
            </a:lvl9pPr>
          </a:lstStyle>
          <a:p/>
        </p:txBody>
      </p:sp>
      <p:sp>
        <p:nvSpPr>
          <p:cNvPr id="57" name="Google Shape;57;p36"/>
          <p:cNvSpPr txBox="1"/>
          <p:nvPr>
            <p:ph type="title"/>
          </p:nvPr>
        </p:nvSpPr>
        <p:spPr>
          <a:xfrm>
            <a:off x="476468" y="260648"/>
            <a:ext cx="11280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>
  <p:cSld name="Vergleich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7"/>
          <p:cNvSpPr txBox="1"/>
          <p:nvPr>
            <p:ph idx="1" type="body"/>
          </p:nvPr>
        </p:nvSpPr>
        <p:spPr>
          <a:xfrm>
            <a:off x="476468" y="1380165"/>
            <a:ext cx="5520000" cy="564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80"/>
              <a:buNone/>
              <a:defRPr b="1" sz="2200"/>
            </a:lvl1pPr>
            <a:lvl2pPr indent="-228600" lvl="1" marL="914400" algn="l">
              <a:lnSpc>
                <a:spcPct val="132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b="1" sz="2000"/>
            </a:lvl2pPr>
            <a:lvl3pPr indent="-228600" lvl="2" marL="1371600" algn="l">
              <a:lnSpc>
                <a:spcPct val="146666"/>
              </a:lnSpc>
              <a:spcBef>
                <a:spcPts val="600"/>
              </a:spcBef>
              <a:spcAft>
                <a:spcPts val="0"/>
              </a:spcAft>
              <a:buSzPts val="1620"/>
              <a:buNone/>
              <a:defRPr b="1" sz="1800"/>
            </a:lvl3pPr>
            <a:lvl4pPr indent="-228600" lvl="3" marL="1828800" algn="l">
              <a:lnSpc>
                <a:spcPct val="165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4pPr>
            <a:lvl5pPr indent="-228600" lvl="4" marL="2286000" algn="l">
              <a:lnSpc>
                <a:spcPct val="165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9pPr>
          </a:lstStyle>
          <a:p/>
        </p:txBody>
      </p:sp>
      <p:sp>
        <p:nvSpPr>
          <p:cNvPr id="60" name="Google Shape;60;p37"/>
          <p:cNvSpPr txBox="1"/>
          <p:nvPr>
            <p:ph idx="2" type="body"/>
          </p:nvPr>
        </p:nvSpPr>
        <p:spPr>
          <a:xfrm>
            <a:off x="476468" y="1920165"/>
            <a:ext cx="5520000" cy="39484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80"/>
              <a:buNone/>
              <a:defRPr sz="2200"/>
            </a:lvl1pPr>
            <a:lvl2pPr indent="-354330" lvl="1" marL="9144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2200"/>
            </a:lvl2pPr>
            <a:lvl3pPr indent="-354330" lvl="2" marL="1371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2200"/>
            </a:lvl3pPr>
            <a:lvl4pPr indent="-354330" lvl="3" marL="18288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2200"/>
            </a:lvl4pPr>
            <a:lvl5pPr indent="-354330" lvl="4" marL="22860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2200"/>
            </a:lvl5pPr>
            <a:lvl6pPr indent="-32004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600"/>
            </a:lvl6pPr>
            <a:lvl7pPr indent="-32004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7pPr>
            <a:lvl8pPr indent="-32004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8pPr>
            <a:lvl9pPr indent="-32004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9pPr>
          </a:lstStyle>
          <a:p/>
        </p:txBody>
      </p:sp>
      <p:sp>
        <p:nvSpPr>
          <p:cNvPr id="61" name="Google Shape;61;p37"/>
          <p:cNvSpPr txBox="1"/>
          <p:nvPr>
            <p:ph idx="3" type="body"/>
          </p:nvPr>
        </p:nvSpPr>
        <p:spPr>
          <a:xfrm>
            <a:off x="6240629" y="1383103"/>
            <a:ext cx="5520000" cy="5640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80"/>
              <a:buNone/>
              <a:defRPr b="1" sz="2200"/>
            </a:lvl1pPr>
            <a:lvl2pPr indent="-228600" lvl="1" marL="914400" algn="l">
              <a:lnSpc>
                <a:spcPct val="132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b="1" sz="2000"/>
            </a:lvl2pPr>
            <a:lvl3pPr indent="-228600" lvl="2" marL="1371600" algn="l">
              <a:lnSpc>
                <a:spcPct val="146666"/>
              </a:lnSpc>
              <a:spcBef>
                <a:spcPts val="600"/>
              </a:spcBef>
              <a:spcAft>
                <a:spcPts val="0"/>
              </a:spcAft>
              <a:buSzPts val="1620"/>
              <a:buNone/>
              <a:defRPr b="1" sz="1800"/>
            </a:lvl3pPr>
            <a:lvl4pPr indent="-228600" lvl="3" marL="1828800" algn="l">
              <a:lnSpc>
                <a:spcPct val="165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4pPr>
            <a:lvl5pPr indent="-228600" lvl="4" marL="2286000" algn="l">
              <a:lnSpc>
                <a:spcPct val="165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9pPr>
          </a:lstStyle>
          <a:p/>
        </p:txBody>
      </p:sp>
      <p:sp>
        <p:nvSpPr>
          <p:cNvPr id="62" name="Google Shape;62;p37"/>
          <p:cNvSpPr txBox="1"/>
          <p:nvPr>
            <p:ph idx="4" type="body"/>
          </p:nvPr>
        </p:nvSpPr>
        <p:spPr>
          <a:xfrm>
            <a:off x="6240629" y="1923100"/>
            <a:ext cx="5520000" cy="39484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80"/>
              <a:buNone/>
              <a:defRPr sz="2200"/>
            </a:lvl1pPr>
            <a:lvl2pPr indent="-354330" lvl="1" marL="9144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2200"/>
            </a:lvl2pPr>
            <a:lvl3pPr indent="-354330" lvl="2" marL="1371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2200"/>
            </a:lvl3pPr>
            <a:lvl4pPr indent="-354330" lvl="3" marL="18288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2200"/>
            </a:lvl4pPr>
            <a:lvl5pPr indent="-354330" lvl="4" marL="22860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2200"/>
            </a:lvl5pPr>
            <a:lvl6pPr indent="-32004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 sz="1600"/>
            </a:lvl6pPr>
            <a:lvl7pPr indent="-32004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7pPr>
            <a:lvl8pPr indent="-32004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8pPr>
            <a:lvl9pPr indent="-32004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9pPr>
          </a:lstStyle>
          <a:p/>
        </p:txBody>
      </p:sp>
      <p:sp>
        <p:nvSpPr>
          <p:cNvPr id="63" name="Google Shape;63;p37"/>
          <p:cNvSpPr txBox="1"/>
          <p:nvPr>
            <p:ph type="title"/>
          </p:nvPr>
        </p:nvSpPr>
        <p:spPr>
          <a:xfrm>
            <a:off x="476468" y="260648"/>
            <a:ext cx="112800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>
  <p:cSld name="Zwei Inhalte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8"/>
          <p:cNvSpPr txBox="1"/>
          <p:nvPr>
            <p:ph type="title"/>
          </p:nvPr>
        </p:nvSpPr>
        <p:spPr>
          <a:xfrm>
            <a:off x="476467" y="260648"/>
            <a:ext cx="112800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8"/>
          <p:cNvSpPr txBox="1"/>
          <p:nvPr>
            <p:ph idx="1" type="body"/>
          </p:nvPr>
        </p:nvSpPr>
        <p:spPr>
          <a:xfrm>
            <a:off x="476467" y="1371600"/>
            <a:ext cx="5520000" cy="45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80"/>
              <a:buNone/>
              <a:defRPr sz="2200"/>
            </a:lvl1pPr>
            <a:lvl2pPr indent="-354330" lvl="1" marL="9144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2200"/>
            </a:lvl2pPr>
            <a:lvl3pPr indent="-354330" lvl="2" marL="1371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2200"/>
            </a:lvl3pPr>
            <a:lvl4pPr indent="-354330" lvl="3" marL="18288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2200"/>
            </a:lvl4pPr>
            <a:lvl5pPr indent="-354330" lvl="4" marL="22860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2200"/>
            </a:lvl5pPr>
            <a:lvl6pPr indent="-33147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 sz="1800"/>
            </a:lvl6pPr>
            <a:lvl7pPr indent="-33147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7pPr>
            <a:lvl8pPr indent="-33147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8pPr>
            <a:lvl9pPr indent="-33147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9pPr>
          </a:lstStyle>
          <a:p/>
        </p:txBody>
      </p:sp>
      <p:sp>
        <p:nvSpPr>
          <p:cNvPr id="67" name="Google Shape;67;p38"/>
          <p:cNvSpPr txBox="1"/>
          <p:nvPr>
            <p:ph idx="2" type="body"/>
          </p:nvPr>
        </p:nvSpPr>
        <p:spPr>
          <a:xfrm>
            <a:off x="6240629" y="1371600"/>
            <a:ext cx="5520000" cy="45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80"/>
              <a:buNone/>
              <a:defRPr sz="2200"/>
            </a:lvl1pPr>
            <a:lvl2pPr indent="-354330" lvl="1" marL="9144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2200"/>
            </a:lvl2pPr>
            <a:lvl3pPr indent="-354330" lvl="2" marL="13716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2200"/>
            </a:lvl3pPr>
            <a:lvl4pPr indent="-354330" lvl="3" marL="18288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2200"/>
            </a:lvl4pPr>
            <a:lvl5pPr indent="-354330" lvl="4" marL="22860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2200"/>
            </a:lvl5pPr>
            <a:lvl6pPr indent="-331470" lvl="5" marL="2743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20"/>
              <a:buChar char="•"/>
              <a:defRPr sz="1800"/>
            </a:lvl6pPr>
            <a:lvl7pPr indent="-33147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7pPr>
            <a:lvl8pPr indent="-33147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8pPr>
            <a:lvl9pPr indent="-33147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ors and Icons" type="titleOnly">
  <p:cSld name="TITLE_ONL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9"/>
          <p:cNvSpPr txBox="1"/>
          <p:nvPr>
            <p:ph type="title"/>
          </p:nvPr>
        </p:nvSpPr>
        <p:spPr>
          <a:xfrm>
            <a:off x="476467" y="260648"/>
            <a:ext cx="112800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70" name="Google Shape;70;p39"/>
          <p:cNvGrpSpPr/>
          <p:nvPr/>
        </p:nvGrpSpPr>
        <p:grpSpPr>
          <a:xfrm>
            <a:off x="623392" y="1388920"/>
            <a:ext cx="9823984" cy="3349296"/>
            <a:chOff x="486307" y="1388920"/>
            <a:chExt cx="7367988" cy="3349296"/>
          </a:xfrm>
        </p:grpSpPr>
        <p:sp>
          <p:nvSpPr>
            <p:cNvPr id="71" name="Google Shape;71;p39"/>
            <p:cNvSpPr/>
            <p:nvPr/>
          </p:nvSpPr>
          <p:spPr>
            <a:xfrm>
              <a:off x="2336469" y="3177400"/>
              <a:ext cx="49" cy="215444"/>
            </a:xfrm>
            <a:prstGeom prst="rect">
              <a:avLst/>
            </a:prstGeom>
            <a:solidFill>
              <a:srgbClr val="9D5A48"/>
            </a:solidFill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2" name="Google Shape;72;p39"/>
            <p:cNvSpPr txBox="1"/>
            <p:nvPr/>
          </p:nvSpPr>
          <p:spPr>
            <a:xfrm>
              <a:off x="2393370" y="2925032"/>
              <a:ext cx="663575" cy="7017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 157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G 90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 72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C:\Users\zippel\Desktop\!Archiv\DKTK-Evaluationsbericht_Antrag_2016-2020\Posterentwürfe\Logos und Platine\160512_DKTK-Icons_blau_farbig_Tiff\DKTK_Icons_TIFF_farbig\DKTK_Icon6_MTT.tif" id="73" name="Google Shape;73;p3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2339752" y="3933144"/>
              <a:ext cx="792000" cy="79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zippel\Desktop\!Archiv\DKTK-Evaluationsbericht_Antrag_2016-2020\Posterentwürfe\Logos und Platine\160512_DKTK-Icons_blau_farbig_Tiff\DKTK_Icons_TIFF_blau\DKTK_Icon6_MTT_blau.tif" id="74" name="Google Shape;74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47765" y="1391176"/>
              <a:ext cx="792000" cy="79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" name="Google Shape;75;p39"/>
            <p:cNvSpPr/>
            <p:nvPr/>
          </p:nvSpPr>
          <p:spPr>
            <a:xfrm>
              <a:off x="2347949" y="2191355"/>
              <a:ext cx="791816" cy="2402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b="0" i="0" lang="de-DE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MTT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39"/>
            <p:cNvSpPr/>
            <p:nvPr/>
          </p:nvSpPr>
          <p:spPr>
            <a:xfrm>
              <a:off x="1414955" y="3177400"/>
              <a:ext cx="49" cy="215444"/>
            </a:xfrm>
            <a:prstGeom prst="rect">
              <a:avLst/>
            </a:prstGeom>
            <a:solidFill>
              <a:srgbClr val="9F747C"/>
            </a:solidFill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7" name="Google Shape;77;p39"/>
            <p:cNvSpPr txBox="1"/>
            <p:nvPr/>
          </p:nvSpPr>
          <p:spPr>
            <a:xfrm>
              <a:off x="1471856" y="2925032"/>
              <a:ext cx="663575" cy="7017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 159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G 116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 124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C:\Users\zippel\Desktop\!Archiv\DKTK-Evaluationsbericht_Antrag_2016-2020\Posterentwürfe\Logos und Platine\160512_DKTK-Icons_blau_farbig_Tiff\DKTK_Icons_TIFF_farbig\DKTK_Icon7_MDED.tif" id="78" name="Google Shape;78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415117" y="3933056"/>
              <a:ext cx="792000" cy="7920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zippel\Desktop\!Archiv\DKTK-Evaluationsbericht_Antrag_2016-2020\Posterentwürfe\Logos und Platine\160512_DKTK-Icons_blau_farbig_Tiff\DKTK_Icons_TIFF_blau\DKTK_Icon7_MDED_blau.tif" id="79" name="Google Shape;79;p3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403648" y="1391176"/>
              <a:ext cx="792000" cy="79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39"/>
            <p:cNvSpPr/>
            <p:nvPr/>
          </p:nvSpPr>
          <p:spPr>
            <a:xfrm>
              <a:off x="1403785" y="2180919"/>
              <a:ext cx="791863" cy="2477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b="0" i="0" lang="de-DE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MEDB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39"/>
            <p:cNvSpPr/>
            <p:nvPr/>
          </p:nvSpPr>
          <p:spPr>
            <a:xfrm>
              <a:off x="5159371" y="3177014"/>
              <a:ext cx="49" cy="215444"/>
            </a:xfrm>
            <a:prstGeom prst="rect">
              <a:avLst/>
            </a:prstGeom>
            <a:solidFill>
              <a:srgbClr val="7B7C6C"/>
            </a:solidFill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82" name="Google Shape;82;p39"/>
            <p:cNvSpPr txBox="1"/>
            <p:nvPr/>
          </p:nvSpPr>
          <p:spPr>
            <a:xfrm>
              <a:off x="5216272" y="2924646"/>
              <a:ext cx="663575" cy="7017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 123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G 124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 108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C:\Users\zippel\Desktop\!Archiv\DKTK-Evaluationsbericht_Antrag_2016-2020\Posterentwürfe\Logos und Platine\160512_DKTK-Icons_blau_farbig_Tiff\DKTK_Icons_TIFF_farbig\DKTK_Icon1_CCP.tif" id="83" name="Google Shape;83;p3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162309" y="3933144"/>
              <a:ext cx="792000" cy="79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zippel\Desktop\!Archiv\DKTK-Evaluationsbericht_Antrag_2016-2020\Posterentwürfe\Logos und Platine\160512_DKTK-Icons_blau_farbig_Tiff\DKTK_Icons_TIFF_blau\DKTK_Icon1_CCP_blau.tif" id="84" name="Google Shape;84;p3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169698" y="1391891"/>
              <a:ext cx="792000" cy="79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" name="Google Shape;85;p39"/>
            <p:cNvSpPr/>
            <p:nvPr/>
          </p:nvSpPr>
          <p:spPr>
            <a:xfrm>
              <a:off x="5173530" y="2182416"/>
              <a:ext cx="788168" cy="2373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b="0" i="0" lang="de-DE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CCP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39"/>
            <p:cNvSpPr/>
            <p:nvPr/>
          </p:nvSpPr>
          <p:spPr>
            <a:xfrm>
              <a:off x="3288042" y="3177400"/>
              <a:ext cx="49" cy="215444"/>
            </a:xfrm>
            <a:prstGeom prst="rect">
              <a:avLst/>
            </a:prstGeom>
            <a:solidFill>
              <a:srgbClr val="627B6B"/>
            </a:solidFill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87" name="Google Shape;87;p39"/>
            <p:cNvSpPr txBox="1"/>
            <p:nvPr/>
          </p:nvSpPr>
          <p:spPr>
            <a:xfrm>
              <a:off x="3344943" y="2925032"/>
              <a:ext cx="663575" cy="7017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 98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G 123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 107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C:\Users\zippel\Desktop\!Archiv\DKTK-Evaluationsbericht_Antrag_2016-2020\Posterentwürfe\Logos und Platine\160512_DKTK-Icons_blau_farbig_Tiff\DKTK_Icons_TIFF_farbig\DKTK_Icon8_CI.tif" id="88" name="Google Shape;88;p3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287991" y="3933056"/>
              <a:ext cx="792000" cy="7920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zippel\Desktop\!Archiv\DKTK-Evaluationsbericht_Antrag_2016-2020\Posterentwürfe\Logos und Platine\160512_DKTK-Icons_blau_farbig_Tiff\DKTK_Icons_TIFF_blau\DKTK_Icon8_CI_blau.tif" id="89" name="Google Shape;89;p3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275008" y="1391176"/>
              <a:ext cx="792000" cy="79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39"/>
            <p:cNvSpPr/>
            <p:nvPr/>
          </p:nvSpPr>
          <p:spPr>
            <a:xfrm>
              <a:off x="3275856" y="2180920"/>
              <a:ext cx="769559" cy="2373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b="0" i="0" lang="de-DE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39"/>
            <p:cNvSpPr/>
            <p:nvPr/>
          </p:nvSpPr>
          <p:spPr>
            <a:xfrm>
              <a:off x="487063" y="3177400"/>
              <a:ext cx="49" cy="215444"/>
            </a:xfrm>
            <a:prstGeom prst="rect">
              <a:avLst/>
            </a:prstGeom>
            <a:solidFill>
              <a:srgbClr val="6C7789"/>
            </a:solidFill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92" name="Google Shape;92;p39"/>
            <p:cNvSpPr txBox="1"/>
            <p:nvPr/>
          </p:nvSpPr>
          <p:spPr>
            <a:xfrm>
              <a:off x="543964" y="2925032"/>
              <a:ext cx="663575" cy="7017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 108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G 119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 137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C:\Users\zippel\Desktop\!Archiv\DKTK-Evaluationsbericht_Antrag_2016-2020\Posterentwürfe\Logos und Platine\160512_DKTK-Icons_blau_farbig_Tiff\DKTK_Icons_TIFF_farbig\DKTK_Icon5_EOM.tif" id="93" name="Google Shape;93;p3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496616" y="3933144"/>
              <a:ext cx="792000" cy="79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zippel\Desktop\!Archiv\DKTK-Evaluationsbericht_Antrag_2016-2020\Posterentwürfe\Logos und Platine\160512_DKTK-Icons_blau_farbig_Tiff\DKTK_Icons_TIFF_blau\DKTK_Icon5_EOM_blau.tif" id="94" name="Google Shape;94;p39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486307" y="1391176"/>
              <a:ext cx="792000" cy="79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39"/>
            <p:cNvSpPr/>
            <p:nvPr/>
          </p:nvSpPr>
          <p:spPr>
            <a:xfrm>
              <a:off x="497527" y="2183891"/>
              <a:ext cx="780780" cy="2373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b="0" i="0" lang="de-DE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EOM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39"/>
            <p:cNvSpPr/>
            <p:nvPr/>
          </p:nvSpPr>
          <p:spPr>
            <a:xfrm>
              <a:off x="4220814" y="3177400"/>
              <a:ext cx="49" cy="215444"/>
            </a:xfrm>
            <a:prstGeom prst="rect">
              <a:avLst/>
            </a:prstGeom>
            <a:solidFill>
              <a:srgbClr val="B07E59"/>
            </a:solidFill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97" name="Google Shape;97;p39"/>
            <p:cNvSpPr txBox="1"/>
            <p:nvPr/>
          </p:nvSpPr>
          <p:spPr>
            <a:xfrm>
              <a:off x="4277715" y="2925032"/>
              <a:ext cx="663575" cy="7017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 176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G 126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 89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C:\Users\zippel\Desktop\!Archiv\DKTK-Evaluationsbericht_Antrag_2016-2020\Posterentwürfe\Logos und Platine\160512_DKTK-Icons_blau_farbig_Tiff\DKTK_Icons_TIFF_farbig\DKTK_Icon4_ROI.tif" id="98" name="Google Shape;98;p39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4224636" y="3933056"/>
              <a:ext cx="792000" cy="79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zippel\Desktop\!Archiv\DKTK-Evaluationsbericht_Antrag_2016-2020\Posterentwürfe\Logos und Platine\160512_DKTK-Icons_blau_farbig_Tiff\DKTK_Icons_TIFF_blau\DKTK_Icon4_ROI_blau.tif" id="99" name="Google Shape;99;p39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4224636" y="1388920"/>
              <a:ext cx="792000" cy="79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" name="Google Shape;100;p39"/>
            <p:cNvSpPr/>
            <p:nvPr/>
          </p:nvSpPr>
          <p:spPr>
            <a:xfrm>
              <a:off x="4224636" y="2182416"/>
              <a:ext cx="769559" cy="2373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b="0" i="0" lang="de-DE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ROI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39"/>
            <p:cNvSpPr/>
            <p:nvPr/>
          </p:nvSpPr>
          <p:spPr>
            <a:xfrm>
              <a:off x="6116323" y="3177102"/>
              <a:ext cx="49" cy="215444"/>
            </a:xfrm>
            <a:prstGeom prst="rect">
              <a:avLst/>
            </a:prstGeom>
            <a:solidFill>
              <a:srgbClr val="9B817F"/>
            </a:solidFill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2" name="Google Shape;102;p39"/>
            <p:cNvSpPr txBox="1"/>
            <p:nvPr/>
          </p:nvSpPr>
          <p:spPr>
            <a:xfrm>
              <a:off x="6173224" y="2924734"/>
              <a:ext cx="663575" cy="7017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 155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G 129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 127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C:\Users\zippel\Desktop\!Archiv\DKTK-Evaluationsbericht_Antrag_2016-2020\Posterentwürfe\Logos und Platine\160512_DKTK-Icons_blau_farbig_Tiff\DKTK_Icons_TIFF_farbig\DKTK_Icon3_SoO.tif" id="103" name="Google Shape;103;p39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6130454" y="3933144"/>
              <a:ext cx="792000" cy="79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zippel\Desktop\!Archiv\DKTK-Evaluationsbericht_Antrag_2016-2020\Posterentwürfe\Logos und Platine\160512_DKTK-Icons_blau_farbig_Tiff\DKTK_Icons_TIFF_blau\DKTK_Icon3_SoO_blau.tif" id="104" name="Google Shape;104;p39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6116679" y="1391891"/>
              <a:ext cx="792000" cy="79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39"/>
            <p:cNvSpPr/>
            <p:nvPr/>
          </p:nvSpPr>
          <p:spPr>
            <a:xfrm>
              <a:off x="6125155" y="2183891"/>
              <a:ext cx="783524" cy="2274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b="0" i="0" lang="de-DE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SoO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39"/>
            <p:cNvSpPr/>
            <p:nvPr/>
          </p:nvSpPr>
          <p:spPr>
            <a:xfrm>
              <a:off x="7062133" y="3177014"/>
              <a:ext cx="49" cy="215444"/>
            </a:xfrm>
            <a:prstGeom prst="rect">
              <a:avLst/>
            </a:prstGeom>
            <a:solidFill>
              <a:srgbClr val="7B928F"/>
            </a:solidFill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7" name="Google Shape;107;p39"/>
            <p:cNvSpPr txBox="1"/>
            <p:nvPr/>
          </p:nvSpPr>
          <p:spPr>
            <a:xfrm>
              <a:off x="7119034" y="2924646"/>
              <a:ext cx="663575" cy="7017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 123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G 146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 143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C:\Users\zippel\Desktop\!Archiv\DKTK-Evaluationsbericht_Antrag_2016-2020\Posterentwürfe\Logos und Platine\160512_DKTK-Icons_blau_farbig_Tiff\DKTK_Icons_TIFF_farbig\DKTK_Icon2_CGPS.tif" id="108" name="Google Shape;108;p39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7062295" y="3946216"/>
              <a:ext cx="792000" cy="79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zippel\Desktop\!Archiv\DKTK-Evaluationsbericht_Antrag_2016-2020\Posterentwürfe\Logos und Platine\160512_DKTK-Icons_blau_farbig_Tiff\DKTK_Icons_TIFF_blau\DKTK_Icon2_CGPS_blau.tif" id="109" name="Google Shape;109;p39"/>
            <p:cNvPicPr preferRelativeResize="0"/>
            <p:nvPr/>
          </p:nvPicPr>
          <p:blipFill rotWithShape="1">
            <a:blip r:embed="rId17">
              <a:alphaModFix/>
            </a:blip>
            <a:srcRect b="0" l="0" r="0" t="0"/>
            <a:stretch/>
          </p:blipFill>
          <p:spPr>
            <a:xfrm>
              <a:off x="7054821" y="1391891"/>
              <a:ext cx="792000" cy="79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" name="Google Shape;110;p39"/>
            <p:cNvSpPr/>
            <p:nvPr/>
          </p:nvSpPr>
          <p:spPr>
            <a:xfrm>
              <a:off x="7062133" y="2180919"/>
              <a:ext cx="769559" cy="2150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b="0" i="0" lang="de-DE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CGP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" showMasterSp="0">
  <p:cSld name="End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Google Shape;112;p40"/>
          <p:cNvCxnSpPr/>
          <p:nvPr/>
        </p:nvCxnSpPr>
        <p:spPr>
          <a:xfrm rot="10800000">
            <a:off x="2133600" y="4600575"/>
            <a:ext cx="0" cy="838200"/>
          </a:xfrm>
          <a:prstGeom prst="straightConnector1">
            <a:avLst/>
          </a:prstGeom>
          <a:noFill/>
          <a:ln cap="flat" cmpd="sng" w="114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3" name="Google Shape;113;p40"/>
          <p:cNvCxnSpPr/>
          <p:nvPr/>
        </p:nvCxnSpPr>
        <p:spPr>
          <a:xfrm rot="10800000">
            <a:off x="2133600" y="0"/>
            <a:ext cx="0" cy="838200"/>
          </a:xfrm>
          <a:prstGeom prst="straightConnector1">
            <a:avLst/>
          </a:prstGeom>
          <a:noFill/>
          <a:ln cap="flat" cmpd="sng" w="114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4" name="Google Shape;114;p40"/>
          <p:cNvSpPr/>
          <p:nvPr/>
        </p:nvSpPr>
        <p:spPr>
          <a:xfrm>
            <a:off x="-15416" y="6019800"/>
            <a:ext cx="12213576" cy="838200"/>
          </a:xfrm>
          <a:prstGeom prst="rect">
            <a:avLst/>
          </a:prstGeom>
          <a:solidFill>
            <a:srgbClr val="0047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115" name="Google Shape;115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67544" y="323522"/>
            <a:ext cx="4632969" cy="950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08368" y="6165304"/>
            <a:ext cx="2341530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3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6"/>
          <p:cNvCxnSpPr/>
          <p:nvPr/>
        </p:nvCxnSpPr>
        <p:spPr>
          <a:xfrm rot="10800000">
            <a:off x="2133600" y="0"/>
            <a:ext cx="0" cy="838200"/>
          </a:xfrm>
          <a:prstGeom prst="straightConnector1">
            <a:avLst/>
          </a:prstGeom>
          <a:noFill/>
          <a:ln cap="flat" cmpd="sng" w="114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6"/>
          <p:cNvSpPr txBox="1"/>
          <p:nvPr>
            <p:ph idx="1" type="body"/>
          </p:nvPr>
        </p:nvSpPr>
        <p:spPr>
          <a:xfrm>
            <a:off x="476470" y="1371600"/>
            <a:ext cx="11410732" cy="45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4791"/>
              </a:buClr>
              <a:buSzPts val="1980"/>
              <a:buFont typeface="Times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4330" lvl="1" marL="9144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4791"/>
              </a:buClr>
              <a:buSzPts val="1980"/>
              <a:buFont typeface="Times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4330" lvl="2" marL="13716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4791"/>
              </a:buClr>
              <a:buSzPts val="1980"/>
              <a:buFont typeface="Times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4330" lvl="3" marL="18288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4791"/>
              </a:buClr>
              <a:buSzPts val="1980"/>
              <a:buFont typeface="Times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4330" lvl="4" marL="2286000" marR="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004791"/>
              </a:buClr>
              <a:buSzPts val="1980"/>
              <a:buFont typeface="Times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mes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6"/>
          <p:cNvSpPr txBox="1"/>
          <p:nvPr>
            <p:ph type="title"/>
          </p:nvPr>
        </p:nvSpPr>
        <p:spPr>
          <a:xfrm>
            <a:off x="476467" y="260648"/>
            <a:ext cx="11410732" cy="5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000" u="none" cap="none" strike="noStrike">
                <a:solidFill>
                  <a:srgbClr val="00479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13" name="Google Shape;13;p26"/>
          <p:cNvCxnSpPr/>
          <p:nvPr/>
        </p:nvCxnSpPr>
        <p:spPr>
          <a:xfrm>
            <a:off x="0" y="1096532"/>
            <a:ext cx="12192000" cy="0"/>
          </a:xfrm>
          <a:prstGeom prst="straightConnector1">
            <a:avLst/>
          </a:prstGeom>
          <a:noFill/>
          <a:ln cap="flat" cmpd="sng" w="9525">
            <a:solidFill>
              <a:srgbClr val="00479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" name="Google Shape;14;p26"/>
          <p:cNvCxnSpPr/>
          <p:nvPr/>
        </p:nvCxnSpPr>
        <p:spPr>
          <a:xfrm>
            <a:off x="0" y="6019800"/>
            <a:ext cx="12192000" cy="0"/>
          </a:xfrm>
          <a:prstGeom prst="straightConnector1">
            <a:avLst/>
          </a:prstGeom>
          <a:noFill/>
          <a:ln cap="flat" cmpd="sng" w="9525">
            <a:solidFill>
              <a:srgbClr val="00479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" name="Google Shape;15;p26"/>
          <p:cNvCxnSpPr/>
          <p:nvPr/>
        </p:nvCxnSpPr>
        <p:spPr>
          <a:xfrm>
            <a:off x="0" y="1096532"/>
            <a:ext cx="12192000" cy="0"/>
          </a:xfrm>
          <a:prstGeom prst="straightConnector1">
            <a:avLst/>
          </a:prstGeom>
          <a:noFill/>
          <a:ln cap="flat" cmpd="sng" w="9525">
            <a:solidFill>
              <a:srgbClr val="00479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" name="Google Shape;16;p26"/>
          <p:cNvCxnSpPr/>
          <p:nvPr/>
        </p:nvCxnSpPr>
        <p:spPr>
          <a:xfrm>
            <a:off x="0" y="6019800"/>
            <a:ext cx="12192000" cy="0"/>
          </a:xfrm>
          <a:prstGeom prst="straightConnector1">
            <a:avLst/>
          </a:prstGeom>
          <a:noFill/>
          <a:ln cap="flat" cmpd="sng" w="9525">
            <a:solidFill>
              <a:srgbClr val="00479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" name="Google Shape;17;p26"/>
          <p:cNvCxnSpPr/>
          <p:nvPr/>
        </p:nvCxnSpPr>
        <p:spPr>
          <a:xfrm>
            <a:off x="0" y="1096532"/>
            <a:ext cx="12192000" cy="0"/>
          </a:xfrm>
          <a:prstGeom prst="straightConnector1">
            <a:avLst/>
          </a:prstGeom>
          <a:noFill/>
          <a:ln cap="flat" cmpd="sng" w="9525">
            <a:solidFill>
              <a:srgbClr val="00479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26"/>
          <p:cNvCxnSpPr/>
          <p:nvPr/>
        </p:nvCxnSpPr>
        <p:spPr>
          <a:xfrm>
            <a:off x="0" y="6019800"/>
            <a:ext cx="12192000" cy="0"/>
          </a:xfrm>
          <a:prstGeom prst="straightConnector1">
            <a:avLst/>
          </a:prstGeom>
          <a:noFill/>
          <a:ln cap="flat" cmpd="sng" w="9525">
            <a:solidFill>
              <a:srgbClr val="00479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C:\Users\hahns\AppData\Local\Microsoft\Windows\Temporary Internet Files\Content.Outlook\VK6OMLHU\160512_DKTK-Platine_en.tif" id="19" name="Google Shape;19;p2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04797" y="6071279"/>
            <a:ext cx="3507692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949923" y="6071279"/>
            <a:ext cx="3122741" cy="720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7.png"/><Relationship Id="rId4" Type="http://schemas.openxmlformats.org/officeDocument/2006/relationships/image" Target="../media/image26.gif"/><Relationship Id="rId5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1.png"/><Relationship Id="rId4" Type="http://schemas.openxmlformats.org/officeDocument/2006/relationships/image" Target="../media/image32.png"/><Relationship Id="rId5" Type="http://schemas.openxmlformats.org/officeDocument/2006/relationships/image" Target="../media/image2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6.png"/><Relationship Id="rId4" Type="http://schemas.openxmlformats.org/officeDocument/2006/relationships/image" Target="../media/image34.png"/><Relationship Id="rId5" Type="http://schemas.openxmlformats.org/officeDocument/2006/relationships/image" Target="../media/image2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9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5.png"/><Relationship Id="rId4" Type="http://schemas.openxmlformats.org/officeDocument/2006/relationships/image" Target="../media/image28.png"/><Relationship Id="rId5" Type="http://schemas.openxmlformats.org/officeDocument/2006/relationships/image" Target="../media/image45.png"/><Relationship Id="rId6" Type="http://schemas.openxmlformats.org/officeDocument/2006/relationships/image" Target="../media/image4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0.png"/><Relationship Id="rId4" Type="http://schemas.openxmlformats.org/officeDocument/2006/relationships/image" Target="../media/image57.png"/><Relationship Id="rId5" Type="http://schemas.openxmlformats.org/officeDocument/2006/relationships/image" Target="../media/image56.png"/><Relationship Id="rId6" Type="http://schemas.openxmlformats.org/officeDocument/2006/relationships/image" Target="../media/image5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0.png"/><Relationship Id="rId4" Type="http://schemas.openxmlformats.org/officeDocument/2006/relationships/image" Target="../media/image51.jpg"/><Relationship Id="rId9" Type="http://schemas.openxmlformats.org/officeDocument/2006/relationships/image" Target="../media/image53.png"/><Relationship Id="rId5" Type="http://schemas.openxmlformats.org/officeDocument/2006/relationships/image" Target="../media/image48.jpg"/><Relationship Id="rId6" Type="http://schemas.openxmlformats.org/officeDocument/2006/relationships/image" Target="../media/image46.png"/><Relationship Id="rId7" Type="http://schemas.openxmlformats.org/officeDocument/2006/relationships/image" Target="../media/image59.jpg"/><Relationship Id="rId8" Type="http://schemas.openxmlformats.org/officeDocument/2006/relationships/image" Target="../media/image5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"/>
          <p:cNvSpPr/>
          <p:nvPr/>
        </p:nvSpPr>
        <p:spPr>
          <a:xfrm>
            <a:off x="0" y="914400"/>
            <a:ext cx="12192000" cy="8961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2" name="Google Shape;122;p1"/>
          <p:cNvSpPr txBox="1"/>
          <p:nvPr>
            <p:ph type="title"/>
          </p:nvPr>
        </p:nvSpPr>
        <p:spPr>
          <a:xfrm>
            <a:off x="422311" y="747314"/>
            <a:ext cx="10972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8889"/>
              <a:buNone/>
            </a:pPr>
            <a:r>
              <a:rPr lang="de-DE" sz="4000"/>
              <a:t>CAGI</a:t>
            </a:r>
            <a:r>
              <a:rPr lang="de-DE" sz="4000">
                <a:solidFill>
                  <a:srgbClr val="7030A0"/>
                </a:solidFill>
              </a:rPr>
              <a:t> </a:t>
            </a:r>
            <a:r>
              <a:rPr lang="de-DE" sz="4000"/>
              <a:t>7 slide pack guidelines</a:t>
            </a:r>
            <a:br>
              <a:rPr lang="de-DE" sz="4000"/>
            </a:br>
            <a:r>
              <a:rPr lang="de-DE" sz="1800"/>
              <a:t>I agree to my slides being used according to the following terms:</a:t>
            </a:r>
            <a:br>
              <a:rPr lang="de-DE" sz="1800"/>
            </a:br>
            <a:r>
              <a:rPr lang="de-DE" sz="1800"/>
              <a:t> </a:t>
            </a:r>
            <a:r>
              <a:rPr i="1" lang="de-DE" sz="1800" u="sng"/>
              <a:t>_______</a:t>
            </a:r>
            <a:r>
              <a:rPr i="1" lang="de-DE" sz="1800" u="sng">
                <a:solidFill>
                  <a:srgbClr val="FF3300"/>
                </a:solidFill>
              </a:rPr>
              <a:t>Sven Diederichs</a:t>
            </a:r>
            <a:r>
              <a:rPr i="1" lang="de-DE" sz="1800" u="sng"/>
              <a:t>_______</a:t>
            </a:r>
            <a:endParaRPr/>
          </a:p>
        </p:txBody>
      </p:sp>
      <p:sp>
        <p:nvSpPr>
          <p:cNvPr id="123" name="Google Shape;123;p1"/>
          <p:cNvSpPr txBox="1"/>
          <p:nvPr>
            <p:ph idx="1" type="body"/>
          </p:nvPr>
        </p:nvSpPr>
        <p:spPr>
          <a:xfrm>
            <a:off x="361721" y="2058319"/>
            <a:ext cx="11468558" cy="4044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 sz="2000"/>
              <a:t>To disseminate the CAGI results, I encourage all CAGI participants to remix these CAGI slides for inclusion in their oral and poster presentations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de-DE" sz="2000"/>
              <a:t>CAGI participants may use or publish any content of these slides only in compliance with the CAGI Data Use Agreement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de-DE" sz="2000"/>
              <a:t>CAGI participants may not cite or publish any content of these slides except with the written permission of the originating author or in the primary CAGI publications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de-DE" sz="2000"/>
              <a:t>CAGI participants must acknowledge the original authors of these slides and CAGI </a:t>
            </a:r>
            <a:r>
              <a:rPr lang="de-DE" sz="2000">
                <a:solidFill>
                  <a:srgbClr val="7030A0"/>
                </a:solidFill>
              </a:rPr>
              <a:t>7</a:t>
            </a:r>
            <a:r>
              <a:rPr lang="de-DE" sz="2000"/>
              <a:t>.  Include the acknowledgement banner across the bottom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de-DE" sz="2000"/>
              <a:t>CAGI participants must include the CAGI credits slide in their presentations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de-DE" sz="2000">
                <a:solidFill>
                  <a:srgbClr val="FF0000"/>
                </a:solidFill>
              </a:rPr>
              <a:t>Slides without slash or X may be tweeted, tooted, posted, X’d unless flagged with “No tweet” icon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de-DE" sz="2000">
                <a:solidFill>
                  <a:srgbClr val="FF0000"/>
                </a:solidFill>
              </a:rPr>
              <a:t>Slide content of slides with the “No tweet” icon must not be disseminated outside the presenting conference hall in any form or used in any other form = CAGI7 MEETING ONLY</a:t>
            </a:r>
            <a:endParaRPr sz="2000"/>
          </a:p>
        </p:txBody>
      </p:sp>
      <p:grpSp>
        <p:nvGrpSpPr>
          <p:cNvPr id="124" name="Google Shape;124;p1"/>
          <p:cNvGrpSpPr/>
          <p:nvPr/>
        </p:nvGrpSpPr>
        <p:grpSpPr>
          <a:xfrm>
            <a:off x="11245485" y="4422335"/>
            <a:ext cx="439738" cy="439738"/>
            <a:chOff x="5373" y="3933"/>
            <a:chExt cx="387" cy="387"/>
          </a:xfrm>
        </p:grpSpPr>
        <p:sp>
          <p:nvSpPr>
            <p:cNvPr id="125" name="Google Shape;125;p1"/>
            <p:cNvSpPr/>
            <p:nvPr/>
          </p:nvSpPr>
          <p:spPr>
            <a:xfrm>
              <a:off x="5373" y="3933"/>
              <a:ext cx="387" cy="387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rgbClr val="FF02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6" name="Google Shape;126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411" y="4005"/>
              <a:ext cx="311" cy="24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27" name="Google Shape;127;p1"/>
            <p:cNvCxnSpPr/>
            <p:nvPr/>
          </p:nvCxnSpPr>
          <p:spPr>
            <a:xfrm flipH="1" rot="10800000">
              <a:off x="5436" y="3971"/>
              <a:ext cx="267" cy="311"/>
            </a:xfrm>
            <a:prstGeom prst="straightConnector1">
              <a:avLst/>
            </a:prstGeom>
            <a:noFill/>
            <a:ln cap="flat" cmpd="sng" w="28575">
              <a:solidFill>
                <a:srgbClr val="FF02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"/>
          <p:cNvSpPr txBox="1"/>
          <p:nvPr/>
        </p:nvSpPr>
        <p:spPr>
          <a:xfrm>
            <a:off x="688276" y="4318762"/>
            <a:ext cx="11503724" cy="1080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Clr>
                <a:srgbClr val="004791"/>
              </a:buClr>
              <a:buSzPts val="2160"/>
              <a:buFont typeface="Times"/>
              <a:buNone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Dr. Sven Diederichs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3333"/>
              </a:lnSpc>
              <a:spcBef>
                <a:spcPts val="600"/>
              </a:spcBef>
              <a:spcAft>
                <a:spcPts val="0"/>
              </a:spcAft>
              <a:buClr>
                <a:srgbClr val="004791"/>
              </a:buClr>
              <a:buSzPts val="2160"/>
              <a:buFont typeface="Times"/>
              <a:buNone/>
            </a:pPr>
            <a:r>
              <a:rPr b="1" i="0" lang="de-DE" sz="2400" u="none" cap="none" strike="noStrike">
                <a:solidFill>
                  <a:srgbClr val="004791"/>
                </a:solidFill>
                <a:latin typeface="Calibri"/>
                <a:ea typeface="Calibri"/>
                <a:cs typeface="Calibri"/>
                <a:sym typeface="Calibri"/>
              </a:rPr>
              <a:t>University Hospital Freiburg - Head of the Division „Cancer Research“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3333"/>
              </a:lnSpc>
              <a:spcBef>
                <a:spcPts val="600"/>
              </a:spcBef>
              <a:spcAft>
                <a:spcPts val="0"/>
              </a:spcAft>
              <a:buClr>
                <a:srgbClr val="004791"/>
              </a:buClr>
              <a:buSzPts val="2160"/>
              <a:buFont typeface="Times"/>
              <a:buNone/>
            </a:pPr>
            <a:r>
              <a:rPr b="1" i="0" lang="de-DE" sz="2400" u="none" cap="none" strike="noStrike">
                <a:solidFill>
                  <a:srgbClr val="004791"/>
                </a:solidFill>
                <a:latin typeface="Calibri"/>
                <a:ea typeface="Calibri"/>
                <a:cs typeface="Calibri"/>
                <a:sym typeface="Calibri"/>
              </a:rPr>
              <a:t>German Cancer Consortium (DKTK) - Speaker of the Program „Oncogenic Mechanisms“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688275" y="2375004"/>
            <a:ext cx="11208449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de-DE" sz="4000" u="none" cap="none" strike="noStrike">
                <a:solidFill>
                  <a:srgbClr val="004791"/>
                </a:solidFill>
                <a:latin typeface="Calibri"/>
                <a:ea typeface="Calibri"/>
                <a:cs typeface="Calibri"/>
                <a:sym typeface="Calibri"/>
              </a:rPr>
              <a:t>Saturation mutagenesis identifies activating and resistance-inducing FGFR kinase domain mutations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/>
          <p:nvPr/>
        </p:nvSpPr>
        <p:spPr>
          <a:xfrm>
            <a:off x="501214" y="288000"/>
            <a:ext cx="260257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de-DE" sz="32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FGFR Pathway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0" y="5961888"/>
            <a:ext cx="12192000" cy="8961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1" name="Google Shape;141;p3"/>
          <p:cNvSpPr txBox="1"/>
          <p:nvPr/>
        </p:nvSpPr>
        <p:spPr>
          <a:xfrm>
            <a:off x="0" y="6581001"/>
            <a:ext cx="229190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Katoh, Trends Pharmacol Sci 2016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1229" y="0"/>
            <a:ext cx="526954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3"/>
          <p:cNvSpPr/>
          <p:nvPr/>
        </p:nvSpPr>
        <p:spPr>
          <a:xfrm>
            <a:off x="9352153" y="288000"/>
            <a:ext cx="203132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de-DE" sz="32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&amp; Diseases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98481" y="0"/>
            <a:ext cx="279503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"/>
          <p:cNvSpPr txBox="1"/>
          <p:nvPr/>
        </p:nvSpPr>
        <p:spPr>
          <a:xfrm>
            <a:off x="492368" y="1635369"/>
            <a:ext cx="3860672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de-DE" sz="32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1" i="0" lang="de-DE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ibroblast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de-DE" sz="32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b="1" i="0" lang="de-DE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rowth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de-DE" sz="32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1" i="0" lang="de-DE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actor</a:t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de-DE" sz="32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b="1" i="0" lang="de-DE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eceptors</a:t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Human FGFR1-4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Receptor Tyrosine Kinases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 FGF Ligands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Governing multiple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downstream pathways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496" y="1131633"/>
            <a:ext cx="5625587" cy="478585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4"/>
          <p:cNvSpPr txBox="1"/>
          <p:nvPr/>
        </p:nvSpPr>
        <p:spPr>
          <a:xfrm>
            <a:off x="0" y="5763525"/>
            <a:ext cx="348415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Krook </a:t>
            </a:r>
            <a:r>
              <a:rPr b="0" i="1" lang="de-D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</a:t>
            </a:r>
            <a:r>
              <a:rPr b="0" i="0" lang="de-D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1" lang="de-D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 J Cancer</a:t>
            </a:r>
            <a:r>
              <a:rPr b="0" i="0" lang="de-D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de-D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124</a:t>
            </a:r>
            <a:r>
              <a:rPr b="0" i="0" lang="de-D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880–892 (2021)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4"/>
          <p:cNvSpPr/>
          <p:nvPr/>
        </p:nvSpPr>
        <p:spPr>
          <a:xfrm>
            <a:off x="1671015" y="288000"/>
            <a:ext cx="885011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de-DE" sz="32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Different FGFR aberrations frequently drive cancer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4"/>
          <p:cNvSpPr txBox="1"/>
          <p:nvPr/>
        </p:nvSpPr>
        <p:spPr>
          <a:xfrm>
            <a:off x="6484187" y="1880505"/>
            <a:ext cx="5183453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791"/>
              </a:buClr>
              <a:buSzPts val="2160"/>
              <a:buFont typeface="Times"/>
              <a:buNone/>
            </a:pPr>
            <a:r>
              <a:rPr b="1" i="0" lang="de-DE" sz="2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Fibroblast Growth Factor Receptors</a:t>
            </a:r>
            <a:endParaRPr b="1" i="0" sz="24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1463" lvl="0" marL="27146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791"/>
              </a:buClr>
              <a:buSzPts val="2160"/>
              <a:buFont typeface="Noto Sans Symbols"/>
              <a:buChar char="⮚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aberrant activation: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49" lvl="1" marL="56991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791"/>
              </a:buClr>
              <a:buSzPts val="2160"/>
              <a:buFont typeface="Arial"/>
              <a:buChar char="•"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single nucleotide variants</a:t>
            </a:r>
            <a:r>
              <a:rPr b="0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 (SNVs)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49" lvl="1" marL="56991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791"/>
              </a:buClr>
              <a:buSzPts val="2160"/>
              <a:buFont typeface="Arial"/>
              <a:buChar char="•"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gene fusions</a:t>
            </a:r>
            <a:r>
              <a:rPr b="0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 (translocations)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49" lvl="1" marL="56991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791"/>
              </a:buClr>
              <a:buSzPts val="2160"/>
              <a:buFont typeface="Arial"/>
              <a:buChar char="•"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amplifications</a:t>
            </a:r>
            <a:endParaRPr b="1" i="0" sz="2400" u="none" cap="none" strike="noStrike">
              <a:solidFill>
                <a:srgbClr val="0047B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49" lvl="1" marL="56991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791"/>
              </a:buClr>
              <a:buSzPts val="2160"/>
              <a:buFont typeface="Arial"/>
              <a:buChar char="•"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indels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1463" lvl="0" marL="27146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791"/>
              </a:buClr>
              <a:buSzPts val="2160"/>
              <a:buFont typeface="Noto Sans Symbols"/>
              <a:buChar char="⮚"/>
            </a:pPr>
            <a:r>
              <a:rPr b="0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ca.</a:t>
            </a:r>
            <a:r>
              <a:rPr b="1" i="0" lang="de-DE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de-DE" sz="2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8% of all human cancers</a:t>
            </a:r>
            <a:endParaRPr b="1" i="0" sz="24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4894881" y="6431798"/>
            <a:ext cx="2433234" cy="27896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"/>
          <p:cNvSpPr txBox="1"/>
          <p:nvPr>
            <p:ph type="title"/>
          </p:nvPr>
        </p:nvSpPr>
        <p:spPr>
          <a:xfrm>
            <a:off x="476468" y="288000"/>
            <a:ext cx="11280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sz="3200">
                <a:solidFill>
                  <a:srgbClr val="0047B9"/>
                </a:solidFill>
              </a:rPr>
              <a:t>FDA-/EMA-approved FGFR inhibitors</a:t>
            </a:r>
            <a:endParaRPr/>
          </a:p>
        </p:txBody>
      </p:sp>
      <p:pic>
        <p:nvPicPr>
          <p:cNvPr descr="Pemigatinib - Wikipedia" id="161" name="Google Shape;16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46001" y="2389112"/>
            <a:ext cx="2700000" cy="181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5141253" y="1515095"/>
            <a:ext cx="190949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Pemigatinib</a:t>
            </a:r>
            <a:endParaRPr b="1" i="0" sz="2400" u="none" cap="none" strike="noStrike">
              <a:solidFill>
                <a:srgbClr val="0047B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(INCB054828)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utibatinib (TAS-120) | ≥99%(HPLC) | Selleck | FGFR inhibitor" id="163" name="Google Shape;16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77712" y="2302812"/>
            <a:ext cx="3239999" cy="21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5"/>
          <p:cNvSpPr txBox="1"/>
          <p:nvPr/>
        </p:nvSpPr>
        <p:spPr>
          <a:xfrm>
            <a:off x="9218905" y="1486052"/>
            <a:ext cx="157639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Futibatinib</a:t>
            </a:r>
            <a:endParaRPr b="1" i="0" sz="2400" u="none" cap="none" strike="noStrike">
              <a:solidFill>
                <a:srgbClr val="0047B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(TAS-120)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rdafitinib - Wikipedia" id="165" name="Google Shape;16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4899" y="2595842"/>
            <a:ext cx="2700000" cy="152108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5"/>
          <p:cNvSpPr txBox="1"/>
          <p:nvPr/>
        </p:nvSpPr>
        <p:spPr>
          <a:xfrm>
            <a:off x="1133169" y="1508346"/>
            <a:ext cx="210346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Erdafitinib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(JNJ-42756493)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5"/>
          <p:cNvSpPr txBox="1"/>
          <p:nvPr/>
        </p:nvSpPr>
        <p:spPr>
          <a:xfrm>
            <a:off x="4566001" y="4493675"/>
            <a:ext cx="306000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DE" sz="16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Approved for: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Locally advanced or metastatic </a:t>
            </a:r>
            <a:r>
              <a:rPr b="1" i="0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cholangiocarcinoma</a:t>
            </a:r>
            <a:r>
              <a:rPr b="0" i="0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with </a:t>
            </a:r>
            <a:r>
              <a:rPr b="1" i="0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FGFR2 gene fusion or rearrangement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5"/>
          <p:cNvSpPr txBox="1"/>
          <p:nvPr/>
        </p:nvSpPr>
        <p:spPr>
          <a:xfrm>
            <a:off x="654899" y="4493675"/>
            <a:ext cx="306000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DE" sz="16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Approved for: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Advanced or metastatic </a:t>
            </a:r>
            <a:r>
              <a:rPr b="1" i="0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urothelial carcinoma </a:t>
            </a:r>
            <a:r>
              <a:rPr b="0" i="0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 </a:t>
            </a:r>
            <a:r>
              <a:rPr b="1" i="0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FGFR2 / FGFR3 genetic alterations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5"/>
          <p:cNvSpPr txBox="1"/>
          <p:nvPr/>
        </p:nvSpPr>
        <p:spPr>
          <a:xfrm>
            <a:off x="8477102" y="4493675"/>
            <a:ext cx="306000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DE" sz="16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Approved for: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Advanced solid tumors with </a:t>
            </a:r>
            <a:r>
              <a:rPr b="1" i="0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FGFR1-4 genetic aberrations</a:t>
            </a:r>
            <a:r>
              <a:rPr b="0" i="0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including </a:t>
            </a:r>
            <a:r>
              <a:rPr b="1" i="0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cholangiocarcinoma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"/>
          <p:cNvSpPr txBox="1"/>
          <p:nvPr/>
        </p:nvSpPr>
        <p:spPr>
          <a:xfrm>
            <a:off x="8597042" y="4596771"/>
            <a:ext cx="35949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Tangermann C </a:t>
            </a:r>
            <a:r>
              <a:rPr b="0" i="1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Nat Genet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(2025) in press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6"/>
          <p:cNvSpPr/>
          <p:nvPr/>
        </p:nvSpPr>
        <p:spPr>
          <a:xfrm>
            <a:off x="0" y="5961888"/>
            <a:ext cx="12192000" cy="8961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6" name="Google Shape;176;p6"/>
          <p:cNvSpPr txBox="1"/>
          <p:nvPr>
            <p:ph type="title"/>
          </p:nvPr>
        </p:nvSpPr>
        <p:spPr>
          <a:xfrm>
            <a:off x="476468" y="260648"/>
            <a:ext cx="11280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sz="3200">
                <a:solidFill>
                  <a:srgbClr val="0048B9"/>
                </a:solidFill>
              </a:rPr>
              <a:t>FGFR mutations frequently occur across the gene, </a:t>
            </a:r>
            <a:br>
              <a:rPr lang="de-DE" sz="3200">
                <a:solidFill>
                  <a:srgbClr val="0048B9"/>
                </a:solidFill>
              </a:rPr>
            </a:br>
            <a:r>
              <a:rPr lang="de-DE" sz="3200">
                <a:solidFill>
                  <a:srgbClr val="0048B9"/>
                </a:solidFill>
              </a:rPr>
              <a:t>but only very few mutations are annotated</a:t>
            </a:r>
            <a:endParaRPr/>
          </a:p>
        </p:txBody>
      </p:sp>
      <p:pic>
        <p:nvPicPr>
          <p:cNvPr id="177" name="Google Shape;17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71" y="1135378"/>
            <a:ext cx="12021858" cy="32315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6"/>
          <p:cNvGrpSpPr/>
          <p:nvPr/>
        </p:nvGrpSpPr>
        <p:grpSpPr>
          <a:xfrm>
            <a:off x="0" y="4561507"/>
            <a:ext cx="12192000" cy="2290987"/>
            <a:chOff x="0" y="4561507"/>
            <a:chExt cx="12192000" cy="2290987"/>
          </a:xfrm>
        </p:grpSpPr>
        <p:pic>
          <p:nvPicPr>
            <p:cNvPr descr="Ein Bild, das Screenshot, Reihe, Diagramm enthält." id="179" name="Google Shape;179;p6"/>
            <p:cNvPicPr preferRelativeResize="0"/>
            <p:nvPr/>
          </p:nvPicPr>
          <p:blipFill rotWithShape="1">
            <a:blip r:embed="rId4">
              <a:alphaModFix/>
            </a:blip>
            <a:srcRect b="4691" l="5789" r="624" t="0"/>
            <a:stretch/>
          </p:blipFill>
          <p:spPr>
            <a:xfrm>
              <a:off x="0" y="4591699"/>
              <a:ext cx="12192000" cy="2260795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180" name="Google Shape;180;p6"/>
            <p:cNvSpPr txBox="1"/>
            <p:nvPr/>
          </p:nvSpPr>
          <p:spPr>
            <a:xfrm>
              <a:off x="10194338" y="4561507"/>
              <a:ext cx="1997662" cy="9541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de-DE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FGFR1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cBioPortal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95474 tumor samples</a:t>
              </a:r>
              <a:endPara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1" name="Google Shape;181;p6"/>
            <p:cNvPicPr preferRelativeResize="0"/>
            <p:nvPr/>
          </p:nvPicPr>
          <p:blipFill rotWithShape="1">
            <a:blip r:embed="rId5">
              <a:alphaModFix/>
            </a:blip>
            <a:srcRect b="58956" l="0" r="0" t="0"/>
            <a:stretch/>
          </p:blipFill>
          <p:spPr>
            <a:xfrm>
              <a:off x="4180040" y="4668818"/>
              <a:ext cx="3831920" cy="10201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"/>
          <p:cNvSpPr txBox="1"/>
          <p:nvPr/>
        </p:nvSpPr>
        <p:spPr>
          <a:xfrm>
            <a:off x="628868" y="259200"/>
            <a:ext cx="11280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de-DE" sz="3200" u="none" cap="none" strike="noStrike">
                <a:solidFill>
                  <a:srgbClr val="0048B9"/>
                </a:solidFill>
                <a:latin typeface="Calibri"/>
                <a:ea typeface="Calibri"/>
                <a:cs typeface="Calibri"/>
                <a:sym typeface="Calibri"/>
              </a:rPr>
              <a:t>Saturation Mutagenesis to functionally annotate </a:t>
            </a:r>
            <a:br>
              <a:rPr b="1" i="0" lang="de-DE" sz="3200" u="none" cap="none" strike="noStrike">
                <a:solidFill>
                  <a:srgbClr val="0048B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de-DE" sz="3200" u="none" cap="none" strike="noStrike">
                <a:solidFill>
                  <a:srgbClr val="0048B9"/>
                </a:solidFill>
                <a:latin typeface="Calibri"/>
                <a:ea typeface="Calibri"/>
                <a:cs typeface="Calibri"/>
                <a:sym typeface="Calibri"/>
              </a:rPr>
              <a:t>all FGFR mutations frequently occurring across the gene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7"/>
          <p:cNvSpPr txBox="1"/>
          <p:nvPr/>
        </p:nvSpPr>
        <p:spPr>
          <a:xfrm>
            <a:off x="681313" y="1255846"/>
            <a:ext cx="10829375" cy="46474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de-DE" sz="32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Variants of Uncertain Significance (VUS)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Functional relevance unknown (driver / passenger)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Major challenge for targeted therapy decisions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Mutations cannot be exploited for clinical decisions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0047B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de-DE" sz="32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Saturation Mutational Scanning Approach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2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Generation of every possible point mutation (SNVs): </a:t>
            </a: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29259 mutations in FGFR1-4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2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Comprehensive catalog for activation &amp; drug resistance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Characterization of mutations before they are found in a patient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Expand spectrum of mutations interpretable for therapy decision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"/>
          <p:cNvSpPr txBox="1"/>
          <p:nvPr>
            <p:ph type="title"/>
          </p:nvPr>
        </p:nvSpPr>
        <p:spPr>
          <a:xfrm>
            <a:off x="1866000" y="288000"/>
            <a:ext cx="8460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sz="3200">
                <a:solidFill>
                  <a:srgbClr val="0047B9"/>
                </a:solidFill>
              </a:rPr>
              <a:t>Saturation Mutational Scanning:</a:t>
            </a:r>
            <a:br>
              <a:rPr lang="de-DE" sz="3200">
                <a:solidFill>
                  <a:srgbClr val="0047B9"/>
                </a:solidFill>
              </a:rPr>
            </a:br>
            <a:r>
              <a:rPr lang="de-DE" sz="3200">
                <a:solidFill>
                  <a:schemeClr val="dk1"/>
                </a:solidFill>
              </a:rPr>
              <a:t>Approach</a:t>
            </a:r>
            <a:endParaRPr/>
          </a:p>
        </p:txBody>
      </p:sp>
      <p:sp>
        <p:nvSpPr>
          <p:cNvPr id="193" name="Google Shape;193;p8"/>
          <p:cNvSpPr txBox="1"/>
          <p:nvPr/>
        </p:nvSpPr>
        <p:spPr>
          <a:xfrm>
            <a:off x="1575686" y="5529809"/>
            <a:ext cx="890384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Covering all 29259 possible point mutations (SNVs) of FGFR1 - FGFR4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8"/>
          <p:cNvPicPr preferRelativeResize="0"/>
          <p:nvPr/>
        </p:nvPicPr>
        <p:blipFill rotWithShape="1">
          <a:blip r:embed="rId3">
            <a:alphaModFix/>
          </a:blip>
          <a:srcRect b="0" l="-1" r="258" t="0"/>
          <a:stretch/>
        </p:blipFill>
        <p:spPr>
          <a:xfrm>
            <a:off x="336000" y="1196186"/>
            <a:ext cx="11520000" cy="4169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"/>
          <p:cNvSpPr/>
          <p:nvPr/>
        </p:nvSpPr>
        <p:spPr>
          <a:xfrm>
            <a:off x="0" y="5961888"/>
            <a:ext cx="12192000" cy="8961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00" name="Google Shape;200;p9"/>
          <p:cNvSpPr txBox="1"/>
          <p:nvPr>
            <p:ph type="title"/>
          </p:nvPr>
        </p:nvSpPr>
        <p:spPr>
          <a:xfrm>
            <a:off x="1881351" y="277426"/>
            <a:ext cx="8460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sz="3200">
                <a:solidFill>
                  <a:srgbClr val="0047B9"/>
                </a:solidFill>
              </a:rPr>
              <a:t>Homogeneity of the pooled libraries</a:t>
            </a:r>
            <a:endParaRPr/>
          </a:p>
        </p:txBody>
      </p:sp>
      <p:sp>
        <p:nvSpPr>
          <p:cNvPr id="201" name="Google Shape;201;p9"/>
          <p:cNvSpPr/>
          <p:nvPr/>
        </p:nvSpPr>
        <p:spPr>
          <a:xfrm>
            <a:off x="1524000" y="5971592"/>
            <a:ext cx="9144000" cy="8864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202" name="Google Shape;20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3503" y="1150223"/>
            <a:ext cx="5284994" cy="55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9"/>
          <p:cNvSpPr txBox="1"/>
          <p:nvPr/>
        </p:nvSpPr>
        <p:spPr>
          <a:xfrm>
            <a:off x="8597042" y="6550223"/>
            <a:ext cx="35949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Tangermann C </a:t>
            </a:r>
            <a:r>
              <a:rPr b="0" i="1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Nat Genet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(2025) in press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9"/>
          <p:cNvSpPr txBox="1"/>
          <p:nvPr/>
        </p:nvSpPr>
        <p:spPr>
          <a:xfrm>
            <a:off x="0" y="6334780"/>
            <a:ext cx="196560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FGFR1-4 kinase domains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11520 mutations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"/>
          <p:cNvSpPr/>
          <p:nvPr/>
        </p:nvSpPr>
        <p:spPr>
          <a:xfrm>
            <a:off x="0" y="5961888"/>
            <a:ext cx="12192000" cy="8961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10" name="Google Shape;210;p10"/>
          <p:cNvSpPr txBox="1"/>
          <p:nvPr>
            <p:ph type="title"/>
          </p:nvPr>
        </p:nvSpPr>
        <p:spPr>
          <a:xfrm>
            <a:off x="452340" y="277426"/>
            <a:ext cx="1128732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sz="3200">
                <a:solidFill>
                  <a:schemeClr val="dk1"/>
                </a:solidFill>
              </a:rPr>
              <a:t>Homogeneity of the pooled libraries</a:t>
            </a:r>
            <a:br>
              <a:rPr lang="de-DE" sz="3200">
                <a:solidFill>
                  <a:schemeClr val="dk1"/>
                </a:solidFill>
              </a:rPr>
            </a:br>
            <a:r>
              <a:rPr b="1" lang="de-DE" sz="3200">
                <a:solidFill>
                  <a:srgbClr val="B93C30"/>
                </a:solidFill>
                <a:latin typeface="Calibri"/>
                <a:ea typeface="Calibri"/>
                <a:cs typeface="Calibri"/>
                <a:sym typeface="Calibri"/>
              </a:rPr>
              <a:t>Activation</a:t>
            </a:r>
            <a:r>
              <a:rPr lang="de-DE" sz="32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de-DE" sz="32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de-DE" sz="3200">
                <a:solidFill>
                  <a:srgbClr val="628942"/>
                </a:solidFill>
                <a:latin typeface="Calibri"/>
                <a:ea typeface="Calibri"/>
                <a:cs typeface="Calibri"/>
                <a:sym typeface="Calibri"/>
              </a:rPr>
              <a:t>Pemigatinib (PemR)</a:t>
            </a:r>
            <a:r>
              <a:rPr lang="de-DE" sz="3200">
                <a:solidFill>
                  <a:srgbClr val="62894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e-DE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&amp;</a:t>
            </a:r>
            <a:r>
              <a:rPr lang="de-DE" sz="32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de-DE" sz="3200">
                <a:solidFill>
                  <a:srgbClr val="4A638B"/>
                </a:solidFill>
                <a:latin typeface="Calibri"/>
                <a:ea typeface="Calibri"/>
                <a:cs typeface="Calibri"/>
                <a:sym typeface="Calibri"/>
              </a:rPr>
              <a:t>Futibatinib Resistance (FutR)</a:t>
            </a:r>
            <a:endParaRPr sz="3200">
              <a:solidFill>
                <a:srgbClr val="0047B9"/>
              </a:solidFill>
            </a:endParaRPr>
          </a:p>
        </p:txBody>
      </p:sp>
      <p:sp>
        <p:nvSpPr>
          <p:cNvPr id="211" name="Google Shape;211;p10"/>
          <p:cNvSpPr txBox="1"/>
          <p:nvPr/>
        </p:nvSpPr>
        <p:spPr>
          <a:xfrm>
            <a:off x="0" y="6550223"/>
            <a:ext cx="335476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FGFR1-4 kinase domains (11520 mutations)</a:t>
            </a:r>
            <a:endParaRPr b="1" i="0" sz="1400" u="none" cap="none" strike="noStrike">
              <a:solidFill>
                <a:srgbClr val="4A638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0"/>
          <p:cNvSpPr txBox="1"/>
          <p:nvPr/>
        </p:nvSpPr>
        <p:spPr>
          <a:xfrm>
            <a:off x="8597042" y="6550223"/>
            <a:ext cx="35949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Tangermann C </a:t>
            </a:r>
            <a:r>
              <a:rPr b="0" i="1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Nat Genet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(2025) in press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3" name="Google Shape;213;p10"/>
          <p:cNvGrpSpPr/>
          <p:nvPr/>
        </p:nvGrpSpPr>
        <p:grpSpPr>
          <a:xfrm>
            <a:off x="475277" y="1128394"/>
            <a:ext cx="10536245" cy="1557051"/>
            <a:chOff x="334526" y="1160668"/>
            <a:chExt cx="10925556" cy="1614583"/>
          </a:xfrm>
        </p:grpSpPr>
        <p:pic>
          <p:nvPicPr>
            <p:cNvPr id="214" name="Google Shape;214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34526" y="1160668"/>
              <a:ext cx="10925556" cy="16145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" name="Google Shape;215;p10"/>
            <p:cNvSpPr/>
            <p:nvPr/>
          </p:nvSpPr>
          <p:spPr>
            <a:xfrm>
              <a:off x="334526" y="1160668"/>
              <a:ext cx="72784" cy="23710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216" name="Google Shape;216;p10"/>
          <p:cNvGrpSpPr/>
          <p:nvPr/>
        </p:nvGrpSpPr>
        <p:grpSpPr>
          <a:xfrm>
            <a:off x="454527" y="3286004"/>
            <a:ext cx="11153851" cy="3256204"/>
            <a:chOff x="198937" y="3155759"/>
            <a:chExt cx="11809477" cy="3442716"/>
          </a:xfrm>
        </p:grpSpPr>
        <p:grpSp>
          <p:nvGrpSpPr>
            <p:cNvPr id="217" name="Google Shape;217;p10"/>
            <p:cNvGrpSpPr/>
            <p:nvPr/>
          </p:nvGrpSpPr>
          <p:grpSpPr>
            <a:xfrm>
              <a:off x="198937" y="3155759"/>
              <a:ext cx="11809477" cy="3442716"/>
              <a:chOff x="0" y="1651885"/>
              <a:chExt cx="11809477" cy="3442716"/>
            </a:xfrm>
          </p:grpSpPr>
          <p:pic>
            <p:nvPicPr>
              <p:cNvPr id="218" name="Google Shape;218;p10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" y="1651885"/>
                <a:ext cx="11809476" cy="344271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9" name="Google Shape;219;p10"/>
              <p:cNvSpPr/>
              <p:nvPr/>
            </p:nvSpPr>
            <p:spPr>
              <a:xfrm>
                <a:off x="0" y="1651885"/>
                <a:ext cx="176270" cy="14386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Times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sp>
          <p:nvSpPr>
            <p:cNvPr id="220" name="Google Shape;220;p10"/>
            <p:cNvSpPr/>
            <p:nvPr/>
          </p:nvSpPr>
          <p:spPr>
            <a:xfrm>
              <a:off x="198937" y="6504187"/>
              <a:ext cx="176270" cy="9428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imes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pic>
        <p:nvPicPr>
          <p:cNvPr id="221" name="Google Shape;22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22232" y="2714724"/>
            <a:ext cx="7473400" cy="469568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0"/>
          <p:cNvSpPr txBox="1"/>
          <p:nvPr/>
        </p:nvSpPr>
        <p:spPr>
          <a:xfrm>
            <a:off x="9026397" y="2904299"/>
            <a:ext cx="161928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median enrichment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0"/>
          <p:cNvSpPr txBox="1"/>
          <p:nvPr/>
        </p:nvSpPr>
        <p:spPr>
          <a:xfrm>
            <a:off x="9598342" y="6284607"/>
            <a:ext cx="161928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median enrichment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"/>
          <p:cNvSpPr/>
          <p:nvPr/>
        </p:nvSpPr>
        <p:spPr>
          <a:xfrm>
            <a:off x="0" y="5961888"/>
            <a:ext cx="12192000" cy="8961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29" name="Google Shape;229;p11"/>
          <p:cNvSpPr txBox="1"/>
          <p:nvPr>
            <p:ph type="title"/>
          </p:nvPr>
        </p:nvSpPr>
        <p:spPr>
          <a:xfrm>
            <a:off x="1644536" y="288000"/>
            <a:ext cx="8902931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sz="3200">
                <a:solidFill>
                  <a:srgbClr val="0047B9"/>
                </a:solidFill>
              </a:rPr>
              <a:t>Saturation Mutational Scanning:</a:t>
            </a:r>
            <a:br>
              <a:rPr lang="de-DE" sz="3200">
                <a:solidFill>
                  <a:srgbClr val="0047B9"/>
                </a:solidFill>
              </a:rPr>
            </a:br>
            <a:r>
              <a:rPr lang="de-DE" sz="3200">
                <a:solidFill>
                  <a:schemeClr val="dk1"/>
                </a:solidFill>
              </a:rPr>
              <a:t>Hundreds of new activating &amp; resistance mutations</a:t>
            </a:r>
            <a:endParaRPr/>
          </a:p>
        </p:txBody>
      </p:sp>
      <p:sp>
        <p:nvSpPr>
          <p:cNvPr id="230" name="Google Shape;230;p11"/>
          <p:cNvSpPr txBox="1"/>
          <p:nvPr/>
        </p:nvSpPr>
        <p:spPr>
          <a:xfrm>
            <a:off x="7588091" y="3015904"/>
            <a:ext cx="2880213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Screening results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for 11520 mutations covering the kinase domains of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FGFR1 - FGFR4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96740" y="1170000"/>
            <a:ext cx="4846307" cy="56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1"/>
          <p:cNvSpPr txBox="1"/>
          <p:nvPr/>
        </p:nvSpPr>
        <p:spPr>
          <a:xfrm>
            <a:off x="8597042" y="6550224"/>
            <a:ext cx="35949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Tangermann C </a:t>
            </a:r>
            <a:r>
              <a:rPr b="0" i="1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Nat Genet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(2025) in press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"/>
          <p:cNvSpPr txBox="1"/>
          <p:nvPr>
            <p:ph type="title"/>
          </p:nvPr>
        </p:nvSpPr>
        <p:spPr>
          <a:xfrm>
            <a:off x="1866000" y="288000"/>
            <a:ext cx="8460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sz="3200">
                <a:solidFill>
                  <a:srgbClr val="0047B9"/>
                </a:solidFill>
              </a:rPr>
              <a:t>Saturation Mutational Scanning:</a:t>
            </a:r>
            <a:br>
              <a:rPr lang="de-DE" sz="3200">
                <a:solidFill>
                  <a:srgbClr val="0047B9"/>
                </a:solidFill>
              </a:rPr>
            </a:br>
            <a:r>
              <a:rPr lang="de-DE" sz="3200">
                <a:solidFill>
                  <a:schemeClr val="dk1"/>
                </a:solidFill>
              </a:rPr>
              <a:t>Controls</a:t>
            </a:r>
            <a:endParaRPr/>
          </a:p>
        </p:txBody>
      </p:sp>
      <p:grpSp>
        <p:nvGrpSpPr>
          <p:cNvPr id="238" name="Google Shape;238;p12"/>
          <p:cNvGrpSpPr/>
          <p:nvPr/>
        </p:nvGrpSpPr>
        <p:grpSpPr>
          <a:xfrm>
            <a:off x="1411726" y="1317815"/>
            <a:ext cx="9368549" cy="4352603"/>
            <a:chOff x="1596000" y="1533350"/>
            <a:chExt cx="9368549" cy="4352603"/>
          </a:xfrm>
        </p:grpSpPr>
        <p:sp>
          <p:nvSpPr>
            <p:cNvPr id="239" name="Google Shape;239;p12"/>
            <p:cNvSpPr txBox="1"/>
            <p:nvPr/>
          </p:nvSpPr>
          <p:spPr>
            <a:xfrm>
              <a:off x="2408474" y="4685624"/>
              <a:ext cx="1621021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de-DE" sz="2400" u="none" cap="none" strike="noStrike">
                  <a:solidFill>
                    <a:srgbClr val="0047B9"/>
                  </a:solidFill>
                  <a:latin typeface="Calibri"/>
                  <a:ea typeface="Calibri"/>
                  <a:cs typeface="Calibri"/>
                  <a:sym typeface="Calibri"/>
                </a:rPr>
                <a:t>Correlation</a:t>
              </a:r>
              <a:endParaRPr b="1" i="0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de-DE" sz="2400" u="none" cap="none" strike="noStrike">
                  <a:solidFill>
                    <a:srgbClr val="0047B9"/>
                  </a:solidFill>
                  <a:latin typeface="Calibri"/>
                  <a:ea typeface="Calibri"/>
                  <a:cs typeface="Calibri"/>
                  <a:sym typeface="Calibri"/>
                </a:rPr>
                <a:t>Replicates</a:t>
              </a:r>
              <a:endParaRPr b="1" i="0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12"/>
            <p:cNvSpPr txBox="1"/>
            <p:nvPr/>
          </p:nvSpPr>
          <p:spPr>
            <a:xfrm>
              <a:off x="5251506" y="4685624"/>
              <a:ext cx="2443169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de-DE" sz="2400" u="none" cap="none" strike="noStrike">
                  <a:solidFill>
                    <a:srgbClr val="0047B9"/>
                  </a:solidFill>
                  <a:latin typeface="Calibri"/>
                  <a:ea typeface="Calibri"/>
                  <a:cs typeface="Calibri"/>
                  <a:sym typeface="Calibri"/>
                </a:rPr>
                <a:t>Correlation</a:t>
              </a:r>
              <a:endParaRPr b="1" i="0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de-DE" sz="2400" u="none" cap="none" strike="noStrike">
                  <a:solidFill>
                    <a:srgbClr val="0047B9"/>
                  </a:solidFill>
                  <a:latin typeface="Calibri"/>
                  <a:ea typeface="Calibri"/>
                  <a:cs typeface="Calibri"/>
                  <a:sym typeface="Calibri"/>
                </a:rPr>
                <a:t>same AA Changes</a:t>
              </a:r>
              <a:endParaRPr b="1" i="0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2"/>
            <p:cNvSpPr txBox="1"/>
            <p:nvPr/>
          </p:nvSpPr>
          <p:spPr>
            <a:xfrm>
              <a:off x="7759633" y="4685624"/>
              <a:ext cx="3204916" cy="12003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de-DE" sz="2400" u="none" cap="none" strike="noStrike">
                  <a:solidFill>
                    <a:srgbClr val="0047B9"/>
                  </a:solidFill>
                  <a:latin typeface="Calibri"/>
                  <a:ea typeface="Calibri"/>
                  <a:cs typeface="Calibri"/>
                  <a:sym typeface="Calibri"/>
                </a:rPr>
                <a:t>Enrichment of</a:t>
              </a:r>
              <a:endParaRPr b="1" i="0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de-DE" sz="2400" u="none" cap="none" strike="noStrike">
                  <a:solidFill>
                    <a:srgbClr val="0047B9"/>
                  </a:solidFill>
                  <a:latin typeface="Calibri"/>
                  <a:ea typeface="Calibri"/>
                  <a:cs typeface="Calibri"/>
                  <a:sym typeface="Calibri"/>
                </a:rPr>
                <a:t>Missense over</a:t>
              </a:r>
              <a:endParaRPr b="1" i="0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de-DE" sz="2400" u="none" cap="none" strike="noStrike">
                  <a:solidFill>
                    <a:srgbClr val="0047B9"/>
                  </a:solidFill>
                  <a:latin typeface="Calibri"/>
                  <a:ea typeface="Calibri"/>
                  <a:cs typeface="Calibri"/>
                  <a:sym typeface="Calibri"/>
                </a:rPr>
                <a:t>Synonymous Mutations</a:t>
              </a:r>
              <a:endParaRPr b="1" i="0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42" name="Google Shape;242;p12"/>
            <p:cNvGrpSpPr/>
            <p:nvPr/>
          </p:nvGrpSpPr>
          <p:grpSpPr>
            <a:xfrm>
              <a:off x="1596000" y="1533350"/>
              <a:ext cx="9000000" cy="2725987"/>
              <a:chOff x="72000" y="1533349"/>
              <a:chExt cx="9000000" cy="2725987"/>
            </a:xfrm>
          </p:grpSpPr>
          <p:pic>
            <p:nvPicPr>
              <p:cNvPr id="243" name="Google Shape;243;p1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72000" y="1533349"/>
                <a:ext cx="9000000" cy="272598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4" name="Google Shape;244;p12"/>
              <p:cNvSpPr/>
              <p:nvPr/>
            </p:nvSpPr>
            <p:spPr>
              <a:xfrm>
                <a:off x="6389156" y="1533349"/>
                <a:ext cx="199177" cy="22633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45" name="Google Shape;245;p12"/>
              <p:cNvSpPr/>
              <p:nvPr/>
            </p:nvSpPr>
            <p:spPr>
              <a:xfrm>
                <a:off x="3230578" y="1533349"/>
                <a:ext cx="199177" cy="22633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46" name="Google Shape;246;p12"/>
              <p:cNvSpPr/>
              <p:nvPr/>
            </p:nvSpPr>
            <p:spPr>
              <a:xfrm>
                <a:off x="72000" y="1533349"/>
                <a:ext cx="199177" cy="22633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</p:grpSp>
      <p:sp>
        <p:nvSpPr>
          <p:cNvPr id="247" name="Google Shape;247;p12"/>
          <p:cNvSpPr txBox="1"/>
          <p:nvPr/>
        </p:nvSpPr>
        <p:spPr>
          <a:xfrm>
            <a:off x="8597042" y="5698456"/>
            <a:ext cx="35949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Tangermann C </a:t>
            </a:r>
            <a:r>
              <a:rPr b="0" i="1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Nat Genet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(2025) in press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3"/>
          <p:cNvSpPr/>
          <p:nvPr/>
        </p:nvSpPr>
        <p:spPr>
          <a:xfrm>
            <a:off x="0" y="5961888"/>
            <a:ext cx="12192000" cy="8961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253" name="Google Shape;253;p13"/>
          <p:cNvGrpSpPr/>
          <p:nvPr/>
        </p:nvGrpSpPr>
        <p:grpSpPr>
          <a:xfrm>
            <a:off x="1765233" y="1200541"/>
            <a:ext cx="4296393" cy="2772000"/>
            <a:chOff x="4002515" y="1455636"/>
            <a:chExt cx="4296393" cy="2772000"/>
          </a:xfrm>
        </p:grpSpPr>
        <p:pic>
          <p:nvPicPr>
            <p:cNvPr id="254" name="Google Shape;254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002515" y="1455636"/>
              <a:ext cx="4296393" cy="277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3"/>
            <p:cNvSpPr/>
            <p:nvPr/>
          </p:nvSpPr>
          <p:spPr>
            <a:xfrm>
              <a:off x="4002515" y="1455636"/>
              <a:ext cx="199177" cy="22633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56" name="Google Shape;256;p13"/>
          <p:cNvSpPr txBox="1"/>
          <p:nvPr>
            <p:ph type="title"/>
          </p:nvPr>
        </p:nvSpPr>
        <p:spPr>
          <a:xfrm>
            <a:off x="1866000" y="288000"/>
            <a:ext cx="8460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sz="3200">
                <a:solidFill>
                  <a:srgbClr val="0047B9"/>
                </a:solidFill>
              </a:rPr>
              <a:t>Saturation Mutational Scanning:</a:t>
            </a:r>
            <a:br>
              <a:rPr lang="de-DE" sz="3200">
                <a:solidFill>
                  <a:srgbClr val="0047B9"/>
                </a:solidFill>
              </a:rPr>
            </a:br>
            <a:r>
              <a:rPr lang="de-DE" sz="3200">
                <a:solidFill>
                  <a:schemeClr val="dk1"/>
                </a:solidFill>
              </a:rPr>
              <a:t>Validation</a:t>
            </a:r>
            <a:endParaRPr/>
          </a:p>
        </p:txBody>
      </p:sp>
      <p:sp>
        <p:nvSpPr>
          <p:cNvPr id="257" name="Google Shape;257;p13"/>
          <p:cNvSpPr/>
          <p:nvPr/>
        </p:nvSpPr>
        <p:spPr>
          <a:xfrm>
            <a:off x="1524000" y="5971592"/>
            <a:ext cx="9144000" cy="8864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58" name="Google Shape;258;p13"/>
          <p:cNvSpPr txBox="1"/>
          <p:nvPr/>
        </p:nvSpPr>
        <p:spPr>
          <a:xfrm>
            <a:off x="6780018" y="4873358"/>
            <a:ext cx="336578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Validation of activating mutations in MCF10A and NIH-3T3 cells</a:t>
            </a:r>
            <a:endParaRPr b="1" i="0" sz="2400" u="none" cap="none" strike="noStrike">
              <a:solidFill>
                <a:srgbClr val="0047B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9" name="Google Shape;259;p13"/>
          <p:cNvGrpSpPr/>
          <p:nvPr/>
        </p:nvGrpSpPr>
        <p:grpSpPr>
          <a:xfrm>
            <a:off x="2156005" y="4086000"/>
            <a:ext cx="3514849" cy="2772000"/>
            <a:chOff x="3610630" y="4086000"/>
            <a:chExt cx="3514849" cy="2772000"/>
          </a:xfrm>
        </p:grpSpPr>
        <p:pic>
          <p:nvPicPr>
            <p:cNvPr id="260" name="Google Shape;260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610630" y="4086000"/>
              <a:ext cx="3514849" cy="277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1" name="Google Shape;261;p13"/>
            <p:cNvSpPr/>
            <p:nvPr/>
          </p:nvSpPr>
          <p:spPr>
            <a:xfrm>
              <a:off x="3610630" y="4086000"/>
              <a:ext cx="199177" cy="22633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262" name="Google Shape;262;p13"/>
          <p:cNvGrpSpPr/>
          <p:nvPr/>
        </p:nvGrpSpPr>
        <p:grpSpPr>
          <a:xfrm>
            <a:off x="6302858" y="1155276"/>
            <a:ext cx="4365143" cy="3072000"/>
            <a:chOff x="4778857" y="1155276"/>
            <a:chExt cx="4365143" cy="3072000"/>
          </a:xfrm>
        </p:grpSpPr>
        <p:pic>
          <p:nvPicPr>
            <p:cNvPr id="263" name="Google Shape;263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778857" y="1155276"/>
              <a:ext cx="4320000" cy="307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4" name="Google Shape;264;p13"/>
            <p:cNvSpPr txBox="1"/>
            <p:nvPr/>
          </p:nvSpPr>
          <p:spPr>
            <a:xfrm>
              <a:off x="8731708" y="1977296"/>
              <a:ext cx="412292" cy="2462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de-DE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kDa</a:t>
              </a:r>
              <a:endPara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5" name="Google Shape;265;p13"/>
          <p:cNvSpPr txBox="1"/>
          <p:nvPr/>
        </p:nvSpPr>
        <p:spPr>
          <a:xfrm>
            <a:off x="8597042" y="6550224"/>
            <a:ext cx="35949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Tangermann C </a:t>
            </a:r>
            <a:r>
              <a:rPr b="0" i="1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Nat Genet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(2025) in press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3"/>
          <p:cNvSpPr txBox="1"/>
          <p:nvPr/>
        </p:nvSpPr>
        <p:spPr>
          <a:xfrm>
            <a:off x="0" y="6334781"/>
            <a:ext cx="218457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NIH-3T3: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Martin Ziegler, Sonja Loges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4"/>
          <p:cNvSpPr/>
          <p:nvPr/>
        </p:nvSpPr>
        <p:spPr>
          <a:xfrm>
            <a:off x="0" y="5961888"/>
            <a:ext cx="12192000" cy="8961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272" name="Google Shape;272;p14"/>
          <p:cNvSpPr txBox="1"/>
          <p:nvPr>
            <p:ph type="title"/>
          </p:nvPr>
        </p:nvSpPr>
        <p:spPr>
          <a:xfrm>
            <a:off x="1594996" y="277426"/>
            <a:ext cx="9002008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sz="3200">
                <a:solidFill>
                  <a:srgbClr val="0047B9"/>
                </a:solidFill>
              </a:rPr>
              <a:t>Comparison to Clinical Knowledgebase (CKB)</a:t>
            </a:r>
            <a:br>
              <a:rPr lang="de-DE" sz="3200">
                <a:solidFill>
                  <a:srgbClr val="0047B9"/>
                </a:solidFill>
              </a:rPr>
            </a:br>
            <a:r>
              <a:rPr lang="de-DE" sz="3200">
                <a:solidFill>
                  <a:schemeClr val="dk1"/>
                </a:solidFill>
              </a:rPr>
              <a:t>with almost all GoF mutations identified in screens</a:t>
            </a:r>
            <a:endParaRPr/>
          </a:p>
        </p:txBody>
      </p:sp>
      <p:sp>
        <p:nvSpPr>
          <p:cNvPr id="273" name="Google Shape;273;p14"/>
          <p:cNvSpPr txBox="1"/>
          <p:nvPr/>
        </p:nvSpPr>
        <p:spPr>
          <a:xfrm>
            <a:off x="1761897" y="5535188"/>
            <a:ext cx="67678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de-DE" sz="20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CKB: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4162" y="5613927"/>
            <a:ext cx="7920000" cy="853554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4"/>
          <p:cNvSpPr txBox="1"/>
          <p:nvPr/>
        </p:nvSpPr>
        <p:spPr>
          <a:xfrm>
            <a:off x="8597042" y="6550224"/>
            <a:ext cx="35949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Tangermann C </a:t>
            </a:r>
            <a:r>
              <a:rPr b="0" i="1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Nat Genet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(2025) in press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4"/>
          <p:cNvSpPr txBox="1"/>
          <p:nvPr/>
        </p:nvSpPr>
        <p:spPr>
          <a:xfrm>
            <a:off x="1761897" y="6132837"/>
            <a:ext cx="97045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de-DE" sz="20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Screen: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7" name="Google Shape;277;p14"/>
          <p:cNvGrpSpPr/>
          <p:nvPr/>
        </p:nvGrpSpPr>
        <p:grpSpPr>
          <a:xfrm>
            <a:off x="1538879" y="2281850"/>
            <a:ext cx="9108000" cy="1001176"/>
            <a:chOff x="0" y="2307360"/>
            <a:chExt cx="9000000" cy="989305"/>
          </a:xfrm>
        </p:grpSpPr>
        <p:pic>
          <p:nvPicPr>
            <p:cNvPr id="278" name="Google Shape;278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2307360"/>
              <a:ext cx="9000000" cy="9893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9" name="Google Shape;279;p14"/>
            <p:cNvSpPr/>
            <p:nvPr/>
          </p:nvSpPr>
          <p:spPr>
            <a:xfrm>
              <a:off x="1" y="2307361"/>
              <a:ext cx="125604" cy="14443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pic>
        <p:nvPicPr>
          <p:cNvPr id="280" name="Google Shape;28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22004" y="1204415"/>
            <a:ext cx="5312807" cy="10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22004" y="3352461"/>
            <a:ext cx="6965961" cy="21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oogle Shape;286;p15"/>
          <p:cNvGrpSpPr/>
          <p:nvPr/>
        </p:nvGrpSpPr>
        <p:grpSpPr>
          <a:xfrm>
            <a:off x="1685382" y="1206649"/>
            <a:ext cx="4320000" cy="2819641"/>
            <a:chOff x="347523" y="2990438"/>
            <a:chExt cx="4320000" cy="2819641"/>
          </a:xfrm>
        </p:grpSpPr>
        <p:pic>
          <p:nvPicPr>
            <p:cNvPr id="287" name="Google Shape;287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47523" y="2990438"/>
              <a:ext cx="4320000" cy="28196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8" name="Google Shape;288;p15"/>
            <p:cNvSpPr/>
            <p:nvPr/>
          </p:nvSpPr>
          <p:spPr>
            <a:xfrm>
              <a:off x="347523" y="2990438"/>
              <a:ext cx="199177" cy="22633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289" name="Google Shape;289;p15"/>
          <p:cNvSpPr txBox="1"/>
          <p:nvPr>
            <p:ph type="title"/>
          </p:nvPr>
        </p:nvSpPr>
        <p:spPr>
          <a:xfrm>
            <a:off x="1866000" y="288000"/>
            <a:ext cx="8460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sz="3200">
                <a:solidFill>
                  <a:srgbClr val="0047B9"/>
                </a:solidFill>
              </a:rPr>
              <a:t>Saturation Mutational Scanning:</a:t>
            </a:r>
            <a:br>
              <a:rPr lang="de-DE" sz="3200">
                <a:solidFill>
                  <a:srgbClr val="0047B9"/>
                </a:solidFill>
              </a:rPr>
            </a:br>
            <a:r>
              <a:rPr lang="de-DE" sz="3200">
                <a:solidFill>
                  <a:schemeClr val="dk1"/>
                </a:solidFill>
              </a:rPr>
              <a:t>Loss-of-Function (LoF) Mutations</a:t>
            </a:r>
            <a:endParaRPr/>
          </a:p>
        </p:txBody>
      </p:sp>
      <p:pic>
        <p:nvPicPr>
          <p:cNvPr id="290" name="Google Shape;29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1523" y="1206648"/>
            <a:ext cx="4320000" cy="3045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58274" y="4376165"/>
            <a:ext cx="1808535" cy="144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2" name="Google Shape;292;p15"/>
          <p:cNvGrpSpPr/>
          <p:nvPr/>
        </p:nvGrpSpPr>
        <p:grpSpPr>
          <a:xfrm>
            <a:off x="1694435" y="4134926"/>
            <a:ext cx="4410618" cy="1865011"/>
            <a:chOff x="161382" y="4134925"/>
            <a:chExt cx="4410618" cy="1865011"/>
          </a:xfrm>
        </p:grpSpPr>
        <p:pic>
          <p:nvPicPr>
            <p:cNvPr id="293" name="Google Shape;293;p1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61382" y="4134925"/>
              <a:ext cx="4320000" cy="18650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4" name="Google Shape;294;p15"/>
            <p:cNvSpPr txBox="1"/>
            <p:nvPr/>
          </p:nvSpPr>
          <p:spPr>
            <a:xfrm>
              <a:off x="4159708" y="4434411"/>
              <a:ext cx="412292" cy="2462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de-DE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kDa</a:t>
              </a:r>
              <a:endPara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5" name="Google Shape;295;p15"/>
          <p:cNvSpPr txBox="1"/>
          <p:nvPr/>
        </p:nvSpPr>
        <p:spPr>
          <a:xfrm>
            <a:off x="8597042" y="5710637"/>
            <a:ext cx="35949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Tangermann C </a:t>
            </a:r>
            <a:r>
              <a:rPr b="0" i="1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Nat Genet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(2025) in press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6"/>
          <p:cNvSpPr txBox="1"/>
          <p:nvPr>
            <p:ph type="title"/>
          </p:nvPr>
        </p:nvSpPr>
        <p:spPr>
          <a:xfrm>
            <a:off x="1881351" y="277426"/>
            <a:ext cx="8460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sz="3200">
                <a:solidFill>
                  <a:srgbClr val="0047B9"/>
                </a:solidFill>
              </a:rPr>
              <a:t>Amino acids conserved among 12 RTKs</a:t>
            </a:r>
            <a:br>
              <a:rPr lang="de-DE" sz="3200">
                <a:solidFill>
                  <a:srgbClr val="0047B9"/>
                </a:solidFill>
              </a:rPr>
            </a:br>
            <a:r>
              <a:rPr lang="de-DE" sz="3200">
                <a:solidFill>
                  <a:srgbClr val="0047B9"/>
                </a:solidFill>
              </a:rPr>
              <a:t>are enriched in stronger LoF mutations</a:t>
            </a:r>
            <a:endParaRPr/>
          </a:p>
        </p:txBody>
      </p:sp>
      <p:pic>
        <p:nvPicPr>
          <p:cNvPr id="301" name="Google Shape;30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60927" y="1213867"/>
            <a:ext cx="6270146" cy="46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6"/>
          <p:cNvSpPr txBox="1"/>
          <p:nvPr/>
        </p:nvSpPr>
        <p:spPr>
          <a:xfrm>
            <a:off x="8597042" y="5710637"/>
            <a:ext cx="35949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Tangermann C </a:t>
            </a:r>
            <a:r>
              <a:rPr b="0" i="1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Nat Genet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(2025) in press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7"/>
          <p:cNvSpPr txBox="1"/>
          <p:nvPr>
            <p:ph type="title"/>
          </p:nvPr>
        </p:nvSpPr>
        <p:spPr>
          <a:xfrm>
            <a:off x="1881351" y="277426"/>
            <a:ext cx="8460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sz="3200">
                <a:solidFill>
                  <a:srgbClr val="0047B9"/>
                </a:solidFill>
              </a:rPr>
              <a:t>Comparison to all 21 published Clinical Studies</a:t>
            </a:r>
            <a:endParaRPr/>
          </a:p>
        </p:txBody>
      </p:sp>
      <p:sp>
        <p:nvSpPr>
          <p:cNvPr id="308" name="Google Shape;308;p17"/>
          <p:cNvSpPr txBox="1"/>
          <p:nvPr/>
        </p:nvSpPr>
        <p:spPr>
          <a:xfrm>
            <a:off x="9144" y="1114124"/>
            <a:ext cx="5683632" cy="42780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56 mutations found in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138 patients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upon acquired FGFRi resistance</a:t>
            </a:r>
            <a:endParaRPr b="1" i="0" sz="2400" u="none" cap="none" strike="noStrike">
              <a:solidFill>
                <a:srgbClr val="0047B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in all 21 published clinical studies: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47B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Patients:</a:t>
            </a: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 resistance mutations identified in 137 of 138 patients </a:t>
            </a: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(99.3%)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Mutations:</a:t>
            </a: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 51 of 52 mutations resistant to Pemigatinib / Futibatinib </a:t>
            </a: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(98%)</a:t>
            </a: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de-DE" sz="16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minus 4 mutations only found once in patients with multiple resistance mutations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7"/>
          <p:cNvSpPr txBox="1"/>
          <p:nvPr/>
        </p:nvSpPr>
        <p:spPr>
          <a:xfrm>
            <a:off x="0" y="5495007"/>
            <a:ext cx="520495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Study Data: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Francesco Facchinetti, Luc Friboulet &amp; Yohann Loriot - Gustave Roussy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0" name="Google Shape;31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92776" y="1098000"/>
            <a:ext cx="3131651" cy="57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78424" y="3429520"/>
            <a:ext cx="2160000" cy="1096963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7"/>
          <p:cNvSpPr txBox="1"/>
          <p:nvPr/>
        </p:nvSpPr>
        <p:spPr>
          <a:xfrm>
            <a:off x="10132269" y="5488640"/>
            <a:ext cx="205973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Tangermann C </a:t>
            </a:r>
            <a:r>
              <a:rPr b="0" i="1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Nat Genet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(2025) in press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0"/>
          <p:cNvSpPr/>
          <p:nvPr/>
        </p:nvSpPr>
        <p:spPr>
          <a:xfrm>
            <a:off x="0" y="5961888"/>
            <a:ext cx="12192000" cy="8961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320" name="Google Shape;320;p20"/>
          <p:cNvSpPr/>
          <p:nvPr/>
        </p:nvSpPr>
        <p:spPr>
          <a:xfrm>
            <a:off x="2367609" y="288001"/>
            <a:ext cx="745685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de-DE" sz="32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Summary: </a:t>
            </a:r>
            <a:r>
              <a:rPr b="1" i="0" lang="de-DE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Saturation Mutagenesis of FGFR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0"/>
          <p:cNvSpPr/>
          <p:nvPr/>
        </p:nvSpPr>
        <p:spPr>
          <a:xfrm>
            <a:off x="1524000" y="5971592"/>
            <a:ext cx="9144000" cy="8864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322" name="Google Shape;322;p20"/>
          <p:cNvSpPr txBox="1"/>
          <p:nvPr/>
        </p:nvSpPr>
        <p:spPr>
          <a:xfrm>
            <a:off x="925155" y="1074105"/>
            <a:ext cx="10341690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7B9"/>
              </a:buClr>
              <a:buSzPts val="2400"/>
              <a:buFont typeface="Noto Sans Symbols"/>
              <a:buChar char="⮚"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Saturation Mutational Scanning Approach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Generation of every possible point mutation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Comprehensive catalog for drug sensitivity &amp; resistance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Characterization of mutations before they are found in a patient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Expand spectrum of mutations considered for therapy decision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1463" lvl="2" marL="2714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7B9"/>
              </a:buClr>
              <a:buSzPts val="2400"/>
              <a:buFont typeface="Noto Sans Symbols"/>
              <a:buChar char="⮚"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Saturation Mutagenesis of FGFR Family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3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Screening 29259 mutations covering FGFR1-4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3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Hundreds of novel activation and resistance mutations identified in FGFR1-4 kinase domains - </a:t>
            </a: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with strong PS3/BS3 evidence level according to ACMG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3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Validation of 70+ individual mutations in two different cell models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3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Mapping of mutations to structural elements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3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Specific loss-of-function (LoF) mutations also identified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3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Hydrophobicity of the change correlates with GoF or LoF impact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3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Correlation of FGFR3 GoF &amp; LoF mutations to body height (skeletal dysplasias)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20"/>
          <p:cNvSpPr txBox="1"/>
          <p:nvPr/>
        </p:nvSpPr>
        <p:spPr>
          <a:xfrm>
            <a:off x="8112870" y="6519446"/>
            <a:ext cx="407913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Tangermann C </a:t>
            </a:r>
            <a:r>
              <a:rPr b="0" i="1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</a:t>
            </a:r>
            <a:r>
              <a:rPr b="0" i="0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de-DE" sz="16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Nat Genet</a:t>
            </a:r>
            <a:r>
              <a:rPr b="0" i="0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(2025) in press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2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1"/>
          <p:cNvSpPr/>
          <p:nvPr/>
        </p:nvSpPr>
        <p:spPr>
          <a:xfrm>
            <a:off x="0" y="5961888"/>
            <a:ext cx="12192000" cy="8961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330" name="Google Shape;33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12609" y="1096276"/>
            <a:ext cx="3841150" cy="5761725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21"/>
          <p:cNvSpPr txBox="1"/>
          <p:nvPr/>
        </p:nvSpPr>
        <p:spPr>
          <a:xfrm>
            <a:off x="4322780" y="1114960"/>
            <a:ext cx="6311189" cy="59148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de-DE" sz="1800" u="sng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Collaborators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BioMarin: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Naomi Ziv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Daniel Gaffney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Chris Bauer</a:t>
            </a:r>
            <a:endParaRPr b="1" i="0" sz="1400" u="none" cap="none" strike="noStrike">
              <a:solidFill>
                <a:srgbClr val="0047B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University of Freiburg: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Heiko Becker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Melanie Börries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Athina Ganner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Ian Frew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Tilman Brummer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Oliver Schilling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Lighthouse Core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Rolf Backofen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University of Göttingen: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Lena Illert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TU Munich: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Bernhard Küster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Institut Gustave Roussy: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Yohann Loriot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Francesco Facchinetti</a:t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Luc Friboulet</a:t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DKFZ Heidelberg: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Sonja Loges</a:t>
            </a:r>
            <a:endParaRPr b="1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1"/>
          <p:cNvSpPr txBox="1"/>
          <p:nvPr/>
        </p:nvSpPr>
        <p:spPr>
          <a:xfrm>
            <a:off x="1483977" y="1114961"/>
            <a:ext cx="4322629" cy="48648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de-DE" sz="1800" u="sng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Cancer Research</a:t>
            </a:r>
            <a:r>
              <a:rPr b="0" i="0" lang="de-DE" sz="1800" u="sng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Luka Bacic</a:t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Anton Barth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Johanna Blietz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Öykü Carus Sahin</a:t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Luisa Köttgen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Annika Metzner</a:t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Julie Pfeil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Marisa Riester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Paul Scholz</a:t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Idil Su Canitez</a:t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Carla Tangermann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1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de-DE" sz="1800" u="sng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Alumni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Sonam Dhamija</a:t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Avantika Ghosh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Jagriti Pal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Jannis Stappenbeck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Luise Viardot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Chul Min Yang</a:t>
            </a:r>
            <a:endParaRPr b="1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FG_zweizeilig_blau" id="333" name="Google Shape;333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12037" y="2239668"/>
            <a:ext cx="2014097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1"/>
          <p:cNvSpPr txBox="1"/>
          <p:nvPr/>
        </p:nvSpPr>
        <p:spPr>
          <a:xfrm>
            <a:off x="4349894" y="6353465"/>
            <a:ext cx="302499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sven.diederichs@uniklinik-freiburg.de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s.diederichs@dkfz.de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21"/>
          <p:cNvSpPr/>
          <p:nvPr/>
        </p:nvSpPr>
        <p:spPr>
          <a:xfrm>
            <a:off x="4329043" y="260649"/>
            <a:ext cx="353391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de-DE" sz="32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Acknowledgements</a:t>
            </a:r>
            <a:endParaRPr b="1" i="0" sz="3200" u="none" cap="none" strike="noStrike">
              <a:solidFill>
                <a:srgbClr val="0047B9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336" name="Google Shape;336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23890" y="5233997"/>
            <a:ext cx="4744223" cy="108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7" name="Google Shape;337;p21"/>
          <p:cNvGrpSpPr/>
          <p:nvPr/>
        </p:nvGrpSpPr>
        <p:grpSpPr>
          <a:xfrm>
            <a:off x="1562716" y="5947436"/>
            <a:ext cx="2304000" cy="849631"/>
            <a:chOff x="5397550" y="5556304"/>
            <a:chExt cx="2304000" cy="849631"/>
          </a:xfrm>
        </p:grpSpPr>
        <p:pic>
          <p:nvPicPr>
            <p:cNvPr descr="siTools-logo_web.png" id="338" name="Google Shape;338;p2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397550" y="5850639"/>
              <a:ext cx="2304000" cy="555296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pic>
        <p:sp>
          <p:nvSpPr>
            <p:cNvPr id="339" name="Google Shape;339;p21"/>
            <p:cNvSpPr txBox="1"/>
            <p:nvPr/>
          </p:nvSpPr>
          <p:spPr>
            <a:xfrm>
              <a:off x="5492370" y="5556304"/>
              <a:ext cx="21143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de-DE" sz="1600" u="none" cap="none" strike="noStrike">
                  <a:solidFill>
                    <a:srgbClr val="0047B9"/>
                  </a:solidFill>
                  <a:latin typeface="Calibri"/>
                  <a:ea typeface="Calibri"/>
                  <a:cs typeface="Calibri"/>
                  <a:sym typeface="Calibri"/>
                </a:rPr>
                <a:t>Disclosure: Coowner of</a:t>
              </a:r>
              <a:endParaRPr b="0" i="0" sz="16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40" name="Google Shape;340;p21"/>
          <p:cNvPicPr preferRelativeResize="0"/>
          <p:nvPr/>
        </p:nvPicPr>
        <p:blipFill rotWithShape="1">
          <a:blip r:embed="rId7">
            <a:alphaModFix/>
          </a:blip>
          <a:srcRect b="27426" l="30618" r="6590" t="26936"/>
          <a:stretch/>
        </p:blipFill>
        <p:spPr>
          <a:xfrm>
            <a:off x="4101911" y="3237778"/>
            <a:ext cx="3667303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178390" y="1241558"/>
            <a:ext cx="144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702234" y="4235888"/>
            <a:ext cx="4787532" cy="720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2"/>
          <p:cNvSpPr/>
          <p:nvPr/>
        </p:nvSpPr>
        <p:spPr>
          <a:xfrm>
            <a:off x="0" y="5961888"/>
            <a:ext cx="12192000" cy="8961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350" name="Google Shape;350;p22"/>
          <p:cNvSpPr/>
          <p:nvPr/>
        </p:nvSpPr>
        <p:spPr>
          <a:xfrm>
            <a:off x="2367609" y="288001"/>
            <a:ext cx="745685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de-DE" sz="32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Summary: </a:t>
            </a:r>
            <a:r>
              <a:rPr b="1" i="0" lang="de-DE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Saturation Mutagenesis of FGFR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22"/>
          <p:cNvSpPr/>
          <p:nvPr/>
        </p:nvSpPr>
        <p:spPr>
          <a:xfrm>
            <a:off x="1524000" y="5971592"/>
            <a:ext cx="9144000" cy="8864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352" name="Google Shape;352;p22"/>
          <p:cNvSpPr txBox="1"/>
          <p:nvPr/>
        </p:nvSpPr>
        <p:spPr>
          <a:xfrm>
            <a:off x="925155" y="1085122"/>
            <a:ext cx="10341690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7B9"/>
              </a:buClr>
              <a:buSzPts val="2400"/>
              <a:buFont typeface="Noto Sans Symbols"/>
              <a:buChar char="⮚"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Saturation Mutational Scanning Approach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Generation of every possible point mutation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Comprehensive catalog for drug sensitivity &amp; resistance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Characterization of mutations before they are found in a patient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Expand spectrum of mutations considered for therapy decision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1463" lvl="2" marL="2714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7B9"/>
              </a:buClr>
              <a:buSzPts val="2400"/>
              <a:buFont typeface="Noto Sans Symbols"/>
              <a:buChar char="⮚"/>
            </a:pP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Saturation Mutagenesis of FGFR Family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3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Screening 29259 mutations covering FGFR1-4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3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Hundreds of novel activation and resistance mutations identified in FGFR1-4 kinase domains - </a:t>
            </a:r>
            <a:r>
              <a:rPr b="1" i="0" lang="de-DE" sz="2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with strong PS3/BS3 evidence level according to ACMG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3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Validation of 70+ individual mutations in two different cell models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3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Mapping of mutations to structural elements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3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Specific loss-of-function (LoF) mutations also identified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3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Hydrophobicity of the change correlates with GoF or LoF impact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3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de-DE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Correlation of FGFR3 GoF &amp; LoF mutations to body height (skeletal dysplasias)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22"/>
          <p:cNvSpPr txBox="1"/>
          <p:nvPr/>
        </p:nvSpPr>
        <p:spPr>
          <a:xfrm>
            <a:off x="8112870" y="6519446"/>
            <a:ext cx="407913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Tangermann C </a:t>
            </a:r>
            <a:r>
              <a:rPr b="0" i="1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</a:t>
            </a:r>
            <a:r>
              <a:rPr b="0" i="0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de-DE" sz="16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Nat Genet</a:t>
            </a:r>
            <a:r>
              <a:rPr b="0" i="0" lang="de-DE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(2025) in press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4"/>
          <p:cNvSpPr txBox="1"/>
          <p:nvPr>
            <p:ph type="title"/>
          </p:nvPr>
        </p:nvSpPr>
        <p:spPr>
          <a:xfrm>
            <a:off x="1524000" y="288000"/>
            <a:ext cx="9144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sz="3200">
                <a:solidFill>
                  <a:srgbClr val="0047B9"/>
                </a:solidFill>
              </a:rPr>
              <a:t>Saturation Mutational Scanning:</a:t>
            </a:r>
            <a:br>
              <a:rPr lang="de-DE" sz="3200">
                <a:solidFill>
                  <a:srgbClr val="0047B9"/>
                </a:solidFill>
              </a:rPr>
            </a:br>
            <a:r>
              <a:rPr lang="de-DE">
                <a:solidFill>
                  <a:schemeClr val="dk1"/>
                </a:solidFill>
              </a:rPr>
              <a:t>Poor Correlation to Prediction Tools for GoF Mutations</a:t>
            </a:r>
            <a:endParaRPr/>
          </a:p>
        </p:txBody>
      </p:sp>
      <p:sp>
        <p:nvSpPr>
          <p:cNvPr id="364" name="Google Shape;364;p24"/>
          <p:cNvSpPr txBox="1"/>
          <p:nvPr/>
        </p:nvSpPr>
        <p:spPr>
          <a:xfrm>
            <a:off x="9060812" y="4496000"/>
            <a:ext cx="60144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de-DE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LoF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24"/>
          <p:cNvSpPr txBox="1"/>
          <p:nvPr/>
        </p:nvSpPr>
        <p:spPr>
          <a:xfrm>
            <a:off x="9060812" y="4827317"/>
            <a:ext cx="62709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de-DE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GoF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6" name="Google Shape;366;p24"/>
          <p:cNvGrpSpPr/>
          <p:nvPr/>
        </p:nvGrpSpPr>
        <p:grpSpPr>
          <a:xfrm>
            <a:off x="3370907" y="1226895"/>
            <a:ext cx="5655000" cy="4680000"/>
            <a:chOff x="1744500" y="1226895"/>
            <a:chExt cx="5655000" cy="4680000"/>
          </a:xfrm>
        </p:grpSpPr>
        <p:pic>
          <p:nvPicPr>
            <p:cNvPr id="367" name="Google Shape;367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44500" y="1226895"/>
              <a:ext cx="5655000" cy="468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24"/>
            <p:cNvSpPr/>
            <p:nvPr/>
          </p:nvSpPr>
          <p:spPr>
            <a:xfrm>
              <a:off x="1846907" y="1226895"/>
              <a:ext cx="199177" cy="22633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369" name="Google Shape;369;p24"/>
          <p:cNvSpPr txBox="1"/>
          <p:nvPr/>
        </p:nvSpPr>
        <p:spPr>
          <a:xfrm>
            <a:off x="8597042" y="5710640"/>
            <a:ext cx="35949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Tangermann C </a:t>
            </a:r>
            <a:r>
              <a:rPr b="0" i="1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Nat Genet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(2025) in press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5"/>
          <p:cNvSpPr/>
          <p:nvPr/>
        </p:nvSpPr>
        <p:spPr>
          <a:xfrm>
            <a:off x="0" y="5961888"/>
            <a:ext cx="12192000" cy="8961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375" name="Google Shape;375;p25"/>
          <p:cNvSpPr txBox="1"/>
          <p:nvPr>
            <p:ph type="title"/>
          </p:nvPr>
        </p:nvSpPr>
        <p:spPr>
          <a:xfrm>
            <a:off x="1524000" y="288000"/>
            <a:ext cx="9144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sz="3200">
                <a:solidFill>
                  <a:srgbClr val="0047B9"/>
                </a:solidFill>
              </a:rPr>
              <a:t>Saturation Mutational Scanning:</a:t>
            </a:r>
            <a:br>
              <a:rPr lang="de-DE" sz="3200">
                <a:solidFill>
                  <a:srgbClr val="0047B9"/>
                </a:solidFill>
              </a:rPr>
            </a:br>
            <a:r>
              <a:rPr lang="de-DE">
                <a:solidFill>
                  <a:schemeClr val="dk1"/>
                </a:solidFill>
              </a:rPr>
              <a:t>Poor Correlation to Prediction Tools for GoF Mutations</a:t>
            </a:r>
            <a:endParaRPr/>
          </a:p>
        </p:txBody>
      </p:sp>
      <p:grpSp>
        <p:nvGrpSpPr>
          <p:cNvPr id="376" name="Google Shape;376;p25"/>
          <p:cNvGrpSpPr/>
          <p:nvPr/>
        </p:nvGrpSpPr>
        <p:grpSpPr>
          <a:xfrm>
            <a:off x="1867584" y="1134000"/>
            <a:ext cx="8456835" cy="5724000"/>
            <a:chOff x="76477" y="1134000"/>
            <a:chExt cx="8456835" cy="5724000"/>
          </a:xfrm>
        </p:grpSpPr>
        <p:grpSp>
          <p:nvGrpSpPr>
            <p:cNvPr id="377" name="Google Shape;377;p25"/>
            <p:cNvGrpSpPr/>
            <p:nvPr/>
          </p:nvGrpSpPr>
          <p:grpSpPr>
            <a:xfrm>
              <a:off x="610689" y="1134000"/>
              <a:ext cx="7922623" cy="5724000"/>
              <a:chOff x="610689" y="1134000"/>
              <a:chExt cx="7922623" cy="5724000"/>
            </a:xfrm>
          </p:grpSpPr>
          <p:pic>
            <p:nvPicPr>
              <p:cNvPr id="378" name="Google Shape;378;p2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610689" y="1134000"/>
                <a:ext cx="7922623" cy="5724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79" name="Google Shape;379;p25"/>
              <p:cNvSpPr/>
              <p:nvPr/>
            </p:nvSpPr>
            <p:spPr>
              <a:xfrm>
                <a:off x="610689" y="1134000"/>
                <a:ext cx="199177" cy="22633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sp>
          <p:nvSpPr>
            <p:cNvPr id="380" name="Google Shape;380;p25"/>
            <p:cNvSpPr txBox="1"/>
            <p:nvPr/>
          </p:nvSpPr>
          <p:spPr>
            <a:xfrm rot="-5400000">
              <a:off x="-1896980" y="3466812"/>
              <a:ext cx="4408579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de-DE" sz="2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Screen: Median Enrichments</a:t>
              </a:r>
              <a:endPara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1" name="Google Shape;381;p25"/>
          <p:cNvSpPr txBox="1"/>
          <p:nvPr/>
        </p:nvSpPr>
        <p:spPr>
          <a:xfrm>
            <a:off x="2327574" y="2151152"/>
            <a:ext cx="60144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de-DE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LoF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25"/>
          <p:cNvSpPr txBox="1"/>
          <p:nvPr/>
        </p:nvSpPr>
        <p:spPr>
          <a:xfrm>
            <a:off x="2314750" y="3821289"/>
            <a:ext cx="62709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de-DE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GoF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25"/>
          <p:cNvSpPr txBox="1"/>
          <p:nvPr/>
        </p:nvSpPr>
        <p:spPr>
          <a:xfrm>
            <a:off x="8597042" y="6550224"/>
            <a:ext cx="35949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Tangermann C </a:t>
            </a:r>
            <a:r>
              <a:rPr b="0" i="1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al.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de-DE" sz="1400" u="none" cap="none" strike="noStrike">
                <a:solidFill>
                  <a:srgbClr val="0047B9"/>
                </a:solidFill>
                <a:latin typeface="Calibri"/>
                <a:ea typeface="Calibri"/>
                <a:cs typeface="Calibri"/>
                <a:sym typeface="Calibri"/>
              </a:rPr>
              <a:t>Nat Genet</a:t>
            </a:r>
            <a:r>
              <a:rPr b="0" i="0" lang="de-DE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(2025) in press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KTK_PowerPoint-Template [English]_Essen_Duesseldorf">
  <a:themeElements>
    <a:clrScheme name="DKTK_Designfarben">
      <a:dk1>
        <a:srgbClr val="000000"/>
      </a:dk1>
      <a:lt1>
        <a:srgbClr val="FFFFFF"/>
      </a:lt1>
      <a:dk2>
        <a:srgbClr val="004791"/>
      </a:dk2>
      <a:lt2>
        <a:srgbClr val="FFFFFF"/>
      </a:lt2>
      <a:accent1>
        <a:srgbClr val="8CADDF"/>
      </a:accent1>
      <a:accent2>
        <a:srgbClr val="999999"/>
      </a:accent2>
      <a:accent3>
        <a:srgbClr val="BFD8ED"/>
      </a:accent3>
      <a:accent4>
        <a:srgbClr val="000000"/>
      </a:accent4>
      <a:accent5>
        <a:srgbClr val="009933"/>
      </a:accent5>
      <a:accent6>
        <a:srgbClr val="E5007D"/>
      </a:accent6>
      <a:hlink>
        <a:srgbClr val="0947B9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2016-05-17T16:04:20Z</dcterms:created>
  <dc:creator>DKTK-Coordination Office Heidelberg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ebenslage">
    <vt:lpwstr/>
  </property>
  <property fmtid="{D5CDD505-2E9C-101B-9397-08002B2CF9AE}" pid="3" name="ContentType">
    <vt:lpwstr>Dokument</vt:lpwstr>
  </property>
  <property fmtid="{D5CDD505-2E9C-101B-9397-08002B2CF9AE}" pid="4" name="Schlagwort">
    <vt:lpwstr>149;#Corporate Design CD;#155;#Powerpoint;#1;#Presse- und Öffentlichkeitsarbeit;#150;#Vorlage</vt:lpwstr>
  </property>
  <property fmtid="{D5CDD505-2E9C-101B-9397-08002B2CF9AE}" pid="5" name="Sprache">
    <vt:lpwstr>1</vt:lpwstr>
  </property>
  <property fmtid="{D5CDD505-2E9C-101B-9397-08002B2CF9AE}" pid="6" name="Dokumentart">
    <vt:lpwstr>2</vt:lpwstr>
  </property>
  <property fmtid="{D5CDD505-2E9C-101B-9397-08002B2CF9AE}" pid="7" name="ContentTypeId">
    <vt:lpwstr>0x01010049DA2BB527DE82448856872D15535EF2</vt:lpwstr>
  </property>
  <property fmtid="{D5CDD505-2E9C-101B-9397-08002B2CF9AE}" pid="8" name="_dlc_DocIdItemGuid">
    <vt:lpwstr>c965761b-bd2e-47c5-98dc-c6a5f53a1d28</vt:lpwstr>
  </property>
  <property fmtid="{D5CDD505-2E9C-101B-9397-08002B2CF9AE}" pid="9" name="year">
    <vt:r8>2020.0</vt:r8>
  </property>
</Properties>
</file>