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72" r:id="rId1"/>
  </p:sldMasterIdLst>
  <p:notesMasterIdLst>
    <p:notesMasterId r:id="rId16"/>
  </p:notesMasterIdLst>
  <p:sldIdLst>
    <p:sldId id="282" r:id="rId2"/>
    <p:sldId id="256" r:id="rId3"/>
    <p:sldId id="257" r:id="rId4"/>
    <p:sldId id="258" r:id="rId5"/>
    <p:sldId id="281" r:id="rId6"/>
    <p:sldId id="259" r:id="rId7"/>
    <p:sldId id="260" r:id="rId8"/>
    <p:sldId id="261" r:id="rId9"/>
    <p:sldId id="262" r:id="rId10"/>
    <p:sldId id="268" r:id="rId11"/>
    <p:sldId id="266" r:id="rId12"/>
    <p:sldId id="265" r:id="rId13"/>
    <p:sldId id="280" r:id="rId14"/>
    <p:sldId id="269" r:id="rId15"/>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43" userDrawn="1">
          <p15:clr>
            <a:srgbClr val="A4A3A4"/>
          </p15:clr>
        </p15:guide>
        <p15:guide id="2" pos="483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29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20"/>
    <p:restoredTop sz="94625"/>
  </p:normalViewPr>
  <p:slideViewPr>
    <p:cSldViewPr snapToGrid="0" snapToObjects="1">
      <p:cViewPr varScale="1">
        <p:scale>
          <a:sx n="149" d="100"/>
          <a:sy n="149" d="100"/>
        </p:scale>
        <p:origin x="592" y="176"/>
      </p:cViewPr>
      <p:guideLst>
        <p:guide orient="horz" pos="1643"/>
        <p:guide pos="483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02980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Introduce the motivation, highlight importance of missense variant interpretation.</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Emphasize clinical burden of uncertain variants.</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Explain why unsupervised models avoid cancer‑dataset training bias.</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80265C-001B-04FD-277B-466A21CE56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B92981-127A-1701-B22A-B70924BF0F67}"/>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5B5836AD-7391-4226-42D7-76607F54F0CC}"/>
              </a:ext>
            </a:extLst>
          </p:cNvPr>
          <p:cNvSpPr>
            <a:spLocks noGrp="1"/>
          </p:cNvSpPr>
          <p:nvPr>
            <p:ph type="body" sz="quarter" idx="3"/>
          </p:nvPr>
        </p:nvSpPr>
        <p:spPr/>
        <p:txBody>
          <a:bodyPr/>
          <a:lstStyle/>
          <a:p>
            <a:r>
              <a:t>Explain why unsupervised models avoid cancer‑dataset training bias.</a:t>
            </a:r>
          </a:p>
        </p:txBody>
      </p:sp>
      <p:sp>
        <p:nvSpPr>
          <p:cNvPr id="4" name="Slide Number Placeholder 3">
            <a:extLst>
              <a:ext uri="{FF2B5EF4-FFF2-40B4-BE49-F238E27FC236}">
                <a16:creationId xmlns:a16="http://schemas.microsoft.com/office/drawing/2014/main" id="{65972123-2BB2-AB81-4243-B9EF0B32FE58}"/>
              </a:ext>
            </a:extLst>
          </p:cNvPr>
          <p:cNvSpPr>
            <a:spLocks noGrp="1"/>
          </p:cNvSpPr>
          <p:nvPr>
            <p:ph type="sldNum" sz="quarter" idx="5"/>
          </p:nvPr>
        </p:nvSpPr>
        <p:spPr/>
      </p:sp>
    </p:spTree>
    <p:extLst>
      <p:ext uri="{BB962C8B-B14F-4D97-AF65-F5344CB8AC3E}">
        <p14:creationId xmlns:p14="http://schemas.microsoft.com/office/powerpoint/2010/main" val="41854602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is the central concept—emphasize simplicity and power.</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Briefly describe why DMS is ideal for ground‑truth benchmarking.</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Highlight that robustness is often more important than peak accuracy.</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Stress the importance of AUC‑PR in imbalanced datasets.</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D1CA15-9CF2-36E3-CD08-3217979F21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7E7834-2E71-CB62-40A9-AB68FA9E1366}"/>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705B1577-0184-0781-FBA2-57931D0503ED}"/>
              </a:ext>
            </a:extLst>
          </p:cNvPr>
          <p:cNvSpPr>
            <a:spLocks noGrp="1"/>
          </p:cNvSpPr>
          <p:nvPr>
            <p:ph type="body" sz="quarter" idx="3"/>
          </p:nvPr>
        </p:nvSpPr>
        <p:spPr/>
        <p:txBody>
          <a:bodyPr/>
          <a:lstStyle/>
          <a:p>
            <a:r>
              <a:t>Stress the importance of AUC‑PR in imbalanced datasets.</a:t>
            </a:r>
          </a:p>
        </p:txBody>
      </p:sp>
      <p:sp>
        <p:nvSpPr>
          <p:cNvPr id="4" name="Slide Number Placeholder 3">
            <a:extLst>
              <a:ext uri="{FF2B5EF4-FFF2-40B4-BE49-F238E27FC236}">
                <a16:creationId xmlns:a16="http://schemas.microsoft.com/office/drawing/2014/main" id="{FA5724C2-5574-A693-69B0-C10F26B0AD5B}"/>
              </a:ext>
            </a:extLst>
          </p:cNvPr>
          <p:cNvSpPr>
            <a:spLocks noGrp="1"/>
          </p:cNvSpPr>
          <p:nvPr>
            <p:ph type="sldNum" sz="quarter" idx="5"/>
          </p:nvPr>
        </p:nvSpPr>
        <p:spPr/>
      </p:sp>
    </p:spTree>
    <p:extLst>
      <p:ext uri="{BB962C8B-B14F-4D97-AF65-F5344CB8AC3E}">
        <p14:creationId xmlns:p14="http://schemas.microsoft.com/office/powerpoint/2010/main" val="11496595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B894F0-11B4-CE67-1FDD-11092281F4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BE77D5-F778-F12E-6063-0FE234D6C229}"/>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4AD7E83D-E611-EC35-B7F7-A430C4E3CF71}"/>
              </a:ext>
            </a:extLst>
          </p:cNvPr>
          <p:cNvSpPr>
            <a:spLocks noGrp="1"/>
          </p:cNvSpPr>
          <p:nvPr>
            <p:ph type="body" sz="quarter" idx="3"/>
          </p:nvPr>
        </p:nvSpPr>
        <p:spPr/>
        <p:txBody>
          <a:bodyPr/>
          <a:lstStyle/>
          <a:p>
            <a:r>
              <a:t>Thresholds determined via precision‑recall intersection.</a:t>
            </a:r>
          </a:p>
        </p:txBody>
      </p:sp>
      <p:sp>
        <p:nvSpPr>
          <p:cNvPr id="4" name="Slide Number Placeholder 3">
            <a:extLst>
              <a:ext uri="{FF2B5EF4-FFF2-40B4-BE49-F238E27FC236}">
                <a16:creationId xmlns:a16="http://schemas.microsoft.com/office/drawing/2014/main" id="{D5CAD09F-7261-0585-2D03-0B0C46A135DF}"/>
              </a:ext>
            </a:extLst>
          </p:cNvPr>
          <p:cNvSpPr>
            <a:spLocks noGrp="1"/>
          </p:cNvSpPr>
          <p:nvPr>
            <p:ph type="sldNum" sz="quarter" idx="5"/>
          </p:nvPr>
        </p:nvSpPr>
        <p:spPr/>
      </p:sp>
    </p:spTree>
    <p:extLst>
      <p:ext uri="{BB962C8B-B14F-4D97-AF65-F5344CB8AC3E}">
        <p14:creationId xmlns:p14="http://schemas.microsoft.com/office/powerpoint/2010/main" val="25254425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Close with potential future applications.</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5692FF-FA54-820C-1A20-F04EF23CBA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8DF0F2-2B1B-3570-85A7-4FB7150961F2}"/>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2AB40D98-CCA9-5508-4DE6-FED6B71CB185}"/>
              </a:ext>
            </a:extLst>
          </p:cNvPr>
          <p:cNvSpPr>
            <a:spLocks noGrp="1"/>
          </p:cNvSpPr>
          <p:nvPr>
            <p:ph type="body" sz="quarter" idx="3"/>
          </p:nvPr>
        </p:nvSpPr>
        <p:spPr/>
        <p:txBody>
          <a:bodyPr/>
          <a:lstStyle/>
          <a:p>
            <a:r>
              <a:t>Thresholds determined via precision‑recall intersection.</a:t>
            </a:r>
          </a:p>
        </p:txBody>
      </p:sp>
      <p:sp>
        <p:nvSpPr>
          <p:cNvPr id="4" name="Slide Number Placeholder 3">
            <a:extLst>
              <a:ext uri="{FF2B5EF4-FFF2-40B4-BE49-F238E27FC236}">
                <a16:creationId xmlns:a16="http://schemas.microsoft.com/office/drawing/2014/main" id="{3276A2E3-713F-EE91-ACF7-F0CA84AA2AE9}"/>
              </a:ext>
            </a:extLst>
          </p:cNvPr>
          <p:cNvSpPr>
            <a:spLocks noGrp="1"/>
          </p:cNvSpPr>
          <p:nvPr>
            <p:ph type="sldNum" sz="quarter" idx="5"/>
          </p:nvPr>
        </p:nvSpPr>
        <p:spPr/>
      </p:sp>
    </p:spTree>
    <p:extLst>
      <p:ext uri="{BB962C8B-B14F-4D97-AF65-F5344CB8AC3E}">
        <p14:creationId xmlns:p14="http://schemas.microsoft.com/office/powerpoint/2010/main" val="23643306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GB"/>
              <a:t>Click to edit Master title style</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17D76E9C-897E-CA42-B9BE-CEDD2E613B0F}" type="datetime1">
              <a:rPr lang="fr-FR" smtClean="0"/>
              <a:t>04/12/2025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866307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6924F65-17EE-C64C-BCA8-8DB584AB8659}" type="datetime1">
              <a:rPr lang="fr-FR" smtClean="0"/>
              <a:t>04/12/2025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71650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7" y="1282304"/>
            <a:ext cx="7886700" cy="2139553"/>
          </a:xfrm>
        </p:spPr>
        <p:txBody>
          <a:bodyPr anchor="b"/>
          <a:lstStyle>
            <a:lvl1pPr>
              <a:defRPr sz="4500"/>
            </a:lvl1pPr>
          </a:lstStyle>
          <a:p>
            <a:r>
              <a:rPr lang="en-GB"/>
              <a:t>Click to edit Master title style</a:t>
            </a:r>
            <a:endParaRPr lang="en-US" dirty="0"/>
          </a:p>
        </p:txBody>
      </p:sp>
      <p:sp>
        <p:nvSpPr>
          <p:cNvPr id="3" name="Text Placeholder 2"/>
          <p:cNvSpPr>
            <a:spLocks noGrp="1"/>
          </p:cNvSpPr>
          <p:nvPr>
            <p:ph type="body" idx="1"/>
          </p:nvPr>
        </p:nvSpPr>
        <p:spPr>
          <a:xfrm>
            <a:off x="623887"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861B0501-F946-514C-95AE-7572E78D0BE1}" type="datetime1">
              <a:rPr lang="fr-FR" smtClean="0"/>
              <a:t>04/12/2025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9645705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28650" y="1369218"/>
            <a:ext cx="3886200" cy="326350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629150" y="1369218"/>
            <a:ext cx="3886200" cy="326350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29668329-E9BA-144E-BFFD-5405A61B3D7E}" type="datetime1">
              <a:rPr lang="fr-FR" smtClean="0"/>
              <a:t>04/12/2025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0860224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GB"/>
              <a:t>Click to edit Master title style</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B7F9C3CD-181B-E749-AA2F-6EC36E995D56}" type="datetime1">
              <a:rPr lang="fr-FR" smtClean="0"/>
              <a:t>04/12/2025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559045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3BCA5092-25F1-D240-8081-5CB47065AF88}" type="datetime1">
              <a:rPr lang="fr-FR" smtClean="0"/>
              <a:t>04/12/2025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5864037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809984-E99E-A141-8EF6-0F2F99266880}" type="datetime1">
              <a:rPr lang="fr-FR" smtClean="0"/>
              <a:t>04/12/2025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5576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GB"/>
              <a:t>Click to edit Master title style</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p>
            <a:fld id="{745DF711-6F48-EF47-83C1-D997C959290F}" type="datetime1">
              <a:rPr lang="fr-FR" smtClean="0"/>
              <a:t>04/12/2025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9953252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GB"/>
              <a:t>Click to edit Master title style</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GB"/>
              <a:t>Click icon to add picture</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p>
            <a:fld id="{BDF6E5C6-9DE2-4347-87FC-5947DE55249A}" type="datetime1">
              <a:rPr lang="fr-FR" smtClean="0"/>
              <a:t>04/12/2025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478172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E389A1C7-42FE-4A41-9095-AFB0E8038B95}" type="datetime1">
              <a:rPr lang="fr-FR" smtClean="0"/>
              <a:t>04/12/2025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584592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3"/>
            <a:ext cx="1971675" cy="4358879"/>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628650" y="273843"/>
            <a:ext cx="5800725" cy="4358879"/>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73A363FB-98B0-E344-9083-417492F9F979}" type="datetime1">
              <a:rPr lang="fr-FR" smtClean="0"/>
              <a:t>04/12/2025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0942295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ext &amp; Title, Double line">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
            <a:ext cx="8229600" cy="571500"/>
          </a:xfrm>
        </p:spPr>
        <p:txBody>
          <a:bodyPr>
            <a:normAutofit/>
          </a:bodyPr>
          <a:lstStyle>
            <a:lvl1pPr>
              <a:defRPr sz="24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12/4/25</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7" name="Content Placeholder 2"/>
          <p:cNvSpPr>
            <a:spLocks noGrp="1"/>
          </p:cNvSpPr>
          <p:nvPr>
            <p:ph idx="1"/>
          </p:nvPr>
        </p:nvSpPr>
        <p:spPr>
          <a:xfrm>
            <a:off x="457200" y="800100"/>
            <a:ext cx="8229600" cy="4343400"/>
          </a:xfrm>
        </p:spPr>
        <p:txBody>
          <a:bodyPr/>
          <a:lstStyle>
            <a:lvl1pPr>
              <a:defRPr sz="2100"/>
            </a:lvl1pPr>
            <a:lvl2pPr>
              <a:defRPr sz="1800"/>
            </a:lvl2pPr>
            <a:lvl3pPr>
              <a:defRPr sz="1500"/>
            </a:lvl3pPr>
            <a:lvl4pPr>
              <a:defRPr sz="1350"/>
            </a:lvl4pPr>
            <a:lvl5pPr>
              <a:defRPr sz="13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408503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28650" y="1369218"/>
            <a:ext cx="7886700" cy="3263504"/>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A35DB179-5FAE-214D-90EB-5B85E35AC42D}" type="datetime1">
              <a:rPr lang="fr-FR" smtClean="0"/>
              <a:t>04/12/2025</a:t>
            </a:fld>
            <a:endParaRPr 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109751042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4.emf"/></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p:txBody>
          <a:bodyPr>
            <a:normAutofit fontScale="90000"/>
          </a:bodyPr>
          <a:lstStyle/>
          <a:p>
            <a:r>
              <a:rPr lang="en-US" altLang="en-US" sz="3000" dirty="0"/>
              <a:t>CAGI</a:t>
            </a:r>
            <a:r>
              <a:rPr lang="en-US" sz="3000" kern="100" dirty="0">
                <a:solidFill>
                  <a:srgbClr val="7030A0"/>
                </a:solidFill>
                <a:ea typeface="Calibri" panose="020F0502020204030204" pitchFamily="34" charset="0"/>
                <a:cs typeface="Times New Roman" panose="02020603050405020304" pitchFamily="18" charset="0"/>
                <a:sym typeface="Wingdings 2" panose="05020102010507070707" pitchFamily="18" charset="2"/>
              </a:rPr>
              <a:t> </a:t>
            </a:r>
            <a:r>
              <a:rPr lang="en-US" sz="3000" kern="100" dirty="0">
                <a:ea typeface="Calibri" panose="020F0502020204030204" pitchFamily="34" charset="0"/>
                <a:cs typeface="Times New Roman" panose="02020603050405020304" pitchFamily="18" charset="0"/>
                <a:sym typeface="Wingdings 2" panose="05020102010507070707" pitchFamily="18" charset="2"/>
              </a:rPr>
              <a:t>7</a:t>
            </a:r>
            <a:r>
              <a:rPr lang="en-US" altLang="en-US" sz="3000" dirty="0"/>
              <a:t> slide pack guidelines</a:t>
            </a:r>
            <a:br>
              <a:rPr lang="en-US" altLang="en-US" sz="3000" dirty="0"/>
            </a:br>
            <a:r>
              <a:rPr lang="en-US" altLang="en-US" sz="1350" dirty="0"/>
              <a:t>I agree to my slides being used according to the following terms:</a:t>
            </a:r>
            <a:br>
              <a:rPr lang="en-US" altLang="en-US" sz="1350" dirty="0"/>
            </a:br>
            <a:r>
              <a:rPr lang="en-US" altLang="en-US" sz="1350" dirty="0"/>
              <a:t> </a:t>
            </a:r>
            <a:r>
              <a:rPr lang="en-US" altLang="en-US" sz="1350" i="1" dirty="0"/>
              <a:t>_______</a:t>
            </a:r>
            <a:r>
              <a:rPr lang="en-US" altLang="en-US" sz="1350" i="1" dirty="0">
                <a:solidFill>
                  <a:srgbClr val="FF3300"/>
                </a:solidFill>
              </a:rPr>
              <a:t>Mustafa TEKPINAR</a:t>
            </a:r>
            <a:r>
              <a:rPr lang="en-US" altLang="en-US" sz="1350" i="1" dirty="0"/>
              <a:t>_______</a:t>
            </a:r>
          </a:p>
        </p:txBody>
      </p:sp>
      <p:sp>
        <p:nvSpPr>
          <p:cNvPr id="8197" name="Rectangle 5"/>
          <p:cNvSpPr>
            <a:spLocks noGrp="1" noChangeArrowheads="1"/>
          </p:cNvSpPr>
          <p:nvPr>
            <p:ph idx="1"/>
          </p:nvPr>
        </p:nvSpPr>
        <p:spPr>
          <a:xfrm>
            <a:off x="1485900" y="800100"/>
            <a:ext cx="6172200" cy="4343400"/>
          </a:xfrm>
        </p:spPr>
        <p:txBody>
          <a:bodyPr>
            <a:normAutofit fontScale="92500" lnSpcReduction="20000"/>
          </a:bodyPr>
          <a:lstStyle/>
          <a:p>
            <a:pPr>
              <a:lnSpc>
                <a:spcPct val="80000"/>
              </a:lnSpc>
            </a:pPr>
            <a:r>
              <a:rPr lang="en-US" altLang="en-US" sz="1050" dirty="0"/>
              <a:t>Authors: please include THIS slide at the beginning of your presentation to indicate that you agree with reuse of your slides in CAGI presentations, according to the terms below, and digitally sign by writing your name above.</a:t>
            </a:r>
          </a:p>
          <a:p>
            <a:pPr>
              <a:lnSpc>
                <a:spcPct val="80000"/>
              </a:lnSpc>
            </a:pPr>
            <a:endParaRPr lang="en-US" altLang="en-US" sz="1050" dirty="0"/>
          </a:p>
          <a:p>
            <a:pPr>
              <a:lnSpc>
                <a:spcPct val="80000"/>
              </a:lnSpc>
            </a:pPr>
            <a:r>
              <a:rPr lang="en-US" altLang="en-US" sz="1050" i="1" dirty="0">
                <a:solidFill>
                  <a:srgbClr val="0070C0"/>
                </a:solidFill>
              </a:rPr>
              <a:t>At CAGI</a:t>
            </a:r>
            <a:r>
              <a:rPr lang="en-US" sz="1050" kern="100" dirty="0">
                <a:solidFill>
                  <a:srgbClr val="7030A0"/>
                </a:solidFill>
                <a:latin typeface="Arial" panose="020B0604020202020204" pitchFamily="34" charset="0"/>
                <a:ea typeface="Calibri" panose="020F0502020204030204" pitchFamily="34" charset="0"/>
                <a:cs typeface="Times New Roman" panose="02020603050405020304" pitchFamily="18" charset="0"/>
                <a:sym typeface="Wingdings 2" panose="05020102010507070707" pitchFamily="18" charset="2"/>
              </a:rPr>
              <a:t> </a:t>
            </a:r>
            <a:r>
              <a:rPr lang="en-US" sz="1050" kern="100" dirty="0">
                <a:solidFill>
                  <a:srgbClr val="0070C0"/>
                </a:solidFill>
                <a:latin typeface="Arial" panose="020B0604020202020204" pitchFamily="34" charset="0"/>
                <a:ea typeface="Calibri" panose="020F0502020204030204" pitchFamily="34" charset="0"/>
                <a:cs typeface="Times New Roman" panose="02020603050405020304" pitchFamily="18" charset="0"/>
                <a:sym typeface="Wingdings 2" panose="05020102010507070707" pitchFamily="18" charset="2"/>
              </a:rPr>
              <a:t>7,</a:t>
            </a:r>
            <a:r>
              <a:rPr lang="en-US" altLang="en-US" sz="1050" i="1" dirty="0">
                <a:solidFill>
                  <a:srgbClr val="0070C0"/>
                </a:solidFill>
              </a:rPr>
              <a:t> use of this slide pack is only required for CAGI dataset providers, assessors, and predictors, but all are encouraged to use the annotations for materials they do not want shared publicly.</a:t>
            </a:r>
          </a:p>
          <a:p>
            <a:pPr>
              <a:lnSpc>
                <a:spcPct val="80000"/>
              </a:lnSpc>
            </a:pPr>
            <a:endParaRPr lang="en-US" altLang="en-US" sz="1050" i="1" dirty="0"/>
          </a:p>
          <a:p>
            <a:pPr>
              <a:lnSpc>
                <a:spcPct val="80000"/>
              </a:lnSpc>
            </a:pPr>
            <a:r>
              <a:rPr lang="en-US" altLang="en-US" sz="1050" dirty="0"/>
              <a:t>To disseminate the CAGI results, I encourage all CAGI participants to remix these CAGI slides for inclusion in their oral and poster presentations</a:t>
            </a:r>
          </a:p>
          <a:p>
            <a:pPr>
              <a:lnSpc>
                <a:spcPct val="80000"/>
              </a:lnSpc>
            </a:pPr>
            <a:r>
              <a:rPr lang="en-US" altLang="en-US" sz="1050" dirty="0"/>
              <a:t>CAGI participants may use or publish any content of these slides only in compliance with the CAGI Data Use Agreement</a:t>
            </a:r>
          </a:p>
          <a:p>
            <a:pPr>
              <a:lnSpc>
                <a:spcPct val="80000"/>
              </a:lnSpc>
            </a:pPr>
            <a:r>
              <a:rPr lang="en-US" altLang="en-US" sz="1050" dirty="0"/>
              <a:t>CAGI participants may not cite or publish any content of these slides except with the written permission of the originating author or in the primary CAGI publications</a:t>
            </a:r>
          </a:p>
          <a:p>
            <a:pPr>
              <a:lnSpc>
                <a:spcPct val="80000"/>
              </a:lnSpc>
            </a:pPr>
            <a:r>
              <a:rPr lang="en-US" altLang="en-US" sz="1050" dirty="0"/>
              <a:t>CAGI participants must acknowledge the original authors of these slides and CAGI </a:t>
            </a:r>
            <a:r>
              <a:rPr lang="en-US" sz="1050" kern="100" dirty="0">
                <a:solidFill>
                  <a:srgbClr val="7030A0"/>
                </a:solidFill>
                <a:latin typeface="Arial" panose="020B0604020202020204" pitchFamily="34" charset="0"/>
                <a:ea typeface="Calibri" panose="020F0502020204030204" pitchFamily="34" charset="0"/>
                <a:cs typeface="Times New Roman" panose="02020603050405020304" pitchFamily="18" charset="0"/>
                <a:sym typeface="Wingdings 2" panose="05020102010507070707" pitchFamily="18" charset="2"/>
              </a:rPr>
              <a:t>7</a:t>
            </a:r>
            <a:r>
              <a:rPr lang="en-US" altLang="en-US" sz="1050" dirty="0"/>
              <a:t>.  Include the acknowledgement banner across the bottom</a:t>
            </a:r>
          </a:p>
          <a:p>
            <a:pPr>
              <a:lnSpc>
                <a:spcPct val="80000"/>
              </a:lnSpc>
            </a:pPr>
            <a:r>
              <a:rPr lang="en-US" altLang="en-US" sz="1050" dirty="0"/>
              <a:t>CAGI participants must include the CAGI credits slide in their presentations</a:t>
            </a:r>
          </a:p>
          <a:p>
            <a:pPr>
              <a:lnSpc>
                <a:spcPct val="80000"/>
              </a:lnSpc>
            </a:pPr>
            <a:r>
              <a:rPr lang="en-US" altLang="en-US" sz="1050" dirty="0"/>
              <a:t>Slides with a red slash (no remix) may not be included in a presentation unless all attendees are registered CAGI participants who signed the data use agreement</a:t>
            </a:r>
          </a:p>
          <a:p>
            <a:pPr>
              <a:lnSpc>
                <a:spcPct val="80000"/>
              </a:lnSpc>
            </a:pPr>
            <a:r>
              <a:rPr lang="en-US" altLang="en-US" sz="1050" dirty="0"/>
              <a:t>Slides with a red X over the entire slide may not be used in any circumstances</a:t>
            </a:r>
          </a:p>
          <a:p>
            <a:pPr>
              <a:lnSpc>
                <a:spcPct val="80000"/>
              </a:lnSpc>
            </a:pPr>
            <a:r>
              <a:rPr lang="en-US" altLang="en-US" sz="1050" dirty="0"/>
              <a:t>Slides with a blue slash (embargoed) may not be used unless the embargo is explicitly lifted</a:t>
            </a:r>
          </a:p>
          <a:p>
            <a:pPr>
              <a:lnSpc>
                <a:spcPct val="80000"/>
              </a:lnSpc>
            </a:pPr>
            <a:r>
              <a:rPr lang="en-US" altLang="en-US" sz="1050" dirty="0">
                <a:latin typeface="Arial" panose="020B0604020202020204" pitchFamily="34" charset="0"/>
                <a:cs typeface="Arial" panose="020B0604020202020204" pitchFamily="34" charset="0"/>
              </a:rPr>
              <a:t>Slides without slash or X may be tweeted, tooted, posted, </a:t>
            </a:r>
            <a:r>
              <a:rPr lang="en-US" altLang="en-US" sz="1050" dirty="0" err="1">
                <a:latin typeface="Arial" panose="020B0604020202020204" pitchFamily="34" charset="0"/>
                <a:cs typeface="Arial" panose="020B0604020202020204" pitchFamily="34" charset="0"/>
              </a:rPr>
              <a:t>X’d</a:t>
            </a:r>
            <a:r>
              <a:rPr lang="en-US" altLang="en-US" sz="1050" dirty="0">
                <a:latin typeface="Arial" panose="020B0604020202020204" pitchFamily="34" charset="0"/>
                <a:cs typeface="Arial" panose="020B0604020202020204" pitchFamily="34" charset="0"/>
              </a:rPr>
              <a:t> unless flagged with “No tweet” icon</a:t>
            </a:r>
            <a:endParaRPr lang="en-US" altLang="en-US" sz="1050" dirty="0"/>
          </a:p>
          <a:p>
            <a:pPr>
              <a:lnSpc>
                <a:spcPct val="80000"/>
              </a:lnSpc>
            </a:pPr>
            <a:r>
              <a:rPr lang="en-US" altLang="en-US" sz="1050" dirty="0"/>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nSpc>
                <a:spcPct val="80000"/>
              </a:lnSpc>
            </a:pPr>
            <a:endParaRPr lang="en-US" altLang="en-US" sz="1050" dirty="0"/>
          </a:p>
          <a:p>
            <a:pPr>
              <a:lnSpc>
                <a:spcPct val="80000"/>
              </a:lnSpc>
            </a:pPr>
            <a:r>
              <a:rPr lang="en-US" altLang="en-US" sz="1050" dirty="0"/>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grpSp>
        <p:nvGrpSpPr>
          <p:cNvPr id="6" name="Group 5"/>
          <p:cNvGrpSpPr>
            <a:grpSpLocks/>
          </p:cNvGrpSpPr>
          <p:nvPr/>
        </p:nvGrpSpPr>
        <p:grpSpPr bwMode="auto">
          <a:xfrm>
            <a:off x="7600950" y="3771900"/>
            <a:ext cx="329804" cy="329804"/>
            <a:chOff x="5373" y="3933"/>
            <a:chExt cx="387" cy="387"/>
          </a:xfrm>
        </p:grpSpPr>
        <p:sp>
          <p:nvSpPr>
            <p:cNvPr id="7" name="Oval 6"/>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sz="1350">
                <a:ea typeface="MS PGothic" pitchFamily="34" charset="-128"/>
                <a:cs typeface="Arial" panose="020B0604020202020204" pitchFamily="34" charset="0"/>
              </a:endParaRPr>
            </a:p>
          </p:txBody>
        </p:sp>
        <p:pic>
          <p:nvPicPr>
            <p:cNvPr id="8"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sz="135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9449682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077DC40-5C67-2280-5DEA-F407FFDBBDFC}"/>
              </a:ext>
            </a:extLst>
          </p:cNvPr>
          <p:cNvPicPr>
            <a:picLocks noChangeAspect="1"/>
          </p:cNvPicPr>
          <p:nvPr/>
        </p:nvPicPr>
        <p:blipFill>
          <a:blip r:embed="rId3"/>
          <a:srcRect l="5523" t="6091" r="43114" b="78487"/>
          <a:stretch>
            <a:fillRect/>
          </a:stretch>
        </p:blipFill>
        <p:spPr>
          <a:xfrm>
            <a:off x="1143000" y="973028"/>
            <a:ext cx="6936319" cy="1428340"/>
          </a:xfrm>
          <a:prstGeom prst="rect">
            <a:avLst/>
          </a:prstGeom>
        </p:spPr>
      </p:pic>
      <p:sp>
        <p:nvSpPr>
          <p:cNvPr id="2" name="Title 1"/>
          <p:cNvSpPr>
            <a:spLocks noGrp="1"/>
          </p:cNvSpPr>
          <p:nvPr>
            <p:ph type="ctrTitle"/>
          </p:nvPr>
        </p:nvSpPr>
        <p:spPr>
          <a:solidFill>
            <a:schemeClr val="bg1">
              <a:alpha val="90430"/>
            </a:schemeClr>
          </a:solidFill>
          <a:ln>
            <a:solidFill>
              <a:schemeClr val="accent2"/>
            </a:solidFill>
            <a:prstDash val="solid"/>
          </a:ln>
        </p:spPr>
        <p:txBody>
          <a:bodyPr>
            <a:noAutofit/>
          </a:bodyPr>
          <a:lstStyle/>
          <a:p>
            <a:r>
              <a:rPr lang="en-US" sz="3600" dirty="0"/>
              <a:t>APE: A Straightforward Ensemble Approach for Improving Missense Mutational Effect Predictions</a:t>
            </a:r>
          </a:p>
        </p:txBody>
      </p:sp>
      <p:sp>
        <p:nvSpPr>
          <p:cNvPr id="3" name="Content Placeholder 2"/>
          <p:cNvSpPr>
            <a:spLocks noGrp="1"/>
          </p:cNvSpPr>
          <p:nvPr>
            <p:ph type="subTitle" idx="1"/>
          </p:nvPr>
        </p:nvSpPr>
        <p:spPr>
          <a:xfrm>
            <a:off x="1713803" y="2693789"/>
            <a:ext cx="5716394" cy="1314450"/>
          </a:xfrm>
          <a:ln>
            <a:solidFill>
              <a:schemeClr val="accent1"/>
            </a:solidFill>
            <a:prstDash val="solid"/>
          </a:ln>
        </p:spPr>
        <p:txBody>
          <a:bodyPr>
            <a:normAutofit fontScale="85000" lnSpcReduction="20000"/>
          </a:bodyPr>
          <a:lstStyle/>
          <a:p>
            <a:endParaRPr lang="en-US" dirty="0"/>
          </a:p>
          <a:p>
            <a:r>
              <a:rPr lang="en-US" dirty="0"/>
              <a:t>Mustafa TEKPINAR</a:t>
            </a:r>
          </a:p>
          <a:p>
            <a:r>
              <a:rPr lang="en-US" dirty="0"/>
              <a:t>Van </a:t>
            </a:r>
            <a:r>
              <a:rPr lang="en-US" dirty="0" err="1"/>
              <a:t>Yuzuncu</a:t>
            </a:r>
            <a:r>
              <a:rPr lang="en-US" dirty="0"/>
              <a:t> </a:t>
            </a:r>
            <a:r>
              <a:rPr lang="en-US" dirty="0" err="1"/>
              <a:t>Yil</a:t>
            </a:r>
            <a:r>
              <a:rPr lang="en-US" dirty="0"/>
              <a:t> University</a:t>
            </a:r>
          </a:p>
          <a:p>
            <a:r>
              <a:rPr lang="en-US" dirty="0"/>
              <a:t>Department of Physics</a:t>
            </a:r>
          </a:p>
          <a:p>
            <a:r>
              <a:rPr lang="en-US" dirty="0"/>
              <a:t>Van, Türkiye</a:t>
            </a:r>
          </a:p>
        </p:txBody>
      </p:sp>
      <p:sp>
        <p:nvSpPr>
          <p:cNvPr id="5" name="Subtitle 2">
            <a:extLst>
              <a:ext uri="{FF2B5EF4-FFF2-40B4-BE49-F238E27FC236}">
                <a16:creationId xmlns:a16="http://schemas.microsoft.com/office/drawing/2014/main" id="{4CCAAF7D-AEAA-7378-8B72-D60637B8B3F2}"/>
              </a:ext>
            </a:extLst>
          </p:cNvPr>
          <p:cNvSpPr txBox="1">
            <a:spLocks/>
          </p:cNvSpPr>
          <p:nvPr/>
        </p:nvSpPr>
        <p:spPr>
          <a:xfrm>
            <a:off x="2775613" y="4223223"/>
            <a:ext cx="3592774" cy="705293"/>
          </a:xfrm>
          <a:prstGeom prst="rect">
            <a:avLst/>
          </a:prstGeom>
        </p:spPr>
        <p:style>
          <a:lnRef idx="2">
            <a:schemeClr val="accent1"/>
          </a:lnRef>
          <a:fillRef idx="1">
            <a:schemeClr val="lt1"/>
          </a:fillRef>
          <a:effectRef idx="0">
            <a:schemeClr val="accent1"/>
          </a:effectRef>
          <a:fontRef idx="minor">
            <a:schemeClr val="dk1"/>
          </a:fontRef>
        </p:style>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dirty="0">
                <a:solidFill>
                  <a:srgbClr val="000000"/>
                </a:solidFill>
                <a:latin typeface="Aptos" panose="020B0004020202020204" pitchFamily="34" charset="0"/>
              </a:rPr>
              <a:t>CAGI7 Challenge</a:t>
            </a:r>
          </a:p>
          <a:p>
            <a:r>
              <a:rPr lang="en-US" sz="1800" dirty="0">
                <a:solidFill>
                  <a:srgbClr val="000000"/>
                </a:solidFill>
                <a:latin typeface="Aptos" panose="020B0004020202020204" pitchFamily="34" charset="0"/>
              </a:rPr>
              <a:t>December 6, 2025</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Motivation</a:t>
            </a:r>
          </a:p>
        </p:txBody>
      </p:sp>
      <p:sp>
        <p:nvSpPr>
          <p:cNvPr id="3" name="Content Placeholder 2"/>
          <p:cNvSpPr>
            <a:spLocks noGrp="1"/>
          </p:cNvSpPr>
          <p:nvPr>
            <p:ph idx="1"/>
          </p:nvPr>
        </p:nvSpPr>
        <p:spPr/>
        <p:txBody>
          <a:bodyPr/>
          <a:lstStyle/>
          <a:p>
            <a:endParaRPr dirty="0"/>
          </a:p>
          <a:p>
            <a:r>
              <a:rPr dirty="0"/>
              <a:t>Missense variants heavily influence risk and progression</a:t>
            </a:r>
            <a:r>
              <a:rPr lang="en-US" dirty="0"/>
              <a:t> of many diseases, including cancer.</a:t>
            </a:r>
            <a:endParaRPr dirty="0"/>
          </a:p>
          <a:p>
            <a:r>
              <a:rPr dirty="0"/>
              <a:t>Predictors show variable accuracy across protein contexts</a:t>
            </a:r>
            <a:endParaRPr lang="en-US" dirty="0"/>
          </a:p>
          <a:p>
            <a:r>
              <a:rPr dirty="0"/>
              <a:t>Clinical interpretation still limited by high VUS rates</a:t>
            </a:r>
            <a:endParaRPr lang="en-US" dirty="0"/>
          </a:p>
          <a:p>
            <a:r>
              <a:rPr lang="en-GB" dirty="0"/>
              <a:t>Cancer genes were widely used in training supervised methods</a:t>
            </a:r>
          </a:p>
        </p:txBody>
      </p:sp>
      <p:sp>
        <p:nvSpPr>
          <p:cNvPr id="4" name="Slide Number Placeholder 3">
            <a:extLst>
              <a:ext uri="{FF2B5EF4-FFF2-40B4-BE49-F238E27FC236}">
                <a16:creationId xmlns:a16="http://schemas.microsoft.com/office/drawing/2014/main" id="{A5E8F4EE-16A6-157D-8913-C8C12C7EBB08}"/>
              </a:ext>
            </a:extLst>
          </p:cNvPr>
          <p:cNvSpPr>
            <a:spLocks noGrp="1"/>
          </p:cNvSpPr>
          <p:nvPr>
            <p:ph type="sldNum" sz="quarter" idx="12"/>
          </p:nvPr>
        </p:nvSpPr>
        <p:spPr/>
        <p:txBody>
          <a:bodyPr/>
          <a:lstStyle/>
          <a:p>
            <a:fld id="{C1FF6DA9-008F-8B48-92A6-B652298478BF}" type="slidenum">
              <a:rPr lang="en-US" smtClean="0"/>
              <a:t>3</a:t>
            </a:fld>
            <a:endParaRPr lang="en-US" dirty="0"/>
          </a:p>
        </p:txBody>
      </p:sp>
      <p:grpSp>
        <p:nvGrpSpPr>
          <p:cNvPr id="5" name="Group 4">
            <a:extLst>
              <a:ext uri="{FF2B5EF4-FFF2-40B4-BE49-F238E27FC236}">
                <a16:creationId xmlns:a16="http://schemas.microsoft.com/office/drawing/2014/main" id="{FE6EBD1D-E9EF-2308-EC13-FD11DCC6AE40}"/>
              </a:ext>
            </a:extLst>
          </p:cNvPr>
          <p:cNvGrpSpPr/>
          <p:nvPr/>
        </p:nvGrpSpPr>
        <p:grpSpPr>
          <a:xfrm>
            <a:off x="183" y="0"/>
            <a:ext cx="9143817" cy="523220"/>
            <a:chOff x="183" y="0"/>
            <a:chExt cx="12191634" cy="523220"/>
          </a:xfrm>
        </p:grpSpPr>
        <p:sp>
          <p:nvSpPr>
            <p:cNvPr id="6" name="Rectangle 5">
              <a:extLst>
                <a:ext uri="{FF2B5EF4-FFF2-40B4-BE49-F238E27FC236}">
                  <a16:creationId xmlns:a16="http://schemas.microsoft.com/office/drawing/2014/main" id="{BA140DB1-A02C-BE60-F5D9-04A454C2C90F}"/>
                </a:ext>
              </a:extLst>
            </p:cNvPr>
            <p:cNvSpPr/>
            <p:nvPr/>
          </p:nvSpPr>
          <p:spPr>
            <a:xfrm>
              <a:off x="183" y="0"/>
              <a:ext cx="12191634" cy="4755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6"/>
            </a:p>
          </p:txBody>
        </p:sp>
        <p:sp>
          <p:nvSpPr>
            <p:cNvPr id="7" name="TextBox 6">
              <a:extLst>
                <a:ext uri="{FF2B5EF4-FFF2-40B4-BE49-F238E27FC236}">
                  <a16:creationId xmlns:a16="http://schemas.microsoft.com/office/drawing/2014/main" id="{DE5652E0-2408-7ED0-849A-ADCEF6571A41}"/>
                </a:ext>
              </a:extLst>
            </p:cNvPr>
            <p:cNvSpPr txBox="1"/>
            <p:nvPr/>
          </p:nvSpPr>
          <p:spPr>
            <a:xfrm>
              <a:off x="183" y="0"/>
              <a:ext cx="9161585" cy="523220"/>
            </a:xfrm>
            <a:prstGeom prst="rect">
              <a:avLst/>
            </a:prstGeom>
            <a:noFill/>
          </p:spPr>
          <p:txBody>
            <a:bodyPr wrap="square" rtlCol="0">
              <a:spAutoFit/>
            </a:bodyPr>
            <a:lstStyle/>
            <a:p>
              <a:r>
                <a:rPr lang="en-US" sz="2800" dirty="0">
                  <a:latin typeface="Imprint MT Shadow" pitchFamily="82" charset="77"/>
                </a:rPr>
                <a:t>Introduction</a:t>
              </a:r>
            </a:p>
          </p:txBody>
        </p:sp>
      </p:grpSp>
      <p:sp>
        <p:nvSpPr>
          <p:cNvPr id="8" name="Text Box 6">
            <a:extLst>
              <a:ext uri="{FF2B5EF4-FFF2-40B4-BE49-F238E27FC236}">
                <a16:creationId xmlns:a16="http://schemas.microsoft.com/office/drawing/2014/main" id="{BA20AFCC-A919-7ABD-5D19-10267E3745CE}"/>
              </a:ext>
            </a:extLst>
          </p:cNvPr>
          <p:cNvSpPr txBox="1">
            <a:spLocks noChangeArrowheads="1"/>
          </p:cNvSpPr>
          <p:nvPr/>
        </p:nvSpPr>
        <p:spPr bwMode="auto">
          <a:xfrm>
            <a:off x="1400176" y="4857220"/>
            <a:ext cx="1504451"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350" dirty="0"/>
              <a:t>Created for CAGI</a:t>
            </a:r>
            <a:r>
              <a:rPr lang="en-US" sz="1350" kern="100" dirty="0">
                <a:solidFill>
                  <a:srgbClr val="7030A0"/>
                </a:solidFill>
                <a:latin typeface="Arial" panose="020B0604020202020204" pitchFamily="34" charset="0"/>
                <a:ea typeface="Calibri" panose="020F0502020204030204" pitchFamily="34" charset="0"/>
                <a:cs typeface="Times New Roman" panose="02020603050405020304" pitchFamily="18" charset="0"/>
                <a:sym typeface="Wingdings 2" panose="05020102010507070707" pitchFamily="18" charset="2"/>
              </a:rPr>
              <a:t> </a:t>
            </a:r>
            <a:r>
              <a:rPr lang="en-US" sz="1350" kern="100" dirty="0">
                <a:latin typeface="Arial" panose="020B0604020202020204" pitchFamily="34" charset="0"/>
                <a:ea typeface="Calibri" panose="020F0502020204030204" pitchFamily="34" charset="0"/>
                <a:cs typeface="Times New Roman" panose="02020603050405020304" pitchFamily="18" charset="0"/>
                <a:sym typeface="Wingdings 2" panose="05020102010507070707" pitchFamily="18" charset="2"/>
              </a:rPr>
              <a:t>7</a:t>
            </a:r>
            <a:endParaRPr lang="en-US" sz="1350" kern="100" dirty="0">
              <a:latin typeface="Arial" panose="020B0604020202020204" pitchFamily="34" charset="0"/>
              <a:ea typeface="Calibri" panose="020F0502020204030204" pitchFamily="34" charset="0"/>
              <a:cs typeface="Times New Roman" panose="02020603050405020304" pitchFamily="18" charset="0"/>
            </a:endParaRPr>
          </a:p>
        </p:txBody>
      </p:sp>
      <p:sp>
        <p:nvSpPr>
          <p:cNvPr id="9" name="Text Box 8">
            <a:extLst>
              <a:ext uri="{FF2B5EF4-FFF2-40B4-BE49-F238E27FC236}">
                <a16:creationId xmlns:a16="http://schemas.microsoft.com/office/drawing/2014/main" id="{D7981F74-4317-7F2A-1A69-35BB6359F056}"/>
              </a:ext>
            </a:extLst>
          </p:cNvPr>
          <p:cNvSpPr txBox="1">
            <a:spLocks noChangeArrowheads="1"/>
          </p:cNvSpPr>
          <p:nvPr/>
        </p:nvSpPr>
        <p:spPr bwMode="auto">
          <a:xfrm>
            <a:off x="7298149" y="4857220"/>
            <a:ext cx="417102"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350" dirty="0"/>
              <a:t>MT</a:t>
            </a:r>
          </a:p>
        </p:txBody>
      </p:sp>
      <p:sp>
        <p:nvSpPr>
          <p:cNvPr id="10" name="Text Box 9">
            <a:extLst>
              <a:ext uri="{FF2B5EF4-FFF2-40B4-BE49-F238E27FC236}">
                <a16:creationId xmlns:a16="http://schemas.microsoft.com/office/drawing/2014/main" id="{C7006952-2590-35EC-CD8C-0AF6213591B8}"/>
              </a:ext>
            </a:extLst>
          </p:cNvPr>
          <p:cNvSpPr txBox="1">
            <a:spLocks noChangeArrowheads="1"/>
          </p:cNvSpPr>
          <p:nvPr/>
        </p:nvSpPr>
        <p:spPr bwMode="auto">
          <a:xfrm>
            <a:off x="3609975" y="4857220"/>
            <a:ext cx="2020297"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350" dirty="0"/>
              <a:t>genomeinterpretation.org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Three State‑of‑the‑Art Unsupervised Predictors</a:t>
            </a:r>
          </a:p>
        </p:txBody>
      </p:sp>
      <p:sp>
        <p:nvSpPr>
          <p:cNvPr id="3" name="Content Placeholder 2"/>
          <p:cNvSpPr>
            <a:spLocks noGrp="1"/>
          </p:cNvSpPr>
          <p:nvPr>
            <p:ph idx="1"/>
          </p:nvPr>
        </p:nvSpPr>
        <p:spPr/>
        <p:txBody>
          <a:bodyPr/>
          <a:lstStyle/>
          <a:p>
            <a:endParaRPr dirty="0"/>
          </a:p>
          <a:p>
            <a:r>
              <a:rPr b="1" dirty="0" err="1"/>
              <a:t>A</a:t>
            </a:r>
            <a:r>
              <a:rPr dirty="0" err="1"/>
              <a:t>lphaMissense</a:t>
            </a:r>
            <a:r>
              <a:rPr dirty="0"/>
              <a:t> — deep learning + AlphaFold structural context</a:t>
            </a:r>
          </a:p>
          <a:p>
            <a:r>
              <a:rPr b="1" dirty="0"/>
              <a:t>P</a:t>
            </a:r>
            <a:r>
              <a:rPr dirty="0"/>
              <a:t>RESCOTT — population-aware, epistatic, structural modeling</a:t>
            </a:r>
          </a:p>
          <a:p>
            <a:r>
              <a:rPr b="1" dirty="0"/>
              <a:t>E</a:t>
            </a:r>
            <a:r>
              <a:rPr dirty="0"/>
              <a:t>SM1b — protein language model with evolutionary signal</a:t>
            </a:r>
            <a:r>
              <a:rPr lang="en-US" dirty="0"/>
              <a:t>s</a:t>
            </a:r>
            <a:endParaRPr dirty="0"/>
          </a:p>
        </p:txBody>
      </p:sp>
      <p:sp>
        <p:nvSpPr>
          <p:cNvPr id="4" name="TextBox 3">
            <a:extLst>
              <a:ext uri="{FF2B5EF4-FFF2-40B4-BE49-F238E27FC236}">
                <a16:creationId xmlns:a16="http://schemas.microsoft.com/office/drawing/2014/main" id="{987ACBED-EABD-C5F1-FCDE-6D53B0A0CDB2}"/>
              </a:ext>
            </a:extLst>
          </p:cNvPr>
          <p:cNvSpPr txBox="1"/>
          <p:nvPr/>
        </p:nvSpPr>
        <p:spPr>
          <a:xfrm>
            <a:off x="628650" y="3709392"/>
            <a:ext cx="7148023" cy="923330"/>
          </a:xfrm>
          <a:prstGeom prst="rect">
            <a:avLst/>
          </a:prstGeom>
          <a:noFill/>
          <a:ln>
            <a:solidFill>
              <a:schemeClr val="tx1"/>
            </a:solidFill>
          </a:ln>
        </p:spPr>
        <p:txBody>
          <a:bodyPr wrap="square" rtlCol="0">
            <a:spAutoFit/>
          </a:bodyPr>
          <a:lstStyle/>
          <a:p>
            <a:r>
              <a:rPr lang="en-GB" sz="900" b="1" dirty="0" err="1">
                <a:solidFill>
                  <a:srgbClr val="000000"/>
                </a:solidFill>
                <a:latin typeface="Times New Roman" panose="02020603050405020304" pitchFamily="18" charset="0"/>
                <a:cs typeface="Times New Roman" panose="02020603050405020304" pitchFamily="18" charset="0"/>
              </a:rPr>
              <a:t>AlphaMissense</a:t>
            </a:r>
            <a:r>
              <a:rPr lang="en-GB" sz="900" b="1" dirty="0">
                <a:solidFill>
                  <a:srgbClr val="000000"/>
                </a:solidFill>
                <a:latin typeface="Times New Roman" panose="02020603050405020304" pitchFamily="18" charset="0"/>
                <a:cs typeface="Times New Roman" panose="02020603050405020304" pitchFamily="18" charset="0"/>
              </a:rPr>
              <a:t>:</a:t>
            </a:r>
            <a:r>
              <a:rPr lang="en-GB" sz="900" dirty="0">
                <a:solidFill>
                  <a:srgbClr val="000000"/>
                </a:solidFill>
                <a:latin typeface="Times New Roman" panose="02020603050405020304" pitchFamily="18" charset="0"/>
                <a:cs typeface="Times New Roman" panose="02020603050405020304" pitchFamily="18" charset="0"/>
              </a:rPr>
              <a:t> Cheng, J., </a:t>
            </a:r>
            <a:r>
              <a:rPr lang="en-GB" sz="900" dirty="0" err="1">
                <a:solidFill>
                  <a:srgbClr val="000000"/>
                </a:solidFill>
                <a:latin typeface="Times New Roman" panose="02020603050405020304" pitchFamily="18" charset="0"/>
                <a:cs typeface="Times New Roman" panose="02020603050405020304" pitchFamily="18" charset="0"/>
              </a:rPr>
              <a:t>Novati</a:t>
            </a:r>
            <a:r>
              <a:rPr lang="en-GB" sz="900" dirty="0">
                <a:solidFill>
                  <a:srgbClr val="000000"/>
                </a:solidFill>
                <a:latin typeface="Times New Roman" panose="02020603050405020304" pitchFamily="18" charset="0"/>
                <a:cs typeface="Times New Roman" panose="02020603050405020304" pitchFamily="18" charset="0"/>
              </a:rPr>
              <a:t>, G., Pan, J., Bycroft, C., </a:t>
            </a:r>
            <a:r>
              <a:rPr lang="en-GB" sz="900" dirty="0" err="1">
                <a:solidFill>
                  <a:srgbClr val="000000"/>
                </a:solidFill>
                <a:latin typeface="Times New Roman" panose="02020603050405020304" pitchFamily="18" charset="0"/>
                <a:cs typeface="Times New Roman" panose="02020603050405020304" pitchFamily="18" charset="0"/>
              </a:rPr>
              <a:t>Zemgulyte</a:t>
            </a:r>
            <a:r>
              <a:rPr lang="en-GB" sz="900" dirty="0">
                <a:solidFill>
                  <a:srgbClr val="000000"/>
                </a:solidFill>
                <a:latin typeface="Times New Roman" panose="02020603050405020304" pitchFamily="18" charset="0"/>
                <a:cs typeface="Times New Roman" panose="02020603050405020304" pitchFamily="18" charset="0"/>
              </a:rPr>
              <a:t>, A., Applebaum, T., . . . Avsec, Z. (2023). Accurate proteome-wide missense variant effect prediction with </a:t>
            </a:r>
            <a:r>
              <a:rPr lang="en-GB" sz="900" dirty="0" err="1">
                <a:solidFill>
                  <a:srgbClr val="000000"/>
                </a:solidFill>
                <a:latin typeface="Times New Roman" panose="02020603050405020304" pitchFamily="18" charset="0"/>
                <a:cs typeface="Times New Roman" panose="02020603050405020304" pitchFamily="18" charset="0"/>
              </a:rPr>
              <a:t>AlphaMissense</a:t>
            </a:r>
            <a:r>
              <a:rPr lang="en-GB" sz="900" dirty="0">
                <a:solidFill>
                  <a:srgbClr val="000000"/>
                </a:solidFill>
                <a:latin typeface="Times New Roman" panose="02020603050405020304" pitchFamily="18" charset="0"/>
                <a:cs typeface="Times New Roman" panose="02020603050405020304" pitchFamily="18" charset="0"/>
              </a:rPr>
              <a:t>. Science, 381(6664), eadg7492. doi:10.1126/science.adg7492</a:t>
            </a:r>
            <a:endParaRPr lang="en-US" sz="900" b="1" dirty="0">
              <a:latin typeface="Times New Roman" panose="02020603050405020304" pitchFamily="18" charset="0"/>
              <a:cs typeface="Times New Roman" panose="02020603050405020304" pitchFamily="18" charset="0"/>
            </a:endParaRPr>
          </a:p>
          <a:p>
            <a:r>
              <a:rPr lang="en-US" sz="900" b="1" dirty="0">
                <a:latin typeface="Times New Roman" panose="02020603050405020304" pitchFamily="18" charset="0"/>
                <a:cs typeface="Times New Roman" panose="02020603050405020304" pitchFamily="18" charset="0"/>
              </a:rPr>
              <a:t>PRESCOTT:</a:t>
            </a:r>
            <a:r>
              <a:rPr lang="en-US" sz="900" dirty="0">
                <a:latin typeface="Times New Roman" panose="02020603050405020304" pitchFamily="18" charset="0"/>
                <a:cs typeface="Times New Roman" panose="02020603050405020304" pitchFamily="18" charset="0"/>
              </a:rPr>
              <a:t> Tekpinar, M., David, L., Henry, T. et al. PRESCOTT: a population aware, epistatic, and structural model accurately predicts missense effects. Genome Biol 26, 113 (2025). https://</a:t>
            </a:r>
            <a:r>
              <a:rPr lang="en-US" sz="900" dirty="0" err="1">
                <a:latin typeface="Times New Roman" panose="02020603050405020304" pitchFamily="18" charset="0"/>
                <a:cs typeface="Times New Roman" panose="02020603050405020304" pitchFamily="18" charset="0"/>
              </a:rPr>
              <a:t>doi.org</a:t>
            </a:r>
            <a:r>
              <a:rPr lang="en-US" sz="900" dirty="0">
                <a:latin typeface="Times New Roman" panose="02020603050405020304" pitchFamily="18" charset="0"/>
                <a:cs typeface="Times New Roman" panose="02020603050405020304" pitchFamily="18" charset="0"/>
              </a:rPr>
              <a:t>/10.1186/s13059-025-03581-y</a:t>
            </a:r>
            <a:endParaRPr lang="en-US" sz="900" b="1" dirty="0">
              <a:latin typeface="Times New Roman" panose="02020603050405020304" pitchFamily="18" charset="0"/>
              <a:cs typeface="Times New Roman" panose="02020603050405020304" pitchFamily="18" charset="0"/>
            </a:endParaRPr>
          </a:p>
          <a:p>
            <a:r>
              <a:rPr lang="en-US" sz="900" b="1" dirty="0">
                <a:latin typeface="Times New Roman" panose="02020603050405020304" pitchFamily="18" charset="0"/>
                <a:cs typeface="Times New Roman" panose="02020603050405020304" pitchFamily="18" charset="0"/>
              </a:rPr>
              <a:t>ESM1b: </a:t>
            </a:r>
            <a:r>
              <a:rPr lang="en-GB" sz="900" dirty="0">
                <a:solidFill>
                  <a:srgbClr val="000000"/>
                </a:solidFill>
                <a:latin typeface="Times New Roman" panose="02020603050405020304" pitchFamily="18" charset="0"/>
                <a:cs typeface="Times New Roman" panose="02020603050405020304" pitchFamily="18" charset="0"/>
              </a:rPr>
              <a:t>Brandes, N., Goldman, G., Wang, C. H., Ye, C. J., &amp; </a:t>
            </a:r>
            <a:r>
              <a:rPr lang="en-GB" sz="900" dirty="0" err="1">
                <a:solidFill>
                  <a:srgbClr val="000000"/>
                </a:solidFill>
                <a:latin typeface="Times New Roman" panose="02020603050405020304" pitchFamily="18" charset="0"/>
                <a:cs typeface="Times New Roman" panose="02020603050405020304" pitchFamily="18" charset="0"/>
              </a:rPr>
              <a:t>Ntranos</a:t>
            </a:r>
            <a:r>
              <a:rPr lang="en-GB" sz="900" dirty="0">
                <a:solidFill>
                  <a:srgbClr val="000000"/>
                </a:solidFill>
                <a:latin typeface="Times New Roman" panose="02020603050405020304" pitchFamily="18" charset="0"/>
                <a:cs typeface="Times New Roman" panose="02020603050405020304" pitchFamily="18" charset="0"/>
              </a:rPr>
              <a:t>, V. (2023). Genome-wide prediction of disease variant effects with a deep protein language model. </a:t>
            </a:r>
            <a:r>
              <a:rPr lang="en-GB" sz="900" i="1" dirty="0">
                <a:solidFill>
                  <a:srgbClr val="000000"/>
                </a:solidFill>
                <a:latin typeface="Times New Roman" panose="02020603050405020304" pitchFamily="18" charset="0"/>
                <a:cs typeface="Times New Roman" panose="02020603050405020304" pitchFamily="18" charset="0"/>
              </a:rPr>
              <a:t>Nat Genet</a:t>
            </a:r>
            <a:r>
              <a:rPr lang="en-GB" sz="900" dirty="0">
                <a:solidFill>
                  <a:srgbClr val="000000"/>
                </a:solidFill>
                <a:latin typeface="Times New Roman" panose="02020603050405020304" pitchFamily="18" charset="0"/>
                <a:cs typeface="Times New Roman" panose="02020603050405020304" pitchFamily="18" charset="0"/>
              </a:rPr>
              <a:t>. doi:10.1038/s41588-023-01465-0</a:t>
            </a:r>
          </a:p>
        </p:txBody>
      </p:sp>
      <p:sp>
        <p:nvSpPr>
          <p:cNvPr id="5" name="Slide Number Placeholder 4">
            <a:extLst>
              <a:ext uri="{FF2B5EF4-FFF2-40B4-BE49-F238E27FC236}">
                <a16:creationId xmlns:a16="http://schemas.microsoft.com/office/drawing/2014/main" id="{B3E66E64-E607-C12D-58AF-C0165E58EE72}"/>
              </a:ext>
            </a:extLst>
          </p:cNvPr>
          <p:cNvSpPr>
            <a:spLocks noGrp="1"/>
          </p:cNvSpPr>
          <p:nvPr>
            <p:ph type="sldNum" sz="quarter" idx="12"/>
          </p:nvPr>
        </p:nvSpPr>
        <p:spPr/>
        <p:txBody>
          <a:bodyPr/>
          <a:lstStyle/>
          <a:p>
            <a:fld id="{C1FF6DA9-008F-8B48-92A6-B652298478BF}" type="slidenum">
              <a:rPr lang="en-US" smtClean="0"/>
              <a:t>4</a:t>
            </a:fld>
            <a:endParaRPr lang="en-US"/>
          </a:p>
        </p:txBody>
      </p:sp>
      <p:grpSp>
        <p:nvGrpSpPr>
          <p:cNvPr id="6" name="Group 5">
            <a:extLst>
              <a:ext uri="{FF2B5EF4-FFF2-40B4-BE49-F238E27FC236}">
                <a16:creationId xmlns:a16="http://schemas.microsoft.com/office/drawing/2014/main" id="{3EF69505-2E67-E5D3-6650-B86FD1F43553}"/>
              </a:ext>
            </a:extLst>
          </p:cNvPr>
          <p:cNvGrpSpPr/>
          <p:nvPr/>
        </p:nvGrpSpPr>
        <p:grpSpPr>
          <a:xfrm>
            <a:off x="183" y="0"/>
            <a:ext cx="9143817" cy="523220"/>
            <a:chOff x="183" y="0"/>
            <a:chExt cx="12191634" cy="523220"/>
          </a:xfrm>
        </p:grpSpPr>
        <p:sp>
          <p:nvSpPr>
            <p:cNvPr id="7" name="Rectangle 6">
              <a:extLst>
                <a:ext uri="{FF2B5EF4-FFF2-40B4-BE49-F238E27FC236}">
                  <a16:creationId xmlns:a16="http://schemas.microsoft.com/office/drawing/2014/main" id="{65D2509E-B03F-5E84-310C-BD6C52AB8FE1}"/>
                </a:ext>
              </a:extLst>
            </p:cNvPr>
            <p:cNvSpPr/>
            <p:nvPr/>
          </p:nvSpPr>
          <p:spPr>
            <a:xfrm>
              <a:off x="183" y="0"/>
              <a:ext cx="12191634" cy="4755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6"/>
            </a:p>
          </p:txBody>
        </p:sp>
        <p:sp>
          <p:nvSpPr>
            <p:cNvPr id="8" name="TextBox 7">
              <a:extLst>
                <a:ext uri="{FF2B5EF4-FFF2-40B4-BE49-F238E27FC236}">
                  <a16:creationId xmlns:a16="http://schemas.microsoft.com/office/drawing/2014/main" id="{59491C09-923F-3FC3-D5C3-5595401C25EB}"/>
                </a:ext>
              </a:extLst>
            </p:cNvPr>
            <p:cNvSpPr txBox="1"/>
            <p:nvPr/>
          </p:nvSpPr>
          <p:spPr>
            <a:xfrm>
              <a:off x="183" y="0"/>
              <a:ext cx="9161585" cy="523220"/>
            </a:xfrm>
            <a:prstGeom prst="rect">
              <a:avLst/>
            </a:prstGeom>
            <a:noFill/>
          </p:spPr>
          <p:txBody>
            <a:bodyPr wrap="square" rtlCol="0">
              <a:spAutoFit/>
            </a:bodyPr>
            <a:lstStyle/>
            <a:p>
              <a:r>
                <a:rPr lang="en-US" sz="2800" dirty="0">
                  <a:latin typeface="Imprint MT Shadow" pitchFamily="82" charset="77"/>
                </a:rPr>
                <a:t>Methods</a:t>
              </a:r>
            </a:p>
          </p:txBody>
        </p:sp>
      </p:grpSp>
      <p:sp>
        <p:nvSpPr>
          <p:cNvPr id="12" name="Text Box 6">
            <a:extLst>
              <a:ext uri="{FF2B5EF4-FFF2-40B4-BE49-F238E27FC236}">
                <a16:creationId xmlns:a16="http://schemas.microsoft.com/office/drawing/2014/main" id="{ABFF4F5B-B660-AA2E-24B4-A445129CDDFA}"/>
              </a:ext>
            </a:extLst>
          </p:cNvPr>
          <p:cNvSpPr txBox="1">
            <a:spLocks noChangeArrowheads="1"/>
          </p:cNvSpPr>
          <p:nvPr/>
        </p:nvSpPr>
        <p:spPr bwMode="auto">
          <a:xfrm>
            <a:off x="1400176" y="4857220"/>
            <a:ext cx="1504451"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350" dirty="0"/>
              <a:t>Created for CAGI</a:t>
            </a:r>
            <a:r>
              <a:rPr lang="en-US" sz="1350" kern="100" dirty="0">
                <a:solidFill>
                  <a:srgbClr val="7030A0"/>
                </a:solidFill>
                <a:latin typeface="Arial" panose="020B0604020202020204" pitchFamily="34" charset="0"/>
                <a:ea typeface="Calibri" panose="020F0502020204030204" pitchFamily="34" charset="0"/>
                <a:cs typeface="Times New Roman" panose="02020603050405020304" pitchFamily="18" charset="0"/>
                <a:sym typeface="Wingdings 2" panose="05020102010507070707" pitchFamily="18" charset="2"/>
              </a:rPr>
              <a:t> </a:t>
            </a:r>
            <a:r>
              <a:rPr lang="en-US" sz="1350" kern="100" dirty="0">
                <a:latin typeface="Arial" panose="020B0604020202020204" pitchFamily="34" charset="0"/>
                <a:ea typeface="Calibri" panose="020F0502020204030204" pitchFamily="34" charset="0"/>
                <a:cs typeface="Times New Roman" panose="02020603050405020304" pitchFamily="18" charset="0"/>
                <a:sym typeface="Wingdings 2" panose="05020102010507070707" pitchFamily="18" charset="2"/>
              </a:rPr>
              <a:t>7</a:t>
            </a:r>
            <a:endParaRPr lang="en-US" sz="1350" kern="100" dirty="0">
              <a:latin typeface="Arial" panose="020B0604020202020204" pitchFamily="34" charset="0"/>
              <a:ea typeface="Calibri" panose="020F0502020204030204" pitchFamily="34" charset="0"/>
              <a:cs typeface="Times New Roman" panose="02020603050405020304" pitchFamily="18" charset="0"/>
            </a:endParaRPr>
          </a:p>
        </p:txBody>
      </p:sp>
      <p:sp>
        <p:nvSpPr>
          <p:cNvPr id="13" name="Text Box 8">
            <a:extLst>
              <a:ext uri="{FF2B5EF4-FFF2-40B4-BE49-F238E27FC236}">
                <a16:creationId xmlns:a16="http://schemas.microsoft.com/office/drawing/2014/main" id="{D55581B8-AFC7-1BE0-AB70-C1BA21C21625}"/>
              </a:ext>
            </a:extLst>
          </p:cNvPr>
          <p:cNvSpPr txBox="1">
            <a:spLocks noChangeArrowheads="1"/>
          </p:cNvSpPr>
          <p:nvPr/>
        </p:nvSpPr>
        <p:spPr bwMode="auto">
          <a:xfrm>
            <a:off x="7298149" y="4857220"/>
            <a:ext cx="417102"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350" dirty="0"/>
              <a:t>MT</a:t>
            </a:r>
          </a:p>
        </p:txBody>
      </p:sp>
      <p:sp>
        <p:nvSpPr>
          <p:cNvPr id="14" name="Text Box 9">
            <a:extLst>
              <a:ext uri="{FF2B5EF4-FFF2-40B4-BE49-F238E27FC236}">
                <a16:creationId xmlns:a16="http://schemas.microsoft.com/office/drawing/2014/main" id="{FA2470F8-25B6-814F-2D69-4280BE55E674}"/>
              </a:ext>
            </a:extLst>
          </p:cNvPr>
          <p:cNvSpPr txBox="1">
            <a:spLocks noChangeArrowheads="1"/>
          </p:cNvSpPr>
          <p:nvPr/>
        </p:nvSpPr>
        <p:spPr bwMode="auto">
          <a:xfrm>
            <a:off x="3609975" y="4857220"/>
            <a:ext cx="2020297"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350" dirty="0"/>
              <a:t>genomeinterpretation.org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620656-A2A6-96A6-F689-C4AD31DB7F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F89CD3-8633-4C45-E0FC-96F80BED5165}"/>
              </a:ext>
            </a:extLst>
          </p:cNvPr>
          <p:cNvSpPr>
            <a:spLocks noGrp="1"/>
          </p:cNvSpPr>
          <p:nvPr>
            <p:ph type="title"/>
          </p:nvPr>
        </p:nvSpPr>
        <p:spPr/>
        <p:txBody>
          <a:bodyPr>
            <a:normAutofit/>
          </a:bodyPr>
          <a:lstStyle/>
          <a:p>
            <a:r>
              <a:rPr lang="en-US" dirty="0"/>
              <a:t>PRESCOTT</a:t>
            </a:r>
            <a:endParaRPr dirty="0"/>
          </a:p>
        </p:txBody>
      </p:sp>
      <p:sp>
        <p:nvSpPr>
          <p:cNvPr id="3" name="Content Placeholder 2">
            <a:extLst>
              <a:ext uri="{FF2B5EF4-FFF2-40B4-BE49-F238E27FC236}">
                <a16:creationId xmlns:a16="http://schemas.microsoft.com/office/drawing/2014/main" id="{A6E2A381-7FA5-730E-E83D-1370A3A770EA}"/>
              </a:ext>
            </a:extLst>
          </p:cNvPr>
          <p:cNvSpPr>
            <a:spLocks noGrp="1"/>
          </p:cNvSpPr>
          <p:nvPr>
            <p:ph sz="half" idx="1"/>
          </p:nvPr>
        </p:nvSpPr>
        <p:spPr>
          <a:xfrm>
            <a:off x="170138" y="1268016"/>
            <a:ext cx="3814013" cy="3263504"/>
          </a:xfrm>
        </p:spPr>
        <p:txBody>
          <a:bodyPr>
            <a:normAutofit fontScale="92500" lnSpcReduction="10000"/>
          </a:bodyPr>
          <a:lstStyle/>
          <a:p>
            <a:endParaRPr lang="en-US" noProof="0" dirty="0"/>
          </a:p>
          <a:p>
            <a:r>
              <a:rPr lang="en-US" b="1" noProof="0" dirty="0"/>
              <a:t>P</a:t>
            </a:r>
            <a:r>
              <a:rPr lang="en-US" noProof="0" dirty="0"/>
              <a:t>RESCOTT: population-aware, epistatic, structural model</a:t>
            </a:r>
          </a:p>
          <a:p>
            <a:pPr lvl="1"/>
            <a:r>
              <a:rPr lang="en-US" noProof="0" dirty="0"/>
              <a:t>ESCOTT: epistatic, structural modeling</a:t>
            </a:r>
          </a:p>
          <a:p>
            <a:pPr lvl="1"/>
            <a:r>
              <a:rPr lang="en-US" noProof="0" dirty="0"/>
              <a:t>PRESCOTT: (Allele Frequency) + ESCOTT</a:t>
            </a:r>
          </a:p>
          <a:p>
            <a:r>
              <a:rPr lang="en-US" noProof="0" dirty="0"/>
              <a:t>Major advantages:</a:t>
            </a:r>
          </a:p>
          <a:p>
            <a:pPr lvl="1"/>
            <a:r>
              <a:rPr lang="en-US" noProof="0" dirty="0"/>
              <a:t>Better prediction of pathogenic gain-of-function mutations</a:t>
            </a:r>
          </a:p>
          <a:p>
            <a:pPr lvl="1"/>
            <a:r>
              <a:rPr lang="en-US" noProof="0" dirty="0"/>
              <a:t>Better separation of benign variants from the pathogenic ones.</a:t>
            </a:r>
          </a:p>
        </p:txBody>
      </p:sp>
      <p:pic>
        <p:nvPicPr>
          <p:cNvPr id="7" name="Content Placeholder 6">
            <a:extLst>
              <a:ext uri="{FF2B5EF4-FFF2-40B4-BE49-F238E27FC236}">
                <a16:creationId xmlns:a16="http://schemas.microsoft.com/office/drawing/2014/main" id="{3DBCCCF4-B6EB-E9A9-1762-5177BA706140}"/>
              </a:ext>
            </a:extLst>
          </p:cNvPr>
          <p:cNvPicPr>
            <a:picLocks noGrp="1" noChangeAspect="1"/>
          </p:cNvPicPr>
          <p:nvPr>
            <p:ph sz="half" idx="2"/>
          </p:nvPr>
        </p:nvPicPr>
        <p:blipFill>
          <a:blip r:embed="rId3"/>
          <a:stretch>
            <a:fillRect/>
          </a:stretch>
        </p:blipFill>
        <p:spPr>
          <a:xfrm>
            <a:off x="7441111" y="1268016"/>
            <a:ext cx="1620000" cy="1620000"/>
          </a:xfrm>
        </p:spPr>
      </p:pic>
      <p:pic>
        <p:nvPicPr>
          <p:cNvPr id="9" name="Picture 8">
            <a:extLst>
              <a:ext uri="{FF2B5EF4-FFF2-40B4-BE49-F238E27FC236}">
                <a16:creationId xmlns:a16="http://schemas.microsoft.com/office/drawing/2014/main" id="{95084786-9787-EE61-4EF6-23E91C60B763}"/>
              </a:ext>
            </a:extLst>
          </p:cNvPr>
          <p:cNvPicPr>
            <a:picLocks noChangeAspect="1"/>
          </p:cNvPicPr>
          <p:nvPr/>
        </p:nvPicPr>
        <p:blipFill>
          <a:blip r:embed="rId4">
            <a:extLst>
              <a:ext uri="{28A0092B-C50C-407E-A947-70E740481C1C}">
                <a14:useLocalDpi xmlns:a14="http://schemas.microsoft.com/office/drawing/2010/main" val="0"/>
              </a:ext>
            </a:extLst>
          </a:blip>
          <a:srcRect l="28935" t="65735" r="40958"/>
          <a:stretch>
            <a:fillRect/>
          </a:stretch>
        </p:blipFill>
        <p:spPr>
          <a:xfrm>
            <a:off x="3817173" y="1701587"/>
            <a:ext cx="3354088" cy="2573983"/>
          </a:xfrm>
          <a:prstGeom prst="rect">
            <a:avLst/>
          </a:prstGeom>
        </p:spPr>
      </p:pic>
      <p:grpSp>
        <p:nvGrpSpPr>
          <p:cNvPr id="11" name="Group 10">
            <a:extLst>
              <a:ext uri="{FF2B5EF4-FFF2-40B4-BE49-F238E27FC236}">
                <a16:creationId xmlns:a16="http://schemas.microsoft.com/office/drawing/2014/main" id="{79150AFA-D461-64A2-2005-1EF274B64253}"/>
              </a:ext>
            </a:extLst>
          </p:cNvPr>
          <p:cNvGrpSpPr/>
          <p:nvPr/>
        </p:nvGrpSpPr>
        <p:grpSpPr>
          <a:xfrm>
            <a:off x="183" y="0"/>
            <a:ext cx="9143817" cy="523220"/>
            <a:chOff x="183" y="0"/>
            <a:chExt cx="12191634" cy="523220"/>
          </a:xfrm>
        </p:grpSpPr>
        <p:sp>
          <p:nvSpPr>
            <p:cNvPr id="12" name="Rectangle 11">
              <a:extLst>
                <a:ext uri="{FF2B5EF4-FFF2-40B4-BE49-F238E27FC236}">
                  <a16:creationId xmlns:a16="http://schemas.microsoft.com/office/drawing/2014/main" id="{889BC04F-8049-F87E-02CF-BF86346B2764}"/>
                </a:ext>
              </a:extLst>
            </p:cNvPr>
            <p:cNvSpPr/>
            <p:nvPr/>
          </p:nvSpPr>
          <p:spPr>
            <a:xfrm>
              <a:off x="183" y="0"/>
              <a:ext cx="12191634" cy="4755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6"/>
            </a:p>
          </p:txBody>
        </p:sp>
        <p:sp>
          <p:nvSpPr>
            <p:cNvPr id="13" name="TextBox 12">
              <a:extLst>
                <a:ext uri="{FF2B5EF4-FFF2-40B4-BE49-F238E27FC236}">
                  <a16:creationId xmlns:a16="http://schemas.microsoft.com/office/drawing/2014/main" id="{DF28EC1F-68EB-DA01-874C-5C04371DDD06}"/>
                </a:ext>
              </a:extLst>
            </p:cNvPr>
            <p:cNvSpPr txBox="1"/>
            <p:nvPr/>
          </p:nvSpPr>
          <p:spPr>
            <a:xfrm>
              <a:off x="183" y="0"/>
              <a:ext cx="9161585" cy="523220"/>
            </a:xfrm>
            <a:prstGeom prst="rect">
              <a:avLst/>
            </a:prstGeom>
            <a:noFill/>
          </p:spPr>
          <p:txBody>
            <a:bodyPr wrap="square" rtlCol="0">
              <a:spAutoFit/>
            </a:bodyPr>
            <a:lstStyle/>
            <a:p>
              <a:r>
                <a:rPr lang="en-US" sz="2800" dirty="0">
                  <a:latin typeface="Imprint MT Shadow" pitchFamily="82" charset="77"/>
                </a:rPr>
                <a:t>Methods</a:t>
              </a:r>
            </a:p>
          </p:txBody>
        </p:sp>
      </p:grpSp>
      <p:sp>
        <p:nvSpPr>
          <p:cNvPr id="4" name="TextBox 3">
            <a:extLst>
              <a:ext uri="{FF2B5EF4-FFF2-40B4-BE49-F238E27FC236}">
                <a16:creationId xmlns:a16="http://schemas.microsoft.com/office/drawing/2014/main" id="{ACDEF647-B930-3CFE-A996-FA81DF523D0A}"/>
              </a:ext>
            </a:extLst>
          </p:cNvPr>
          <p:cNvSpPr txBox="1"/>
          <p:nvPr/>
        </p:nvSpPr>
        <p:spPr>
          <a:xfrm>
            <a:off x="7596187" y="2924016"/>
            <a:ext cx="1377675" cy="1477328"/>
          </a:xfrm>
          <a:prstGeom prst="rect">
            <a:avLst/>
          </a:prstGeom>
          <a:noFill/>
          <a:ln>
            <a:solidFill>
              <a:schemeClr val="tx1"/>
            </a:solidFill>
          </a:ln>
        </p:spPr>
        <p:txBody>
          <a:bodyPr wrap="square" rtlCol="0">
            <a:spAutoFit/>
          </a:bodyPr>
          <a:lstStyle/>
          <a:p>
            <a:r>
              <a:rPr lang="en-US" sz="900" b="1" dirty="0">
                <a:latin typeface="Times New Roman" panose="02020603050405020304" pitchFamily="18" charset="0"/>
                <a:cs typeface="Times New Roman" panose="02020603050405020304" pitchFamily="18" charset="0"/>
              </a:rPr>
              <a:t>PRESCOTT:</a:t>
            </a:r>
            <a:r>
              <a:rPr lang="en-US" sz="900" dirty="0">
                <a:latin typeface="Times New Roman" panose="02020603050405020304" pitchFamily="18" charset="0"/>
                <a:cs typeface="Times New Roman" panose="02020603050405020304" pitchFamily="18" charset="0"/>
              </a:rPr>
              <a:t> Tekpinar, M., David, L., Henry, T. Carbone, A. PRESCOTT: a population aware, epistatic, and structural model accurately predicts missense effects. Genome Biol 26, 113 (2025). https://</a:t>
            </a:r>
            <a:r>
              <a:rPr lang="en-US" sz="900" dirty="0" err="1">
                <a:latin typeface="Times New Roman" panose="02020603050405020304" pitchFamily="18" charset="0"/>
                <a:cs typeface="Times New Roman" panose="02020603050405020304" pitchFamily="18" charset="0"/>
              </a:rPr>
              <a:t>doi.org</a:t>
            </a:r>
            <a:r>
              <a:rPr lang="en-US" sz="900" dirty="0">
                <a:latin typeface="Times New Roman" panose="02020603050405020304" pitchFamily="18" charset="0"/>
                <a:cs typeface="Times New Roman" panose="02020603050405020304" pitchFamily="18" charset="0"/>
              </a:rPr>
              <a:t>/10.1186/s13059-025-03581-y</a:t>
            </a:r>
            <a:endParaRPr lang="en-US" sz="900" b="1" dirty="0">
              <a:latin typeface="Times New Roman" panose="02020603050405020304" pitchFamily="18" charset="0"/>
              <a:cs typeface="Times New Roman" panose="02020603050405020304" pitchFamily="18" charset="0"/>
            </a:endParaRPr>
          </a:p>
        </p:txBody>
      </p:sp>
      <p:sp>
        <p:nvSpPr>
          <p:cNvPr id="10" name="Slide Number Placeholder 9">
            <a:extLst>
              <a:ext uri="{FF2B5EF4-FFF2-40B4-BE49-F238E27FC236}">
                <a16:creationId xmlns:a16="http://schemas.microsoft.com/office/drawing/2014/main" id="{F96760DA-667B-BC79-28AF-80D248C91CD4}"/>
              </a:ext>
            </a:extLst>
          </p:cNvPr>
          <p:cNvSpPr>
            <a:spLocks noGrp="1"/>
          </p:cNvSpPr>
          <p:nvPr>
            <p:ph type="sldNum" sz="quarter" idx="12"/>
          </p:nvPr>
        </p:nvSpPr>
        <p:spPr/>
        <p:txBody>
          <a:bodyPr/>
          <a:lstStyle/>
          <a:p>
            <a:fld id="{C1FF6DA9-008F-8B48-92A6-B652298478BF}" type="slidenum">
              <a:rPr lang="en-US" smtClean="0"/>
              <a:t>5</a:t>
            </a:fld>
            <a:endParaRPr lang="en-US" dirty="0"/>
          </a:p>
        </p:txBody>
      </p:sp>
      <p:sp>
        <p:nvSpPr>
          <p:cNvPr id="6" name="Text Box 6">
            <a:extLst>
              <a:ext uri="{FF2B5EF4-FFF2-40B4-BE49-F238E27FC236}">
                <a16:creationId xmlns:a16="http://schemas.microsoft.com/office/drawing/2014/main" id="{92F38892-BEE9-AF35-6E70-8E5E41A668CA}"/>
              </a:ext>
            </a:extLst>
          </p:cNvPr>
          <p:cNvSpPr txBox="1">
            <a:spLocks noChangeArrowheads="1"/>
          </p:cNvSpPr>
          <p:nvPr/>
        </p:nvSpPr>
        <p:spPr bwMode="auto">
          <a:xfrm>
            <a:off x="1400176" y="4857220"/>
            <a:ext cx="1504451"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350" dirty="0"/>
              <a:t>Created for CAGI</a:t>
            </a:r>
            <a:r>
              <a:rPr lang="en-US" sz="1350" kern="100" dirty="0">
                <a:solidFill>
                  <a:srgbClr val="7030A0"/>
                </a:solidFill>
                <a:latin typeface="Arial" panose="020B0604020202020204" pitchFamily="34" charset="0"/>
                <a:ea typeface="Calibri" panose="020F0502020204030204" pitchFamily="34" charset="0"/>
                <a:cs typeface="Times New Roman" panose="02020603050405020304" pitchFamily="18" charset="0"/>
                <a:sym typeface="Wingdings 2" panose="05020102010507070707" pitchFamily="18" charset="2"/>
              </a:rPr>
              <a:t> </a:t>
            </a:r>
            <a:r>
              <a:rPr lang="en-US" sz="1350" kern="100" dirty="0">
                <a:latin typeface="Arial" panose="020B0604020202020204" pitchFamily="34" charset="0"/>
                <a:ea typeface="Calibri" panose="020F0502020204030204" pitchFamily="34" charset="0"/>
                <a:cs typeface="Times New Roman" panose="02020603050405020304" pitchFamily="18" charset="0"/>
                <a:sym typeface="Wingdings 2" panose="05020102010507070707" pitchFamily="18" charset="2"/>
              </a:rPr>
              <a:t>7</a:t>
            </a:r>
            <a:endParaRPr lang="en-US" sz="1350" kern="100" dirty="0">
              <a:latin typeface="Arial" panose="020B0604020202020204" pitchFamily="34" charset="0"/>
              <a:ea typeface="Calibri" panose="020F0502020204030204" pitchFamily="34" charset="0"/>
              <a:cs typeface="Times New Roman" panose="02020603050405020304" pitchFamily="18" charset="0"/>
            </a:endParaRPr>
          </a:p>
        </p:txBody>
      </p:sp>
      <p:sp>
        <p:nvSpPr>
          <p:cNvPr id="8" name="Text Box 8">
            <a:extLst>
              <a:ext uri="{FF2B5EF4-FFF2-40B4-BE49-F238E27FC236}">
                <a16:creationId xmlns:a16="http://schemas.microsoft.com/office/drawing/2014/main" id="{B4B106EA-24C9-A262-04ED-4514589A1264}"/>
              </a:ext>
            </a:extLst>
          </p:cNvPr>
          <p:cNvSpPr txBox="1">
            <a:spLocks noChangeArrowheads="1"/>
          </p:cNvSpPr>
          <p:nvPr/>
        </p:nvSpPr>
        <p:spPr bwMode="auto">
          <a:xfrm>
            <a:off x="7298149" y="4857220"/>
            <a:ext cx="417102"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350" dirty="0"/>
              <a:t>MT</a:t>
            </a:r>
          </a:p>
        </p:txBody>
      </p:sp>
      <p:sp>
        <p:nvSpPr>
          <p:cNvPr id="14" name="Text Box 9">
            <a:extLst>
              <a:ext uri="{FF2B5EF4-FFF2-40B4-BE49-F238E27FC236}">
                <a16:creationId xmlns:a16="http://schemas.microsoft.com/office/drawing/2014/main" id="{A3CA1B81-A3F7-A7E7-C206-7E9269F2EBD9}"/>
              </a:ext>
            </a:extLst>
          </p:cNvPr>
          <p:cNvSpPr txBox="1">
            <a:spLocks noChangeArrowheads="1"/>
          </p:cNvSpPr>
          <p:nvPr/>
        </p:nvSpPr>
        <p:spPr bwMode="auto">
          <a:xfrm>
            <a:off x="3609975" y="4857220"/>
            <a:ext cx="2020297"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350" dirty="0"/>
              <a:t>genomeinterpretation.org</a:t>
            </a:r>
          </a:p>
        </p:txBody>
      </p:sp>
    </p:spTree>
    <p:extLst>
      <p:ext uri="{BB962C8B-B14F-4D97-AF65-F5344CB8AC3E}">
        <p14:creationId xmlns:p14="http://schemas.microsoft.com/office/powerpoint/2010/main" val="2580104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Introducing the APE Score</a:t>
            </a:r>
          </a:p>
        </p:txBody>
      </p:sp>
      <p:sp>
        <p:nvSpPr>
          <p:cNvPr id="3" name="Content Placeholder 2"/>
          <p:cNvSpPr>
            <a:spLocks noGrp="1"/>
          </p:cNvSpPr>
          <p:nvPr>
            <p:ph idx="1"/>
          </p:nvPr>
        </p:nvSpPr>
        <p:spPr/>
        <p:txBody>
          <a:bodyPr/>
          <a:lstStyle/>
          <a:p>
            <a:endParaRPr dirty="0"/>
          </a:p>
          <a:p>
            <a:r>
              <a:rPr dirty="0"/>
              <a:t>Linear ensemble of </a:t>
            </a:r>
            <a:r>
              <a:rPr dirty="0" err="1"/>
              <a:t>AlphaMissense</a:t>
            </a:r>
            <a:r>
              <a:rPr dirty="0"/>
              <a:t> + PRESCOTT + ESM1b</a:t>
            </a:r>
            <a:endParaRPr lang="tr-TR" dirty="0"/>
          </a:p>
          <a:p>
            <a:endParaRPr lang="en-FR" dirty="0"/>
          </a:p>
          <a:p>
            <a:endParaRPr lang="en-FR" dirty="0"/>
          </a:p>
          <a:p>
            <a:r>
              <a:rPr lang="en-US" noProof="0" dirty="0"/>
              <a:t>All components have equal weights (</a:t>
            </a:r>
            <a:r>
              <a:rPr lang="en-US" i="1" dirty="0">
                <a:latin typeface="Cambria" panose="02040503050406030204" pitchFamily="18" charset="0"/>
              </a:rPr>
              <a:t>w</a:t>
            </a:r>
            <a:r>
              <a:rPr lang="en-US" i="1" baseline="-25000" dirty="0">
                <a:latin typeface="Cambria" panose="02040503050406030204" pitchFamily="18" charset="0"/>
              </a:rPr>
              <a:t>1</a:t>
            </a:r>
            <a:r>
              <a:rPr lang="en-US" i="1" dirty="0">
                <a:latin typeface="Cambria" panose="02040503050406030204" pitchFamily="18" charset="0"/>
              </a:rPr>
              <a:t> = w</a:t>
            </a:r>
            <a:r>
              <a:rPr lang="en-US" i="1" baseline="-25000" dirty="0">
                <a:latin typeface="Cambria" panose="02040503050406030204" pitchFamily="18" charset="0"/>
              </a:rPr>
              <a:t>2</a:t>
            </a:r>
            <a:r>
              <a:rPr lang="en-US" i="1" dirty="0">
                <a:latin typeface="Cambria" panose="02040503050406030204" pitchFamily="18" charset="0"/>
              </a:rPr>
              <a:t> = w</a:t>
            </a:r>
            <a:r>
              <a:rPr lang="en-US" i="1" baseline="-25000" dirty="0">
                <a:latin typeface="Cambria" panose="02040503050406030204" pitchFamily="18" charset="0"/>
              </a:rPr>
              <a:t>1</a:t>
            </a:r>
            <a:r>
              <a:rPr lang="en-US" i="1" dirty="0">
                <a:latin typeface="Cambria" panose="02040503050406030204" pitchFamily="18" charset="0"/>
              </a:rPr>
              <a:t> =0.33</a:t>
            </a:r>
            <a:r>
              <a:rPr lang="en-US" noProof="0" dirty="0"/>
              <a:t>)</a:t>
            </a:r>
          </a:p>
          <a:p>
            <a:r>
              <a:rPr dirty="0"/>
              <a:t>Score</a:t>
            </a:r>
            <a:r>
              <a:rPr lang="en-US" dirty="0"/>
              <a:t>s</a:t>
            </a:r>
            <a:r>
              <a:rPr dirty="0"/>
              <a:t> normalized to 0</a:t>
            </a:r>
            <a:r>
              <a:rPr lang="en-US" dirty="0"/>
              <a:t> (low)</a:t>
            </a:r>
            <a:r>
              <a:rPr dirty="0"/>
              <a:t>–1</a:t>
            </a:r>
            <a:r>
              <a:rPr lang="en-US" dirty="0"/>
              <a:t>(high)</a:t>
            </a:r>
            <a:r>
              <a:rPr dirty="0"/>
              <a:t> pathogenicity scale</a:t>
            </a:r>
          </a:p>
          <a:p>
            <a:r>
              <a:rPr dirty="0"/>
              <a:t>Goal: improve prediction</a:t>
            </a:r>
            <a:r>
              <a:rPr lang="en-US" dirty="0"/>
              <a:t> quality with a straightforward ensemble approach </a:t>
            </a:r>
            <a:endParaRPr dirty="0"/>
          </a:p>
        </p:txBody>
      </p:sp>
      <p:sp>
        <p:nvSpPr>
          <p:cNvPr id="4" name="Slide Number Placeholder 3">
            <a:extLst>
              <a:ext uri="{FF2B5EF4-FFF2-40B4-BE49-F238E27FC236}">
                <a16:creationId xmlns:a16="http://schemas.microsoft.com/office/drawing/2014/main" id="{C66FE3E4-B74E-E0C6-EF2F-94277DF57AEB}"/>
              </a:ext>
            </a:extLst>
          </p:cNvPr>
          <p:cNvSpPr>
            <a:spLocks noGrp="1"/>
          </p:cNvSpPr>
          <p:nvPr>
            <p:ph type="sldNum" sz="quarter" idx="12"/>
          </p:nvPr>
        </p:nvSpPr>
        <p:spPr/>
        <p:txBody>
          <a:bodyPr/>
          <a:lstStyle/>
          <a:p>
            <a:fld id="{C1FF6DA9-008F-8B48-92A6-B652298478BF}" type="slidenum">
              <a:rPr lang="en-US" smtClean="0"/>
              <a:t>6</a:t>
            </a:fld>
            <a:endParaRPr lang="en-US"/>
          </a:p>
        </p:txBody>
      </p:sp>
      <p:grpSp>
        <p:nvGrpSpPr>
          <p:cNvPr id="5" name="Group 4">
            <a:extLst>
              <a:ext uri="{FF2B5EF4-FFF2-40B4-BE49-F238E27FC236}">
                <a16:creationId xmlns:a16="http://schemas.microsoft.com/office/drawing/2014/main" id="{66C6858B-5415-62ED-5E7B-766BE5728825}"/>
              </a:ext>
            </a:extLst>
          </p:cNvPr>
          <p:cNvGrpSpPr/>
          <p:nvPr/>
        </p:nvGrpSpPr>
        <p:grpSpPr>
          <a:xfrm>
            <a:off x="183" y="0"/>
            <a:ext cx="9143817" cy="523220"/>
            <a:chOff x="183" y="0"/>
            <a:chExt cx="12191634" cy="523220"/>
          </a:xfrm>
        </p:grpSpPr>
        <p:sp>
          <p:nvSpPr>
            <p:cNvPr id="6" name="Rectangle 5">
              <a:extLst>
                <a:ext uri="{FF2B5EF4-FFF2-40B4-BE49-F238E27FC236}">
                  <a16:creationId xmlns:a16="http://schemas.microsoft.com/office/drawing/2014/main" id="{66FBEA31-C70A-109A-8356-510D59B34482}"/>
                </a:ext>
              </a:extLst>
            </p:cNvPr>
            <p:cNvSpPr/>
            <p:nvPr/>
          </p:nvSpPr>
          <p:spPr>
            <a:xfrm>
              <a:off x="183" y="0"/>
              <a:ext cx="12191634" cy="4755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6"/>
            </a:p>
          </p:txBody>
        </p:sp>
        <p:sp>
          <p:nvSpPr>
            <p:cNvPr id="7" name="TextBox 6">
              <a:extLst>
                <a:ext uri="{FF2B5EF4-FFF2-40B4-BE49-F238E27FC236}">
                  <a16:creationId xmlns:a16="http://schemas.microsoft.com/office/drawing/2014/main" id="{11CF0B6C-4E78-3A3C-8562-4E00A941DE4C}"/>
                </a:ext>
              </a:extLst>
            </p:cNvPr>
            <p:cNvSpPr txBox="1"/>
            <p:nvPr/>
          </p:nvSpPr>
          <p:spPr>
            <a:xfrm>
              <a:off x="183" y="0"/>
              <a:ext cx="9161585" cy="523220"/>
            </a:xfrm>
            <a:prstGeom prst="rect">
              <a:avLst/>
            </a:prstGeom>
            <a:noFill/>
          </p:spPr>
          <p:txBody>
            <a:bodyPr wrap="square" rtlCol="0">
              <a:spAutoFit/>
            </a:bodyPr>
            <a:lstStyle/>
            <a:p>
              <a:r>
                <a:rPr lang="en-US" sz="2800" dirty="0">
                  <a:latin typeface="Imprint MT Shadow" pitchFamily="82" charset="77"/>
                </a:rPr>
                <a:t>Methods</a:t>
              </a:r>
            </a:p>
          </p:txBody>
        </p:sp>
      </p:grpSp>
      <mc:AlternateContent xmlns:mc="http://schemas.openxmlformats.org/markup-compatibility/2006">
        <mc:Choice xmlns:a14="http://schemas.microsoft.com/office/drawing/2010/main" Requires="a14">
          <p:sp>
            <p:nvSpPr>
              <p:cNvPr id="9" name="TextBox 8">
                <a:extLst>
                  <a:ext uri="{FF2B5EF4-FFF2-40B4-BE49-F238E27FC236}">
                    <a16:creationId xmlns:a16="http://schemas.microsoft.com/office/drawing/2014/main" id="{C09A3E5F-B0AB-5A3C-434A-0D2AF20D3FDB}"/>
                  </a:ext>
                </a:extLst>
              </p:cNvPr>
              <p:cNvSpPr txBox="1"/>
              <p:nvPr/>
            </p:nvSpPr>
            <p:spPr>
              <a:xfrm>
                <a:off x="628650" y="2299394"/>
                <a:ext cx="8067760" cy="388889"/>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𝐴𝑃𝐸</m:t>
                      </m:r>
                      <m:r>
                        <a:rPr lang="en-US" i="0">
                          <a:latin typeface="Cambria Math" panose="02040503050406030204" pitchFamily="18" charset="0"/>
                        </a:rPr>
                        <m:t> </m:t>
                      </m:r>
                      <m:r>
                        <a:rPr lang="en-US" i="1">
                          <a:latin typeface="Cambria Math" panose="02040503050406030204" pitchFamily="18" charset="0"/>
                        </a:rPr>
                        <m:t>𝑆𝑐𝑜𝑟</m:t>
                      </m:r>
                      <m:r>
                        <a:rPr lang="en-US" i="1" smtClean="0">
                          <a:latin typeface="Cambria Math" panose="02040503050406030204" pitchFamily="18" charset="0"/>
                        </a:rPr>
                        <m:t>𝑒</m:t>
                      </m:r>
                      <m:r>
                        <a:rPr lang="en-US" i="0">
                          <a:latin typeface="Cambria Math" panose="02040503050406030204" pitchFamily="18" charset="0"/>
                        </a:rPr>
                        <m:t>=</m:t>
                      </m:r>
                      <m:r>
                        <a:rPr lang="tr-TR" i="1">
                          <a:latin typeface="Cambria Math" panose="02040503050406030204" pitchFamily="18" charset="0"/>
                        </a:rPr>
                        <m:t>𝑤</m:t>
                      </m:r>
                      <m:r>
                        <a:rPr lang="tr-TR" i="1" baseline="-25000">
                          <a:latin typeface="Cambria Math" panose="02040503050406030204" pitchFamily="18" charset="0"/>
                        </a:rPr>
                        <m:t>1</m:t>
                      </m:r>
                      <m:r>
                        <a:rPr lang="en-US" i="1">
                          <a:latin typeface="Cambria Math" panose="02040503050406030204" pitchFamily="18" charset="0"/>
                        </a:rPr>
                        <m:t>∗</m:t>
                      </m:r>
                      <m:r>
                        <a:rPr lang="en-US" i="1">
                          <a:latin typeface="Cambria Math" panose="02040503050406030204" pitchFamily="18" charset="0"/>
                        </a:rPr>
                        <m:t>𝐴𝑙𝑝h𝑎𝑀𝑖𝑠𝑠𝑒𝑛𝑠𝑒</m:t>
                      </m:r>
                      <m:r>
                        <a:rPr lang="en-US">
                          <a:latin typeface="Cambria Math" panose="02040503050406030204" pitchFamily="18" charset="0"/>
                        </a:rPr>
                        <m:t>+</m:t>
                      </m:r>
                      <m:r>
                        <a:rPr lang="en-US" i="1">
                          <a:latin typeface="Cambria Math" panose="02040503050406030204" pitchFamily="18" charset="0"/>
                        </a:rPr>
                        <m:t>𝑤</m:t>
                      </m:r>
                      <m:r>
                        <a:rPr lang="en-US" i="1" baseline="-25000">
                          <a:latin typeface="Cambria Math" panose="02040503050406030204" pitchFamily="18" charset="0"/>
                        </a:rPr>
                        <m:t>2</m:t>
                      </m:r>
                      <m:r>
                        <a:rPr lang="en-US" i="1">
                          <a:latin typeface="Cambria Math" panose="02040503050406030204" pitchFamily="18" charset="0"/>
                        </a:rPr>
                        <m:t>∗</m:t>
                      </m:r>
                      <m:r>
                        <a:rPr lang="en-US" i="1">
                          <a:latin typeface="Cambria Math" panose="02040503050406030204" pitchFamily="18" charset="0"/>
                        </a:rPr>
                        <m:t>𝑃𝑅𝐸𝑆𝐶𝑂𝑇𝑇</m:t>
                      </m:r>
                      <m:r>
                        <a:rPr lang="en-US">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𝑤</m:t>
                          </m:r>
                          <m:r>
                            <a:rPr lang="en-US" i="1" baseline="-25000">
                              <a:latin typeface="Cambria Math" panose="02040503050406030204" pitchFamily="18" charset="0"/>
                            </a:rPr>
                            <m:t>3</m:t>
                          </m:r>
                          <m:r>
                            <a:rPr lang="en-US" i="1">
                              <a:latin typeface="Cambria Math" panose="02040503050406030204" pitchFamily="18" charset="0"/>
                            </a:rPr>
                            <m:t>∗</m:t>
                          </m:r>
                          <m:r>
                            <a:rPr lang="en-US" i="1">
                              <a:latin typeface="Cambria Math" panose="02040503050406030204" pitchFamily="18" charset="0"/>
                            </a:rPr>
                            <m:t>𝐸𝑆𝑀</m:t>
                          </m:r>
                          <m:r>
                            <a:rPr lang="en-US">
                              <a:latin typeface="Cambria Math" panose="02040503050406030204" pitchFamily="18" charset="0"/>
                            </a:rPr>
                            <m:t>1</m:t>
                          </m:r>
                          <m:r>
                            <a:rPr lang="en-US" i="1">
                              <a:latin typeface="Cambria Math" panose="02040503050406030204" pitchFamily="18" charset="0"/>
                            </a:rPr>
                            <m:t>𝑏</m:t>
                          </m:r>
                        </m:e>
                        <m:sub>
                          <m:d>
                            <m:dPr>
                              <m:ctrlPr>
                                <a:rPr lang="en-US" i="1">
                                  <a:latin typeface="Cambria Math" panose="02040503050406030204" pitchFamily="18" charset="0"/>
                                </a:rPr>
                              </m:ctrlPr>
                            </m:dPr>
                            <m:e>
                              <m:r>
                                <a:rPr lang="en-US">
                                  <a:latin typeface="Cambria Math" panose="02040503050406030204" pitchFamily="18" charset="0"/>
                                </a:rPr>
                                <m:t>1−</m:t>
                              </m:r>
                              <m:r>
                                <a:rPr lang="en-US" i="1">
                                  <a:latin typeface="Cambria Math" panose="02040503050406030204" pitchFamily="18" charset="0"/>
                                </a:rPr>
                                <m:t>𝑚𝑖𝑛𝑚𝑎𝑥</m:t>
                              </m:r>
                            </m:e>
                          </m:d>
                        </m:sub>
                      </m:sSub>
                    </m:oMath>
                  </m:oMathPara>
                </a14:m>
                <a:endParaRPr lang="en-US" dirty="0"/>
              </a:p>
            </p:txBody>
          </p:sp>
        </mc:Choice>
        <mc:Fallback>
          <p:sp>
            <p:nvSpPr>
              <p:cNvPr id="9" name="TextBox 8">
                <a:extLst>
                  <a:ext uri="{FF2B5EF4-FFF2-40B4-BE49-F238E27FC236}">
                    <a16:creationId xmlns:a16="http://schemas.microsoft.com/office/drawing/2014/main" id="{C09A3E5F-B0AB-5A3C-434A-0D2AF20D3FDB}"/>
                  </a:ext>
                </a:extLst>
              </p:cNvPr>
              <p:cNvSpPr txBox="1">
                <a:spLocks noRot="1" noChangeAspect="1" noMove="1" noResize="1" noEditPoints="1" noAdjustHandles="1" noChangeArrowheads="1" noChangeShapeType="1" noTextEdit="1"/>
              </p:cNvSpPr>
              <p:nvPr/>
            </p:nvSpPr>
            <p:spPr>
              <a:xfrm>
                <a:off x="628650" y="2299394"/>
                <a:ext cx="8067760" cy="388889"/>
              </a:xfrm>
              <a:prstGeom prst="rect">
                <a:avLst/>
              </a:prstGeom>
              <a:blipFill>
                <a:blip r:embed="rId3"/>
                <a:stretch>
                  <a:fillRect b="-9091"/>
                </a:stretch>
              </a:blipFill>
            </p:spPr>
            <p:txBody>
              <a:bodyPr/>
              <a:lstStyle/>
              <a:p>
                <a:r>
                  <a:rPr lang="en-US">
                    <a:noFill/>
                  </a:rPr>
                  <a:t> </a:t>
                </a:r>
              </a:p>
            </p:txBody>
          </p:sp>
        </mc:Fallback>
      </mc:AlternateContent>
      <p:sp>
        <p:nvSpPr>
          <p:cNvPr id="8" name="Text Box 6">
            <a:extLst>
              <a:ext uri="{FF2B5EF4-FFF2-40B4-BE49-F238E27FC236}">
                <a16:creationId xmlns:a16="http://schemas.microsoft.com/office/drawing/2014/main" id="{1C3AF93B-62B0-0115-6284-762747F2CFCA}"/>
              </a:ext>
            </a:extLst>
          </p:cNvPr>
          <p:cNvSpPr txBox="1">
            <a:spLocks noChangeArrowheads="1"/>
          </p:cNvSpPr>
          <p:nvPr/>
        </p:nvSpPr>
        <p:spPr bwMode="auto">
          <a:xfrm>
            <a:off x="1400176" y="4857220"/>
            <a:ext cx="1504451"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350" dirty="0"/>
              <a:t>Created for CAGI</a:t>
            </a:r>
            <a:r>
              <a:rPr lang="en-US" sz="1350" kern="100" dirty="0">
                <a:solidFill>
                  <a:srgbClr val="7030A0"/>
                </a:solidFill>
                <a:latin typeface="Arial" panose="020B0604020202020204" pitchFamily="34" charset="0"/>
                <a:ea typeface="Calibri" panose="020F0502020204030204" pitchFamily="34" charset="0"/>
                <a:cs typeface="Times New Roman" panose="02020603050405020304" pitchFamily="18" charset="0"/>
                <a:sym typeface="Wingdings 2" panose="05020102010507070707" pitchFamily="18" charset="2"/>
              </a:rPr>
              <a:t> </a:t>
            </a:r>
            <a:r>
              <a:rPr lang="en-US" sz="1350" kern="100" dirty="0">
                <a:latin typeface="Arial" panose="020B0604020202020204" pitchFamily="34" charset="0"/>
                <a:ea typeface="Calibri" panose="020F0502020204030204" pitchFamily="34" charset="0"/>
                <a:cs typeface="Times New Roman" panose="02020603050405020304" pitchFamily="18" charset="0"/>
                <a:sym typeface="Wingdings 2" panose="05020102010507070707" pitchFamily="18" charset="2"/>
              </a:rPr>
              <a:t>7</a:t>
            </a:r>
            <a:endParaRPr lang="en-US" sz="1350" kern="100" dirty="0">
              <a:latin typeface="Arial" panose="020B0604020202020204" pitchFamily="34" charset="0"/>
              <a:ea typeface="Calibri" panose="020F0502020204030204" pitchFamily="34" charset="0"/>
              <a:cs typeface="Times New Roman" panose="02020603050405020304" pitchFamily="18" charset="0"/>
            </a:endParaRPr>
          </a:p>
        </p:txBody>
      </p:sp>
      <p:sp>
        <p:nvSpPr>
          <p:cNvPr id="10" name="Text Box 8">
            <a:extLst>
              <a:ext uri="{FF2B5EF4-FFF2-40B4-BE49-F238E27FC236}">
                <a16:creationId xmlns:a16="http://schemas.microsoft.com/office/drawing/2014/main" id="{98B977A9-162D-D510-C587-5A8775DE5648}"/>
              </a:ext>
            </a:extLst>
          </p:cNvPr>
          <p:cNvSpPr txBox="1">
            <a:spLocks noChangeArrowheads="1"/>
          </p:cNvSpPr>
          <p:nvPr/>
        </p:nvSpPr>
        <p:spPr bwMode="auto">
          <a:xfrm>
            <a:off x="7298149" y="4857220"/>
            <a:ext cx="417102"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350" dirty="0"/>
              <a:t>MT</a:t>
            </a:r>
          </a:p>
        </p:txBody>
      </p:sp>
      <p:sp>
        <p:nvSpPr>
          <p:cNvPr id="11" name="Text Box 9">
            <a:extLst>
              <a:ext uri="{FF2B5EF4-FFF2-40B4-BE49-F238E27FC236}">
                <a16:creationId xmlns:a16="http://schemas.microsoft.com/office/drawing/2014/main" id="{C2B4A075-64DB-3DEC-39F5-75271BCAB8EE}"/>
              </a:ext>
            </a:extLst>
          </p:cNvPr>
          <p:cNvSpPr txBox="1">
            <a:spLocks noChangeArrowheads="1"/>
          </p:cNvSpPr>
          <p:nvPr/>
        </p:nvSpPr>
        <p:spPr bwMode="auto">
          <a:xfrm>
            <a:off x="3609975" y="4857220"/>
            <a:ext cx="2020297"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350" dirty="0"/>
              <a:t>genomeinterpretation.org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Dataset</a:t>
            </a:r>
            <a:r>
              <a:rPr lang="en-GB" dirty="0"/>
              <a:t>s</a:t>
            </a:r>
            <a:endParaRPr dirty="0"/>
          </a:p>
        </p:txBody>
      </p:sp>
      <p:sp>
        <p:nvSpPr>
          <p:cNvPr id="3" name="Content Placeholder 2"/>
          <p:cNvSpPr>
            <a:spLocks noGrp="1"/>
          </p:cNvSpPr>
          <p:nvPr>
            <p:ph idx="1"/>
          </p:nvPr>
        </p:nvSpPr>
        <p:spPr/>
        <p:txBody>
          <a:bodyPr/>
          <a:lstStyle/>
          <a:p>
            <a:endParaRPr dirty="0"/>
          </a:p>
          <a:p>
            <a:r>
              <a:rPr dirty="0"/>
              <a:t>24 oncoproteins: 1068 labeled clinical variants</a:t>
            </a:r>
          </a:p>
          <a:p>
            <a:r>
              <a:rPr dirty="0"/>
              <a:t>5 </a:t>
            </a:r>
            <a:r>
              <a:rPr lang="en-US" dirty="0"/>
              <a:t>onco</a:t>
            </a:r>
            <a:r>
              <a:rPr dirty="0"/>
              <a:t>proteins with 9 deep mutational scanning (DMS) experiments</a:t>
            </a:r>
          </a:p>
          <a:p>
            <a:r>
              <a:rPr dirty="0"/>
              <a:t>Additional </a:t>
            </a:r>
            <a:r>
              <a:rPr lang="en-US" dirty="0"/>
              <a:t>20 DMS experiments from non-oncogenic human proteins </a:t>
            </a:r>
            <a:r>
              <a:rPr dirty="0"/>
              <a:t>for </a:t>
            </a:r>
            <a:r>
              <a:rPr lang="en-US" dirty="0"/>
              <a:t>an </a:t>
            </a:r>
            <a:r>
              <a:rPr dirty="0"/>
              <a:t>extended comparisons</a:t>
            </a:r>
          </a:p>
        </p:txBody>
      </p:sp>
      <p:sp>
        <p:nvSpPr>
          <p:cNvPr id="4" name="Slide Number Placeholder 3">
            <a:extLst>
              <a:ext uri="{FF2B5EF4-FFF2-40B4-BE49-F238E27FC236}">
                <a16:creationId xmlns:a16="http://schemas.microsoft.com/office/drawing/2014/main" id="{1897A433-F433-DAE0-4938-D7159DCE6D1D}"/>
              </a:ext>
            </a:extLst>
          </p:cNvPr>
          <p:cNvSpPr>
            <a:spLocks noGrp="1"/>
          </p:cNvSpPr>
          <p:nvPr>
            <p:ph type="sldNum" sz="quarter" idx="12"/>
          </p:nvPr>
        </p:nvSpPr>
        <p:spPr/>
        <p:txBody>
          <a:bodyPr/>
          <a:lstStyle/>
          <a:p>
            <a:fld id="{C1FF6DA9-008F-8B48-92A6-B652298478BF}" type="slidenum">
              <a:rPr lang="en-US" smtClean="0"/>
              <a:t>7</a:t>
            </a:fld>
            <a:endParaRPr lang="en-US"/>
          </a:p>
        </p:txBody>
      </p:sp>
      <p:grpSp>
        <p:nvGrpSpPr>
          <p:cNvPr id="5" name="Group 4">
            <a:extLst>
              <a:ext uri="{FF2B5EF4-FFF2-40B4-BE49-F238E27FC236}">
                <a16:creationId xmlns:a16="http://schemas.microsoft.com/office/drawing/2014/main" id="{FECEE055-9478-9AD4-757C-BCFCAA08A82F}"/>
              </a:ext>
            </a:extLst>
          </p:cNvPr>
          <p:cNvGrpSpPr/>
          <p:nvPr/>
        </p:nvGrpSpPr>
        <p:grpSpPr>
          <a:xfrm>
            <a:off x="183" y="0"/>
            <a:ext cx="9143817" cy="523220"/>
            <a:chOff x="183" y="0"/>
            <a:chExt cx="12191634" cy="523220"/>
          </a:xfrm>
        </p:grpSpPr>
        <p:sp>
          <p:nvSpPr>
            <p:cNvPr id="6" name="Rectangle 5">
              <a:extLst>
                <a:ext uri="{FF2B5EF4-FFF2-40B4-BE49-F238E27FC236}">
                  <a16:creationId xmlns:a16="http://schemas.microsoft.com/office/drawing/2014/main" id="{3BA5A0B3-1C7C-2CBA-9723-C53EBA1DFA4E}"/>
                </a:ext>
              </a:extLst>
            </p:cNvPr>
            <p:cNvSpPr/>
            <p:nvPr/>
          </p:nvSpPr>
          <p:spPr>
            <a:xfrm>
              <a:off x="183" y="0"/>
              <a:ext cx="12191634" cy="4755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6"/>
            </a:p>
          </p:txBody>
        </p:sp>
        <p:sp>
          <p:nvSpPr>
            <p:cNvPr id="7" name="TextBox 6">
              <a:extLst>
                <a:ext uri="{FF2B5EF4-FFF2-40B4-BE49-F238E27FC236}">
                  <a16:creationId xmlns:a16="http://schemas.microsoft.com/office/drawing/2014/main" id="{688E7467-B740-B505-D694-C6622DE38755}"/>
                </a:ext>
              </a:extLst>
            </p:cNvPr>
            <p:cNvSpPr txBox="1"/>
            <p:nvPr/>
          </p:nvSpPr>
          <p:spPr>
            <a:xfrm>
              <a:off x="183" y="0"/>
              <a:ext cx="9161585" cy="523220"/>
            </a:xfrm>
            <a:prstGeom prst="rect">
              <a:avLst/>
            </a:prstGeom>
            <a:noFill/>
          </p:spPr>
          <p:txBody>
            <a:bodyPr wrap="square" rtlCol="0">
              <a:spAutoFit/>
            </a:bodyPr>
            <a:lstStyle/>
            <a:p>
              <a:r>
                <a:rPr lang="en-US" sz="2800" dirty="0">
                  <a:latin typeface="Imprint MT Shadow" pitchFamily="82" charset="77"/>
                </a:rPr>
                <a:t>Materials</a:t>
              </a:r>
            </a:p>
          </p:txBody>
        </p:sp>
      </p:grpSp>
      <p:sp>
        <p:nvSpPr>
          <p:cNvPr id="8" name="Text Box 6">
            <a:extLst>
              <a:ext uri="{FF2B5EF4-FFF2-40B4-BE49-F238E27FC236}">
                <a16:creationId xmlns:a16="http://schemas.microsoft.com/office/drawing/2014/main" id="{EA70360F-FE90-CEB8-02CE-F33C550B8FCF}"/>
              </a:ext>
            </a:extLst>
          </p:cNvPr>
          <p:cNvSpPr txBox="1">
            <a:spLocks noChangeArrowheads="1"/>
          </p:cNvSpPr>
          <p:nvPr/>
        </p:nvSpPr>
        <p:spPr bwMode="auto">
          <a:xfrm>
            <a:off x="1400176" y="4857220"/>
            <a:ext cx="1504451"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350" dirty="0"/>
              <a:t>Created for CAGI</a:t>
            </a:r>
            <a:r>
              <a:rPr lang="en-US" sz="1350" kern="100" dirty="0">
                <a:solidFill>
                  <a:srgbClr val="7030A0"/>
                </a:solidFill>
                <a:latin typeface="Arial" panose="020B0604020202020204" pitchFamily="34" charset="0"/>
                <a:ea typeface="Calibri" panose="020F0502020204030204" pitchFamily="34" charset="0"/>
                <a:cs typeface="Times New Roman" panose="02020603050405020304" pitchFamily="18" charset="0"/>
                <a:sym typeface="Wingdings 2" panose="05020102010507070707" pitchFamily="18" charset="2"/>
              </a:rPr>
              <a:t> </a:t>
            </a:r>
            <a:r>
              <a:rPr lang="en-US" sz="1350" kern="100" dirty="0">
                <a:latin typeface="Arial" panose="020B0604020202020204" pitchFamily="34" charset="0"/>
                <a:ea typeface="Calibri" panose="020F0502020204030204" pitchFamily="34" charset="0"/>
                <a:cs typeface="Times New Roman" panose="02020603050405020304" pitchFamily="18" charset="0"/>
                <a:sym typeface="Wingdings 2" panose="05020102010507070707" pitchFamily="18" charset="2"/>
              </a:rPr>
              <a:t>7</a:t>
            </a:r>
            <a:endParaRPr lang="en-US" sz="1350" kern="100" dirty="0">
              <a:latin typeface="Arial" panose="020B0604020202020204" pitchFamily="34" charset="0"/>
              <a:ea typeface="Calibri" panose="020F0502020204030204" pitchFamily="34" charset="0"/>
              <a:cs typeface="Times New Roman" panose="02020603050405020304" pitchFamily="18" charset="0"/>
            </a:endParaRPr>
          </a:p>
        </p:txBody>
      </p:sp>
      <p:sp>
        <p:nvSpPr>
          <p:cNvPr id="9" name="Text Box 8">
            <a:extLst>
              <a:ext uri="{FF2B5EF4-FFF2-40B4-BE49-F238E27FC236}">
                <a16:creationId xmlns:a16="http://schemas.microsoft.com/office/drawing/2014/main" id="{242587C5-FA1C-E320-D5E4-64500FD5C31B}"/>
              </a:ext>
            </a:extLst>
          </p:cNvPr>
          <p:cNvSpPr txBox="1">
            <a:spLocks noChangeArrowheads="1"/>
          </p:cNvSpPr>
          <p:nvPr/>
        </p:nvSpPr>
        <p:spPr bwMode="auto">
          <a:xfrm>
            <a:off x="7298149" y="4857220"/>
            <a:ext cx="417102"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350" dirty="0"/>
              <a:t>MT</a:t>
            </a:r>
          </a:p>
        </p:txBody>
      </p:sp>
      <p:sp>
        <p:nvSpPr>
          <p:cNvPr id="10" name="Text Box 9">
            <a:extLst>
              <a:ext uri="{FF2B5EF4-FFF2-40B4-BE49-F238E27FC236}">
                <a16:creationId xmlns:a16="http://schemas.microsoft.com/office/drawing/2014/main" id="{89E558E3-C64A-8F6C-2AA9-F32E978E1A08}"/>
              </a:ext>
            </a:extLst>
          </p:cNvPr>
          <p:cNvSpPr txBox="1">
            <a:spLocks noChangeArrowheads="1"/>
          </p:cNvSpPr>
          <p:nvPr/>
        </p:nvSpPr>
        <p:spPr bwMode="auto">
          <a:xfrm>
            <a:off x="3609975" y="4857220"/>
            <a:ext cx="2020297"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350" dirty="0"/>
              <a:t>genomeinterpretation.org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t>Performance on Deep Mutational Scanning</a:t>
            </a:r>
          </a:p>
        </p:txBody>
      </p:sp>
      <p:pic>
        <p:nvPicPr>
          <p:cNvPr id="5" name="Content Placeholder 4">
            <a:extLst>
              <a:ext uri="{FF2B5EF4-FFF2-40B4-BE49-F238E27FC236}">
                <a16:creationId xmlns:a16="http://schemas.microsoft.com/office/drawing/2014/main" id="{2A227924-0599-C8BF-E7B5-9AAFDF2B79DC}"/>
              </a:ext>
            </a:extLst>
          </p:cNvPr>
          <p:cNvPicPr>
            <a:picLocks noGrp="1" noChangeAspect="1"/>
          </p:cNvPicPr>
          <p:nvPr>
            <p:ph idx="1"/>
          </p:nvPr>
        </p:nvPicPr>
        <p:blipFill>
          <a:blip r:embed="rId3"/>
          <a:stretch>
            <a:fillRect/>
          </a:stretch>
        </p:blipFill>
        <p:spPr>
          <a:xfrm>
            <a:off x="1572000" y="1269656"/>
            <a:ext cx="6000000" cy="3600000"/>
          </a:xfrm>
        </p:spPr>
      </p:pic>
      <p:sp>
        <p:nvSpPr>
          <p:cNvPr id="6" name="Slide Number Placeholder 5">
            <a:extLst>
              <a:ext uri="{FF2B5EF4-FFF2-40B4-BE49-F238E27FC236}">
                <a16:creationId xmlns:a16="http://schemas.microsoft.com/office/drawing/2014/main" id="{21ADEC96-97A2-E6DE-9200-5D8B476BC57B}"/>
              </a:ext>
            </a:extLst>
          </p:cNvPr>
          <p:cNvSpPr>
            <a:spLocks noGrp="1"/>
          </p:cNvSpPr>
          <p:nvPr>
            <p:ph type="sldNum" sz="quarter" idx="12"/>
          </p:nvPr>
        </p:nvSpPr>
        <p:spPr/>
        <p:txBody>
          <a:bodyPr/>
          <a:lstStyle/>
          <a:p>
            <a:fld id="{C1FF6DA9-008F-8B48-92A6-B652298478BF}" type="slidenum">
              <a:rPr lang="en-US" smtClean="0"/>
              <a:t>8</a:t>
            </a:fld>
            <a:endParaRPr lang="en-US"/>
          </a:p>
        </p:txBody>
      </p:sp>
      <p:grpSp>
        <p:nvGrpSpPr>
          <p:cNvPr id="9" name="Group 8">
            <a:extLst>
              <a:ext uri="{FF2B5EF4-FFF2-40B4-BE49-F238E27FC236}">
                <a16:creationId xmlns:a16="http://schemas.microsoft.com/office/drawing/2014/main" id="{1B1CF4BC-B443-9863-DA24-1523AA53084C}"/>
              </a:ext>
            </a:extLst>
          </p:cNvPr>
          <p:cNvGrpSpPr/>
          <p:nvPr/>
        </p:nvGrpSpPr>
        <p:grpSpPr>
          <a:xfrm>
            <a:off x="183" y="0"/>
            <a:ext cx="9143817" cy="523220"/>
            <a:chOff x="183" y="0"/>
            <a:chExt cx="12191634" cy="523220"/>
          </a:xfrm>
        </p:grpSpPr>
        <p:sp>
          <p:nvSpPr>
            <p:cNvPr id="10" name="Rectangle 9">
              <a:extLst>
                <a:ext uri="{FF2B5EF4-FFF2-40B4-BE49-F238E27FC236}">
                  <a16:creationId xmlns:a16="http://schemas.microsoft.com/office/drawing/2014/main" id="{C4B373F8-E4FF-0D07-1B36-F72AF3ADB6E1}"/>
                </a:ext>
              </a:extLst>
            </p:cNvPr>
            <p:cNvSpPr/>
            <p:nvPr/>
          </p:nvSpPr>
          <p:spPr>
            <a:xfrm>
              <a:off x="183" y="0"/>
              <a:ext cx="12191634" cy="4755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6"/>
            </a:p>
          </p:txBody>
        </p:sp>
        <p:sp>
          <p:nvSpPr>
            <p:cNvPr id="11" name="TextBox 10">
              <a:extLst>
                <a:ext uri="{FF2B5EF4-FFF2-40B4-BE49-F238E27FC236}">
                  <a16:creationId xmlns:a16="http://schemas.microsoft.com/office/drawing/2014/main" id="{762922D3-B2A9-E921-D056-0F1670DEEC49}"/>
                </a:ext>
              </a:extLst>
            </p:cNvPr>
            <p:cNvSpPr txBox="1"/>
            <p:nvPr/>
          </p:nvSpPr>
          <p:spPr>
            <a:xfrm>
              <a:off x="183" y="0"/>
              <a:ext cx="9161585" cy="523220"/>
            </a:xfrm>
            <a:prstGeom prst="rect">
              <a:avLst/>
            </a:prstGeom>
            <a:noFill/>
          </p:spPr>
          <p:txBody>
            <a:bodyPr wrap="square" rtlCol="0">
              <a:spAutoFit/>
            </a:bodyPr>
            <a:lstStyle/>
            <a:p>
              <a:r>
                <a:rPr lang="en-US" sz="2800" dirty="0">
                  <a:latin typeface="Imprint MT Shadow" pitchFamily="82" charset="77"/>
                </a:rPr>
                <a:t>Results</a:t>
              </a:r>
            </a:p>
          </p:txBody>
        </p:sp>
      </p:grpSp>
      <p:sp>
        <p:nvSpPr>
          <p:cNvPr id="4" name="Text Box 6">
            <a:extLst>
              <a:ext uri="{FF2B5EF4-FFF2-40B4-BE49-F238E27FC236}">
                <a16:creationId xmlns:a16="http://schemas.microsoft.com/office/drawing/2014/main" id="{9A0F509E-9812-2E3C-C490-A2A36E67BA14}"/>
              </a:ext>
            </a:extLst>
          </p:cNvPr>
          <p:cNvSpPr txBox="1">
            <a:spLocks noChangeArrowheads="1"/>
          </p:cNvSpPr>
          <p:nvPr/>
        </p:nvSpPr>
        <p:spPr bwMode="auto">
          <a:xfrm>
            <a:off x="1400176" y="4857220"/>
            <a:ext cx="1504451"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350" dirty="0"/>
              <a:t>Created for CAGI</a:t>
            </a:r>
            <a:r>
              <a:rPr lang="en-US" sz="1350" kern="100" dirty="0">
                <a:solidFill>
                  <a:srgbClr val="7030A0"/>
                </a:solidFill>
                <a:latin typeface="Arial" panose="020B0604020202020204" pitchFamily="34" charset="0"/>
                <a:ea typeface="Calibri" panose="020F0502020204030204" pitchFamily="34" charset="0"/>
                <a:cs typeface="Times New Roman" panose="02020603050405020304" pitchFamily="18" charset="0"/>
                <a:sym typeface="Wingdings 2" panose="05020102010507070707" pitchFamily="18" charset="2"/>
              </a:rPr>
              <a:t> </a:t>
            </a:r>
            <a:r>
              <a:rPr lang="en-US" sz="1350" kern="100" dirty="0">
                <a:latin typeface="Arial" panose="020B0604020202020204" pitchFamily="34" charset="0"/>
                <a:ea typeface="Calibri" panose="020F0502020204030204" pitchFamily="34" charset="0"/>
                <a:cs typeface="Times New Roman" panose="02020603050405020304" pitchFamily="18" charset="0"/>
                <a:sym typeface="Wingdings 2" panose="05020102010507070707" pitchFamily="18" charset="2"/>
              </a:rPr>
              <a:t>7</a:t>
            </a:r>
            <a:endParaRPr lang="en-US" sz="1350" kern="100" dirty="0">
              <a:latin typeface="Arial" panose="020B0604020202020204" pitchFamily="34" charset="0"/>
              <a:ea typeface="Calibri" panose="020F0502020204030204" pitchFamily="34" charset="0"/>
              <a:cs typeface="Times New Roman" panose="02020603050405020304" pitchFamily="18" charset="0"/>
            </a:endParaRPr>
          </a:p>
        </p:txBody>
      </p:sp>
      <p:sp>
        <p:nvSpPr>
          <p:cNvPr id="7" name="Text Box 8">
            <a:extLst>
              <a:ext uri="{FF2B5EF4-FFF2-40B4-BE49-F238E27FC236}">
                <a16:creationId xmlns:a16="http://schemas.microsoft.com/office/drawing/2014/main" id="{3ADED926-7039-1545-4F9C-425A44625B5C}"/>
              </a:ext>
            </a:extLst>
          </p:cNvPr>
          <p:cNvSpPr txBox="1">
            <a:spLocks noChangeArrowheads="1"/>
          </p:cNvSpPr>
          <p:nvPr/>
        </p:nvSpPr>
        <p:spPr bwMode="auto">
          <a:xfrm>
            <a:off x="7298149" y="4857220"/>
            <a:ext cx="417102"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350" dirty="0"/>
              <a:t>MT</a:t>
            </a:r>
          </a:p>
        </p:txBody>
      </p:sp>
      <p:sp>
        <p:nvSpPr>
          <p:cNvPr id="8" name="Text Box 9">
            <a:extLst>
              <a:ext uri="{FF2B5EF4-FFF2-40B4-BE49-F238E27FC236}">
                <a16:creationId xmlns:a16="http://schemas.microsoft.com/office/drawing/2014/main" id="{053D5DC6-7F29-4248-FCBC-A78F2B37078F}"/>
              </a:ext>
            </a:extLst>
          </p:cNvPr>
          <p:cNvSpPr txBox="1">
            <a:spLocks noChangeArrowheads="1"/>
          </p:cNvSpPr>
          <p:nvPr/>
        </p:nvSpPr>
        <p:spPr bwMode="auto">
          <a:xfrm>
            <a:off x="3609975" y="4857220"/>
            <a:ext cx="2020297"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350" dirty="0"/>
              <a:t>genomeinterpretation.org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t>Binary Classification (Clinical Labels)</a:t>
            </a:r>
          </a:p>
        </p:txBody>
      </p:sp>
      <p:sp>
        <p:nvSpPr>
          <p:cNvPr id="3" name="Content Placeholder 2"/>
          <p:cNvSpPr>
            <a:spLocks noGrp="1"/>
          </p:cNvSpPr>
          <p:nvPr>
            <p:ph sz="half" idx="1"/>
          </p:nvPr>
        </p:nvSpPr>
        <p:spPr/>
        <p:txBody>
          <a:bodyPr/>
          <a:lstStyle/>
          <a:p>
            <a:endParaRPr dirty="0"/>
          </a:p>
          <a:p>
            <a:r>
              <a:rPr lang="en-GB" dirty="0"/>
              <a:t>APE achieves </a:t>
            </a:r>
          </a:p>
          <a:p>
            <a:pPr lvl="1"/>
            <a:r>
              <a:rPr lang="en-GB" dirty="0"/>
              <a:t>AUC=0.968</a:t>
            </a:r>
          </a:p>
          <a:p>
            <a:pPr lvl="1"/>
            <a:r>
              <a:rPr lang="en-GB" dirty="0"/>
              <a:t>AUC‑PR=0.962</a:t>
            </a:r>
          </a:p>
          <a:p>
            <a:r>
              <a:rPr lang="en-GB" dirty="0"/>
              <a:t>Surpasses each component and all pairwise combinations</a:t>
            </a:r>
          </a:p>
          <a:p>
            <a:r>
              <a:rPr lang="en-GB" dirty="0"/>
              <a:t>Most consistent performer across datasets</a:t>
            </a:r>
          </a:p>
        </p:txBody>
      </p:sp>
      <p:pic>
        <p:nvPicPr>
          <p:cNvPr id="7" name="Content Placeholder 6">
            <a:extLst>
              <a:ext uri="{FF2B5EF4-FFF2-40B4-BE49-F238E27FC236}">
                <a16:creationId xmlns:a16="http://schemas.microsoft.com/office/drawing/2014/main" id="{752024CA-E1D0-E010-8F1A-204D07B09F75}"/>
              </a:ext>
            </a:extLst>
          </p:cNvPr>
          <p:cNvPicPr>
            <a:picLocks noGrp="1" noChangeAspect="1"/>
          </p:cNvPicPr>
          <p:nvPr>
            <p:ph sz="half" idx="2"/>
          </p:nvPr>
        </p:nvPicPr>
        <p:blipFill>
          <a:blip r:embed="rId3"/>
          <a:srcRect/>
          <a:stretch/>
        </p:blipFill>
        <p:spPr>
          <a:xfrm>
            <a:off x="4629150" y="1543050"/>
            <a:ext cx="3886200" cy="2914650"/>
          </a:xfrm>
        </p:spPr>
      </p:pic>
      <p:sp>
        <p:nvSpPr>
          <p:cNvPr id="9" name="Slide Number Placeholder 8">
            <a:extLst>
              <a:ext uri="{FF2B5EF4-FFF2-40B4-BE49-F238E27FC236}">
                <a16:creationId xmlns:a16="http://schemas.microsoft.com/office/drawing/2014/main" id="{D306C093-79FD-1B58-EF4F-29DBDBD9B83C}"/>
              </a:ext>
            </a:extLst>
          </p:cNvPr>
          <p:cNvSpPr>
            <a:spLocks noGrp="1"/>
          </p:cNvSpPr>
          <p:nvPr>
            <p:ph type="sldNum" sz="quarter" idx="12"/>
          </p:nvPr>
        </p:nvSpPr>
        <p:spPr/>
        <p:txBody>
          <a:bodyPr/>
          <a:lstStyle/>
          <a:p>
            <a:fld id="{C1FF6DA9-008F-8B48-92A6-B652298478BF}" type="slidenum">
              <a:rPr lang="en-US" smtClean="0"/>
              <a:t>9</a:t>
            </a:fld>
            <a:endParaRPr lang="en-US"/>
          </a:p>
        </p:txBody>
      </p:sp>
      <p:grpSp>
        <p:nvGrpSpPr>
          <p:cNvPr id="13" name="Group 12">
            <a:extLst>
              <a:ext uri="{FF2B5EF4-FFF2-40B4-BE49-F238E27FC236}">
                <a16:creationId xmlns:a16="http://schemas.microsoft.com/office/drawing/2014/main" id="{8C1C9968-AD7E-D28A-D4F5-1FE151F4B2CD}"/>
              </a:ext>
            </a:extLst>
          </p:cNvPr>
          <p:cNvGrpSpPr/>
          <p:nvPr/>
        </p:nvGrpSpPr>
        <p:grpSpPr>
          <a:xfrm>
            <a:off x="183" y="0"/>
            <a:ext cx="9143817" cy="523220"/>
            <a:chOff x="183" y="0"/>
            <a:chExt cx="12191634" cy="523220"/>
          </a:xfrm>
        </p:grpSpPr>
        <p:sp>
          <p:nvSpPr>
            <p:cNvPr id="14" name="Rectangle 13">
              <a:extLst>
                <a:ext uri="{FF2B5EF4-FFF2-40B4-BE49-F238E27FC236}">
                  <a16:creationId xmlns:a16="http://schemas.microsoft.com/office/drawing/2014/main" id="{FA751705-F9B6-56C2-E1C2-DD6BCF2797F5}"/>
                </a:ext>
              </a:extLst>
            </p:cNvPr>
            <p:cNvSpPr/>
            <p:nvPr/>
          </p:nvSpPr>
          <p:spPr>
            <a:xfrm>
              <a:off x="183" y="0"/>
              <a:ext cx="12191634" cy="4755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6"/>
            </a:p>
          </p:txBody>
        </p:sp>
        <p:sp>
          <p:nvSpPr>
            <p:cNvPr id="15" name="TextBox 14">
              <a:extLst>
                <a:ext uri="{FF2B5EF4-FFF2-40B4-BE49-F238E27FC236}">
                  <a16:creationId xmlns:a16="http://schemas.microsoft.com/office/drawing/2014/main" id="{5A679493-499A-480A-4C49-36CD7812995F}"/>
                </a:ext>
              </a:extLst>
            </p:cNvPr>
            <p:cNvSpPr txBox="1"/>
            <p:nvPr/>
          </p:nvSpPr>
          <p:spPr>
            <a:xfrm>
              <a:off x="183" y="0"/>
              <a:ext cx="9161585" cy="523220"/>
            </a:xfrm>
            <a:prstGeom prst="rect">
              <a:avLst/>
            </a:prstGeom>
            <a:noFill/>
          </p:spPr>
          <p:txBody>
            <a:bodyPr wrap="square" rtlCol="0">
              <a:spAutoFit/>
            </a:bodyPr>
            <a:lstStyle/>
            <a:p>
              <a:r>
                <a:rPr lang="en-US" sz="2800" dirty="0">
                  <a:latin typeface="Imprint MT Shadow" pitchFamily="82" charset="77"/>
                </a:rPr>
                <a:t>Results</a:t>
              </a:r>
            </a:p>
          </p:txBody>
        </p:sp>
      </p:grpSp>
      <p:sp>
        <p:nvSpPr>
          <p:cNvPr id="4" name="Right Arrow 3">
            <a:extLst>
              <a:ext uri="{FF2B5EF4-FFF2-40B4-BE49-F238E27FC236}">
                <a16:creationId xmlns:a16="http://schemas.microsoft.com/office/drawing/2014/main" id="{640C15FF-8C2A-35D3-8040-E0C3B602CB3B}"/>
              </a:ext>
            </a:extLst>
          </p:cNvPr>
          <p:cNvSpPr/>
          <p:nvPr/>
        </p:nvSpPr>
        <p:spPr>
          <a:xfrm rot="10800000">
            <a:off x="7862129" y="2828658"/>
            <a:ext cx="653220" cy="119641"/>
          </a:xfrm>
          <a:prstGeom prst="rightArrow">
            <a:avLst/>
          </a:prstGeom>
          <a:solidFill>
            <a:srgbClr val="929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ight Arrow 4">
            <a:extLst>
              <a:ext uri="{FF2B5EF4-FFF2-40B4-BE49-F238E27FC236}">
                <a16:creationId xmlns:a16="http://schemas.microsoft.com/office/drawing/2014/main" id="{DF3F9BD7-A0B3-3DA3-7186-FBA730B12BE4}"/>
              </a:ext>
            </a:extLst>
          </p:cNvPr>
          <p:cNvSpPr/>
          <p:nvPr/>
        </p:nvSpPr>
        <p:spPr>
          <a:xfrm rot="10800000">
            <a:off x="7862129" y="2966192"/>
            <a:ext cx="653220" cy="119641"/>
          </a:xfrm>
          <a:prstGeom prst="rightArrow">
            <a:avLst/>
          </a:prstGeom>
          <a:solidFill>
            <a:schemeClr val="accent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Arrow 5">
            <a:extLst>
              <a:ext uri="{FF2B5EF4-FFF2-40B4-BE49-F238E27FC236}">
                <a16:creationId xmlns:a16="http://schemas.microsoft.com/office/drawing/2014/main" id="{1DBB3DFE-8330-9CE9-2181-241F8C1B4648}"/>
              </a:ext>
            </a:extLst>
          </p:cNvPr>
          <p:cNvSpPr/>
          <p:nvPr/>
        </p:nvSpPr>
        <p:spPr>
          <a:xfrm rot="10800000">
            <a:off x="7862129" y="3514591"/>
            <a:ext cx="653220" cy="119641"/>
          </a:xfrm>
          <a:prstGeom prst="rightArrow">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Box 6">
            <a:extLst>
              <a:ext uri="{FF2B5EF4-FFF2-40B4-BE49-F238E27FC236}">
                <a16:creationId xmlns:a16="http://schemas.microsoft.com/office/drawing/2014/main" id="{36326750-CD80-F2C3-742F-8DAEC03639A0}"/>
              </a:ext>
            </a:extLst>
          </p:cNvPr>
          <p:cNvSpPr txBox="1">
            <a:spLocks noChangeArrowheads="1"/>
          </p:cNvSpPr>
          <p:nvPr/>
        </p:nvSpPr>
        <p:spPr bwMode="auto">
          <a:xfrm>
            <a:off x="1400176" y="4857220"/>
            <a:ext cx="1504451"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350" dirty="0"/>
              <a:t>Created for CAGI</a:t>
            </a:r>
            <a:r>
              <a:rPr lang="en-US" sz="1350" kern="100" dirty="0">
                <a:solidFill>
                  <a:srgbClr val="7030A0"/>
                </a:solidFill>
                <a:latin typeface="Arial" panose="020B0604020202020204" pitchFamily="34" charset="0"/>
                <a:ea typeface="Calibri" panose="020F0502020204030204" pitchFamily="34" charset="0"/>
                <a:cs typeface="Times New Roman" panose="02020603050405020304" pitchFamily="18" charset="0"/>
                <a:sym typeface="Wingdings 2" panose="05020102010507070707" pitchFamily="18" charset="2"/>
              </a:rPr>
              <a:t> </a:t>
            </a:r>
            <a:r>
              <a:rPr lang="en-US" sz="1350" kern="100" dirty="0">
                <a:latin typeface="Arial" panose="020B0604020202020204" pitchFamily="34" charset="0"/>
                <a:ea typeface="Calibri" panose="020F0502020204030204" pitchFamily="34" charset="0"/>
                <a:cs typeface="Times New Roman" panose="02020603050405020304" pitchFamily="18" charset="0"/>
                <a:sym typeface="Wingdings 2" panose="05020102010507070707" pitchFamily="18" charset="2"/>
              </a:rPr>
              <a:t>7</a:t>
            </a:r>
            <a:endParaRPr lang="en-US" sz="1350" kern="100" dirty="0">
              <a:latin typeface="Arial" panose="020B0604020202020204" pitchFamily="34" charset="0"/>
              <a:ea typeface="Calibri" panose="020F0502020204030204" pitchFamily="34" charset="0"/>
              <a:cs typeface="Times New Roman" panose="02020603050405020304" pitchFamily="18" charset="0"/>
            </a:endParaRPr>
          </a:p>
        </p:txBody>
      </p:sp>
      <p:sp>
        <p:nvSpPr>
          <p:cNvPr id="10" name="Text Box 8">
            <a:extLst>
              <a:ext uri="{FF2B5EF4-FFF2-40B4-BE49-F238E27FC236}">
                <a16:creationId xmlns:a16="http://schemas.microsoft.com/office/drawing/2014/main" id="{C3A30E7A-B8FF-3950-ED5F-9B342E5E2124}"/>
              </a:ext>
            </a:extLst>
          </p:cNvPr>
          <p:cNvSpPr txBox="1">
            <a:spLocks noChangeArrowheads="1"/>
          </p:cNvSpPr>
          <p:nvPr/>
        </p:nvSpPr>
        <p:spPr bwMode="auto">
          <a:xfrm>
            <a:off x="7298149" y="4857220"/>
            <a:ext cx="417102"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350" dirty="0"/>
              <a:t>MT</a:t>
            </a:r>
          </a:p>
        </p:txBody>
      </p:sp>
      <p:sp>
        <p:nvSpPr>
          <p:cNvPr id="11" name="Text Box 9">
            <a:extLst>
              <a:ext uri="{FF2B5EF4-FFF2-40B4-BE49-F238E27FC236}">
                <a16:creationId xmlns:a16="http://schemas.microsoft.com/office/drawing/2014/main" id="{D5DF8EBA-6536-D3C1-A1DF-5915D048E3A7}"/>
              </a:ext>
            </a:extLst>
          </p:cNvPr>
          <p:cNvSpPr txBox="1">
            <a:spLocks noChangeArrowheads="1"/>
          </p:cNvSpPr>
          <p:nvPr/>
        </p:nvSpPr>
        <p:spPr bwMode="auto">
          <a:xfrm>
            <a:off x="3609975" y="4857220"/>
            <a:ext cx="2020297"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350" dirty="0"/>
              <a:t>genomeinterpretation.org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3FE31-F998-7F0A-79EA-3E5CD7515D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306D59-9E4F-90B9-822E-2C86B0376969}"/>
              </a:ext>
            </a:extLst>
          </p:cNvPr>
          <p:cNvSpPr>
            <a:spLocks noGrp="1"/>
          </p:cNvSpPr>
          <p:nvPr>
            <p:ph type="title"/>
          </p:nvPr>
        </p:nvSpPr>
        <p:spPr/>
        <p:txBody>
          <a:bodyPr>
            <a:normAutofit/>
          </a:bodyPr>
          <a:lstStyle/>
          <a:p>
            <a:r>
              <a:t>Binary Classification (Clinical Labels)</a:t>
            </a:r>
          </a:p>
        </p:txBody>
      </p:sp>
      <p:sp>
        <p:nvSpPr>
          <p:cNvPr id="3" name="Content Placeholder 2">
            <a:extLst>
              <a:ext uri="{FF2B5EF4-FFF2-40B4-BE49-F238E27FC236}">
                <a16:creationId xmlns:a16="http://schemas.microsoft.com/office/drawing/2014/main" id="{56920C60-780F-8C6B-3116-3FF2D98A6F8E}"/>
              </a:ext>
            </a:extLst>
          </p:cNvPr>
          <p:cNvSpPr>
            <a:spLocks noGrp="1"/>
          </p:cNvSpPr>
          <p:nvPr>
            <p:ph sz="half" idx="1"/>
          </p:nvPr>
        </p:nvSpPr>
        <p:spPr/>
        <p:txBody>
          <a:bodyPr/>
          <a:lstStyle/>
          <a:p>
            <a:endParaRPr dirty="0"/>
          </a:p>
          <a:p>
            <a:r>
              <a:rPr dirty="0"/>
              <a:t>APE achieves </a:t>
            </a:r>
            <a:endParaRPr lang="en-US" dirty="0"/>
          </a:p>
          <a:p>
            <a:pPr lvl="1"/>
            <a:r>
              <a:rPr dirty="0"/>
              <a:t>AUC</a:t>
            </a:r>
            <a:r>
              <a:rPr lang="en-US" dirty="0"/>
              <a:t>=</a:t>
            </a:r>
            <a:r>
              <a:rPr dirty="0"/>
              <a:t>0.9</a:t>
            </a:r>
            <a:r>
              <a:rPr lang="en-US" dirty="0"/>
              <a:t>68</a:t>
            </a:r>
          </a:p>
          <a:p>
            <a:pPr lvl="1"/>
            <a:r>
              <a:rPr dirty="0"/>
              <a:t>AUC‑PR</a:t>
            </a:r>
            <a:r>
              <a:rPr lang="en-US" dirty="0"/>
              <a:t>=</a:t>
            </a:r>
            <a:r>
              <a:rPr dirty="0"/>
              <a:t>0.96</a:t>
            </a:r>
            <a:r>
              <a:rPr lang="en-US" dirty="0"/>
              <a:t>2</a:t>
            </a:r>
            <a:endParaRPr dirty="0"/>
          </a:p>
          <a:p>
            <a:r>
              <a:rPr dirty="0"/>
              <a:t>Surpasses each component and all pairwise combinations</a:t>
            </a:r>
          </a:p>
          <a:p>
            <a:r>
              <a:rPr dirty="0"/>
              <a:t>Most consistent performer across datasets</a:t>
            </a:r>
          </a:p>
        </p:txBody>
      </p:sp>
      <p:pic>
        <p:nvPicPr>
          <p:cNvPr id="7" name="Content Placeholder 6">
            <a:extLst>
              <a:ext uri="{FF2B5EF4-FFF2-40B4-BE49-F238E27FC236}">
                <a16:creationId xmlns:a16="http://schemas.microsoft.com/office/drawing/2014/main" id="{2099DA11-7E1C-6A17-8060-7F579208F14A}"/>
              </a:ext>
            </a:extLst>
          </p:cNvPr>
          <p:cNvPicPr>
            <a:picLocks noGrp="1" noChangeAspect="1"/>
          </p:cNvPicPr>
          <p:nvPr>
            <p:ph sz="half" idx="2"/>
          </p:nvPr>
        </p:nvPicPr>
        <p:blipFill>
          <a:blip r:embed="rId3"/>
          <a:srcRect/>
          <a:stretch/>
        </p:blipFill>
        <p:spPr>
          <a:xfrm>
            <a:off x="4629150" y="1543050"/>
            <a:ext cx="3886200" cy="2914650"/>
          </a:xfrm>
        </p:spPr>
      </p:pic>
      <p:sp>
        <p:nvSpPr>
          <p:cNvPr id="4" name="Slide Number Placeholder 3">
            <a:extLst>
              <a:ext uri="{FF2B5EF4-FFF2-40B4-BE49-F238E27FC236}">
                <a16:creationId xmlns:a16="http://schemas.microsoft.com/office/drawing/2014/main" id="{B06AEC7C-377C-6A78-C6CD-5250B100CC94}"/>
              </a:ext>
            </a:extLst>
          </p:cNvPr>
          <p:cNvSpPr>
            <a:spLocks noGrp="1"/>
          </p:cNvSpPr>
          <p:nvPr>
            <p:ph type="sldNum" sz="quarter" idx="12"/>
          </p:nvPr>
        </p:nvSpPr>
        <p:spPr/>
        <p:txBody>
          <a:bodyPr/>
          <a:lstStyle/>
          <a:p>
            <a:fld id="{C1FF6DA9-008F-8B48-92A6-B652298478BF}" type="slidenum">
              <a:rPr lang="en-US" smtClean="0"/>
              <a:t>10</a:t>
            </a:fld>
            <a:endParaRPr lang="en-US"/>
          </a:p>
        </p:txBody>
      </p:sp>
      <p:grpSp>
        <p:nvGrpSpPr>
          <p:cNvPr id="5" name="Group 4">
            <a:extLst>
              <a:ext uri="{FF2B5EF4-FFF2-40B4-BE49-F238E27FC236}">
                <a16:creationId xmlns:a16="http://schemas.microsoft.com/office/drawing/2014/main" id="{257186EB-CCEB-803E-0BCB-57CD8A642C46}"/>
              </a:ext>
            </a:extLst>
          </p:cNvPr>
          <p:cNvGrpSpPr/>
          <p:nvPr/>
        </p:nvGrpSpPr>
        <p:grpSpPr>
          <a:xfrm>
            <a:off x="183" y="0"/>
            <a:ext cx="9143817" cy="523220"/>
            <a:chOff x="183" y="0"/>
            <a:chExt cx="12191634" cy="523220"/>
          </a:xfrm>
        </p:grpSpPr>
        <p:sp>
          <p:nvSpPr>
            <p:cNvPr id="6" name="Rectangle 5">
              <a:extLst>
                <a:ext uri="{FF2B5EF4-FFF2-40B4-BE49-F238E27FC236}">
                  <a16:creationId xmlns:a16="http://schemas.microsoft.com/office/drawing/2014/main" id="{501B9C45-7B84-7DA9-7382-D08B11D191B7}"/>
                </a:ext>
              </a:extLst>
            </p:cNvPr>
            <p:cNvSpPr/>
            <p:nvPr/>
          </p:nvSpPr>
          <p:spPr>
            <a:xfrm>
              <a:off x="183" y="0"/>
              <a:ext cx="12191634" cy="4755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6"/>
            </a:p>
          </p:txBody>
        </p:sp>
        <p:sp>
          <p:nvSpPr>
            <p:cNvPr id="8" name="TextBox 7">
              <a:extLst>
                <a:ext uri="{FF2B5EF4-FFF2-40B4-BE49-F238E27FC236}">
                  <a16:creationId xmlns:a16="http://schemas.microsoft.com/office/drawing/2014/main" id="{CE97EE5C-4DEF-E742-CFB0-84985D951D6A}"/>
                </a:ext>
              </a:extLst>
            </p:cNvPr>
            <p:cNvSpPr txBox="1"/>
            <p:nvPr/>
          </p:nvSpPr>
          <p:spPr>
            <a:xfrm>
              <a:off x="183" y="0"/>
              <a:ext cx="9161585" cy="523220"/>
            </a:xfrm>
            <a:prstGeom prst="rect">
              <a:avLst/>
            </a:prstGeom>
            <a:noFill/>
          </p:spPr>
          <p:txBody>
            <a:bodyPr wrap="square" rtlCol="0">
              <a:spAutoFit/>
            </a:bodyPr>
            <a:lstStyle/>
            <a:p>
              <a:r>
                <a:rPr lang="en-US" sz="2800" dirty="0">
                  <a:latin typeface="Imprint MT Shadow" pitchFamily="82" charset="77"/>
                </a:rPr>
                <a:t>Results</a:t>
              </a:r>
            </a:p>
          </p:txBody>
        </p:sp>
      </p:grpSp>
      <p:sp>
        <p:nvSpPr>
          <p:cNvPr id="9" name="Text Box 6">
            <a:extLst>
              <a:ext uri="{FF2B5EF4-FFF2-40B4-BE49-F238E27FC236}">
                <a16:creationId xmlns:a16="http://schemas.microsoft.com/office/drawing/2014/main" id="{90E817BF-910B-539D-7AD6-70A2C6A4F789}"/>
              </a:ext>
            </a:extLst>
          </p:cNvPr>
          <p:cNvSpPr txBox="1">
            <a:spLocks noChangeArrowheads="1"/>
          </p:cNvSpPr>
          <p:nvPr/>
        </p:nvSpPr>
        <p:spPr bwMode="auto">
          <a:xfrm>
            <a:off x="1400176" y="4857220"/>
            <a:ext cx="1504451"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350" dirty="0"/>
              <a:t>Created for CAGI</a:t>
            </a:r>
            <a:r>
              <a:rPr lang="en-US" sz="1350" kern="100" dirty="0">
                <a:solidFill>
                  <a:srgbClr val="7030A0"/>
                </a:solidFill>
                <a:latin typeface="Arial" panose="020B0604020202020204" pitchFamily="34" charset="0"/>
                <a:ea typeface="Calibri" panose="020F0502020204030204" pitchFamily="34" charset="0"/>
                <a:cs typeface="Times New Roman" panose="02020603050405020304" pitchFamily="18" charset="0"/>
                <a:sym typeface="Wingdings 2" panose="05020102010507070707" pitchFamily="18" charset="2"/>
              </a:rPr>
              <a:t> </a:t>
            </a:r>
            <a:r>
              <a:rPr lang="en-US" sz="1350" kern="100" dirty="0">
                <a:latin typeface="Arial" panose="020B0604020202020204" pitchFamily="34" charset="0"/>
                <a:ea typeface="Calibri" panose="020F0502020204030204" pitchFamily="34" charset="0"/>
                <a:cs typeface="Times New Roman" panose="02020603050405020304" pitchFamily="18" charset="0"/>
                <a:sym typeface="Wingdings 2" panose="05020102010507070707" pitchFamily="18" charset="2"/>
              </a:rPr>
              <a:t>7</a:t>
            </a:r>
            <a:endParaRPr lang="en-US" sz="1350" kern="100" dirty="0">
              <a:latin typeface="Arial" panose="020B0604020202020204" pitchFamily="34" charset="0"/>
              <a:ea typeface="Calibri" panose="020F0502020204030204" pitchFamily="34" charset="0"/>
              <a:cs typeface="Times New Roman" panose="02020603050405020304" pitchFamily="18" charset="0"/>
            </a:endParaRPr>
          </a:p>
        </p:txBody>
      </p:sp>
      <p:sp>
        <p:nvSpPr>
          <p:cNvPr id="10" name="Text Box 8">
            <a:extLst>
              <a:ext uri="{FF2B5EF4-FFF2-40B4-BE49-F238E27FC236}">
                <a16:creationId xmlns:a16="http://schemas.microsoft.com/office/drawing/2014/main" id="{BD77F61B-2BE4-E4EE-71BC-477D8AB6A4F4}"/>
              </a:ext>
            </a:extLst>
          </p:cNvPr>
          <p:cNvSpPr txBox="1">
            <a:spLocks noChangeArrowheads="1"/>
          </p:cNvSpPr>
          <p:nvPr/>
        </p:nvSpPr>
        <p:spPr bwMode="auto">
          <a:xfrm>
            <a:off x="7298149" y="4857220"/>
            <a:ext cx="417102"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350" dirty="0"/>
              <a:t>MT</a:t>
            </a:r>
          </a:p>
        </p:txBody>
      </p:sp>
      <p:sp>
        <p:nvSpPr>
          <p:cNvPr id="11" name="Text Box 9">
            <a:extLst>
              <a:ext uri="{FF2B5EF4-FFF2-40B4-BE49-F238E27FC236}">
                <a16:creationId xmlns:a16="http://schemas.microsoft.com/office/drawing/2014/main" id="{27E2EF0D-33BC-CF8E-8CB5-EF7CC4B09E88}"/>
              </a:ext>
            </a:extLst>
          </p:cNvPr>
          <p:cNvSpPr txBox="1">
            <a:spLocks noChangeArrowheads="1"/>
          </p:cNvSpPr>
          <p:nvPr/>
        </p:nvSpPr>
        <p:spPr bwMode="auto">
          <a:xfrm>
            <a:off x="3609975" y="4857220"/>
            <a:ext cx="2020297"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350" dirty="0"/>
              <a:t>genomeinterpretation.org</a:t>
            </a:r>
          </a:p>
        </p:txBody>
      </p:sp>
    </p:spTree>
    <p:extLst>
      <p:ext uri="{BB962C8B-B14F-4D97-AF65-F5344CB8AC3E}">
        <p14:creationId xmlns:p14="http://schemas.microsoft.com/office/powerpoint/2010/main" val="33781140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091251-1398-CD74-8E52-4B831DBD8B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BC4641-064D-E7CC-011C-71A48D7A944A}"/>
              </a:ext>
            </a:extLst>
          </p:cNvPr>
          <p:cNvSpPr>
            <a:spLocks noGrp="1"/>
          </p:cNvSpPr>
          <p:nvPr>
            <p:ph type="title"/>
          </p:nvPr>
        </p:nvSpPr>
        <p:spPr/>
        <p:txBody>
          <a:bodyPr/>
          <a:lstStyle/>
          <a:p>
            <a:r>
              <a:rPr lang="en-US" dirty="0" err="1"/>
              <a:t>ProteinGym</a:t>
            </a:r>
            <a:r>
              <a:rPr lang="en-US" dirty="0"/>
              <a:t> – 20 DMS Experiments</a:t>
            </a:r>
            <a:endParaRPr dirty="0"/>
          </a:p>
        </p:txBody>
      </p:sp>
      <p:pic>
        <p:nvPicPr>
          <p:cNvPr id="7" name="Content Placeholder 6">
            <a:extLst>
              <a:ext uri="{FF2B5EF4-FFF2-40B4-BE49-F238E27FC236}">
                <a16:creationId xmlns:a16="http://schemas.microsoft.com/office/drawing/2014/main" id="{343DCD09-AA32-730E-6AEB-15546C13900A}"/>
              </a:ext>
            </a:extLst>
          </p:cNvPr>
          <p:cNvPicPr>
            <a:picLocks noGrp="1" noChangeAspect="1"/>
          </p:cNvPicPr>
          <p:nvPr>
            <p:ph idx="1"/>
          </p:nvPr>
        </p:nvPicPr>
        <p:blipFill>
          <a:blip r:embed="rId3"/>
          <a:srcRect/>
          <a:stretch/>
        </p:blipFill>
        <p:spPr>
          <a:xfrm>
            <a:off x="1581150" y="1028700"/>
            <a:ext cx="6000000" cy="3600000"/>
          </a:xfrm>
        </p:spPr>
      </p:pic>
      <p:pic>
        <p:nvPicPr>
          <p:cNvPr id="4" name="Picture 3" descr="image.png">
            <a:extLst>
              <a:ext uri="{FF2B5EF4-FFF2-40B4-BE49-F238E27FC236}">
                <a16:creationId xmlns:a16="http://schemas.microsoft.com/office/drawing/2014/main" id="{4FABB9CF-0EF1-5460-04D2-2F35EF94441A}"/>
              </a:ext>
            </a:extLst>
          </p:cNvPr>
          <p:cNvPicPr>
            <a:picLocks noChangeAspect="1"/>
          </p:cNvPicPr>
          <p:nvPr/>
        </p:nvPicPr>
        <p:blipFill>
          <a:blip r:embed="rId4"/>
          <a:stretch>
            <a:fillRect/>
          </a:stretch>
        </p:blipFill>
        <p:spPr>
          <a:xfrm>
            <a:off x="4914900" y="1028700"/>
            <a:ext cx="2743200" cy="2353"/>
          </a:xfrm>
          <a:prstGeom prst="rect">
            <a:avLst/>
          </a:prstGeom>
        </p:spPr>
      </p:pic>
      <p:sp>
        <p:nvSpPr>
          <p:cNvPr id="8" name="Slide Number Placeholder 7">
            <a:extLst>
              <a:ext uri="{FF2B5EF4-FFF2-40B4-BE49-F238E27FC236}">
                <a16:creationId xmlns:a16="http://schemas.microsoft.com/office/drawing/2014/main" id="{EC535E08-B1BE-012C-9930-41471F937463}"/>
              </a:ext>
            </a:extLst>
          </p:cNvPr>
          <p:cNvSpPr>
            <a:spLocks noGrp="1"/>
          </p:cNvSpPr>
          <p:nvPr>
            <p:ph type="sldNum" sz="quarter" idx="12"/>
          </p:nvPr>
        </p:nvSpPr>
        <p:spPr/>
        <p:txBody>
          <a:bodyPr/>
          <a:lstStyle/>
          <a:p>
            <a:fld id="{C1FF6DA9-008F-8B48-92A6-B652298478BF}" type="slidenum">
              <a:rPr lang="en-US" smtClean="0"/>
              <a:t>11</a:t>
            </a:fld>
            <a:endParaRPr lang="en-US"/>
          </a:p>
        </p:txBody>
      </p:sp>
      <p:grpSp>
        <p:nvGrpSpPr>
          <p:cNvPr id="9" name="Group 8">
            <a:extLst>
              <a:ext uri="{FF2B5EF4-FFF2-40B4-BE49-F238E27FC236}">
                <a16:creationId xmlns:a16="http://schemas.microsoft.com/office/drawing/2014/main" id="{4EEE6AE9-D4D9-4DE5-ABC4-F22571EB30A2}"/>
              </a:ext>
            </a:extLst>
          </p:cNvPr>
          <p:cNvGrpSpPr/>
          <p:nvPr/>
        </p:nvGrpSpPr>
        <p:grpSpPr>
          <a:xfrm>
            <a:off x="183" y="0"/>
            <a:ext cx="9143817" cy="523220"/>
            <a:chOff x="183" y="0"/>
            <a:chExt cx="12191634" cy="523220"/>
          </a:xfrm>
        </p:grpSpPr>
        <p:sp>
          <p:nvSpPr>
            <p:cNvPr id="10" name="Rectangle 9">
              <a:extLst>
                <a:ext uri="{FF2B5EF4-FFF2-40B4-BE49-F238E27FC236}">
                  <a16:creationId xmlns:a16="http://schemas.microsoft.com/office/drawing/2014/main" id="{2E21A7CB-99F5-5E2F-3710-054B3A7F9F71}"/>
                </a:ext>
              </a:extLst>
            </p:cNvPr>
            <p:cNvSpPr/>
            <p:nvPr/>
          </p:nvSpPr>
          <p:spPr>
            <a:xfrm>
              <a:off x="183" y="0"/>
              <a:ext cx="12191634" cy="4755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6"/>
            </a:p>
          </p:txBody>
        </p:sp>
        <p:sp>
          <p:nvSpPr>
            <p:cNvPr id="11" name="TextBox 10">
              <a:extLst>
                <a:ext uri="{FF2B5EF4-FFF2-40B4-BE49-F238E27FC236}">
                  <a16:creationId xmlns:a16="http://schemas.microsoft.com/office/drawing/2014/main" id="{1F77E441-E535-0143-D9C4-8A6DE05C3CA0}"/>
                </a:ext>
              </a:extLst>
            </p:cNvPr>
            <p:cNvSpPr txBox="1"/>
            <p:nvPr/>
          </p:nvSpPr>
          <p:spPr>
            <a:xfrm>
              <a:off x="183" y="0"/>
              <a:ext cx="9161585" cy="523220"/>
            </a:xfrm>
            <a:prstGeom prst="rect">
              <a:avLst/>
            </a:prstGeom>
            <a:noFill/>
          </p:spPr>
          <p:txBody>
            <a:bodyPr wrap="square" rtlCol="0">
              <a:spAutoFit/>
            </a:bodyPr>
            <a:lstStyle/>
            <a:p>
              <a:r>
                <a:rPr lang="en-US" sz="2800" dirty="0">
                  <a:latin typeface="Imprint MT Shadow" pitchFamily="82" charset="77"/>
                </a:rPr>
                <a:t>Results</a:t>
              </a:r>
            </a:p>
          </p:txBody>
        </p:sp>
      </p:grpSp>
      <p:sp>
        <p:nvSpPr>
          <p:cNvPr id="12" name="TextBox 11">
            <a:extLst>
              <a:ext uri="{FF2B5EF4-FFF2-40B4-BE49-F238E27FC236}">
                <a16:creationId xmlns:a16="http://schemas.microsoft.com/office/drawing/2014/main" id="{709BDFD9-E3AA-DE12-A4F6-7539529773AC}"/>
              </a:ext>
            </a:extLst>
          </p:cNvPr>
          <p:cNvSpPr txBox="1"/>
          <p:nvPr/>
        </p:nvSpPr>
        <p:spPr>
          <a:xfrm>
            <a:off x="0" y="4482100"/>
            <a:ext cx="7704000" cy="369332"/>
          </a:xfrm>
          <a:prstGeom prst="rect">
            <a:avLst/>
          </a:prstGeom>
          <a:noFill/>
          <a:ln>
            <a:solidFill>
              <a:schemeClr val="tx1"/>
            </a:solidFill>
          </a:ln>
        </p:spPr>
        <p:txBody>
          <a:bodyPr wrap="square" rtlCol="0">
            <a:spAutoFit/>
          </a:bodyPr>
          <a:lstStyle/>
          <a:p>
            <a:r>
              <a:rPr lang="en-US" sz="900" b="1" dirty="0" err="1">
                <a:latin typeface="Times New Roman" panose="02020603050405020304" pitchFamily="18" charset="0"/>
                <a:cs typeface="Times New Roman" panose="02020603050405020304" pitchFamily="18" charset="0"/>
              </a:rPr>
              <a:t>ProteinGym</a:t>
            </a:r>
            <a:r>
              <a:rPr lang="en-US" sz="900" b="1" dirty="0">
                <a:latin typeface="Times New Roman" panose="02020603050405020304" pitchFamily="18" charset="0"/>
                <a:cs typeface="Times New Roman" panose="02020603050405020304" pitchFamily="18" charset="0"/>
              </a:rPr>
              <a:t>:</a:t>
            </a:r>
            <a:r>
              <a:rPr lang="en-US" sz="900" dirty="0">
                <a:latin typeface="Times New Roman" panose="02020603050405020304" pitchFamily="18" charset="0"/>
                <a:cs typeface="Times New Roman" panose="02020603050405020304" pitchFamily="18" charset="0"/>
              </a:rPr>
              <a:t> Notin, P., Kollasch, A. W., Ritter, D., van Niekerk, L., Paul, S., Spinner, H., . . . Marks, D. S. (2023). </a:t>
            </a:r>
            <a:r>
              <a:rPr lang="en-US" sz="900" dirty="0" err="1">
                <a:latin typeface="Times New Roman" panose="02020603050405020304" pitchFamily="18" charset="0"/>
                <a:cs typeface="Times New Roman" panose="02020603050405020304" pitchFamily="18" charset="0"/>
              </a:rPr>
              <a:t>ProteinGym</a:t>
            </a:r>
            <a:r>
              <a:rPr lang="en-US" sz="900" dirty="0">
                <a:latin typeface="Times New Roman" panose="02020603050405020304" pitchFamily="18" charset="0"/>
                <a:cs typeface="Times New Roman" panose="02020603050405020304" pitchFamily="18" charset="0"/>
              </a:rPr>
              <a:t>: Large-Scale Benchmarks for Protein Design and Fitness Prediction. </a:t>
            </a:r>
            <a:r>
              <a:rPr lang="en-US" sz="900" dirty="0" err="1">
                <a:latin typeface="Times New Roman" panose="02020603050405020304" pitchFamily="18" charset="0"/>
                <a:cs typeface="Times New Roman" panose="02020603050405020304" pitchFamily="18" charset="0"/>
              </a:rPr>
              <a:t>bioRxiv</a:t>
            </a:r>
            <a:r>
              <a:rPr lang="en-US" sz="900" dirty="0">
                <a:latin typeface="Times New Roman" panose="02020603050405020304" pitchFamily="18" charset="0"/>
                <a:cs typeface="Times New Roman" panose="02020603050405020304" pitchFamily="18" charset="0"/>
              </a:rPr>
              <a:t>, 2023.2012.2007.570727. doi:10.1101/2023.12.07.570727</a:t>
            </a:r>
          </a:p>
        </p:txBody>
      </p:sp>
      <p:sp>
        <p:nvSpPr>
          <p:cNvPr id="5" name="Text Box 6">
            <a:extLst>
              <a:ext uri="{FF2B5EF4-FFF2-40B4-BE49-F238E27FC236}">
                <a16:creationId xmlns:a16="http://schemas.microsoft.com/office/drawing/2014/main" id="{B50E9F39-B1D5-5366-A06B-29A5195230D3}"/>
              </a:ext>
            </a:extLst>
          </p:cNvPr>
          <p:cNvSpPr txBox="1">
            <a:spLocks noChangeArrowheads="1"/>
          </p:cNvSpPr>
          <p:nvPr/>
        </p:nvSpPr>
        <p:spPr bwMode="auto">
          <a:xfrm>
            <a:off x="1400176" y="4857220"/>
            <a:ext cx="1504451"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350" dirty="0"/>
              <a:t>Created for CAGI</a:t>
            </a:r>
            <a:r>
              <a:rPr lang="en-US" sz="1350" kern="100" dirty="0">
                <a:solidFill>
                  <a:srgbClr val="7030A0"/>
                </a:solidFill>
                <a:latin typeface="Arial" panose="020B0604020202020204" pitchFamily="34" charset="0"/>
                <a:ea typeface="Calibri" panose="020F0502020204030204" pitchFamily="34" charset="0"/>
                <a:cs typeface="Times New Roman" panose="02020603050405020304" pitchFamily="18" charset="0"/>
                <a:sym typeface="Wingdings 2" panose="05020102010507070707" pitchFamily="18" charset="2"/>
              </a:rPr>
              <a:t> </a:t>
            </a:r>
            <a:r>
              <a:rPr lang="en-US" sz="1350" kern="100" dirty="0">
                <a:latin typeface="Arial" panose="020B0604020202020204" pitchFamily="34" charset="0"/>
                <a:ea typeface="Calibri" panose="020F0502020204030204" pitchFamily="34" charset="0"/>
                <a:cs typeface="Times New Roman" panose="02020603050405020304" pitchFamily="18" charset="0"/>
                <a:sym typeface="Wingdings 2" panose="05020102010507070707" pitchFamily="18" charset="2"/>
              </a:rPr>
              <a:t>7</a:t>
            </a:r>
            <a:endParaRPr lang="en-US" sz="1350" kern="100" dirty="0">
              <a:latin typeface="Arial" panose="020B0604020202020204" pitchFamily="34" charset="0"/>
              <a:ea typeface="Calibri" panose="020F0502020204030204" pitchFamily="34" charset="0"/>
              <a:cs typeface="Times New Roman" panose="02020603050405020304" pitchFamily="18" charset="0"/>
            </a:endParaRPr>
          </a:p>
        </p:txBody>
      </p:sp>
      <p:sp>
        <p:nvSpPr>
          <p:cNvPr id="6" name="Text Box 8">
            <a:extLst>
              <a:ext uri="{FF2B5EF4-FFF2-40B4-BE49-F238E27FC236}">
                <a16:creationId xmlns:a16="http://schemas.microsoft.com/office/drawing/2014/main" id="{65B32A81-DFD5-4B5D-AF8B-C1B1ED50B545}"/>
              </a:ext>
            </a:extLst>
          </p:cNvPr>
          <p:cNvSpPr txBox="1">
            <a:spLocks noChangeArrowheads="1"/>
          </p:cNvSpPr>
          <p:nvPr/>
        </p:nvSpPr>
        <p:spPr bwMode="auto">
          <a:xfrm>
            <a:off x="7298149" y="4857220"/>
            <a:ext cx="417102"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350" dirty="0"/>
              <a:t>MT</a:t>
            </a:r>
          </a:p>
        </p:txBody>
      </p:sp>
      <p:sp>
        <p:nvSpPr>
          <p:cNvPr id="13" name="Text Box 9">
            <a:extLst>
              <a:ext uri="{FF2B5EF4-FFF2-40B4-BE49-F238E27FC236}">
                <a16:creationId xmlns:a16="http://schemas.microsoft.com/office/drawing/2014/main" id="{9D3DD2BB-68B4-95C0-70A2-7D4E18309CC4}"/>
              </a:ext>
            </a:extLst>
          </p:cNvPr>
          <p:cNvSpPr txBox="1">
            <a:spLocks noChangeArrowheads="1"/>
          </p:cNvSpPr>
          <p:nvPr/>
        </p:nvSpPr>
        <p:spPr bwMode="auto">
          <a:xfrm>
            <a:off x="3609975" y="4857220"/>
            <a:ext cx="2020297"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350" dirty="0"/>
              <a:t>genomeinterpretation.org</a:t>
            </a:r>
          </a:p>
        </p:txBody>
      </p:sp>
    </p:spTree>
    <p:extLst>
      <p:ext uri="{BB962C8B-B14F-4D97-AF65-F5344CB8AC3E}">
        <p14:creationId xmlns:p14="http://schemas.microsoft.com/office/powerpoint/2010/main" val="22285433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Conclusions</a:t>
            </a:r>
          </a:p>
        </p:txBody>
      </p:sp>
      <p:sp>
        <p:nvSpPr>
          <p:cNvPr id="3" name="Content Placeholder 2"/>
          <p:cNvSpPr>
            <a:spLocks noGrp="1"/>
          </p:cNvSpPr>
          <p:nvPr>
            <p:ph idx="1"/>
          </p:nvPr>
        </p:nvSpPr>
        <p:spPr>
          <a:xfrm>
            <a:off x="580942" y="1369218"/>
            <a:ext cx="5271218" cy="3263504"/>
          </a:xfrm>
        </p:spPr>
        <p:txBody>
          <a:bodyPr>
            <a:normAutofit/>
          </a:bodyPr>
          <a:lstStyle/>
          <a:p>
            <a:endParaRPr dirty="0"/>
          </a:p>
          <a:p>
            <a:r>
              <a:rPr dirty="0"/>
              <a:t>APE improves accuracy</a:t>
            </a:r>
            <a:r>
              <a:rPr lang="en-US" dirty="0"/>
              <a:t> both in DMS experiments and binary classifications</a:t>
            </a:r>
          </a:p>
          <a:p>
            <a:pPr lvl="1"/>
            <a:r>
              <a:rPr lang="en-FR" dirty="0"/>
              <a:t>PRESCOTT contributes significantly to the improvements in the ensemble. </a:t>
            </a:r>
            <a:endParaRPr dirty="0"/>
          </a:p>
          <a:p>
            <a:r>
              <a:rPr dirty="0"/>
              <a:t>Unsupervised ensemble avoids training bias</a:t>
            </a:r>
          </a:p>
          <a:p>
            <a:r>
              <a:rPr lang="en-US" dirty="0"/>
              <a:t>APE has the to potential to be used for</a:t>
            </a:r>
            <a:r>
              <a:rPr dirty="0"/>
              <a:t> large‑scale</a:t>
            </a:r>
            <a:r>
              <a:rPr lang="en-US" dirty="0"/>
              <a:t> human variant investigations</a:t>
            </a:r>
            <a:endParaRPr dirty="0"/>
          </a:p>
        </p:txBody>
      </p:sp>
      <p:pic>
        <p:nvPicPr>
          <p:cNvPr id="4" name="Content Placeholder 6">
            <a:extLst>
              <a:ext uri="{FF2B5EF4-FFF2-40B4-BE49-F238E27FC236}">
                <a16:creationId xmlns:a16="http://schemas.microsoft.com/office/drawing/2014/main" id="{CA4027D1-138C-59DF-5E78-06EFAAD089A3}"/>
              </a:ext>
            </a:extLst>
          </p:cNvPr>
          <p:cNvPicPr>
            <a:picLocks noChangeAspect="1"/>
          </p:cNvPicPr>
          <p:nvPr/>
        </p:nvPicPr>
        <p:blipFill>
          <a:blip r:embed="rId3"/>
          <a:srcRect/>
          <a:stretch/>
        </p:blipFill>
        <p:spPr>
          <a:xfrm>
            <a:off x="7486650" y="1541860"/>
            <a:ext cx="1620000" cy="1620000"/>
          </a:xfrm>
          <a:prstGeom prst="rect">
            <a:avLst/>
          </a:prstGeom>
        </p:spPr>
      </p:pic>
      <p:sp>
        <p:nvSpPr>
          <p:cNvPr id="5" name="Slide Number Placeholder 4">
            <a:extLst>
              <a:ext uri="{FF2B5EF4-FFF2-40B4-BE49-F238E27FC236}">
                <a16:creationId xmlns:a16="http://schemas.microsoft.com/office/drawing/2014/main" id="{232F37A0-65B5-AEBA-C764-80D47427CDE4}"/>
              </a:ext>
            </a:extLst>
          </p:cNvPr>
          <p:cNvSpPr>
            <a:spLocks noGrp="1"/>
          </p:cNvSpPr>
          <p:nvPr>
            <p:ph type="sldNum" sz="quarter" idx="12"/>
          </p:nvPr>
        </p:nvSpPr>
        <p:spPr/>
        <p:txBody>
          <a:bodyPr/>
          <a:lstStyle/>
          <a:p>
            <a:fld id="{C1FF6DA9-008F-8B48-92A6-B652298478BF}" type="slidenum">
              <a:rPr lang="en-US" smtClean="0"/>
              <a:t>12</a:t>
            </a:fld>
            <a:endParaRPr lang="en-US"/>
          </a:p>
        </p:txBody>
      </p:sp>
      <p:grpSp>
        <p:nvGrpSpPr>
          <p:cNvPr id="6" name="Group 5">
            <a:extLst>
              <a:ext uri="{FF2B5EF4-FFF2-40B4-BE49-F238E27FC236}">
                <a16:creationId xmlns:a16="http://schemas.microsoft.com/office/drawing/2014/main" id="{D560FBA6-1FC3-27CE-A8D7-E16398376C83}"/>
              </a:ext>
            </a:extLst>
          </p:cNvPr>
          <p:cNvGrpSpPr/>
          <p:nvPr/>
        </p:nvGrpSpPr>
        <p:grpSpPr>
          <a:xfrm>
            <a:off x="183" y="0"/>
            <a:ext cx="9143817" cy="523220"/>
            <a:chOff x="183" y="0"/>
            <a:chExt cx="12191634" cy="523220"/>
          </a:xfrm>
        </p:grpSpPr>
        <p:sp>
          <p:nvSpPr>
            <p:cNvPr id="7" name="Rectangle 6">
              <a:extLst>
                <a:ext uri="{FF2B5EF4-FFF2-40B4-BE49-F238E27FC236}">
                  <a16:creationId xmlns:a16="http://schemas.microsoft.com/office/drawing/2014/main" id="{AC586B76-1272-1BFE-7534-0F9BAD935B0A}"/>
                </a:ext>
              </a:extLst>
            </p:cNvPr>
            <p:cNvSpPr/>
            <p:nvPr/>
          </p:nvSpPr>
          <p:spPr>
            <a:xfrm>
              <a:off x="183" y="0"/>
              <a:ext cx="12191634" cy="4755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6"/>
            </a:p>
          </p:txBody>
        </p:sp>
        <p:sp>
          <p:nvSpPr>
            <p:cNvPr id="8" name="TextBox 7">
              <a:extLst>
                <a:ext uri="{FF2B5EF4-FFF2-40B4-BE49-F238E27FC236}">
                  <a16:creationId xmlns:a16="http://schemas.microsoft.com/office/drawing/2014/main" id="{FFA5BB8B-DE78-9DA5-1037-65C5D25954D8}"/>
                </a:ext>
              </a:extLst>
            </p:cNvPr>
            <p:cNvSpPr txBox="1"/>
            <p:nvPr/>
          </p:nvSpPr>
          <p:spPr>
            <a:xfrm>
              <a:off x="183" y="0"/>
              <a:ext cx="9161585" cy="523220"/>
            </a:xfrm>
            <a:prstGeom prst="rect">
              <a:avLst/>
            </a:prstGeom>
            <a:noFill/>
          </p:spPr>
          <p:txBody>
            <a:bodyPr wrap="square" rtlCol="0">
              <a:spAutoFit/>
            </a:bodyPr>
            <a:lstStyle/>
            <a:p>
              <a:r>
                <a:rPr lang="en-US" sz="2800" dirty="0">
                  <a:latin typeface="Imprint MT Shadow" pitchFamily="82" charset="77"/>
                </a:rPr>
                <a:t>Conclusions</a:t>
              </a:r>
            </a:p>
          </p:txBody>
        </p:sp>
      </p:grpSp>
      <p:sp>
        <p:nvSpPr>
          <p:cNvPr id="11" name="TextBox 10">
            <a:extLst>
              <a:ext uri="{FF2B5EF4-FFF2-40B4-BE49-F238E27FC236}">
                <a16:creationId xmlns:a16="http://schemas.microsoft.com/office/drawing/2014/main" id="{DFB850A3-1DD8-142D-B84D-AD8D55261838}"/>
              </a:ext>
            </a:extLst>
          </p:cNvPr>
          <p:cNvSpPr txBox="1"/>
          <p:nvPr/>
        </p:nvSpPr>
        <p:spPr>
          <a:xfrm>
            <a:off x="7596187" y="3161860"/>
            <a:ext cx="1510463" cy="1477328"/>
          </a:xfrm>
          <a:prstGeom prst="rect">
            <a:avLst/>
          </a:prstGeom>
          <a:noFill/>
          <a:ln>
            <a:solidFill>
              <a:schemeClr val="tx1"/>
            </a:solidFill>
          </a:ln>
        </p:spPr>
        <p:txBody>
          <a:bodyPr wrap="square" rtlCol="0">
            <a:spAutoFit/>
          </a:bodyPr>
          <a:lstStyle/>
          <a:p>
            <a:r>
              <a:rPr lang="en-US" sz="900" b="1" dirty="0">
                <a:latin typeface="Times New Roman" panose="02020603050405020304" pitchFamily="18" charset="0"/>
                <a:cs typeface="Times New Roman" panose="02020603050405020304" pitchFamily="18" charset="0"/>
              </a:rPr>
              <a:t>APE: </a:t>
            </a:r>
            <a:r>
              <a:rPr lang="en-US" sz="900" dirty="0">
                <a:latin typeface="Times New Roman" panose="02020603050405020304" pitchFamily="18" charset="0"/>
                <a:cs typeface="Times New Roman" panose="02020603050405020304" pitchFamily="18" charset="0"/>
              </a:rPr>
              <a:t>Tekpinar, A. D., &amp; Tekpinar, M. (2025). A Collaborative Approach to Improving Missense Mutational Effect Predictions in Oncoproteins. </a:t>
            </a:r>
            <a:r>
              <a:rPr lang="en-US" sz="900" dirty="0" err="1">
                <a:latin typeface="Times New Roman" panose="02020603050405020304" pitchFamily="18" charset="0"/>
                <a:cs typeface="Times New Roman" panose="02020603050405020304" pitchFamily="18" charset="0"/>
              </a:rPr>
              <a:t>medRxiv</a:t>
            </a:r>
            <a:r>
              <a:rPr lang="en-US" sz="900" dirty="0">
                <a:latin typeface="Times New Roman" panose="02020603050405020304" pitchFamily="18" charset="0"/>
                <a:cs typeface="Times New Roman" panose="02020603050405020304" pitchFamily="18" charset="0"/>
              </a:rPr>
              <a:t>, 2025.2005.2015.25327738. doi:10.1101/2025.05.15.25327738</a:t>
            </a:r>
          </a:p>
        </p:txBody>
      </p:sp>
      <p:sp>
        <p:nvSpPr>
          <p:cNvPr id="9" name="Text Box 6">
            <a:extLst>
              <a:ext uri="{FF2B5EF4-FFF2-40B4-BE49-F238E27FC236}">
                <a16:creationId xmlns:a16="http://schemas.microsoft.com/office/drawing/2014/main" id="{DE0F5B7E-B559-BD0A-8D7C-8A0DDFE67C51}"/>
              </a:ext>
            </a:extLst>
          </p:cNvPr>
          <p:cNvSpPr txBox="1">
            <a:spLocks noChangeArrowheads="1"/>
          </p:cNvSpPr>
          <p:nvPr/>
        </p:nvSpPr>
        <p:spPr bwMode="auto">
          <a:xfrm>
            <a:off x="1400176" y="4857220"/>
            <a:ext cx="1504451"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350" dirty="0"/>
              <a:t>Created for CAGI</a:t>
            </a:r>
            <a:r>
              <a:rPr lang="en-US" sz="1350" kern="100" dirty="0">
                <a:solidFill>
                  <a:srgbClr val="7030A0"/>
                </a:solidFill>
                <a:latin typeface="Arial" panose="020B0604020202020204" pitchFamily="34" charset="0"/>
                <a:ea typeface="Calibri" panose="020F0502020204030204" pitchFamily="34" charset="0"/>
                <a:cs typeface="Times New Roman" panose="02020603050405020304" pitchFamily="18" charset="0"/>
                <a:sym typeface="Wingdings 2" panose="05020102010507070707" pitchFamily="18" charset="2"/>
              </a:rPr>
              <a:t> </a:t>
            </a:r>
            <a:r>
              <a:rPr lang="en-US" sz="1350" kern="100" dirty="0">
                <a:latin typeface="Arial" panose="020B0604020202020204" pitchFamily="34" charset="0"/>
                <a:ea typeface="Calibri" panose="020F0502020204030204" pitchFamily="34" charset="0"/>
                <a:cs typeface="Times New Roman" panose="02020603050405020304" pitchFamily="18" charset="0"/>
                <a:sym typeface="Wingdings 2" panose="05020102010507070707" pitchFamily="18" charset="2"/>
              </a:rPr>
              <a:t>7</a:t>
            </a:r>
            <a:endParaRPr lang="en-US" sz="1350" kern="100" dirty="0">
              <a:latin typeface="Arial" panose="020B0604020202020204" pitchFamily="34" charset="0"/>
              <a:ea typeface="Calibri" panose="020F0502020204030204" pitchFamily="34" charset="0"/>
              <a:cs typeface="Times New Roman" panose="02020603050405020304" pitchFamily="18" charset="0"/>
            </a:endParaRPr>
          </a:p>
        </p:txBody>
      </p:sp>
      <p:sp>
        <p:nvSpPr>
          <p:cNvPr id="10" name="Text Box 8">
            <a:extLst>
              <a:ext uri="{FF2B5EF4-FFF2-40B4-BE49-F238E27FC236}">
                <a16:creationId xmlns:a16="http://schemas.microsoft.com/office/drawing/2014/main" id="{CF0DF1D3-5D36-EA68-28D8-9DB0CA269487}"/>
              </a:ext>
            </a:extLst>
          </p:cNvPr>
          <p:cNvSpPr txBox="1">
            <a:spLocks noChangeArrowheads="1"/>
          </p:cNvSpPr>
          <p:nvPr/>
        </p:nvSpPr>
        <p:spPr bwMode="auto">
          <a:xfrm>
            <a:off x="7298149" y="4857220"/>
            <a:ext cx="417102"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350" dirty="0"/>
              <a:t>MT</a:t>
            </a:r>
          </a:p>
        </p:txBody>
      </p:sp>
      <p:sp>
        <p:nvSpPr>
          <p:cNvPr id="12" name="Text Box 9">
            <a:extLst>
              <a:ext uri="{FF2B5EF4-FFF2-40B4-BE49-F238E27FC236}">
                <a16:creationId xmlns:a16="http://schemas.microsoft.com/office/drawing/2014/main" id="{12F2302A-9B24-4E00-57CB-B9A3F563A1F4}"/>
              </a:ext>
            </a:extLst>
          </p:cNvPr>
          <p:cNvSpPr txBox="1">
            <a:spLocks noChangeArrowheads="1"/>
          </p:cNvSpPr>
          <p:nvPr/>
        </p:nvSpPr>
        <p:spPr bwMode="auto">
          <a:xfrm>
            <a:off x="3609975" y="4857220"/>
            <a:ext cx="2020297"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350" dirty="0"/>
              <a:t>genomeinterpretation.org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57836-1839-5D59-D6AC-11AD9815A273}"/>
              </a:ext>
            </a:extLst>
          </p:cNvPr>
          <p:cNvSpPr>
            <a:spLocks noGrp="1"/>
          </p:cNvSpPr>
          <p:nvPr>
            <p:ph type="title"/>
          </p:nvPr>
        </p:nvSpPr>
        <p:spPr/>
        <p:txBody>
          <a:bodyPr/>
          <a:lstStyle/>
          <a:p>
            <a:r>
              <a:rPr lang="en-US" dirty="0"/>
              <a:t>Acknowledgement</a:t>
            </a:r>
          </a:p>
        </p:txBody>
      </p:sp>
      <p:pic>
        <p:nvPicPr>
          <p:cNvPr id="5" name="Content Placeholder 4">
            <a:extLst>
              <a:ext uri="{FF2B5EF4-FFF2-40B4-BE49-F238E27FC236}">
                <a16:creationId xmlns:a16="http://schemas.microsoft.com/office/drawing/2014/main" id="{6FB31D36-6472-F16D-81A2-A13EA3B7BCA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4315" y="1073282"/>
            <a:ext cx="2028825" cy="1781175"/>
          </a:xfrm>
          <a:prstGeom prst="ellipse">
            <a:avLst/>
          </a:prstGeom>
        </p:spPr>
      </p:pic>
      <p:sp>
        <p:nvSpPr>
          <p:cNvPr id="6" name="TextBox 5">
            <a:extLst>
              <a:ext uri="{FF2B5EF4-FFF2-40B4-BE49-F238E27FC236}">
                <a16:creationId xmlns:a16="http://schemas.microsoft.com/office/drawing/2014/main" id="{E6FB5E88-2B20-14F6-7203-5C3EC128B2D3}"/>
              </a:ext>
            </a:extLst>
          </p:cNvPr>
          <p:cNvSpPr txBox="1"/>
          <p:nvPr/>
        </p:nvSpPr>
        <p:spPr>
          <a:xfrm>
            <a:off x="441358" y="2922061"/>
            <a:ext cx="1620893" cy="715581"/>
          </a:xfrm>
          <a:prstGeom prst="rect">
            <a:avLst/>
          </a:prstGeom>
          <a:noFill/>
        </p:spPr>
        <p:txBody>
          <a:bodyPr wrap="none" rtlCol="0">
            <a:spAutoFit/>
          </a:bodyPr>
          <a:lstStyle/>
          <a:p>
            <a:r>
              <a:rPr lang="en-US" sz="1350" dirty="0"/>
              <a:t>Alessandra Carbone</a:t>
            </a:r>
          </a:p>
          <a:p>
            <a:r>
              <a:rPr lang="en-US" sz="1350" dirty="0"/>
              <a:t>Sorbonne Université</a:t>
            </a:r>
          </a:p>
          <a:p>
            <a:r>
              <a:rPr lang="en-US" sz="1350" dirty="0"/>
              <a:t>Paris, France. </a:t>
            </a:r>
          </a:p>
        </p:txBody>
      </p:sp>
      <p:pic>
        <p:nvPicPr>
          <p:cNvPr id="7" name="Picture 6">
            <a:extLst>
              <a:ext uri="{FF2B5EF4-FFF2-40B4-BE49-F238E27FC236}">
                <a16:creationId xmlns:a16="http://schemas.microsoft.com/office/drawing/2014/main" id="{DBD92DC4-7008-793D-CAD5-D1DC492A933D}"/>
              </a:ext>
            </a:extLst>
          </p:cNvPr>
          <p:cNvPicPr>
            <a:picLocks noChangeAspect="1"/>
          </p:cNvPicPr>
          <p:nvPr/>
        </p:nvPicPr>
        <p:blipFill>
          <a:blip r:embed="rId3"/>
          <a:srcRect/>
          <a:stretch/>
        </p:blipFill>
        <p:spPr>
          <a:xfrm>
            <a:off x="0" y="3629024"/>
            <a:ext cx="3297123" cy="1071563"/>
          </a:xfrm>
          <a:prstGeom prst="rect">
            <a:avLst/>
          </a:prstGeom>
        </p:spPr>
      </p:pic>
      <p:grpSp>
        <p:nvGrpSpPr>
          <p:cNvPr id="9" name="Group 8">
            <a:extLst>
              <a:ext uri="{FF2B5EF4-FFF2-40B4-BE49-F238E27FC236}">
                <a16:creationId xmlns:a16="http://schemas.microsoft.com/office/drawing/2014/main" id="{D806D660-3D7C-7031-4F7D-1974E12BB4C2}"/>
              </a:ext>
            </a:extLst>
          </p:cNvPr>
          <p:cNvGrpSpPr/>
          <p:nvPr/>
        </p:nvGrpSpPr>
        <p:grpSpPr>
          <a:xfrm>
            <a:off x="137" y="0"/>
            <a:ext cx="9143726" cy="415498"/>
            <a:chOff x="183" y="0"/>
            <a:chExt cx="12191634" cy="553997"/>
          </a:xfrm>
        </p:grpSpPr>
        <p:sp>
          <p:nvSpPr>
            <p:cNvPr id="10" name="Rectangle 9">
              <a:extLst>
                <a:ext uri="{FF2B5EF4-FFF2-40B4-BE49-F238E27FC236}">
                  <a16:creationId xmlns:a16="http://schemas.microsoft.com/office/drawing/2014/main" id="{96F3E45C-4E41-F29D-0E6A-D2A60319FF61}"/>
                </a:ext>
              </a:extLst>
            </p:cNvPr>
            <p:cNvSpPr/>
            <p:nvPr/>
          </p:nvSpPr>
          <p:spPr>
            <a:xfrm>
              <a:off x="183" y="0"/>
              <a:ext cx="12191634" cy="4755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35"/>
            </a:p>
          </p:txBody>
        </p:sp>
        <p:sp>
          <p:nvSpPr>
            <p:cNvPr id="11" name="TextBox 10">
              <a:extLst>
                <a:ext uri="{FF2B5EF4-FFF2-40B4-BE49-F238E27FC236}">
                  <a16:creationId xmlns:a16="http://schemas.microsoft.com/office/drawing/2014/main" id="{5E97961D-8EE4-5516-B600-2D4DEB858939}"/>
                </a:ext>
              </a:extLst>
            </p:cNvPr>
            <p:cNvSpPr txBox="1"/>
            <p:nvPr/>
          </p:nvSpPr>
          <p:spPr>
            <a:xfrm>
              <a:off x="183" y="0"/>
              <a:ext cx="9161585" cy="553997"/>
            </a:xfrm>
            <a:prstGeom prst="rect">
              <a:avLst/>
            </a:prstGeom>
            <a:noFill/>
          </p:spPr>
          <p:txBody>
            <a:bodyPr wrap="square" rtlCol="0">
              <a:spAutoFit/>
            </a:bodyPr>
            <a:lstStyle/>
            <a:p>
              <a:r>
                <a:rPr lang="en-US" sz="2100" dirty="0">
                  <a:latin typeface="Imprint MT Shadow" pitchFamily="82" charset="77"/>
                </a:rPr>
                <a:t>Acknowledgement</a:t>
              </a:r>
            </a:p>
          </p:txBody>
        </p:sp>
      </p:grpSp>
      <p:pic>
        <p:nvPicPr>
          <p:cNvPr id="14" name="Picture 13">
            <a:extLst>
              <a:ext uri="{FF2B5EF4-FFF2-40B4-BE49-F238E27FC236}">
                <a16:creationId xmlns:a16="http://schemas.microsoft.com/office/drawing/2014/main" id="{064889E1-D100-0D01-DB3C-AC2227F9FB48}"/>
              </a:ext>
            </a:extLst>
          </p:cNvPr>
          <p:cNvPicPr>
            <a:picLocks noChangeAspect="1"/>
          </p:cNvPicPr>
          <p:nvPr/>
        </p:nvPicPr>
        <p:blipFill>
          <a:blip r:embed="rId4"/>
          <a:srcRect t="3153" b="3153"/>
          <a:stretch/>
        </p:blipFill>
        <p:spPr>
          <a:xfrm>
            <a:off x="4783667" y="995417"/>
            <a:ext cx="1682658" cy="1782200"/>
          </a:xfrm>
          <a:prstGeom prst="ellipse">
            <a:avLst/>
          </a:prstGeom>
        </p:spPr>
      </p:pic>
      <p:sp>
        <p:nvSpPr>
          <p:cNvPr id="15" name="TextBox 14">
            <a:extLst>
              <a:ext uri="{FF2B5EF4-FFF2-40B4-BE49-F238E27FC236}">
                <a16:creationId xmlns:a16="http://schemas.microsoft.com/office/drawing/2014/main" id="{6A4D4A94-DA0A-A535-FE67-3FD31C757D27}"/>
              </a:ext>
            </a:extLst>
          </p:cNvPr>
          <p:cNvSpPr txBox="1"/>
          <p:nvPr/>
        </p:nvSpPr>
        <p:spPr>
          <a:xfrm>
            <a:off x="4851589" y="2922060"/>
            <a:ext cx="1908133" cy="715581"/>
          </a:xfrm>
          <a:prstGeom prst="rect">
            <a:avLst/>
          </a:prstGeom>
          <a:noFill/>
        </p:spPr>
        <p:txBody>
          <a:bodyPr wrap="square" rtlCol="0">
            <a:spAutoFit/>
          </a:bodyPr>
          <a:lstStyle/>
          <a:p>
            <a:r>
              <a:rPr lang="en-US" sz="1350" dirty="0"/>
              <a:t>Ayten </a:t>
            </a:r>
            <a:r>
              <a:rPr lang="en-US" sz="1350" dirty="0" err="1"/>
              <a:t>Dizkirici</a:t>
            </a:r>
            <a:r>
              <a:rPr lang="en-US" sz="1350" dirty="0"/>
              <a:t> Tekpinar</a:t>
            </a:r>
          </a:p>
          <a:p>
            <a:r>
              <a:rPr lang="en-US" sz="1350" dirty="0"/>
              <a:t>Van YYU</a:t>
            </a:r>
          </a:p>
          <a:p>
            <a:r>
              <a:rPr lang="en-US" sz="1350" dirty="0"/>
              <a:t>Van, Türkiye.</a:t>
            </a:r>
          </a:p>
        </p:txBody>
      </p:sp>
      <p:sp>
        <p:nvSpPr>
          <p:cNvPr id="3" name="Slide Number Placeholder 2">
            <a:extLst>
              <a:ext uri="{FF2B5EF4-FFF2-40B4-BE49-F238E27FC236}">
                <a16:creationId xmlns:a16="http://schemas.microsoft.com/office/drawing/2014/main" id="{0C8724E5-60C2-C89B-D1B9-283D7CC47225}"/>
              </a:ext>
            </a:extLst>
          </p:cNvPr>
          <p:cNvSpPr>
            <a:spLocks noGrp="1"/>
          </p:cNvSpPr>
          <p:nvPr>
            <p:ph type="sldNum" sz="quarter" idx="12"/>
          </p:nvPr>
        </p:nvSpPr>
        <p:spPr/>
        <p:txBody>
          <a:bodyPr/>
          <a:lstStyle/>
          <a:p>
            <a:fld id="{C1FF6DA9-008F-8B48-92A6-B652298478BF}" type="slidenum">
              <a:rPr lang="en-US" smtClean="0"/>
              <a:t>13</a:t>
            </a:fld>
            <a:endParaRPr lang="en-US"/>
          </a:p>
        </p:txBody>
      </p:sp>
      <p:sp>
        <p:nvSpPr>
          <p:cNvPr id="4" name="Text Box 6">
            <a:extLst>
              <a:ext uri="{FF2B5EF4-FFF2-40B4-BE49-F238E27FC236}">
                <a16:creationId xmlns:a16="http://schemas.microsoft.com/office/drawing/2014/main" id="{B1A612C7-4978-0FF2-3D01-D8CC7BD3495A}"/>
              </a:ext>
            </a:extLst>
          </p:cNvPr>
          <p:cNvSpPr txBox="1">
            <a:spLocks noChangeArrowheads="1"/>
          </p:cNvSpPr>
          <p:nvPr/>
        </p:nvSpPr>
        <p:spPr bwMode="auto">
          <a:xfrm>
            <a:off x="1400176" y="4857220"/>
            <a:ext cx="1504451"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350" dirty="0"/>
              <a:t>Created for CAGI</a:t>
            </a:r>
            <a:r>
              <a:rPr lang="en-US" sz="1350" kern="100" dirty="0">
                <a:solidFill>
                  <a:srgbClr val="7030A0"/>
                </a:solidFill>
                <a:latin typeface="Arial" panose="020B0604020202020204" pitchFamily="34" charset="0"/>
                <a:ea typeface="Calibri" panose="020F0502020204030204" pitchFamily="34" charset="0"/>
                <a:cs typeface="Times New Roman" panose="02020603050405020304" pitchFamily="18" charset="0"/>
                <a:sym typeface="Wingdings 2" panose="05020102010507070707" pitchFamily="18" charset="2"/>
              </a:rPr>
              <a:t> </a:t>
            </a:r>
            <a:r>
              <a:rPr lang="en-US" sz="1350" kern="100" dirty="0">
                <a:latin typeface="Arial" panose="020B0604020202020204" pitchFamily="34" charset="0"/>
                <a:ea typeface="Calibri" panose="020F0502020204030204" pitchFamily="34" charset="0"/>
                <a:cs typeface="Times New Roman" panose="02020603050405020304" pitchFamily="18" charset="0"/>
                <a:sym typeface="Wingdings 2" panose="05020102010507070707" pitchFamily="18" charset="2"/>
              </a:rPr>
              <a:t>7</a:t>
            </a:r>
            <a:endParaRPr lang="en-US" sz="1350" kern="100" dirty="0">
              <a:latin typeface="Arial" panose="020B0604020202020204" pitchFamily="34" charset="0"/>
              <a:ea typeface="Calibri" panose="020F0502020204030204" pitchFamily="34" charset="0"/>
              <a:cs typeface="Times New Roman" panose="02020603050405020304" pitchFamily="18" charset="0"/>
            </a:endParaRPr>
          </a:p>
        </p:txBody>
      </p:sp>
      <p:sp>
        <p:nvSpPr>
          <p:cNvPr id="8" name="Text Box 8">
            <a:extLst>
              <a:ext uri="{FF2B5EF4-FFF2-40B4-BE49-F238E27FC236}">
                <a16:creationId xmlns:a16="http://schemas.microsoft.com/office/drawing/2014/main" id="{EAC22D90-91B4-9DF2-D354-88652C261180}"/>
              </a:ext>
            </a:extLst>
          </p:cNvPr>
          <p:cNvSpPr txBox="1">
            <a:spLocks noChangeArrowheads="1"/>
          </p:cNvSpPr>
          <p:nvPr/>
        </p:nvSpPr>
        <p:spPr bwMode="auto">
          <a:xfrm>
            <a:off x="7298149" y="4857220"/>
            <a:ext cx="417102"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350" dirty="0"/>
              <a:t>MT</a:t>
            </a:r>
          </a:p>
        </p:txBody>
      </p:sp>
      <p:sp>
        <p:nvSpPr>
          <p:cNvPr id="12" name="Text Box 9">
            <a:extLst>
              <a:ext uri="{FF2B5EF4-FFF2-40B4-BE49-F238E27FC236}">
                <a16:creationId xmlns:a16="http://schemas.microsoft.com/office/drawing/2014/main" id="{8920DC53-CAF7-E546-E042-E5966D7A9660}"/>
              </a:ext>
            </a:extLst>
          </p:cNvPr>
          <p:cNvSpPr txBox="1">
            <a:spLocks noChangeArrowheads="1"/>
          </p:cNvSpPr>
          <p:nvPr/>
        </p:nvSpPr>
        <p:spPr bwMode="auto">
          <a:xfrm>
            <a:off x="3609975" y="4857220"/>
            <a:ext cx="2020297"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350" dirty="0"/>
              <a:t>genomeinterpretation.org</a:t>
            </a:r>
          </a:p>
        </p:txBody>
      </p:sp>
    </p:spTree>
    <p:extLst>
      <p:ext uri="{BB962C8B-B14F-4D97-AF65-F5344CB8AC3E}">
        <p14:creationId xmlns:p14="http://schemas.microsoft.com/office/powerpoint/2010/main" val="29404491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21447D-ADBF-0005-018E-08C39679CD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3194CC-54EB-741E-A558-B4C912409767}"/>
              </a:ext>
            </a:extLst>
          </p:cNvPr>
          <p:cNvSpPr>
            <a:spLocks noGrp="1"/>
          </p:cNvSpPr>
          <p:nvPr>
            <p:ph type="title"/>
          </p:nvPr>
        </p:nvSpPr>
        <p:spPr/>
        <p:txBody>
          <a:bodyPr/>
          <a:lstStyle/>
          <a:p>
            <a:r>
              <a:rPr lang="en-US" dirty="0" err="1"/>
              <a:t>ProteinGym</a:t>
            </a:r>
            <a:r>
              <a:rPr lang="en-US" dirty="0"/>
              <a:t> – 20 DMS Experiments</a:t>
            </a:r>
            <a:endParaRPr dirty="0"/>
          </a:p>
        </p:txBody>
      </p:sp>
      <p:pic>
        <p:nvPicPr>
          <p:cNvPr id="7" name="Content Placeholder 6">
            <a:extLst>
              <a:ext uri="{FF2B5EF4-FFF2-40B4-BE49-F238E27FC236}">
                <a16:creationId xmlns:a16="http://schemas.microsoft.com/office/drawing/2014/main" id="{DF3A921F-D20C-0E26-7853-0D9C4A803228}"/>
              </a:ext>
            </a:extLst>
          </p:cNvPr>
          <p:cNvPicPr>
            <a:picLocks noGrp="1" noChangeAspect="1"/>
          </p:cNvPicPr>
          <p:nvPr>
            <p:ph idx="1"/>
          </p:nvPr>
        </p:nvPicPr>
        <p:blipFill>
          <a:blip r:embed="rId3"/>
          <a:srcRect/>
          <a:stretch/>
        </p:blipFill>
        <p:spPr>
          <a:xfrm>
            <a:off x="628651" y="977425"/>
            <a:ext cx="6857998" cy="4114799"/>
          </a:xfrm>
        </p:spPr>
      </p:pic>
      <p:pic>
        <p:nvPicPr>
          <p:cNvPr id="4" name="Picture 3" descr="image.png">
            <a:extLst>
              <a:ext uri="{FF2B5EF4-FFF2-40B4-BE49-F238E27FC236}">
                <a16:creationId xmlns:a16="http://schemas.microsoft.com/office/drawing/2014/main" id="{8864FFC0-B852-47B4-8DE6-216F326131CF}"/>
              </a:ext>
            </a:extLst>
          </p:cNvPr>
          <p:cNvPicPr>
            <a:picLocks noChangeAspect="1"/>
          </p:cNvPicPr>
          <p:nvPr/>
        </p:nvPicPr>
        <p:blipFill>
          <a:blip r:embed="rId4"/>
          <a:stretch>
            <a:fillRect/>
          </a:stretch>
        </p:blipFill>
        <p:spPr>
          <a:xfrm>
            <a:off x="4914900" y="1028700"/>
            <a:ext cx="2743200" cy="2353"/>
          </a:xfrm>
          <a:prstGeom prst="rect">
            <a:avLst/>
          </a:prstGeom>
        </p:spPr>
      </p:pic>
      <p:sp>
        <p:nvSpPr>
          <p:cNvPr id="3" name="Slide Number Placeholder 2">
            <a:extLst>
              <a:ext uri="{FF2B5EF4-FFF2-40B4-BE49-F238E27FC236}">
                <a16:creationId xmlns:a16="http://schemas.microsoft.com/office/drawing/2014/main" id="{4A07FBAD-A538-2A0D-3E4A-E9DD00190765}"/>
              </a:ext>
            </a:extLst>
          </p:cNvPr>
          <p:cNvSpPr>
            <a:spLocks noGrp="1"/>
          </p:cNvSpPr>
          <p:nvPr>
            <p:ph type="sldNum" sz="quarter" idx="12"/>
          </p:nvPr>
        </p:nvSpPr>
        <p:spPr/>
        <p:txBody>
          <a:bodyPr/>
          <a:lstStyle/>
          <a:p>
            <a:fld id="{C1FF6DA9-008F-8B48-92A6-B652298478BF}" type="slidenum">
              <a:rPr lang="en-US" smtClean="0"/>
              <a:t>14</a:t>
            </a:fld>
            <a:endParaRPr lang="en-US"/>
          </a:p>
        </p:txBody>
      </p:sp>
      <p:sp>
        <p:nvSpPr>
          <p:cNvPr id="5" name="Text Box 6">
            <a:extLst>
              <a:ext uri="{FF2B5EF4-FFF2-40B4-BE49-F238E27FC236}">
                <a16:creationId xmlns:a16="http://schemas.microsoft.com/office/drawing/2014/main" id="{55744E05-2751-A6D4-99E3-EDA5710DDFD5}"/>
              </a:ext>
            </a:extLst>
          </p:cNvPr>
          <p:cNvSpPr txBox="1">
            <a:spLocks noChangeArrowheads="1"/>
          </p:cNvSpPr>
          <p:nvPr/>
        </p:nvSpPr>
        <p:spPr bwMode="auto">
          <a:xfrm>
            <a:off x="1400176" y="4857220"/>
            <a:ext cx="1504451"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350" dirty="0"/>
              <a:t>Created for CAGI</a:t>
            </a:r>
            <a:r>
              <a:rPr lang="en-US" sz="1350" kern="100" dirty="0">
                <a:solidFill>
                  <a:srgbClr val="7030A0"/>
                </a:solidFill>
                <a:latin typeface="Arial" panose="020B0604020202020204" pitchFamily="34" charset="0"/>
                <a:ea typeface="Calibri" panose="020F0502020204030204" pitchFamily="34" charset="0"/>
                <a:cs typeface="Times New Roman" panose="02020603050405020304" pitchFamily="18" charset="0"/>
                <a:sym typeface="Wingdings 2" panose="05020102010507070707" pitchFamily="18" charset="2"/>
              </a:rPr>
              <a:t> </a:t>
            </a:r>
            <a:r>
              <a:rPr lang="en-US" sz="1350" kern="100" dirty="0">
                <a:latin typeface="Arial" panose="020B0604020202020204" pitchFamily="34" charset="0"/>
                <a:ea typeface="Calibri" panose="020F0502020204030204" pitchFamily="34" charset="0"/>
                <a:cs typeface="Times New Roman" panose="02020603050405020304" pitchFamily="18" charset="0"/>
                <a:sym typeface="Wingdings 2" panose="05020102010507070707" pitchFamily="18" charset="2"/>
              </a:rPr>
              <a:t>7</a:t>
            </a:r>
            <a:endParaRPr lang="en-US" sz="1350" kern="100" dirty="0">
              <a:latin typeface="Arial" panose="020B0604020202020204" pitchFamily="34" charset="0"/>
              <a:ea typeface="Calibri" panose="020F0502020204030204" pitchFamily="34" charset="0"/>
              <a:cs typeface="Times New Roman" panose="02020603050405020304" pitchFamily="18" charset="0"/>
            </a:endParaRPr>
          </a:p>
        </p:txBody>
      </p:sp>
      <p:sp>
        <p:nvSpPr>
          <p:cNvPr id="6" name="Text Box 8">
            <a:extLst>
              <a:ext uri="{FF2B5EF4-FFF2-40B4-BE49-F238E27FC236}">
                <a16:creationId xmlns:a16="http://schemas.microsoft.com/office/drawing/2014/main" id="{F6CECC54-DAA2-6FBC-F372-4E4F4321BC57}"/>
              </a:ext>
            </a:extLst>
          </p:cNvPr>
          <p:cNvSpPr txBox="1">
            <a:spLocks noChangeArrowheads="1"/>
          </p:cNvSpPr>
          <p:nvPr/>
        </p:nvSpPr>
        <p:spPr bwMode="auto">
          <a:xfrm>
            <a:off x="7298149" y="4857220"/>
            <a:ext cx="417102"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350" dirty="0"/>
              <a:t>MT</a:t>
            </a:r>
          </a:p>
        </p:txBody>
      </p:sp>
      <p:sp>
        <p:nvSpPr>
          <p:cNvPr id="8" name="Text Box 9">
            <a:extLst>
              <a:ext uri="{FF2B5EF4-FFF2-40B4-BE49-F238E27FC236}">
                <a16:creationId xmlns:a16="http://schemas.microsoft.com/office/drawing/2014/main" id="{2661D5EB-A7BB-65F2-8143-0831579637AD}"/>
              </a:ext>
            </a:extLst>
          </p:cNvPr>
          <p:cNvSpPr txBox="1">
            <a:spLocks noChangeArrowheads="1"/>
          </p:cNvSpPr>
          <p:nvPr/>
        </p:nvSpPr>
        <p:spPr bwMode="auto">
          <a:xfrm>
            <a:off x="3609975" y="4857220"/>
            <a:ext cx="2020297"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350" dirty="0"/>
              <a:t>genomeinterpretation.org</a:t>
            </a:r>
          </a:p>
        </p:txBody>
      </p:sp>
    </p:spTree>
    <p:extLst>
      <p:ext uri="{BB962C8B-B14F-4D97-AF65-F5344CB8AC3E}">
        <p14:creationId xmlns:p14="http://schemas.microsoft.com/office/powerpoint/2010/main" val="18476987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7563</TotalTime>
  <Words>1309</Words>
  <Application>Microsoft Macintosh PowerPoint</Application>
  <PresentationFormat>On-screen Show (16:9)</PresentationFormat>
  <Paragraphs>165</Paragraphs>
  <Slides>14</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14</vt:i4>
      </vt:variant>
    </vt:vector>
  </HeadingPairs>
  <TitlesOfParts>
    <vt:vector size="24" baseType="lpstr">
      <vt:lpstr>MS PGothic</vt:lpstr>
      <vt:lpstr>Aptos</vt:lpstr>
      <vt:lpstr>Arial</vt:lpstr>
      <vt:lpstr>Calibri</vt:lpstr>
      <vt:lpstr>Calibri Light</vt:lpstr>
      <vt:lpstr>Cambria</vt:lpstr>
      <vt:lpstr>Cambria Math</vt:lpstr>
      <vt:lpstr>Imprint MT Shadow</vt:lpstr>
      <vt:lpstr>Times New Roman</vt:lpstr>
      <vt:lpstr>Office Theme</vt:lpstr>
      <vt:lpstr>CAGI 7 slide pack guidelines I agree to my slides being used according to the following terms:  _______Mustafa TEKPINAR_______</vt:lpstr>
      <vt:lpstr>APE: A Straightforward Ensemble Approach for Improving Missense Mutational Effect Predictions</vt:lpstr>
      <vt:lpstr>Motivation</vt:lpstr>
      <vt:lpstr>Three State‑of‑the‑Art Unsupervised Predictors</vt:lpstr>
      <vt:lpstr>PRESCOTT</vt:lpstr>
      <vt:lpstr>Introducing the APE Score</vt:lpstr>
      <vt:lpstr>Datasets</vt:lpstr>
      <vt:lpstr>Performance on Deep Mutational Scanning</vt:lpstr>
      <vt:lpstr>Binary Classification (Clinical Labels)</vt:lpstr>
      <vt:lpstr>Binary Classification (Clinical Labels)</vt:lpstr>
      <vt:lpstr>ProteinGym – 20 DMS Experiments</vt:lpstr>
      <vt:lpstr>Conclusions</vt:lpstr>
      <vt:lpstr>Acknowledgement</vt:lpstr>
      <vt:lpstr>ProteinGym – 20 DMS Experiments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Mustafa Tekpinar</cp:lastModifiedBy>
  <cp:revision>186</cp:revision>
  <dcterms:created xsi:type="dcterms:W3CDTF">2013-01-27T09:14:16Z</dcterms:created>
  <dcterms:modified xsi:type="dcterms:W3CDTF">2025-12-04T12:31:34Z</dcterms:modified>
  <cp:category/>
</cp:coreProperties>
</file>