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hMvoCBrcu8iWvhqcEUXjI8gddt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AA86D0-1253-4505-8FDD-2C4620304868}">
  <a:tblStyle styleId="{8AAA86D0-1253-4505-8FDD-2C4620304868}"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i="0" lang="en-US" sz="1200">
                <a:solidFill>
                  <a:srgbClr val="0070C0"/>
                </a:solidFill>
              </a:rPr>
              <a:t>At CAGI7</a:t>
            </a:r>
            <a:r>
              <a:rPr i="0" lang="en-US" sz="1200">
                <a:solidFill>
                  <a:srgbClr val="0070C0"/>
                </a:solidFill>
                <a:latin typeface="Arial"/>
                <a:ea typeface="Arial"/>
                <a:cs typeface="Arial"/>
                <a:sym typeface="Arial"/>
              </a:rPr>
              <a:t>,</a:t>
            </a:r>
            <a:r>
              <a:rPr i="0" lang="en-US" sz="120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36" name="Google Shape;13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ad40e1ef51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g3ad40e1ef51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3ad40e1ef51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ad40e1ef5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g3ad40e1ef5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ae01c7c877_1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g3ae01c7c877_1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adcede1e95_0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g3adcede1e95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adcede1e95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g3adcede1e95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ae01c7c877_1_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g3ae01c7c877_1_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adcede1e95_0_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g3adcede1e95_0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ae01c7c877_1_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g3ae01c7c877_1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ae01c7c87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g3ae01c7c87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adcede1e95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g3adcede1e95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ae01c7c877_1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g3ae01c7c877_1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ae01c7c877_1_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g3ae01c7c877_1_1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adcede1e95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g3adcede1e95_0_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g3adcede1e95_0_1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Slide">
  <p:cSld name="1_TitleSlide">
    <p:bg>
      <p:bgPr>
        <a:solidFill>
          <a:schemeClr val="dk1"/>
        </a:solidFill>
      </p:bgPr>
    </p:bg>
    <p:spTree>
      <p:nvGrpSpPr>
        <p:cNvPr id="13" name="Shape 13"/>
        <p:cNvGrpSpPr/>
        <p:nvPr/>
      </p:nvGrpSpPr>
      <p:grpSpPr>
        <a:xfrm>
          <a:off x="0" y="0"/>
          <a:ext cx="0" cy="0"/>
          <a:chOff x="0" y="0"/>
          <a:chExt cx="0" cy="0"/>
        </a:xfrm>
      </p:grpSpPr>
      <p:sp>
        <p:nvSpPr>
          <p:cNvPr id="14" name="Google Shape;14;p10"/>
          <p:cNvSpPr txBox="1"/>
          <p:nvPr>
            <p:ph type="ctrTitle"/>
          </p:nvPr>
        </p:nvSpPr>
        <p:spPr>
          <a:xfrm>
            <a:off x="631371" y="1122363"/>
            <a:ext cx="6096807" cy="2038526"/>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0"/>
          <p:cNvSpPr txBox="1"/>
          <p:nvPr>
            <p:ph idx="1" type="subTitle"/>
          </p:nvPr>
        </p:nvSpPr>
        <p:spPr>
          <a:xfrm>
            <a:off x="631371" y="3376260"/>
            <a:ext cx="609680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latin typeface="Arial"/>
                <a:ea typeface="Arial"/>
                <a:cs typeface="Arial"/>
                <a:sym typeface="Aria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pic>
        <p:nvPicPr>
          <p:cNvPr id="16" name="Google Shape;16;p10"/>
          <p:cNvPicPr preferRelativeResize="0"/>
          <p:nvPr/>
        </p:nvPicPr>
        <p:blipFill rotWithShape="1">
          <a:blip r:embed="rId2">
            <a:alphaModFix/>
          </a:blip>
          <a:srcRect b="0" l="0" r="0" t="0"/>
          <a:stretch/>
        </p:blipFill>
        <p:spPr>
          <a:xfrm>
            <a:off x="6728178" y="2667000"/>
            <a:ext cx="5460073" cy="423032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Slide">
  <p:cSld name="2_TitleSlide">
    <p:bg>
      <p:bgPr>
        <a:solidFill>
          <a:schemeClr val="dk1"/>
        </a:solidFill>
      </p:bgPr>
    </p:bg>
    <p:spTree>
      <p:nvGrpSpPr>
        <p:cNvPr id="17" name="Shape 17"/>
        <p:cNvGrpSpPr/>
        <p:nvPr/>
      </p:nvGrpSpPr>
      <p:grpSpPr>
        <a:xfrm>
          <a:off x="0" y="0"/>
          <a:ext cx="0" cy="0"/>
          <a:chOff x="0" y="0"/>
          <a:chExt cx="0" cy="0"/>
        </a:xfrm>
      </p:grpSpPr>
      <p:sp>
        <p:nvSpPr>
          <p:cNvPr id="18" name="Google Shape;18;p11"/>
          <p:cNvSpPr txBox="1"/>
          <p:nvPr>
            <p:ph type="title"/>
          </p:nvPr>
        </p:nvSpPr>
        <p:spPr>
          <a:xfrm>
            <a:off x="831850" y="1709738"/>
            <a:ext cx="5824589"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 type="body"/>
          </p:nvPr>
        </p:nvSpPr>
        <p:spPr>
          <a:xfrm>
            <a:off x="831850" y="4589463"/>
            <a:ext cx="582458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pic>
        <p:nvPicPr>
          <p:cNvPr id="20" name="Google Shape;20;p11"/>
          <p:cNvPicPr preferRelativeResize="0"/>
          <p:nvPr/>
        </p:nvPicPr>
        <p:blipFill rotWithShape="1">
          <a:blip r:embed="rId2">
            <a:alphaModFix/>
          </a:blip>
          <a:srcRect b="0" l="0" r="0" t="0"/>
          <a:stretch/>
        </p:blipFill>
        <p:spPr>
          <a:xfrm>
            <a:off x="7404100" y="368300"/>
            <a:ext cx="4552950" cy="632505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Slide">
  <p:cSld name="3_TitleSlide">
    <p:bg>
      <p:bgPr>
        <a:solidFill>
          <a:schemeClr val="lt1"/>
        </a:solidFill>
      </p:bgPr>
    </p:bg>
    <p:spTree>
      <p:nvGrpSpPr>
        <p:cNvPr id="21" name="Shape 21"/>
        <p:cNvGrpSpPr/>
        <p:nvPr/>
      </p:nvGrpSpPr>
      <p:grpSpPr>
        <a:xfrm>
          <a:off x="0" y="0"/>
          <a:ext cx="0" cy="0"/>
          <a:chOff x="0" y="0"/>
          <a:chExt cx="0" cy="0"/>
        </a:xfrm>
      </p:grpSpPr>
      <p:sp>
        <p:nvSpPr>
          <p:cNvPr id="22" name="Google Shape;22;p12"/>
          <p:cNvSpPr txBox="1"/>
          <p:nvPr>
            <p:ph type="ctrTitle"/>
          </p:nvPr>
        </p:nvSpPr>
        <p:spPr>
          <a:xfrm>
            <a:off x="631371" y="1122363"/>
            <a:ext cx="6096807"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 type="subTitle"/>
          </p:nvPr>
        </p:nvSpPr>
        <p:spPr>
          <a:xfrm>
            <a:off x="631371" y="3602038"/>
            <a:ext cx="6096807"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4" name="Google Shape;24;p12"/>
          <p:cNvPicPr preferRelativeResize="0"/>
          <p:nvPr/>
        </p:nvPicPr>
        <p:blipFill rotWithShape="1">
          <a:blip r:embed="rId2">
            <a:alphaModFix/>
          </a:blip>
          <a:srcRect b="0" l="0" r="0" t="0"/>
          <a:stretch/>
        </p:blipFill>
        <p:spPr>
          <a:xfrm>
            <a:off x="6728178" y="2654300"/>
            <a:ext cx="5474515" cy="424151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Slide">
  <p:cSld name="4_TitleSlide">
    <p:bg>
      <p:bgPr>
        <a:solidFill>
          <a:schemeClr val="lt1"/>
        </a:solidFill>
      </p:bgPr>
    </p:bg>
    <p:spTree>
      <p:nvGrpSpPr>
        <p:cNvPr id="25" name="Shape 25"/>
        <p:cNvGrpSpPr/>
        <p:nvPr/>
      </p:nvGrpSpPr>
      <p:grpSpPr>
        <a:xfrm>
          <a:off x="0" y="0"/>
          <a:ext cx="0" cy="0"/>
          <a:chOff x="0" y="0"/>
          <a:chExt cx="0" cy="0"/>
        </a:xfrm>
      </p:grpSpPr>
      <p:sp>
        <p:nvSpPr>
          <p:cNvPr id="26" name="Google Shape;26;p13"/>
          <p:cNvSpPr txBox="1"/>
          <p:nvPr>
            <p:ph type="title"/>
          </p:nvPr>
        </p:nvSpPr>
        <p:spPr>
          <a:xfrm>
            <a:off x="831850" y="1709738"/>
            <a:ext cx="5824589"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3"/>
          <p:cNvSpPr txBox="1"/>
          <p:nvPr>
            <p:ph idx="1" type="body"/>
          </p:nvPr>
        </p:nvSpPr>
        <p:spPr>
          <a:xfrm>
            <a:off x="831850" y="4589463"/>
            <a:ext cx="582458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28" name="Google Shape;28;p13"/>
          <p:cNvPicPr preferRelativeResize="0"/>
          <p:nvPr/>
        </p:nvPicPr>
        <p:blipFill rotWithShape="1">
          <a:blip r:embed="rId2">
            <a:alphaModFix/>
          </a:blip>
          <a:srcRect b="0" l="0" r="0" t="0"/>
          <a:stretch/>
        </p:blipFill>
        <p:spPr>
          <a:xfrm>
            <a:off x="7404100" y="368300"/>
            <a:ext cx="4552950" cy="632505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9" name="Shape 29"/>
        <p:cNvGrpSpPr/>
        <p:nvPr/>
      </p:nvGrpSpPr>
      <p:grpSpPr>
        <a:xfrm>
          <a:off x="0" y="0"/>
          <a:ext cx="0" cy="0"/>
          <a:chOff x="0" y="0"/>
          <a:chExt cx="0" cy="0"/>
        </a:xfrm>
      </p:grpSpPr>
      <p:sp>
        <p:nvSpPr>
          <p:cNvPr id="30" name="Google Shape;30;p14"/>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31" name="Google Shape;31;p14"/>
          <p:cNvCxnSpPr/>
          <p:nvPr/>
        </p:nvCxnSpPr>
        <p:spPr>
          <a:xfrm>
            <a:off x="838200" y="1332089"/>
            <a:ext cx="9810044" cy="0"/>
          </a:xfrm>
          <a:prstGeom prst="straightConnector1">
            <a:avLst/>
          </a:prstGeom>
          <a:noFill/>
          <a:ln cap="flat" cmpd="sng" w="25400">
            <a:solidFill>
              <a:srgbClr val="E1192B"/>
            </a:solidFill>
            <a:prstDash val="solid"/>
            <a:miter lim="8000"/>
            <a:headEnd len="sm" w="sm" type="none"/>
            <a:tailEnd len="sm" w="sm" type="none"/>
          </a:ln>
        </p:spPr>
      </p:cxnSp>
      <p:sp>
        <p:nvSpPr>
          <p:cNvPr id="32" name="Google Shape;32;p14"/>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3" name="Google Shape;33;p1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bg>
      <p:bgPr>
        <a:solidFill>
          <a:schemeClr val="dk1"/>
        </a:solidFill>
      </p:bgPr>
    </p:bg>
    <p:spTree>
      <p:nvGrpSpPr>
        <p:cNvPr id="34" name="Shape 34"/>
        <p:cNvGrpSpPr/>
        <p:nvPr/>
      </p:nvGrpSpPr>
      <p:grpSpPr>
        <a:xfrm>
          <a:off x="0" y="0"/>
          <a:ext cx="0" cy="0"/>
          <a:chOff x="0" y="0"/>
          <a:chExt cx="0" cy="0"/>
        </a:xfrm>
      </p:grpSpPr>
      <p:sp>
        <p:nvSpPr>
          <p:cNvPr id="35" name="Google Shape;35;p15"/>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cxnSp>
        <p:nvCxnSpPr>
          <p:cNvPr id="36" name="Google Shape;36;p15"/>
          <p:cNvCxnSpPr/>
          <p:nvPr/>
        </p:nvCxnSpPr>
        <p:spPr>
          <a:xfrm>
            <a:off x="838200" y="1332089"/>
            <a:ext cx="9810044" cy="0"/>
          </a:xfrm>
          <a:prstGeom prst="straightConnector1">
            <a:avLst/>
          </a:prstGeom>
          <a:noFill/>
          <a:ln cap="flat" cmpd="sng" w="25400">
            <a:solidFill>
              <a:srgbClr val="E1192B"/>
            </a:solidFill>
            <a:prstDash val="solid"/>
            <a:miter lim="8000"/>
            <a:headEnd len="sm" w="sm" type="none"/>
            <a:tailEnd len="sm" w="sm" type="none"/>
          </a:ln>
        </p:spPr>
      </p:cxnSp>
      <p:sp>
        <p:nvSpPr>
          <p:cNvPr id="37" name="Google Shape;37;p15"/>
          <p:cNvSpPr txBox="1"/>
          <p:nvPr>
            <p:ph type="title"/>
          </p:nvPr>
        </p:nvSpPr>
        <p:spPr>
          <a:xfrm>
            <a:off x="838200" y="30241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8" name="Google Shape;38;p1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cxnSp>
        <p:nvCxnSpPr>
          <p:cNvPr id="42" name="Google Shape;42;p16"/>
          <p:cNvCxnSpPr/>
          <p:nvPr/>
        </p:nvCxnSpPr>
        <p:spPr>
          <a:xfrm>
            <a:off x="838200" y="4515556"/>
            <a:ext cx="9829800" cy="0"/>
          </a:xfrm>
          <a:prstGeom prst="straightConnector1">
            <a:avLst/>
          </a:prstGeom>
          <a:noFill/>
          <a:ln cap="flat" cmpd="sng" w="25400">
            <a:solidFill>
              <a:srgbClr val="E1192B"/>
            </a:solidFill>
            <a:prstDash val="solid"/>
            <a:miter lim="8000"/>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17"/>
          <p:cNvSpPr/>
          <p:nvPr/>
        </p:nvSpPr>
        <p:spPr>
          <a:xfrm>
            <a:off x="0" y="0"/>
            <a:ext cx="6096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5" name="Google Shape;45;p17"/>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7"/>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17"/>
          <p:cNvSpPr txBox="1"/>
          <p:nvPr>
            <p:ph idx="2" type="body"/>
          </p:nvPr>
        </p:nvSpPr>
        <p:spPr>
          <a:xfrm>
            <a:off x="6535994"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8" name="Google Shape;48;p17"/>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pic>
        <p:nvPicPr>
          <p:cNvPr id="49" name="Google Shape;49;p1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50" name="Shape 50"/>
        <p:cNvGrpSpPr/>
        <p:nvPr/>
      </p:nvGrpSpPr>
      <p:grpSpPr>
        <a:xfrm>
          <a:off x="0" y="0"/>
          <a:ext cx="0" cy="0"/>
          <a:chOff x="0" y="0"/>
          <a:chExt cx="0" cy="0"/>
        </a:xfrm>
      </p:grpSpPr>
      <p:sp>
        <p:nvSpPr>
          <p:cNvPr id="51" name="Google Shape;51;p18"/>
          <p:cNvSpPr/>
          <p:nvPr/>
        </p:nvSpPr>
        <p:spPr>
          <a:xfrm>
            <a:off x="6096000" y="0"/>
            <a:ext cx="6096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 name="Google Shape;52;p18"/>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8"/>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8"/>
          <p:cNvSpPr txBox="1"/>
          <p:nvPr>
            <p:ph idx="2" type="body"/>
          </p:nvPr>
        </p:nvSpPr>
        <p:spPr>
          <a:xfrm>
            <a:off x="6553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55" name="Google Shape;55;p18"/>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56" name="Google Shape;56;p18"/>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pic>
        <p:nvPicPr>
          <p:cNvPr id="57" name="Google Shape;57;p18"/>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p:cSld name="3_Two Content">
    <p:spTree>
      <p:nvGrpSpPr>
        <p:cNvPr id="58" name="Shape 58"/>
        <p:cNvGrpSpPr/>
        <p:nvPr/>
      </p:nvGrpSpPr>
      <p:grpSpPr>
        <a:xfrm>
          <a:off x="0" y="0"/>
          <a:ext cx="0" cy="0"/>
          <a:chOff x="0" y="0"/>
          <a:chExt cx="0" cy="0"/>
        </a:xfrm>
      </p:grpSpPr>
      <p:sp>
        <p:nvSpPr>
          <p:cNvPr id="59" name="Google Shape;59;p19"/>
          <p:cNvSpPr/>
          <p:nvPr/>
        </p:nvSpPr>
        <p:spPr>
          <a:xfrm>
            <a:off x="0" y="0"/>
            <a:ext cx="12192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 name="Google Shape;60;p19"/>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9"/>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2" name="Google Shape;62;p19"/>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sp>
        <p:nvSpPr>
          <p:cNvPr id="63" name="Google Shape;63;p19"/>
          <p:cNvSpPr txBox="1"/>
          <p:nvPr>
            <p:ph idx="2" type="body"/>
          </p:nvPr>
        </p:nvSpPr>
        <p:spPr>
          <a:xfrm>
            <a:off x="6535994"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4" name="Google Shape;64;p19"/>
          <p:cNvCxnSpPr/>
          <p:nvPr/>
        </p:nvCxnSpPr>
        <p:spPr>
          <a:xfrm>
            <a:off x="6150761" y="1825625"/>
            <a:ext cx="0" cy="4571772"/>
          </a:xfrm>
          <a:prstGeom prst="straightConnector1">
            <a:avLst/>
          </a:prstGeom>
          <a:noFill/>
          <a:ln cap="flat" cmpd="sng" w="25400">
            <a:solidFill>
              <a:srgbClr val="E1192B"/>
            </a:solidFill>
            <a:prstDash val="solid"/>
            <a:miter lim="8000"/>
            <a:headEnd len="sm" w="sm" type="none"/>
            <a:tailEnd len="sm" w="sm" type="none"/>
          </a:ln>
        </p:spPr>
      </p:cxnSp>
      <p:pic>
        <p:nvPicPr>
          <p:cNvPr id="65" name="Google Shape;65;p19"/>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66" name="Shape 66"/>
        <p:cNvGrpSpPr/>
        <p:nvPr/>
      </p:nvGrpSpPr>
      <p:grpSpPr>
        <a:xfrm>
          <a:off x="0" y="0"/>
          <a:ext cx="0" cy="0"/>
          <a:chOff x="0" y="0"/>
          <a:chExt cx="0" cy="0"/>
        </a:xfrm>
      </p:grpSpPr>
      <p:sp>
        <p:nvSpPr>
          <p:cNvPr id="67" name="Google Shape;67;p20"/>
          <p:cNvSpPr txBox="1"/>
          <p:nvPr>
            <p:ph type="title"/>
          </p:nvPr>
        </p:nvSpPr>
        <p:spPr>
          <a:xfrm>
            <a:off x="838200" y="365125"/>
            <a:ext cx="4944533"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Arial"/>
              <a:buNone/>
              <a:defRPr>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0"/>
          <p:cNvSpPr txBox="1"/>
          <p:nvPr>
            <p:ph idx="1" type="body"/>
          </p:nvPr>
        </p:nvSpPr>
        <p:spPr>
          <a:xfrm>
            <a:off x="838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9" name="Google Shape;69;p20"/>
          <p:cNvPicPr preferRelativeResize="0"/>
          <p:nvPr/>
        </p:nvPicPr>
        <p:blipFill rotWithShape="1">
          <a:blip r:embed="rId2">
            <a:alphaModFix/>
          </a:blip>
          <a:srcRect b="0" l="0" r="0" t="0"/>
          <a:stretch/>
        </p:blipFill>
        <p:spPr>
          <a:xfrm>
            <a:off x="838200" y="6397395"/>
            <a:ext cx="2688771" cy="240173"/>
          </a:xfrm>
          <a:prstGeom prst="rect">
            <a:avLst/>
          </a:prstGeom>
          <a:noFill/>
          <a:ln>
            <a:noFill/>
          </a:ln>
        </p:spPr>
      </p:pic>
      <p:cxnSp>
        <p:nvCxnSpPr>
          <p:cNvPr id="70" name="Google Shape;70;p20"/>
          <p:cNvCxnSpPr/>
          <p:nvPr/>
        </p:nvCxnSpPr>
        <p:spPr>
          <a:xfrm>
            <a:off x="838200" y="1690688"/>
            <a:ext cx="4944533" cy="0"/>
          </a:xfrm>
          <a:prstGeom prst="straightConnector1">
            <a:avLst/>
          </a:prstGeom>
          <a:noFill/>
          <a:ln cap="flat" cmpd="sng" w="25400">
            <a:solidFill>
              <a:srgbClr val="E1192B"/>
            </a:solidFill>
            <a:prstDash val="solid"/>
            <a:miter lim="8000"/>
            <a:headEnd len="sm" w="sm" type="none"/>
            <a:tailEnd len="sm" w="sm" type="none"/>
          </a:ln>
        </p:spPr>
      </p:cxnSp>
      <p:cxnSp>
        <p:nvCxnSpPr>
          <p:cNvPr id="71" name="Google Shape;71;p20"/>
          <p:cNvCxnSpPr/>
          <p:nvPr/>
        </p:nvCxnSpPr>
        <p:spPr>
          <a:xfrm>
            <a:off x="6150761" y="1825625"/>
            <a:ext cx="0" cy="4571772"/>
          </a:xfrm>
          <a:prstGeom prst="straightConnector1">
            <a:avLst/>
          </a:prstGeom>
          <a:noFill/>
          <a:ln cap="flat" cmpd="sng" w="25400">
            <a:solidFill>
              <a:srgbClr val="E1192B"/>
            </a:solidFill>
            <a:prstDash val="solid"/>
            <a:miter lim="8000"/>
            <a:headEnd len="sm" w="sm" type="none"/>
            <a:tailEnd len="sm" w="sm" type="none"/>
          </a:ln>
        </p:spPr>
      </p:cxnSp>
      <p:sp>
        <p:nvSpPr>
          <p:cNvPr id="72" name="Google Shape;72;p20"/>
          <p:cNvSpPr txBox="1"/>
          <p:nvPr>
            <p:ph idx="2" type="body"/>
          </p:nvPr>
        </p:nvSpPr>
        <p:spPr>
          <a:xfrm>
            <a:off x="6553200" y="1825625"/>
            <a:ext cx="4944533"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solidFill>
                  <a:schemeClr val="dk1"/>
                </a:solidFill>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solidFill>
                  <a:schemeClr val="dk1"/>
                </a:solidFill>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solidFill>
                  <a:schemeClr val="dk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73" name="Google Shape;73;p20"/>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74" name="Shape 74"/>
        <p:cNvGrpSpPr/>
        <p:nvPr/>
      </p:nvGrpSpPr>
      <p:grpSpPr>
        <a:xfrm>
          <a:off x="0" y="0"/>
          <a:ext cx="0" cy="0"/>
          <a:chOff x="0" y="0"/>
          <a:chExt cx="0" cy="0"/>
        </a:xfrm>
      </p:grpSpPr>
      <p:pic>
        <p:nvPicPr>
          <p:cNvPr id="75" name="Google Shape;75;p21"/>
          <p:cNvPicPr preferRelativeResize="0"/>
          <p:nvPr/>
        </p:nvPicPr>
        <p:blipFill rotWithShape="1">
          <a:blip r:embed="rId2">
            <a:alphaModFix/>
          </a:blip>
          <a:srcRect b="0" l="0" r="0" t="0"/>
          <a:stretch/>
        </p:blipFill>
        <p:spPr>
          <a:xfrm>
            <a:off x="838200" y="337165"/>
            <a:ext cx="2858729" cy="901861"/>
          </a:xfrm>
          <a:prstGeom prst="rect">
            <a:avLst/>
          </a:prstGeom>
          <a:noFill/>
          <a:ln>
            <a:noFill/>
          </a:ln>
        </p:spPr>
      </p:pic>
      <p:sp>
        <p:nvSpPr>
          <p:cNvPr id="76" name="Google Shape;76;p21"/>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77" name="Google Shape;77;p21"/>
          <p:cNvCxnSpPr/>
          <p:nvPr/>
        </p:nvCxnSpPr>
        <p:spPr>
          <a:xfrm>
            <a:off x="1897380" y="1332089"/>
            <a:ext cx="8750864" cy="0"/>
          </a:xfrm>
          <a:prstGeom prst="straightConnector1">
            <a:avLst/>
          </a:prstGeom>
          <a:noFill/>
          <a:ln cap="flat" cmpd="sng" w="25400">
            <a:solidFill>
              <a:srgbClr val="E1192B"/>
            </a:solidFill>
            <a:prstDash val="solid"/>
            <a:miter lim="8000"/>
            <a:headEnd len="sm" w="sm" type="none"/>
            <a:tailEnd len="sm" w="sm" type="none"/>
          </a:ln>
        </p:spPr>
      </p:cxnSp>
      <p:pic>
        <p:nvPicPr>
          <p:cNvPr id="78" name="Google Shape;78;p21"/>
          <p:cNvPicPr preferRelativeResize="0"/>
          <p:nvPr/>
        </p:nvPicPr>
        <p:blipFill rotWithShape="1">
          <a:blip r:embed="rId3">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chemeClr val="lt1">
            <a:alpha val="43922"/>
          </a:schemeClr>
        </a:solidFill>
      </p:bgPr>
    </p:bg>
    <p:spTree>
      <p:nvGrpSpPr>
        <p:cNvPr id="79" name="Shape 79"/>
        <p:cNvGrpSpPr/>
        <p:nvPr/>
      </p:nvGrpSpPr>
      <p:grpSpPr>
        <a:xfrm>
          <a:off x="0" y="0"/>
          <a:ext cx="0" cy="0"/>
          <a:chOff x="0" y="0"/>
          <a:chExt cx="0" cy="0"/>
        </a:xfrm>
      </p:grpSpPr>
      <p:sp>
        <p:nvSpPr>
          <p:cNvPr id="80" name="Google Shape;80;p22"/>
          <p:cNvSpPr txBox="1"/>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Arial"/>
              <a:buNone/>
            </a:pPr>
            <a:r>
              <a:rPr b="0" i="0" lang="en-US" sz="4400" u="none" cap="none" strike="noStrike">
                <a:solidFill>
                  <a:schemeClr val="dk1"/>
                </a:solidFill>
                <a:latin typeface="Arial"/>
                <a:ea typeface="Arial"/>
                <a:cs typeface="Arial"/>
                <a:sym typeface="Arial"/>
              </a:rPr>
              <a:t>Click to edit Master title style</a:t>
            </a:r>
            <a:endParaRPr b="0" i="0" sz="1400" u="none" cap="none" strike="noStrike">
              <a:solidFill>
                <a:srgbClr val="000000"/>
              </a:solidFill>
              <a:latin typeface="Arial"/>
              <a:ea typeface="Arial"/>
              <a:cs typeface="Arial"/>
              <a:sym typeface="Arial"/>
            </a:endParaRPr>
          </a:p>
        </p:txBody>
      </p:sp>
      <p:cxnSp>
        <p:nvCxnSpPr>
          <p:cNvPr id="81" name="Google Shape;81;p22"/>
          <p:cNvCxnSpPr/>
          <p:nvPr/>
        </p:nvCxnSpPr>
        <p:spPr>
          <a:xfrm>
            <a:off x="838200" y="1332089"/>
            <a:ext cx="9766571" cy="0"/>
          </a:xfrm>
          <a:prstGeom prst="straightConnector1">
            <a:avLst/>
          </a:prstGeom>
          <a:noFill/>
          <a:ln cap="flat" cmpd="sng" w="25400">
            <a:solidFill>
              <a:srgbClr val="E1192B"/>
            </a:solidFill>
            <a:prstDash val="solid"/>
            <a:miter lim="8000"/>
            <a:headEnd len="sm" w="sm" type="none"/>
            <a:tailEnd len="sm" w="sm" type="none"/>
          </a:ln>
        </p:spPr>
      </p:cxnSp>
      <p:pic>
        <p:nvPicPr>
          <p:cNvPr id="82" name="Google Shape;82;p22"/>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
        <p:nvSpPr>
          <p:cNvPr id="83" name="Google Shape;83;p22"/>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Arial"/>
                <a:ea typeface="Arial"/>
                <a:cs typeface="Arial"/>
                <a:sym typeface="Arial"/>
              </a:defRPr>
            </a:lvl1pPr>
            <a:lvl2pPr indent="-381000" lvl="1" marL="914400" algn="l">
              <a:lnSpc>
                <a:spcPct val="90000"/>
              </a:lnSpc>
              <a:spcBef>
                <a:spcPts val="500"/>
              </a:spcBef>
              <a:spcAft>
                <a:spcPts val="0"/>
              </a:spcAft>
              <a:buClr>
                <a:schemeClr val="dk1"/>
              </a:buClr>
              <a:buSzPts val="2400"/>
              <a:buChar char="•"/>
              <a:defRPr>
                <a:latin typeface="Arial"/>
                <a:ea typeface="Arial"/>
                <a:cs typeface="Arial"/>
                <a:sym typeface="Arial"/>
              </a:defRPr>
            </a:lvl2pPr>
            <a:lvl3pPr indent="-355600" lvl="2" marL="1371600" algn="l">
              <a:lnSpc>
                <a:spcPct val="90000"/>
              </a:lnSpc>
              <a:spcBef>
                <a:spcPts val="500"/>
              </a:spcBef>
              <a:spcAft>
                <a:spcPts val="0"/>
              </a:spcAft>
              <a:buClr>
                <a:schemeClr val="dk1"/>
              </a:buClr>
              <a:buSzPts val="20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84" name="Shape 84"/>
        <p:cNvGrpSpPr/>
        <p:nvPr/>
      </p:nvGrpSpPr>
      <p:grpSpPr>
        <a:xfrm>
          <a:off x="0" y="0"/>
          <a:ext cx="0" cy="0"/>
          <a:chOff x="0" y="0"/>
          <a:chExt cx="0" cy="0"/>
        </a:xfrm>
      </p:grpSpPr>
      <p:sp>
        <p:nvSpPr>
          <p:cNvPr id="85" name="Google Shape;85;p23"/>
          <p:cNvSpPr/>
          <p:nvPr/>
        </p:nvSpPr>
        <p:spPr>
          <a:xfrm>
            <a:off x="0" y="0"/>
            <a:ext cx="12192000"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 name="Google Shape;86;p23"/>
          <p:cNvSpPr txBox="1"/>
          <p:nvPr>
            <p:ph type="title"/>
          </p:nvPr>
        </p:nvSpPr>
        <p:spPr>
          <a:xfrm>
            <a:off x="838200" y="598310"/>
            <a:ext cx="10515600" cy="73377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87" name="Google Shape;87;p23"/>
          <p:cNvCxnSpPr/>
          <p:nvPr/>
        </p:nvCxnSpPr>
        <p:spPr>
          <a:xfrm>
            <a:off x="838200" y="1332089"/>
            <a:ext cx="9810044" cy="0"/>
          </a:xfrm>
          <a:prstGeom prst="straightConnector1">
            <a:avLst/>
          </a:prstGeom>
          <a:noFill/>
          <a:ln cap="flat" cmpd="sng" w="25400">
            <a:solidFill>
              <a:srgbClr val="E1192B"/>
            </a:solidFill>
            <a:prstDash val="solid"/>
            <a:miter lim="8000"/>
            <a:headEnd len="sm" w="sm" type="none"/>
            <a:tailEnd len="sm" w="sm" type="none"/>
          </a:ln>
        </p:spPr>
      </p:cxnSp>
      <p:sp>
        <p:nvSpPr>
          <p:cNvPr id="88" name="Google Shape;88;p23"/>
          <p:cNvSpPr txBox="1"/>
          <p:nvPr>
            <p:ph idx="1" type="body"/>
          </p:nvPr>
        </p:nvSpPr>
        <p:spPr>
          <a:xfrm>
            <a:off x="838200" y="1692001"/>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lt1"/>
              </a:buClr>
              <a:buSzPts val="2800"/>
              <a:buChar char="•"/>
              <a:defRPr>
                <a:solidFill>
                  <a:schemeClr val="lt1"/>
                </a:solidFill>
                <a:latin typeface="Arial"/>
                <a:ea typeface="Arial"/>
                <a:cs typeface="Arial"/>
                <a:sym typeface="Arial"/>
              </a:defRPr>
            </a:lvl1pPr>
            <a:lvl2pPr indent="-381000" lvl="1" marL="914400" algn="l">
              <a:lnSpc>
                <a:spcPct val="90000"/>
              </a:lnSpc>
              <a:spcBef>
                <a:spcPts val="500"/>
              </a:spcBef>
              <a:spcAft>
                <a:spcPts val="0"/>
              </a:spcAft>
              <a:buClr>
                <a:schemeClr val="lt1"/>
              </a:buClr>
              <a:buSzPts val="2400"/>
              <a:buChar char="•"/>
              <a:defRPr>
                <a:solidFill>
                  <a:schemeClr val="lt1"/>
                </a:solidFill>
                <a:latin typeface="Arial"/>
                <a:ea typeface="Arial"/>
                <a:cs typeface="Arial"/>
                <a:sym typeface="Arial"/>
              </a:defRPr>
            </a:lvl2pPr>
            <a:lvl3pPr indent="-355600" lvl="2" marL="1371600" algn="l">
              <a:lnSpc>
                <a:spcPct val="90000"/>
              </a:lnSpc>
              <a:spcBef>
                <a:spcPts val="500"/>
              </a:spcBef>
              <a:spcAft>
                <a:spcPts val="0"/>
              </a:spcAft>
              <a:buClr>
                <a:schemeClr val="lt1"/>
              </a:buClr>
              <a:buSzPts val="2000"/>
              <a:buChar char="•"/>
              <a:defRPr>
                <a:solidFill>
                  <a:schemeClr val="lt1"/>
                </a:solidFill>
                <a:latin typeface="Arial"/>
                <a:ea typeface="Arial"/>
                <a:cs typeface="Arial"/>
                <a:sym typeface="Arial"/>
              </a:defRPr>
            </a:lvl3pPr>
            <a:lvl4pPr indent="-342900" lvl="3" marL="18288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4pPr>
            <a:lvl5pPr indent="-342900" lvl="4" marL="2286000" algn="l">
              <a:lnSpc>
                <a:spcPct val="90000"/>
              </a:lnSpc>
              <a:spcBef>
                <a:spcPts val="500"/>
              </a:spcBef>
              <a:spcAft>
                <a:spcPts val="0"/>
              </a:spcAft>
              <a:buClr>
                <a:schemeClr val="lt1"/>
              </a:buClr>
              <a:buSzPts val="1800"/>
              <a:buChar char="•"/>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23"/>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90" name="Shape 90"/>
        <p:cNvGrpSpPr/>
        <p:nvPr/>
      </p:nvGrpSpPr>
      <p:grpSpPr>
        <a:xfrm>
          <a:off x="0" y="0"/>
          <a:ext cx="0" cy="0"/>
          <a:chOff x="0" y="0"/>
          <a:chExt cx="0" cy="0"/>
        </a:xfrm>
      </p:grpSpPr>
      <p:sp>
        <p:nvSpPr>
          <p:cNvPr id="91" name="Google Shape;91;p24"/>
          <p:cNvSpPr/>
          <p:nvPr/>
        </p:nvSpPr>
        <p:spPr>
          <a:xfrm>
            <a:off x="4974771" y="0"/>
            <a:ext cx="7217229"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 name="Google Shape;92;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lt1"/>
              </a:buClr>
              <a:buSzPts val="3200"/>
              <a:buChar char="•"/>
              <a:defRPr sz="3200">
                <a:solidFill>
                  <a:schemeClr val="lt1"/>
                </a:solidFill>
                <a:latin typeface="Arial"/>
                <a:ea typeface="Arial"/>
                <a:cs typeface="Arial"/>
                <a:sym typeface="Arial"/>
              </a:defRPr>
            </a:lvl1pPr>
            <a:lvl2pPr indent="-406400" lvl="1" marL="914400" algn="l">
              <a:lnSpc>
                <a:spcPct val="90000"/>
              </a:lnSpc>
              <a:spcBef>
                <a:spcPts val="500"/>
              </a:spcBef>
              <a:spcAft>
                <a:spcPts val="0"/>
              </a:spcAft>
              <a:buClr>
                <a:schemeClr val="lt1"/>
              </a:buClr>
              <a:buSzPts val="2800"/>
              <a:buChar char="•"/>
              <a:defRPr sz="2800">
                <a:solidFill>
                  <a:schemeClr val="lt1"/>
                </a:solidFill>
                <a:latin typeface="Arial"/>
                <a:ea typeface="Arial"/>
                <a:cs typeface="Arial"/>
                <a:sym typeface="Arial"/>
              </a:defRPr>
            </a:lvl2pPr>
            <a:lvl3pPr indent="-381000" lvl="2" marL="1371600" algn="l">
              <a:lnSpc>
                <a:spcPct val="90000"/>
              </a:lnSpc>
              <a:spcBef>
                <a:spcPts val="500"/>
              </a:spcBef>
              <a:spcAft>
                <a:spcPts val="0"/>
              </a:spcAft>
              <a:buClr>
                <a:schemeClr val="lt1"/>
              </a:buClr>
              <a:buSzPts val="2400"/>
              <a:buChar char="•"/>
              <a:defRPr sz="2400">
                <a:solidFill>
                  <a:schemeClr val="lt1"/>
                </a:solidFill>
                <a:latin typeface="Arial"/>
                <a:ea typeface="Arial"/>
                <a:cs typeface="Arial"/>
                <a:sym typeface="Arial"/>
              </a:defRPr>
            </a:lvl3pPr>
            <a:lvl4pPr indent="-355600" lvl="3" marL="18288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4pPr>
            <a:lvl5pPr indent="-355600" lvl="4" marL="2286000" algn="l">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 name="Google Shape;93;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4" name="Google Shape;94;p24"/>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95" name="Google Shape;95;p24"/>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96" name="Google Shape;96;p24"/>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97" name="Shape 97"/>
        <p:cNvGrpSpPr/>
        <p:nvPr/>
      </p:nvGrpSpPr>
      <p:grpSpPr>
        <a:xfrm>
          <a:off x="0" y="0"/>
          <a:ext cx="0" cy="0"/>
          <a:chOff x="0" y="0"/>
          <a:chExt cx="0" cy="0"/>
        </a:xfrm>
      </p:grpSpPr>
      <p:sp>
        <p:nvSpPr>
          <p:cNvPr id="98" name="Google Shape;98;p25"/>
          <p:cNvSpPr/>
          <p:nvPr/>
        </p:nvSpPr>
        <p:spPr>
          <a:xfrm>
            <a:off x="1" y="0"/>
            <a:ext cx="4963886"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25"/>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solidFill>
                  <a:schemeClr val="dk1"/>
                </a:solidFill>
                <a:latin typeface="Arial"/>
                <a:ea typeface="Arial"/>
                <a:cs typeface="Arial"/>
                <a:sym typeface="Arial"/>
              </a:defRPr>
            </a:lvl1pPr>
            <a:lvl2pPr indent="-406400" lvl="1" marL="914400" algn="l">
              <a:lnSpc>
                <a:spcPct val="90000"/>
              </a:lnSpc>
              <a:spcBef>
                <a:spcPts val="500"/>
              </a:spcBef>
              <a:spcAft>
                <a:spcPts val="0"/>
              </a:spcAft>
              <a:buClr>
                <a:schemeClr val="dk1"/>
              </a:buClr>
              <a:buSzPts val="2800"/>
              <a:buChar char="•"/>
              <a:defRPr sz="2800">
                <a:solidFill>
                  <a:schemeClr val="dk1"/>
                </a:solidFill>
                <a:latin typeface="Arial"/>
                <a:ea typeface="Arial"/>
                <a:cs typeface="Arial"/>
                <a:sym typeface="Arial"/>
              </a:defRPr>
            </a:lvl2pPr>
            <a:lvl3pPr indent="-381000" lvl="2" marL="1371600" algn="l">
              <a:lnSpc>
                <a:spcPct val="90000"/>
              </a:lnSpc>
              <a:spcBef>
                <a:spcPts val="500"/>
              </a:spcBef>
              <a:spcAft>
                <a:spcPts val="0"/>
              </a:spcAft>
              <a:buClr>
                <a:schemeClr val="dk1"/>
              </a:buClr>
              <a:buSzPts val="2400"/>
              <a:buChar char="•"/>
              <a:defRPr sz="2400">
                <a:solidFill>
                  <a:schemeClr val="dk1"/>
                </a:solidFill>
                <a:latin typeface="Arial"/>
                <a:ea typeface="Arial"/>
                <a:cs typeface="Arial"/>
                <a:sym typeface="Arial"/>
              </a:defRPr>
            </a:lvl3pPr>
            <a:lvl4pPr indent="-355600" lvl="3" marL="18288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4pPr>
            <a:lvl5pPr indent="-355600" lvl="4" marL="2286000" algn="l">
              <a:lnSpc>
                <a:spcPct val="90000"/>
              </a:lnSpc>
              <a:spcBef>
                <a:spcPts val="500"/>
              </a:spcBef>
              <a:spcAft>
                <a:spcPts val="0"/>
              </a:spcAft>
              <a:buClr>
                <a:schemeClr val="dk1"/>
              </a:buClr>
              <a:buSzPts val="2000"/>
              <a:buChar char="•"/>
              <a:defRPr sz="2000">
                <a:solidFill>
                  <a:schemeClr val="dk1"/>
                </a:solidFill>
                <a:latin typeface="Arial"/>
                <a:ea typeface="Arial"/>
                <a:cs typeface="Arial"/>
                <a:sym typeface="Aria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1" name="Google Shape;101;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02" name="Google Shape;102;p25"/>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103" name="Google Shape;103;p25"/>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04" name="Shape 104"/>
        <p:cNvGrpSpPr/>
        <p:nvPr/>
      </p:nvGrpSpPr>
      <p:grpSpPr>
        <a:xfrm>
          <a:off x="0" y="0"/>
          <a:ext cx="0" cy="0"/>
          <a:chOff x="0" y="0"/>
          <a:chExt cx="0" cy="0"/>
        </a:xfrm>
      </p:grpSpPr>
      <p:sp>
        <p:nvSpPr>
          <p:cNvPr id="105" name="Google Shape;105;p26"/>
          <p:cNvSpPr/>
          <p:nvPr/>
        </p:nvSpPr>
        <p:spPr>
          <a:xfrm>
            <a:off x="4974771" y="0"/>
            <a:ext cx="7217229"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6" name="Google Shape;106;p26"/>
          <p:cNvSpPr/>
          <p:nvPr>
            <p:ph idx="2" type="pic"/>
          </p:nvPr>
        </p:nvSpPr>
        <p:spPr>
          <a:xfrm>
            <a:off x="5183188" y="987425"/>
            <a:ext cx="6172200" cy="4873625"/>
          </a:xfrm>
          <a:prstGeom prst="rect">
            <a:avLst/>
          </a:prstGeom>
          <a:noFill/>
          <a:ln>
            <a:noFill/>
          </a:ln>
        </p:spPr>
      </p:sp>
      <p:sp>
        <p:nvSpPr>
          <p:cNvPr id="107" name="Google Shape;107;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8" name="Google Shape;108;p26"/>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09" name="Google Shape;109;p26"/>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110" name="Google Shape;110;p26"/>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11" name="Shape 111"/>
        <p:cNvGrpSpPr/>
        <p:nvPr/>
      </p:nvGrpSpPr>
      <p:grpSpPr>
        <a:xfrm>
          <a:off x="0" y="0"/>
          <a:ext cx="0" cy="0"/>
          <a:chOff x="0" y="0"/>
          <a:chExt cx="0" cy="0"/>
        </a:xfrm>
      </p:grpSpPr>
      <p:sp>
        <p:nvSpPr>
          <p:cNvPr id="112" name="Google Shape;112;p27"/>
          <p:cNvSpPr/>
          <p:nvPr/>
        </p:nvSpPr>
        <p:spPr>
          <a:xfrm>
            <a:off x="1" y="0"/>
            <a:ext cx="4963886" cy="6858000"/>
          </a:xfrm>
          <a:prstGeom prst="rect">
            <a:avLst/>
          </a:prstGeom>
          <a:solidFill>
            <a:schemeClr val="dk1"/>
          </a:solidFill>
          <a:ln cap="flat" cmpd="sng" w="127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3" name="Google Shape;113;p27"/>
          <p:cNvSpPr/>
          <p:nvPr>
            <p:ph idx="2" type="pic"/>
          </p:nvPr>
        </p:nvSpPr>
        <p:spPr>
          <a:xfrm>
            <a:off x="5183188" y="987425"/>
            <a:ext cx="6172200" cy="4873625"/>
          </a:xfrm>
          <a:prstGeom prst="rect">
            <a:avLst/>
          </a:prstGeom>
          <a:noFill/>
          <a:ln>
            <a:noFill/>
          </a:ln>
        </p:spPr>
      </p:sp>
      <p:sp>
        <p:nvSpPr>
          <p:cNvPr id="114" name="Google Shape;114;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5" name="Google Shape;115;p27"/>
          <p:cNvSpPr txBox="1"/>
          <p:nvPr>
            <p:ph type="title"/>
          </p:nvPr>
        </p:nvSpPr>
        <p:spPr>
          <a:xfrm>
            <a:off x="839788" y="457200"/>
            <a:ext cx="3932237" cy="137976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16" name="Google Shape;116;p27"/>
          <p:cNvCxnSpPr/>
          <p:nvPr/>
        </p:nvCxnSpPr>
        <p:spPr>
          <a:xfrm>
            <a:off x="838200" y="1841630"/>
            <a:ext cx="3933825" cy="0"/>
          </a:xfrm>
          <a:prstGeom prst="straightConnector1">
            <a:avLst/>
          </a:prstGeom>
          <a:noFill/>
          <a:ln cap="flat" cmpd="sng" w="25400">
            <a:solidFill>
              <a:srgbClr val="E1192B"/>
            </a:solidFill>
            <a:prstDash val="solid"/>
            <a:miter lim="8000"/>
            <a:headEnd len="sm" w="sm" type="none"/>
            <a:tailEnd len="sm" w="sm" type="none"/>
          </a:ln>
        </p:spPr>
      </p:cxnSp>
      <p:pic>
        <p:nvPicPr>
          <p:cNvPr id="117" name="Google Shape;117;p27"/>
          <p:cNvPicPr preferRelativeResize="0"/>
          <p:nvPr/>
        </p:nvPicPr>
        <p:blipFill rotWithShape="1">
          <a:blip r:embed="rId2">
            <a:alphaModFix/>
          </a:blip>
          <a:srcRect b="0" l="0" r="0" t="0"/>
          <a:stretch/>
        </p:blipFill>
        <p:spPr>
          <a:xfrm>
            <a:off x="10604771" y="5559425"/>
            <a:ext cx="1079500" cy="83079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EndSlide">
  <p:cSld name="1_EndSlide">
    <p:spTree>
      <p:nvGrpSpPr>
        <p:cNvPr id="118" name="Shape 118"/>
        <p:cNvGrpSpPr/>
        <p:nvPr/>
      </p:nvGrpSpPr>
      <p:grpSpPr>
        <a:xfrm>
          <a:off x="0" y="0"/>
          <a:ext cx="0" cy="0"/>
          <a:chOff x="0" y="0"/>
          <a:chExt cx="0" cy="0"/>
        </a:xfrm>
      </p:grpSpPr>
      <p:sp>
        <p:nvSpPr>
          <p:cNvPr id="119" name="Google Shape;119;p28"/>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0" name="Google Shape;120;p28"/>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cxnSp>
        <p:nvCxnSpPr>
          <p:cNvPr id="121" name="Google Shape;121;p28"/>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EndSlide">
  <p:cSld name="2_EndSlide">
    <p:bg>
      <p:bgPr>
        <a:solidFill>
          <a:schemeClr val="dk1"/>
        </a:solidFill>
      </p:bgPr>
    </p:bg>
    <p:spTree>
      <p:nvGrpSpPr>
        <p:cNvPr id="122" name="Shape 122"/>
        <p:cNvGrpSpPr/>
        <p:nvPr/>
      </p:nvGrpSpPr>
      <p:grpSpPr>
        <a:xfrm>
          <a:off x="0" y="0"/>
          <a:ext cx="0" cy="0"/>
          <a:chOff x="0" y="0"/>
          <a:chExt cx="0" cy="0"/>
        </a:xfrm>
      </p:grpSpPr>
      <p:sp>
        <p:nvSpPr>
          <p:cNvPr id="123" name="Google Shape;123;p29"/>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24" name="Google Shape;124;p29"/>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pic>
        <p:nvPicPr>
          <p:cNvPr id="125" name="Google Shape;125;p29"/>
          <p:cNvPicPr preferRelativeResize="0"/>
          <p:nvPr/>
        </p:nvPicPr>
        <p:blipFill rotWithShape="1">
          <a:blip r:embed="rId2">
            <a:alphaModFix/>
          </a:blip>
          <a:srcRect b="0" l="0" r="0" t="0"/>
          <a:stretch/>
        </p:blipFill>
        <p:spPr>
          <a:xfrm>
            <a:off x="3343089" y="3747891"/>
            <a:ext cx="5839012" cy="184207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EndSlide">
  <p:cSld name="3_EndSlide">
    <p:spTree>
      <p:nvGrpSpPr>
        <p:cNvPr id="126" name="Shape 126"/>
        <p:cNvGrpSpPr/>
        <p:nvPr/>
      </p:nvGrpSpPr>
      <p:grpSpPr>
        <a:xfrm>
          <a:off x="0" y="0"/>
          <a:ext cx="0" cy="0"/>
          <a:chOff x="0" y="0"/>
          <a:chExt cx="0" cy="0"/>
        </a:xfrm>
      </p:grpSpPr>
      <p:sp>
        <p:nvSpPr>
          <p:cNvPr id="127" name="Google Shape;127;p30"/>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28" name="Google Shape;128;p30"/>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pic>
        <p:nvPicPr>
          <p:cNvPr id="129" name="Google Shape;129;p30"/>
          <p:cNvPicPr preferRelativeResize="0"/>
          <p:nvPr/>
        </p:nvPicPr>
        <p:blipFill rotWithShape="1">
          <a:blip r:embed="rId2">
            <a:alphaModFix/>
          </a:blip>
          <a:srcRect b="0" l="0" r="0" t="0"/>
          <a:stretch/>
        </p:blipFill>
        <p:spPr>
          <a:xfrm>
            <a:off x="4509994" y="3528577"/>
            <a:ext cx="3505201" cy="233680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EndSlide">
  <p:cSld name="4_EndSlide">
    <p:bg>
      <p:bgPr>
        <a:solidFill>
          <a:schemeClr val="dk1"/>
        </a:solidFill>
      </p:bgPr>
    </p:bg>
    <p:spTree>
      <p:nvGrpSpPr>
        <p:cNvPr id="130" name="Shape 130"/>
        <p:cNvGrpSpPr/>
        <p:nvPr/>
      </p:nvGrpSpPr>
      <p:grpSpPr>
        <a:xfrm>
          <a:off x="0" y="0"/>
          <a:ext cx="0" cy="0"/>
          <a:chOff x="0" y="0"/>
          <a:chExt cx="0" cy="0"/>
        </a:xfrm>
      </p:grpSpPr>
      <p:sp>
        <p:nvSpPr>
          <p:cNvPr id="131" name="Google Shape;131;p31"/>
          <p:cNvSpPr txBox="1"/>
          <p:nvPr>
            <p:ph type="title"/>
          </p:nvPr>
        </p:nvSpPr>
        <p:spPr>
          <a:xfrm>
            <a:off x="3343089" y="1206500"/>
            <a:ext cx="5839012"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6000"/>
              <a:buFont typeface="Arial"/>
              <a:buNone/>
              <a:defRPr b="1" i="0" sz="60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132" name="Google Shape;132;p31"/>
          <p:cNvCxnSpPr/>
          <p:nvPr/>
        </p:nvCxnSpPr>
        <p:spPr>
          <a:xfrm>
            <a:off x="2514600" y="2997200"/>
            <a:ext cx="7370442" cy="0"/>
          </a:xfrm>
          <a:prstGeom prst="straightConnector1">
            <a:avLst/>
          </a:prstGeom>
          <a:noFill/>
          <a:ln cap="flat" cmpd="sng" w="25400">
            <a:solidFill>
              <a:srgbClr val="E1192B"/>
            </a:solidFill>
            <a:prstDash val="solid"/>
            <a:miter lim="8000"/>
            <a:headEnd len="sm" w="sm" type="none"/>
            <a:tailEnd len="sm" w="sm" type="none"/>
          </a:ln>
        </p:spPr>
      </p:cxnSp>
      <p:pic>
        <p:nvPicPr>
          <p:cNvPr id="133" name="Google Shape;133;p31"/>
          <p:cNvPicPr preferRelativeResize="0"/>
          <p:nvPr/>
        </p:nvPicPr>
        <p:blipFill rotWithShape="1">
          <a:blip r:embed="rId2">
            <a:alphaModFix/>
          </a:blip>
          <a:srcRect b="0" l="0" r="0" t="0"/>
          <a:stretch/>
        </p:blipFill>
        <p:spPr>
          <a:xfrm>
            <a:off x="4509994" y="3528576"/>
            <a:ext cx="3505202" cy="23368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
          <p:cNvSpPr txBox="1"/>
          <p:nvPr/>
        </p:nvSpPr>
        <p:spPr>
          <a:xfrm>
            <a:off x="0" y="0"/>
            <a:ext cx="12192000" cy="932087"/>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CAGI</a:t>
            </a:r>
            <a:r>
              <a:rPr b="0" i="0" lang="en-US" sz="3600" u="none" cap="none" strike="noStrike">
                <a:solidFill>
                  <a:schemeClr val="dk1"/>
                </a:solidFill>
                <a:latin typeface="Arial"/>
                <a:ea typeface="Arial"/>
                <a:cs typeface="Arial"/>
                <a:sym typeface="Arial"/>
              </a:rPr>
              <a:t>7</a:t>
            </a:r>
            <a:r>
              <a:rPr b="1" i="0" lang="en-US" sz="1600" u="none" cap="none" strike="noStrike">
                <a:solidFill>
                  <a:srgbClr val="404041"/>
                </a:solidFill>
                <a:latin typeface="Arial"/>
                <a:ea typeface="Arial"/>
                <a:cs typeface="Arial"/>
                <a:sym typeface="Arial"/>
              </a:rPr>
              <a:t> </a:t>
            </a:r>
            <a:r>
              <a:rPr b="0" i="0" lang="en-US" sz="3600" u="none" cap="small" strike="noStrike">
                <a:solidFill>
                  <a:schemeClr val="dk1"/>
                </a:solidFill>
                <a:latin typeface="Arial"/>
                <a:ea typeface="Arial"/>
                <a:cs typeface="Arial"/>
                <a:sym typeface="Arial"/>
              </a:rPr>
              <a:t> slide pack guidelines</a:t>
            </a:r>
            <a:endParaRPr b="0" i="0" sz="1400" u="none" cap="none" strike="noStrike">
              <a:solidFill>
                <a:srgbClr val="000000"/>
              </a:solidFill>
              <a:latin typeface="Arial"/>
              <a:ea typeface="Arial"/>
              <a:cs typeface="Arial"/>
              <a:sym typeface="Arial"/>
            </a:endParaRPr>
          </a:p>
        </p:txBody>
      </p:sp>
      <p:sp>
        <p:nvSpPr>
          <p:cNvPr id="139" name="Google Shape;139;p1"/>
          <p:cNvSpPr txBox="1"/>
          <p:nvPr/>
        </p:nvSpPr>
        <p:spPr>
          <a:xfrm>
            <a:off x="191386" y="1637414"/>
            <a:ext cx="11753331" cy="522058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use or publish any content of these slides only in compliance with the CAGI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acknowledge the original authors of these slides and CAGI7.  Include the acknowledgement banner across the bottom.</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include the CAGI credits slide in their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X over the entire slide may not be used in any circumstances.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blue slash (embargoed) may not be used unless the embargo is explicitly lifted.</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without slash or X may be tweeted unless flagged with the “No tweet” icon.</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b="0" i="0" sz="1400" u="none" cap="none" strike="noStrike">
              <a:solidFill>
                <a:srgbClr val="000000"/>
              </a:solidFill>
              <a:latin typeface="Arial"/>
              <a:ea typeface="Arial"/>
              <a:cs typeface="Arial"/>
              <a:sym typeface="Arial"/>
            </a:endParaRPr>
          </a:p>
        </p:txBody>
      </p:sp>
      <p:sp>
        <p:nvSpPr>
          <p:cNvPr id="140" name="Google Shape;140;p1"/>
          <p:cNvSpPr txBox="1"/>
          <p:nvPr/>
        </p:nvSpPr>
        <p:spPr>
          <a:xfrm>
            <a:off x="0" y="818707"/>
            <a:ext cx="12191999"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I agree to my slides being used according to the following terms:</a:t>
            </a:r>
            <a:br>
              <a:rPr b="0" i="0" lang="en-US" sz="2400" u="none" cap="none" strike="noStrike">
                <a:solidFill>
                  <a:schemeClr val="dk1"/>
                </a:solidFill>
                <a:latin typeface="Arial"/>
                <a:ea typeface="Arial"/>
                <a:cs typeface="Arial"/>
                <a:sym typeface="Arial"/>
              </a:rPr>
            </a:br>
            <a:r>
              <a:rPr b="0" i="0" lang="en-US" sz="2400" u="none" cap="none" strike="noStrike">
                <a:solidFill>
                  <a:srgbClr val="FF0000"/>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grpSp>
        <p:nvGrpSpPr>
          <p:cNvPr id="141" name="Google Shape;141;p1"/>
          <p:cNvGrpSpPr/>
          <p:nvPr/>
        </p:nvGrpSpPr>
        <p:grpSpPr>
          <a:xfrm>
            <a:off x="11710128" y="5443867"/>
            <a:ext cx="290486" cy="279032"/>
            <a:chOff x="5373" y="3933"/>
            <a:chExt cx="387" cy="387"/>
          </a:xfrm>
        </p:grpSpPr>
        <p:sp>
          <p:nvSpPr>
            <p:cNvPr id="142" name="Google Shape;142;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43" name="Google Shape;143;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44" name="Google Shape;144;p1"/>
            <p:cNvCxnSpPr/>
            <p:nvPr/>
          </p:nvCxnSpPr>
          <p:spPr>
            <a:xfrm flipH="1" rot="10800000">
              <a:off x="5436" y="3971"/>
              <a:ext cx="267" cy="311"/>
            </a:xfrm>
            <a:prstGeom prst="straightConnector1">
              <a:avLst/>
            </a:prstGeom>
            <a:noFill/>
            <a:ln cap="flat" cmpd="sng" w="28575">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3ad40e1ef51_0_10"/>
          <p:cNvSpPr txBox="1"/>
          <p:nvPr/>
        </p:nvSpPr>
        <p:spPr>
          <a:xfrm>
            <a:off x="1835700" y="2222911"/>
            <a:ext cx="8520600" cy="1895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Vikas Pejaver</a:t>
            </a:r>
            <a:endParaRPr b="1"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CAGI 7 Meeting, Boston, MA</a:t>
            </a:r>
            <a:endParaRPr b="0" i="0" sz="2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December 6, 2025</a:t>
            </a:r>
            <a:endParaRPr b="0" i="0" sz="2400" u="none" cap="none" strike="noStrike">
              <a:solidFill>
                <a:schemeClr val="dk1"/>
              </a:solidFill>
              <a:latin typeface="Arial"/>
              <a:ea typeface="Arial"/>
              <a:cs typeface="Arial"/>
              <a:sym typeface="Arial"/>
            </a:endParaRPr>
          </a:p>
        </p:txBody>
      </p:sp>
      <p:pic>
        <p:nvPicPr>
          <p:cNvPr id="151" name="Google Shape;151;g3ad40e1ef51_0_10"/>
          <p:cNvPicPr preferRelativeResize="0"/>
          <p:nvPr/>
        </p:nvPicPr>
        <p:blipFill rotWithShape="1">
          <a:blip r:embed="rId3">
            <a:alphaModFix/>
          </a:blip>
          <a:srcRect b="0" l="0" r="0" t="0"/>
          <a:stretch/>
        </p:blipFill>
        <p:spPr>
          <a:xfrm>
            <a:off x="4889350" y="4862789"/>
            <a:ext cx="2413300" cy="1380600"/>
          </a:xfrm>
          <a:prstGeom prst="rect">
            <a:avLst/>
          </a:prstGeom>
          <a:noFill/>
          <a:ln>
            <a:noFill/>
          </a:ln>
        </p:spPr>
      </p:pic>
      <p:sp>
        <p:nvSpPr>
          <p:cNvPr id="152" name="Google Shape;152;g3ad40e1ef51_0_10"/>
          <p:cNvSpPr txBox="1"/>
          <p:nvPr/>
        </p:nvSpPr>
        <p:spPr>
          <a:xfrm>
            <a:off x="0" y="917475"/>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4000" u="none" cap="small" strike="noStrike">
                <a:solidFill>
                  <a:schemeClr val="dk1"/>
                </a:solidFill>
                <a:latin typeface="Arial"/>
                <a:ea typeface="Arial"/>
                <a:cs typeface="Arial"/>
                <a:sym typeface="Arial"/>
              </a:rPr>
              <a:t>TSC2 CHALLENGE ASSESSMENT</a:t>
            </a:r>
            <a:endParaRPr b="0" i="0" sz="1800" u="none" cap="none" strike="noStrike">
              <a:solidFill>
                <a:srgbClr val="000000"/>
              </a:solidFill>
              <a:latin typeface="Arial"/>
              <a:ea typeface="Arial"/>
              <a:cs typeface="Arial"/>
              <a:sym typeface="Arial"/>
            </a:endParaRPr>
          </a:p>
        </p:txBody>
      </p:sp>
      <p:sp>
        <p:nvSpPr>
          <p:cNvPr id="153" name="Google Shape;153;g3ad40e1ef51_0_1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54" name="Google Shape;154;g3ad40e1ef51_0_1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155" name="Google Shape;155;g3ad40e1ef51_0_1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3ad40e1ef51_0_0"/>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 of TSC2 challenge</a:t>
            </a:r>
            <a:endParaRPr b="0" i="0" sz="1400" u="none" cap="none" strike="noStrike">
              <a:solidFill>
                <a:srgbClr val="000000"/>
              </a:solidFill>
              <a:latin typeface="Arial"/>
              <a:ea typeface="Arial"/>
              <a:cs typeface="Arial"/>
              <a:sym typeface="Arial"/>
            </a:endParaRPr>
          </a:p>
        </p:txBody>
      </p:sp>
      <p:sp>
        <p:nvSpPr>
          <p:cNvPr id="161" name="Google Shape;161;g3ad40e1ef51_0_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62" name="Google Shape;162;g3ad40e1ef51_0_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163" name="Google Shape;163;g3ad40e1ef51_0_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164" name="Google Shape;164;g3ad40e1ef51_0_0"/>
          <p:cNvSpPr txBox="1"/>
          <p:nvPr/>
        </p:nvSpPr>
        <p:spPr>
          <a:xfrm>
            <a:off x="191375" y="923838"/>
            <a:ext cx="6555900" cy="50889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TSC2 or Tuberin</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Tumor suppressor protein</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Forms a complex with TSC1 to negatively regulate mTOR signaling</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Variants associated with Tuberous sclerosis and Lymphangioleiomyomatosis</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VAMP-Seq or Variant Stability Profiling (VSP) assay</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Measures abundance (stability) of proteins</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Similar to PTEN and TPMT from CAGI5</a:t>
            </a:r>
            <a:endParaRPr b="0" i="0" sz="1800" u="none" cap="none" strike="noStrike">
              <a:solidFill>
                <a:schemeClr val="dk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3ae01c7c877_1_54"/>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 of TSC2 challenge</a:t>
            </a:r>
            <a:endParaRPr b="0" i="0" sz="1400" u="none" cap="none" strike="noStrike">
              <a:solidFill>
                <a:srgbClr val="000000"/>
              </a:solidFill>
              <a:latin typeface="Arial"/>
              <a:ea typeface="Arial"/>
              <a:cs typeface="Arial"/>
              <a:sym typeface="Arial"/>
            </a:endParaRPr>
          </a:p>
        </p:txBody>
      </p:sp>
      <p:sp>
        <p:nvSpPr>
          <p:cNvPr id="170" name="Google Shape;170;g3ae01c7c877_1_54"/>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71" name="Google Shape;171;g3ae01c7c877_1_54"/>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172" name="Google Shape;172;g3ae01c7c877_1_54"/>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grpSp>
        <p:nvGrpSpPr>
          <p:cNvPr id="173" name="Google Shape;173;g3ae01c7c877_1_54"/>
          <p:cNvGrpSpPr/>
          <p:nvPr/>
        </p:nvGrpSpPr>
        <p:grpSpPr>
          <a:xfrm>
            <a:off x="6698237" y="829807"/>
            <a:ext cx="5085609" cy="5722080"/>
            <a:chOff x="304800" y="1145661"/>
            <a:chExt cx="4381501" cy="4929853"/>
          </a:xfrm>
        </p:grpSpPr>
        <p:pic>
          <p:nvPicPr>
            <p:cNvPr id="174" name="Google Shape;174;g3ae01c7c877_1_54" title="TSC2_interpro.png"/>
            <p:cNvPicPr preferRelativeResize="0"/>
            <p:nvPr/>
          </p:nvPicPr>
          <p:blipFill rotWithShape="1">
            <a:blip r:embed="rId3">
              <a:alphaModFix/>
            </a:blip>
            <a:srcRect b="980" l="0" r="20413" t="66723"/>
            <a:stretch/>
          </p:blipFill>
          <p:spPr>
            <a:xfrm>
              <a:off x="304800" y="4316566"/>
              <a:ext cx="4381501" cy="1758948"/>
            </a:xfrm>
            <a:prstGeom prst="rect">
              <a:avLst/>
            </a:prstGeom>
            <a:noFill/>
            <a:ln>
              <a:noFill/>
            </a:ln>
          </p:spPr>
        </p:pic>
        <p:pic>
          <p:nvPicPr>
            <p:cNvPr id="175" name="Google Shape;175;g3ae01c7c877_1_54" title="TSC2_interpro.png"/>
            <p:cNvPicPr preferRelativeResize="0"/>
            <p:nvPr/>
          </p:nvPicPr>
          <p:blipFill rotWithShape="1">
            <a:blip r:embed="rId3">
              <a:alphaModFix/>
            </a:blip>
            <a:srcRect b="35952" l="0" r="20413" t="17177"/>
            <a:stretch/>
          </p:blipFill>
          <p:spPr>
            <a:xfrm>
              <a:off x="304800" y="1797050"/>
              <a:ext cx="4381501" cy="2552699"/>
            </a:xfrm>
            <a:prstGeom prst="rect">
              <a:avLst/>
            </a:prstGeom>
            <a:noFill/>
            <a:ln>
              <a:noFill/>
            </a:ln>
          </p:spPr>
        </p:pic>
        <p:pic>
          <p:nvPicPr>
            <p:cNvPr id="176" name="Google Shape;176;g3ae01c7c877_1_54" title="TSC2_interpro.png"/>
            <p:cNvPicPr preferRelativeResize="0"/>
            <p:nvPr/>
          </p:nvPicPr>
          <p:blipFill rotWithShape="1">
            <a:blip r:embed="rId3">
              <a:alphaModFix/>
            </a:blip>
            <a:srcRect b="87837" l="0" r="20413" t="0"/>
            <a:stretch/>
          </p:blipFill>
          <p:spPr>
            <a:xfrm>
              <a:off x="304800" y="1145661"/>
              <a:ext cx="4381501" cy="662451"/>
            </a:xfrm>
            <a:prstGeom prst="rect">
              <a:avLst/>
            </a:prstGeom>
            <a:noFill/>
            <a:ln>
              <a:noFill/>
            </a:ln>
          </p:spPr>
        </p:pic>
      </p:grpSp>
      <p:sp>
        <p:nvSpPr>
          <p:cNvPr id="177" name="Google Shape;177;g3ae01c7c877_1_54"/>
          <p:cNvSpPr txBox="1"/>
          <p:nvPr/>
        </p:nvSpPr>
        <p:spPr>
          <a:xfrm>
            <a:off x="191375" y="923838"/>
            <a:ext cx="6555900" cy="50889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TSC2 or Tuberin</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Tumor suppressor protein</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Forms a complex with TSC1 to negatively regulate mTOR signaling</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Variants associated with Tuberous sclerosis and Lymphangioleiomyomatosis</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VAMP-Seq or Variant Stability Profiling (VSP) assay</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Measures abundance (stability) of proteins</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Similar to PTEN and TPMT from CAGI5</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Prediction task</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Given 8891 variants from two distinct regions</a:t>
            </a:r>
            <a:endParaRPr b="0" i="0" sz="1800" u="none" cap="none" strike="noStrike">
              <a:solidFill>
                <a:schemeClr val="dk1"/>
              </a:solidFill>
              <a:latin typeface="Arial"/>
              <a:ea typeface="Arial"/>
              <a:cs typeface="Arial"/>
              <a:sym typeface="Arial"/>
            </a:endParaRPr>
          </a:p>
          <a:p>
            <a:pPr indent="-342900" lvl="2" marL="13716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Tuberin: 3482 variants in positions 554-757</a:t>
            </a:r>
            <a:endParaRPr b="0" i="0" sz="1800" u="none" cap="none" strike="noStrike">
              <a:solidFill>
                <a:schemeClr val="dk1"/>
              </a:solidFill>
              <a:latin typeface="Arial"/>
              <a:ea typeface="Arial"/>
              <a:cs typeface="Arial"/>
              <a:sym typeface="Arial"/>
            </a:endParaRPr>
          </a:p>
          <a:p>
            <a:pPr indent="-342900" lvl="2" marL="13716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RapGAP: 5409 variants in positions 1512-1805</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Predict relative TSC2 protein stability as a real value:</a:t>
            </a:r>
            <a:endParaRPr b="0" i="0" sz="1800" u="none" cap="none" strike="noStrike">
              <a:solidFill>
                <a:schemeClr val="dk1"/>
              </a:solidFill>
              <a:latin typeface="Arial"/>
              <a:ea typeface="Arial"/>
              <a:cs typeface="Arial"/>
              <a:sym typeface="Arial"/>
            </a:endParaRPr>
          </a:p>
          <a:p>
            <a:pPr indent="-342900" lvl="2" marL="13716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Unstable = 0</a:t>
            </a:r>
            <a:endParaRPr b="0" i="0" sz="1800" u="none" cap="none" strike="noStrike">
              <a:solidFill>
                <a:schemeClr val="dk1"/>
              </a:solidFill>
              <a:latin typeface="Arial"/>
              <a:ea typeface="Arial"/>
              <a:cs typeface="Arial"/>
              <a:sym typeface="Arial"/>
            </a:endParaRPr>
          </a:p>
          <a:p>
            <a:pPr indent="-342900" lvl="2" marL="13716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Wildtype = 1</a:t>
            </a:r>
            <a:endParaRPr b="0" i="0" sz="1800" u="none" cap="none" strike="noStrike">
              <a:solidFill>
                <a:schemeClr val="dk1"/>
              </a:solidFill>
              <a:latin typeface="Arial"/>
              <a:ea typeface="Arial"/>
              <a:cs typeface="Arial"/>
              <a:sym typeface="Arial"/>
            </a:endParaRPr>
          </a:p>
          <a:p>
            <a:pPr indent="-342900" lvl="2" marL="13716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Greater stability than wildtype &gt; 1</a:t>
            </a:r>
            <a:endParaRPr b="0" i="0" sz="1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78" name="Google Shape;178;g3ae01c7c877_1_54"/>
          <p:cNvSpPr/>
          <p:nvPr/>
        </p:nvSpPr>
        <p:spPr>
          <a:xfrm>
            <a:off x="8343900" y="829600"/>
            <a:ext cx="527100" cy="5674500"/>
          </a:xfrm>
          <a:prstGeom prst="rect">
            <a:avLst/>
          </a:prstGeom>
          <a:solidFill>
            <a:srgbClr val="FFC000">
              <a:alpha val="2000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g3ae01c7c877_1_54"/>
          <p:cNvSpPr/>
          <p:nvPr/>
        </p:nvSpPr>
        <p:spPr>
          <a:xfrm>
            <a:off x="10909300" y="829600"/>
            <a:ext cx="813300" cy="5722200"/>
          </a:xfrm>
          <a:prstGeom prst="rect">
            <a:avLst/>
          </a:prstGeom>
          <a:solidFill>
            <a:srgbClr val="FFC000">
              <a:alpha val="2000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g3adcede1e95_0_4"/>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 of the data - Quality</a:t>
            </a:r>
            <a:endParaRPr b="0" i="0" sz="1400" u="none" cap="none" strike="noStrike">
              <a:solidFill>
                <a:srgbClr val="000000"/>
              </a:solidFill>
              <a:latin typeface="Arial"/>
              <a:ea typeface="Arial"/>
              <a:cs typeface="Arial"/>
              <a:sym typeface="Arial"/>
            </a:endParaRPr>
          </a:p>
        </p:txBody>
      </p:sp>
      <p:sp>
        <p:nvSpPr>
          <p:cNvPr id="185" name="Google Shape;185;g3adcede1e95_0_4"/>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86" name="Google Shape;186;g3adcede1e95_0_4"/>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187" name="Google Shape;187;g3adcede1e95_0_4"/>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pic>
        <p:nvPicPr>
          <p:cNvPr id="188" name="Google Shape;188;g3adcede1e95_0_4"/>
          <p:cNvPicPr preferRelativeResize="0"/>
          <p:nvPr/>
        </p:nvPicPr>
        <p:blipFill rotWithShape="1">
          <a:blip r:embed="rId3">
            <a:alphaModFix/>
          </a:blip>
          <a:srcRect b="0" l="0" r="0" t="0"/>
          <a:stretch/>
        </p:blipFill>
        <p:spPr>
          <a:xfrm>
            <a:off x="771109" y="973075"/>
            <a:ext cx="6469391" cy="4929075"/>
          </a:xfrm>
          <a:prstGeom prst="rect">
            <a:avLst/>
          </a:prstGeom>
          <a:noFill/>
          <a:ln>
            <a:noFill/>
          </a:ln>
        </p:spPr>
      </p:pic>
      <p:pic>
        <p:nvPicPr>
          <p:cNvPr id="189" name="Google Shape;189;g3adcede1e95_0_4"/>
          <p:cNvPicPr preferRelativeResize="0"/>
          <p:nvPr/>
        </p:nvPicPr>
        <p:blipFill rotWithShape="1">
          <a:blip r:embed="rId4">
            <a:alphaModFix/>
          </a:blip>
          <a:srcRect b="0" l="0" r="0" t="0"/>
          <a:stretch/>
        </p:blipFill>
        <p:spPr>
          <a:xfrm>
            <a:off x="7992723" y="1006789"/>
            <a:ext cx="3146001" cy="4705938"/>
          </a:xfrm>
          <a:prstGeom prst="rect">
            <a:avLst/>
          </a:prstGeom>
          <a:noFill/>
          <a:ln>
            <a:noFill/>
          </a:ln>
        </p:spPr>
      </p:pic>
      <p:sp>
        <p:nvSpPr>
          <p:cNvPr id="190" name="Google Shape;190;g3adcede1e95_0_4"/>
          <p:cNvSpPr txBox="1"/>
          <p:nvPr/>
        </p:nvSpPr>
        <p:spPr>
          <a:xfrm>
            <a:off x="191375" y="5902150"/>
            <a:ext cx="11793900" cy="409200"/>
          </a:xfrm>
          <a:prstGeom prst="rect">
            <a:avLst/>
          </a:prstGeom>
          <a:noFill/>
          <a:ln>
            <a:noFill/>
          </a:ln>
        </p:spPr>
        <p:txBody>
          <a:bodyPr anchorCtr="0" anchor="t" bIns="45700" lIns="91425" spcFirstLastPara="1" rIns="91425" wrap="square" tIns="45700">
            <a:noAutofit/>
          </a:bodyPr>
          <a:lstStyle/>
          <a:p>
            <a:pPr indent="-127000" lvl="0" marL="228600" marR="0" rtl="0" algn="ctr">
              <a:lnSpc>
                <a:spcPct val="100000"/>
              </a:lnSpc>
              <a:spcBef>
                <a:spcPts val="0"/>
              </a:spcBef>
              <a:spcAft>
                <a:spcPts val="0"/>
              </a:spcAft>
              <a:buClr>
                <a:schemeClr val="dk1"/>
              </a:buClr>
              <a:buSzPts val="1600"/>
              <a:buFont typeface="Arial"/>
              <a:buNone/>
            </a:pPr>
            <a:r>
              <a:rPr b="1" i="0" lang="en-US" sz="2100" u="none" cap="none" strike="noStrike">
                <a:solidFill>
                  <a:schemeClr val="dk1"/>
                </a:solidFill>
                <a:latin typeface="Arial"/>
                <a:ea typeface="Arial"/>
                <a:cs typeface="Arial"/>
                <a:sym typeface="Arial"/>
              </a:rPr>
              <a:t>All variants considered for assessment with equal weighting</a:t>
            </a:r>
            <a:endParaRPr b="1" i="0" sz="21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3adcede1e95_0_14"/>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 of the data - Points of interest</a:t>
            </a:r>
            <a:endParaRPr b="0" i="0" sz="3600" u="none" cap="small" strike="noStrike">
              <a:solidFill>
                <a:schemeClr val="dk1"/>
              </a:solidFill>
              <a:latin typeface="Arial"/>
              <a:ea typeface="Arial"/>
              <a:cs typeface="Arial"/>
              <a:sym typeface="Arial"/>
            </a:endParaRPr>
          </a:p>
        </p:txBody>
      </p:sp>
      <p:sp>
        <p:nvSpPr>
          <p:cNvPr id="196" name="Google Shape;196;g3adcede1e95_0_14"/>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97" name="Google Shape;197;g3adcede1e95_0_14"/>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198" name="Google Shape;198;g3adcede1e95_0_14"/>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pic>
        <p:nvPicPr>
          <p:cNvPr id="199" name="Google Shape;199;g3adcede1e95_0_14"/>
          <p:cNvPicPr preferRelativeResize="0"/>
          <p:nvPr/>
        </p:nvPicPr>
        <p:blipFill rotWithShape="1">
          <a:blip r:embed="rId3">
            <a:alphaModFix/>
          </a:blip>
          <a:srcRect b="0" l="0" r="0" t="0"/>
          <a:stretch/>
        </p:blipFill>
        <p:spPr>
          <a:xfrm>
            <a:off x="6213992" y="1500670"/>
            <a:ext cx="5635487" cy="4343400"/>
          </a:xfrm>
          <a:prstGeom prst="rect">
            <a:avLst/>
          </a:prstGeom>
          <a:noFill/>
          <a:ln>
            <a:noFill/>
          </a:ln>
        </p:spPr>
      </p:pic>
      <p:sp>
        <p:nvSpPr>
          <p:cNvPr id="200" name="Google Shape;200;g3adcede1e95_0_14"/>
          <p:cNvSpPr txBox="1"/>
          <p:nvPr/>
        </p:nvSpPr>
        <p:spPr>
          <a:xfrm>
            <a:off x="191375" y="1222500"/>
            <a:ext cx="6055800" cy="50889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Tails of the distribution</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183 variants across 57 positions have values less than zero</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2222 variants across 351 positions have values greater than one</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Considered two modes of assessment:</a:t>
            </a:r>
            <a:endParaRPr b="0" i="0" sz="1800" u="none" cap="none" strike="noStrike">
              <a:solidFill>
                <a:schemeClr val="dk1"/>
              </a:solidFill>
              <a:latin typeface="Arial"/>
              <a:ea typeface="Arial"/>
              <a:cs typeface="Arial"/>
              <a:sym typeface="Arial"/>
            </a:endParaRPr>
          </a:p>
          <a:p>
            <a:pPr indent="-317500" lvl="2" marL="1371600" marR="0" rtl="0" algn="l">
              <a:lnSpc>
                <a:spcPct val="115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Capped assay scores between 0 and 1</a:t>
            </a:r>
            <a:endParaRPr b="1" i="0" sz="1400" u="none" cap="none" strike="noStrike">
              <a:solidFill>
                <a:schemeClr val="dk1"/>
              </a:solidFill>
              <a:latin typeface="Arial"/>
              <a:ea typeface="Arial"/>
              <a:cs typeface="Arial"/>
              <a:sym typeface="Arial"/>
            </a:endParaRPr>
          </a:p>
          <a:p>
            <a:pPr indent="-317500" lvl="2" marL="1371600" marR="0" rtl="0" algn="l">
              <a:lnSpc>
                <a:spcPct val="115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Uncapped assay scores</a:t>
            </a: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3ae01c7c877_1_68"/>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 of the data - Points of interest</a:t>
            </a:r>
            <a:endParaRPr b="0" i="0" sz="3600" u="none" cap="small" strike="noStrike">
              <a:solidFill>
                <a:schemeClr val="dk1"/>
              </a:solidFill>
              <a:latin typeface="Arial"/>
              <a:ea typeface="Arial"/>
              <a:cs typeface="Arial"/>
              <a:sym typeface="Arial"/>
            </a:endParaRPr>
          </a:p>
        </p:txBody>
      </p:sp>
      <p:sp>
        <p:nvSpPr>
          <p:cNvPr id="206" name="Google Shape;206;g3ae01c7c877_1_68"/>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07" name="Google Shape;207;g3ae01c7c877_1_68"/>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208" name="Google Shape;208;g3ae01c7c877_1_68"/>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pic>
        <p:nvPicPr>
          <p:cNvPr id="209" name="Google Shape;209;g3ae01c7c877_1_68"/>
          <p:cNvPicPr preferRelativeResize="0"/>
          <p:nvPr/>
        </p:nvPicPr>
        <p:blipFill rotWithShape="1">
          <a:blip r:embed="rId3">
            <a:alphaModFix/>
          </a:blip>
          <a:srcRect b="0" l="0" r="0" t="0"/>
          <a:stretch/>
        </p:blipFill>
        <p:spPr>
          <a:xfrm>
            <a:off x="6213992" y="1500670"/>
            <a:ext cx="5635487" cy="4343400"/>
          </a:xfrm>
          <a:prstGeom prst="rect">
            <a:avLst/>
          </a:prstGeom>
          <a:noFill/>
          <a:ln>
            <a:noFill/>
          </a:ln>
        </p:spPr>
      </p:pic>
      <p:sp>
        <p:nvSpPr>
          <p:cNvPr id="210" name="Google Shape;210;g3ae01c7c877_1_68"/>
          <p:cNvSpPr txBox="1"/>
          <p:nvPr/>
        </p:nvSpPr>
        <p:spPr>
          <a:xfrm>
            <a:off x="191375" y="1222500"/>
            <a:ext cx="6055800" cy="50889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Tails of the distribution</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183 variants across 57 positions have values less than zero</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2222 variants across 351 positions have values greater than one</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Considered two modes of assessment:</a:t>
            </a:r>
            <a:endParaRPr b="0" i="0" sz="1800" u="none" cap="none" strike="noStrike">
              <a:solidFill>
                <a:schemeClr val="dk1"/>
              </a:solidFill>
              <a:latin typeface="Arial"/>
              <a:ea typeface="Arial"/>
              <a:cs typeface="Arial"/>
              <a:sym typeface="Arial"/>
            </a:endParaRPr>
          </a:p>
          <a:p>
            <a:pPr indent="-317500" lvl="2" marL="1371600" marR="0" rtl="0" algn="l">
              <a:lnSpc>
                <a:spcPct val="115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Capped assay scores between 0 and 1</a:t>
            </a:r>
            <a:endParaRPr b="1" i="0" sz="1400" u="none" cap="none" strike="noStrike">
              <a:solidFill>
                <a:schemeClr val="dk1"/>
              </a:solidFill>
              <a:latin typeface="Arial"/>
              <a:ea typeface="Arial"/>
              <a:cs typeface="Arial"/>
              <a:sym typeface="Arial"/>
            </a:endParaRPr>
          </a:p>
          <a:p>
            <a:pPr indent="-317500" lvl="2" marL="1371600" marR="0" rtl="0" algn="l">
              <a:lnSpc>
                <a:spcPct val="115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Uncapped assay scores</a:t>
            </a: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Coverage</a:t>
            </a:r>
            <a:endParaRPr b="0" i="0" sz="1800" u="sng" cap="none" strike="noStrike">
              <a:solidFill>
                <a:schemeClr val="dk1"/>
              </a:solidFill>
              <a:latin typeface="Arial"/>
              <a:ea typeface="Arial"/>
              <a:cs typeface="Arial"/>
              <a:sym typeface="Arial"/>
            </a:endParaRPr>
          </a:p>
          <a:p>
            <a:pPr indent="-317500" lvl="1" marL="914400" marR="0" rtl="0" algn="l">
              <a:lnSpc>
                <a:spcPct val="115000"/>
              </a:lnSpc>
              <a:spcBef>
                <a:spcPts val="0"/>
              </a:spcBef>
              <a:spcAft>
                <a:spcPts val="0"/>
              </a:spcAft>
              <a:buClr>
                <a:schemeClr val="dk1"/>
              </a:buClr>
              <a:buSzPts val="1400"/>
              <a:buFont typeface="Arial"/>
              <a:buChar char="○"/>
            </a:pPr>
            <a:r>
              <a:rPr b="0" i="0" lang="en-US" sz="1800" u="none" cap="none" strike="noStrike">
                <a:solidFill>
                  <a:schemeClr val="dk1"/>
                </a:solidFill>
                <a:latin typeface="Arial"/>
                <a:ea typeface="Arial"/>
                <a:cs typeface="Arial"/>
                <a:sym typeface="Arial"/>
              </a:rPr>
              <a:t>9 positions have only a single variant</a:t>
            </a:r>
            <a:endParaRPr b="0" i="0" sz="1800" u="none" cap="none" strike="noStrike">
              <a:solidFill>
                <a:schemeClr val="dk1"/>
              </a:solidFill>
              <a:latin typeface="Arial"/>
              <a:ea typeface="Arial"/>
              <a:cs typeface="Arial"/>
              <a:sym typeface="Arial"/>
            </a:endParaRPr>
          </a:p>
          <a:p>
            <a:pPr indent="-317500" lvl="2" marL="1371600" marR="0" rtl="0" algn="l">
              <a:lnSpc>
                <a:spcPct val="115000"/>
              </a:lnSpc>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Tuberin positions: 614, 616, 624, 672, 673, 675</a:t>
            </a:r>
            <a:endParaRPr b="0" i="0" sz="1400" u="none" cap="none" strike="noStrike">
              <a:solidFill>
                <a:schemeClr val="dk1"/>
              </a:solidFill>
              <a:latin typeface="Arial"/>
              <a:ea typeface="Arial"/>
              <a:cs typeface="Arial"/>
              <a:sym typeface="Arial"/>
            </a:endParaRPr>
          </a:p>
          <a:p>
            <a:pPr indent="-317500" lvl="2" marL="1371600" marR="0" rtl="0" algn="l">
              <a:lnSpc>
                <a:spcPct val="115000"/>
              </a:lnSpc>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RapGAP positions: 1747, 1798, 1802</a:t>
            </a:r>
            <a:endParaRPr b="0" i="0" sz="1400" u="none" cap="none" strike="noStrike">
              <a:solidFill>
                <a:schemeClr val="dk1"/>
              </a:solidFill>
              <a:latin typeface="Arial"/>
              <a:ea typeface="Arial"/>
              <a:cs typeface="Arial"/>
              <a:sym typeface="Arial"/>
            </a:endParaRPr>
          </a:p>
          <a:p>
            <a:pPr indent="-317500" lvl="1" marL="914400" marR="0" rtl="0" algn="l">
              <a:lnSpc>
                <a:spcPct val="115000"/>
              </a:lnSpc>
              <a:spcBef>
                <a:spcPts val="0"/>
              </a:spcBef>
              <a:spcAft>
                <a:spcPts val="0"/>
              </a:spcAft>
              <a:buClr>
                <a:schemeClr val="dk1"/>
              </a:buClr>
              <a:buSzPts val="1400"/>
              <a:buFont typeface="Arial"/>
              <a:buChar char="○"/>
            </a:pPr>
            <a:r>
              <a:rPr b="0" i="0" lang="en-US" sz="1800" u="none" cap="none" strike="noStrike">
                <a:solidFill>
                  <a:schemeClr val="dk1"/>
                </a:solidFill>
                <a:latin typeface="Arial"/>
                <a:ea typeface="Arial"/>
                <a:cs typeface="Arial"/>
                <a:sym typeface="Arial"/>
              </a:rPr>
              <a:t>87 of the 486 positions have less than 19 variants</a:t>
            </a:r>
            <a:endParaRPr b="0" i="0" sz="1800" u="none" cap="none" strike="noStrike">
              <a:solidFill>
                <a:schemeClr val="dk1"/>
              </a:solidFill>
              <a:latin typeface="Arial"/>
              <a:ea typeface="Arial"/>
              <a:cs typeface="Arial"/>
              <a:sym typeface="Arial"/>
            </a:endParaRPr>
          </a:p>
          <a:p>
            <a:pPr indent="-317500" lvl="1" marL="914400" marR="0" rtl="0" algn="l">
              <a:lnSpc>
                <a:spcPct val="115000"/>
              </a:lnSpc>
              <a:spcBef>
                <a:spcPts val="0"/>
              </a:spcBef>
              <a:spcAft>
                <a:spcPts val="0"/>
              </a:spcAft>
              <a:buClr>
                <a:schemeClr val="dk1"/>
              </a:buClr>
              <a:buSzPts val="1400"/>
              <a:buFont typeface="Arial"/>
              <a:buChar char="○"/>
            </a:pPr>
            <a:r>
              <a:rPr b="1" i="0" lang="en-US" sz="1800" u="none" cap="none" strike="noStrike">
                <a:solidFill>
                  <a:schemeClr val="dk1"/>
                </a:solidFill>
                <a:latin typeface="Arial"/>
                <a:ea typeface="Arial"/>
                <a:cs typeface="Arial"/>
                <a:sym typeface="Arial"/>
              </a:rPr>
              <a:t>No positions excluded in assessment</a:t>
            </a:r>
            <a:endParaRPr b="1" i="0" sz="18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3adcede1e95_0_48"/>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Overview of Submissions</a:t>
            </a:r>
            <a:endParaRPr b="0" i="0" sz="1400" u="none" cap="none" strike="noStrike">
              <a:solidFill>
                <a:srgbClr val="000000"/>
              </a:solidFill>
              <a:latin typeface="Arial"/>
              <a:ea typeface="Arial"/>
              <a:cs typeface="Arial"/>
              <a:sym typeface="Arial"/>
            </a:endParaRPr>
          </a:p>
        </p:txBody>
      </p:sp>
      <p:sp>
        <p:nvSpPr>
          <p:cNvPr id="216" name="Google Shape;216;g3adcede1e95_0_48"/>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200" u="none" cap="none" strike="noStrike">
              <a:solidFill>
                <a:schemeClr val="dk1"/>
              </a:solidFill>
              <a:latin typeface="Arial"/>
              <a:ea typeface="Arial"/>
              <a:cs typeface="Arial"/>
              <a:sym typeface="Arial"/>
            </a:endParaRPr>
          </a:p>
        </p:txBody>
      </p:sp>
      <p:sp>
        <p:nvSpPr>
          <p:cNvPr id="217" name="Google Shape;217;g3adcede1e95_0_48"/>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18" name="Google Shape;218;g3adcede1e95_0_48"/>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19" name="Google Shape;219;g3adcede1e95_0_48"/>
          <p:cNvSpPr txBox="1"/>
          <p:nvPr/>
        </p:nvSpPr>
        <p:spPr>
          <a:xfrm>
            <a:off x="191375" y="1604286"/>
            <a:ext cx="4690500" cy="50889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19 teams submitted 77 models</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Most teams provided predictions and descriptions as stipulated</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But two types of discrepancies observed</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Scores scaled differently from the expected range</a:t>
            </a:r>
            <a:br>
              <a:rPr b="0" i="0" lang="en-US" sz="2000" u="none" cap="none" strike="noStrike">
                <a:solidFill>
                  <a:schemeClr val="dk1"/>
                </a:solidFill>
                <a:latin typeface="Arial"/>
                <a:ea typeface="Arial"/>
                <a:cs typeface="Arial"/>
                <a:sym typeface="Arial"/>
              </a:rPr>
            </a:br>
            <a:r>
              <a:rPr b="1" i="0" lang="en-US" sz="2000" u="none" cap="none" strike="noStrike">
                <a:solidFill>
                  <a:schemeClr val="dk1"/>
                </a:solidFill>
                <a:latin typeface="Arial"/>
                <a:ea typeface="Arial"/>
                <a:cs typeface="Arial"/>
                <a:sym typeface="Arial"/>
              </a:rPr>
              <a:t>Z-score normalization</a:t>
            </a:r>
            <a:endParaRPr b="1"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“Inverted” directionality</a:t>
            </a:r>
            <a:br>
              <a:rPr b="0" i="0" lang="en-US" sz="2000" u="none" cap="none" strike="noStrike">
                <a:solidFill>
                  <a:schemeClr val="dk1"/>
                </a:solidFill>
                <a:latin typeface="Arial"/>
                <a:ea typeface="Arial"/>
                <a:cs typeface="Arial"/>
                <a:sym typeface="Arial"/>
              </a:rPr>
            </a:br>
            <a:r>
              <a:rPr b="1" i="0" lang="en-US" sz="2000" u="none" cap="none" strike="noStrike">
                <a:solidFill>
                  <a:schemeClr val="dk1"/>
                </a:solidFill>
                <a:latin typeface="Arial"/>
                <a:ea typeface="Arial"/>
                <a:cs typeface="Arial"/>
                <a:sym typeface="Arial"/>
              </a:rPr>
              <a:t>Negated scores</a:t>
            </a:r>
            <a:endParaRPr b="1" i="0" sz="2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graphicFrame>
        <p:nvGraphicFramePr>
          <p:cNvPr id="220" name="Google Shape;220;g3adcede1e95_0_48"/>
          <p:cNvGraphicFramePr/>
          <p:nvPr/>
        </p:nvGraphicFramePr>
        <p:xfrm>
          <a:off x="5030809" y="1698433"/>
          <a:ext cx="3000000" cy="3000000"/>
        </p:xfrm>
        <a:graphic>
          <a:graphicData uri="http://schemas.openxmlformats.org/drawingml/2006/table">
            <a:tbl>
              <a:tblPr>
                <a:noFill/>
                <a:tableStyleId>{8AAA86D0-1253-4505-8FDD-2C4620304868}</a:tableStyleId>
              </a:tblPr>
              <a:tblGrid>
                <a:gridCol w="2148600"/>
                <a:gridCol w="1209825"/>
                <a:gridCol w="2183100"/>
                <a:gridCol w="1218325"/>
              </a:tblGrid>
              <a:tr h="155625">
                <a:tc>
                  <a:txBody>
                    <a:bodyPr/>
                    <a:lstStyle/>
                    <a:p>
                      <a:pPr indent="0" lvl="0" marL="0" marR="0" rtl="0" algn="ctr">
                        <a:lnSpc>
                          <a:spcPct val="115000"/>
                        </a:lnSpc>
                        <a:spcBef>
                          <a:spcPts val="0"/>
                        </a:spcBef>
                        <a:spcAft>
                          <a:spcPts val="0"/>
                        </a:spcAft>
                        <a:buClr>
                          <a:srgbClr val="000000"/>
                        </a:buClr>
                        <a:buSzPts val="1800"/>
                        <a:buFont typeface="Arial"/>
                        <a:buNone/>
                      </a:pPr>
                      <a:r>
                        <a:rPr b="1" lang="en-US" sz="1800" u="none" cap="none" strike="noStrike">
                          <a:solidFill>
                            <a:schemeClr val="dk1"/>
                          </a:solidFill>
                        </a:rPr>
                        <a:t>Team</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b="1" lang="en-US" sz="1800" u="none" cap="none" strike="noStrike">
                          <a:solidFill>
                            <a:schemeClr val="dk1"/>
                          </a:solidFill>
                        </a:rPr>
                        <a:t>Models</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b="1" lang="en-US" sz="1800" u="none" cap="none" strike="noStrike">
                          <a:solidFill>
                            <a:schemeClr val="dk1"/>
                          </a:solidFill>
                        </a:rPr>
                        <a:t>Team</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b="1" lang="en-US" sz="1800" u="none" cap="none" strike="noStrike">
                          <a:solidFill>
                            <a:schemeClr val="dk1"/>
                          </a:solidFill>
                        </a:rPr>
                        <a:t>Models</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556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3billion</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6</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BolognaBiocompute</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4</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1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3BIOBXL</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6</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DMIIP</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4</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1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AIBI</a:t>
                      </a:r>
                      <a:endParaRPr sz="1800" u="none" cap="none" strike="noStrike">
                        <a:solidFill>
                          <a:schemeClr val="dk1"/>
                        </a:solidFill>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6</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LFolkman</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3</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1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bat</a:t>
                      </a:r>
                      <a:endParaRPr sz="1800" u="none" cap="none" strike="noStrike">
                        <a:solidFill>
                          <a:schemeClr val="dk1"/>
                        </a:solidFill>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6</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compbiomed</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2</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1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CLINTRABI</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6</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Tumor AI</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2</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556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UQ BioSig</a:t>
                      </a:r>
                      <a:endParaRPr sz="1800" u="none" cap="none" strike="noStrike">
                        <a:solidFill>
                          <a:schemeClr val="dk1"/>
                        </a:solidFill>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6</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VespaG</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2</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556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UXFactory</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6</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biofold</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1</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1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Evolutionary Action</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5</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Evocoders</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1</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556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INLAB BBI 2025</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5</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t>YF</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1</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200125">
                <a:tc>
                  <a:txBody>
                    <a:bodyPr/>
                    <a:lstStyle/>
                    <a:p>
                      <a:pPr indent="0" lvl="0" marL="0" marR="0" rtl="0" algn="l">
                        <a:lnSpc>
                          <a:spcPct val="115000"/>
                        </a:lnSpc>
                        <a:spcBef>
                          <a:spcPts val="0"/>
                        </a:spcBef>
                        <a:spcAft>
                          <a:spcPts val="0"/>
                        </a:spcAft>
                        <a:buClr>
                          <a:srgbClr val="000000"/>
                        </a:buClr>
                        <a:buSzPts val="1800"/>
                        <a:buFont typeface="Arial"/>
                        <a:buNone/>
                      </a:pPr>
                      <a:r>
                        <a:rPr lang="en-US" sz="1800" u="none" cap="none" strike="noStrike">
                          <a:solidFill>
                            <a:schemeClr val="dk1"/>
                          </a:solidFill>
                        </a:rPr>
                        <a:t>PRESCOTT</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800"/>
                        <a:buFont typeface="Arial"/>
                        <a:buNone/>
                      </a:pPr>
                      <a:r>
                        <a:rPr lang="en-US" sz="1800" u="none" cap="none" strike="noStrike"/>
                        <a:t>5</a:t>
                      </a:r>
                      <a:endParaRPr sz="18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Approach to assessment</a:t>
            </a:r>
            <a:endParaRPr b="0" i="0" sz="1400" u="none" cap="none" strike="noStrike">
              <a:solidFill>
                <a:srgbClr val="000000"/>
              </a:solidFill>
              <a:latin typeface="Arial"/>
              <a:ea typeface="Arial"/>
              <a:cs typeface="Arial"/>
              <a:sym typeface="Arial"/>
            </a:endParaRPr>
          </a:p>
        </p:txBody>
      </p:sp>
      <p:sp>
        <p:nvSpPr>
          <p:cNvPr id="226" name="Google Shape;226;p2"/>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200" u="none" cap="none" strike="noStrike">
              <a:solidFill>
                <a:schemeClr val="dk1"/>
              </a:solidFill>
              <a:latin typeface="Arial"/>
              <a:ea typeface="Arial"/>
              <a:cs typeface="Arial"/>
              <a:sym typeface="Arial"/>
            </a:endParaRPr>
          </a:p>
        </p:txBody>
      </p:sp>
      <p:sp>
        <p:nvSpPr>
          <p:cNvPr id="227" name="Google Shape;227;p2"/>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28" name="Google Shape;228;p2"/>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29" name="Google Shape;229;p2"/>
          <p:cNvSpPr txBox="1"/>
          <p:nvPr/>
        </p:nvSpPr>
        <p:spPr>
          <a:xfrm>
            <a:off x="103393" y="836931"/>
            <a:ext cx="6624300" cy="50889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Baseline methods</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CADD (SNV only)</a:t>
            </a:r>
            <a:endParaRPr b="0" i="0" sz="1800" u="none" cap="none" strike="noStrike">
              <a:solidFill>
                <a:srgbClr val="0B5394"/>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PolyPhen-2</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SIFT (SNV only)</a:t>
            </a:r>
            <a:endParaRPr b="0" i="0" sz="1800" u="none" cap="none" strike="noStrike">
              <a:solidFill>
                <a:srgbClr val="0B5394"/>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Other recruited methods</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AlphaMissense</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EVE</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rgbClr val="0B5394"/>
                </a:solidFill>
                <a:latin typeface="Arial"/>
                <a:ea typeface="Arial"/>
                <a:cs typeface="Arial"/>
                <a:sym typeface="Arial"/>
              </a:rPr>
              <a:t>ESM models - 1b, 3 (SNV only)</a:t>
            </a:r>
            <a:r>
              <a:rPr b="0" i="0" lang="en-US" sz="1800" u="none" cap="none" strike="noStrike">
                <a:solidFill>
                  <a:schemeClr val="dk1"/>
                </a:solidFill>
                <a:latin typeface="Arial"/>
                <a:ea typeface="Arial"/>
                <a:cs typeface="Arial"/>
                <a:sym typeface="Arial"/>
              </a:rPr>
              <a:t> and 1v</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PopEVE</a:t>
            </a:r>
            <a:endParaRPr b="0" i="0" sz="16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MutPred2</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REVEL (SNV only)</a:t>
            </a:r>
            <a:endParaRPr b="0" i="0" sz="1800" u="none" cap="none" strike="noStrike">
              <a:solidFill>
                <a:srgbClr val="0B5394"/>
              </a:solidFill>
              <a:latin typeface="Arial"/>
              <a:ea typeface="Arial"/>
              <a:cs typeface="Arial"/>
              <a:sym typeface="Arial"/>
            </a:endParaRPr>
          </a:p>
          <a:p>
            <a:pPr indent="-342900" lvl="1" marL="914400" marR="0" rtl="0" algn="l">
              <a:lnSpc>
                <a:spcPct val="115000"/>
              </a:lnSpc>
              <a:spcBef>
                <a:spcPts val="0"/>
              </a:spcBef>
              <a:spcAft>
                <a:spcPts val="0"/>
              </a:spcAft>
              <a:buClr>
                <a:srgbClr val="990000"/>
              </a:buClr>
              <a:buSzPts val="1800"/>
              <a:buFont typeface="Arial"/>
              <a:buChar char="○"/>
            </a:pPr>
            <a:r>
              <a:rPr b="0" i="0" lang="en-US" sz="1800" u="none" cap="none" strike="noStrike">
                <a:solidFill>
                  <a:srgbClr val="990000"/>
                </a:solidFill>
                <a:latin typeface="Arial"/>
                <a:ea typeface="Arial"/>
                <a:cs typeface="Arial"/>
                <a:sym typeface="Arial"/>
              </a:rPr>
              <a:t>ThermoMPNN (stability predictor)</a:t>
            </a:r>
            <a:endParaRPr b="0" i="0" sz="1800" u="none" cap="none" strike="noStrike">
              <a:solidFill>
                <a:srgbClr val="990000"/>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VARITY models - ER and R (SNV only)</a:t>
            </a:r>
            <a:endParaRPr b="0" i="0" sz="1800" u="none" cap="none" strike="noStrike">
              <a:solidFill>
                <a:srgbClr val="0B5394"/>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VEST4 (SNV only)</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3ae01c7c877_1_86"/>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Approach to assessment</a:t>
            </a:r>
            <a:endParaRPr b="0" i="0" sz="1400" u="none" cap="none" strike="noStrike">
              <a:solidFill>
                <a:srgbClr val="000000"/>
              </a:solidFill>
              <a:latin typeface="Arial"/>
              <a:ea typeface="Arial"/>
              <a:cs typeface="Arial"/>
              <a:sym typeface="Arial"/>
            </a:endParaRPr>
          </a:p>
        </p:txBody>
      </p:sp>
      <p:sp>
        <p:nvSpPr>
          <p:cNvPr id="235" name="Google Shape;235;g3ae01c7c877_1_86"/>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200" u="none" cap="none" strike="noStrike">
              <a:solidFill>
                <a:schemeClr val="dk1"/>
              </a:solidFill>
              <a:latin typeface="Arial"/>
              <a:ea typeface="Arial"/>
              <a:cs typeface="Arial"/>
              <a:sym typeface="Arial"/>
            </a:endParaRPr>
          </a:p>
        </p:txBody>
      </p:sp>
      <p:sp>
        <p:nvSpPr>
          <p:cNvPr id="236" name="Google Shape;236;g3ae01c7c877_1_86"/>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37" name="Google Shape;237;g3ae01c7c877_1_86"/>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38" name="Google Shape;238;g3ae01c7c877_1_86"/>
          <p:cNvSpPr txBox="1"/>
          <p:nvPr/>
        </p:nvSpPr>
        <p:spPr>
          <a:xfrm>
            <a:off x="6815750" y="766232"/>
            <a:ext cx="5242800" cy="50889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Evaluated all models but showing only top models from each team</a:t>
            </a:r>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Regression</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Spearman correlation coefficient</a:t>
            </a:r>
            <a:endParaRPr b="1"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Pearson correlation coefficient</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Coefficient of determination (R</a:t>
            </a:r>
            <a:r>
              <a:rPr b="0" baseline="30000" i="0" lang="en-US" sz="1800" u="none" cap="none" strike="noStrike">
                <a:solidFill>
                  <a:schemeClr val="dk1"/>
                </a:solidFill>
                <a:latin typeface="Arial"/>
                <a:ea typeface="Arial"/>
                <a:cs typeface="Arial"/>
                <a:sym typeface="Arial"/>
              </a:rPr>
              <a:t>2</a:t>
            </a:r>
            <a:r>
              <a:rPr b="0" i="0" lang="en-US"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Classification</a:t>
            </a:r>
            <a:endParaRPr b="0" i="0" sz="1800" u="sng"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1800" u="none" cap="none" strike="noStrike">
                <a:solidFill>
                  <a:schemeClr val="dk1"/>
                </a:solidFill>
                <a:latin typeface="Arial"/>
                <a:ea typeface="Arial"/>
                <a:cs typeface="Arial"/>
                <a:sym typeface="Arial"/>
              </a:rPr>
              <a:t>Calibrated assay according to the ACMG/AMP guidelines</a:t>
            </a:r>
            <a:r>
              <a:rPr b="0" i="0" lang="en-US" sz="1600" u="none" cap="none" strike="noStrike">
                <a:solidFill>
                  <a:schemeClr val="dk1"/>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a:t>
            </a:r>
            <a:r>
              <a:rPr b="0" i="0" lang="en-US" sz="1800" u="none" cap="none" strike="noStrike">
                <a:solidFill>
                  <a:schemeClr val="dk1"/>
                </a:solidFill>
                <a:highlight>
                  <a:srgbClr val="FFFFFF"/>
                </a:highlight>
                <a:latin typeface="Arial"/>
                <a:ea typeface="Arial"/>
                <a:cs typeface="Arial"/>
                <a:sym typeface="Arial"/>
              </a:rPr>
              <a:t>Zeiberg </a:t>
            </a:r>
            <a:r>
              <a:rPr b="0" i="1" lang="en-US" sz="1800" u="none" cap="none" strike="noStrike">
                <a:solidFill>
                  <a:schemeClr val="dk1"/>
                </a:solidFill>
                <a:highlight>
                  <a:srgbClr val="FFFFFF"/>
                </a:highlight>
                <a:latin typeface="Arial"/>
                <a:ea typeface="Arial"/>
                <a:cs typeface="Arial"/>
                <a:sym typeface="Arial"/>
              </a:rPr>
              <a:t>et al. </a:t>
            </a:r>
            <a:r>
              <a:rPr b="0" i="0" lang="en-US" sz="1800" u="none" cap="none" strike="noStrike">
                <a:solidFill>
                  <a:schemeClr val="dk1"/>
                </a:solidFill>
                <a:highlight>
                  <a:srgbClr val="FFFFFF"/>
                </a:highlight>
                <a:latin typeface="Arial"/>
                <a:ea typeface="Arial"/>
                <a:cs typeface="Arial"/>
                <a:sym typeface="Arial"/>
              </a:rPr>
              <a:t>bioRxiv. 2025. PMID: 40654914; PMCID: PMC12248162.</a:t>
            </a:r>
            <a:r>
              <a:rPr b="0" i="0" lang="en-US"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Used the threshold corresponding to supporting evidence for pathogenicity for each domain</a:t>
            </a:r>
            <a:endParaRPr b="0" i="0" sz="1800" u="none" cap="none" strike="noStrike">
              <a:solidFill>
                <a:schemeClr val="dk1"/>
              </a:solidFill>
              <a:latin typeface="Arial"/>
              <a:ea typeface="Arial"/>
              <a:cs typeface="Arial"/>
              <a:sym typeface="Arial"/>
            </a:endParaRPr>
          </a:p>
          <a:p>
            <a:pPr indent="-342900" lvl="2" marL="13716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1072 low abundance, 7819 high abundance</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1" i="0" lang="en-US" sz="1800" u="none" cap="none" strike="noStrike">
                <a:solidFill>
                  <a:schemeClr val="dk1"/>
                </a:solidFill>
                <a:latin typeface="Arial"/>
                <a:ea typeface="Arial"/>
                <a:cs typeface="Arial"/>
                <a:sym typeface="Arial"/>
              </a:rPr>
              <a:t>AUROC</a:t>
            </a:r>
            <a:endParaRPr b="1" i="0" sz="1800" u="none" cap="none" strike="noStrike">
              <a:solidFill>
                <a:schemeClr val="dk1"/>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All variants vs. only SNVs</a:t>
            </a:r>
            <a:endParaRPr b="0" i="0" sz="1800" u="none" cap="none" strike="noStrike">
              <a:solidFill>
                <a:schemeClr val="dk1"/>
              </a:solidFill>
              <a:latin typeface="Arial"/>
              <a:ea typeface="Arial"/>
              <a:cs typeface="Arial"/>
              <a:sym typeface="Arial"/>
            </a:endParaRPr>
          </a:p>
        </p:txBody>
      </p:sp>
      <p:sp>
        <p:nvSpPr>
          <p:cNvPr id="239" name="Google Shape;239;g3ae01c7c877_1_86"/>
          <p:cNvSpPr txBox="1"/>
          <p:nvPr/>
        </p:nvSpPr>
        <p:spPr>
          <a:xfrm>
            <a:off x="103393" y="836931"/>
            <a:ext cx="6624300" cy="50889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Baseline methods</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CADD (SNV only)</a:t>
            </a:r>
            <a:endParaRPr b="0" i="0" sz="1800" u="none" cap="none" strike="noStrike">
              <a:solidFill>
                <a:srgbClr val="0B5394"/>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PolyPhen-2</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SIFT (SNV only)</a:t>
            </a:r>
            <a:endParaRPr b="0" i="0" sz="1800" u="none" cap="none" strike="noStrike">
              <a:solidFill>
                <a:srgbClr val="0B5394"/>
              </a:solidFill>
              <a:latin typeface="Arial"/>
              <a:ea typeface="Arial"/>
              <a:cs typeface="Arial"/>
              <a:sym typeface="Arial"/>
            </a:endParaRPr>
          </a:p>
          <a:p>
            <a:pPr indent="-342900" lvl="0" marL="457200" marR="0" rtl="0" algn="l">
              <a:lnSpc>
                <a:spcPct val="115000"/>
              </a:lnSpc>
              <a:spcBef>
                <a:spcPts val="0"/>
              </a:spcBef>
              <a:spcAft>
                <a:spcPts val="0"/>
              </a:spcAft>
              <a:buClr>
                <a:schemeClr val="dk1"/>
              </a:buClr>
              <a:buSzPts val="1800"/>
              <a:buFont typeface="Arial"/>
              <a:buChar char="●"/>
            </a:pPr>
            <a:r>
              <a:rPr b="0" i="0" lang="en-US" sz="1800" u="sng" cap="none" strike="noStrike">
                <a:solidFill>
                  <a:schemeClr val="dk1"/>
                </a:solidFill>
                <a:latin typeface="Arial"/>
                <a:ea typeface="Arial"/>
                <a:cs typeface="Arial"/>
                <a:sym typeface="Arial"/>
              </a:rPr>
              <a:t>Other recruited methods</a:t>
            </a:r>
            <a:endParaRPr b="0" i="0" sz="1800" u="sng"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AlphaMissense</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EVE</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rgbClr val="0B5394"/>
                </a:solidFill>
                <a:latin typeface="Arial"/>
                <a:ea typeface="Arial"/>
                <a:cs typeface="Arial"/>
                <a:sym typeface="Arial"/>
              </a:rPr>
              <a:t>ESM models - 1b, 3 (SNV only)</a:t>
            </a:r>
            <a:r>
              <a:rPr b="0" i="0" lang="en-US" sz="1800" u="none" cap="none" strike="noStrike">
                <a:solidFill>
                  <a:schemeClr val="dk1"/>
                </a:solidFill>
                <a:latin typeface="Arial"/>
                <a:ea typeface="Arial"/>
                <a:cs typeface="Arial"/>
                <a:sym typeface="Arial"/>
              </a:rPr>
              <a:t> and 1v</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PopEVE</a:t>
            </a:r>
            <a:endParaRPr b="0" i="0" sz="16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MutPred2</a:t>
            </a:r>
            <a:endParaRPr b="0" i="0" sz="1800" u="none" cap="none" strike="noStrike">
              <a:solidFill>
                <a:schemeClr val="dk1"/>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REVEL (SNV only)</a:t>
            </a:r>
            <a:endParaRPr b="0" i="0" sz="1800" u="none" cap="none" strike="noStrike">
              <a:solidFill>
                <a:srgbClr val="0B5394"/>
              </a:solidFill>
              <a:latin typeface="Arial"/>
              <a:ea typeface="Arial"/>
              <a:cs typeface="Arial"/>
              <a:sym typeface="Arial"/>
            </a:endParaRPr>
          </a:p>
          <a:p>
            <a:pPr indent="-342900" lvl="1" marL="914400" marR="0" rtl="0" algn="l">
              <a:lnSpc>
                <a:spcPct val="115000"/>
              </a:lnSpc>
              <a:spcBef>
                <a:spcPts val="0"/>
              </a:spcBef>
              <a:spcAft>
                <a:spcPts val="0"/>
              </a:spcAft>
              <a:buClr>
                <a:srgbClr val="990000"/>
              </a:buClr>
              <a:buSzPts val="1800"/>
              <a:buFont typeface="Arial"/>
              <a:buChar char="○"/>
            </a:pPr>
            <a:r>
              <a:rPr b="0" i="0" lang="en-US" sz="1800" u="none" cap="none" strike="noStrike">
                <a:solidFill>
                  <a:srgbClr val="990000"/>
                </a:solidFill>
                <a:latin typeface="Arial"/>
                <a:ea typeface="Arial"/>
                <a:cs typeface="Arial"/>
                <a:sym typeface="Arial"/>
              </a:rPr>
              <a:t>ThermoMPNN (stability predictor)</a:t>
            </a:r>
            <a:endParaRPr b="0" i="0" sz="1800" u="none" cap="none" strike="noStrike">
              <a:solidFill>
                <a:srgbClr val="990000"/>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VARITY models - ER and R (SNV only)</a:t>
            </a:r>
            <a:endParaRPr b="0" i="0" sz="1800" u="none" cap="none" strike="noStrike">
              <a:solidFill>
                <a:srgbClr val="0B5394"/>
              </a:solidFill>
              <a:latin typeface="Arial"/>
              <a:ea typeface="Arial"/>
              <a:cs typeface="Arial"/>
              <a:sym typeface="Arial"/>
            </a:endParaRPr>
          </a:p>
          <a:p>
            <a:pPr indent="-342900" lvl="1" marL="914400" marR="0" rtl="0" algn="l">
              <a:lnSpc>
                <a:spcPct val="115000"/>
              </a:lnSpc>
              <a:spcBef>
                <a:spcPts val="0"/>
              </a:spcBef>
              <a:spcAft>
                <a:spcPts val="0"/>
              </a:spcAft>
              <a:buClr>
                <a:srgbClr val="0B5394"/>
              </a:buClr>
              <a:buSzPts val="1800"/>
              <a:buFont typeface="Arial"/>
              <a:buChar char="○"/>
            </a:pPr>
            <a:r>
              <a:rPr b="0" i="0" lang="en-US" sz="1800" u="none" cap="none" strike="noStrike">
                <a:solidFill>
                  <a:srgbClr val="0B5394"/>
                </a:solidFill>
                <a:latin typeface="Arial"/>
                <a:ea typeface="Arial"/>
                <a:cs typeface="Arial"/>
                <a:sym typeface="Arial"/>
              </a:rPr>
              <a:t>VEST4 (SNV only)</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ae01c7c877_0_0"/>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Domain-specific differences in performance</a:t>
            </a:r>
            <a:endParaRPr b="0" i="0" sz="1400" u="none" cap="none" strike="noStrike">
              <a:solidFill>
                <a:srgbClr val="000000"/>
              </a:solidFill>
              <a:latin typeface="Arial"/>
              <a:ea typeface="Arial"/>
              <a:cs typeface="Arial"/>
              <a:sym typeface="Arial"/>
            </a:endParaRPr>
          </a:p>
        </p:txBody>
      </p:sp>
      <p:sp>
        <p:nvSpPr>
          <p:cNvPr id="245" name="Google Shape;245;g3ae01c7c877_0_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200" u="none" cap="none" strike="noStrike">
              <a:solidFill>
                <a:schemeClr val="dk1"/>
              </a:solidFill>
              <a:latin typeface="Arial"/>
              <a:ea typeface="Arial"/>
              <a:cs typeface="Arial"/>
              <a:sym typeface="Arial"/>
            </a:endParaRPr>
          </a:p>
        </p:txBody>
      </p:sp>
      <p:sp>
        <p:nvSpPr>
          <p:cNvPr id="246" name="Google Shape;246;g3ae01c7c877_0_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47" name="Google Shape;247;g3ae01c7c877_0_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pic>
        <p:nvPicPr>
          <p:cNvPr id="248" name="Google Shape;248;g3ae01c7c877_0_0"/>
          <p:cNvPicPr preferRelativeResize="0"/>
          <p:nvPr/>
        </p:nvPicPr>
        <p:blipFill rotWithShape="1">
          <a:blip r:embed="rId3">
            <a:alphaModFix/>
          </a:blip>
          <a:srcRect b="0" l="0" r="0" t="0"/>
          <a:stretch/>
        </p:blipFill>
        <p:spPr>
          <a:xfrm>
            <a:off x="2431838" y="871538"/>
            <a:ext cx="7272375" cy="56049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g3adcede1e95_0_34"/>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Summary and Discussion</a:t>
            </a:r>
            <a:endParaRPr b="0" i="0" sz="1400" u="none" cap="none" strike="noStrike">
              <a:solidFill>
                <a:srgbClr val="000000"/>
              </a:solidFill>
              <a:latin typeface="Arial"/>
              <a:ea typeface="Arial"/>
              <a:cs typeface="Arial"/>
              <a:sym typeface="Arial"/>
            </a:endParaRPr>
          </a:p>
        </p:txBody>
      </p:sp>
      <p:sp>
        <p:nvSpPr>
          <p:cNvPr id="254" name="Google Shape;254;g3adcede1e95_0_34"/>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200" u="none" cap="none" strike="noStrike">
              <a:solidFill>
                <a:schemeClr val="dk1"/>
              </a:solidFill>
              <a:latin typeface="Arial"/>
              <a:ea typeface="Arial"/>
              <a:cs typeface="Arial"/>
              <a:sym typeface="Arial"/>
            </a:endParaRPr>
          </a:p>
        </p:txBody>
      </p:sp>
      <p:sp>
        <p:nvSpPr>
          <p:cNvPr id="255" name="Google Shape;255;g3adcede1e95_0_34"/>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56" name="Google Shape;256;g3adcede1e95_0_34"/>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57" name="Google Shape;257;g3adcede1e95_0_34"/>
          <p:cNvSpPr txBox="1"/>
          <p:nvPr/>
        </p:nvSpPr>
        <p:spPr>
          <a:xfrm>
            <a:off x="191375" y="830166"/>
            <a:ext cx="11814000" cy="56355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15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Advances appear to be real</a:t>
            </a:r>
            <a:endParaRPr b="0" i="0" sz="2000" u="sng"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~10% increase in performance over state-of-the-art methods across different metrics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Multiple methods succeed over existing generic effect and stability predictors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More methods surface when dichotomizing on extremely low abundance variants</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3ae01c7c877_1_117"/>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Summary and Discussion</a:t>
            </a:r>
            <a:endParaRPr b="0" i="0" sz="1400" u="none" cap="none" strike="noStrike">
              <a:solidFill>
                <a:srgbClr val="000000"/>
              </a:solidFill>
              <a:latin typeface="Arial"/>
              <a:ea typeface="Arial"/>
              <a:cs typeface="Arial"/>
              <a:sym typeface="Arial"/>
            </a:endParaRPr>
          </a:p>
        </p:txBody>
      </p:sp>
      <p:sp>
        <p:nvSpPr>
          <p:cNvPr id="263" name="Google Shape;263;g3ae01c7c877_1_117"/>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200" u="none" cap="none" strike="noStrike">
              <a:solidFill>
                <a:schemeClr val="dk1"/>
              </a:solidFill>
              <a:latin typeface="Arial"/>
              <a:ea typeface="Arial"/>
              <a:cs typeface="Arial"/>
              <a:sym typeface="Arial"/>
            </a:endParaRPr>
          </a:p>
        </p:txBody>
      </p:sp>
      <p:sp>
        <p:nvSpPr>
          <p:cNvPr id="264" name="Google Shape;264;g3ae01c7c877_1_117"/>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65" name="Google Shape;265;g3ae01c7c877_1_117"/>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66" name="Google Shape;266;g3ae01c7c877_1_117"/>
          <p:cNvSpPr txBox="1"/>
          <p:nvPr/>
        </p:nvSpPr>
        <p:spPr>
          <a:xfrm>
            <a:off x="191375" y="830166"/>
            <a:ext cx="11814000" cy="56355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15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Advances appear to be real</a:t>
            </a:r>
            <a:endParaRPr b="0" i="0" sz="2000" u="sng"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~10% increase in performance over state-of-the-art methods across different metrics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Multiple methods succeed over existing generic effect and stability predictors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More methods surface when dichotomizing on extremely low abundance variants</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Emerging methodological themes and questions</a:t>
            </a:r>
            <a:endParaRPr b="0" i="0" sz="2000" u="sng"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Structure-based methods (either explicit or implicit) were enriched in the top-performers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Generic methods vs. TSC2-specific information - </a:t>
            </a:r>
            <a:r>
              <a:rPr b="1" i="0" lang="en-US" sz="2000" u="none" cap="none" strike="noStrike">
                <a:solidFill>
                  <a:schemeClr val="dk1"/>
                </a:solidFill>
                <a:latin typeface="Arial"/>
                <a:ea typeface="Arial"/>
                <a:cs typeface="Arial"/>
                <a:sym typeface="Arial"/>
              </a:rPr>
              <a:t>how generalizable are these approaches?</a:t>
            </a:r>
            <a:endParaRPr b="1"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Performance varies across the two regions - </a:t>
            </a:r>
            <a:r>
              <a:rPr b="1" i="0" lang="en-US" sz="2000" u="none" cap="none" strike="noStrike">
                <a:solidFill>
                  <a:schemeClr val="dk1"/>
                </a:solidFill>
                <a:latin typeface="Arial"/>
                <a:ea typeface="Arial"/>
                <a:cs typeface="Arial"/>
                <a:sym typeface="Arial"/>
              </a:rPr>
              <a:t>why? </a:t>
            </a:r>
            <a:endParaRPr b="1"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use of PTEN and TPMT VAMP-Seq data proved advantageous - </a:t>
            </a:r>
            <a:r>
              <a:rPr b="1" i="0" lang="en-US" sz="2000" u="none" cap="none" strike="noStrike">
                <a:solidFill>
                  <a:schemeClr val="dk1"/>
                </a:solidFill>
                <a:latin typeface="Arial"/>
                <a:ea typeface="Arial"/>
                <a:cs typeface="Arial"/>
                <a:sym typeface="Arial"/>
              </a:rPr>
              <a:t>what does this mean?</a:t>
            </a:r>
            <a:br>
              <a:rPr b="1" i="0" lang="en-US" sz="2000" u="none" cap="none" strike="noStrike">
                <a:solidFill>
                  <a:schemeClr val="dk1"/>
                </a:solidFill>
                <a:latin typeface="Arial"/>
                <a:ea typeface="Arial"/>
                <a:cs typeface="Arial"/>
                <a:sym typeface="Arial"/>
              </a:rPr>
            </a:br>
            <a:endParaRPr b="1" i="0" sz="2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g3ae01c7c877_1_125"/>
          <p:cNvSpPr txBox="1"/>
          <p:nvPr/>
        </p:nvSpPr>
        <p:spPr>
          <a:xfrm>
            <a:off x="0" y="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Summary and Discussion</a:t>
            </a:r>
            <a:endParaRPr b="0" i="0" sz="1400" u="none" cap="none" strike="noStrike">
              <a:solidFill>
                <a:srgbClr val="000000"/>
              </a:solidFill>
              <a:latin typeface="Arial"/>
              <a:ea typeface="Arial"/>
              <a:cs typeface="Arial"/>
              <a:sym typeface="Arial"/>
            </a:endParaRPr>
          </a:p>
        </p:txBody>
      </p:sp>
      <p:sp>
        <p:nvSpPr>
          <p:cNvPr id="272" name="Google Shape;272;g3ae01c7c877_1_125"/>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200" u="none" cap="none" strike="noStrike">
              <a:solidFill>
                <a:schemeClr val="dk1"/>
              </a:solidFill>
              <a:latin typeface="Arial"/>
              <a:ea typeface="Arial"/>
              <a:cs typeface="Arial"/>
              <a:sym typeface="Arial"/>
            </a:endParaRPr>
          </a:p>
        </p:txBody>
      </p:sp>
      <p:sp>
        <p:nvSpPr>
          <p:cNvPr id="273" name="Google Shape;273;g3ae01c7c877_1_125"/>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74" name="Google Shape;274;g3ae01c7c877_1_125"/>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75" name="Google Shape;275;g3ae01c7c877_1_125"/>
          <p:cNvSpPr txBox="1"/>
          <p:nvPr/>
        </p:nvSpPr>
        <p:spPr>
          <a:xfrm>
            <a:off x="191375" y="830166"/>
            <a:ext cx="11814000" cy="5635500"/>
          </a:xfrm>
          <a:prstGeom prst="rect">
            <a:avLst/>
          </a:prstGeom>
          <a:noFill/>
          <a:ln>
            <a:noFill/>
          </a:ln>
        </p:spPr>
        <p:txBody>
          <a:bodyPr anchorCtr="0" anchor="t" bIns="45700" lIns="91425" spcFirstLastPara="1" rIns="91425" wrap="square" tIns="45700">
            <a:noAutofit/>
          </a:bodyPr>
          <a:lstStyle/>
          <a:p>
            <a:pPr indent="-355600" lvl="0" marL="457200" marR="0" rtl="0" algn="l">
              <a:lnSpc>
                <a:spcPct val="115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Advances appear to be real</a:t>
            </a:r>
            <a:endParaRPr b="0" i="0" sz="2000" u="sng"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~10% increase in performance over state-of-the-art methods across different metrics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Multiple methods succeed over existing generic effect and stability predictors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More methods surface when dichotomizing on extremely low abundance variants</a:t>
            </a:r>
            <a:br>
              <a:rPr b="0" i="0" lang="en-US" sz="2000" u="none" cap="none" strike="noStrike">
                <a:solidFill>
                  <a:schemeClr val="dk1"/>
                </a:solidFill>
                <a:latin typeface="Arial"/>
                <a:ea typeface="Arial"/>
                <a:cs typeface="Arial"/>
                <a:sym typeface="Arial"/>
              </a:rPr>
            </a:b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Emerging methodological themes and questions</a:t>
            </a:r>
            <a:endParaRPr b="0" i="0" sz="2000" u="sng"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Structure-based methods (either explicit or implicit) were enriched in the top-performers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Generic methods vs. TSC2-specific information - </a:t>
            </a:r>
            <a:r>
              <a:rPr b="1" i="0" lang="en-US" sz="2000" u="none" cap="none" strike="noStrike">
                <a:solidFill>
                  <a:schemeClr val="dk1"/>
                </a:solidFill>
                <a:latin typeface="Arial"/>
                <a:ea typeface="Arial"/>
                <a:cs typeface="Arial"/>
                <a:sym typeface="Arial"/>
              </a:rPr>
              <a:t>how generalizable are these approaches?</a:t>
            </a:r>
            <a:endParaRPr b="1"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Performance varies across the two regions - </a:t>
            </a:r>
            <a:r>
              <a:rPr b="1" i="0" lang="en-US" sz="2000" u="none" cap="none" strike="noStrike">
                <a:solidFill>
                  <a:schemeClr val="dk1"/>
                </a:solidFill>
                <a:latin typeface="Arial"/>
                <a:ea typeface="Arial"/>
                <a:cs typeface="Arial"/>
                <a:sym typeface="Arial"/>
              </a:rPr>
              <a:t>why? </a:t>
            </a:r>
            <a:endParaRPr b="1"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The use of PTEN and TPMT VAMP-Seq data was advantageous - </a:t>
            </a:r>
            <a:r>
              <a:rPr b="1" i="0" lang="en-US" sz="2000" u="none" cap="none" strike="noStrike">
                <a:solidFill>
                  <a:schemeClr val="dk1"/>
                </a:solidFill>
                <a:latin typeface="Arial"/>
                <a:ea typeface="Arial"/>
                <a:cs typeface="Arial"/>
                <a:sym typeface="Arial"/>
              </a:rPr>
              <a:t>what does this mean?</a:t>
            </a:r>
            <a:br>
              <a:rPr b="1" i="0" lang="en-US" sz="2000" u="none" cap="none" strike="noStrike">
                <a:solidFill>
                  <a:schemeClr val="dk1"/>
                </a:solidFill>
                <a:latin typeface="Arial"/>
                <a:ea typeface="Arial"/>
                <a:cs typeface="Arial"/>
                <a:sym typeface="Arial"/>
              </a:rPr>
            </a:br>
            <a:endParaRPr b="1"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sng" cap="none" strike="noStrike">
                <a:solidFill>
                  <a:schemeClr val="dk1"/>
                </a:solidFill>
                <a:latin typeface="Arial"/>
                <a:ea typeface="Arial"/>
                <a:cs typeface="Arial"/>
                <a:sym typeface="Arial"/>
              </a:rPr>
              <a:t>Other analyses (proposed)</a:t>
            </a:r>
            <a:endParaRPr b="0" i="0" sz="2000" u="sng"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Assessing “difficult-to-predict” variants</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Per-position assessment and correlations with biology</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Impact on clinical variant classification</a:t>
            </a:r>
            <a:endParaRPr b="0" i="0" sz="2000" u="none" cap="none" strike="noStrike">
              <a:solidFill>
                <a:schemeClr val="dk1"/>
              </a:solidFill>
              <a:latin typeface="Arial"/>
              <a:ea typeface="Arial"/>
              <a:cs typeface="Arial"/>
              <a:sym typeface="Arial"/>
            </a:endParaRPr>
          </a:p>
          <a:p>
            <a:pPr indent="-355600" lvl="1" marL="9144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Addressing standard deviations in experimental data as well as predictions</a:t>
            </a:r>
            <a:endParaRPr b="0" i="0" sz="2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
          <p:cNvSpPr txBox="1"/>
          <p:nvPr/>
        </p:nvSpPr>
        <p:spPr>
          <a:xfrm>
            <a:off x="0" y="0"/>
            <a:ext cx="12192000" cy="829893"/>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Acknowledgements</a:t>
            </a:r>
            <a:endParaRPr b="0" i="0" sz="1400" u="none" cap="none" strike="noStrike">
              <a:solidFill>
                <a:srgbClr val="000000"/>
              </a:solidFill>
              <a:latin typeface="Arial"/>
              <a:ea typeface="Arial"/>
              <a:cs typeface="Arial"/>
              <a:sym typeface="Arial"/>
            </a:endParaRPr>
          </a:p>
        </p:txBody>
      </p:sp>
      <p:sp>
        <p:nvSpPr>
          <p:cNvPr id="281" name="Google Shape;281;p3"/>
          <p:cNvSpPr txBox="1"/>
          <p:nvPr/>
        </p:nvSpPr>
        <p:spPr>
          <a:xfrm>
            <a:off x="489545" y="1818848"/>
            <a:ext cx="3975900" cy="5088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i="0" lang="en-US" sz="2000" u="none" cap="none" strike="noStrike">
                <a:solidFill>
                  <a:schemeClr val="dk1"/>
                </a:solidFill>
                <a:latin typeface="Arial"/>
                <a:ea typeface="Arial"/>
                <a:cs typeface="Arial"/>
                <a:sym typeface="Arial"/>
              </a:rPr>
              <a:t>Icahn School of Medicine at Mount Sinai</a:t>
            </a:r>
            <a:endParaRPr b="1" i="0" sz="2000" u="none" cap="none" strike="noStrike">
              <a:solidFill>
                <a:schemeClr val="dk1"/>
              </a:solidFill>
              <a:latin typeface="Arial"/>
              <a:ea typeface="Arial"/>
              <a:cs typeface="Arial"/>
              <a:sym typeface="Arial"/>
            </a:endParaRPr>
          </a:p>
          <a:p>
            <a:pPr indent="-355600" lvl="0" marL="457200" marR="0" rtl="0" algn="l">
              <a:lnSpc>
                <a:spcPct val="115000"/>
              </a:lnSpc>
              <a:spcBef>
                <a:spcPts val="12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Timothy Bergquist</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Matthew Neky</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Himanshu Sharma</a:t>
            </a:r>
            <a:endParaRPr b="0" i="0" sz="2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Northeastern University</a:t>
            </a:r>
            <a:endParaRPr b="1" i="0" sz="2000" u="none" cap="none" strike="noStrike">
              <a:solidFill>
                <a:schemeClr val="dk1"/>
              </a:solidFill>
              <a:latin typeface="Arial"/>
              <a:ea typeface="Arial"/>
              <a:cs typeface="Arial"/>
              <a:sym typeface="Arial"/>
            </a:endParaRPr>
          </a:p>
          <a:p>
            <a:pPr indent="-355600" lvl="0" marL="457200" marR="0" rtl="0" algn="l">
              <a:lnSpc>
                <a:spcPct val="115000"/>
              </a:lnSpc>
              <a:spcBef>
                <a:spcPts val="12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Ross Stewart</a:t>
            </a:r>
            <a:endParaRPr b="0" i="0" sz="16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p:txBody>
      </p:sp>
      <p:sp>
        <p:nvSpPr>
          <p:cNvPr id="282" name="Google Shape;282;p3"/>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83" name="Google Shape;283;p3"/>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284" name="Google Shape;284;p3"/>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85" name="Google Shape;285;p3"/>
          <p:cNvSpPr txBox="1"/>
          <p:nvPr/>
        </p:nvSpPr>
        <p:spPr>
          <a:xfrm>
            <a:off x="8263176" y="1818848"/>
            <a:ext cx="3975900" cy="5088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chemeClr val="dk1"/>
              </a:buClr>
              <a:buSzPts val="1100"/>
              <a:buFont typeface="Arial"/>
              <a:buNone/>
            </a:pPr>
            <a:r>
              <a:rPr b="1" i="0" lang="en-US" sz="2000" u="none" cap="none" strike="noStrike">
                <a:solidFill>
                  <a:schemeClr val="dk1"/>
                </a:solidFill>
                <a:latin typeface="Arial"/>
                <a:ea typeface="Arial"/>
                <a:cs typeface="Arial"/>
                <a:sym typeface="Arial"/>
              </a:rPr>
              <a:t>CAGI team and assessors</a:t>
            </a:r>
            <a:endParaRPr b="1" i="0" sz="2000" u="none" cap="none" strike="noStrike">
              <a:solidFill>
                <a:schemeClr val="dk1"/>
              </a:solidFill>
              <a:latin typeface="Arial"/>
              <a:ea typeface="Arial"/>
              <a:cs typeface="Arial"/>
              <a:sym typeface="Arial"/>
            </a:endParaRPr>
          </a:p>
          <a:p>
            <a:pPr indent="-355600" lvl="0" marL="457200" marR="0" rtl="0" algn="l">
              <a:lnSpc>
                <a:spcPct val="115000"/>
              </a:lnSpc>
              <a:spcBef>
                <a:spcPts val="12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Gaia Andreoletti</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Steven Brenner</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Predrag Radivojac</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Nilah Ioannidis</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Joe Marsh</a:t>
            </a:r>
            <a:endParaRPr b="0" i="0" sz="1600" u="none" cap="none" strike="noStrike">
              <a:solidFill>
                <a:schemeClr val="dk1"/>
              </a:solidFill>
              <a:latin typeface="Arial"/>
              <a:ea typeface="Arial"/>
              <a:cs typeface="Arial"/>
              <a:sym typeface="Arial"/>
            </a:endParaRPr>
          </a:p>
          <a:p>
            <a:pPr indent="-127000" lvl="0" marL="228600" marR="0" rtl="0" algn="l">
              <a:lnSpc>
                <a:spcPct val="100000"/>
              </a:lnSpc>
              <a:spcBef>
                <a:spcPts val="120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286" name="Google Shape;286;p3"/>
          <p:cNvSpPr txBox="1"/>
          <p:nvPr/>
        </p:nvSpPr>
        <p:spPr>
          <a:xfrm>
            <a:off x="4896126" y="1834548"/>
            <a:ext cx="2896500" cy="5088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Data generators</a:t>
            </a:r>
            <a:endParaRPr b="1" i="0" sz="2000" u="none" cap="none" strike="noStrike">
              <a:solidFill>
                <a:schemeClr val="dk1"/>
              </a:solidFill>
              <a:latin typeface="Arial"/>
              <a:ea typeface="Arial"/>
              <a:cs typeface="Arial"/>
              <a:sym typeface="Arial"/>
            </a:endParaRPr>
          </a:p>
          <a:p>
            <a:pPr indent="-355600" lvl="0" marL="457200" marR="0" rtl="0" algn="l">
              <a:lnSpc>
                <a:spcPct val="115000"/>
              </a:lnSpc>
              <a:spcBef>
                <a:spcPts val="12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Dan Holmes</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Doug Fowler</a:t>
            </a:r>
            <a:endParaRPr b="0" i="0" sz="2000" u="none" cap="none" strike="noStrike">
              <a:solidFill>
                <a:schemeClr val="dk1"/>
              </a:solidFill>
              <a:latin typeface="Arial"/>
              <a:ea typeface="Arial"/>
              <a:cs typeface="Arial"/>
              <a:sym typeface="Arial"/>
            </a:endParaRPr>
          </a:p>
          <a:p>
            <a:pPr indent="-355600" lvl="0" marL="457200" marR="0" rtl="0" algn="l">
              <a:lnSpc>
                <a:spcPct val="115000"/>
              </a:lnSpc>
              <a:spcBef>
                <a:spcPts val="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Lea Starita</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3adcede1e95_0_120"/>
          <p:cNvSpPr txBox="1"/>
          <p:nvPr/>
        </p:nvSpPr>
        <p:spPr>
          <a:xfrm>
            <a:off x="0" y="3014100"/>
            <a:ext cx="12192000" cy="829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4000" u="none" cap="small" strike="noStrike">
                <a:solidFill>
                  <a:schemeClr val="dk1"/>
                </a:solidFill>
                <a:latin typeface="Arial"/>
                <a:ea typeface="Arial"/>
                <a:cs typeface="Arial"/>
                <a:sym typeface="Arial"/>
              </a:rPr>
              <a:t>THANK YOU</a:t>
            </a:r>
            <a:endParaRPr b="0" i="0" sz="1800" u="none" cap="none" strike="noStrike">
              <a:solidFill>
                <a:srgbClr val="000000"/>
              </a:solidFill>
              <a:latin typeface="Arial"/>
              <a:ea typeface="Arial"/>
              <a:cs typeface="Arial"/>
              <a:sym typeface="Arial"/>
            </a:endParaRPr>
          </a:p>
        </p:txBody>
      </p:sp>
      <p:sp>
        <p:nvSpPr>
          <p:cNvPr id="293" name="Google Shape;293;g3adcede1e95_0_120"/>
          <p:cNvSpPr txBox="1"/>
          <p:nvPr/>
        </p:nvSpPr>
        <p:spPr>
          <a:xfrm>
            <a:off x="0" y="6581001"/>
            <a:ext cx="1699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94" name="Google Shape;294;g3adcede1e95_0_120"/>
          <p:cNvSpPr txBox="1"/>
          <p:nvPr/>
        </p:nvSpPr>
        <p:spPr>
          <a:xfrm>
            <a:off x="9839739" y="6581000"/>
            <a:ext cx="2372100" cy="2769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Vikas Pejaver</a:t>
            </a:r>
            <a:endParaRPr b="0" i="0" sz="1400" u="none" cap="none" strike="noStrike">
              <a:solidFill>
                <a:srgbClr val="000000"/>
              </a:solidFill>
              <a:latin typeface="Arial"/>
              <a:ea typeface="Arial"/>
              <a:cs typeface="Arial"/>
              <a:sym typeface="Arial"/>
            </a:endParaRPr>
          </a:p>
        </p:txBody>
      </p:sp>
      <p:sp>
        <p:nvSpPr>
          <p:cNvPr id="295" name="Google Shape;295;g3adcede1e95_0_120"/>
          <p:cNvSpPr txBox="1"/>
          <p:nvPr/>
        </p:nvSpPr>
        <p:spPr>
          <a:xfrm>
            <a:off x="4881981" y="6580999"/>
            <a:ext cx="2372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2019-12-03T13:34:22Z</dcterms:created>
  <dc:creator>Microsoft Office User</dc:creator>
</cp:coreProperties>
</file>