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82"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5" r:id="rId21"/>
    <p:sldId id="281" r:id="rId22"/>
    <p:sldId id="276" r:id="rId23"/>
    <p:sldId id="277" r:id="rId24"/>
    <p:sldId id="278" r:id="rId25"/>
    <p:sldId id="279" r:id="rId26"/>
    <p:sldId id="280" r:id="rId2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73393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173393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173393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173393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173393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173393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173393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173393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173393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3175" cap="flat">
              <a:solidFill>
                <a:srgbClr val="000000"/>
              </a:solidFill>
              <a:prstDash val="solid"/>
              <a:miter lim="400000"/>
            </a:ln>
          </a:left>
          <a:right>
            <a:ln w="12700"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firstCol>
    <a:lastRow>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12700"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lastRow>
    <a:firstRow>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12700"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3175" cap="flat">
              <a:solidFill>
                <a:srgbClr val="536773"/>
              </a:solidFill>
              <a:prstDash val="solid"/>
              <a:miter lim="400000"/>
            </a:ln>
          </a:left>
          <a:right>
            <a:ln w="3175" cap="flat">
              <a:solidFill>
                <a:srgbClr val="536773"/>
              </a:solidFill>
              <a:prstDash val="solid"/>
              <a:miter lim="400000"/>
            </a:ln>
          </a:right>
          <a:top>
            <a:ln w="3175" cap="flat">
              <a:solidFill>
                <a:srgbClr val="536773"/>
              </a:solidFill>
              <a:prstDash val="solid"/>
              <a:miter lim="400000"/>
            </a:ln>
          </a:top>
          <a:bottom>
            <a:ln w="3175" cap="flat">
              <a:solidFill>
                <a:srgbClr val="536773"/>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3175" cap="flat">
              <a:solidFill>
                <a:srgbClr val="000000"/>
              </a:solidFill>
              <a:prstDash val="solid"/>
              <a:miter lim="400000"/>
            </a:ln>
          </a:left>
          <a:right>
            <a:ln w="12700" cap="flat">
              <a:solidFill>
                <a:srgbClr val="000000"/>
              </a:solidFill>
              <a:prstDash val="solid"/>
              <a:miter lim="400000"/>
            </a:ln>
          </a:right>
          <a:top>
            <a:ln w="3175" cap="flat">
              <a:solidFill>
                <a:srgbClr val="536773"/>
              </a:solidFill>
              <a:prstDash val="solid"/>
              <a:miter lim="400000"/>
            </a:ln>
          </a:top>
          <a:bottom>
            <a:ln w="3175" cap="flat">
              <a:solidFill>
                <a:srgbClr val="536773"/>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noFill/>
        </a:fill>
      </a:tcStyle>
    </a:firstCol>
    <a:lastRow>
      <a:tcTxStyle b="off" i="off">
        <a:fontRef idx="minor">
          <a:srgbClr val="000000"/>
        </a:fontRef>
        <a:srgbClr val="000000"/>
      </a:tcTxStyle>
      <a:tcStyle>
        <a:tcBdr>
          <a:left>
            <a:ln w="3175" cap="flat">
              <a:solidFill>
                <a:srgbClr val="536773"/>
              </a:solidFill>
              <a:prstDash val="solid"/>
              <a:miter lim="400000"/>
            </a:ln>
          </a:left>
          <a:right>
            <a:ln w="3175" cap="flat">
              <a:solidFill>
                <a:srgbClr val="536773"/>
              </a:solidFill>
              <a:prstDash val="solid"/>
              <a:miter lim="400000"/>
            </a:ln>
          </a:right>
          <a:top>
            <a:ln w="12700" cap="flat">
              <a:solidFill>
                <a:srgbClr val="000000"/>
              </a:solidFill>
              <a:prstDash val="solid"/>
              <a:miter lim="400000"/>
            </a:ln>
          </a:top>
          <a:bottom>
            <a:ln w="3175" cap="flat">
              <a:solidFill>
                <a:srgbClr val="000000"/>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noFill/>
        </a:fill>
      </a:tcStyle>
    </a:lastRow>
    <a:firstRow>
      <a:tcTxStyle b="on" i="off">
        <a:fontRef idx="minor">
          <a:srgbClr val="000000"/>
        </a:fontRef>
        <a:srgbClr val="000000"/>
      </a:tcTxStyle>
      <a:tcStyle>
        <a:tcBdr>
          <a:left>
            <a:ln w="3175" cap="flat">
              <a:solidFill>
                <a:srgbClr val="536773"/>
              </a:solidFill>
              <a:prstDash val="solid"/>
              <a:miter lim="400000"/>
            </a:ln>
          </a:left>
          <a:right>
            <a:ln w="3175" cap="flat">
              <a:solidFill>
                <a:srgbClr val="536773"/>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3175" cap="flat">
              <a:solidFill>
                <a:srgbClr val="838383"/>
              </a:solidFill>
              <a:prstDash val="solid"/>
              <a:miter lim="400000"/>
            </a:ln>
          </a:left>
          <a:right>
            <a:ln w="3175" cap="flat">
              <a:solidFill>
                <a:srgbClr val="838383"/>
              </a:solidFill>
              <a:prstDash val="solid"/>
              <a:miter lim="400000"/>
            </a:ln>
          </a:right>
          <a:top>
            <a:ln w="3175" cap="flat">
              <a:solidFill>
                <a:srgbClr val="838383"/>
              </a:solidFill>
              <a:prstDash val="solid"/>
              <a:miter lim="400000"/>
            </a:ln>
          </a:top>
          <a:bottom>
            <a:ln w="3175" cap="flat">
              <a:solidFill>
                <a:srgbClr val="838383"/>
              </a:solidFill>
              <a:prstDash val="solid"/>
              <a:miter lim="400000"/>
            </a:ln>
          </a:bottom>
          <a:insideH>
            <a:ln w="3175" cap="flat">
              <a:solidFill>
                <a:srgbClr val="838383"/>
              </a:solidFill>
              <a:prstDash val="solid"/>
              <a:miter lim="400000"/>
            </a:ln>
          </a:insideH>
          <a:insideV>
            <a:ln w="3175"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3175" cap="flat">
              <a:solidFill>
                <a:srgbClr val="4D4D4D"/>
              </a:solidFill>
              <a:prstDash val="solid"/>
              <a:miter lim="400000"/>
            </a:ln>
          </a:left>
          <a:right>
            <a:ln w="3175" cap="flat">
              <a:solidFill>
                <a:srgbClr val="808080"/>
              </a:solidFill>
              <a:prstDash val="solid"/>
              <a:miter lim="400000"/>
            </a:ln>
          </a:right>
          <a:top>
            <a:ln w="3175" cap="flat">
              <a:solidFill>
                <a:srgbClr val="808080"/>
              </a:solidFill>
              <a:prstDash val="solid"/>
              <a:miter lim="400000"/>
            </a:ln>
          </a:top>
          <a:bottom>
            <a:ln w="3175" cap="flat">
              <a:solidFill>
                <a:srgbClr val="808080"/>
              </a:solidFill>
              <a:prstDash val="solid"/>
              <a:miter lim="400000"/>
            </a:ln>
          </a:bottom>
          <a:insideH>
            <a:ln w="3175" cap="flat">
              <a:solidFill>
                <a:srgbClr val="808080"/>
              </a:solidFill>
              <a:prstDash val="solid"/>
              <a:miter lim="400000"/>
            </a:ln>
          </a:insideH>
          <a:insideV>
            <a:ln w="3175"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12700" cap="flat">
              <a:solidFill>
                <a:schemeClr val="accent3"/>
              </a:solidFill>
              <a:prstDash val="solid"/>
              <a:miter lim="400000"/>
            </a:ln>
          </a:top>
          <a:bottom>
            <a:ln w="3175" cap="flat">
              <a:solidFill>
                <a:srgbClr val="4D4D4D"/>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3175" cap="flat">
              <a:solidFill>
                <a:srgbClr val="4D4D4D"/>
              </a:solidFill>
              <a:prstDash val="solid"/>
              <a:miter lim="400000"/>
            </a:ln>
          </a:left>
          <a:right>
            <a:ln w="3175" cap="flat">
              <a:solidFill>
                <a:srgbClr val="4D4D4D"/>
              </a:solidFill>
              <a:prstDash val="solid"/>
              <a:miter lim="400000"/>
            </a:ln>
          </a:right>
          <a:top>
            <a:ln w="3175" cap="flat">
              <a:solidFill>
                <a:srgbClr val="4D4D4D"/>
              </a:solidFill>
              <a:prstDash val="solid"/>
              <a:miter lim="400000"/>
            </a:ln>
          </a:top>
          <a:bottom>
            <a:ln w="3175" cap="flat">
              <a:solidFill>
                <a:srgbClr val="4D4D4D"/>
              </a:solidFill>
              <a:prstDash val="solid"/>
              <a:miter lim="400000"/>
            </a:ln>
          </a:bottom>
          <a:insideH>
            <a:ln w="3175" cap="flat">
              <a:solidFill>
                <a:srgbClr val="4D4D4D"/>
              </a:solidFill>
              <a:prstDash val="solid"/>
              <a:miter lim="400000"/>
            </a:ln>
          </a:insideH>
          <a:insideV>
            <a:ln w="3175"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5B5A5A"/>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5B5A5A"/>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12700" cap="flat">
              <a:solidFill>
                <a:srgbClr val="F8BA00"/>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5B5A5A"/>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3175" cap="flat">
              <a:solidFill>
                <a:srgbClr val="464646"/>
              </a:solidFill>
              <a:prstDash val="solid"/>
              <a:miter lim="400000"/>
            </a:ln>
          </a:left>
          <a:right>
            <a:ln w="3175" cap="flat">
              <a:solidFill>
                <a:srgbClr val="464646"/>
              </a:solidFill>
              <a:prstDash val="solid"/>
              <a:miter lim="400000"/>
            </a:ln>
          </a:right>
          <a:top>
            <a:ln w="3175" cap="flat">
              <a:solidFill>
                <a:srgbClr val="464646"/>
              </a:solidFill>
              <a:prstDash val="solid"/>
              <a:miter lim="400000"/>
            </a:ln>
          </a:top>
          <a:bottom>
            <a:ln w="3175" cap="flat">
              <a:solidFill>
                <a:srgbClr val="464646"/>
              </a:solidFill>
              <a:prstDash val="solid"/>
              <a:miter lim="400000"/>
            </a:ln>
          </a:bottom>
          <a:insideH>
            <a:ln w="3175" cap="flat">
              <a:solidFill>
                <a:srgbClr val="464646"/>
              </a:solidFill>
              <a:prstDash val="solid"/>
              <a:miter lim="400000"/>
            </a:ln>
          </a:insideH>
          <a:insideV>
            <a:ln w="3175"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3175" cap="flat">
              <a:solidFill>
                <a:srgbClr val="5E5E5E"/>
              </a:solidFill>
              <a:prstDash val="solid"/>
              <a:miter lim="400000"/>
            </a:ln>
          </a:left>
          <a:right>
            <a:ln w="3175" cap="flat">
              <a:solidFill>
                <a:srgbClr val="A6AAA9"/>
              </a:solidFill>
              <a:prstDash val="solid"/>
              <a:miter lim="400000"/>
            </a:ln>
          </a:right>
          <a:top>
            <a:ln w="3175" cap="flat">
              <a:solidFill>
                <a:srgbClr val="C3C3C3"/>
              </a:solidFill>
              <a:prstDash val="solid"/>
              <a:miter lim="400000"/>
            </a:ln>
          </a:top>
          <a:bottom>
            <a:ln w="3175" cap="flat">
              <a:solidFill>
                <a:srgbClr val="C3C3C3"/>
              </a:solidFill>
              <a:prstDash val="solid"/>
              <a:miter lim="400000"/>
            </a:ln>
          </a:bottom>
          <a:insideH>
            <a:ln w="3175" cap="flat">
              <a:solidFill>
                <a:srgbClr val="C3C3C3"/>
              </a:solidFill>
              <a:prstDash val="solid"/>
              <a:miter lim="400000"/>
            </a:ln>
          </a:insideH>
          <a:insideV>
            <a:ln w="3175"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3175" cap="flat">
              <a:solidFill>
                <a:srgbClr val="5E5E5E"/>
              </a:solidFill>
              <a:prstDash val="solid"/>
              <a:miter lim="400000"/>
            </a:ln>
          </a:left>
          <a:right>
            <a:ln w="3175" cap="flat">
              <a:solidFill>
                <a:srgbClr val="5E5E5E"/>
              </a:solidFill>
              <a:prstDash val="solid"/>
              <a:miter lim="400000"/>
            </a:ln>
          </a:right>
          <a:top>
            <a:ln w="12700" cap="flat">
              <a:solidFill>
                <a:srgbClr val="CB297B"/>
              </a:solidFill>
              <a:prstDash val="solid"/>
              <a:miter lim="400000"/>
            </a:ln>
          </a:top>
          <a:bottom>
            <a:ln w="3175" cap="flat">
              <a:solidFill>
                <a:srgbClr val="5E5E5E"/>
              </a:solidFill>
              <a:prstDash val="solid"/>
              <a:miter lim="400000"/>
            </a:ln>
          </a:bottom>
          <a:insideH>
            <a:ln w="3175" cap="flat">
              <a:solidFill>
                <a:srgbClr val="5E5E5E"/>
              </a:solidFill>
              <a:prstDash val="solid"/>
              <a:miter lim="400000"/>
            </a:ln>
          </a:insideH>
          <a:insideV>
            <a:ln w="3175"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5E5E5E"/>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3175" cap="flat">
              <a:solidFill>
                <a:srgbClr val="6C6C6C"/>
              </a:solidFill>
              <a:prstDash val="solid"/>
              <a:miter lim="400000"/>
            </a:ln>
          </a:left>
          <a:right>
            <a:ln w="12700"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prstDash val="solid"/>
              <a:miter lim="400000"/>
            </a:ln>
          </a:insideV>
        </a:tcBdr>
        <a:fill>
          <a:noFill/>
        </a:fill>
      </a:tcStyle>
    </a:firstCol>
    <a:lastRow>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12700" cap="flat">
              <a:solidFill>
                <a:srgbClr val="000000"/>
              </a:solidFill>
              <a:prstDash val="solid"/>
              <a:miter lim="400000"/>
            </a:ln>
          </a:top>
          <a:bottom>
            <a:ln w="3175" cap="flat">
              <a:solidFill>
                <a:srgbClr val="6C6C6C"/>
              </a:solidFill>
              <a:prstDash val="solid"/>
              <a:miter lim="400000"/>
            </a:ln>
          </a:bottom>
          <a:insideH>
            <a:ln w="3175" cap="flat">
              <a:solidFill>
                <a:srgbClr val="000000"/>
              </a:solidFill>
              <a:custDash>
                <a:ds d="200000" sp="200000"/>
              </a:custDash>
              <a:miter lim="400000"/>
            </a:ln>
          </a:insideH>
          <a:insideV>
            <a:ln w="3175" cap="flat">
              <a:solidFill>
                <a:srgbClr val="000000"/>
              </a:solidFill>
              <a:prstDash val="solid"/>
              <a:miter lim="400000"/>
            </a:ln>
          </a:insideV>
        </a:tcBdr>
        <a:fill>
          <a:noFill/>
        </a:fill>
      </a:tcStyle>
    </a:lastRow>
    <a:firstRow>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6C6C6C"/>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27"/>
    <p:restoredTop sz="94672"/>
  </p:normalViewPr>
  <p:slideViewPr>
    <p:cSldViewPr snapToGrid="0">
      <p:cViewPr varScale="1">
        <p:scale>
          <a:sx n="85" d="100"/>
          <a:sy n="85" d="100"/>
        </p:scale>
        <p:origin x="40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4" name="Shape 184"/>
          <p:cNvSpPr>
            <a:spLocks noGrp="1" noRot="1" noChangeAspect="1"/>
          </p:cNvSpPr>
          <p:nvPr>
            <p:ph type="sldImg"/>
          </p:nvPr>
        </p:nvSpPr>
        <p:spPr>
          <a:xfrm>
            <a:off x="1143000" y="685800"/>
            <a:ext cx="4572000" cy="3429000"/>
          </a:xfrm>
          <a:prstGeom prst="rect">
            <a:avLst/>
          </a:prstGeom>
        </p:spPr>
        <p:txBody>
          <a:bodyPr/>
          <a:lstStyle/>
          <a:p>
            <a:endParaRPr/>
          </a:p>
        </p:txBody>
      </p:sp>
      <p:sp>
        <p:nvSpPr>
          <p:cNvPr id="185" name="Shape 18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Shape 193"/>
          <p:cNvSpPr>
            <a:spLocks noGrp="1" noRot="1" noChangeAspect="1"/>
          </p:cNvSpPr>
          <p:nvPr>
            <p:ph type="sldImg"/>
          </p:nvPr>
        </p:nvSpPr>
        <p:spPr>
          <a:prstGeom prst="rect">
            <a:avLst/>
          </a:prstGeom>
        </p:spPr>
        <p:txBody>
          <a:bodyPr/>
          <a:lstStyle/>
          <a:p>
            <a:endParaRPr/>
          </a:p>
        </p:txBody>
      </p:sp>
      <p:sp>
        <p:nvSpPr>
          <p:cNvPr id="194" name="Shape 194"/>
          <p:cNvSpPr>
            <a:spLocks noGrp="1"/>
          </p:cNvSpPr>
          <p:nvPr>
            <p:ph type="body" sz="quarter" idx="1"/>
          </p:nvPr>
        </p:nvSpPr>
        <p:spPr>
          <a:prstGeom prst="rect">
            <a:avLst/>
          </a:prstGeom>
        </p:spPr>
        <p:txBody>
          <a:bodyPr/>
          <a:lstStyle/>
          <a:p>
            <a:pPr>
              <a:lnSpc>
                <a:spcPct val="125000"/>
              </a:lnSpc>
              <a:defRPr sz="2400">
                <a:latin typeface="Avenir"/>
                <a:ea typeface="Avenir"/>
                <a:cs typeface="Avenir"/>
                <a:sym typeface="Avenir Roman"/>
              </a:defRPr>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E5DB1-9D93-EBFE-15C6-1B1F50CE3E23}"/>
            </a:ext>
          </a:extLst>
        </p:cNvPr>
        <p:cNvGrpSpPr/>
        <p:nvPr/>
      </p:nvGrpSpPr>
      <p:grpSpPr>
        <a:xfrm>
          <a:off x="0" y="0"/>
          <a:ext cx="0" cy="0"/>
          <a:chOff x="0" y="0"/>
          <a:chExt cx="0" cy="0"/>
        </a:xfrm>
      </p:grpSpPr>
      <p:sp>
        <p:nvSpPr>
          <p:cNvPr id="193" name="Shape 193">
            <a:extLst>
              <a:ext uri="{FF2B5EF4-FFF2-40B4-BE49-F238E27FC236}">
                <a16:creationId xmlns:a16="http://schemas.microsoft.com/office/drawing/2014/main" id="{5B7C0D60-0DA3-31F7-9D61-90D3F0A207AC}"/>
              </a:ext>
            </a:extLst>
          </p:cNvPr>
          <p:cNvSpPr>
            <a:spLocks noGrp="1" noRot="1" noChangeAspect="1"/>
          </p:cNvSpPr>
          <p:nvPr>
            <p:ph type="sldImg"/>
          </p:nvPr>
        </p:nvSpPr>
        <p:spPr>
          <a:prstGeom prst="rect">
            <a:avLst/>
          </a:prstGeom>
        </p:spPr>
        <p:txBody>
          <a:bodyPr/>
          <a:lstStyle/>
          <a:p>
            <a:endParaRPr/>
          </a:p>
        </p:txBody>
      </p:sp>
      <p:sp>
        <p:nvSpPr>
          <p:cNvPr id="194" name="Shape 194">
            <a:extLst>
              <a:ext uri="{FF2B5EF4-FFF2-40B4-BE49-F238E27FC236}">
                <a16:creationId xmlns:a16="http://schemas.microsoft.com/office/drawing/2014/main" id="{4FBD34DD-2570-5801-23BD-82520D2618DB}"/>
              </a:ext>
            </a:extLst>
          </p:cNvPr>
          <p:cNvSpPr>
            <a:spLocks noGrp="1"/>
          </p:cNvSpPr>
          <p:nvPr>
            <p:ph type="body" sz="quarter" idx="1"/>
          </p:nvPr>
        </p:nvSpPr>
        <p:spPr>
          <a:prstGeom prst="rect">
            <a:avLst/>
          </a:prstGeom>
        </p:spPr>
        <p:txBody>
          <a:bodyPr/>
          <a:lstStyle/>
          <a:p>
            <a:pPr>
              <a:lnSpc>
                <a:spcPct val="125000"/>
              </a:lnSpc>
              <a:defRPr sz="2400">
                <a:latin typeface="Avenir"/>
                <a:ea typeface="Avenir"/>
                <a:cs typeface="Avenir"/>
                <a:sym typeface="Avenir Roman"/>
              </a:defRPr>
            </a:pPr>
            <a:endParaRPr dirty="0"/>
          </a:p>
        </p:txBody>
      </p:sp>
    </p:spTree>
    <p:extLst>
      <p:ext uri="{BB962C8B-B14F-4D97-AF65-F5344CB8AC3E}">
        <p14:creationId xmlns:p14="http://schemas.microsoft.com/office/powerpoint/2010/main" val="3444614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hape 208"/>
          <p:cNvSpPr>
            <a:spLocks noGrp="1" noRot="1" noChangeAspect="1"/>
          </p:cNvSpPr>
          <p:nvPr>
            <p:ph type="sldImg"/>
          </p:nvPr>
        </p:nvSpPr>
        <p:spPr>
          <a:prstGeom prst="rect">
            <a:avLst/>
          </a:prstGeom>
        </p:spPr>
        <p:txBody>
          <a:bodyPr/>
          <a:lstStyle/>
          <a:p>
            <a:endParaRPr/>
          </a:p>
        </p:txBody>
      </p:sp>
      <p:sp>
        <p:nvSpPr>
          <p:cNvPr id="209" name="Shape 209"/>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hape 226"/>
          <p:cNvSpPr>
            <a:spLocks noGrp="1" noRot="1" noChangeAspect="1"/>
          </p:cNvSpPr>
          <p:nvPr>
            <p:ph type="sldImg"/>
          </p:nvPr>
        </p:nvSpPr>
        <p:spPr>
          <a:prstGeom prst="rect">
            <a:avLst/>
          </a:prstGeom>
        </p:spPr>
        <p:txBody>
          <a:bodyPr/>
          <a:lstStyle/>
          <a:p>
            <a:endParaRPr/>
          </a:p>
        </p:txBody>
      </p:sp>
      <p:sp>
        <p:nvSpPr>
          <p:cNvPr id="227" name="Shape 227"/>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Shape 253"/>
          <p:cNvSpPr>
            <a:spLocks noGrp="1" noRot="1" noChangeAspect="1"/>
          </p:cNvSpPr>
          <p:nvPr>
            <p:ph type="sldImg"/>
          </p:nvPr>
        </p:nvSpPr>
        <p:spPr>
          <a:prstGeom prst="rect">
            <a:avLst/>
          </a:prstGeom>
        </p:spPr>
        <p:txBody>
          <a:bodyPr/>
          <a:lstStyle/>
          <a:p>
            <a:endParaRPr/>
          </a:p>
        </p:txBody>
      </p:sp>
      <p:sp>
        <p:nvSpPr>
          <p:cNvPr id="254" name="Shape 254"/>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Shape 261"/>
          <p:cNvSpPr>
            <a:spLocks noGrp="1" noRot="1" noChangeAspect="1"/>
          </p:cNvSpPr>
          <p:nvPr>
            <p:ph type="sldImg"/>
          </p:nvPr>
        </p:nvSpPr>
        <p:spPr>
          <a:prstGeom prst="rect">
            <a:avLst/>
          </a:prstGeom>
        </p:spPr>
        <p:txBody>
          <a:bodyPr/>
          <a:lstStyle/>
          <a:p>
            <a:endParaRPr/>
          </a:p>
        </p:txBody>
      </p:sp>
      <p:sp>
        <p:nvSpPr>
          <p:cNvPr id="262" name="Shape 262"/>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Shape 277"/>
          <p:cNvSpPr>
            <a:spLocks noGrp="1" noRot="1" noChangeAspect="1"/>
          </p:cNvSpPr>
          <p:nvPr>
            <p:ph type="sldImg"/>
          </p:nvPr>
        </p:nvSpPr>
        <p:spPr>
          <a:prstGeom prst="rect">
            <a:avLst/>
          </a:prstGeom>
        </p:spPr>
        <p:txBody>
          <a:bodyPr/>
          <a:lstStyle/>
          <a:p>
            <a:endParaRPr/>
          </a:p>
        </p:txBody>
      </p:sp>
      <p:sp>
        <p:nvSpPr>
          <p:cNvPr id="278" name="Shape 278"/>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Shape 296"/>
          <p:cNvSpPr>
            <a:spLocks noGrp="1" noRot="1" noChangeAspect="1"/>
          </p:cNvSpPr>
          <p:nvPr>
            <p:ph type="sldImg"/>
          </p:nvPr>
        </p:nvSpPr>
        <p:spPr>
          <a:prstGeom prst="rect">
            <a:avLst/>
          </a:prstGeom>
        </p:spPr>
        <p:txBody>
          <a:bodyPr/>
          <a:lstStyle/>
          <a:p>
            <a:endParaRPr/>
          </a:p>
        </p:txBody>
      </p:sp>
      <p:sp>
        <p:nvSpPr>
          <p:cNvPr id="297" name="Shape 297"/>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Shape 316"/>
          <p:cNvSpPr>
            <a:spLocks noGrp="1" noRot="1" noChangeAspect="1"/>
          </p:cNvSpPr>
          <p:nvPr>
            <p:ph type="sldImg"/>
          </p:nvPr>
        </p:nvSpPr>
        <p:spPr>
          <a:prstGeom prst="rect">
            <a:avLst/>
          </a:prstGeom>
        </p:spPr>
        <p:txBody>
          <a:bodyPr/>
          <a:lstStyle/>
          <a:p>
            <a:endParaRPr/>
          </a:p>
        </p:txBody>
      </p:sp>
      <p:sp>
        <p:nvSpPr>
          <p:cNvPr id="317" name="Shape 317"/>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Shape 327"/>
          <p:cNvSpPr>
            <a:spLocks noGrp="1" noRot="1" noChangeAspect="1"/>
          </p:cNvSpPr>
          <p:nvPr>
            <p:ph type="sldImg"/>
          </p:nvPr>
        </p:nvSpPr>
        <p:spPr>
          <a:prstGeom prst="rect">
            <a:avLst/>
          </a:prstGeom>
        </p:spPr>
        <p:txBody>
          <a:bodyPr/>
          <a:lstStyle/>
          <a:p>
            <a:endParaRPr/>
          </a:p>
        </p:txBody>
      </p:sp>
      <p:sp>
        <p:nvSpPr>
          <p:cNvPr id="328" name="Shape 328"/>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Shape 346"/>
          <p:cNvSpPr>
            <a:spLocks noGrp="1" noRot="1" noChangeAspect="1"/>
          </p:cNvSpPr>
          <p:nvPr>
            <p:ph type="sldImg"/>
          </p:nvPr>
        </p:nvSpPr>
        <p:spPr>
          <a:prstGeom prst="rect">
            <a:avLst/>
          </a:prstGeom>
        </p:spPr>
        <p:txBody>
          <a:bodyPr/>
          <a:lstStyle/>
          <a:p>
            <a:endParaRPr/>
          </a:p>
        </p:txBody>
      </p:sp>
      <p:sp>
        <p:nvSpPr>
          <p:cNvPr id="347" name="Shape 347"/>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Shape 364"/>
          <p:cNvSpPr>
            <a:spLocks noGrp="1" noRot="1" noChangeAspect="1"/>
          </p:cNvSpPr>
          <p:nvPr>
            <p:ph type="sldImg"/>
          </p:nvPr>
        </p:nvSpPr>
        <p:spPr>
          <a:prstGeom prst="rect">
            <a:avLst/>
          </a:prstGeom>
        </p:spPr>
        <p:txBody>
          <a:bodyPr/>
          <a:lstStyle/>
          <a:p>
            <a:endParaRPr/>
          </a:p>
        </p:txBody>
      </p:sp>
      <p:sp>
        <p:nvSpPr>
          <p:cNvPr id="365" name="Shape 365"/>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Shape 378"/>
          <p:cNvSpPr>
            <a:spLocks noGrp="1" noRot="1" noChangeAspect="1"/>
          </p:cNvSpPr>
          <p:nvPr>
            <p:ph type="sldImg"/>
          </p:nvPr>
        </p:nvSpPr>
        <p:spPr>
          <a:prstGeom prst="rect">
            <a:avLst/>
          </a:prstGeom>
        </p:spPr>
        <p:txBody>
          <a:bodyPr/>
          <a:lstStyle/>
          <a:p>
            <a:endParaRPr/>
          </a:p>
        </p:txBody>
      </p:sp>
      <p:sp>
        <p:nvSpPr>
          <p:cNvPr id="379" name="Shape 379"/>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Shape 399"/>
          <p:cNvSpPr>
            <a:spLocks noGrp="1" noRot="1" noChangeAspect="1"/>
          </p:cNvSpPr>
          <p:nvPr>
            <p:ph type="sldImg"/>
          </p:nvPr>
        </p:nvSpPr>
        <p:spPr>
          <a:prstGeom prst="rect">
            <a:avLst/>
          </a:prstGeom>
        </p:spPr>
        <p:txBody>
          <a:bodyPr/>
          <a:lstStyle/>
          <a:p>
            <a:endParaRPr/>
          </a:p>
        </p:txBody>
      </p:sp>
      <p:sp>
        <p:nvSpPr>
          <p:cNvPr id="400" name="Shape 400"/>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 name="Shape 407"/>
          <p:cNvSpPr>
            <a:spLocks noGrp="1" noRot="1" noChangeAspect="1"/>
          </p:cNvSpPr>
          <p:nvPr>
            <p:ph type="sldImg"/>
          </p:nvPr>
        </p:nvSpPr>
        <p:spPr>
          <a:prstGeom prst="rect">
            <a:avLst/>
          </a:prstGeom>
        </p:spPr>
        <p:txBody>
          <a:bodyPr/>
          <a:lstStyle/>
          <a:p>
            <a:endParaRPr/>
          </a:p>
        </p:txBody>
      </p:sp>
      <p:sp>
        <p:nvSpPr>
          <p:cNvPr id="408" name="Shape 408"/>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 name="Shape 427"/>
          <p:cNvSpPr>
            <a:spLocks noGrp="1" noRot="1" noChangeAspect="1"/>
          </p:cNvSpPr>
          <p:nvPr>
            <p:ph type="sldImg"/>
          </p:nvPr>
        </p:nvSpPr>
        <p:spPr>
          <a:prstGeom prst="rect">
            <a:avLst/>
          </a:prstGeom>
        </p:spPr>
        <p:txBody>
          <a:bodyPr/>
          <a:lstStyle/>
          <a:p>
            <a:endParaRPr/>
          </a:p>
        </p:txBody>
      </p:sp>
      <p:sp>
        <p:nvSpPr>
          <p:cNvPr id="428" name="Shape 428"/>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 name="Shape 433"/>
          <p:cNvSpPr>
            <a:spLocks noGrp="1" noRot="1" noChangeAspect="1"/>
          </p:cNvSpPr>
          <p:nvPr>
            <p:ph type="sldImg"/>
          </p:nvPr>
        </p:nvSpPr>
        <p:spPr>
          <a:prstGeom prst="rect">
            <a:avLst/>
          </a:prstGeom>
        </p:spPr>
        <p:txBody>
          <a:bodyPr/>
          <a:lstStyle/>
          <a:p>
            <a:endParaRPr/>
          </a:p>
        </p:txBody>
      </p:sp>
      <p:sp>
        <p:nvSpPr>
          <p:cNvPr id="434" name="Shape 434"/>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 name="Shape 442"/>
          <p:cNvSpPr>
            <a:spLocks noGrp="1" noRot="1" noChangeAspect="1"/>
          </p:cNvSpPr>
          <p:nvPr>
            <p:ph type="sldImg"/>
          </p:nvPr>
        </p:nvSpPr>
        <p:spPr>
          <a:prstGeom prst="rect">
            <a:avLst/>
          </a:prstGeom>
        </p:spPr>
        <p:txBody>
          <a:bodyPr/>
          <a:lstStyle/>
          <a:p>
            <a:endParaRPr/>
          </a:p>
        </p:txBody>
      </p:sp>
      <p:sp>
        <p:nvSpPr>
          <p:cNvPr id="443" name="Shape 443"/>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Shape 465"/>
          <p:cNvSpPr>
            <a:spLocks noGrp="1" noRot="1" noChangeAspect="1"/>
          </p:cNvSpPr>
          <p:nvPr>
            <p:ph type="sldImg"/>
          </p:nvPr>
        </p:nvSpPr>
        <p:spPr>
          <a:prstGeom prst="rect">
            <a:avLst/>
          </a:prstGeom>
        </p:spPr>
        <p:txBody>
          <a:bodyPr/>
          <a:lstStyle/>
          <a:p>
            <a:endParaRPr/>
          </a:p>
        </p:txBody>
      </p:sp>
      <p:sp>
        <p:nvSpPr>
          <p:cNvPr id="466" name="Shape 466"/>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 name="Shape 497"/>
          <p:cNvSpPr>
            <a:spLocks noGrp="1" noRot="1" noChangeAspect="1"/>
          </p:cNvSpPr>
          <p:nvPr>
            <p:ph type="sldImg"/>
          </p:nvPr>
        </p:nvSpPr>
        <p:spPr>
          <a:prstGeom prst="rect">
            <a:avLst/>
          </a:prstGeom>
        </p:spPr>
        <p:txBody>
          <a:bodyPr/>
          <a:lstStyle/>
          <a:p>
            <a:endParaRPr/>
          </a:p>
        </p:txBody>
      </p:sp>
      <p:sp>
        <p:nvSpPr>
          <p:cNvPr id="498" name="Shape 498"/>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9061F-E958-232F-FB70-422149A0FC7E}"/>
            </a:ext>
          </a:extLst>
        </p:cNvPr>
        <p:cNvGrpSpPr/>
        <p:nvPr/>
      </p:nvGrpSpPr>
      <p:grpSpPr>
        <a:xfrm>
          <a:off x="0" y="0"/>
          <a:ext cx="0" cy="0"/>
          <a:chOff x="0" y="0"/>
          <a:chExt cx="0" cy="0"/>
        </a:xfrm>
      </p:grpSpPr>
      <p:sp>
        <p:nvSpPr>
          <p:cNvPr id="497" name="Shape 497">
            <a:extLst>
              <a:ext uri="{FF2B5EF4-FFF2-40B4-BE49-F238E27FC236}">
                <a16:creationId xmlns:a16="http://schemas.microsoft.com/office/drawing/2014/main" id="{B22C65F1-BC53-C214-6319-5B8E9CB5CCB2}"/>
              </a:ext>
            </a:extLst>
          </p:cNvPr>
          <p:cNvSpPr>
            <a:spLocks noGrp="1" noRot="1" noChangeAspect="1"/>
          </p:cNvSpPr>
          <p:nvPr>
            <p:ph type="sldImg"/>
          </p:nvPr>
        </p:nvSpPr>
        <p:spPr>
          <a:prstGeom prst="rect">
            <a:avLst/>
          </a:prstGeom>
        </p:spPr>
        <p:txBody>
          <a:bodyPr/>
          <a:lstStyle/>
          <a:p>
            <a:endParaRPr/>
          </a:p>
        </p:txBody>
      </p:sp>
      <p:sp>
        <p:nvSpPr>
          <p:cNvPr id="498" name="Shape 498">
            <a:extLst>
              <a:ext uri="{FF2B5EF4-FFF2-40B4-BE49-F238E27FC236}">
                <a16:creationId xmlns:a16="http://schemas.microsoft.com/office/drawing/2014/main" id="{FD80C573-C672-299F-C4E4-B7F3105D4B1A}"/>
              </a:ext>
            </a:extLst>
          </p:cNvPr>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extLst>
      <p:ext uri="{BB962C8B-B14F-4D97-AF65-F5344CB8AC3E}">
        <p14:creationId xmlns:p14="http://schemas.microsoft.com/office/powerpoint/2010/main" val="14865644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 name="Shape 504"/>
          <p:cNvSpPr>
            <a:spLocks noGrp="1" noRot="1" noChangeAspect="1"/>
          </p:cNvSpPr>
          <p:nvPr>
            <p:ph type="sldImg"/>
          </p:nvPr>
        </p:nvSpPr>
        <p:spPr>
          <a:prstGeom prst="rect">
            <a:avLst/>
          </a:prstGeom>
        </p:spPr>
        <p:txBody>
          <a:bodyPr/>
          <a:lstStyle/>
          <a:p>
            <a:endParaRPr/>
          </a:p>
        </p:txBody>
      </p:sp>
      <p:sp>
        <p:nvSpPr>
          <p:cNvPr id="505" name="Shape 505"/>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Shape 515"/>
          <p:cNvSpPr>
            <a:spLocks noGrp="1" noRot="1" noChangeAspect="1"/>
          </p:cNvSpPr>
          <p:nvPr>
            <p:ph type="sldImg"/>
          </p:nvPr>
        </p:nvSpPr>
        <p:spPr>
          <a:prstGeom prst="rect">
            <a:avLst/>
          </a:prstGeom>
        </p:spPr>
        <p:txBody>
          <a:bodyPr/>
          <a:lstStyle/>
          <a:p>
            <a:endParaRPr/>
          </a:p>
        </p:txBody>
      </p:sp>
      <p:sp>
        <p:nvSpPr>
          <p:cNvPr id="516" name="Shape 516"/>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 name="Shape 522"/>
          <p:cNvSpPr>
            <a:spLocks noGrp="1" noRot="1" noChangeAspect="1"/>
          </p:cNvSpPr>
          <p:nvPr>
            <p:ph type="sldImg"/>
          </p:nvPr>
        </p:nvSpPr>
        <p:spPr>
          <a:prstGeom prst="rect">
            <a:avLst/>
          </a:prstGeom>
        </p:spPr>
        <p:txBody>
          <a:bodyPr/>
          <a:lstStyle/>
          <a:p>
            <a:endParaRPr/>
          </a:p>
        </p:txBody>
      </p:sp>
      <p:sp>
        <p:nvSpPr>
          <p:cNvPr id="523" name="Shape 523"/>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 name="Shape 530"/>
          <p:cNvSpPr>
            <a:spLocks noGrp="1" noRot="1" noChangeAspect="1"/>
          </p:cNvSpPr>
          <p:nvPr>
            <p:ph type="sldImg"/>
          </p:nvPr>
        </p:nvSpPr>
        <p:spPr>
          <a:prstGeom prst="rect">
            <a:avLst/>
          </a:prstGeom>
        </p:spPr>
        <p:txBody>
          <a:bodyPr/>
          <a:lstStyle/>
          <a:p>
            <a:endParaRPr/>
          </a:p>
        </p:txBody>
      </p:sp>
      <p:sp>
        <p:nvSpPr>
          <p:cNvPr id="531" name="Shape 531"/>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 name="Shape 539"/>
          <p:cNvSpPr>
            <a:spLocks noGrp="1" noRot="1" noChangeAspect="1"/>
          </p:cNvSpPr>
          <p:nvPr>
            <p:ph type="sldImg"/>
          </p:nvPr>
        </p:nvSpPr>
        <p:spPr>
          <a:prstGeom prst="rect">
            <a:avLst/>
          </a:prstGeom>
        </p:spPr>
        <p:txBody>
          <a:bodyPr/>
          <a:lstStyle/>
          <a:p>
            <a:endParaRPr/>
          </a:p>
        </p:txBody>
      </p:sp>
      <p:sp>
        <p:nvSpPr>
          <p:cNvPr id="540" name="Shape 540"/>
          <p:cNvSpPr>
            <a:spLocks noGrp="1"/>
          </p:cNvSpPr>
          <p:nvPr>
            <p:ph type="body" sz="quarter" idx="1"/>
          </p:nvPr>
        </p:nvSpPr>
        <p:spPr>
          <a:prstGeom prst="rect">
            <a:avLst/>
          </a:prstGeom>
        </p:spPr>
        <p:txBody>
          <a:bodyPr/>
          <a:lstStyle>
            <a:lvl1pPr>
              <a:lnSpc>
                <a:spcPct val="125000"/>
              </a:lnSpc>
              <a:defRPr sz="2400">
                <a:latin typeface="Avenir"/>
                <a:ea typeface="Avenir"/>
                <a:cs typeface="Avenir"/>
                <a:sym typeface="Avenir Roman"/>
              </a:defRPr>
            </a:lvl1pPr>
          </a:lstStyle>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olo">
    <p:spTree>
      <p:nvGrpSpPr>
        <p:cNvPr id="1" name=""/>
        <p:cNvGrpSpPr/>
        <p:nvPr/>
      </p:nvGrpSpPr>
      <p:grpSpPr>
        <a:xfrm>
          <a:off x="0" y="0"/>
          <a:ext cx="0" cy="0"/>
          <a:chOff x="0" y="0"/>
          <a:chExt cx="0" cy="0"/>
        </a:xfrm>
      </p:grpSpPr>
      <p:sp>
        <p:nvSpPr>
          <p:cNvPr id="11" name="Autore e data"/>
          <p:cNvSpPr txBox="1">
            <a:spLocks noGrp="1"/>
          </p:cNvSpPr>
          <p:nvPr>
            <p:ph type="body" sz="quarter" idx="21" hasCustomPrompt="1"/>
          </p:nvPr>
        </p:nvSpPr>
        <p:spPr>
          <a:xfrm>
            <a:off x="640714" y="7544460"/>
            <a:ext cx="11717870" cy="339723"/>
          </a:xfrm>
          <a:prstGeom prst="rect">
            <a:avLst/>
          </a:prstGeom>
        </p:spPr>
        <p:txBody>
          <a:bodyPr lIns="24383" tIns="24383" rIns="24383" bIns="24383" anchor="t"/>
          <a:lstStyle>
            <a:lvl1pPr marL="0" indent="0" defTabSz="487228">
              <a:spcBef>
                <a:spcPts val="0"/>
              </a:spcBef>
              <a:buSzTx/>
              <a:buNone/>
              <a:defRPr sz="1992" b="1">
                <a:latin typeface="+mn-lt"/>
                <a:ea typeface="+mn-ea"/>
                <a:cs typeface="+mn-cs"/>
                <a:sym typeface="Helvetica Neue"/>
              </a:defRPr>
            </a:lvl1pPr>
          </a:lstStyle>
          <a:p>
            <a:r>
              <a:t>Autore e data</a:t>
            </a:r>
          </a:p>
        </p:txBody>
      </p:sp>
      <p:sp>
        <p:nvSpPr>
          <p:cNvPr id="12" name="Titolo presentazione"/>
          <p:cNvSpPr txBox="1">
            <a:spLocks noGrp="1"/>
          </p:cNvSpPr>
          <p:nvPr>
            <p:ph type="title" hasCustomPrompt="1"/>
          </p:nvPr>
        </p:nvSpPr>
        <p:spPr>
          <a:xfrm>
            <a:off x="643464" y="2592528"/>
            <a:ext cx="11717870" cy="2479041"/>
          </a:xfrm>
          <a:prstGeom prst="rect">
            <a:avLst/>
          </a:prstGeom>
        </p:spPr>
        <p:txBody>
          <a:bodyPr lIns="27093" tIns="27093" rIns="27093" bIns="27093" anchor="b"/>
          <a:lstStyle>
            <a:lvl1pPr algn="l" defTabSz="1733930">
              <a:lnSpc>
                <a:spcPct val="80000"/>
              </a:lnSpc>
              <a:defRPr sz="8200" b="1" spc="-164">
                <a:latin typeface="+mn-lt"/>
                <a:ea typeface="+mn-ea"/>
                <a:cs typeface="+mn-cs"/>
                <a:sym typeface="Helvetica Neue"/>
              </a:defRPr>
            </a:lvl1pPr>
          </a:lstStyle>
          <a:p>
            <a:r>
              <a:t>Titolo presentazione</a:t>
            </a:r>
          </a:p>
        </p:txBody>
      </p:sp>
      <p:sp>
        <p:nvSpPr>
          <p:cNvPr id="13" name="Corpo livello uno…"/>
          <p:cNvSpPr txBox="1">
            <a:spLocks noGrp="1"/>
          </p:cNvSpPr>
          <p:nvPr>
            <p:ph type="body" sz="quarter" idx="1" hasCustomPrompt="1"/>
          </p:nvPr>
        </p:nvSpPr>
        <p:spPr>
          <a:xfrm>
            <a:off x="640715" y="5071568"/>
            <a:ext cx="11717868" cy="1016001"/>
          </a:xfrm>
          <a:prstGeom prst="rect">
            <a:avLst/>
          </a:prstGeom>
        </p:spPr>
        <p:txBody>
          <a:bodyPr lIns="27093" tIns="27093" rIns="27093" bIns="27093" anchor="t"/>
          <a:lstStyle>
            <a:lvl1pPr marL="0" indent="0" defTabSz="587022">
              <a:spcBef>
                <a:spcPts val="0"/>
              </a:spcBef>
              <a:buSzTx/>
              <a:buNone/>
              <a:defRPr sz="3800" b="1">
                <a:latin typeface="+mn-lt"/>
                <a:ea typeface="+mn-ea"/>
                <a:cs typeface="+mn-cs"/>
                <a:sym typeface="Helvetica Neue"/>
              </a:defRPr>
            </a:lvl1pPr>
            <a:lvl2pPr marL="0" indent="457200" defTabSz="587022">
              <a:spcBef>
                <a:spcPts val="0"/>
              </a:spcBef>
              <a:buSzTx/>
              <a:buNone/>
              <a:defRPr sz="3800" b="1">
                <a:latin typeface="+mn-lt"/>
                <a:ea typeface="+mn-ea"/>
                <a:cs typeface="+mn-cs"/>
                <a:sym typeface="Helvetica Neue"/>
              </a:defRPr>
            </a:lvl2pPr>
            <a:lvl3pPr marL="0" indent="914400" defTabSz="587022">
              <a:spcBef>
                <a:spcPts val="0"/>
              </a:spcBef>
              <a:buSzTx/>
              <a:buNone/>
              <a:defRPr sz="3800" b="1">
                <a:latin typeface="+mn-lt"/>
                <a:ea typeface="+mn-ea"/>
                <a:cs typeface="+mn-cs"/>
                <a:sym typeface="Helvetica Neue"/>
              </a:defRPr>
            </a:lvl3pPr>
            <a:lvl4pPr marL="0" indent="1371600" defTabSz="587022">
              <a:spcBef>
                <a:spcPts val="0"/>
              </a:spcBef>
              <a:buSzTx/>
              <a:buNone/>
              <a:defRPr sz="3800" b="1">
                <a:latin typeface="+mn-lt"/>
                <a:ea typeface="+mn-ea"/>
                <a:cs typeface="+mn-cs"/>
                <a:sym typeface="Helvetica Neue"/>
              </a:defRPr>
            </a:lvl4pPr>
            <a:lvl5pPr marL="0" indent="1828800" defTabSz="587022">
              <a:spcBef>
                <a:spcPts val="0"/>
              </a:spcBef>
              <a:buSzTx/>
              <a:buNone/>
              <a:defRPr sz="3800" b="1">
                <a:latin typeface="+mn-lt"/>
                <a:ea typeface="+mn-ea"/>
                <a:cs typeface="+mn-cs"/>
                <a:sym typeface="Helvetica Neue"/>
              </a:defRPr>
            </a:lvl5pPr>
          </a:lstStyle>
          <a:p>
            <a:r>
              <a:t>Sottotitolo presentazione</a:t>
            </a:r>
          </a:p>
          <a:p>
            <a:pPr lvl="1"/>
            <a:endParaRPr/>
          </a:p>
          <a:p>
            <a:pPr lvl="2"/>
            <a:endParaRPr/>
          </a:p>
          <a:p>
            <a:pPr lvl="3"/>
            <a:endParaRPr/>
          </a:p>
          <a:p>
            <a:pPr lvl="4"/>
            <a:endParaRPr/>
          </a:p>
        </p:txBody>
      </p:sp>
      <p:sp>
        <p:nvSpPr>
          <p:cNvPr id="14" name="Numero diapositiva"/>
          <p:cNvSpPr txBox="1">
            <a:spLocks noGrp="1"/>
          </p:cNvSpPr>
          <p:nvPr>
            <p:ph type="sldNum" sz="quarter" idx="2"/>
          </p:nvPr>
        </p:nvSpPr>
        <p:spPr>
          <a:xfrm>
            <a:off x="6380889" y="8167799"/>
            <a:ext cx="236357" cy="227721"/>
          </a:xfrm>
          <a:prstGeom prst="rect">
            <a:avLst/>
          </a:prstGeom>
        </p:spPr>
        <p:txBody>
          <a:bodyPr lIns="27093" tIns="27093" rIns="27093" bIns="27093" anchor="b"/>
          <a:lstStyle>
            <a:lvl1pPr defTabSz="415431">
              <a:defRPr sz="1200">
                <a:latin typeface="+mn-lt"/>
                <a:ea typeface="+mn-ea"/>
                <a:cs typeface="+mn-cs"/>
                <a:sym typeface="Helvetica Neue"/>
              </a:defRPr>
            </a:lvl1p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olo e foto">
    <p:spTree>
      <p:nvGrpSpPr>
        <p:cNvPr id="1" name=""/>
        <p:cNvGrpSpPr/>
        <p:nvPr/>
      </p:nvGrpSpPr>
      <p:grpSpPr>
        <a:xfrm>
          <a:off x="0" y="0"/>
          <a:ext cx="0" cy="0"/>
          <a:chOff x="0" y="0"/>
          <a:chExt cx="0" cy="0"/>
        </a:xfrm>
      </p:grpSpPr>
      <p:sp>
        <p:nvSpPr>
          <p:cNvPr id="21" name="Avocado e lime"/>
          <p:cNvSpPr>
            <a:spLocks noGrp="1"/>
          </p:cNvSpPr>
          <p:nvPr>
            <p:ph type="pic" idx="21"/>
          </p:nvPr>
        </p:nvSpPr>
        <p:spPr>
          <a:xfrm>
            <a:off x="-616374" y="528319"/>
            <a:ext cx="14264642" cy="8543433"/>
          </a:xfrm>
          <a:prstGeom prst="rect">
            <a:avLst/>
          </a:prstGeom>
        </p:spPr>
        <p:txBody>
          <a:bodyPr lIns="91439" tIns="45719" rIns="91439" bIns="45719" anchor="t">
            <a:noAutofit/>
          </a:bodyPr>
          <a:lstStyle/>
          <a:p>
            <a:endParaRPr/>
          </a:p>
        </p:txBody>
      </p:sp>
      <p:sp>
        <p:nvSpPr>
          <p:cNvPr id="22" name="Titolo presentazione"/>
          <p:cNvSpPr txBox="1">
            <a:spLocks noGrp="1"/>
          </p:cNvSpPr>
          <p:nvPr>
            <p:ph type="title" hasCustomPrompt="1"/>
          </p:nvPr>
        </p:nvSpPr>
        <p:spPr>
          <a:xfrm>
            <a:off x="643466" y="5019040"/>
            <a:ext cx="11717868" cy="2479041"/>
          </a:xfrm>
          <a:prstGeom prst="rect">
            <a:avLst/>
          </a:prstGeom>
        </p:spPr>
        <p:txBody>
          <a:bodyPr lIns="27093" tIns="27093" rIns="27093" bIns="27093" anchor="b"/>
          <a:lstStyle>
            <a:lvl1pPr algn="l" defTabSz="1733930">
              <a:lnSpc>
                <a:spcPct val="80000"/>
              </a:lnSpc>
              <a:defRPr sz="8200" b="1" spc="-164">
                <a:latin typeface="+mn-lt"/>
                <a:ea typeface="+mn-ea"/>
                <a:cs typeface="+mn-cs"/>
                <a:sym typeface="Helvetica Neue"/>
              </a:defRPr>
            </a:lvl1pPr>
          </a:lstStyle>
          <a:p>
            <a:r>
              <a:t>Titolo presentazione</a:t>
            </a:r>
          </a:p>
        </p:txBody>
      </p:sp>
      <p:sp>
        <p:nvSpPr>
          <p:cNvPr id="23" name="Autore e data"/>
          <p:cNvSpPr txBox="1">
            <a:spLocks noGrp="1"/>
          </p:cNvSpPr>
          <p:nvPr>
            <p:ph type="body" sz="quarter" idx="22" hasCustomPrompt="1"/>
          </p:nvPr>
        </p:nvSpPr>
        <p:spPr>
          <a:xfrm>
            <a:off x="644101" y="1809140"/>
            <a:ext cx="11716599" cy="339722"/>
          </a:xfrm>
          <a:prstGeom prst="rect">
            <a:avLst/>
          </a:prstGeom>
        </p:spPr>
        <p:txBody>
          <a:bodyPr lIns="24383" tIns="24383" rIns="24383" bIns="24383" anchor="t"/>
          <a:lstStyle>
            <a:lvl1pPr marL="0" indent="0" defTabSz="487228">
              <a:spcBef>
                <a:spcPts val="0"/>
              </a:spcBef>
              <a:buSzTx/>
              <a:buNone/>
              <a:defRPr sz="1992" b="1">
                <a:latin typeface="+mn-lt"/>
                <a:ea typeface="+mn-ea"/>
                <a:cs typeface="+mn-cs"/>
                <a:sym typeface="Helvetica Neue"/>
              </a:defRPr>
            </a:lvl1pPr>
          </a:lstStyle>
          <a:p>
            <a:r>
              <a:t>Autore e data</a:t>
            </a:r>
          </a:p>
        </p:txBody>
      </p:sp>
      <p:sp>
        <p:nvSpPr>
          <p:cNvPr id="24" name="Corpo livello uno…"/>
          <p:cNvSpPr txBox="1">
            <a:spLocks noGrp="1"/>
          </p:cNvSpPr>
          <p:nvPr>
            <p:ph type="body" sz="quarter" idx="1" hasCustomPrompt="1"/>
          </p:nvPr>
        </p:nvSpPr>
        <p:spPr>
          <a:xfrm>
            <a:off x="643466" y="7411152"/>
            <a:ext cx="11717868" cy="595708"/>
          </a:xfrm>
          <a:prstGeom prst="rect">
            <a:avLst/>
          </a:prstGeom>
        </p:spPr>
        <p:txBody>
          <a:bodyPr lIns="27093" tIns="27093" rIns="27093" bIns="27093" anchor="t"/>
          <a:lstStyle>
            <a:lvl1pPr marL="0" indent="0" defTabSz="587022">
              <a:spcBef>
                <a:spcPts val="0"/>
              </a:spcBef>
              <a:buSzTx/>
              <a:buNone/>
              <a:defRPr sz="3800" b="1">
                <a:latin typeface="+mn-lt"/>
                <a:ea typeface="+mn-ea"/>
                <a:cs typeface="+mn-cs"/>
                <a:sym typeface="Helvetica Neue"/>
              </a:defRPr>
            </a:lvl1pPr>
            <a:lvl2pPr marL="0" indent="457200" defTabSz="587022">
              <a:spcBef>
                <a:spcPts val="0"/>
              </a:spcBef>
              <a:buSzTx/>
              <a:buNone/>
              <a:defRPr sz="3800" b="1">
                <a:latin typeface="+mn-lt"/>
                <a:ea typeface="+mn-ea"/>
                <a:cs typeface="+mn-cs"/>
                <a:sym typeface="Helvetica Neue"/>
              </a:defRPr>
            </a:lvl2pPr>
            <a:lvl3pPr marL="0" indent="914400" defTabSz="587022">
              <a:spcBef>
                <a:spcPts val="0"/>
              </a:spcBef>
              <a:buSzTx/>
              <a:buNone/>
              <a:defRPr sz="3800" b="1">
                <a:latin typeface="+mn-lt"/>
                <a:ea typeface="+mn-ea"/>
                <a:cs typeface="+mn-cs"/>
                <a:sym typeface="Helvetica Neue"/>
              </a:defRPr>
            </a:lvl3pPr>
            <a:lvl4pPr marL="0" indent="1371600" defTabSz="587022">
              <a:spcBef>
                <a:spcPts val="0"/>
              </a:spcBef>
              <a:buSzTx/>
              <a:buNone/>
              <a:defRPr sz="3800" b="1">
                <a:latin typeface="+mn-lt"/>
                <a:ea typeface="+mn-ea"/>
                <a:cs typeface="+mn-cs"/>
                <a:sym typeface="Helvetica Neue"/>
              </a:defRPr>
            </a:lvl4pPr>
            <a:lvl5pPr marL="0" indent="1828800" defTabSz="587022">
              <a:spcBef>
                <a:spcPts val="0"/>
              </a:spcBef>
              <a:buSzTx/>
              <a:buNone/>
              <a:defRPr sz="3800" b="1">
                <a:latin typeface="+mn-lt"/>
                <a:ea typeface="+mn-ea"/>
                <a:cs typeface="+mn-cs"/>
                <a:sym typeface="Helvetica Neue"/>
              </a:defRPr>
            </a:lvl5pPr>
          </a:lstStyle>
          <a:p>
            <a:r>
              <a:t>Sottotitolo presentazione</a:t>
            </a:r>
          </a:p>
          <a:p>
            <a:pPr lvl="1"/>
            <a:endParaRPr/>
          </a:p>
          <a:p>
            <a:pPr lvl="2"/>
            <a:endParaRPr/>
          </a:p>
          <a:p>
            <a:pPr lvl="3"/>
            <a:endParaRPr/>
          </a:p>
          <a:p>
            <a:pPr lvl="4"/>
            <a:endParaRPr/>
          </a:p>
        </p:txBody>
      </p:sp>
      <p:sp>
        <p:nvSpPr>
          <p:cNvPr id="25" name="Numero diapositiva"/>
          <p:cNvSpPr txBox="1">
            <a:spLocks noGrp="1"/>
          </p:cNvSpPr>
          <p:nvPr>
            <p:ph type="sldNum" sz="quarter" idx="2"/>
          </p:nvPr>
        </p:nvSpPr>
        <p:spPr>
          <a:xfrm>
            <a:off x="6380889" y="8167799"/>
            <a:ext cx="236357" cy="227721"/>
          </a:xfrm>
          <a:prstGeom prst="rect">
            <a:avLst/>
          </a:prstGeom>
        </p:spPr>
        <p:txBody>
          <a:bodyPr lIns="27093" tIns="27093" rIns="27093" bIns="27093" anchor="b"/>
          <a:lstStyle>
            <a:lvl1pPr defTabSz="415431">
              <a:defRPr sz="1200">
                <a:latin typeface="+mn-lt"/>
                <a:ea typeface="+mn-ea"/>
                <a:cs typeface="+mn-cs"/>
                <a:sym typeface="Helvetica Neue"/>
              </a:defRPr>
            </a:lvl1p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olo e foto 2">
    <p:spTree>
      <p:nvGrpSpPr>
        <p:cNvPr id="1" name=""/>
        <p:cNvGrpSpPr/>
        <p:nvPr/>
      </p:nvGrpSpPr>
      <p:grpSpPr>
        <a:xfrm>
          <a:off x="0" y="0"/>
          <a:ext cx="0" cy="0"/>
          <a:chOff x="0" y="0"/>
          <a:chExt cx="0" cy="0"/>
        </a:xfrm>
      </p:grpSpPr>
      <p:sp>
        <p:nvSpPr>
          <p:cNvPr id="32" name="Ciotola con frittelle al salmone, insalata e hummus"/>
          <p:cNvSpPr>
            <a:spLocks noGrp="1"/>
          </p:cNvSpPr>
          <p:nvPr>
            <p:ph type="pic" sz="half" idx="21"/>
          </p:nvPr>
        </p:nvSpPr>
        <p:spPr>
          <a:xfrm>
            <a:off x="5852159" y="1110826"/>
            <a:ext cx="6477248" cy="7538721"/>
          </a:xfrm>
          <a:prstGeom prst="rect">
            <a:avLst/>
          </a:prstGeom>
        </p:spPr>
        <p:txBody>
          <a:bodyPr lIns="91439" tIns="45719" rIns="91439" bIns="45719" anchor="t">
            <a:noAutofit/>
          </a:bodyPr>
          <a:lstStyle/>
          <a:p>
            <a:endParaRPr/>
          </a:p>
        </p:txBody>
      </p:sp>
      <p:sp>
        <p:nvSpPr>
          <p:cNvPr id="33" name="Titolo"/>
          <p:cNvSpPr txBox="1">
            <a:spLocks noGrp="1"/>
          </p:cNvSpPr>
          <p:nvPr>
            <p:ph type="title" hasCustomPrompt="1"/>
          </p:nvPr>
        </p:nvSpPr>
        <p:spPr>
          <a:xfrm>
            <a:off x="643466" y="1896533"/>
            <a:ext cx="5215468" cy="3137213"/>
          </a:xfrm>
          <a:prstGeom prst="rect">
            <a:avLst/>
          </a:prstGeom>
        </p:spPr>
        <p:txBody>
          <a:bodyPr lIns="27093" tIns="27093" rIns="27093" bIns="27093" anchor="b"/>
          <a:lstStyle>
            <a:lvl1pPr algn="l" defTabSz="1733930">
              <a:lnSpc>
                <a:spcPct val="80000"/>
              </a:lnSpc>
              <a:defRPr sz="6000" b="1" spc="-119">
                <a:latin typeface="+mn-lt"/>
                <a:ea typeface="+mn-ea"/>
                <a:cs typeface="+mn-cs"/>
                <a:sym typeface="Helvetica Neue"/>
              </a:defRPr>
            </a:lvl1pPr>
          </a:lstStyle>
          <a:p>
            <a:r>
              <a:t>Titolo</a:t>
            </a:r>
          </a:p>
        </p:txBody>
      </p:sp>
      <p:sp>
        <p:nvSpPr>
          <p:cNvPr id="34" name="Corpo livello uno…"/>
          <p:cNvSpPr txBox="1">
            <a:spLocks noGrp="1"/>
          </p:cNvSpPr>
          <p:nvPr>
            <p:ph type="body" sz="quarter" idx="1" hasCustomPrompt="1"/>
          </p:nvPr>
        </p:nvSpPr>
        <p:spPr>
          <a:xfrm>
            <a:off x="643466" y="4984841"/>
            <a:ext cx="5215468" cy="2872226"/>
          </a:xfrm>
          <a:prstGeom prst="rect">
            <a:avLst/>
          </a:prstGeom>
        </p:spPr>
        <p:txBody>
          <a:bodyPr lIns="27093" tIns="27093" rIns="27093" bIns="27093" anchor="t"/>
          <a:lstStyle>
            <a:lvl1pPr marL="0" indent="0" defTabSz="587022">
              <a:spcBef>
                <a:spcPts val="0"/>
              </a:spcBef>
              <a:buSzTx/>
              <a:buNone/>
              <a:defRPr sz="3800" b="1">
                <a:latin typeface="+mn-lt"/>
                <a:ea typeface="+mn-ea"/>
                <a:cs typeface="+mn-cs"/>
                <a:sym typeface="Helvetica Neue"/>
              </a:defRPr>
            </a:lvl1pPr>
            <a:lvl2pPr marL="0" indent="457200" defTabSz="587022">
              <a:spcBef>
                <a:spcPts val="0"/>
              </a:spcBef>
              <a:buSzTx/>
              <a:buNone/>
              <a:defRPr sz="3800" b="1">
                <a:latin typeface="+mn-lt"/>
                <a:ea typeface="+mn-ea"/>
                <a:cs typeface="+mn-cs"/>
                <a:sym typeface="Helvetica Neue"/>
              </a:defRPr>
            </a:lvl2pPr>
            <a:lvl3pPr marL="0" indent="914400" defTabSz="587022">
              <a:spcBef>
                <a:spcPts val="0"/>
              </a:spcBef>
              <a:buSzTx/>
              <a:buNone/>
              <a:defRPr sz="3800" b="1">
                <a:latin typeface="+mn-lt"/>
                <a:ea typeface="+mn-ea"/>
                <a:cs typeface="+mn-cs"/>
                <a:sym typeface="Helvetica Neue"/>
              </a:defRPr>
            </a:lvl3pPr>
            <a:lvl4pPr marL="0" indent="1371600" defTabSz="587022">
              <a:spcBef>
                <a:spcPts val="0"/>
              </a:spcBef>
              <a:buSzTx/>
              <a:buNone/>
              <a:defRPr sz="3800" b="1">
                <a:latin typeface="+mn-lt"/>
                <a:ea typeface="+mn-ea"/>
                <a:cs typeface="+mn-cs"/>
                <a:sym typeface="Helvetica Neue"/>
              </a:defRPr>
            </a:lvl4pPr>
            <a:lvl5pPr marL="0" indent="1828800" defTabSz="587022">
              <a:spcBef>
                <a:spcPts val="0"/>
              </a:spcBef>
              <a:buSzTx/>
              <a:buNone/>
              <a:defRPr sz="3800" b="1">
                <a:latin typeface="+mn-lt"/>
                <a:ea typeface="+mn-ea"/>
                <a:cs typeface="+mn-cs"/>
                <a:sym typeface="Helvetica Neue"/>
              </a:defRPr>
            </a:lvl5pPr>
          </a:lstStyle>
          <a:p>
            <a:r>
              <a:t>Sottotitolo diapositiva</a:t>
            </a:r>
          </a:p>
          <a:p>
            <a:pPr lvl="1"/>
            <a:endParaRPr/>
          </a:p>
          <a:p>
            <a:pPr lvl="2"/>
            <a:endParaRPr/>
          </a:p>
          <a:p>
            <a:pPr lvl="3"/>
            <a:endParaRPr/>
          </a:p>
          <a:p>
            <a:pPr lvl="4"/>
            <a:endParaRPr/>
          </a:p>
        </p:txBody>
      </p:sp>
      <p:sp>
        <p:nvSpPr>
          <p:cNvPr id="35" name="Numero diapositiva"/>
          <p:cNvSpPr txBox="1">
            <a:spLocks noGrp="1"/>
          </p:cNvSpPr>
          <p:nvPr>
            <p:ph type="sldNum" sz="quarter" idx="2"/>
          </p:nvPr>
        </p:nvSpPr>
        <p:spPr>
          <a:xfrm>
            <a:off x="6380889" y="8170057"/>
            <a:ext cx="236357" cy="227721"/>
          </a:xfrm>
          <a:prstGeom prst="rect">
            <a:avLst/>
          </a:prstGeom>
        </p:spPr>
        <p:txBody>
          <a:bodyPr lIns="27093" tIns="27093" rIns="27093" bIns="27093" anchor="b"/>
          <a:lstStyle>
            <a:lvl1pPr defTabSz="415431">
              <a:defRPr sz="1200">
                <a:latin typeface="+mn-lt"/>
                <a:ea typeface="+mn-ea"/>
                <a:cs typeface="+mn-cs"/>
                <a:sym typeface="Helvetica Neue"/>
              </a:defRPr>
            </a:lvl1p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olo e punti elenco">
    <p:spTree>
      <p:nvGrpSpPr>
        <p:cNvPr id="1" name=""/>
        <p:cNvGrpSpPr/>
        <p:nvPr/>
      </p:nvGrpSpPr>
      <p:grpSpPr>
        <a:xfrm>
          <a:off x="0" y="0"/>
          <a:ext cx="0" cy="0"/>
          <a:chOff x="0" y="0"/>
          <a:chExt cx="0" cy="0"/>
        </a:xfrm>
      </p:grpSpPr>
      <p:sp>
        <p:nvSpPr>
          <p:cNvPr id="42" name="Titolo"/>
          <p:cNvSpPr txBox="1">
            <a:spLocks noGrp="1"/>
          </p:cNvSpPr>
          <p:nvPr>
            <p:ph type="title" hasCustomPrompt="1"/>
          </p:nvPr>
        </p:nvSpPr>
        <p:spPr>
          <a:xfrm>
            <a:off x="643466" y="1794933"/>
            <a:ext cx="11717868" cy="764354"/>
          </a:xfrm>
          <a:prstGeom prst="rect">
            <a:avLst/>
          </a:prstGeom>
        </p:spPr>
        <p:txBody>
          <a:bodyPr lIns="27093" tIns="27093" rIns="27093" bIns="27093" anchor="t"/>
          <a:lstStyle>
            <a:lvl1pPr algn="l" defTabSz="1733930">
              <a:lnSpc>
                <a:spcPct val="80000"/>
              </a:lnSpc>
              <a:defRPr sz="6000" b="1" spc="-119">
                <a:latin typeface="+mn-lt"/>
                <a:ea typeface="+mn-ea"/>
                <a:cs typeface="+mn-cs"/>
                <a:sym typeface="Helvetica Neue"/>
              </a:defRPr>
            </a:lvl1pPr>
          </a:lstStyle>
          <a:p>
            <a:r>
              <a:t>Titolo</a:t>
            </a:r>
          </a:p>
        </p:txBody>
      </p:sp>
      <p:sp>
        <p:nvSpPr>
          <p:cNvPr id="43" name="Sottotitolo diapositiva"/>
          <p:cNvSpPr txBox="1">
            <a:spLocks noGrp="1"/>
          </p:cNvSpPr>
          <p:nvPr>
            <p:ph type="body" sz="quarter" idx="21" hasCustomPrompt="1"/>
          </p:nvPr>
        </p:nvSpPr>
        <p:spPr>
          <a:xfrm>
            <a:off x="643466" y="2484779"/>
            <a:ext cx="11717868" cy="498550"/>
          </a:xfrm>
          <a:prstGeom prst="rect">
            <a:avLst/>
          </a:prstGeom>
        </p:spPr>
        <p:txBody>
          <a:bodyPr lIns="24383" tIns="24383" rIns="24383" bIns="24383" anchor="t"/>
          <a:lstStyle>
            <a:lvl1pPr marL="0" indent="0" defTabSz="457877">
              <a:spcBef>
                <a:spcPts val="0"/>
              </a:spcBef>
              <a:buSzTx/>
              <a:buNone/>
              <a:defRPr sz="2964" b="1">
                <a:latin typeface="+mn-lt"/>
                <a:ea typeface="+mn-ea"/>
                <a:cs typeface="+mn-cs"/>
                <a:sym typeface="Helvetica Neue"/>
              </a:defRPr>
            </a:lvl1pPr>
          </a:lstStyle>
          <a:p>
            <a:r>
              <a:t>Sottotitolo diapositiva</a:t>
            </a:r>
          </a:p>
        </p:txBody>
      </p:sp>
      <p:sp>
        <p:nvSpPr>
          <p:cNvPr id="44" name="Corpo livello uno…"/>
          <p:cNvSpPr txBox="1">
            <a:spLocks noGrp="1"/>
          </p:cNvSpPr>
          <p:nvPr>
            <p:ph type="body" idx="1" hasCustomPrompt="1"/>
          </p:nvPr>
        </p:nvSpPr>
        <p:spPr>
          <a:xfrm>
            <a:off x="643466" y="3485069"/>
            <a:ext cx="11717868" cy="4403207"/>
          </a:xfrm>
          <a:prstGeom prst="rect">
            <a:avLst/>
          </a:prstGeom>
        </p:spPr>
        <p:txBody>
          <a:bodyPr lIns="27093" tIns="27093" rIns="27093" bIns="27093" anchor="t"/>
          <a:lstStyle>
            <a:lvl1pPr marL="431800" indent="-431800" defTabSz="1733930">
              <a:lnSpc>
                <a:spcPct val="90000"/>
              </a:lnSpc>
              <a:spcBef>
                <a:spcPts val="3200"/>
              </a:spcBef>
              <a:buSzPct val="123000"/>
              <a:defRPr sz="3400">
                <a:latin typeface="+mn-lt"/>
                <a:ea typeface="+mn-ea"/>
                <a:cs typeface="+mn-cs"/>
                <a:sym typeface="Helvetica Neue"/>
              </a:defRPr>
            </a:lvl1pPr>
            <a:lvl2pPr marL="1041400" indent="-431800" defTabSz="1733930">
              <a:lnSpc>
                <a:spcPct val="90000"/>
              </a:lnSpc>
              <a:spcBef>
                <a:spcPts val="3200"/>
              </a:spcBef>
              <a:buSzPct val="123000"/>
              <a:defRPr sz="3400">
                <a:latin typeface="+mn-lt"/>
                <a:ea typeface="+mn-ea"/>
                <a:cs typeface="+mn-cs"/>
                <a:sym typeface="Helvetica Neue"/>
              </a:defRPr>
            </a:lvl2pPr>
            <a:lvl3pPr marL="1651000" indent="-431800" defTabSz="1733930">
              <a:lnSpc>
                <a:spcPct val="90000"/>
              </a:lnSpc>
              <a:spcBef>
                <a:spcPts val="3200"/>
              </a:spcBef>
              <a:buSzPct val="123000"/>
              <a:defRPr sz="3400">
                <a:latin typeface="+mn-lt"/>
                <a:ea typeface="+mn-ea"/>
                <a:cs typeface="+mn-cs"/>
                <a:sym typeface="Helvetica Neue"/>
              </a:defRPr>
            </a:lvl3pPr>
            <a:lvl4pPr marL="2260600" indent="-431800" defTabSz="1733930">
              <a:lnSpc>
                <a:spcPct val="90000"/>
              </a:lnSpc>
              <a:spcBef>
                <a:spcPts val="3200"/>
              </a:spcBef>
              <a:buSzPct val="123000"/>
              <a:defRPr sz="3400">
                <a:latin typeface="+mn-lt"/>
                <a:ea typeface="+mn-ea"/>
                <a:cs typeface="+mn-cs"/>
                <a:sym typeface="Helvetica Neue"/>
              </a:defRPr>
            </a:lvl4pPr>
            <a:lvl5pPr marL="2870200" indent="-431800" defTabSz="1733930">
              <a:lnSpc>
                <a:spcPct val="90000"/>
              </a:lnSpc>
              <a:spcBef>
                <a:spcPts val="3200"/>
              </a:spcBef>
              <a:buSzPct val="123000"/>
              <a:defRPr sz="3400">
                <a:latin typeface="+mn-lt"/>
                <a:ea typeface="+mn-ea"/>
                <a:cs typeface="+mn-cs"/>
                <a:sym typeface="Helvetica Neue"/>
              </a:defRPr>
            </a:lvl5pPr>
          </a:lstStyle>
          <a:p>
            <a:r>
              <a:t>Testo elenco puntato diapositiva</a:t>
            </a:r>
          </a:p>
          <a:p>
            <a:pPr lvl="1"/>
            <a:endParaRPr/>
          </a:p>
          <a:p>
            <a:pPr lvl="2"/>
            <a:endParaRPr/>
          </a:p>
          <a:p>
            <a:pPr lvl="3"/>
            <a:endParaRPr/>
          </a:p>
          <a:p>
            <a:pPr lvl="4"/>
            <a:endParaRPr/>
          </a:p>
        </p:txBody>
      </p:sp>
      <p:sp>
        <p:nvSpPr>
          <p:cNvPr id="45" name="Numero diapositiva"/>
          <p:cNvSpPr txBox="1">
            <a:spLocks noGrp="1"/>
          </p:cNvSpPr>
          <p:nvPr>
            <p:ph type="sldNum" sz="quarter" idx="2"/>
          </p:nvPr>
        </p:nvSpPr>
        <p:spPr>
          <a:xfrm>
            <a:off x="6380889" y="8167799"/>
            <a:ext cx="236357" cy="227721"/>
          </a:xfrm>
          <a:prstGeom prst="rect">
            <a:avLst/>
          </a:prstGeom>
        </p:spPr>
        <p:txBody>
          <a:bodyPr lIns="27093" tIns="27093" rIns="27093" bIns="27093" anchor="b"/>
          <a:lstStyle>
            <a:lvl1pPr defTabSz="415431">
              <a:defRPr sz="1200">
                <a:latin typeface="+mn-lt"/>
                <a:ea typeface="+mn-ea"/>
                <a:cs typeface="+mn-cs"/>
                <a:sym typeface="Helvetica Neue"/>
              </a:defRPr>
            </a:lvl1p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Punti elenco">
    <p:spTree>
      <p:nvGrpSpPr>
        <p:cNvPr id="1" name=""/>
        <p:cNvGrpSpPr/>
        <p:nvPr/>
      </p:nvGrpSpPr>
      <p:grpSpPr>
        <a:xfrm>
          <a:off x="0" y="0"/>
          <a:ext cx="0" cy="0"/>
          <a:chOff x="0" y="0"/>
          <a:chExt cx="0" cy="0"/>
        </a:xfrm>
      </p:grpSpPr>
      <p:sp>
        <p:nvSpPr>
          <p:cNvPr id="52" name="Corpo livello uno…"/>
          <p:cNvSpPr txBox="1">
            <a:spLocks noGrp="1"/>
          </p:cNvSpPr>
          <p:nvPr>
            <p:ph type="body" idx="1" hasCustomPrompt="1"/>
          </p:nvPr>
        </p:nvSpPr>
        <p:spPr>
          <a:xfrm>
            <a:off x="643466" y="3485069"/>
            <a:ext cx="11717868" cy="4403207"/>
          </a:xfrm>
          <a:prstGeom prst="rect">
            <a:avLst/>
          </a:prstGeom>
        </p:spPr>
        <p:txBody>
          <a:bodyPr lIns="27093" tIns="27093" rIns="27093" bIns="27093" numCol="2" spcCol="585893" anchor="t"/>
          <a:lstStyle>
            <a:lvl1pPr marL="431800" indent="-431800" defTabSz="1733930">
              <a:lnSpc>
                <a:spcPct val="90000"/>
              </a:lnSpc>
              <a:spcBef>
                <a:spcPts val="3200"/>
              </a:spcBef>
              <a:buSzPct val="123000"/>
              <a:defRPr sz="3400">
                <a:latin typeface="+mn-lt"/>
                <a:ea typeface="+mn-ea"/>
                <a:cs typeface="+mn-cs"/>
                <a:sym typeface="Helvetica Neue"/>
              </a:defRPr>
            </a:lvl1pPr>
            <a:lvl2pPr marL="1041400" indent="-431800" defTabSz="1733930">
              <a:lnSpc>
                <a:spcPct val="90000"/>
              </a:lnSpc>
              <a:spcBef>
                <a:spcPts val="3200"/>
              </a:spcBef>
              <a:buSzPct val="123000"/>
              <a:defRPr sz="3400">
                <a:latin typeface="+mn-lt"/>
                <a:ea typeface="+mn-ea"/>
                <a:cs typeface="+mn-cs"/>
                <a:sym typeface="Helvetica Neue"/>
              </a:defRPr>
            </a:lvl2pPr>
            <a:lvl3pPr marL="1651000" indent="-431800" defTabSz="1733930">
              <a:lnSpc>
                <a:spcPct val="90000"/>
              </a:lnSpc>
              <a:spcBef>
                <a:spcPts val="3200"/>
              </a:spcBef>
              <a:buSzPct val="123000"/>
              <a:defRPr sz="3400">
                <a:latin typeface="+mn-lt"/>
                <a:ea typeface="+mn-ea"/>
                <a:cs typeface="+mn-cs"/>
                <a:sym typeface="Helvetica Neue"/>
              </a:defRPr>
            </a:lvl3pPr>
            <a:lvl4pPr marL="2260600" indent="-431800" defTabSz="1733930">
              <a:lnSpc>
                <a:spcPct val="90000"/>
              </a:lnSpc>
              <a:spcBef>
                <a:spcPts val="3200"/>
              </a:spcBef>
              <a:buSzPct val="123000"/>
              <a:defRPr sz="3400">
                <a:latin typeface="+mn-lt"/>
                <a:ea typeface="+mn-ea"/>
                <a:cs typeface="+mn-cs"/>
                <a:sym typeface="Helvetica Neue"/>
              </a:defRPr>
            </a:lvl4pPr>
            <a:lvl5pPr marL="2870200" indent="-431800" defTabSz="1733930">
              <a:lnSpc>
                <a:spcPct val="90000"/>
              </a:lnSpc>
              <a:spcBef>
                <a:spcPts val="3200"/>
              </a:spcBef>
              <a:buSzPct val="123000"/>
              <a:defRPr sz="3400">
                <a:latin typeface="+mn-lt"/>
                <a:ea typeface="+mn-ea"/>
                <a:cs typeface="+mn-cs"/>
                <a:sym typeface="Helvetica Neue"/>
              </a:defRPr>
            </a:lvl5pPr>
          </a:lstStyle>
          <a:p>
            <a:r>
              <a:t>Testo elenco puntato diapositiva</a:t>
            </a:r>
          </a:p>
          <a:p>
            <a:pPr lvl="1"/>
            <a:endParaRPr/>
          </a:p>
          <a:p>
            <a:pPr lvl="2"/>
            <a:endParaRPr/>
          </a:p>
          <a:p>
            <a:pPr lvl="3"/>
            <a:endParaRPr/>
          </a:p>
          <a:p>
            <a:pPr lvl="4"/>
            <a:endParaRPr/>
          </a:p>
        </p:txBody>
      </p:sp>
      <p:sp>
        <p:nvSpPr>
          <p:cNvPr id="53" name="Numero diapositiva"/>
          <p:cNvSpPr txBox="1">
            <a:spLocks noGrp="1"/>
          </p:cNvSpPr>
          <p:nvPr>
            <p:ph type="sldNum" sz="quarter" idx="2"/>
          </p:nvPr>
        </p:nvSpPr>
        <p:spPr>
          <a:xfrm>
            <a:off x="6380889" y="8167799"/>
            <a:ext cx="236357" cy="227721"/>
          </a:xfrm>
          <a:prstGeom prst="rect">
            <a:avLst/>
          </a:prstGeom>
        </p:spPr>
        <p:txBody>
          <a:bodyPr lIns="27093" tIns="27093" rIns="27093" bIns="27093" anchor="b"/>
          <a:lstStyle>
            <a:lvl1pPr defTabSz="415431">
              <a:defRPr sz="1200">
                <a:latin typeface="+mn-lt"/>
                <a:ea typeface="+mn-ea"/>
                <a:cs typeface="+mn-cs"/>
                <a:sym typeface="Helvetica Neue"/>
              </a:defRPr>
            </a:lvl1p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olo, punti elenco e foto">
    <p:spTree>
      <p:nvGrpSpPr>
        <p:cNvPr id="1" name=""/>
        <p:cNvGrpSpPr/>
        <p:nvPr/>
      </p:nvGrpSpPr>
      <p:grpSpPr>
        <a:xfrm>
          <a:off x="0" y="0"/>
          <a:ext cx="0" cy="0"/>
          <a:chOff x="0" y="0"/>
          <a:chExt cx="0" cy="0"/>
        </a:xfrm>
      </p:grpSpPr>
      <p:sp>
        <p:nvSpPr>
          <p:cNvPr id="60" name="Sottotitolo diapositiva"/>
          <p:cNvSpPr txBox="1">
            <a:spLocks noGrp="1"/>
          </p:cNvSpPr>
          <p:nvPr>
            <p:ph type="body" sz="quarter" idx="21" hasCustomPrompt="1"/>
          </p:nvPr>
        </p:nvSpPr>
        <p:spPr>
          <a:xfrm>
            <a:off x="643466" y="2484779"/>
            <a:ext cx="5215468" cy="498550"/>
          </a:xfrm>
          <a:prstGeom prst="rect">
            <a:avLst/>
          </a:prstGeom>
        </p:spPr>
        <p:txBody>
          <a:bodyPr lIns="24383" tIns="24383" rIns="24383" bIns="24383" anchor="t"/>
          <a:lstStyle>
            <a:lvl1pPr marL="0" indent="0" defTabSz="457877">
              <a:spcBef>
                <a:spcPts val="0"/>
              </a:spcBef>
              <a:buSzTx/>
              <a:buNone/>
              <a:defRPr sz="2964" b="1">
                <a:latin typeface="+mn-lt"/>
                <a:ea typeface="+mn-ea"/>
                <a:cs typeface="+mn-cs"/>
                <a:sym typeface="Helvetica Neue"/>
              </a:defRPr>
            </a:lvl1pPr>
          </a:lstStyle>
          <a:p>
            <a:r>
              <a:t>Sottotitolo diapositiva</a:t>
            </a:r>
          </a:p>
        </p:txBody>
      </p:sp>
      <p:sp>
        <p:nvSpPr>
          <p:cNvPr id="61" name="Corpo livello uno…"/>
          <p:cNvSpPr txBox="1">
            <a:spLocks noGrp="1"/>
          </p:cNvSpPr>
          <p:nvPr>
            <p:ph type="body" sz="quarter" idx="1" hasCustomPrompt="1"/>
          </p:nvPr>
        </p:nvSpPr>
        <p:spPr>
          <a:xfrm>
            <a:off x="643466" y="3485069"/>
            <a:ext cx="5215468" cy="4403536"/>
          </a:xfrm>
          <a:prstGeom prst="rect">
            <a:avLst/>
          </a:prstGeom>
        </p:spPr>
        <p:txBody>
          <a:bodyPr lIns="27093" tIns="27093" rIns="27093" bIns="27093" anchor="t"/>
          <a:lstStyle>
            <a:lvl1pPr marL="431800" indent="-431800" defTabSz="1733930">
              <a:lnSpc>
                <a:spcPct val="90000"/>
              </a:lnSpc>
              <a:spcBef>
                <a:spcPts val="3200"/>
              </a:spcBef>
              <a:buSzPct val="123000"/>
              <a:defRPr sz="3400">
                <a:latin typeface="+mn-lt"/>
                <a:ea typeface="+mn-ea"/>
                <a:cs typeface="+mn-cs"/>
                <a:sym typeface="Helvetica Neue"/>
              </a:defRPr>
            </a:lvl1pPr>
            <a:lvl2pPr marL="1041400" indent="-431800" defTabSz="1733930">
              <a:lnSpc>
                <a:spcPct val="90000"/>
              </a:lnSpc>
              <a:spcBef>
                <a:spcPts val="3200"/>
              </a:spcBef>
              <a:buSzPct val="123000"/>
              <a:defRPr sz="3400">
                <a:latin typeface="+mn-lt"/>
                <a:ea typeface="+mn-ea"/>
                <a:cs typeface="+mn-cs"/>
                <a:sym typeface="Helvetica Neue"/>
              </a:defRPr>
            </a:lvl2pPr>
            <a:lvl3pPr marL="1651000" indent="-431800" defTabSz="1733930">
              <a:lnSpc>
                <a:spcPct val="90000"/>
              </a:lnSpc>
              <a:spcBef>
                <a:spcPts val="3200"/>
              </a:spcBef>
              <a:buSzPct val="123000"/>
              <a:defRPr sz="3400">
                <a:latin typeface="+mn-lt"/>
                <a:ea typeface="+mn-ea"/>
                <a:cs typeface="+mn-cs"/>
                <a:sym typeface="Helvetica Neue"/>
              </a:defRPr>
            </a:lvl3pPr>
            <a:lvl4pPr marL="2260600" indent="-431800" defTabSz="1733930">
              <a:lnSpc>
                <a:spcPct val="90000"/>
              </a:lnSpc>
              <a:spcBef>
                <a:spcPts val="3200"/>
              </a:spcBef>
              <a:buSzPct val="123000"/>
              <a:defRPr sz="3400">
                <a:latin typeface="+mn-lt"/>
                <a:ea typeface="+mn-ea"/>
                <a:cs typeface="+mn-cs"/>
                <a:sym typeface="Helvetica Neue"/>
              </a:defRPr>
            </a:lvl4pPr>
            <a:lvl5pPr marL="2870200" indent="-431800" defTabSz="1733930">
              <a:lnSpc>
                <a:spcPct val="90000"/>
              </a:lnSpc>
              <a:spcBef>
                <a:spcPts val="3200"/>
              </a:spcBef>
              <a:buSzPct val="123000"/>
              <a:defRPr sz="3400">
                <a:latin typeface="+mn-lt"/>
                <a:ea typeface="+mn-ea"/>
                <a:cs typeface="+mn-cs"/>
                <a:sym typeface="Helvetica Neue"/>
              </a:defRPr>
            </a:lvl5pPr>
          </a:lstStyle>
          <a:p>
            <a:r>
              <a:t>Testo elenco puntato diapositiva</a:t>
            </a:r>
          </a:p>
          <a:p>
            <a:pPr lvl="1"/>
            <a:endParaRPr/>
          </a:p>
          <a:p>
            <a:pPr lvl="2"/>
            <a:endParaRPr/>
          </a:p>
          <a:p>
            <a:pPr lvl="3"/>
            <a:endParaRPr/>
          </a:p>
          <a:p>
            <a:pPr lvl="4"/>
            <a:endParaRPr/>
          </a:p>
        </p:txBody>
      </p:sp>
      <p:sp>
        <p:nvSpPr>
          <p:cNvPr id="62" name="Pappardelle con burro al prezzemolo, nocciole tostate e scaglie di parmigiano"/>
          <p:cNvSpPr>
            <a:spLocks noGrp="1"/>
          </p:cNvSpPr>
          <p:nvPr>
            <p:ph type="pic" sz="half" idx="22"/>
          </p:nvPr>
        </p:nvSpPr>
        <p:spPr>
          <a:xfrm>
            <a:off x="6502400" y="1001991"/>
            <a:ext cx="5822333" cy="7763111"/>
          </a:xfrm>
          <a:prstGeom prst="rect">
            <a:avLst/>
          </a:prstGeom>
        </p:spPr>
        <p:txBody>
          <a:bodyPr lIns="91439" tIns="45719" rIns="91439" bIns="45719" anchor="t">
            <a:noAutofit/>
          </a:bodyPr>
          <a:lstStyle/>
          <a:p>
            <a:endParaRPr/>
          </a:p>
        </p:txBody>
      </p:sp>
      <p:sp>
        <p:nvSpPr>
          <p:cNvPr id="63" name="Titolo"/>
          <p:cNvSpPr txBox="1">
            <a:spLocks noGrp="1"/>
          </p:cNvSpPr>
          <p:nvPr>
            <p:ph type="title" hasCustomPrompt="1"/>
          </p:nvPr>
        </p:nvSpPr>
        <p:spPr>
          <a:xfrm>
            <a:off x="643466" y="1794933"/>
            <a:ext cx="5215468" cy="765387"/>
          </a:xfrm>
          <a:prstGeom prst="rect">
            <a:avLst/>
          </a:prstGeom>
        </p:spPr>
        <p:txBody>
          <a:bodyPr lIns="27093" tIns="27093" rIns="27093" bIns="27093" anchor="t"/>
          <a:lstStyle>
            <a:lvl1pPr algn="l" defTabSz="1733930">
              <a:lnSpc>
                <a:spcPct val="80000"/>
              </a:lnSpc>
              <a:defRPr sz="6000" b="1" spc="-119">
                <a:latin typeface="+mn-lt"/>
                <a:ea typeface="+mn-ea"/>
                <a:cs typeface="+mn-cs"/>
                <a:sym typeface="Helvetica Neue"/>
              </a:defRPr>
            </a:lvl1pPr>
          </a:lstStyle>
          <a:p>
            <a:r>
              <a:t>Titolo</a:t>
            </a:r>
          </a:p>
        </p:txBody>
      </p:sp>
      <p:sp>
        <p:nvSpPr>
          <p:cNvPr id="64" name="Numero diapositiva"/>
          <p:cNvSpPr txBox="1">
            <a:spLocks noGrp="1"/>
          </p:cNvSpPr>
          <p:nvPr>
            <p:ph type="sldNum" sz="quarter" idx="2"/>
          </p:nvPr>
        </p:nvSpPr>
        <p:spPr>
          <a:xfrm>
            <a:off x="6380889" y="8167799"/>
            <a:ext cx="236357" cy="227721"/>
          </a:xfrm>
          <a:prstGeom prst="rect">
            <a:avLst/>
          </a:prstGeom>
        </p:spPr>
        <p:txBody>
          <a:bodyPr lIns="27093" tIns="27093" rIns="27093" bIns="27093" anchor="b"/>
          <a:lstStyle>
            <a:lvl1pPr defTabSz="415431">
              <a:defRPr sz="1200">
                <a:latin typeface="+mn-lt"/>
                <a:ea typeface="+mn-ea"/>
                <a:cs typeface="+mn-cs"/>
                <a:sym typeface="Helvetica Neue"/>
              </a:defRPr>
            </a:lvl1pPr>
          </a:lstStyle>
          <a:p>
            <a:fld id="{86CB4B4D-7CA3-9044-876B-883B54F8677D}" type="slidenum">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zione">
    <p:spTree>
      <p:nvGrpSpPr>
        <p:cNvPr id="1" name=""/>
        <p:cNvGrpSpPr/>
        <p:nvPr/>
      </p:nvGrpSpPr>
      <p:grpSpPr>
        <a:xfrm>
          <a:off x="0" y="0"/>
          <a:ext cx="0" cy="0"/>
          <a:chOff x="0" y="0"/>
          <a:chExt cx="0" cy="0"/>
        </a:xfrm>
      </p:grpSpPr>
      <p:sp>
        <p:nvSpPr>
          <p:cNvPr id="71" name="Titolo sezione"/>
          <p:cNvSpPr txBox="1">
            <a:spLocks noGrp="1"/>
          </p:cNvSpPr>
          <p:nvPr>
            <p:ph type="title" hasCustomPrompt="1"/>
          </p:nvPr>
        </p:nvSpPr>
        <p:spPr>
          <a:xfrm>
            <a:off x="643464" y="3637279"/>
            <a:ext cx="11717870" cy="2479042"/>
          </a:xfrm>
          <a:prstGeom prst="rect">
            <a:avLst/>
          </a:prstGeom>
        </p:spPr>
        <p:txBody>
          <a:bodyPr lIns="27093" tIns="27093" rIns="27093" bIns="27093"/>
          <a:lstStyle>
            <a:lvl1pPr algn="l" defTabSz="1733930">
              <a:lnSpc>
                <a:spcPct val="80000"/>
              </a:lnSpc>
              <a:defRPr sz="8200" spc="-164">
                <a:latin typeface="Helvetica Neue Medium"/>
                <a:ea typeface="Helvetica Neue Medium"/>
                <a:cs typeface="Helvetica Neue Medium"/>
                <a:sym typeface="Helvetica Neue Medium"/>
              </a:defRPr>
            </a:lvl1pPr>
          </a:lstStyle>
          <a:p>
            <a:r>
              <a:t>Titolo sezione</a:t>
            </a:r>
          </a:p>
        </p:txBody>
      </p:sp>
      <p:sp>
        <p:nvSpPr>
          <p:cNvPr id="72" name="Numero diapositiva"/>
          <p:cNvSpPr txBox="1">
            <a:spLocks noGrp="1"/>
          </p:cNvSpPr>
          <p:nvPr>
            <p:ph type="sldNum" sz="quarter" idx="2"/>
          </p:nvPr>
        </p:nvSpPr>
        <p:spPr>
          <a:xfrm>
            <a:off x="6380889" y="8170057"/>
            <a:ext cx="236357" cy="227721"/>
          </a:xfrm>
          <a:prstGeom prst="rect">
            <a:avLst/>
          </a:prstGeom>
        </p:spPr>
        <p:txBody>
          <a:bodyPr lIns="27093" tIns="27093" rIns="27093" bIns="27093" anchor="b"/>
          <a:lstStyle>
            <a:lvl1pPr defTabSz="415431">
              <a:defRPr sz="1200">
                <a:latin typeface="+mn-lt"/>
                <a:ea typeface="+mn-ea"/>
                <a:cs typeface="+mn-cs"/>
                <a:sym typeface="Helvetica Neue"/>
              </a:defRPr>
            </a:lvl1pPr>
          </a:lstStyle>
          <a:p>
            <a:fld id="{86CB4B4D-7CA3-9044-876B-883B54F8677D}" type="slidenum">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Solo titolo">
    <p:spTree>
      <p:nvGrpSpPr>
        <p:cNvPr id="1" name=""/>
        <p:cNvGrpSpPr/>
        <p:nvPr/>
      </p:nvGrpSpPr>
      <p:grpSpPr>
        <a:xfrm>
          <a:off x="0" y="0"/>
          <a:ext cx="0" cy="0"/>
          <a:chOff x="0" y="0"/>
          <a:chExt cx="0" cy="0"/>
        </a:xfrm>
      </p:grpSpPr>
      <p:sp>
        <p:nvSpPr>
          <p:cNvPr id="79" name="Titolo"/>
          <p:cNvSpPr txBox="1">
            <a:spLocks noGrp="1"/>
          </p:cNvSpPr>
          <p:nvPr>
            <p:ph type="title" hasCustomPrompt="1"/>
          </p:nvPr>
        </p:nvSpPr>
        <p:spPr>
          <a:xfrm>
            <a:off x="643466" y="1794933"/>
            <a:ext cx="11717868" cy="765307"/>
          </a:xfrm>
          <a:prstGeom prst="rect">
            <a:avLst/>
          </a:prstGeom>
        </p:spPr>
        <p:txBody>
          <a:bodyPr lIns="27093" tIns="27093" rIns="27093" bIns="27093" anchor="t"/>
          <a:lstStyle>
            <a:lvl1pPr algn="l" defTabSz="1733930">
              <a:lnSpc>
                <a:spcPct val="80000"/>
              </a:lnSpc>
              <a:defRPr sz="6000" b="1" spc="-119">
                <a:latin typeface="+mn-lt"/>
                <a:ea typeface="+mn-ea"/>
                <a:cs typeface="+mn-cs"/>
                <a:sym typeface="Helvetica Neue"/>
              </a:defRPr>
            </a:lvl1pPr>
          </a:lstStyle>
          <a:p>
            <a:r>
              <a:t>Titolo</a:t>
            </a:r>
          </a:p>
        </p:txBody>
      </p:sp>
      <p:sp>
        <p:nvSpPr>
          <p:cNvPr id="80" name="Sottotitolo diapositiva"/>
          <p:cNvSpPr txBox="1">
            <a:spLocks noGrp="1"/>
          </p:cNvSpPr>
          <p:nvPr>
            <p:ph type="body" sz="quarter" idx="21" hasCustomPrompt="1"/>
          </p:nvPr>
        </p:nvSpPr>
        <p:spPr>
          <a:xfrm>
            <a:off x="643466" y="2484779"/>
            <a:ext cx="11717868" cy="498550"/>
          </a:xfrm>
          <a:prstGeom prst="rect">
            <a:avLst/>
          </a:prstGeom>
        </p:spPr>
        <p:txBody>
          <a:bodyPr lIns="24383" tIns="24383" rIns="24383" bIns="24383" anchor="t"/>
          <a:lstStyle>
            <a:lvl1pPr marL="0" indent="0" defTabSz="457877">
              <a:spcBef>
                <a:spcPts val="0"/>
              </a:spcBef>
              <a:buSzTx/>
              <a:buNone/>
              <a:defRPr sz="2964" b="1">
                <a:latin typeface="+mn-lt"/>
                <a:ea typeface="+mn-ea"/>
                <a:cs typeface="+mn-cs"/>
                <a:sym typeface="Helvetica Neue"/>
              </a:defRPr>
            </a:lvl1pPr>
          </a:lstStyle>
          <a:p>
            <a:r>
              <a:t>Sottotitolo diapositiva</a:t>
            </a:r>
          </a:p>
        </p:txBody>
      </p:sp>
      <p:sp>
        <p:nvSpPr>
          <p:cNvPr id="81" name="Numero diapositiva"/>
          <p:cNvSpPr txBox="1">
            <a:spLocks noGrp="1"/>
          </p:cNvSpPr>
          <p:nvPr>
            <p:ph type="sldNum" sz="quarter" idx="2"/>
          </p:nvPr>
        </p:nvSpPr>
        <p:spPr>
          <a:xfrm>
            <a:off x="6380889" y="8167799"/>
            <a:ext cx="236357" cy="227721"/>
          </a:xfrm>
          <a:prstGeom prst="rect">
            <a:avLst/>
          </a:prstGeom>
        </p:spPr>
        <p:txBody>
          <a:bodyPr lIns="27093" tIns="27093" rIns="27093" bIns="27093" anchor="b"/>
          <a:lstStyle>
            <a:lvl1pPr defTabSz="415431">
              <a:defRPr sz="1200">
                <a:latin typeface="+mn-lt"/>
                <a:ea typeface="+mn-ea"/>
                <a:cs typeface="+mn-cs"/>
                <a:sym typeface="Helvetica Neue"/>
              </a:defRPr>
            </a:lvl1pPr>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rogramma">
    <p:spTree>
      <p:nvGrpSpPr>
        <p:cNvPr id="1" name=""/>
        <p:cNvGrpSpPr/>
        <p:nvPr/>
      </p:nvGrpSpPr>
      <p:grpSpPr>
        <a:xfrm>
          <a:off x="0" y="0"/>
          <a:ext cx="0" cy="0"/>
          <a:chOff x="0" y="0"/>
          <a:chExt cx="0" cy="0"/>
        </a:xfrm>
      </p:grpSpPr>
      <p:sp>
        <p:nvSpPr>
          <p:cNvPr id="88" name="Titolo programma"/>
          <p:cNvSpPr txBox="1">
            <a:spLocks noGrp="1"/>
          </p:cNvSpPr>
          <p:nvPr>
            <p:ph type="title" hasCustomPrompt="1"/>
          </p:nvPr>
        </p:nvSpPr>
        <p:spPr>
          <a:xfrm>
            <a:off x="643466" y="1794933"/>
            <a:ext cx="11717868" cy="765387"/>
          </a:xfrm>
          <a:prstGeom prst="rect">
            <a:avLst/>
          </a:prstGeom>
        </p:spPr>
        <p:txBody>
          <a:bodyPr lIns="27093" tIns="27093" rIns="27093" bIns="27093" anchor="t"/>
          <a:lstStyle>
            <a:lvl1pPr algn="l" defTabSz="1733930">
              <a:lnSpc>
                <a:spcPct val="80000"/>
              </a:lnSpc>
              <a:defRPr sz="6000" b="1" spc="-119">
                <a:latin typeface="+mn-lt"/>
                <a:ea typeface="+mn-ea"/>
                <a:cs typeface="+mn-cs"/>
                <a:sym typeface="Helvetica Neue"/>
              </a:defRPr>
            </a:lvl1pPr>
          </a:lstStyle>
          <a:p>
            <a:r>
              <a:t>Titolo programma</a:t>
            </a:r>
          </a:p>
        </p:txBody>
      </p:sp>
      <p:sp>
        <p:nvSpPr>
          <p:cNvPr id="89" name="Sottotitolo programma"/>
          <p:cNvSpPr txBox="1">
            <a:spLocks noGrp="1"/>
          </p:cNvSpPr>
          <p:nvPr>
            <p:ph type="body" sz="quarter" idx="21" hasCustomPrompt="1"/>
          </p:nvPr>
        </p:nvSpPr>
        <p:spPr>
          <a:xfrm>
            <a:off x="643466" y="2484779"/>
            <a:ext cx="11717868" cy="498550"/>
          </a:xfrm>
          <a:prstGeom prst="rect">
            <a:avLst/>
          </a:prstGeom>
        </p:spPr>
        <p:txBody>
          <a:bodyPr lIns="24383" tIns="24383" rIns="24383" bIns="24383" anchor="t"/>
          <a:lstStyle>
            <a:lvl1pPr marL="0" indent="0" defTabSz="457877">
              <a:spcBef>
                <a:spcPts val="0"/>
              </a:spcBef>
              <a:buSzTx/>
              <a:buNone/>
              <a:defRPr sz="2964" b="1">
                <a:latin typeface="+mn-lt"/>
                <a:ea typeface="+mn-ea"/>
                <a:cs typeface="+mn-cs"/>
                <a:sym typeface="Helvetica Neue"/>
              </a:defRPr>
            </a:lvl1pPr>
          </a:lstStyle>
          <a:p>
            <a:r>
              <a:t>Sottotitolo programma</a:t>
            </a:r>
          </a:p>
        </p:txBody>
      </p:sp>
      <p:sp>
        <p:nvSpPr>
          <p:cNvPr id="90" name="Corpo livello uno…"/>
          <p:cNvSpPr txBox="1">
            <a:spLocks noGrp="1"/>
          </p:cNvSpPr>
          <p:nvPr>
            <p:ph type="body" idx="1" hasCustomPrompt="1"/>
          </p:nvPr>
        </p:nvSpPr>
        <p:spPr>
          <a:xfrm>
            <a:off x="643466" y="3485069"/>
            <a:ext cx="11717868" cy="4403207"/>
          </a:xfrm>
          <a:prstGeom prst="rect">
            <a:avLst/>
          </a:prstGeom>
        </p:spPr>
        <p:txBody>
          <a:bodyPr lIns="27093" tIns="27093" rIns="27093" bIns="27093" anchor="t"/>
          <a:lstStyle>
            <a:lvl1pPr marL="0" indent="0" defTabSz="587022">
              <a:spcBef>
                <a:spcPts val="1200"/>
              </a:spcBef>
              <a:buSzTx/>
              <a:buNone/>
              <a:defRPr sz="3800" spc="-38">
                <a:latin typeface="+mn-lt"/>
                <a:ea typeface="+mn-ea"/>
                <a:cs typeface="+mn-cs"/>
                <a:sym typeface="Helvetica Neue"/>
              </a:defRPr>
            </a:lvl1pPr>
            <a:lvl2pPr marL="0" indent="457200" defTabSz="587022">
              <a:spcBef>
                <a:spcPts val="1200"/>
              </a:spcBef>
              <a:buSzTx/>
              <a:buNone/>
              <a:defRPr sz="3800" spc="-38">
                <a:latin typeface="+mn-lt"/>
                <a:ea typeface="+mn-ea"/>
                <a:cs typeface="+mn-cs"/>
                <a:sym typeface="Helvetica Neue"/>
              </a:defRPr>
            </a:lvl2pPr>
            <a:lvl3pPr marL="0" indent="914400" defTabSz="587022">
              <a:spcBef>
                <a:spcPts val="1200"/>
              </a:spcBef>
              <a:buSzTx/>
              <a:buNone/>
              <a:defRPr sz="3800" spc="-38">
                <a:latin typeface="+mn-lt"/>
                <a:ea typeface="+mn-ea"/>
                <a:cs typeface="+mn-cs"/>
                <a:sym typeface="Helvetica Neue"/>
              </a:defRPr>
            </a:lvl3pPr>
            <a:lvl4pPr marL="0" indent="1371600" defTabSz="587022">
              <a:spcBef>
                <a:spcPts val="1200"/>
              </a:spcBef>
              <a:buSzTx/>
              <a:buNone/>
              <a:defRPr sz="3800" spc="-38">
                <a:latin typeface="+mn-lt"/>
                <a:ea typeface="+mn-ea"/>
                <a:cs typeface="+mn-cs"/>
                <a:sym typeface="Helvetica Neue"/>
              </a:defRPr>
            </a:lvl4pPr>
            <a:lvl5pPr marL="0" indent="1828800" defTabSz="587022">
              <a:spcBef>
                <a:spcPts val="1200"/>
              </a:spcBef>
              <a:buSzTx/>
              <a:buNone/>
              <a:defRPr sz="3800" spc="-38">
                <a:latin typeface="+mn-lt"/>
                <a:ea typeface="+mn-ea"/>
                <a:cs typeface="+mn-cs"/>
                <a:sym typeface="Helvetica Neue"/>
              </a:defRPr>
            </a:lvl5pPr>
          </a:lstStyle>
          <a:p>
            <a:r>
              <a:t>Argomenti del programma</a:t>
            </a:r>
          </a:p>
          <a:p>
            <a:pPr lvl="1"/>
            <a:endParaRPr/>
          </a:p>
          <a:p>
            <a:pPr lvl="2"/>
            <a:endParaRPr/>
          </a:p>
          <a:p>
            <a:pPr lvl="3"/>
            <a:endParaRPr/>
          </a:p>
          <a:p>
            <a:pPr lvl="4"/>
            <a:endParaRPr/>
          </a:p>
        </p:txBody>
      </p:sp>
      <p:sp>
        <p:nvSpPr>
          <p:cNvPr id="91" name="Numero diapositiva"/>
          <p:cNvSpPr txBox="1">
            <a:spLocks noGrp="1"/>
          </p:cNvSpPr>
          <p:nvPr>
            <p:ph type="sldNum" sz="quarter" idx="2"/>
          </p:nvPr>
        </p:nvSpPr>
        <p:spPr>
          <a:xfrm>
            <a:off x="6380889" y="8167799"/>
            <a:ext cx="236357" cy="227721"/>
          </a:xfrm>
          <a:prstGeom prst="rect">
            <a:avLst/>
          </a:prstGeom>
        </p:spPr>
        <p:txBody>
          <a:bodyPr lIns="27093" tIns="27093" rIns="27093" bIns="27093" anchor="b"/>
          <a:lstStyle>
            <a:lvl1pPr defTabSz="415431">
              <a:defRPr sz="1200">
                <a:latin typeface="+mn-lt"/>
                <a:ea typeface="+mn-ea"/>
                <a:cs typeface="+mn-cs"/>
                <a:sym typeface="Helvetica Neue"/>
              </a:defRPr>
            </a:lvl1pPr>
          </a:lstStyle>
          <a:p>
            <a:fld id="{86CB4B4D-7CA3-9044-876B-883B54F8677D}" type="slidenum">
              <a:t>‹N›</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Dichiarazione">
    <p:spTree>
      <p:nvGrpSpPr>
        <p:cNvPr id="1" name=""/>
        <p:cNvGrpSpPr/>
        <p:nvPr/>
      </p:nvGrpSpPr>
      <p:grpSpPr>
        <a:xfrm>
          <a:off x="0" y="0"/>
          <a:ext cx="0" cy="0"/>
          <a:chOff x="0" y="0"/>
          <a:chExt cx="0" cy="0"/>
        </a:xfrm>
      </p:grpSpPr>
      <p:sp>
        <p:nvSpPr>
          <p:cNvPr id="98" name="Corpo livello uno…"/>
          <p:cNvSpPr txBox="1">
            <a:spLocks noGrp="1"/>
          </p:cNvSpPr>
          <p:nvPr>
            <p:ph type="body" sz="quarter" idx="1" hasCustomPrompt="1"/>
          </p:nvPr>
        </p:nvSpPr>
        <p:spPr>
          <a:xfrm>
            <a:off x="643466" y="3843649"/>
            <a:ext cx="11717868" cy="2066302"/>
          </a:xfrm>
          <a:prstGeom prst="rect">
            <a:avLst/>
          </a:prstGeom>
        </p:spPr>
        <p:txBody>
          <a:bodyPr lIns="27093" tIns="27093" rIns="27093" bIns="27093"/>
          <a:lstStyle>
            <a:lvl1pPr marL="0" indent="0" algn="ctr" defTabSz="1733930">
              <a:lnSpc>
                <a:spcPct val="80000"/>
              </a:lnSpc>
              <a:spcBef>
                <a:spcPts val="0"/>
              </a:spcBef>
              <a:buSzTx/>
              <a:buNone/>
              <a:defRPr sz="8200" spc="-164">
                <a:latin typeface="Helvetica Neue Medium"/>
                <a:ea typeface="Helvetica Neue Medium"/>
                <a:cs typeface="Helvetica Neue Medium"/>
                <a:sym typeface="Helvetica Neue Medium"/>
              </a:defRPr>
            </a:lvl1pPr>
            <a:lvl2pPr marL="0" indent="457200" algn="ctr" defTabSz="1733930">
              <a:lnSpc>
                <a:spcPct val="80000"/>
              </a:lnSpc>
              <a:spcBef>
                <a:spcPts val="0"/>
              </a:spcBef>
              <a:buSzTx/>
              <a:buNone/>
              <a:defRPr sz="8200" spc="-164">
                <a:latin typeface="Helvetica Neue Medium"/>
                <a:ea typeface="Helvetica Neue Medium"/>
                <a:cs typeface="Helvetica Neue Medium"/>
                <a:sym typeface="Helvetica Neue Medium"/>
              </a:defRPr>
            </a:lvl2pPr>
            <a:lvl3pPr marL="0" indent="914400" algn="ctr" defTabSz="1733930">
              <a:lnSpc>
                <a:spcPct val="80000"/>
              </a:lnSpc>
              <a:spcBef>
                <a:spcPts val="0"/>
              </a:spcBef>
              <a:buSzTx/>
              <a:buNone/>
              <a:defRPr sz="8200" spc="-164">
                <a:latin typeface="Helvetica Neue Medium"/>
                <a:ea typeface="Helvetica Neue Medium"/>
                <a:cs typeface="Helvetica Neue Medium"/>
                <a:sym typeface="Helvetica Neue Medium"/>
              </a:defRPr>
            </a:lvl3pPr>
            <a:lvl4pPr marL="0" indent="1371600" algn="ctr" defTabSz="1733930">
              <a:lnSpc>
                <a:spcPct val="80000"/>
              </a:lnSpc>
              <a:spcBef>
                <a:spcPts val="0"/>
              </a:spcBef>
              <a:buSzTx/>
              <a:buNone/>
              <a:defRPr sz="8200" spc="-164">
                <a:latin typeface="Helvetica Neue Medium"/>
                <a:ea typeface="Helvetica Neue Medium"/>
                <a:cs typeface="Helvetica Neue Medium"/>
                <a:sym typeface="Helvetica Neue Medium"/>
              </a:defRPr>
            </a:lvl4pPr>
            <a:lvl5pPr marL="0" indent="1828800" algn="ctr" defTabSz="1733930">
              <a:lnSpc>
                <a:spcPct val="80000"/>
              </a:lnSpc>
              <a:spcBef>
                <a:spcPts val="0"/>
              </a:spcBef>
              <a:buSzTx/>
              <a:buNone/>
              <a:defRPr sz="8200" spc="-164">
                <a:latin typeface="Helvetica Neue Medium"/>
                <a:ea typeface="Helvetica Neue Medium"/>
                <a:cs typeface="Helvetica Neue Medium"/>
                <a:sym typeface="Helvetica Neue Medium"/>
              </a:defRPr>
            </a:lvl5pPr>
          </a:lstStyle>
          <a:p>
            <a:r>
              <a:t>Dichiarazione</a:t>
            </a:r>
          </a:p>
          <a:p>
            <a:pPr lvl="1"/>
            <a:endParaRPr/>
          </a:p>
          <a:p>
            <a:pPr lvl="2"/>
            <a:endParaRPr/>
          </a:p>
          <a:p>
            <a:pPr lvl="3"/>
            <a:endParaRPr/>
          </a:p>
          <a:p>
            <a:pPr lvl="4"/>
            <a:endParaRPr/>
          </a:p>
        </p:txBody>
      </p:sp>
      <p:sp>
        <p:nvSpPr>
          <p:cNvPr id="99" name="Numero diapositiva"/>
          <p:cNvSpPr txBox="1">
            <a:spLocks noGrp="1"/>
          </p:cNvSpPr>
          <p:nvPr>
            <p:ph type="sldNum" sz="quarter" idx="2"/>
          </p:nvPr>
        </p:nvSpPr>
        <p:spPr>
          <a:xfrm>
            <a:off x="6380889" y="8167799"/>
            <a:ext cx="236357" cy="227721"/>
          </a:xfrm>
          <a:prstGeom prst="rect">
            <a:avLst/>
          </a:prstGeom>
        </p:spPr>
        <p:txBody>
          <a:bodyPr lIns="27093" tIns="27093" rIns="27093" bIns="27093" anchor="b"/>
          <a:lstStyle>
            <a:lvl1pPr defTabSz="415431">
              <a:defRPr sz="1200">
                <a:latin typeface="+mn-lt"/>
                <a:ea typeface="+mn-ea"/>
                <a:cs typeface="+mn-cs"/>
                <a:sym typeface="Helvetica Neue"/>
              </a:defRPr>
            </a:lvl1pPr>
          </a:lstStyle>
          <a:p>
            <a:fld id="{86CB4B4D-7CA3-9044-876B-883B54F8677D}" type="slidenum">
              <a:t>‹N›</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Informazione importante">
    <p:spTree>
      <p:nvGrpSpPr>
        <p:cNvPr id="1" name=""/>
        <p:cNvGrpSpPr/>
        <p:nvPr/>
      </p:nvGrpSpPr>
      <p:grpSpPr>
        <a:xfrm>
          <a:off x="0" y="0"/>
          <a:ext cx="0" cy="0"/>
          <a:chOff x="0" y="0"/>
          <a:chExt cx="0" cy="0"/>
        </a:xfrm>
      </p:grpSpPr>
      <p:sp>
        <p:nvSpPr>
          <p:cNvPr id="106" name="Corpo livello uno…"/>
          <p:cNvSpPr txBox="1">
            <a:spLocks noGrp="1"/>
          </p:cNvSpPr>
          <p:nvPr>
            <p:ph type="body" sz="half" idx="1" hasCustomPrompt="1"/>
          </p:nvPr>
        </p:nvSpPr>
        <p:spPr>
          <a:xfrm>
            <a:off x="643466" y="1793027"/>
            <a:ext cx="11717868" cy="3862179"/>
          </a:xfrm>
          <a:prstGeom prst="rect">
            <a:avLst/>
          </a:prstGeom>
        </p:spPr>
        <p:txBody>
          <a:bodyPr lIns="27093" tIns="27093" rIns="27093" bIns="27093" anchor="b"/>
          <a:lstStyle>
            <a:lvl1pPr marL="0" indent="0" algn="ctr" defTabSz="1733930">
              <a:lnSpc>
                <a:spcPct val="80000"/>
              </a:lnSpc>
              <a:spcBef>
                <a:spcPts val="0"/>
              </a:spcBef>
              <a:buSzTx/>
              <a:buNone/>
              <a:defRPr sz="17600" b="1" spc="-176">
                <a:latin typeface="+mn-lt"/>
                <a:ea typeface="+mn-ea"/>
                <a:cs typeface="+mn-cs"/>
                <a:sym typeface="Helvetica Neue"/>
              </a:defRPr>
            </a:lvl1pPr>
            <a:lvl2pPr marL="0" indent="457200" algn="ctr" defTabSz="1733930">
              <a:lnSpc>
                <a:spcPct val="80000"/>
              </a:lnSpc>
              <a:spcBef>
                <a:spcPts val="0"/>
              </a:spcBef>
              <a:buSzTx/>
              <a:buNone/>
              <a:defRPr sz="17600" b="1" spc="-176">
                <a:latin typeface="+mn-lt"/>
                <a:ea typeface="+mn-ea"/>
                <a:cs typeface="+mn-cs"/>
                <a:sym typeface="Helvetica Neue"/>
              </a:defRPr>
            </a:lvl2pPr>
            <a:lvl3pPr marL="0" indent="914400" algn="ctr" defTabSz="1733930">
              <a:lnSpc>
                <a:spcPct val="80000"/>
              </a:lnSpc>
              <a:spcBef>
                <a:spcPts val="0"/>
              </a:spcBef>
              <a:buSzTx/>
              <a:buNone/>
              <a:defRPr sz="17600" b="1" spc="-176">
                <a:latin typeface="+mn-lt"/>
                <a:ea typeface="+mn-ea"/>
                <a:cs typeface="+mn-cs"/>
                <a:sym typeface="Helvetica Neue"/>
              </a:defRPr>
            </a:lvl3pPr>
            <a:lvl4pPr marL="0" indent="1371600" algn="ctr" defTabSz="1733930">
              <a:lnSpc>
                <a:spcPct val="80000"/>
              </a:lnSpc>
              <a:spcBef>
                <a:spcPts val="0"/>
              </a:spcBef>
              <a:buSzTx/>
              <a:buNone/>
              <a:defRPr sz="17600" b="1" spc="-176">
                <a:latin typeface="+mn-lt"/>
                <a:ea typeface="+mn-ea"/>
                <a:cs typeface="+mn-cs"/>
                <a:sym typeface="Helvetica Neue"/>
              </a:defRPr>
            </a:lvl4pPr>
            <a:lvl5pPr marL="0" indent="1828800" algn="ctr" defTabSz="1733930">
              <a:lnSpc>
                <a:spcPct val="80000"/>
              </a:lnSpc>
              <a:spcBef>
                <a:spcPts val="0"/>
              </a:spcBef>
              <a:buSzTx/>
              <a:buNone/>
              <a:defRPr sz="17600" b="1" spc="-176">
                <a:latin typeface="+mn-lt"/>
                <a:ea typeface="+mn-ea"/>
                <a:cs typeface="+mn-cs"/>
                <a:sym typeface="Helvetica Neue"/>
              </a:defRPr>
            </a:lvl5pPr>
          </a:lstStyle>
          <a:p>
            <a:r>
              <a:t>100%</a:t>
            </a:r>
          </a:p>
          <a:p>
            <a:pPr lvl="1"/>
            <a:endParaRPr/>
          </a:p>
          <a:p>
            <a:pPr lvl="2"/>
            <a:endParaRPr/>
          </a:p>
          <a:p>
            <a:pPr lvl="3"/>
            <a:endParaRPr/>
          </a:p>
          <a:p>
            <a:pPr lvl="4"/>
            <a:endParaRPr/>
          </a:p>
        </p:txBody>
      </p:sp>
      <p:sp>
        <p:nvSpPr>
          <p:cNvPr id="107" name="Dettagli informazione"/>
          <p:cNvSpPr txBox="1">
            <a:spLocks noGrp="1"/>
          </p:cNvSpPr>
          <p:nvPr>
            <p:ph type="body" sz="quarter" idx="21" hasCustomPrompt="1"/>
          </p:nvPr>
        </p:nvSpPr>
        <p:spPr>
          <a:xfrm>
            <a:off x="643466" y="5625696"/>
            <a:ext cx="11717868" cy="498550"/>
          </a:xfrm>
          <a:prstGeom prst="rect">
            <a:avLst/>
          </a:prstGeom>
        </p:spPr>
        <p:txBody>
          <a:bodyPr lIns="24383" tIns="24383" rIns="24383" bIns="24383" anchor="t"/>
          <a:lstStyle>
            <a:lvl1pPr marL="0" indent="0" algn="ctr" defTabSz="457877">
              <a:spcBef>
                <a:spcPts val="0"/>
              </a:spcBef>
              <a:buSzTx/>
              <a:buNone/>
              <a:defRPr sz="2964" b="1">
                <a:latin typeface="+mn-lt"/>
                <a:ea typeface="+mn-ea"/>
                <a:cs typeface="+mn-cs"/>
                <a:sym typeface="Helvetica Neue"/>
              </a:defRPr>
            </a:lvl1pPr>
          </a:lstStyle>
          <a:p>
            <a:r>
              <a:t>Dettagli informazione</a:t>
            </a:r>
          </a:p>
        </p:txBody>
      </p:sp>
      <p:sp>
        <p:nvSpPr>
          <p:cNvPr id="108" name="Numero diapositiva"/>
          <p:cNvSpPr txBox="1">
            <a:spLocks noGrp="1"/>
          </p:cNvSpPr>
          <p:nvPr>
            <p:ph type="sldNum" sz="quarter" idx="2"/>
          </p:nvPr>
        </p:nvSpPr>
        <p:spPr>
          <a:xfrm>
            <a:off x="6380889" y="8167799"/>
            <a:ext cx="236357" cy="227721"/>
          </a:xfrm>
          <a:prstGeom prst="rect">
            <a:avLst/>
          </a:prstGeom>
        </p:spPr>
        <p:txBody>
          <a:bodyPr lIns="27093" tIns="27093" rIns="27093" bIns="27093" anchor="b"/>
          <a:lstStyle>
            <a:lvl1pPr defTabSz="415431">
              <a:defRPr sz="1200">
                <a:latin typeface="+mn-lt"/>
                <a:ea typeface="+mn-ea"/>
                <a:cs typeface="+mn-cs"/>
                <a:sym typeface="Helvetica Neue"/>
              </a:defRPr>
            </a:lvl1pPr>
          </a:lstStyle>
          <a:p>
            <a:fld id="{86CB4B4D-7CA3-9044-876B-883B54F8677D}" type="slidenum">
              <a:t>‹N›</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Citazione">
    <p:spTree>
      <p:nvGrpSpPr>
        <p:cNvPr id="1" name=""/>
        <p:cNvGrpSpPr/>
        <p:nvPr/>
      </p:nvGrpSpPr>
      <p:grpSpPr>
        <a:xfrm>
          <a:off x="0" y="0"/>
          <a:ext cx="0" cy="0"/>
          <a:chOff x="0" y="0"/>
          <a:chExt cx="0" cy="0"/>
        </a:xfrm>
      </p:grpSpPr>
      <p:sp>
        <p:nvSpPr>
          <p:cNvPr id="115" name="Attribuzione"/>
          <p:cNvSpPr txBox="1">
            <a:spLocks noGrp="1"/>
          </p:cNvSpPr>
          <p:nvPr>
            <p:ph type="body" sz="quarter" idx="21" hasCustomPrompt="1"/>
          </p:nvPr>
        </p:nvSpPr>
        <p:spPr>
          <a:xfrm>
            <a:off x="1296013" y="6912775"/>
            <a:ext cx="10773362" cy="339723"/>
          </a:xfrm>
          <a:prstGeom prst="rect">
            <a:avLst/>
          </a:prstGeom>
        </p:spPr>
        <p:txBody>
          <a:bodyPr lIns="24383" tIns="24383" rIns="24383" bIns="24383" anchor="t"/>
          <a:lstStyle>
            <a:lvl1pPr marL="0" indent="0" defTabSz="487228">
              <a:spcBef>
                <a:spcPts val="0"/>
              </a:spcBef>
              <a:buSzTx/>
              <a:buNone/>
              <a:defRPr sz="1992" b="1">
                <a:latin typeface="+mn-lt"/>
                <a:ea typeface="+mn-ea"/>
                <a:cs typeface="+mn-cs"/>
                <a:sym typeface="Helvetica Neue"/>
              </a:defRPr>
            </a:lvl1pPr>
          </a:lstStyle>
          <a:p>
            <a:r>
              <a:t>Attribuzione</a:t>
            </a:r>
          </a:p>
        </p:txBody>
      </p:sp>
      <p:sp>
        <p:nvSpPr>
          <p:cNvPr id="116" name="Corpo livello uno…"/>
          <p:cNvSpPr txBox="1">
            <a:spLocks noGrp="1"/>
          </p:cNvSpPr>
          <p:nvPr>
            <p:ph type="body" sz="quarter" idx="1" hasCustomPrompt="1"/>
          </p:nvPr>
        </p:nvSpPr>
        <p:spPr>
          <a:xfrm>
            <a:off x="935425" y="3853792"/>
            <a:ext cx="11133950" cy="2046016"/>
          </a:xfrm>
          <a:prstGeom prst="rect">
            <a:avLst/>
          </a:prstGeom>
        </p:spPr>
        <p:txBody>
          <a:bodyPr lIns="27093" tIns="27093" rIns="27093" bIns="27093" anchor="t"/>
          <a:lstStyle>
            <a:lvl1pPr marL="454345" indent="-334151" defTabSz="1733930">
              <a:lnSpc>
                <a:spcPct val="90000"/>
              </a:lnSpc>
              <a:spcBef>
                <a:spcPts val="0"/>
              </a:spcBef>
              <a:buSzTx/>
              <a:buNone/>
              <a:defRPr sz="6000" spc="-119">
                <a:latin typeface="Helvetica Neue Medium"/>
                <a:ea typeface="Helvetica Neue Medium"/>
                <a:cs typeface="Helvetica Neue Medium"/>
                <a:sym typeface="Helvetica Neue Medium"/>
              </a:defRPr>
            </a:lvl1pPr>
            <a:lvl2pPr marL="454345" indent="123048" defTabSz="1733930">
              <a:lnSpc>
                <a:spcPct val="90000"/>
              </a:lnSpc>
              <a:spcBef>
                <a:spcPts val="0"/>
              </a:spcBef>
              <a:buSzTx/>
              <a:buNone/>
              <a:defRPr sz="6000" spc="-119">
                <a:latin typeface="Helvetica Neue Medium"/>
                <a:ea typeface="Helvetica Neue Medium"/>
                <a:cs typeface="Helvetica Neue Medium"/>
                <a:sym typeface="Helvetica Neue Medium"/>
              </a:defRPr>
            </a:lvl2pPr>
            <a:lvl3pPr marL="454345" indent="580248" defTabSz="1733930">
              <a:lnSpc>
                <a:spcPct val="90000"/>
              </a:lnSpc>
              <a:spcBef>
                <a:spcPts val="0"/>
              </a:spcBef>
              <a:buSzTx/>
              <a:buNone/>
              <a:defRPr sz="6000" spc="-119">
                <a:latin typeface="Helvetica Neue Medium"/>
                <a:ea typeface="Helvetica Neue Medium"/>
                <a:cs typeface="Helvetica Neue Medium"/>
                <a:sym typeface="Helvetica Neue Medium"/>
              </a:defRPr>
            </a:lvl3pPr>
            <a:lvl4pPr marL="454345" indent="1037448" defTabSz="1733930">
              <a:lnSpc>
                <a:spcPct val="90000"/>
              </a:lnSpc>
              <a:spcBef>
                <a:spcPts val="0"/>
              </a:spcBef>
              <a:buSzTx/>
              <a:buNone/>
              <a:defRPr sz="6000" spc="-119">
                <a:latin typeface="Helvetica Neue Medium"/>
                <a:ea typeface="Helvetica Neue Medium"/>
                <a:cs typeface="Helvetica Neue Medium"/>
                <a:sym typeface="Helvetica Neue Medium"/>
              </a:defRPr>
            </a:lvl4pPr>
            <a:lvl5pPr marL="454345" indent="1494648" defTabSz="1733930">
              <a:lnSpc>
                <a:spcPct val="90000"/>
              </a:lnSpc>
              <a:spcBef>
                <a:spcPts val="0"/>
              </a:spcBef>
              <a:buSzTx/>
              <a:buNone/>
              <a:defRPr sz="6000" spc="-119">
                <a:latin typeface="Helvetica Neue Medium"/>
                <a:ea typeface="Helvetica Neue Medium"/>
                <a:cs typeface="Helvetica Neue Medium"/>
                <a:sym typeface="Helvetica Neue Medium"/>
              </a:defRPr>
            </a:lvl5pPr>
          </a:lstStyle>
          <a:p>
            <a:r>
              <a:t>“Citazione degna di nota”</a:t>
            </a:r>
          </a:p>
          <a:p>
            <a:pPr lvl="1"/>
            <a:endParaRPr/>
          </a:p>
          <a:p>
            <a:pPr lvl="2"/>
            <a:endParaRPr/>
          </a:p>
          <a:p>
            <a:pPr lvl="3"/>
            <a:endParaRPr/>
          </a:p>
          <a:p>
            <a:pPr lvl="4"/>
            <a:endParaRPr/>
          </a:p>
        </p:txBody>
      </p:sp>
      <p:sp>
        <p:nvSpPr>
          <p:cNvPr id="117" name="Numero diapositiva"/>
          <p:cNvSpPr txBox="1">
            <a:spLocks noGrp="1"/>
          </p:cNvSpPr>
          <p:nvPr>
            <p:ph type="sldNum" sz="quarter" idx="2"/>
          </p:nvPr>
        </p:nvSpPr>
        <p:spPr>
          <a:xfrm>
            <a:off x="6380889" y="8167799"/>
            <a:ext cx="236357" cy="227721"/>
          </a:xfrm>
          <a:prstGeom prst="rect">
            <a:avLst/>
          </a:prstGeom>
        </p:spPr>
        <p:txBody>
          <a:bodyPr lIns="27093" tIns="27093" rIns="27093" bIns="27093" anchor="b"/>
          <a:lstStyle>
            <a:lvl1pPr defTabSz="415431">
              <a:defRPr sz="1200">
                <a:latin typeface="+mn-lt"/>
                <a:ea typeface="+mn-ea"/>
                <a:cs typeface="+mn-cs"/>
                <a:sym typeface="Helvetica Neue"/>
              </a:defRPr>
            </a:lvl1pPr>
          </a:lstStyle>
          <a:p>
            <a:fld id="{86CB4B4D-7CA3-9044-876B-883B54F8677D}" type="slidenum">
              <a:t>‹N›</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Foto - 3 per pagina">
    <p:spTree>
      <p:nvGrpSpPr>
        <p:cNvPr id="1" name=""/>
        <p:cNvGrpSpPr/>
        <p:nvPr/>
      </p:nvGrpSpPr>
      <p:grpSpPr>
        <a:xfrm>
          <a:off x="0" y="0"/>
          <a:ext cx="0" cy="0"/>
          <a:chOff x="0" y="0"/>
          <a:chExt cx="0" cy="0"/>
        </a:xfrm>
      </p:grpSpPr>
      <p:sp>
        <p:nvSpPr>
          <p:cNvPr id="124" name="Ciotola di insalata con riso saltato, uova sode e bacchette"/>
          <p:cNvSpPr>
            <a:spLocks noGrp="1"/>
          </p:cNvSpPr>
          <p:nvPr>
            <p:ph type="pic" sz="quarter" idx="21"/>
          </p:nvPr>
        </p:nvSpPr>
        <p:spPr>
          <a:xfrm>
            <a:off x="8405707" y="1761066"/>
            <a:ext cx="3967520" cy="3173162"/>
          </a:xfrm>
          <a:prstGeom prst="rect">
            <a:avLst/>
          </a:prstGeom>
        </p:spPr>
        <p:txBody>
          <a:bodyPr lIns="91439" tIns="45719" rIns="91439" bIns="45719" anchor="t">
            <a:noAutofit/>
          </a:bodyPr>
          <a:lstStyle/>
          <a:p>
            <a:endParaRPr/>
          </a:p>
        </p:txBody>
      </p:sp>
      <p:sp>
        <p:nvSpPr>
          <p:cNvPr id="125" name="Ciotola con frittelle al salmone, insalata e hummus "/>
          <p:cNvSpPr>
            <a:spLocks noGrp="1"/>
          </p:cNvSpPr>
          <p:nvPr>
            <p:ph type="pic" sz="half" idx="22"/>
          </p:nvPr>
        </p:nvSpPr>
        <p:spPr>
          <a:xfrm>
            <a:off x="7200053" y="3340946"/>
            <a:ext cx="5567681" cy="6480097"/>
          </a:xfrm>
          <a:prstGeom prst="rect">
            <a:avLst/>
          </a:prstGeom>
        </p:spPr>
        <p:txBody>
          <a:bodyPr lIns="91439" tIns="45719" rIns="91439" bIns="45719" anchor="t">
            <a:noAutofit/>
          </a:bodyPr>
          <a:lstStyle/>
          <a:p>
            <a:endParaRPr/>
          </a:p>
        </p:txBody>
      </p:sp>
      <p:sp>
        <p:nvSpPr>
          <p:cNvPr id="126" name="Pappardelle con burro al prezzemolo, nocciole tostate e scaglie di parmigiano"/>
          <p:cNvSpPr>
            <a:spLocks noGrp="1"/>
          </p:cNvSpPr>
          <p:nvPr>
            <p:ph type="pic" idx="23"/>
          </p:nvPr>
        </p:nvSpPr>
        <p:spPr>
          <a:xfrm>
            <a:off x="-74508" y="1483359"/>
            <a:ext cx="8859522" cy="6644641"/>
          </a:xfrm>
          <a:prstGeom prst="rect">
            <a:avLst/>
          </a:prstGeom>
        </p:spPr>
        <p:txBody>
          <a:bodyPr lIns="91439" tIns="45719" rIns="91439" bIns="45719" anchor="t">
            <a:noAutofit/>
          </a:bodyPr>
          <a:lstStyle/>
          <a:p>
            <a:endParaRPr/>
          </a:p>
        </p:txBody>
      </p:sp>
      <p:sp>
        <p:nvSpPr>
          <p:cNvPr id="127" name="Numero diapositiva"/>
          <p:cNvSpPr txBox="1">
            <a:spLocks noGrp="1"/>
          </p:cNvSpPr>
          <p:nvPr>
            <p:ph type="sldNum" sz="quarter" idx="2"/>
          </p:nvPr>
        </p:nvSpPr>
        <p:spPr>
          <a:xfrm>
            <a:off x="6380889" y="8167799"/>
            <a:ext cx="236357" cy="227721"/>
          </a:xfrm>
          <a:prstGeom prst="rect">
            <a:avLst/>
          </a:prstGeom>
        </p:spPr>
        <p:txBody>
          <a:bodyPr lIns="27093" tIns="27093" rIns="27093" bIns="27093" anchor="b"/>
          <a:lstStyle>
            <a:lvl1pPr defTabSz="415431">
              <a:defRPr sz="1200">
                <a:latin typeface="+mn-lt"/>
                <a:ea typeface="+mn-ea"/>
                <a:cs typeface="+mn-cs"/>
                <a:sym typeface="Helvetica Neue"/>
              </a:defRPr>
            </a:lvl1pPr>
          </a:lstStyle>
          <a:p>
            <a:fld id="{86CB4B4D-7CA3-9044-876B-883B54F8677D}" type="slidenum">
              <a:t>‹N›</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34" name="ciotola di insalata con riso saltato, uova sode e bacchette"/>
          <p:cNvSpPr>
            <a:spLocks noGrp="1"/>
          </p:cNvSpPr>
          <p:nvPr>
            <p:ph type="pic" idx="21"/>
          </p:nvPr>
        </p:nvSpPr>
        <p:spPr>
          <a:xfrm>
            <a:off x="-711201" y="-1727201"/>
            <a:ext cx="14427201" cy="11541762"/>
          </a:xfrm>
          <a:prstGeom prst="rect">
            <a:avLst/>
          </a:prstGeom>
        </p:spPr>
        <p:txBody>
          <a:bodyPr lIns="91439" tIns="45719" rIns="91439" bIns="45719" anchor="t">
            <a:noAutofit/>
          </a:bodyPr>
          <a:lstStyle/>
          <a:p>
            <a:endParaRPr/>
          </a:p>
        </p:txBody>
      </p:sp>
      <p:sp>
        <p:nvSpPr>
          <p:cNvPr id="135" name="Numero diapositiva"/>
          <p:cNvSpPr txBox="1">
            <a:spLocks noGrp="1"/>
          </p:cNvSpPr>
          <p:nvPr>
            <p:ph type="sldNum" sz="quarter" idx="2"/>
          </p:nvPr>
        </p:nvSpPr>
        <p:spPr>
          <a:xfrm>
            <a:off x="6380889" y="8167799"/>
            <a:ext cx="236357" cy="227721"/>
          </a:xfrm>
          <a:prstGeom prst="rect">
            <a:avLst/>
          </a:prstGeom>
        </p:spPr>
        <p:txBody>
          <a:bodyPr lIns="27093" tIns="27093" rIns="27093" bIns="27093" anchor="b"/>
          <a:lstStyle>
            <a:lvl1pPr defTabSz="415431">
              <a:defRPr sz="1200">
                <a:solidFill>
                  <a:srgbClr val="FFFFFF"/>
                </a:solidFill>
                <a:latin typeface="+mn-lt"/>
                <a:ea typeface="+mn-ea"/>
                <a:cs typeface="+mn-cs"/>
                <a:sym typeface="Helvetica Neue"/>
              </a:defRPr>
            </a:lvl1pPr>
          </a:lstStyle>
          <a:p>
            <a:fld id="{86CB4B4D-7CA3-9044-876B-883B54F8677D}" type="slidenum">
              <a:t>‹N›</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Vuota">
    <p:spTree>
      <p:nvGrpSpPr>
        <p:cNvPr id="1" name=""/>
        <p:cNvGrpSpPr/>
        <p:nvPr/>
      </p:nvGrpSpPr>
      <p:grpSpPr>
        <a:xfrm>
          <a:off x="0" y="0"/>
          <a:ext cx="0" cy="0"/>
          <a:chOff x="0" y="0"/>
          <a:chExt cx="0" cy="0"/>
        </a:xfrm>
      </p:grpSpPr>
      <p:sp>
        <p:nvSpPr>
          <p:cNvPr id="142" name="Numero diapositiva"/>
          <p:cNvSpPr txBox="1">
            <a:spLocks noGrp="1"/>
          </p:cNvSpPr>
          <p:nvPr>
            <p:ph type="sldNum" sz="quarter" idx="2"/>
          </p:nvPr>
        </p:nvSpPr>
        <p:spPr>
          <a:xfrm>
            <a:off x="6380889" y="8167799"/>
            <a:ext cx="236357" cy="227721"/>
          </a:xfrm>
          <a:prstGeom prst="rect">
            <a:avLst/>
          </a:prstGeom>
        </p:spPr>
        <p:txBody>
          <a:bodyPr lIns="27093" tIns="27093" rIns="27093" bIns="27093" anchor="b"/>
          <a:lstStyle>
            <a:lvl1pPr defTabSz="415431">
              <a:defRPr sz="1200">
                <a:latin typeface="+mn-lt"/>
                <a:ea typeface="+mn-ea"/>
                <a:cs typeface="+mn-cs"/>
                <a:sym typeface="Helvetica Neue"/>
              </a:defRPr>
            </a:lvl1pPr>
          </a:lstStyle>
          <a:p>
            <a:fld id="{86CB4B4D-7CA3-9044-876B-883B54F8677D}" type="slidenum">
              <a:t>‹N›</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olo e sottotitolo">
    <p:spTree>
      <p:nvGrpSpPr>
        <p:cNvPr id="1" name=""/>
        <p:cNvGrpSpPr/>
        <p:nvPr/>
      </p:nvGrpSpPr>
      <p:grpSpPr>
        <a:xfrm>
          <a:off x="0" y="0"/>
          <a:ext cx="0" cy="0"/>
          <a:chOff x="0" y="0"/>
          <a:chExt cx="0" cy="0"/>
        </a:xfrm>
      </p:grpSpPr>
      <p:sp>
        <p:nvSpPr>
          <p:cNvPr id="149" name="Titolo Testo"/>
          <p:cNvSpPr txBox="1">
            <a:spLocks noGrp="1"/>
          </p:cNvSpPr>
          <p:nvPr>
            <p:ph type="title"/>
          </p:nvPr>
        </p:nvSpPr>
        <p:spPr>
          <a:xfrm>
            <a:off x="2578099" y="2447924"/>
            <a:ext cx="7848602" cy="2476501"/>
          </a:xfrm>
          <a:prstGeom prst="rect">
            <a:avLst/>
          </a:prstGeom>
        </p:spPr>
        <p:txBody>
          <a:bodyPr lIns="38100" tIns="38100" rIns="38100" bIns="38100" anchor="b"/>
          <a:lstStyle>
            <a:lvl1pPr>
              <a:defRPr sz="7800"/>
            </a:lvl1pPr>
          </a:lstStyle>
          <a:p>
            <a:r>
              <a:t>Titolo Testo</a:t>
            </a:r>
          </a:p>
        </p:txBody>
      </p:sp>
      <p:sp>
        <p:nvSpPr>
          <p:cNvPr id="150" name="Corpo livello uno…"/>
          <p:cNvSpPr txBox="1">
            <a:spLocks noGrp="1"/>
          </p:cNvSpPr>
          <p:nvPr>
            <p:ph type="body" sz="quarter" idx="1"/>
          </p:nvPr>
        </p:nvSpPr>
        <p:spPr>
          <a:xfrm>
            <a:off x="2578099" y="4991100"/>
            <a:ext cx="7848602" cy="847725"/>
          </a:xfrm>
          <a:prstGeom prst="rect">
            <a:avLst/>
          </a:prstGeom>
        </p:spPr>
        <p:txBody>
          <a:bodyPr lIns="38100" tIns="38100" rIns="38100" bIns="38100" anchor="t"/>
          <a:lstStyle>
            <a:lvl1pPr marL="0" indent="0" algn="ctr">
              <a:spcBef>
                <a:spcPts val="0"/>
              </a:spcBef>
              <a:buSzTx/>
              <a:buNone/>
              <a:defRPr sz="3000"/>
            </a:lvl1pPr>
            <a:lvl2pPr marL="0" indent="228600" algn="ctr">
              <a:spcBef>
                <a:spcPts val="0"/>
              </a:spcBef>
              <a:buSzTx/>
              <a:buNone/>
              <a:defRPr sz="3000"/>
            </a:lvl2pPr>
            <a:lvl3pPr marL="0" indent="457200" algn="ctr">
              <a:spcBef>
                <a:spcPts val="0"/>
              </a:spcBef>
              <a:buSzTx/>
              <a:buNone/>
              <a:defRPr sz="3000"/>
            </a:lvl3pPr>
            <a:lvl4pPr marL="0" indent="685800" algn="ctr">
              <a:spcBef>
                <a:spcPts val="0"/>
              </a:spcBef>
              <a:buSzTx/>
              <a:buNone/>
              <a:defRPr sz="3000"/>
            </a:lvl4pPr>
            <a:lvl5pPr marL="0" indent="914400" algn="ctr">
              <a:spcBef>
                <a:spcPts val="0"/>
              </a:spcBef>
              <a:buSzTx/>
              <a:buNone/>
              <a:defRPr sz="3000"/>
            </a:lvl5pPr>
          </a:lstStyle>
          <a:p>
            <a:r>
              <a:t>Corpo livello uno</a:t>
            </a:r>
          </a:p>
          <a:p>
            <a:pPr lvl="1"/>
            <a:r>
              <a:t>Corpo livello due</a:t>
            </a:r>
          </a:p>
          <a:p>
            <a:pPr lvl="2"/>
            <a:r>
              <a:t>Corpo livello tre</a:t>
            </a:r>
          </a:p>
          <a:p>
            <a:pPr lvl="3"/>
            <a:r>
              <a:t>Corpo livello quattro</a:t>
            </a:r>
          </a:p>
          <a:p>
            <a:pPr lvl="4"/>
            <a:r>
              <a:t>Corpo livello cinque</a:t>
            </a:r>
          </a:p>
        </p:txBody>
      </p:sp>
      <p:sp>
        <p:nvSpPr>
          <p:cNvPr id="151" name="Numero diapositiva"/>
          <p:cNvSpPr txBox="1">
            <a:spLocks noGrp="1"/>
          </p:cNvSpPr>
          <p:nvPr>
            <p:ph type="sldNum" sz="quarter" idx="2"/>
          </p:nvPr>
        </p:nvSpPr>
        <p:spPr>
          <a:xfrm>
            <a:off x="6340208" y="8158162"/>
            <a:ext cx="314859" cy="317501"/>
          </a:xfrm>
          <a:prstGeom prst="rect">
            <a:avLst/>
          </a:prstGeom>
        </p:spPr>
        <p:txBody>
          <a:bodyPr lIns="38100" tIns="38100" rIns="38100" bIns="38100"/>
          <a:lstStyle>
            <a:lvl1pPr>
              <a:defRPr sz="1600"/>
            </a:lvl1pPr>
          </a:lstStyle>
          <a:p>
            <a:fld id="{86CB4B4D-7CA3-9044-876B-883B54F8677D}" type="slidenum">
              <a:t>‹N›</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olo e sottotitolo">
    <p:spTree>
      <p:nvGrpSpPr>
        <p:cNvPr id="1" name=""/>
        <p:cNvGrpSpPr/>
        <p:nvPr/>
      </p:nvGrpSpPr>
      <p:grpSpPr>
        <a:xfrm>
          <a:off x="0" y="0"/>
          <a:ext cx="0" cy="0"/>
          <a:chOff x="0" y="0"/>
          <a:chExt cx="0" cy="0"/>
        </a:xfrm>
      </p:grpSpPr>
      <p:sp>
        <p:nvSpPr>
          <p:cNvPr id="158" name="Titolo Testo"/>
          <p:cNvSpPr txBox="1">
            <a:spLocks noGrp="1"/>
          </p:cNvSpPr>
          <p:nvPr>
            <p:ph type="title"/>
          </p:nvPr>
        </p:nvSpPr>
        <p:spPr>
          <a:xfrm>
            <a:off x="1270000" y="1638300"/>
            <a:ext cx="10464800" cy="3302000"/>
          </a:xfrm>
          <a:prstGeom prst="rect">
            <a:avLst/>
          </a:prstGeom>
        </p:spPr>
        <p:txBody>
          <a:bodyPr anchor="b"/>
          <a:lstStyle/>
          <a:p>
            <a:r>
              <a:t>Titolo Testo</a:t>
            </a:r>
          </a:p>
        </p:txBody>
      </p:sp>
      <p:sp>
        <p:nvSpPr>
          <p:cNvPr id="159" name="Corpo livello uno…"/>
          <p:cNvSpPr txBox="1">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Corpo livello uno</a:t>
            </a:r>
          </a:p>
          <a:p>
            <a:pPr lvl="1"/>
            <a:r>
              <a:t>Corpo livello due</a:t>
            </a:r>
          </a:p>
          <a:p>
            <a:pPr lvl="2"/>
            <a:r>
              <a:t>Corpo livello tre</a:t>
            </a:r>
          </a:p>
          <a:p>
            <a:pPr lvl="3"/>
            <a:r>
              <a:t>Corpo livello quattro</a:t>
            </a:r>
          </a:p>
          <a:p>
            <a:pPr lvl="4"/>
            <a:r>
              <a:t>Corpo livello cinque</a:t>
            </a:r>
          </a:p>
        </p:txBody>
      </p:sp>
      <p:sp>
        <p:nvSpPr>
          <p:cNvPr id="160"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olo e sottotitolo">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7" name="Titolo Testo"/>
          <p:cNvSpPr txBox="1">
            <a:spLocks noGrp="1"/>
          </p:cNvSpPr>
          <p:nvPr>
            <p:ph type="title"/>
          </p:nvPr>
        </p:nvSpPr>
        <p:spPr>
          <a:xfrm>
            <a:off x="1270000" y="2616200"/>
            <a:ext cx="10464800" cy="2540000"/>
          </a:xfrm>
          <a:prstGeom prst="rect">
            <a:avLst/>
          </a:prstGeom>
        </p:spPr>
        <p:txBody>
          <a:bodyPr anchor="b"/>
          <a:lstStyle>
            <a:lvl1pPr defTabSz="457200">
              <a:defRPr sz="7200">
                <a:solidFill>
                  <a:srgbClr val="FFFFFF"/>
                </a:solidFill>
                <a:latin typeface="Chalkduster"/>
                <a:ea typeface="Chalkduster"/>
                <a:cs typeface="Chalkduster"/>
                <a:sym typeface="Chalkduster"/>
              </a:defRPr>
            </a:lvl1pPr>
          </a:lstStyle>
          <a:p>
            <a:r>
              <a:t>Titolo Testo</a:t>
            </a:r>
          </a:p>
        </p:txBody>
      </p:sp>
      <p:sp>
        <p:nvSpPr>
          <p:cNvPr id="168" name="Corpo livello uno…"/>
          <p:cNvSpPr txBox="1">
            <a:spLocks noGrp="1"/>
          </p:cNvSpPr>
          <p:nvPr>
            <p:ph type="body" sz="quarter" idx="1"/>
          </p:nvPr>
        </p:nvSpPr>
        <p:spPr>
          <a:xfrm>
            <a:off x="1270000" y="5207000"/>
            <a:ext cx="10464800" cy="1663700"/>
          </a:xfrm>
          <a:prstGeom prst="rect">
            <a:avLst/>
          </a:prstGeom>
        </p:spPr>
        <p:txBody>
          <a:bodyPr anchor="t"/>
          <a:lstStyle>
            <a:lvl1pPr marL="0" indent="0" algn="ctr" defTabSz="457200">
              <a:spcBef>
                <a:spcPts val="0"/>
              </a:spcBef>
              <a:buSzTx/>
              <a:buNone/>
              <a:defRPr>
                <a:solidFill>
                  <a:srgbClr val="FFFFFF"/>
                </a:solidFill>
                <a:latin typeface="Chalkduster"/>
                <a:ea typeface="Chalkduster"/>
                <a:cs typeface="Chalkduster"/>
                <a:sym typeface="Chalkduster"/>
              </a:defRPr>
            </a:lvl1pPr>
            <a:lvl2pPr marL="0" indent="228600" algn="ctr" defTabSz="457200">
              <a:spcBef>
                <a:spcPts val="0"/>
              </a:spcBef>
              <a:buSzTx/>
              <a:buNone/>
              <a:defRPr>
                <a:solidFill>
                  <a:srgbClr val="FFFFFF"/>
                </a:solidFill>
                <a:latin typeface="Chalkduster"/>
                <a:ea typeface="Chalkduster"/>
                <a:cs typeface="Chalkduster"/>
                <a:sym typeface="Chalkduster"/>
              </a:defRPr>
            </a:lvl2pPr>
            <a:lvl3pPr marL="0" indent="457200" algn="ctr" defTabSz="457200">
              <a:spcBef>
                <a:spcPts val="0"/>
              </a:spcBef>
              <a:buSzTx/>
              <a:buNone/>
              <a:defRPr>
                <a:solidFill>
                  <a:srgbClr val="FFFFFF"/>
                </a:solidFill>
                <a:latin typeface="Chalkduster"/>
                <a:ea typeface="Chalkduster"/>
                <a:cs typeface="Chalkduster"/>
                <a:sym typeface="Chalkduster"/>
              </a:defRPr>
            </a:lvl3pPr>
            <a:lvl4pPr marL="0" indent="685800" algn="ctr" defTabSz="457200">
              <a:spcBef>
                <a:spcPts val="0"/>
              </a:spcBef>
              <a:buSzTx/>
              <a:buNone/>
              <a:defRPr>
                <a:solidFill>
                  <a:srgbClr val="FFFFFF"/>
                </a:solidFill>
                <a:latin typeface="Chalkduster"/>
                <a:ea typeface="Chalkduster"/>
                <a:cs typeface="Chalkduster"/>
                <a:sym typeface="Chalkduster"/>
              </a:defRPr>
            </a:lvl4pPr>
            <a:lvl5pPr marL="0" indent="914400" algn="ctr" defTabSz="457200">
              <a:spcBef>
                <a:spcPts val="0"/>
              </a:spcBef>
              <a:buSzTx/>
              <a:buNone/>
              <a:defRPr>
                <a:solidFill>
                  <a:srgbClr val="FFFFFF"/>
                </a:solidFill>
                <a:latin typeface="Chalkduster"/>
                <a:ea typeface="Chalkduster"/>
                <a:cs typeface="Chalkduster"/>
                <a:sym typeface="Chalkduster"/>
              </a:defRPr>
            </a:lvl5pPr>
          </a:lstStyle>
          <a:p>
            <a:r>
              <a:t>Corpo livello uno</a:t>
            </a:r>
          </a:p>
          <a:p>
            <a:pPr lvl="1"/>
            <a:r>
              <a:t>Corpo livello due</a:t>
            </a:r>
          </a:p>
          <a:p>
            <a:pPr lvl="2"/>
            <a:r>
              <a:t>Corpo livello tre</a:t>
            </a:r>
          </a:p>
          <a:p>
            <a:pPr lvl="3"/>
            <a:r>
              <a:t>Corpo livello quattro</a:t>
            </a:r>
          </a:p>
          <a:p>
            <a:pPr lvl="4"/>
            <a:r>
              <a:t>Corpo livello cinque</a:t>
            </a:r>
          </a:p>
        </p:txBody>
      </p:sp>
      <p:sp>
        <p:nvSpPr>
          <p:cNvPr id="169" name="Numero diapositiva"/>
          <p:cNvSpPr txBox="1">
            <a:spLocks noGrp="1"/>
          </p:cNvSpPr>
          <p:nvPr>
            <p:ph type="sldNum" sz="quarter" idx="2"/>
          </p:nvPr>
        </p:nvSpPr>
        <p:spPr>
          <a:xfrm>
            <a:off x="6297011" y="9194800"/>
            <a:ext cx="409839" cy="454169"/>
          </a:xfrm>
          <a:prstGeom prst="rect">
            <a:avLst/>
          </a:prstGeom>
        </p:spPr>
        <p:txBody>
          <a:bodyPr/>
          <a:lstStyle>
            <a:lvl1pPr defTabSz="457200">
              <a:defRPr>
                <a:solidFill>
                  <a:srgbClr val="FFFFFF"/>
                </a:solidFill>
                <a:latin typeface="Chalkduster"/>
                <a:ea typeface="Chalkduster"/>
                <a:cs typeface="Chalkduster"/>
                <a:sym typeface="Chalkduster"/>
              </a:defRPr>
            </a:lvl1pPr>
          </a:lstStyle>
          <a:p>
            <a:fld id="{86CB4B4D-7CA3-9044-876B-883B54F8677D}" type="slidenum">
              <a:t>‹N›</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olo e punti elenco">
    <p:spTree>
      <p:nvGrpSpPr>
        <p:cNvPr id="1" name=""/>
        <p:cNvGrpSpPr/>
        <p:nvPr/>
      </p:nvGrpSpPr>
      <p:grpSpPr>
        <a:xfrm>
          <a:off x="0" y="0"/>
          <a:ext cx="0" cy="0"/>
          <a:chOff x="0" y="0"/>
          <a:chExt cx="0" cy="0"/>
        </a:xfrm>
      </p:grpSpPr>
      <p:sp>
        <p:nvSpPr>
          <p:cNvPr id="176" name="Titolo Testo"/>
          <p:cNvSpPr txBox="1">
            <a:spLocks noGrp="1"/>
          </p:cNvSpPr>
          <p:nvPr>
            <p:ph type="title"/>
          </p:nvPr>
        </p:nvSpPr>
        <p:spPr>
          <a:prstGeom prst="rect">
            <a:avLst/>
          </a:prstGeom>
        </p:spPr>
        <p:txBody>
          <a:bodyPr/>
          <a:lstStyle/>
          <a:p>
            <a:r>
              <a:t>Titolo Testo</a:t>
            </a:r>
          </a:p>
        </p:txBody>
      </p:sp>
      <p:sp>
        <p:nvSpPr>
          <p:cNvPr id="177" name="Corpo livello uno…"/>
          <p:cNvSpPr txBox="1">
            <a:spLocks noGrp="1"/>
          </p:cNvSpPr>
          <p:nvPr>
            <p:ph type="body" idx="1"/>
          </p:nvPr>
        </p:nvSpPr>
        <p:spPr>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178"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olo Testo"/>
          <p:cNvSpPr txBox="1">
            <a:spLocks noGrp="1"/>
          </p:cNvSpPr>
          <p:nvPr>
            <p:ph type="title"/>
          </p:nvPr>
        </p:nvSpPr>
        <p:spPr>
          <a:xfrm>
            <a:off x="952500" y="444500"/>
            <a:ext cx="11099800" cy="215900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Titolo Testo</a:t>
            </a:r>
          </a:p>
        </p:txBody>
      </p:sp>
      <p:sp>
        <p:nvSpPr>
          <p:cNvPr id="3" name="Corpo livello uno…"/>
          <p:cNvSpPr txBox="1">
            <a:spLocks noGrp="1"/>
          </p:cNvSpPr>
          <p:nvPr>
            <p:ph type="body" idx="1"/>
          </p:nvPr>
        </p:nvSpPr>
        <p:spPr>
          <a:xfrm>
            <a:off x="952500" y="2603500"/>
            <a:ext cx="11099800" cy="628650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4" name="Numero diapositiva"/>
          <p:cNvSpPr txBox="1">
            <a:spLocks noGrp="1"/>
          </p:cNvSpPr>
          <p:nvPr>
            <p:ph type="sldNum" sz="quarter" idx="2"/>
          </p:nvPr>
        </p:nvSpPr>
        <p:spPr>
          <a:xfrm>
            <a:off x="6311798" y="9251950"/>
            <a:ext cx="368504" cy="381000"/>
          </a:xfrm>
          <a:prstGeom prst="rect">
            <a:avLst/>
          </a:prstGeom>
          <a:ln w="3175">
            <a:miter lim="400000"/>
          </a:ln>
        </p:spPr>
        <p:txBody>
          <a:bodyPr wrap="none" lIns="50800" tIns="50800" rIns="50800" bIns="50800">
            <a:spAutoFit/>
          </a:bodyPr>
          <a:lstStyle>
            <a:lvl1pPr defTabSz="584200">
              <a:defRPr sz="1800">
                <a:solidFill>
                  <a:srgbClr val="000000"/>
                </a:solidFill>
                <a:latin typeface="Helvetica Light"/>
                <a:ea typeface="Helvetica Light"/>
                <a:cs typeface="Helvetica Light"/>
                <a:sym typeface="Helvetica Light"/>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ransition spd="med"/>
  <p:txStyles>
    <p:titleStyle>
      <a:lvl1pPr marL="0" marR="0" indent="0" algn="ctr" defTabSz="58420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Light"/>
          <a:ea typeface="Helvetica Light"/>
          <a:cs typeface="Helvetica Light"/>
          <a:sym typeface="Helvetica Light"/>
        </a:defRPr>
      </a:lvl1pPr>
      <a:lvl2pPr marL="0" marR="0" indent="228600" algn="ctr" defTabSz="58420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Light"/>
          <a:ea typeface="Helvetica Light"/>
          <a:cs typeface="Helvetica Light"/>
          <a:sym typeface="Helvetica Light"/>
        </a:defRPr>
      </a:lvl2pPr>
      <a:lvl3pPr marL="0" marR="0" indent="457200" algn="ctr" defTabSz="58420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Light"/>
          <a:ea typeface="Helvetica Light"/>
          <a:cs typeface="Helvetica Light"/>
          <a:sym typeface="Helvetica Light"/>
        </a:defRPr>
      </a:lvl3pPr>
      <a:lvl4pPr marL="0" marR="0" indent="685800" algn="ctr" defTabSz="58420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Light"/>
          <a:ea typeface="Helvetica Light"/>
          <a:cs typeface="Helvetica Light"/>
          <a:sym typeface="Helvetica Light"/>
        </a:defRPr>
      </a:lvl4pPr>
      <a:lvl5pPr marL="0" marR="0" indent="914400" algn="ctr" defTabSz="58420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Light"/>
          <a:ea typeface="Helvetica Light"/>
          <a:cs typeface="Helvetica Light"/>
          <a:sym typeface="Helvetica Light"/>
        </a:defRPr>
      </a:lvl5pPr>
      <a:lvl6pPr marL="0" marR="0" indent="1143000" algn="ctr" defTabSz="58420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Light"/>
          <a:ea typeface="Helvetica Light"/>
          <a:cs typeface="Helvetica Light"/>
          <a:sym typeface="Helvetica Light"/>
        </a:defRPr>
      </a:lvl6pPr>
      <a:lvl7pPr marL="0" marR="0" indent="1371600" algn="ctr" defTabSz="58420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Light"/>
          <a:ea typeface="Helvetica Light"/>
          <a:cs typeface="Helvetica Light"/>
          <a:sym typeface="Helvetica Light"/>
        </a:defRPr>
      </a:lvl7pPr>
      <a:lvl8pPr marL="0" marR="0" indent="1600200" algn="ctr" defTabSz="58420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Light"/>
          <a:ea typeface="Helvetica Light"/>
          <a:cs typeface="Helvetica Light"/>
          <a:sym typeface="Helvetica Light"/>
        </a:defRPr>
      </a:lvl8pPr>
      <a:lvl9pPr marL="0" marR="0" indent="1828800" algn="ctr" defTabSz="584200" latinLnBrk="0">
        <a:lnSpc>
          <a:spcPct val="100000"/>
        </a:lnSpc>
        <a:spcBef>
          <a:spcPts val="0"/>
        </a:spcBef>
        <a:spcAft>
          <a:spcPts val="0"/>
        </a:spcAft>
        <a:buClrTx/>
        <a:buSzTx/>
        <a:buFontTx/>
        <a:buNone/>
        <a:tabLst/>
        <a:defRPr sz="8000" b="0" i="0" u="none" strike="noStrike" cap="none" spc="0" baseline="0">
          <a:solidFill>
            <a:srgbClr val="000000"/>
          </a:solidFill>
          <a:uFillTx/>
          <a:latin typeface="Helvetica Light"/>
          <a:ea typeface="Helvetica Light"/>
          <a:cs typeface="Helvetica Light"/>
          <a:sym typeface="Helvetica Light"/>
        </a:defRPr>
      </a:lvl9pPr>
    </p:titleStyle>
    <p:bodyStyle>
      <a:lvl1pPr marL="444500" marR="0" indent="-444500" algn="l" defTabSz="584200" latinLnBrk="0">
        <a:lnSpc>
          <a:spcPct val="100000"/>
        </a:lnSpc>
        <a:spcBef>
          <a:spcPts val="4200"/>
        </a:spcBef>
        <a:spcAft>
          <a:spcPts val="0"/>
        </a:spcAft>
        <a:buClrTx/>
        <a:buSzPct val="75000"/>
        <a:buFontTx/>
        <a:buChar char="•"/>
        <a:tabLst/>
        <a:defRPr sz="3600" b="0" i="0" u="none" strike="noStrike" cap="none" spc="0" baseline="0">
          <a:solidFill>
            <a:srgbClr val="000000"/>
          </a:solidFill>
          <a:uFillTx/>
          <a:latin typeface="Helvetica Light"/>
          <a:ea typeface="Helvetica Light"/>
          <a:cs typeface="Helvetica Light"/>
          <a:sym typeface="Helvetica Light"/>
        </a:defRPr>
      </a:lvl1pPr>
      <a:lvl2pPr marL="889000" marR="0" indent="-444500" algn="l" defTabSz="584200" latinLnBrk="0">
        <a:lnSpc>
          <a:spcPct val="100000"/>
        </a:lnSpc>
        <a:spcBef>
          <a:spcPts val="4200"/>
        </a:spcBef>
        <a:spcAft>
          <a:spcPts val="0"/>
        </a:spcAft>
        <a:buClrTx/>
        <a:buSzPct val="75000"/>
        <a:buFontTx/>
        <a:buChar char="•"/>
        <a:tabLst/>
        <a:defRPr sz="3600" b="0" i="0" u="none" strike="noStrike" cap="none" spc="0" baseline="0">
          <a:solidFill>
            <a:srgbClr val="000000"/>
          </a:solidFill>
          <a:uFillTx/>
          <a:latin typeface="Helvetica Light"/>
          <a:ea typeface="Helvetica Light"/>
          <a:cs typeface="Helvetica Light"/>
          <a:sym typeface="Helvetica Light"/>
        </a:defRPr>
      </a:lvl2pPr>
      <a:lvl3pPr marL="1333500" marR="0" indent="-444500" algn="l" defTabSz="584200" latinLnBrk="0">
        <a:lnSpc>
          <a:spcPct val="100000"/>
        </a:lnSpc>
        <a:spcBef>
          <a:spcPts val="4200"/>
        </a:spcBef>
        <a:spcAft>
          <a:spcPts val="0"/>
        </a:spcAft>
        <a:buClrTx/>
        <a:buSzPct val="75000"/>
        <a:buFontTx/>
        <a:buChar char="•"/>
        <a:tabLst/>
        <a:defRPr sz="3600" b="0" i="0" u="none" strike="noStrike" cap="none" spc="0" baseline="0">
          <a:solidFill>
            <a:srgbClr val="000000"/>
          </a:solidFill>
          <a:uFillTx/>
          <a:latin typeface="Helvetica Light"/>
          <a:ea typeface="Helvetica Light"/>
          <a:cs typeface="Helvetica Light"/>
          <a:sym typeface="Helvetica Light"/>
        </a:defRPr>
      </a:lvl3pPr>
      <a:lvl4pPr marL="1778000" marR="0" indent="-444500" algn="l" defTabSz="584200" latinLnBrk="0">
        <a:lnSpc>
          <a:spcPct val="100000"/>
        </a:lnSpc>
        <a:spcBef>
          <a:spcPts val="4200"/>
        </a:spcBef>
        <a:spcAft>
          <a:spcPts val="0"/>
        </a:spcAft>
        <a:buClrTx/>
        <a:buSzPct val="75000"/>
        <a:buFontTx/>
        <a:buChar char="•"/>
        <a:tabLst/>
        <a:defRPr sz="3600" b="0" i="0" u="none" strike="noStrike" cap="none" spc="0" baseline="0">
          <a:solidFill>
            <a:srgbClr val="000000"/>
          </a:solidFill>
          <a:uFillTx/>
          <a:latin typeface="Helvetica Light"/>
          <a:ea typeface="Helvetica Light"/>
          <a:cs typeface="Helvetica Light"/>
          <a:sym typeface="Helvetica Light"/>
        </a:defRPr>
      </a:lvl4pPr>
      <a:lvl5pPr marL="2222500" marR="0" indent="-444500" algn="l" defTabSz="584200" latinLnBrk="0">
        <a:lnSpc>
          <a:spcPct val="100000"/>
        </a:lnSpc>
        <a:spcBef>
          <a:spcPts val="4200"/>
        </a:spcBef>
        <a:spcAft>
          <a:spcPts val="0"/>
        </a:spcAft>
        <a:buClrTx/>
        <a:buSzPct val="75000"/>
        <a:buFontTx/>
        <a:buChar char="•"/>
        <a:tabLst/>
        <a:defRPr sz="3600" b="0" i="0" u="none" strike="noStrike" cap="none" spc="0" baseline="0">
          <a:solidFill>
            <a:srgbClr val="000000"/>
          </a:solidFill>
          <a:uFillTx/>
          <a:latin typeface="Helvetica Light"/>
          <a:ea typeface="Helvetica Light"/>
          <a:cs typeface="Helvetica Light"/>
          <a:sym typeface="Helvetica Light"/>
        </a:defRPr>
      </a:lvl5pPr>
      <a:lvl6pPr marL="2667000" marR="0" indent="-444500" algn="l" defTabSz="584200" latinLnBrk="0">
        <a:lnSpc>
          <a:spcPct val="100000"/>
        </a:lnSpc>
        <a:spcBef>
          <a:spcPts val="4200"/>
        </a:spcBef>
        <a:spcAft>
          <a:spcPts val="0"/>
        </a:spcAft>
        <a:buClrTx/>
        <a:buSzPct val="75000"/>
        <a:buFontTx/>
        <a:buChar char="•"/>
        <a:tabLst/>
        <a:defRPr sz="3600" b="0" i="0" u="none" strike="noStrike" cap="none" spc="0" baseline="0">
          <a:solidFill>
            <a:srgbClr val="000000"/>
          </a:solidFill>
          <a:uFillTx/>
          <a:latin typeface="Helvetica Light"/>
          <a:ea typeface="Helvetica Light"/>
          <a:cs typeface="Helvetica Light"/>
          <a:sym typeface="Helvetica Light"/>
        </a:defRPr>
      </a:lvl6pPr>
      <a:lvl7pPr marL="3111500" marR="0" indent="-444500" algn="l" defTabSz="584200" latinLnBrk="0">
        <a:lnSpc>
          <a:spcPct val="100000"/>
        </a:lnSpc>
        <a:spcBef>
          <a:spcPts val="4200"/>
        </a:spcBef>
        <a:spcAft>
          <a:spcPts val="0"/>
        </a:spcAft>
        <a:buClrTx/>
        <a:buSzPct val="75000"/>
        <a:buFontTx/>
        <a:buChar char="•"/>
        <a:tabLst/>
        <a:defRPr sz="3600" b="0" i="0" u="none" strike="noStrike" cap="none" spc="0" baseline="0">
          <a:solidFill>
            <a:srgbClr val="000000"/>
          </a:solidFill>
          <a:uFillTx/>
          <a:latin typeface="Helvetica Light"/>
          <a:ea typeface="Helvetica Light"/>
          <a:cs typeface="Helvetica Light"/>
          <a:sym typeface="Helvetica Light"/>
        </a:defRPr>
      </a:lvl7pPr>
      <a:lvl8pPr marL="3556000" marR="0" indent="-444500" algn="l" defTabSz="584200" latinLnBrk="0">
        <a:lnSpc>
          <a:spcPct val="100000"/>
        </a:lnSpc>
        <a:spcBef>
          <a:spcPts val="4200"/>
        </a:spcBef>
        <a:spcAft>
          <a:spcPts val="0"/>
        </a:spcAft>
        <a:buClrTx/>
        <a:buSzPct val="75000"/>
        <a:buFontTx/>
        <a:buChar char="•"/>
        <a:tabLst/>
        <a:defRPr sz="3600" b="0" i="0" u="none" strike="noStrike" cap="none" spc="0" baseline="0">
          <a:solidFill>
            <a:srgbClr val="000000"/>
          </a:solidFill>
          <a:uFillTx/>
          <a:latin typeface="Helvetica Light"/>
          <a:ea typeface="Helvetica Light"/>
          <a:cs typeface="Helvetica Light"/>
          <a:sym typeface="Helvetica Light"/>
        </a:defRPr>
      </a:lvl8pPr>
      <a:lvl9pPr marL="4000500" marR="0" indent="-444500" algn="l" defTabSz="584200" latinLnBrk="0">
        <a:lnSpc>
          <a:spcPct val="100000"/>
        </a:lnSpc>
        <a:spcBef>
          <a:spcPts val="4200"/>
        </a:spcBef>
        <a:spcAft>
          <a:spcPts val="0"/>
        </a:spcAft>
        <a:buClrTx/>
        <a:buSzPct val="75000"/>
        <a:buFontTx/>
        <a:buChar char="•"/>
        <a:tabLst/>
        <a:defRPr sz="3600" b="0" i="0" u="none" strike="noStrike" cap="none" spc="0" baseline="0">
          <a:solidFill>
            <a:srgbClr val="000000"/>
          </a:solidFill>
          <a:uFillTx/>
          <a:latin typeface="Helvetica Light"/>
          <a:ea typeface="Helvetica Light"/>
          <a:cs typeface="Helvetica Light"/>
          <a:sym typeface="Helvetica Light"/>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Light"/>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Light"/>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Light"/>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Light"/>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Light"/>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Light"/>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Light"/>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Light"/>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hyperlink" Target="https://genomeinterpretation.org/"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14.tif"/><Relationship Id="rId5" Type="http://schemas.openxmlformats.org/officeDocument/2006/relationships/image" Target="../media/image13.tif"/><Relationship Id="rId4" Type="http://schemas.openxmlformats.org/officeDocument/2006/relationships/image" Target="../media/image12.tif"/></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27.png"/><Relationship Id="rId5" Type="http://schemas.openxmlformats.org/officeDocument/2006/relationships/image" Target="../media/image23.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30.png"/><Relationship Id="rId5" Type="http://schemas.openxmlformats.org/officeDocument/2006/relationships/image" Target="../media/image24.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3.png"/><Relationship Id="rId7"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30.png"/><Relationship Id="rId5" Type="http://schemas.openxmlformats.org/officeDocument/2006/relationships/image" Target="../media/image24.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6.xml"/><Relationship Id="rId5" Type="http://schemas.openxmlformats.org/officeDocument/2006/relationships/image" Target="../media/image33.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1.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image" Target="../media/image33.png"/><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1.png"/><Relationship Id="rId7" Type="http://schemas.openxmlformats.org/officeDocument/2006/relationships/image" Target="../media/image36.tif"/><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image" Target="../media/image29.png"/><Relationship Id="rId5" Type="http://schemas.openxmlformats.org/officeDocument/2006/relationships/image" Target="../media/image23.png"/><Relationship Id="rId4" Type="http://schemas.openxmlformats.org/officeDocument/2006/relationships/image" Target="../media/image33.png"/><Relationship Id="rId9"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image" Target="../media/image40.tif"/></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0.tif"/><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16.xml"/><Relationship Id="rId5" Type="http://schemas.openxmlformats.org/officeDocument/2006/relationships/image" Target="../media/image46.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16.xml"/><Relationship Id="rId5" Type="http://schemas.openxmlformats.org/officeDocument/2006/relationships/image" Target="../media/image47.png"/><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16.xml"/><Relationship Id="rId5" Type="http://schemas.openxmlformats.org/officeDocument/2006/relationships/image" Target="../media/image52.png"/><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16.xml"/><Relationship Id="rId5" Type="http://schemas.openxmlformats.org/officeDocument/2006/relationships/image" Target="../media/image52.png"/><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16.xml"/><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16.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16.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16.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958E4CDE-5220-3C17-2764-C871EF24AA75}"/>
              </a:ext>
            </a:extLst>
          </p:cNvPr>
          <p:cNvSpPr txBox="1">
            <a:spLocks noChangeArrowheads="1"/>
          </p:cNvSpPr>
          <p:nvPr/>
        </p:nvSpPr>
        <p:spPr>
          <a:xfrm>
            <a:off x="464695" y="2370945"/>
            <a:ext cx="11932171" cy="6818026"/>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t">
            <a:normAutofit lnSpcReduction="10000"/>
          </a:bodyPr>
          <a:lstStyle>
            <a:lvl1pPr marL="0" marR="0" indent="0" algn="ctr" defTabSz="584200" latinLnBrk="0">
              <a:lnSpc>
                <a:spcPct val="100000"/>
              </a:lnSpc>
              <a:spcBef>
                <a:spcPts val="0"/>
              </a:spcBef>
              <a:spcAft>
                <a:spcPts val="0"/>
              </a:spcAft>
              <a:buClrTx/>
              <a:buSzTx/>
              <a:buFontTx/>
              <a:buNone/>
              <a:tabLst/>
              <a:defRPr sz="3000" b="0" i="0" u="none" strike="noStrike" cap="none" spc="0" baseline="0">
                <a:solidFill>
                  <a:srgbClr val="000000"/>
                </a:solidFill>
                <a:uFillTx/>
                <a:latin typeface="Helvetica Light"/>
                <a:ea typeface="Helvetica Light"/>
                <a:cs typeface="Helvetica Light"/>
                <a:sym typeface="Helvetica Light"/>
              </a:defRPr>
            </a:lvl1pPr>
            <a:lvl2pPr marL="0" marR="0" indent="228600" algn="ctr" defTabSz="584200" latinLnBrk="0">
              <a:lnSpc>
                <a:spcPct val="100000"/>
              </a:lnSpc>
              <a:spcBef>
                <a:spcPts val="0"/>
              </a:spcBef>
              <a:spcAft>
                <a:spcPts val="0"/>
              </a:spcAft>
              <a:buClrTx/>
              <a:buSzTx/>
              <a:buFontTx/>
              <a:buNone/>
              <a:tabLst/>
              <a:defRPr sz="3000" b="0" i="0" u="none" strike="noStrike" cap="none" spc="0" baseline="0">
                <a:solidFill>
                  <a:srgbClr val="000000"/>
                </a:solidFill>
                <a:uFillTx/>
                <a:latin typeface="Helvetica Light"/>
                <a:ea typeface="Helvetica Light"/>
                <a:cs typeface="Helvetica Light"/>
                <a:sym typeface="Helvetica Light"/>
              </a:defRPr>
            </a:lvl2pPr>
            <a:lvl3pPr marL="0" marR="0" indent="457200" algn="ctr" defTabSz="584200" latinLnBrk="0">
              <a:lnSpc>
                <a:spcPct val="100000"/>
              </a:lnSpc>
              <a:spcBef>
                <a:spcPts val="0"/>
              </a:spcBef>
              <a:spcAft>
                <a:spcPts val="0"/>
              </a:spcAft>
              <a:buClrTx/>
              <a:buSzTx/>
              <a:buFontTx/>
              <a:buNone/>
              <a:tabLst/>
              <a:defRPr sz="3000" b="0" i="0" u="none" strike="noStrike" cap="none" spc="0" baseline="0">
                <a:solidFill>
                  <a:srgbClr val="000000"/>
                </a:solidFill>
                <a:uFillTx/>
                <a:latin typeface="Helvetica Light"/>
                <a:ea typeface="Helvetica Light"/>
                <a:cs typeface="Helvetica Light"/>
                <a:sym typeface="Helvetica Light"/>
              </a:defRPr>
            </a:lvl3pPr>
            <a:lvl4pPr marL="0" marR="0" indent="685800" algn="ctr" defTabSz="584200" latinLnBrk="0">
              <a:lnSpc>
                <a:spcPct val="100000"/>
              </a:lnSpc>
              <a:spcBef>
                <a:spcPts val="0"/>
              </a:spcBef>
              <a:spcAft>
                <a:spcPts val="0"/>
              </a:spcAft>
              <a:buClrTx/>
              <a:buSzTx/>
              <a:buFontTx/>
              <a:buNone/>
              <a:tabLst/>
              <a:defRPr sz="3000" b="0" i="0" u="none" strike="noStrike" cap="none" spc="0" baseline="0">
                <a:solidFill>
                  <a:srgbClr val="000000"/>
                </a:solidFill>
                <a:uFillTx/>
                <a:latin typeface="Helvetica Light"/>
                <a:ea typeface="Helvetica Light"/>
                <a:cs typeface="Helvetica Light"/>
                <a:sym typeface="Helvetica Light"/>
              </a:defRPr>
            </a:lvl4pPr>
            <a:lvl5pPr marL="0" marR="0" indent="914400" algn="ctr" defTabSz="584200" latinLnBrk="0">
              <a:lnSpc>
                <a:spcPct val="100000"/>
              </a:lnSpc>
              <a:spcBef>
                <a:spcPts val="0"/>
              </a:spcBef>
              <a:spcAft>
                <a:spcPts val="0"/>
              </a:spcAft>
              <a:buClrTx/>
              <a:buSzTx/>
              <a:buFontTx/>
              <a:buNone/>
              <a:tabLst/>
              <a:defRPr sz="3000" b="0" i="0" u="none" strike="noStrike" cap="none" spc="0" baseline="0">
                <a:solidFill>
                  <a:srgbClr val="000000"/>
                </a:solidFill>
                <a:uFillTx/>
                <a:latin typeface="Helvetica Light"/>
                <a:ea typeface="Helvetica Light"/>
                <a:cs typeface="Helvetica Light"/>
                <a:sym typeface="Helvetica Light"/>
              </a:defRPr>
            </a:lvl5pPr>
            <a:lvl6pPr marL="2667000" marR="0" indent="-444500" algn="l" defTabSz="584200" latinLnBrk="0">
              <a:lnSpc>
                <a:spcPct val="100000"/>
              </a:lnSpc>
              <a:spcBef>
                <a:spcPts val="4200"/>
              </a:spcBef>
              <a:spcAft>
                <a:spcPts val="0"/>
              </a:spcAft>
              <a:buClrTx/>
              <a:buSzPct val="75000"/>
              <a:buFontTx/>
              <a:buChar char="•"/>
              <a:tabLst/>
              <a:defRPr sz="3600" b="0" i="0" u="none" strike="noStrike" cap="none" spc="0" baseline="0">
                <a:solidFill>
                  <a:srgbClr val="000000"/>
                </a:solidFill>
                <a:uFillTx/>
                <a:latin typeface="Helvetica Light"/>
                <a:ea typeface="Helvetica Light"/>
                <a:cs typeface="Helvetica Light"/>
                <a:sym typeface="Helvetica Light"/>
              </a:defRPr>
            </a:lvl6pPr>
            <a:lvl7pPr marL="3111500" marR="0" indent="-444500" algn="l" defTabSz="584200" latinLnBrk="0">
              <a:lnSpc>
                <a:spcPct val="100000"/>
              </a:lnSpc>
              <a:spcBef>
                <a:spcPts val="4200"/>
              </a:spcBef>
              <a:spcAft>
                <a:spcPts val="0"/>
              </a:spcAft>
              <a:buClrTx/>
              <a:buSzPct val="75000"/>
              <a:buFontTx/>
              <a:buChar char="•"/>
              <a:tabLst/>
              <a:defRPr sz="3600" b="0" i="0" u="none" strike="noStrike" cap="none" spc="0" baseline="0">
                <a:solidFill>
                  <a:srgbClr val="000000"/>
                </a:solidFill>
                <a:uFillTx/>
                <a:latin typeface="Helvetica Light"/>
                <a:ea typeface="Helvetica Light"/>
                <a:cs typeface="Helvetica Light"/>
                <a:sym typeface="Helvetica Light"/>
              </a:defRPr>
            </a:lvl7pPr>
            <a:lvl8pPr marL="3556000" marR="0" indent="-444500" algn="l" defTabSz="584200" latinLnBrk="0">
              <a:lnSpc>
                <a:spcPct val="100000"/>
              </a:lnSpc>
              <a:spcBef>
                <a:spcPts val="4200"/>
              </a:spcBef>
              <a:spcAft>
                <a:spcPts val="0"/>
              </a:spcAft>
              <a:buClrTx/>
              <a:buSzPct val="75000"/>
              <a:buFontTx/>
              <a:buChar char="•"/>
              <a:tabLst/>
              <a:defRPr sz="3600" b="0" i="0" u="none" strike="noStrike" cap="none" spc="0" baseline="0">
                <a:solidFill>
                  <a:srgbClr val="000000"/>
                </a:solidFill>
                <a:uFillTx/>
                <a:latin typeface="Helvetica Light"/>
                <a:ea typeface="Helvetica Light"/>
                <a:cs typeface="Helvetica Light"/>
                <a:sym typeface="Helvetica Light"/>
              </a:defRPr>
            </a:lvl8pPr>
            <a:lvl9pPr marL="4000500" marR="0" indent="-444500" algn="l" defTabSz="584200" latinLnBrk="0">
              <a:lnSpc>
                <a:spcPct val="100000"/>
              </a:lnSpc>
              <a:spcBef>
                <a:spcPts val="4200"/>
              </a:spcBef>
              <a:spcAft>
                <a:spcPts val="0"/>
              </a:spcAft>
              <a:buClrTx/>
              <a:buSzPct val="75000"/>
              <a:buFontTx/>
              <a:buChar char="•"/>
              <a:tabLst/>
              <a:defRPr sz="3600" b="0" i="0" u="none" strike="noStrike" cap="none" spc="0" baseline="0">
                <a:solidFill>
                  <a:srgbClr val="000000"/>
                </a:solidFill>
                <a:uFillTx/>
                <a:latin typeface="Helvetica Light"/>
                <a:ea typeface="Helvetica Light"/>
                <a:cs typeface="Helvetica Light"/>
                <a:sym typeface="Helvetica Light"/>
              </a:defRPr>
            </a:lvl9pPr>
          </a:lstStyle>
          <a:p>
            <a:pPr marL="342900" marR="0" lvl="0" indent="-342900" algn="l" defTabSz="914400" rtl="0" eaLnBrk="1" fontAlgn="auto" latinLnBrk="0" hangingPunct="1">
              <a:lnSpc>
                <a:spcPct val="80000"/>
              </a:lnSpc>
              <a:spcBef>
                <a:spcPct val="200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Authors: please include THIS slide at the beginning of your presentation to indicate that you agree with reuse of your slides in CAGI presentations, according to the terms below, and digitally sign by writing your name above.</a:t>
            </a:r>
          </a:p>
          <a:p>
            <a:pPr marL="342900" marR="0" lvl="0" indent="-342900" algn="l" defTabSz="914400" rtl="0" eaLnBrk="1" fontAlgn="auto" latinLnBrk="0" hangingPunct="1">
              <a:lnSpc>
                <a:spcPct val="80000"/>
              </a:lnSpc>
              <a:spcBef>
                <a:spcPct val="20000"/>
              </a:spcBef>
              <a:spcAft>
                <a:spcPts val="0"/>
              </a:spcAft>
              <a:buClrTx/>
              <a:buSzTx/>
              <a:buFont typeface="Arial" panose="020B0604020202020204" pitchFamily="34" charset="0"/>
              <a:buChar char="•"/>
              <a:tabLst/>
              <a:defRPr/>
            </a:pPr>
            <a:r>
              <a:rPr kumimoji="0" lang="en-US" altLang="en-US" sz="2000" b="0" i="1"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At CAGI</a:t>
            </a:r>
            <a:r>
              <a:rPr kumimoji="0" lang="en-US" sz="2000" b="0" i="0" u="none" strike="noStrike" kern="100" cap="none" spc="0" normalizeH="0" baseline="0" noProof="0" dirty="0">
                <a:ln>
                  <a:noFill/>
                </a:ln>
                <a:solidFill>
                  <a:srgbClr val="7030A0"/>
                </a:solidFill>
                <a:effectLst/>
                <a:uLnTx/>
                <a:uFillTx/>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kumimoji="0" lang="en-US" sz="2000" b="0" i="0" u="none" strike="noStrike" kern="100" cap="none" spc="0" normalizeH="0" baseline="0" noProof="0" dirty="0">
                <a:ln>
                  <a:noFill/>
                </a:ln>
                <a:solidFill>
                  <a:srgbClr val="0070C0"/>
                </a:solidFill>
                <a:effectLst/>
                <a:uLnTx/>
                <a:uFillTx/>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r>
              <a:rPr kumimoji="0" lang="en-US" altLang="en-US" sz="2000" b="0" i="1"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use of this slide pack is only required for CAGI dataset providers, assessors, and predictors, but all are encouraged to use the annotations for materials they do not want shared publicly.</a:t>
            </a:r>
            <a:endParaRPr kumimoji="0" lang="en-US" altLang="en-US"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80000"/>
              </a:lnSpc>
              <a:spcBef>
                <a:spcPct val="200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disseminate the CAGI results, I encourage all CAGI participants to remix these CAGI slides for inclusion in their oral and poster presentations</a:t>
            </a:r>
          </a:p>
          <a:p>
            <a:pPr marL="342900" marR="0" lvl="0" indent="-342900" algn="l" defTabSz="914400" rtl="0" eaLnBrk="1" fontAlgn="auto" latinLnBrk="0" hangingPunct="1">
              <a:lnSpc>
                <a:spcPct val="80000"/>
              </a:lnSpc>
              <a:spcBef>
                <a:spcPct val="200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CAGI participants may use or publish any content of these slides only in compliance with the CAGI Data Use Agreement</a:t>
            </a:r>
          </a:p>
          <a:p>
            <a:pPr marL="342900" marR="0" lvl="0" indent="-342900" algn="l" defTabSz="914400" rtl="0" eaLnBrk="1" fontAlgn="auto" latinLnBrk="0" hangingPunct="1">
              <a:lnSpc>
                <a:spcPct val="80000"/>
              </a:lnSpc>
              <a:spcBef>
                <a:spcPct val="200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CAGI participants may not cite or publish any content of these slides except with the written permission of the originating author or in the primary CAGI publications</a:t>
            </a:r>
          </a:p>
          <a:p>
            <a:pPr marL="342900" marR="0" lvl="0" indent="-342900" algn="l" defTabSz="914400" rtl="0" eaLnBrk="1" fontAlgn="auto" latinLnBrk="0" hangingPunct="1">
              <a:lnSpc>
                <a:spcPct val="80000"/>
              </a:lnSpc>
              <a:spcBef>
                <a:spcPct val="200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CAGI participants must acknowledge the original authors of these slides and CAGI </a:t>
            </a:r>
            <a:r>
              <a:rPr kumimoji="0" lang="en-US" sz="2000" b="0" i="0" u="none" strike="noStrike" kern="100" cap="none" spc="0" normalizeH="0" baseline="0" noProof="0" dirty="0">
                <a:ln>
                  <a:noFill/>
                </a:ln>
                <a:solidFill>
                  <a:srgbClr val="7030A0"/>
                </a:solidFill>
                <a:effectLst/>
                <a:uLnTx/>
                <a:uFillTx/>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Include the acknowledgement banner across the bottom</a:t>
            </a:r>
          </a:p>
          <a:p>
            <a:pPr marL="342900" marR="0" lvl="0" indent="-342900" algn="l" defTabSz="914400" rtl="0" eaLnBrk="1" fontAlgn="auto" latinLnBrk="0" hangingPunct="1">
              <a:lnSpc>
                <a:spcPct val="80000"/>
              </a:lnSpc>
              <a:spcBef>
                <a:spcPct val="200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CAGI participants must include the CAGI credits slide in their presentations</a:t>
            </a:r>
          </a:p>
          <a:p>
            <a:pPr marL="342900" marR="0" lvl="0" indent="-342900" algn="l" defTabSz="914400" rtl="0" eaLnBrk="1" fontAlgn="auto" latinLnBrk="0" hangingPunct="1">
              <a:lnSpc>
                <a:spcPct val="80000"/>
              </a:lnSpc>
              <a:spcBef>
                <a:spcPct val="200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Slides with a red slash (no remix) may not be included in a presentation unless all attendees are registered CAGI participants who signed the data use agreement</a:t>
            </a:r>
          </a:p>
          <a:p>
            <a:pPr marL="342900" marR="0" lvl="0" indent="-342900" algn="l" defTabSz="914400" rtl="0" eaLnBrk="1" fontAlgn="auto" latinLnBrk="0" hangingPunct="1">
              <a:lnSpc>
                <a:spcPct val="80000"/>
              </a:lnSpc>
              <a:spcBef>
                <a:spcPct val="200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Slides with a red X over the entire slide may not be used in any circumstances</a:t>
            </a:r>
          </a:p>
          <a:p>
            <a:pPr marL="342900" marR="0" lvl="0" indent="-342900" algn="l" defTabSz="914400" rtl="0" eaLnBrk="1" fontAlgn="auto" latinLnBrk="0" hangingPunct="1">
              <a:lnSpc>
                <a:spcPct val="80000"/>
              </a:lnSpc>
              <a:spcBef>
                <a:spcPct val="200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Slides with a blue slash (embargoed) may not be used unless the embargo is explicitly lifted</a:t>
            </a:r>
          </a:p>
          <a:p>
            <a:pPr marL="342900" marR="0" lvl="0" indent="-342900" algn="l" defTabSz="914400" rtl="0" eaLnBrk="1" fontAlgn="auto" latinLnBrk="0" hangingPunct="1">
              <a:lnSpc>
                <a:spcPct val="80000"/>
              </a:lnSpc>
              <a:spcBef>
                <a:spcPct val="200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Slides without slash or X may be tweeted, tooted, posted, </a:t>
            </a:r>
            <a:r>
              <a:rPr kumimoji="0" lang="en-US" altLang="en-US" sz="2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X’d</a:t>
            </a: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unless flagged with “No tweet” icon</a:t>
            </a:r>
          </a:p>
          <a:p>
            <a:pPr marL="342900" marR="0" lvl="0" indent="-342900" algn="l" defTabSz="914400" rtl="0" eaLnBrk="1" fontAlgn="auto" latinLnBrk="0" hangingPunct="1">
              <a:lnSpc>
                <a:spcPct val="80000"/>
              </a:lnSpc>
              <a:spcBef>
                <a:spcPct val="200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marL="342900" marR="0" lvl="0" indent="-342900" algn="l" defTabSz="914400" rtl="0" eaLnBrk="1" fontAlgn="auto" latinLnBrk="0" hangingPunct="1">
              <a:lnSpc>
                <a:spcPct val="80000"/>
              </a:lnSpc>
              <a:spcBef>
                <a:spcPct val="200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Note for slide authors: we expect all CAGI participants to abide by these restrictions, and will make best effort to ensure they are followed.  However, but bear in mind that we have limited means of enforcing them, and therefore the restrictions cannot be guaranteed.</a:t>
            </a:r>
          </a:p>
          <a:p>
            <a:pPr hangingPunct="1">
              <a:lnSpc>
                <a:spcPct val="80000"/>
              </a:lnSpc>
            </a:pPr>
            <a:endParaRPr lang="en-US" altLang="en-US" sz="2000" dirty="0"/>
          </a:p>
        </p:txBody>
      </p:sp>
      <p:sp>
        <p:nvSpPr>
          <p:cNvPr id="5" name="Rectangle 4">
            <a:extLst>
              <a:ext uri="{FF2B5EF4-FFF2-40B4-BE49-F238E27FC236}">
                <a16:creationId xmlns:a16="http://schemas.microsoft.com/office/drawing/2014/main" id="{694BD655-7275-ACF7-2779-F42F9C5CB410}"/>
              </a:ext>
            </a:extLst>
          </p:cNvPr>
          <p:cNvSpPr>
            <a:spLocks noGrp="1" noChangeArrowheads="1"/>
          </p:cNvSpPr>
          <p:nvPr>
            <p:ph type="title"/>
          </p:nvPr>
        </p:nvSpPr>
        <p:spPr>
          <a:xfrm>
            <a:off x="2192726" y="1396584"/>
            <a:ext cx="8929975" cy="762000"/>
          </a:xfrm>
        </p:spPr>
        <p:txBody>
          <a:bodyPr>
            <a:noAutofit/>
          </a:bodyPr>
          <a:lstStyle/>
          <a:p>
            <a:r>
              <a:rPr lang="en-US" altLang="en-US" sz="3600" b="1" dirty="0">
                <a:latin typeface="Helvetica" pitchFamily="2" charset="0"/>
              </a:rPr>
              <a:t>CAGI</a:t>
            </a:r>
            <a:r>
              <a:rPr lang="en-US" sz="3600" b="1" kern="100" dirty="0">
                <a:solidFill>
                  <a:srgbClr val="7030A0"/>
                </a:solidFill>
                <a:effectLst/>
                <a:latin typeface="Helvetica" pitchFamily="2" charset="0"/>
                <a:ea typeface="Calibri" panose="020F0502020204030204" pitchFamily="34" charset="0"/>
                <a:cs typeface="Times New Roman" panose="02020603050405020304" pitchFamily="18" charset="0"/>
                <a:sym typeface="Wingdings 2" panose="05020102010507070707" pitchFamily="18" charset="2"/>
              </a:rPr>
              <a:t> </a:t>
            </a:r>
            <a:r>
              <a:rPr lang="en-US" sz="3600" b="1" kern="100" dirty="0">
                <a:effectLst/>
                <a:latin typeface="Helvetica" pitchFamily="2" charset="0"/>
                <a:ea typeface="Calibri" panose="020F0502020204030204" pitchFamily="34" charset="0"/>
                <a:cs typeface="Times New Roman" panose="02020603050405020304" pitchFamily="18" charset="0"/>
                <a:sym typeface="Wingdings 2" panose="05020102010507070707" pitchFamily="18" charset="2"/>
              </a:rPr>
              <a:t>7</a:t>
            </a:r>
            <a:r>
              <a:rPr lang="en-US" altLang="en-US" sz="3600" b="1" dirty="0">
                <a:latin typeface="Helvetica" pitchFamily="2" charset="0"/>
              </a:rPr>
              <a:t> slide pack guidelines</a:t>
            </a:r>
            <a:br>
              <a:rPr lang="en-US" altLang="en-US" sz="2400" dirty="0"/>
            </a:br>
            <a:r>
              <a:rPr lang="en-US" altLang="en-US" sz="2400" dirty="0"/>
              <a:t>I agree to my slides being used according to the following terms:</a:t>
            </a:r>
            <a:br>
              <a:rPr lang="en-US" altLang="en-US" sz="2400" dirty="0"/>
            </a:br>
            <a:r>
              <a:rPr lang="en-US" altLang="en-US" sz="2400" dirty="0"/>
              <a:t>Fabrizio Pucci</a:t>
            </a:r>
            <a:endParaRPr lang="en-US" altLang="en-US" sz="2400" b="1" i="1"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5E5FC-8F49-0E8D-E077-5BE6E8CBC0A3}"/>
            </a:ext>
          </a:extLst>
        </p:cNvPr>
        <p:cNvGrpSpPr/>
        <p:nvPr/>
      </p:nvGrpSpPr>
      <p:grpSpPr>
        <a:xfrm>
          <a:off x="0" y="0"/>
          <a:ext cx="0" cy="0"/>
          <a:chOff x="0" y="0"/>
          <a:chExt cx="0" cy="0"/>
        </a:xfrm>
      </p:grpSpPr>
      <p:sp>
        <p:nvSpPr>
          <p:cNvPr id="187" name="Fabrizio Pucci…">
            <a:extLst>
              <a:ext uri="{FF2B5EF4-FFF2-40B4-BE49-F238E27FC236}">
                <a16:creationId xmlns:a16="http://schemas.microsoft.com/office/drawing/2014/main" id="{96C6752A-7E02-098E-7C02-A9E0EA4092D6}"/>
              </a:ext>
            </a:extLst>
          </p:cNvPr>
          <p:cNvSpPr txBox="1"/>
          <p:nvPr/>
        </p:nvSpPr>
        <p:spPr>
          <a:xfrm>
            <a:off x="2822821" y="5125197"/>
            <a:ext cx="7122703" cy="167640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p>
            <a:pPr defTabSz="584200">
              <a:defRPr sz="4000" b="1">
                <a:solidFill>
                  <a:srgbClr val="000000"/>
                </a:solidFill>
                <a:latin typeface="Helvetica"/>
                <a:ea typeface="Helvetica"/>
                <a:cs typeface="Helvetica"/>
                <a:sym typeface="Helvetica"/>
              </a:defRPr>
            </a:pPr>
            <a:r>
              <a:t>Fabrizio Pucci</a:t>
            </a:r>
          </a:p>
          <a:p>
            <a:pPr defTabSz="584200">
              <a:defRPr sz="2200">
                <a:solidFill>
                  <a:srgbClr val="000000"/>
                </a:solidFill>
                <a:latin typeface="Helvetica Light"/>
                <a:ea typeface="Helvetica Light"/>
                <a:cs typeface="Helvetica Light"/>
                <a:sym typeface="Helvetica Light"/>
              </a:defRPr>
            </a:pPr>
            <a:r>
              <a:t>Computational Biology and Bioinformatics,</a:t>
            </a:r>
          </a:p>
          <a:p>
            <a:pPr defTabSz="584200">
              <a:defRPr sz="2200">
                <a:solidFill>
                  <a:srgbClr val="000000"/>
                </a:solidFill>
                <a:latin typeface="Helvetica Light"/>
                <a:ea typeface="Helvetica Light"/>
                <a:cs typeface="Helvetica Light"/>
                <a:sym typeface="Helvetica Light"/>
              </a:defRPr>
            </a:pPr>
            <a:r>
              <a:t>École polytechnique de Bruxelles, ULB </a:t>
            </a:r>
          </a:p>
          <a:p>
            <a:pPr defTabSz="584200">
              <a:defRPr sz="2200">
                <a:solidFill>
                  <a:srgbClr val="000000"/>
                </a:solidFill>
                <a:latin typeface="Helvetica Light"/>
                <a:ea typeface="Helvetica Light"/>
                <a:cs typeface="Helvetica Light"/>
                <a:sym typeface="Helvetica Light"/>
              </a:defRPr>
            </a:pPr>
            <a:r>
              <a:t>Interuniversity Institute of Bioinformatics in Brussels (IB</a:t>
            </a:r>
            <a:r>
              <a:rPr baseline="31999"/>
              <a:t>2</a:t>
            </a:r>
            <a:r>
              <a:t>)</a:t>
            </a:r>
          </a:p>
        </p:txBody>
      </p:sp>
      <p:sp>
        <p:nvSpPr>
          <p:cNvPr id="188" name="Integrating Structural, Coevolutionary, and protein Language Models for…">
            <a:extLst>
              <a:ext uri="{FF2B5EF4-FFF2-40B4-BE49-F238E27FC236}">
                <a16:creationId xmlns:a16="http://schemas.microsoft.com/office/drawing/2014/main" id="{E46BB92E-9AFA-732C-81FA-BFF5C0B6A585}"/>
              </a:ext>
            </a:extLst>
          </p:cNvPr>
          <p:cNvSpPr txBox="1"/>
          <p:nvPr/>
        </p:nvSpPr>
        <p:spPr>
          <a:xfrm>
            <a:off x="283949" y="2646848"/>
            <a:ext cx="12436902" cy="215900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pPr defTabSz="584200">
              <a:defRPr sz="4200" b="1">
                <a:solidFill>
                  <a:srgbClr val="011993"/>
                </a:solidFill>
                <a:latin typeface="Helvetica"/>
                <a:ea typeface="Helvetica"/>
                <a:cs typeface="Helvetica"/>
                <a:sym typeface="Helvetica"/>
              </a:defRPr>
            </a:pPr>
            <a:r>
              <a:t>Integrating Structural, Coevolutionary, and protein Language Models for </a:t>
            </a:r>
          </a:p>
          <a:p>
            <a:pPr defTabSz="584200">
              <a:defRPr sz="4200" b="1">
                <a:solidFill>
                  <a:srgbClr val="011993"/>
                </a:solidFill>
                <a:latin typeface="Helvetica"/>
                <a:ea typeface="Helvetica"/>
                <a:cs typeface="Helvetica"/>
                <a:sym typeface="Helvetica"/>
              </a:defRPr>
            </a:pPr>
            <a:r>
              <a:t>CAGI7 Challenge Predictions </a:t>
            </a:r>
            <a:endParaRPr sz="1200" b="0">
              <a:latin typeface="Times Roman"/>
              <a:ea typeface="Times Roman"/>
              <a:cs typeface="Times Roman"/>
              <a:sym typeface="Times Roman"/>
            </a:endParaRPr>
          </a:p>
        </p:txBody>
      </p:sp>
      <p:pic>
        <p:nvPicPr>
          <p:cNvPr id="189" name="Immagine" descr="Immagine">
            <a:extLst>
              <a:ext uri="{FF2B5EF4-FFF2-40B4-BE49-F238E27FC236}">
                <a16:creationId xmlns:a16="http://schemas.microsoft.com/office/drawing/2014/main" id="{4EA765D6-E553-506D-7DB5-048AED857022}"/>
              </a:ext>
            </a:extLst>
          </p:cNvPr>
          <p:cNvPicPr>
            <a:picLocks noChangeAspect="1"/>
          </p:cNvPicPr>
          <p:nvPr/>
        </p:nvPicPr>
        <p:blipFill>
          <a:blip r:embed="rId3"/>
          <a:srcRect l="1580" t="4799" r="70102" b="4800"/>
          <a:stretch>
            <a:fillRect/>
          </a:stretch>
        </p:blipFill>
        <p:spPr>
          <a:xfrm>
            <a:off x="5348087" y="304697"/>
            <a:ext cx="1723849" cy="1719828"/>
          </a:xfrm>
          <a:prstGeom prst="rect">
            <a:avLst/>
          </a:prstGeom>
          <a:ln w="3175">
            <a:miter lim="400000"/>
          </a:ln>
        </p:spPr>
      </p:pic>
      <p:pic>
        <p:nvPicPr>
          <p:cNvPr id="190" name="g12.png" descr="g12.png">
            <a:extLst>
              <a:ext uri="{FF2B5EF4-FFF2-40B4-BE49-F238E27FC236}">
                <a16:creationId xmlns:a16="http://schemas.microsoft.com/office/drawing/2014/main" id="{A6A67688-8706-C990-6061-DBF5A6826A4C}"/>
              </a:ext>
            </a:extLst>
          </p:cNvPr>
          <p:cNvPicPr>
            <a:picLocks noChangeAspect="1"/>
          </p:cNvPicPr>
          <p:nvPr/>
        </p:nvPicPr>
        <p:blipFill>
          <a:blip r:embed="rId4"/>
          <a:stretch>
            <a:fillRect/>
          </a:stretch>
        </p:blipFill>
        <p:spPr>
          <a:xfrm>
            <a:off x="729721" y="328841"/>
            <a:ext cx="1568580" cy="1908439"/>
          </a:xfrm>
          <a:prstGeom prst="rect">
            <a:avLst/>
          </a:prstGeom>
          <a:ln w="3175">
            <a:miter lim="400000"/>
          </a:ln>
        </p:spPr>
      </p:pic>
      <p:pic>
        <p:nvPicPr>
          <p:cNvPr id="191" name="Immagine" descr="Immagine">
            <a:extLst>
              <a:ext uri="{FF2B5EF4-FFF2-40B4-BE49-F238E27FC236}">
                <a16:creationId xmlns:a16="http://schemas.microsoft.com/office/drawing/2014/main" id="{DA2DE053-6DEC-3210-301C-E4CA5DC7D5B2}"/>
              </a:ext>
            </a:extLst>
          </p:cNvPr>
          <p:cNvPicPr>
            <a:picLocks noChangeAspect="1"/>
          </p:cNvPicPr>
          <p:nvPr/>
        </p:nvPicPr>
        <p:blipFill>
          <a:blip r:embed="rId5"/>
          <a:stretch>
            <a:fillRect/>
          </a:stretch>
        </p:blipFill>
        <p:spPr>
          <a:xfrm>
            <a:off x="10392833" y="262827"/>
            <a:ext cx="1803401" cy="1803401"/>
          </a:xfrm>
          <a:prstGeom prst="rect">
            <a:avLst/>
          </a:prstGeom>
          <a:ln w="3175">
            <a:miter lim="400000"/>
          </a:ln>
        </p:spPr>
      </p:pic>
      <p:sp>
        <p:nvSpPr>
          <p:cNvPr id="192" name="Critical Assessment of Genome Interpretation 7…">
            <a:extLst>
              <a:ext uri="{FF2B5EF4-FFF2-40B4-BE49-F238E27FC236}">
                <a16:creationId xmlns:a16="http://schemas.microsoft.com/office/drawing/2014/main" id="{E464C514-D28A-6FD6-68C2-01657D0BB7A7}"/>
              </a:ext>
            </a:extLst>
          </p:cNvPr>
          <p:cNvSpPr txBox="1"/>
          <p:nvPr/>
        </p:nvSpPr>
        <p:spPr>
          <a:xfrm>
            <a:off x="902047" y="7583006"/>
            <a:ext cx="11406969" cy="1123384"/>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p>
            <a:pPr defTabSz="584200">
              <a:defRPr sz="3900" b="1">
                <a:solidFill>
                  <a:srgbClr val="000000"/>
                </a:solidFill>
                <a:latin typeface="Helvetica"/>
                <a:ea typeface="Helvetica"/>
                <a:cs typeface="Helvetica"/>
                <a:sym typeface="Helvetica"/>
              </a:defRPr>
            </a:pPr>
            <a:r>
              <a:rPr dirty="0">
                <a:hlinkClick r:id="rId6"/>
              </a:rPr>
              <a:t>Critical Assessment of Genome Interpretatio</a:t>
            </a:r>
            <a:r>
              <a:rPr lang="it-IT" dirty="0">
                <a:hlinkClick r:id="rId6"/>
              </a:rPr>
              <a:t>n 7</a:t>
            </a:r>
            <a:endParaRPr dirty="0"/>
          </a:p>
          <a:p>
            <a:pPr defTabSz="584200">
              <a:defRPr sz="2900">
                <a:solidFill>
                  <a:srgbClr val="000000"/>
                </a:solidFill>
                <a:latin typeface="Helvetica Light"/>
                <a:ea typeface="Helvetica Light"/>
                <a:cs typeface="Helvetica Light"/>
                <a:sym typeface="Helvetica Light"/>
              </a:defRPr>
            </a:pPr>
            <a:r>
              <a:rPr dirty="0"/>
              <a:t>Boston, 6-8 December 2025</a:t>
            </a:r>
          </a:p>
        </p:txBody>
      </p:sp>
    </p:spTree>
    <p:extLst>
      <p:ext uri="{BB962C8B-B14F-4D97-AF65-F5344CB8AC3E}">
        <p14:creationId xmlns:p14="http://schemas.microsoft.com/office/powerpoint/2010/main" val="3230000491"/>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 name="Immagine" descr="Immagine"/>
          <p:cNvPicPr>
            <a:picLocks noChangeAspect="1"/>
          </p:cNvPicPr>
          <p:nvPr/>
        </p:nvPicPr>
        <p:blipFill>
          <a:blip r:embed="rId3"/>
          <a:stretch>
            <a:fillRect/>
          </a:stretch>
        </p:blipFill>
        <p:spPr>
          <a:xfrm>
            <a:off x="294786" y="156285"/>
            <a:ext cx="12415227" cy="1019015"/>
          </a:xfrm>
          <a:prstGeom prst="rect">
            <a:avLst/>
          </a:prstGeom>
          <a:ln w="3175">
            <a:miter lim="400000"/>
          </a:ln>
        </p:spPr>
      </p:pic>
      <p:pic>
        <p:nvPicPr>
          <p:cNvPr id="197" name="Immagine" descr="Immagine"/>
          <p:cNvPicPr>
            <a:picLocks noChangeAspect="1"/>
          </p:cNvPicPr>
          <p:nvPr/>
        </p:nvPicPr>
        <p:blipFill>
          <a:blip r:embed="rId4"/>
          <a:srcRect l="28064" t="70108"/>
          <a:stretch>
            <a:fillRect/>
          </a:stretch>
        </p:blipFill>
        <p:spPr>
          <a:xfrm>
            <a:off x="625147" y="4005885"/>
            <a:ext cx="6709481" cy="2556386"/>
          </a:xfrm>
          <a:prstGeom prst="rect">
            <a:avLst/>
          </a:prstGeom>
          <a:ln w="3175">
            <a:miter lim="400000"/>
          </a:ln>
        </p:spPr>
      </p:pic>
      <p:sp>
        <p:nvSpPr>
          <p:cNvPr id="198" name="Develop and apply computational methods to predict the impact of mutations on :"/>
          <p:cNvSpPr txBox="1"/>
          <p:nvPr/>
        </p:nvSpPr>
        <p:spPr>
          <a:xfrm>
            <a:off x="368189" y="2943820"/>
            <a:ext cx="5911151" cy="130325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a:defRPr sz="2700">
                <a:solidFill>
                  <a:srgbClr val="000000"/>
                </a:solidFill>
              </a:defRPr>
            </a:pPr>
            <a:r>
              <a:rPr b="1"/>
              <a:t>Develop and apply computational methods to predict the impact of mutations on </a:t>
            </a:r>
            <a:r>
              <a:t>:</a:t>
            </a:r>
          </a:p>
        </p:txBody>
      </p:sp>
      <p:sp>
        <p:nvSpPr>
          <p:cNvPr id="199" name="3BIOBXL: Matsvei Tsishyn, Pauline Hermans, Hugo Talibart, Gabriel Cia, Marianne Rooman, Fabrizio Pucci"/>
          <p:cNvSpPr txBox="1"/>
          <p:nvPr/>
        </p:nvSpPr>
        <p:spPr>
          <a:xfrm>
            <a:off x="304800" y="8960943"/>
            <a:ext cx="13004801" cy="351876"/>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a:defRPr sz="2000">
                <a:solidFill>
                  <a:srgbClr val="000000"/>
                </a:solidFill>
              </a:defRPr>
            </a:lvl1pPr>
          </a:lstStyle>
          <a:p>
            <a:r>
              <a:t>3BIOBXL: Matsvei Tsishyn, Pauline Hermans, Hugo Talibart, Gabriel Cia, Marianne Rooman, Fabrizio Pucci</a:t>
            </a:r>
          </a:p>
        </p:txBody>
      </p:sp>
      <p:pic>
        <p:nvPicPr>
          <p:cNvPr id="200" name="Immagine" descr="Immagine"/>
          <p:cNvPicPr>
            <a:picLocks noChangeAspect="1"/>
          </p:cNvPicPr>
          <p:nvPr/>
        </p:nvPicPr>
        <p:blipFill>
          <a:blip r:embed="rId3"/>
          <a:srcRect l="31726" t="10385" r="63927" b="25367"/>
          <a:stretch>
            <a:fillRect/>
          </a:stretch>
        </p:blipFill>
        <p:spPr>
          <a:xfrm>
            <a:off x="3852705" y="338370"/>
            <a:ext cx="539536" cy="654684"/>
          </a:xfrm>
          <a:prstGeom prst="rect">
            <a:avLst/>
          </a:prstGeom>
          <a:ln w="3175">
            <a:miter lim="400000"/>
          </a:ln>
        </p:spPr>
      </p:pic>
      <p:sp>
        <p:nvSpPr>
          <p:cNvPr id="201" name="Rettangolo"/>
          <p:cNvSpPr/>
          <p:nvPr/>
        </p:nvSpPr>
        <p:spPr>
          <a:xfrm>
            <a:off x="57217" y="53157"/>
            <a:ext cx="12890366" cy="9647286"/>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202" name="Immagine" descr="Immagine"/>
          <p:cNvPicPr>
            <a:picLocks noChangeAspect="1"/>
          </p:cNvPicPr>
          <p:nvPr/>
        </p:nvPicPr>
        <p:blipFill>
          <a:blip r:embed="rId5"/>
          <a:stretch>
            <a:fillRect/>
          </a:stretch>
        </p:blipFill>
        <p:spPr>
          <a:xfrm>
            <a:off x="6742949" y="4956383"/>
            <a:ext cx="4660410" cy="3198577"/>
          </a:xfrm>
          <a:prstGeom prst="rect">
            <a:avLst/>
          </a:prstGeom>
          <a:ln w="3175">
            <a:miter lim="400000"/>
          </a:ln>
        </p:spPr>
      </p:pic>
      <p:pic>
        <p:nvPicPr>
          <p:cNvPr id="203" name="Immagine" descr="Immagine"/>
          <p:cNvPicPr>
            <a:picLocks noChangeAspect="1"/>
          </p:cNvPicPr>
          <p:nvPr/>
        </p:nvPicPr>
        <p:blipFill>
          <a:blip r:embed="rId6"/>
          <a:stretch>
            <a:fillRect/>
          </a:stretch>
        </p:blipFill>
        <p:spPr>
          <a:xfrm>
            <a:off x="6400994" y="1237960"/>
            <a:ext cx="4988719" cy="3364102"/>
          </a:xfrm>
          <a:prstGeom prst="rect">
            <a:avLst/>
          </a:prstGeom>
          <a:ln w="3175">
            <a:miter lim="400000"/>
          </a:ln>
        </p:spPr>
      </p:pic>
      <p:pic>
        <p:nvPicPr>
          <p:cNvPr id="204" name="Immagine" descr="Immagine"/>
          <p:cNvPicPr>
            <a:picLocks noChangeAspect="1"/>
          </p:cNvPicPr>
          <p:nvPr/>
        </p:nvPicPr>
        <p:blipFill>
          <a:blip r:embed="rId7"/>
          <a:srcRect r="75632" b="44741"/>
          <a:stretch>
            <a:fillRect/>
          </a:stretch>
        </p:blipFill>
        <p:spPr>
          <a:xfrm>
            <a:off x="11612967" y="1157833"/>
            <a:ext cx="1186914" cy="1856763"/>
          </a:xfrm>
          <a:prstGeom prst="rect">
            <a:avLst/>
          </a:prstGeom>
          <a:ln w="3175">
            <a:miter lim="400000"/>
          </a:ln>
        </p:spPr>
      </p:pic>
      <p:pic>
        <p:nvPicPr>
          <p:cNvPr id="205" name="Immagine" descr="Immagine"/>
          <p:cNvPicPr>
            <a:picLocks noChangeAspect="1"/>
          </p:cNvPicPr>
          <p:nvPr/>
        </p:nvPicPr>
        <p:blipFill>
          <a:blip r:embed="rId8"/>
          <a:srcRect l="5732" r="60085"/>
          <a:stretch>
            <a:fillRect/>
          </a:stretch>
        </p:blipFill>
        <p:spPr>
          <a:xfrm>
            <a:off x="11515336" y="6651722"/>
            <a:ext cx="1356891" cy="1536910"/>
          </a:xfrm>
          <a:prstGeom prst="rect">
            <a:avLst/>
          </a:prstGeom>
          <a:ln w="3175">
            <a:miter lim="400000"/>
          </a:ln>
        </p:spPr>
      </p:pic>
      <p:pic>
        <p:nvPicPr>
          <p:cNvPr id="206" name="Immagine" descr="Immagine"/>
          <p:cNvPicPr>
            <a:picLocks noChangeAspect="1"/>
          </p:cNvPicPr>
          <p:nvPr/>
        </p:nvPicPr>
        <p:blipFill>
          <a:blip r:embed="rId7"/>
          <a:srcRect l="31171" r="33551" b="41679"/>
          <a:stretch>
            <a:fillRect/>
          </a:stretch>
        </p:blipFill>
        <p:spPr>
          <a:xfrm>
            <a:off x="11337997" y="2987251"/>
            <a:ext cx="1487734" cy="1696673"/>
          </a:xfrm>
          <a:prstGeom prst="rect">
            <a:avLst/>
          </a:prstGeom>
          <a:ln w="3175">
            <a:miter lim="400000"/>
          </a:ln>
        </p:spPr>
      </p:pic>
      <p:pic>
        <p:nvPicPr>
          <p:cNvPr id="207" name="Immagine" descr="Immagine"/>
          <p:cNvPicPr>
            <a:picLocks noChangeAspect="1"/>
          </p:cNvPicPr>
          <p:nvPr/>
        </p:nvPicPr>
        <p:blipFill>
          <a:blip r:embed="rId7"/>
          <a:srcRect l="52050" t="55259" r="12672"/>
          <a:stretch>
            <a:fillRect/>
          </a:stretch>
        </p:blipFill>
        <p:spPr>
          <a:xfrm>
            <a:off x="11437152" y="4962524"/>
            <a:ext cx="1487735" cy="1301599"/>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We partecipate to different CAGI7 challenges:                                                  TSC2, BARD1, LPL, ATP7B, ARSA, FGFR, Annotate-all-missense"/>
          <p:cNvSpPr txBox="1"/>
          <p:nvPr/>
        </p:nvSpPr>
        <p:spPr>
          <a:xfrm>
            <a:off x="447279" y="1769565"/>
            <a:ext cx="13814892" cy="97804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p>
            <a:pPr marL="355600" indent="-355600" algn="l" defTabSz="457200">
              <a:buSzPct val="123000"/>
              <a:buChar char="•"/>
              <a:defRPr sz="3000" b="1">
                <a:solidFill>
                  <a:srgbClr val="000000"/>
                </a:solidFill>
                <a:latin typeface="Helvetica"/>
                <a:ea typeface="Helvetica"/>
                <a:cs typeface="Helvetica"/>
                <a:sym typeface="Helvetica"/>
              </a:defRPr>
            </a:pPr>
            <a:r>
              <a:rPr b="0" dirty="0"/>
              <a:t>We </a:t>
            </a:r>
            <a:r>
              <a:rPr b="0" dirty="0" err="1"/>
              <a:t>partecipate</a:t>
            </a:r>
            <a:r>
              <a:rPr lang="it-IT" b="0" dirty="0"/>
              <a:t>d</a:t>
            </a:r>
            <a:r>
              <a:rPr b="0" dirty="0"/>
              <a:t> to different CAGI7 challenges:                                                  </a:t>
            </a:r>
            <a:endParaRPr lang="it-IT" b="0" dirty="0"/>
          </a:p>
          <a:p>
            <a:pPr algn="l" defTabSz="457200">
              <a:buSzPct val="123000"/>
              <a:defRPr sz="3000" b="1">
                <a:solidFill>
                  <a:srgbClr val="000000"/>
                </a:solidFill>
                <a:latin typeface="Helvetica"/>
                <a:ea typeface="Helvetica"/>
                <a:cs typeface="Helvetica"/>
                <a:sym typeface="Helvetica"/>
              </a:defRPr>
            </a:pPr>
            <a:r>
              <a:rPr dirty="0"/>
              <a:t>TSC2, BARD1, LPL, ATP7B, ARSA, FGFR, Annotate-all-missense</a:t>
            </a:r>
          </a:p>
        </p:txBody>
      </p:sp>
      <p:sp>
        <p:nvSpPr>
          <p:cNvPr id="212" name="Rettangolo"/>
          <p:cNvSpPr/>
          <p:nvPr/>
        </p:nvSpPr>
        <p:spPr>
          <a:xfrm>
            <a:off x="57217" y="53157"/>
            <a:ext cx="12890366" cy="9647286"/>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213" name="Immagine" descr="Immagine"/>
          <p:cNvPicPr>
            <a:picLocks noChangeAspect="1"/>
          </p:cNvPicPr>
          <p:nvPr/>
        </p:nvPicPr>
        <p:blipFill>
          <a:blip r:embed="rId3"/>
          <a:stretch>
            <a:fillRect/>
          </a:stretch>
        </p:blipFill>
        <p:spPr>
          <a:xfrm>
            <a:off x="106888" y="108275"/>
            <a:ext cx="12791024" cy="1131801"/>
          </a:xfrm>
          <a:prstGeom prst="rect">
            <a:avLst/>
          </a:prstGeom>
          <a:ln w="3175">
            <a:miter lim="400000"/>
          </a:ln>
        </p:spPr>
      </p:pic>
      <p:grpSp>
        <p:nvGrpSpPr>
          <p:cNvPr id="218" name="Raggruppa"/>
          <p:cNvGrpSpPr/>
          <p:nvPr/>
        </p:nvGrpSpPr>
        <p:grpSpPr>
          <a:xfrm>
            <a:off x="9152486" y="3909105"/>
            <a:ext cx="2351293" cy="2362537"/>
            <a:chOff x="0" y="0"/>
            <a:chExt cx="2351291" cy="2362535"/>
          </a:xfrm>
        </p:grpSpPr>
        <p:sp>
          <p:nvSpPr>
            <p:cNvPr id="214" name="Ovale"/>
            <p:cNvSpPr/>
            <p:nvPr/>
          </p:nvSpPr>
          <p:spPr>
            <a:xfrm>
              <a:off x="0" y="691"/>
              <a:ext cx="2351292" cy="2358205"/>
            </a:xfrm>
            <a:prstGeom prst="ellipse">
              <a:avLst/>
            </a:prstGeom>
            <a:noFill/>
            <a:ln w="38100" cap="flat">
              <a:solidFill>
                <a:srgbClr val="76D6FF"/>
              </a:solidFill>
              <a:prstDash val="solid"/>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defTabSz="584200">
                <a:defRPr sz="2800">
                  <a:solidFill>
                    <a:srgbClr val="000000"/>
                  </a:solidFill>
                  <a:latin typeface="Helvetica Light"/>
                  <a:ea typeface="Helvetica Light"/>
                  <a:cs typeface="Helvetica Light"/>
                  <a:sym typeface="Helvetica Light"/>
                </a:defRPr>
              </a:pPr>
              <a:endParaRPr/>
            </a:p>
          </p:txBody>
        </p:sp>
        <p:grpSp>
          <p:nvGrpSpPr>
            <p:cNvPr id="217" name="Raggruppa"/>
            <p:cNvGrpSpPr/>
            <p:nvPr/>
          </p:nvGrpSpPr>
          <p:grpSpPr>
            <a:xfrm>
              <a:off x="5784" y="0"/>
              <a:ext cx="2332023" cy="2362536"/>
              <a:chOff x="-190" y="0"/>
              <a:chExt cx="2332021" cy="2362535"/>
            </a:xfrm>
          </p:grpSpPr>
          <p:pic>
            <p:nvPicPr>
              <p:cNvPr id="215" name="Immagine" descr="Immagine"/>
              <p:cNvPicPr>
                <a:picLocks noChangeAspect="1"/>
              </p:cNvPicPr>
              <p:nvPr/>
            </p:nvPicPr>
            <p:blipFill>
              <a:blip r:embed="rId4"/>
              <a:srcRect l="9127" t="33816" r="81163" b="54084"/>
              <a:stretch>
                <a:fillRect/>
              </a:stretch>
            </p:blipFill>
            <p:spPr>
              <a:xfrm>
                <a:off x="-191" y="0"/>
                <a:ext cx="2332023" cy="2362536"/>
              </a:xfrm>
              <a:custGeom>
                <a:avLst/>
                <a:gdLst/>
                <a:ahLst/>
                <a:cxnLst>
                  <a:cxn ang="0">
                    <a:pos x="wd2" y="hd2"/>
                  </a:cxn>
                  <a:cxn ang="5400000">
                    <a:pos x="wd2" y="hd2"/>
                  </a:cxn>
                  <a:cxn ang="10800000">
                    <a:pos x="wd2" y="hd2"/>
                  </a:cxn>
                  <a:cxn ang="16200000">
                    <a:pos x="wd2" y="hd2"/>
                  </a:cxn>
                </a:cxnLst>
                <a:rect l="0" t="0" r="r" b="b"/>
                <a:pathLst>
                  <a:path w="19679" h="20595" extrusionOk="0">
                    <a:moveTo>
                      <a:pt x="9841" y="0"/>
                    </a:moveTo>
                    <a:cubicBezTo>
                      <a:pt x="7323" y="0"/>
                      <a:pt x="4803" y="1006"/>
                      <a:pt x="2881" y="3017"/>
                    </a:cubicBezTo>
                    <a:cubicBezTo>
                      <a:pt x="-961" y="7038"/>
                      <a:pt x="-961" y="13557"/>
                      <a:pt x="2881" y="17578"/>
                    </a:cubicBezTo>
                    <a:cubicBezTo>
                      <a:pt x="6724" y="21600"/>
                      <a:pt x="12954" y="21600"/>
                      <a:pt x="16797" y="17578"/>
                    </a:cubicBezTo>
                    <a:cubicBezTo>
                      <a:pt x="20639" y="13557"/>
                      <a:pt x="20639" y="7038"/>
                      <a:pt x="16797" y="3017"/>
                    </a:cubicBezTo>
                    <a:cubicBezTo>
                      <a:pt x="14875" y="1006"/>
                      <a:pt x="12359" y="0"/>
                      <a:pt x="9841" y="0"/>
                    </a:cubicBezTo>
                    <a:close/>
                  </a:path>
                </a:pathLst>
              </a:custGeom>
              <a:ln w="3175" cap="flat">
                <a:noFill/>
                <a:miter lim="400000"/>
              </a:ln>
              <a:effectLst/>
            </p:spPr>
          </p:pic>
          <p:pic>
            <p:nvPicPr>
              <p:cNvPr id="216" name="Immagine" descr="Immagine"/>
              <p:cNvPicPr>
                <a:picLocks noChangeAspect="1"/>
              </p:cNvPicPr>
              <p:nvPr/>
            </p:nvPicPr>
            <p:blipFill>
              <a:blip r:embed="rId4"/>
              <a:srcRect l="9375" t="207" r="8876" b="217"/>
              <a:stretch>
                <a:fillRect/>
              </a:stretch>
            </p:blipFill>
            <p:spPr>
              <a:xfrm>
                <a:off x="209653" y="296295"/>
                <a:ext cx="1872350" cy="1854326"/>
              </a:xfrm>
              <a:custGeom>
                <a:avLst/>
                <a:gdLst/>
                <a:ahLst/>
                <a:cxnLst>
                  <a:cxn ang="0">
                    <a:pos x="wd2" y="hd2"/>
                  </a:cxn>
                  <a:cxn ang="5400000">
                    <a:pos x="wd2" y="hd2"/>
                  </a:cxn>
                  <a:cxn ang="10800000">
                    <a:pos x="wd2" y="hd2"/>
                  </a:cxn>
                  <a:cxn ang="16200000">
                    <a:pos x="wd2" y="hd2"/>
                  </a:cxn>
                </a:cxnLst>
                <a:rect l="0" t="0" r="r" b="b"/>
                <a:pathLst>
                  <a:path w="19679" h="20595" extrusionOk="0">
                    <a:moveTo>
                      <a:pt x="9839" y="0"/>
                    </a:moveTo>
                    <a:cubicBezTo>
                      <a:pt x="7321" y="0"/>
                      <a:pt x="4803" y="1004"/>
                      <a:pt x="2881" y="3015"/>
                    </a:cubicBezTo>
                    <a:cubicBezTo>
                      <a:pt x="-961" y="7037"/>
                      <a:pt x="-961" y="13557"/>
                      <a:pt x="2881" y="17578"/>
                    </a:cubicBezTo>
                    <a:cubicBezTo>
                      <a:pt x="6724" y="21600"/>
                      <a:pt x="12954" y="21600"/>
                      <a:pt x="16797" y="17578"/>
                    </a:cubicBezTo>
                    <a:cubicBezTo>
                      <a:pt x="20639" y="13557"/>
                      <a:pt x="20639" y="7037"/>
                      <a:pt x="16797" y="3015"/>
                    </a:cubicBezTo>
                    <a:cubicBezTo>
                      <a:pt x="14875" y="1004"/>
                      <a:pt x="12357" y="0"/>
                      <a:pt x="9839" y="0"/>
                    </a:cubicBezTo>
                    <a:close/>
                  </a:path>
                </a:pathLst>
              </a:custGeom>
              <a:ln w="3175" cap="flat">
                <a:noFill/>
                <a:miter lim="400000"/>
              </a:ln>
              <a:effectLst/>
            </p:spPr>
          </p:pic>
        </p:grpSp>
      </p:grpSp>
      <p:sp>
        <p:nvSpPr>
          <p:cNvPr id="219" name="Artificial Intelligence…"/>
          <p:cNvSpPr txBox="1"/>
          <p:nvPr/>
        </p:nvSpPr>
        <p:spPr>
          <a:xfrm>
            <a:off x="8250301" y="6500492"/>
            <a:ext cx="4638138" cy="99060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584200">
              <a:defRPr sz="2900" b="1">
                <a:solidFill>
                  <a:srgbClr val="000000"/>
                </a:solidFill>
                <a:latin typeface="Helvetica"/>
                <a:ea typeface="Helvetica"/>
                <a:cs typeface="Helvetica"/>
                <a:sym typeface="Helvetica"/>
              </a:defRPr>
            </a:pPr>
            <a:r>
              <a:t>Artificial Intelligence</a:t>
            </a:r>
          </a:p>
          <a:p>
            <a:pPr defTabSz="584200">
              <a:defRPr sz="2900" b="1">
                <a:solidFill>
                  <a:srgbClr val="000000"/>
                </a:solidFill>
                <a:latin typeface="Helvetica"/>
                <a:ea typeface="Helvetica"/>
                <a:cs typeface="Helvetica"/>
                <a:sym typeface="Helvetica"/>
              </a:defRPr>
            </a:pPr>
            <a:r>
              <a:t>methods</a:t>
            </a:r>
          </a:p>
        </p:txBody>
      </p:sp>
      <p:sp>
        <p:nvSpPr>
          <p:cNvPr id="220" name="(Co)-Evolutionary…"/>
          <p:cNvSpPr txBox="1"/>
          <p:nvPr/>
        </p:nvSpPr>
        <p:spPr>
          <a:xfrm>
            <a:off x="4686088" y="6055992"/>
            <a:ext cx="3694039" cy="187960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584200">
              <a:defRPr sz="2900" b="1">
                <a:solidFill>
                  <a:srgbClr val="000000"/>
                </a:solidFill>
                <a:latin typeface="Helvetica"/>
                <a:ea typeface="Helvetica"/>
                <a:cs typeface="Helvetica"/>
                <a:sym typeface="Helvetica"/>
              </a:defRPr>
            </a:pPr>
            <a:endParaRPr/>
          </a:p>
          <a:p>
            <a:pPr defTabSz="584200">
              <a:defRPr sz="2900" b="1">
                <a:solidFill>
                  <a:srgbClr val="000000"/>
                </a:solidFill>
                <a:latin typeface="Helvetica"/>
                <a:ea typeface="Helvetica"/>
                <a:cs typeface="Helvetica"/>
                <a:sym typeface="Helvetica"/>
              </a:defRPr>
            </a:pPr>
            <a:r>
              <a:t>(Co)-Evolutionary</a:t>
            </a:r>
          </a:p>
          <a:p>
            <a:pPr defTabSz="584200">
              <a:defRPr sz="2900" b="1">
                <a:solidFill>
                  <a:srgbClr val="000000"/>
                </a:solidFill>
                <a:latin typeface="Helvetica"/>
                <a:ea typeface="Helvetica"/>
                <a:cs typeface="Helvetica"/>
                <a:sym typeface="Helvetica"/>
              </a:defRPr>
            </a:pPr>
            <a:r>
              <a:t>Models</a:t>
            </a:r>
          </a:p>
        </p:txBody>
      </p:sp>
      <p:sp>
        <p:nvSpPr>
          <p:cNvPr id="221" name="Protein 3D structural…"/>
          <p:cNvSpPr txBox="1"/>
          <p:nvPr/>
        </p:nvSpPr>
        <p:spPr>
          <a:xfrm>
            <a:off x="674227" y="6423611"/>
            <a:ext cx="3757198" cy="187960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584200">
              <a:defRPr sz="2900" b="1">
                <a:solidFill>
                  <a:srgbClr val="000000"/>
                </a:solidFill>
                <a:latin typeface="Helvetica"/>
                <a:ea typeface="Helvetica"/>
                <a:cs typeface="Helvetica"/>
                <a:sym typeface="Helvetica"/>
              </a:defRPr>
            </a:pPr>
            <a:r>
              <a:t>Protein 3D structural</a:t>
            </a:r>
          </a:p>
          <a:p>
            <a:pPr defTabSz="584200">
              <a:defRPr sz="2900" b="1">
                <a:solidFill>
                  <a:srgbClr val="000000"/>
                </a:solidFill>
                <a:latin typeface="Helvetica"/>
                <a:ea typeface="Helvetica"/>
                <a:cs typeface="Helvetica"/>
                <a:sym typeface="Helvetica"/>
              </a:defRPr>
            </a:pPr>
            <a:r>
              <a:t>approaches</a:t>
            </a:r>
          </a:p>
          <a:p>
            <a:pPr defTabSz="584200">
              <a:defRPr sz="2900" b="1">
                <a:solidFill>
                  <a:srgbClr val="000000"/>
                </a:solidFill>
                <a:latin typeface="Helvetica"/>
                <a:ea typeface="Helvetica"/>
                <a:cs typeface="Helvetica"/>
                <a:sym typeface="Helvetica"/>
              </a:defRPr>
            </a:pPr>
            <a:endParaRPr/>
          </a:p>
        </p:txBody>
      </p:sp>
      <p:pic>
        <p:nvPicPr>
          <p:cNvPr id="222" name="Immagine" descr="Immagine"/>
          <p:cNvPicPr>
            <a:picLocks noChangeAspect="1"/>
          </p:cNvPicPr>
          <p:nvPr/>
        </p:nvPicPr>
        <p:blipFill>
          <a:blip r:embed="rId5"/>
          <a:srcRect l="7287" t="5" r="4885" b="7838"/>
          <a:stretch>
            <a:fillRect/>
          </a:stretch>
        </p:blipFill>
        <p:spPr>
          <a:xfrm>
            <a:off x="5210610" y="3911062"/>
            <a:ext cx="2475326" cy="2468884"/>
          </a:xfrm>
          <a:custGeom>
            <a:avLst/>
            <a:gdLst/>
            <a:ahLst/>
            <a:cxnLst>
              <a:cxn ang="0">
                <a:pos x="wd2" y="hd2"/>
              </a:cxn>
              <a:cxn ang="5400000">
                <a:pos x="wd2" y="hd2"/>
              </a:cxn>
              <a:cxn ang="10800000">
                <a:pos x="wd2" y="hd2"/>
              </a:cxn>
              <a:cxn ang="16200000">
                <a:pos x="wd2" y="hd2"/>
              </a:cxn>
            </a:cxnLst>
            <a:rect l="0" t="0" r="r" b="b"/>
            <a:pathLst>
              <a:path w="19678" h="20589" extrusionOk="0">
                <a:moveTo>
                  <a:pt x="8328" y="0"/>
                </a:moveTo>
                <a:cubicBezTo>
                  <a:pt x="6334" y="325"/>
                  <a:pt x="4418" y="1286"/>
                  <a:pt x="2882" y="2903"/>
                </a:cubicBezTo>
                <a:cubicBezTo>
                  <a:pt x="-961" y="6948"/>
                  <a:pt x="-961" y="13509"/>
                  <a:pt x="2882" y="17554"/>
                </a:cubicBezTo>
                <a:cubicBezTo>
                  <a:pt x="6725" y="21600"/>
                  <a:pt x="12953" y="21600"/>
                  <a:pt x="16796" y="17554"/>
                </a:cubicBezTo>
                <a:cubicBezTo>
                  <a:pt x="20639" y="13509"/>
                  <a:pt x="20639" y="6948"/>
                  <a:pt x="16796" y="2903"/>
                </a:cubicBezTo>
                <a:cubicBezTo>
                  <a:pt x="15260" y="1286"/>
                  <a:pt x="13344" y="325"/>
                  <a:pt x="11350" y="0"/>
                </a:cubicBezTo>
                <a:lnTo>
                  <a:pt x="8328" y="0"/>
                </a:lnTo>
                <a:close/>
              </a:path>
            </a:pathLst>
          </a:custGeom>
          <a:ln w="12700">
            <a:solidFill>
              <a:srgbClr val="000000"/>
            </a:solidFill>
            <a:miter lim="400000"/>
          </a:ln>
        </p:spPr>
      </p:pic>
      <p:pic>
        <p:nvPicPr>
          <p:cNvPr id="223" name="Immagine" descr="Immagine"/>
          <p:cNvPicPr>
            <a:picLocks noChangeAspect="1"/>
          </p:cNvPicPr>
          <p:nvPr/>
        </p:nvPicPr>
        <p:blipFill>
          <a:blip r:embed="rId6"/>
          <a:stretch>
            <a:fillRect/>
          </a:stretch>
        </p:blipFill>
        <p:spPr>
          <a:xfrm>
            <a:off x="1191923" y="4025627"/>
            <a:ext cx="2721807" cy="2157310"/>
          </a:xfrm>
          <a:prstGeom prst="rect">
            <a:avLst/>
          </a:prstGeom>
          <a:ln w="3175">
            <a:miter lim="400000"/>
          </a:ln>
        </p:spPr>
      </p:pic>
      <p:sp>
        <p:nvSpPr>
          <p:cNvPr id="224" name="Ovale"/>
          <p:cNvSpPr/>
          <p:nvPr/>
        </p:nvSpPr>
        <p:spPr>
          <a:xfrm>
            <a:off x="1279029" y="3890055"/>
            <a:ext cx="2475326" cy="2468884"/>
          </a:xfrm>
          <a:prstGeom prst="ellipse">
            <a:avLst/>
          </a:prstGeom>
          <a:ln w="127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225" name="Our Toolbox"/>
          <p:cNvSpPr txBox="1"/>
          <p:nvPr/>
        </p:nvSpPr>
        <p:spPr>
          <a:xfrm>
            <a:off x="-308270" y="8005328"/>
            <a:ext cx="13682756" cy="73660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584200">
              <a:defRPr sz="4200" b="1">
                <a:solidFill>
                  <a:srgbClr val="011993"/>
                </a:solidFill>
                <a:latin typeface="Helvetica"/>
                <a:ea typeface="Helvetica"/>
                <a:cs typeface="Helvetica"/>
                <a:sym typeface="Helvetica"/>
              </a:defRPr>
            </a:lvl1pPr>
          </a:lstStyle>
          <a:p>
            <a:r>
              <a:t>Our Toolbox</a:t>
            </a:r>
          </a:p>
        </p:txBody>
      </p:sp>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2" name="Raggruppa"/>
          <p:cNvGrpSpPr/>
          <p:nvPr/>
        </p:nvGrpSpPr>
        <p:grpSpPr>
          <a:xfrm>
            <a:off x="9037592" y="3626672"/>
            <a:ext cx="3733769" cy="2851274"/>
            <a:chOff x="0" y="0"/>
            <a:chExt cx="3733767" cy="2851273"/>
          </a:xfrm>
        </p:grpSpPr>
        <p:pic>
          <p:nvPicPr>
            <p:cNvPr id="229" name="Immagine" descr="Immagine"/>
            <p:cNvPicPr>
              <a:picLocks noChangeAspect="1"/>
            </p:cNvPicPr>
            <p:nvPr/>
          </p:nvPicPr>
          <p:blipFill>
            <a:blip r:embed="rId3"/>
            <a:stretch>
              <a:fillRect/>
            </a:stretch>
          </p:blipFill>
          <p:spPr>
            <a:xfrm>
              <a:off x="50135" y="0"/>
              <a:ext cx="3683633" cy="2779591"/>
            </a:xfrm>
            <a:prstGeom prst="rect">
              <a:avLst/>
            </a:prstGeom>
            <a:ln w="3175" cap="flat">
              <a:noFill/>
              <a:miter lim="400000"/>
            </a:ln>
            <a:effectLst/>
          </p:spPr>
        </p:pic>
        <p:sp>
          <p:nvSpPr>
            <p:cNvPr id="230" name="Rettangolo"/>
            <p:cNvSpPr/>
            <p:nvPr/>
          </p:nvSpPr>
          <p:spPr>
            <a:xfrm>
              <a:off x="0" y="0"/>
              <a:ext cx="427012" cy="335426"/>
            </a:xfrm>
            <a:prstGeom prst="rect">
              <a:avLst/>
            </a:prstGeom>
            <a:solidFill>
              <a:srgbClr val="FFFFFF"/>
            </a:solidFill>
            <a:ln w="3175" cap="flat">
              <a:noFill/>
              <a:miter lim="400000"/>
            </a:ln>
            <a:effectLst/>
          </p:spPr>
          <p:txBody>
            <a:bodyPr wrap="square" lIns="50800" tIns="50800" rIns="50800" bIns="50800" numCol="1" anchor="ctr">
              <a:noAutofit/>
            </a:bodyPr>
            <a:lstStyle/>
            <a:p>
              <a:pPr defTabSz="584200">
                <a:defRPr sz="2400">
                  <a:solidFill>
                    <a:srgbClr val="FFFFFF"/>
                  </a:solidFill>
                  <a:latin typeface="Helvetica Light"/>
                  <a:ea typeface="Helvetica Light"/>
                  <a:cs typeface="Helvetica Light"/>
                  <a:sym typeface="Helvetica Light"/>
                </a:defRPr>
              </a:pPr>
              <a:endParaRPr/>
            </a:p>
          </p:txBody>
        </p:sp>
        <p:sp>
          <p:nvSpPr>
            <p:cNvPr id="231" name="Rettangolo"/>
            <p:cNvSpPr/>
            <p:nvPr/>
          </p:nvSpPr>
          <p:spPr>
            <a:xfrm>
              <a:off x="0" y="2515847"/>
              <a:ext cx="427012" cy="335427"/>
            </a:xfrm>
            <a:prstGeom prst="rect">
              <a:avLst/>
            </a:prstGeom>
            <a:solidFill>
              <a:srgbClr val="FFFFFF"/>
            </a:solidFill>
            <a:ln w="3175" cap="flat">
              <a:noFill/>
              <a:miter lim="400000"/>
            </a:ln>
            <a:effectLst/>
          </p:spPr>
          <p:txBody>
            <a:bodyPr wrap="square" lIns="50800" tIns="50800" rIns="50800" bIns="50800" numCol="1" anchor="ctr">
              <a:noAutofit/>
            </a:bodyPr>
            <a:lstStyle/>
            <a:p>
              <a:pPr defTabSz="584200">
                <a:defRPr sz="2400">
                  <a:solidFill>
                    <a:srgbClr val="FFFFFF"/>
                  </a:solidFill>
                  <a:latin typeface="Helvetica Light"/>
                  <a:ea typeface="Helvetica Light"/>
                  <a:cs typeface="Helvetica Light"/>
                  <a:sym typeface="Helvetica Light"/>
                </a:defRPr>
              </a:pPr>
              <a:endParaRPr/>
            </a:p>
          </p:txBody>
        </p:sp>
      </p:grpSp>
      <p:sp>
        <p:nvSpPr>
          <p:cNvPr id="233" name="Rettangolo"/>
          <p:cNvSpPr/>
          <p:nvPr/>
        </p:nvSpPr>
        <p:spPr>
          <a:xfrm>
            <a:off x="57217" y="53157"/>
            <a:ext cx="12890366" cy="9647286"/>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234" name="✽ We used a simplified representation of protein structure                                                           (only main chain atoms + average side chain center)"/>
          <p:cNvSpPr txBox="1"/>
          <p:nvPr/>
        </p:nvSpPr>
        <p:spPr>
          <a:xfrm>
            <a:off x="381600" y="1604627"/>
            <a:ext cx="12241600" cy="8542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2300">
                <a:solidFill>
                  <a:srgbClr val="000000"/>
                </a:solidFill>
                <a:latin typeface="Helvetica"/>
                <a:ea typeface="Helvetica"/>
                <a:cs typeface="Helvetica"/>
                <a:sym typeface="Helvetica"/>
              </a:defRPr>
            </a:pPr>
            <a:r>
              <a:t>✽ </a:t>
            </a:r>
            <a:r>
              <a:rPr sz="2800"/>
              <a:t>We used a simplified representation of protein structure </a:t>
            </a:r>
            <a:r>
              <a:t>                                                         </a:t>
            </a:r>
            <a:r>
              <a:rPr sz="1900"/>
              <a:t> </a:t>
            </a:r>
            <a:r>
              <a:rPr sz="2400" i="1"/>
              <a:t>(only main chain atoms + average side chain center)</a:t>
            </a:r>
          </a:p>
        </p:txBody>
      </p:sp>
      <p:pic>
        <p:nvPicPr>
          <p:cNvPr id="235" name="Immagine" descr="Immagine"/>
          <p:cNvPicPr>
            <a:picLocks noChangeAspect="1"/>
          </p:cNvPicPr>
          <p:nvPr/>
        </p:nvPicPr>
        <p:blipFill>
          <a:blip r:embed="rId4"/>
          <a:srcRect l="2124" t="6319" r="3595" b="6319"/>
          <a:stretch>
            <a:fillRect/>
          </a:stretch>
        </p:blipFill>
        <p:spPr>
          <a:xfrm>
            <a:off x="235952" y="3710845"/>
            <a:ext cx="4787033" cy="1746685"/>
          </a:xfrm>
          <a:prstGeom prst="rect">
            <a:avLst/>
          </a:prstGeom>
          <a:ln w="3175">
            <a:miter lim="400000"/>
          </a:ln>
        </p:spPr>
      </p:pic>
      <p:sp>
        <p:nvSpPr>
          <p:cNvPr id="236" name="✽ We computed mean-force potentials                                                                               (statistical potentials derived from a non-redundant dataset of resolved protein structures)"/>
          <p:cNvSpPr txBox="1"/>
          <p:nvPr/>
        </p:nvSpPr>
        <p:spPr>
          <a:xfrm>
            <a:off x="381600" y="2624589"/>
            <a:ext cx="12241600" cy="8542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2300">
                <a:solidFill>
                  <a:srgbClr val="000000"/>
                </a:solidFill>
                <a:latin typeface="Helvetica"/>
                <a:ea typeface="Helvetica"/>
                <a:cs typeface="Helvetica"/>
                <a:sym typeface="Helvetica"/>
              </a:defRPr>
            </a:pPr>
            <a:r>
              <a:t>✽ </a:t>
            </a:r>
            <a:r>
              <a:rPr sz="2800"/>
              <a:t>We computed mean-force potentials  </a:t>
            </a:r>
            <a:r>
              <a:t>                                                                          </a:t>
            </a:r>
            <a:r>
              <a:rPr sz="1900"/>
              <a:t>   </a:t>
            </a:r>
            <a:r>
              <a:rPr sz="2400" i="1"/>
              <a:t>(statistical potentials derived from a non-redundant dataset of resolved protein structures)</a:t>
            </a:r>
          </a:p>
        </p:txBody>
      </p:sp>
      <p:pic>
        <p:nvPicPr>
          <p:cNvPr id="237" name="Immagine" descr="Immagine"/>
          <p:cNvPicPr>
            <a:picLocks noChangeAspect="1"/>
          </p:cNvPicPr>
          <p:nvPr/>
        </p:nvPicPr>
        <p:blipFill>
          <a:blip r:embed="rId5"/>
          <a:stretch>
            <a:fillRect/>
          </a:stretch>
        </p:blipFill>
        <p:spPr>
          <a:xfrm>
            <a:off x="4208527" y="5165725"/>
            <a:ext cx="4314918" cy="966082"/>
          </a:xfrm>
          <a:prstGeom prst="rect">
            <a:avLst/>
          </a:prstGeom>
          <a:ln w="3175">
            <a:miter lim="400000"/>
          </a:ln>
        </p:spPr>
      </p:pic>
      <p:sp>
        <p:nvSpPr>
          <p:cNvPr id="238" name="Rettangolo"/>
          <p:cNvSpPr/>
          <p:nvPr/>
        </p:nvSpPr>
        <p:spPr>
          <a:xfrm>
            <a:off x="189227" y="3651687"/>
            <a:ext cx="12626346" cy="2801244"/>
          </a:xfrm>
          <a:prstGeom prst="rect">
            <a:avLst/>
          </a:prstGeom>
          <a:ln w="127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239" name="✽ We evaluated protein free energy using the derived mean-force potentials.   (different values of “energies” according to (c,s) elements considered, for example:"/>
          <p:cNvSpPr txBox="1"/>
          <p:nvPr/>
        </p:nvSpPr>
        <p:spPr>
          <a:xfrm>
            <a:off x="381600" y="6557024"/>
            <a:ext cx="12241600" cy="8542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2300">
                <a:solidFill>
                  <a:srgbClr val="000000"/>
                </a:solidFill>
                <a:latin typeface="Helvetica"/>
                <a:ea typeface="Helvetica"/>
                <a:cs typeface="Helvetica"/>
                <a:sym typeface="Helvetica"/>
              </a:defRPr>
            </a:pPr>
            <a:r>
              <a:t>✽ </a:t>
            </a:r>
            <a:r>
              <a:rPr sz="2800"/>
              <a:t>We evaluated protein free energy using the derived mean-force potentials.   </a:t>
            </a:r>
            <a:r>
              <a:rPr sz="2400" i="1"/>
              <a:t>(different values of “energies” according to (c,s) elements considered, for example:</a:t>
            </a:r>
          </a:p>
        </p:txBody>
      </p:sp>
      <p:pic>
        <p:nvPicPr>
          <p:cNvPr id="240" name="Immagine" descr="Immagine"/>
          <p:cNvPicPr>
            <a:picLocks noChangeAspect="1"/>
          </p:cNvPicPr>
          <p:nvPr/>
        </p:nvPicPr>
        <p:blipFill>
          <a:blip r:embed="rId6"/>
          <a:stretch>
            <a:fillRect/>
          </a:stretch>
        </p:blipFill>
        <p:spPr>
          <a:xfrm>
            <a:off x="835949" y="7391703"/>
            <a:ext cx="4408039" cy="1155131"/>
          </a:xfrm>
          <a:prstGeom prst="rect">
            <a:avLst/>
          </a:prstGeom>
          <a:ln w="3175">
            <a:miter lim="400000"/>
          </a:ln>
        </p:spPr>
      </p:pic>
      <p:sp>
        <p:nvSpPr>
          <p:cNvPr id="241" name="Tertiary interactions"/>
          <p:cNvSpPr txBox="1"/>
          <p:nvPr/>
        </p:nvSpPr>
        <p:spPr>
          <a:xfrm>
            <a:off x="3345292" y="8286613"/>
            <a:ext cx="1839198" cy="277099"/>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a:solidFill>
                  <a:srgbClr val="000000"/>
                </a:solidFill>
              </a:defRPr>
            </a:lvl1pPr>
          </a:lstStyle>
          <a:p>
            <a:r>
              <a:t>Tertiary interactions</a:t>
            </a:r>
          </a:p>
        </p:txBody>
      </p:sp>
      <p:pic>
        <p:nvPicPr>
          <p:cNvPr id="242" name="Immagine" descr="Immagine"/>
          <p:cNvPicPr>
            <a:picLocks noChangeAspect="1"/>
          </p:cNvPicPr>
          <p:nvPr/>
        </p:nvPicPr>
        <p:blipFill>
          <a:blip r:embed="rId7"/>
          <a:stretch>
            <a:fillRect/>
          </a:stretch>
        </p:blipFill>
        <p:spPr>
          <a:xfrm>
            <a:off x="6547220" y="7512960"/>
            <a:ext cx="4118718" cy="1155131"/>
          </a:xfrm>
          <a:prstGeom prst="rect">
            <a:avLst/>
          </a:prstGeom>
          <a:ln w="3175">
            <a:miter lim="400000"/>
          </a:ln>
        </p:spPr>
      </p:pic>
      <p:sp>
        <p:nvSpPr>
          <p:cNvPr id="243" name="Local interactions"/>
          <p:cNvSpPr txBox="1"/>
          <p:nvPr/>
        </p:nvSpPr>
        <p:spPr>
          <a:xfrm>
            <a:off x="9405639" y="8286613"/>
            <a:ext cx="1673793" cy="277099"/>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a:solidFill>
                  <a:srgbClr val="000000"/>
                </a:solidFill>
              </a:defRPr>
            </a:lvl1pPr>
          </a:lstStyle>
          <a:p>
            <a:r>
              <a:t>Local interactions</a:t>
            </a:r>
          </a:p>
        </p:txBody>
      </p:sp>
      <p:pic>
        <p:nvPicPr>
          <p:cNvPr id="244" name="Immagine" descr="Immagine"/>
          <p:cNvPicPr>
            <a:picLocks noChangeAspect="1"/>
          </p:cNvPicPr>
          <p:nvPr/>
        </p:nvPicPr>
        <p:blipFill>
          <a:blip r:embed="rId4"/>
          <a:srcRect l="65425" t="6319" r="3595" b="31887"/>
          <a:stretch>
            <a:fillRect/>
          </a:stretch>
        </p:blipFill>
        <p:spPr>
          <a:xfrm>
            <a:off x="358599" y="5241587"/>
            <a:ext cx="1347963" cy="1058765"/>
          </a:xfrm>
          <a:prstGeom prst="rect">
            <a:avLst/>
          </a:prstGeom>
          <a:ln w="3175">
            <a:miter lim="400000"/>
          </a:ln>
        </p:spPr>
      </p:pic>
      <p:sp>
        <p:nvSpPr>
          <p:cNvPr id="245" name="Rettangolo"/>
          <p:cNvSpPr/>
          <p:nvPr/>
        </p:nvSpPr>
        <p:spPr>
          <a:xfrm>
            <a:off x="3463162" y="3941300"/>
            <a:ext cx="1839198" cy="1270001"/>
          </a:xfrm>
          <a:prstGeom prst="rect">
            <a:avLst/>
          </a:prstGeom>
          <a:solidFill>
            <a:srgbClr val="FFFFFF"/>
          </a:solidFill>
          <a:ln w="3175">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246" name="Immagine" descr="Immagine"/>
          <p:cNvPicPr>
            <a:picLocks noChangeAspect="1"/>
          </p:cNvPicPr>
          <p:nvPr/>
        </p:nvPicPr>
        <p:blipFill>
          <a:blip r:embed="rId8"/>
          <a:srcRect r="12443" b="35614"/>
          <a:stretch>
            <a:fillRect/>
          </a:stretch>
        </p:blipFill>
        <p:spPr>
          <a:xfrm>
            <a:off x="3735387" y="3966700"/>
            <a:ext cx="5595211" cy="806791"/>
          </a:xfrm>
          <a:prstGeom prst="rect">
            <a:avLst/>
          </a:prstGeom>
          <a:ln w="3175">
            <a:miter lim="400000"/>
          </a:ln>
        </p:spPr>
      </p:pic>
      <p:pic>
        <p:nvPicPr>
          <p:cNvPr id="247" name="Immagine" descr="Immagine"/>
          <p:cNvPicPr>
            <a:picLocks noChangeAspect="1"/>
          </p:cNvPicPr>
          <p:nvPr/>
        </p:nvPicPr>
        <p:blipFill>
          <a:blip r:embed="rId8"/>
          <a:srcRect t="66078" r="28887"/>
          <a:stretch>
            <a:fillRect/>
          </a:stretch>
        </p:blipFill>
        <p:spPr>
          <a:xfrm>
            <a:off x="3716225" y="4482638"/>
            <a:ext cx="5076274" cy="474817"/>
          </a:xfrm>
          <a:prstGeom prst="rect">
            <a:avLst/>
          </a:prstGeom>
          <a:ln w="3175">
            <a:miter lim="400000"/>
          </a:ln>
        </p:spPr>
      </p:pic>
      <p:pic>
        <p:nvPicPr>
          <p:cNvPr id="248" name="Immagine" descr="Immagine"/>
          <p:cNvPicPr>
            <a:picLocks noChangeAspect="1"/>
          </p:cNvPicPr>
          <p:nvPr/>
        </p:nvPicPr>
        <p:blipFill>
          <a:blip r:embed="rId9"/>
          <a:stretch>
            <a:fillRect/>
          </a:stretch>
        </p:blipFill>
        <p:spPr>
          <a:xfrm>
            <a:off x="91188" y="104386"/>
            <a:ext cx="12797024" cy="1095257"/>
          </a:xfrm>
          <a:prstGeom prst="rect">
            <a:avLst/>
          </a:prstGeom>
          <a:ln w="3175">
            <a:miter lim="400000"/>
          </a:ln>
        </p:spPr>
      </p:pic>
      <p:sp>
        <p:nvSpPr>
          <p:cNvPr id="249" name="✽ Effect of mutations as change in protein free energy between wild type and mutants"/>
          <p:cNvSpPr txBox="1"/>
          <p:nvPr/>
        </p:nvSpPr>
        <p:spPr>
          <a:xfrm>
            <a:off x="133639" y="8765834"/>
            <a:ext cx="12712122" cy="4478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2200">
                <a:solidFill>
                  <a:srgbClr val="000000"/>
                </a:solidFill>
                <a:latin typeface="Helvetica"/>
                <a:ea typeface="Helvetica"/>
                <a:cs typeface="Helvetica"/>
                <a:sym typeface="Helvetica"/>
              </a:defRPr>
            </a:pPr>
            <a:r>
              <a:t>✽ </a:t>
            </a:r>
            <a:r>
              <a:rPr sz="2600"/>
              <a:t>Effect of mutations as change in protein free energy between wild type and mutants</a:t>
            </a:r>
          </a:p>
        </p:txBody>
      </p:sp>
      <p:sp>
        <p:nvSpPr>
          <p:cNvPr id="250" name="C"/>
          <p:cNvSpPr/>
          <p:nvPr/>
        </p:nvSpPr>
        <p:spPr>
          <a:xfrm>
            <a:off x="3737820" y="3722788"/>
            <a:ext cx="5503759" cy="854287"/>
          </a:xfrm>
          <a:prstGeom prst="rect">
            <a:avLst/>
          </a:prstGeom>
          <a:solidFill>
            <a:srgbClr val="FFFFFF"/>
          </a:solidFill>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lstStyle>
            <a:lvl1pPr defTabSz="587022">
              <a:defRPr sz="2200">
                <a:solidFill>
                  <a:srgbClr val="FFFFFF"/>
                </a:solidFill>
                <a:latin typeface="Helvetica Neue Medium"/>
                <a:ea typeface="Helvetica Neue Medium"/>
                <a:cs typeface="Helvetica Neue Medium"/>
                <a:sym typeface="Helvetica Neue Medium"/>
              </a:defRPr>
            </a:lvl1pPr>
          </a:lstStyle>
          <a:p>
            <a:r>
              <a:t>C</a:t>
            </a:r>
          </a:p>
        </p:txBody>
      </p:sp>
      <p:pic>
        <p:nvPicPr>
          <p:cNvPr id="251" name="Immagine" descr="Immagine"/>
          <p:cNvPicPr>
            <a:picLocks noChangeAspect="1"/>
          </p:cNvPicPr>
          <p:nvPr/>
        </p:nvPicPr>
        <p:blipFill>
          <a:blip r:embed="rId10"/>
          <a:stretch>
            <a:fillRect/>
          </a:stretch>
        </p:blipFill>
        <p:spPr>
          <a:xfrm>
            <a:off x="3524801" y="3722788"/>
            <a:ext cx="6016317" cy="669090"/>
          </a:xfrm>
          <a:prstGeom prst="rect">
            <a:avLst/>
          </a:prstGeom>
          <a:ln w="3175">
            <a:miter lim="400000"/>
          </a:ln>
        </p:spPr>
      </p:pic>
      <p:sp>
        <p:nvSpPr>
          <p:cNvPr id="252" name="Y. Dehouck, D. Gilis, M. Rooman, &quot;A new generation of statistical potentials for proteins.&quot; Biophysical journal 90.11 (2006)"/>
          <p:cNvSpPr txBox="1"/>
          <p:nvPr/>
        </p:nvSpPr>
        <p:spPr>
          <a:xfrm>
            <a:off x="342526" y="9324164"/>
            <a:ext cx="10286263" cy="263856"/>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p>
            <a:pPr algn="l" defTabSz="457200">
              <a:defRPr sz="1500">
                <a:solidFill>
                  <a:srgbClr val="222222"/>
                </a:solidFill>
                <a:latin typeface="Arial"/>
                <a:ea typeface="Arial"/>
                <a:cs typeface="Arial"/>
                <a:sym typeface="Arial"/>
              </a:defRPr>
            </a:pPr>
            <a:r>
              <a:t>Y. Dehouck, D. Gilis, M. Rooman, "A new generation of statistical potentials for proteins." </a:t>
            </a:r>
            <a:r>
              <a:rPr i="1"/>
              <a:t>Biophysical journal</a:t>
            </a:r>
            <a:r>
              <a:t> 90.11 (2006)</a:t>
            </a:r>
          </a:p>
        </p:txBody>
      </p:sp>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Rettangolo"/>
          <p:cNvSpPr/>
          <p:nvPr/>
        </p:nvSpPr>
        <p:spPr>
          <a:xfrm>
            <a:off x="57217" y="53157"/>
            <a:ext cx="12890366" cy="9647286"/>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257" name="Immagine" descr="Immagine"/>
          <p:cNvPicPr>
            <a:picLocks noChangeAspect="1"/>
          </p:cNvPicPr>
          <p:nvPr/>
        </p:nvPicPr>
        <p:blipFill>
          <a:blip r:embed="rId3"/>
          <a:stretch>
            <a:fillRect/>
          </a:stretch>
        </p:blipFill>
        <p:spPr>
          <a:xfrm>
            <a:off x="104371" y="107363"/>
            <a:ext cx="12796058" cy="1172799"/>
          </a:xfrm>
          <a:prstGeom prst="rect">
            <a:avLst/>
          </a:prstGeom>
          <a:ln w="3175">
            <a:miter lim="400000"/>
          </a:ln>
        </p:spPr>
      </p:pic>
      <p:sp>
        <p:nvSpPr>
          <p:cNvPr id="258" name="Multiple sequence alignment"/>
          <p:cNvSpPr txBox="1"/>
          <p:nvPr/>
        </p:nvSpPr>
        <p:spPr>
          <a:xfrm>
            <a:off x="5725356" y="2828274"/>
            <a:ext cx="12608952" cy="64770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584200">
              <a:defRPr sz="3600" b="1">
                <a:solidFill>
                  <a:srgbClr val="000000"/>
                </a:solidFill>
                <a:latin typeface="Helvetica"/>
                <a:ea typeface="Helvetica"/>
                <a:cs typeface="Helvetica"/>
                <a:sym typeface="Helvetica"/>
              </a:defRPr>
            </a:lvl1pPr>
          </a:lstStyle>
          <a:p>
            <a:r>
              <a:t>Multiple sequence alignment </a:t>
            </a:r>
          </a:p>
        </p:txBody>
      </p:sp>
      <p:sp>
        <p:nvSpPr>
          <p:cNvPr id="259" name="Rettangolo"/>
          <p:cNvSpPr/>
          <p:nvPr/>
        </p:nvSpPr>
        <p:spPr>
          <a:xfrm>
            <a:off x="8039100" y="7213600"/>
            <a:ext cx="3433763" cy="1457028"/>
          </a:xfrm>
          <a:prstGeom prst="rect">
            <a:avLst/>
          </a:prstGeom>
          <a:solidFill>
            <a:srgbClr val="FFFFFF"/>
          </a:solidFill>
          <a:ln w="3175">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260" name="Immagine" descr="Immagine"/>
          <p:cNvPicPr>
            <a:picLocks noChangeAspect="1"/>
          </p:cNvPicPr>
          <p:nvPr/>
        </p:nvPicPr>
        <p:blipFill>
          <a:blip r:embed="rId4"/>
          <a:stretch>
            <a:fillRect/>
          </a:stretch>
        </p:blipFill>
        <p:spPr>
          <a:xfrm>
            <a:off x="656576" y="3464709"/>
            <a:ext cx="11414313" cy="5438341"/>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Rettangolo"/>
          <p:cNvSpPr/>
          <p:nvPr/>
        </p:nvSpPr>
        <p:spPr>
          <a:xfrm>
            <a:off x="57217" y="53157"/>
            <a:ext cx="12890366" cy="9647286"/>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265" name="Immagine" descr="Immagine"/>
          <p:cNvPicPr>
            <a:picLocks noChangeAspect="1"/>
          </p:cNvPicPr>
          <p:nvPr/>
        </p:nvPicPr>
        <p:blipFill>
          <a:blip r:embed="rId3"/>
          <a:stretch>
            <a:fillRect/>
          </a:stretch>
        </p:blipFill>
        <p:spPr>
          <a:xfrm>
            <a:off x="709420" y="1677037"/>
            <a:ext cx="6519416" cy="3224526"/>
          </a:xfrm>
          <a:prstGeom prst="rect">
            <a:avLst/>
          </a:prstGeom>
          <a:ln w="3175">
            <a:miter lim="400000"/>
          </a:ln>
        </p:spPr>
      </p:pic>
      <p:pic>
        <p:nvPicPr>
          <p:cNvPr id="266" name="Immagine" descr="Immagine"/>
          <p:cNvPicPr>
            <a:picLocks noChangeAspect="1"/>
          </p:cNvPicPr>
          <p:nvPr/>
        </p:nvPicPr>
        <p:blipFill>
          <a:blip r:embed="rId4"/>
          <a:stretch>
            <a:fillRect/>
          </a:stretch>
        </p:blipFill>
        <p:spPr>
          <a:xfrm>
            <a:off x="406643" y="1212575"/>
            <a:ext cx="2731916" cy="573800"/>
          </a:xfrm>
          <a:prstGeom prst="rect">
            <a:avLst/>
          </a:prstGeom>
          <a:ln w="3175">
            <a:miter lim="400000"/>
          </a:ln>
        </p:spPr>
      </p:pic>
      <p:sp>
        <p:nvSpPr>
          <p:cNvPr id="267" name="M. Tsishyn, P. Hermans, M. Rooman. F. Pucci. Bioinformatics 41.6 (2025), btaf322"/>
          <p:cNvSpPr txBox="1"/>
          <p:nvPr/>
        </p:nvSpPr>
        <p:spPr>
          <a:xfrm>
            <a:off x="6875648" y="8648852"/>
            <a:ext cx="5566119" cy="10447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1800">
                <a:solidFill>
                  <a:srgbClr val="000000"/>
                </a:solidFill>
                <a:latin typeface="Helvetica"/>
                <a:ea typeface="Helvetica"/>
                <a:cs typeface="Helvetica"/>
                <a:sym typeface="Helvetica"/>
              </a:defRPr>
            </a:pPr>
            <a:r>
              <a:rPr dirty="0"/>
              <a:t>M. </a:t>
            </a:r>
            <a:r>
              <a:rPr dirty="0" err="1"/>
              <a:t>Tsishyn</a:t>
            </a:r>
            <a:r>
              <a:rPr dirty="0"/>
              <a:t>, P. Hermans, M. </a:t>
            </a:r>
            <a:r>
              <a:rPr dirty="0" err="1"/>
              <a:t>Rooman</a:t>
            </a:r>
            <a:r>
              <a:rPr dirty="0"/>
              <a:t>. F. Pucci. </a:t>
            </a:r>
            <a:r>
              <a:rPr i="1" dirty="0"/>
              <a:t>Bioinformatics </a:t>
            </a:r>
            <a:r>
              <a:rPr dirty="0"/>
              <a:t>41.6 (2025), btaf322 </a:t>
            </a:r>
          </a:p>
        </p:txBody>
      </p:sp>
      <p:pic>
        <p:nvPicPr>
          <p:cNvPr id="268" name="Immagine" descr="Immagine"/>
          <p:cNvPicPr>
            <a:picLocks noChangeAspect="1"/>
          </p:cNvPicPr>
          <p:nvPr/>
        </p:nvPicPr>
        <p:blipFill>
          <a:blip r:embed="rId5"/>
          <a:stretch>
            <a:fillRect/>
          </a:stretch>
        </p:blipFill>
        <p:spPr>
          <a:xfrm>
            <a:off x="104371" y="107363"/>
            <a:ext cx="12796058" cy="1172799"/>
          </a:xfrm>
          <a:prstGeom prst="rect">
            <a:avLst/>
          </a:prstGeom>
          <a:ln w="3175">
            <a:miter lim="400000"/>
          </a:ln>
        </p:spPr>
      </p:pic>
      <p:sp>
        <p:nvSpPr>
          <p:cNvPr id="269" name="Testo"/>
          <p:cNvSpPr txBox="1"/>
          <p:nvPr/>
        </p:nvSpPr>
        <p:spPr>
          <a:xfrm>
            <a:off x="8518611" y="7040886"/>
            <a:ext cx="5566119" cy="7907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1800">
                <a:solidFill>
                  <a:srgbClr val="000000"/>
                </a:solidFill>
                <a:latin typeface="Times Roman"/>
                <a:ea typeface="Times Roman"/>
                <a:cs typeface="Times Roman"/>
                <a:sym typeface="Times Roman"/>
              </a:defRPr>
            </a:pPr>
            <a:endParaRPr/>
          </a:p>
        </p:txBody>
      </p:sp>
      <p:sp>
        <p:nvSpPr>
          <p:cNvPr id="270" name="Despite its simplicity, the model achieves performance competitive with larger and more complex approaches.…"/>
          <p:cNvSpPr txBox="1"/>
          <p:nvPr/>
        </p:nvSpPr>
        <p:spPr>
          <a:xfrm>
            <a:off x="6579566" y="5416944"/>
            <a:ext cx="5820443" cy="19845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2300">
                <a:solidFill>
                  <a:srgbClr val="000000"/>
                </a:solidFill>
                <a:latin typeface="Helvetica"/>
                <a:ea typeface="Helvetica"/>
                <a:cs typeface="Helvetica"/>
                <a:sym typeface="Helvetica"/>
              </a:defRPr>
            </a:pPr>
            <a:r>
              <a:t>Despite its simplicity, the model achieves performance competitive with larger and more complex approaches.</a:t>
            </a:r>
          </a:p>
          <a:p>
            <a:pPr algn="l" defTabSz="457200">
              <a:spcBef>
                <a:spcPts val="1200"/>
              </a:spcBef>
              <a:defRPr sz="2300">
                <a:solidFill>
                  <a:srgbClr val="000000"/>
                </a:solidFill>
                <a:latin typeface="Helvetica"/>
                <a:ea typeface="Helvetica"/>
                <a:cs typeface="Helvetica"/>
                <a:sym typeface="Helvetica"/>
              </a:defRPr>
            </a:pPr>
            <a:r>
              <a:t>Here the performances on ProteinGym    (Jan 25). </a:t>
            </a:r>
          </a:p>
        </p:txBody>
      </p:sp>
      <p:pic>
        <p:nvPicPr>
          <p:cNvPr id="271" name="Immagine" descr="Immagine"/>
          <p:cNvPicPr>
            <a:picLocks noChangeAspect="1"/>
          </p:cNvPicPr>
          <p:nvPr/>
        </p:nvPicPr>
        <p:blipFill>
          <a:blip r:embed="rId6"/>
          <a:stretch>
            <a:fillRect/>
          </a:stretch>
        </p:blipFill>
        <p:spPr>
          <a:xfrm>
            <a:off x="771273" y="5163280"/>
            <a:ext cx="5566119" cy="4342799"/>
          </a:xfrm>
          <a:prstGeom prst="rect">
            <a:avLst/>
          </a:prstGeom>
          <a:ln w="3175">
            <a:miter lim="400000"/>
          </a:ln>
        </p:spPr>
      </p:pic>
      <p:sp>
        <p:nvSpPr>
          <p:cNvPr id="272" name="P. Hermans, M. Tsishyn, M. Schwersensky, M. Rooman, and F. Pucci. Molecular Biology and Evolution 42.1 (2025), msae267."/>
          <p:cNvSpPr txBox="1"/>
          <p:nvPr/>
        </p:nvSpPr>
        <p:spPr>
          <a:xfrm>
            <a:off x="6875648" y="6889534"/>
            <a:ext cx="4897271" cy="17559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1800">
                <a:solidFill>
                  <a:srgbClr val="000000"/>
                </a:solidFill>
                <a:latin typeface="Helvetica"/>
                <a:ea typeface="Helvetica"/>
                <a:cs typeface="Helvetica"/>
                <a:sym typeface="Helvetica"/>
              </a:defRPr>
            </a:pPr>
            <a:endParaRPr dirty="0"/>
          </a:p>
          <a:p>
            <a:pPr algn="l" defTabSz="457200">
              <a:spcBef>
                <a:spcPts val="1200"/>
              </a:spcBef>
              <a:defRPr sz="1800">
                <a:solidFill>
                  <a:srgbClr val="000000"/>
                </a:solidFill>
                <a:latin typeface="Helvetica"/>
                <a:ea typeface="Helvetica"/>
                <a:cs typeface="Helvetica"/>
                <a:sym typeface="Helvetica"/>
              </a:defRPr>
            </a:pPr>
            <a:r>
              <a:rPr dirty="0"/>
              <a:t>P. Hermans, M. </a:t>
            </a:r>
            <a:r>
              <a:rPr dirty="0" err="1"/>
              <a:t>Tsishyn</a:t>
            </a:r>
            <a:r>
              <a:rPr dirty="0"/>
              <a:t>, M. </a:t>
            </a:r>
            <a:r>
              <a:rPr dirty="0" err="1"/>
              <a:t>Schwersensky</a:t>
            </a:r>
            <a:r>
              <a:rPr dirty="0"/>
              <a:t>, M. </a:t>
            </a:r>
            <a:r>
              <a:rPr dirty="0" err="1"/>
              <a:t>Rooman</a:t>
            </a:r>
            <a:r>
              <a:rPr dirty="0"/>
              <a:t>, and F. Pucci. </a:t>
            </a:r>
            <a:r>
              <a:rPr i="1" dirty="0"/>
              <a:t>Molecular Biology and Evolution </a:t>
            </a:r>
            <a:r>
              <a:rPr dirty="0"/>
              <a:t>42.1 (2025), msae267. </a:t>
            </a:r>
          </a:p>
        </p:txBody>
      </p:sp>
      <p:sp>
        <p:nvSpPr>
          <p:cNvPr id="273" name="✽          and         are amino acid frequencies of mutant (mt) and wild type (wt) aa at position i in the MSA"/>
          <p:cNvSpPr txBox="1"/>
          <p:nvPr/>
        </p:nvSpPr>
        <p:spPr>
          <a:xfrm>
            <a:off x="7134931" y="1625600"/>
            <a:ext cx="6096227" cy="2034314"/>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200" tIns="457200" rIns="457200" bIns="457200">
            <a:spAutoFit/>
          </a:bodyPr>
          <a:lstStyle/>
          <a:p>
            <a:pPr algn="l" defTabSz="914400">
              <a:defRPr sz="2700">
                <a:solidFill>
                  <a:srgbClr val="000000"/>
                </a:solidFill>
                <a:latin typeface="Arial"/>
                <a:ea typeface="Arial"/>
                <a:cs typeface="Arial"/>
                <a:sym typeface="Arial"/>
              </a:defRPr>
            </a:pPr>
            <a:r>
              <a:rPr dirty="0"/>
              <a:t>✽          </a:t>
            </a:r>
            <a:r>
              <a:rPr sz="2500" dirty="0"/>
              <a:t>and </a:t>
            </a:r>
            <a:r>
              <a:rPr dirty="0"/>
              <a:t>        </a:t>
            </a:r>
            <a:r>
              <a:rPr sz="2500" dirty="0"/>
              <a:t>are amino acid frequencies of mutant </a:t>
            </a:r>
            <a:r>
              <a:rPr sz="2500" i="1" dirty="0"/>
              <a:t>(mt)</a:t>
            </a:r>
            <a:r>
              <a:rPr sz="2500" dirty="0"/>
              <a:t> and wild type </a:t>
            </a:r>
            <a:r>
              <a:rPr sz="2500" i="1" dirty="0"/>
              <a:t>(</a:t>
            </a:r>
            <a:r>
              <a:rPr sz="2500" i="1" dirty="0" err="1"/>
              <a:t>wt</a:t>
            </a:r>
            <a:r>
              <a:rPr sz="2500" i="1" dirty="0"/>
              <a:t>)</a:t>
            </a:r>
            <a:r>
              <a:rPr sz="2500" dirty="0"/>
              <a:t> aa at position </a:t>
            </a:r>
            <a:r>
              <a:rPr sz="2500" i="1" dirty="0" err="1"/>
              <a:t>i</a:t>
            </a:r>
            <a:r>
              <a:rPr sz="2500" dirty="0"/>
              <a:t> in the MSA</a:t>
            </a:r>
          </a:p>
        </p:txBody>
      </p:sp>
      <p:pic>
        <p:nvPicPr>
          <p:cNvPr id="274" name="Immagine" descr="Immagine"/>
          <p:cNvPicPr>
            <a:picLocks noChangeAspect="1"/>
          </p:cNvPicPr>
          <p:nvPr/>
        </p:nvPicPr>
        <p:blipFill>
          <a:blip r:embed="rId7"/>
          <a:srcRect l="52044" t="30142" r="37713" b="58416"/>
          <a:stretch>
            <a:fillRect/>
          </a:stretch>
        </p:blipFill>
        <p:spPr>
          <a:xfrm>
            <a:off x="7927894" y="2021545"/>
            <a:ext cx="798670" cy="445789"/>
          </a:xfrm>
          <a:prstGeom prst="rect">
            <a:avLst/>
          </a:prstGeom>
          <a:ln w="3175">
            <a:miter lim="400000"/>
          </a:ln>
        </p:spPr>
      </p:pic>
      <p:pic>
        <p:nvPicPr>
          <p:cNvPr id="275" name="Immagine" descr="Immagine"/>
          <p:cNvPicPr>
            <a:picLocks noChangeAspect="1"/>
          </p:cNvPicPr>
          <p:nvPr/>
        </p:nvPicPr>
        <p:blipFill>
          <a:blip r:embed="rId7"/>
          <a:srcRect l="83803" t="29816" r="5953" b="58742"/>
          <a:stretch>
            <a:fillRect/>
          </a:stretch>
        </p:blipFill>
        <p:spPr>
          <a:xfrm>
            <a:off x="9395169" y="2053815"/>
            <a:ext cx="798671" cy="445789"/>
          </a:xfrm>
          <a:prstGeom prst="rect">
            <a:avLst/>
          </a:prstGeom>
          <a:ln w="3175">
            <a:miter lim="400000"/>
          </a:ln>
        </p:spPr>
      </p:pic>
      <p:sp>
        <p:nvSpPr>
          <p:cNvPr id="276" name="✽ Important role of Residue Solvent Accessibility (RSA) to predict the impact of mutations"/>
          <p:cNvSpPr txBox="1"/>
          <p:nvPr/>
        </p:nvSpPr>
        <p:spPr>
          <a:xfrm>
            <a:off x="7571913" y="3410460"/>
            <a:ext cx="5222263" cy="120650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584200">
              <a:defRPr sz="2400">
                <a:solidFill>
                  <a:srgbClr val="000000"/>
                </a:solidFill>
                <a:latin typeface="Helvetica"/>
                <a:ea typeface="Helvetica"/>
                <a:cs typeface="Helvetica"/>
                <a:sym typeface="Helvetica"/>
              </a:defRPr>
            </a:pPr>
            <a:r>
              <a:t>✽ Important role of </a:t>
            </a:r>
            <a:r>
              <a:rPr b="1"/>
              <a:t>Residue Solvent Accessibility</a:t>
            </a:r>
            <a:r>
              <a:t> (RSA) to predict the impact of mutations</a:t>
            </a:r>
          </a:p>
        </p:txBody>
      </p:sp>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Rettangolo"/>
          <p:cNvSpPr/>
          <p:nvPr/>
        </p:nvSpPr>
        <p:spPr>
          <a:xfrm>
            <a:off x="57217" y="53157"/>
            <a:ext cx="12890366" cy="9647286"/>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281" name="Immagine" descr="Immagine"/>
          <p:cNvPicPr>
            <a:picLocks noChangeAspect="1"/>
          </p:cNvPicPr>
          <p:nvPr/>
        </p:nvPicPr>
        <p:blipFill>
          <a:blip r:embed="rId3"/>
          <a:stretch>
            <a:fillRect/>
          </a:stretch>
        </p:blipFill>
        <p:spPr>
          <a:xfrm>
            <a:off x="104371" y="107363"/>
            <a:ext cx="12796058" cy="1172799"/>
          </a:xfrm>
          <a:prstGeom prst="rect">
            <a:avLst/>
          </a:prstGeom>
          <a:ln w="3175">
            <a:miter lim="400000"/>
          </a:ln>
        </p:spPr>
      </p:pic>
      <p:sp>
        <p:nvSpPr>
          <p:cNvPr id="282" name="Testo"/>
          <p:cNvSpPr txBox="1"/>
          <p:nvPr/>
        </p:nvSpPr>
        <p:spPr>
          <a:xfrm>
            <a:off x="8518611" y="7040886"/>
            <a:ext cx="5566119" cy="7907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1800">
                <a:solidFill>
                  <a:srgbClr val="000000"/>
                </a:solidFill>
                <a:latin typeface="Times Roman"/>
                <a:ea typeface="Times Roman"/>
                <a:cs typeface="Times Roman"/>
                <a:sym typeface="Times Roman"/>
              </a:defRPr>
            </a:pPr>
            <a:endParaRPr/>
          </a:p>
        </p:txBody>
      </p:sp>
      <p:pic>
        <p:nvPicPr>
          <p:cNvPr id="283" name="Immagine" descr="Immagine"/>
          <p:cNvPicPr>
            <a:picLocks noChangeAspect="1"/>
          </p:cNvPicPr>
          <p:nvPr/>
        </p:nvPicPr>
        <p:blipFill>
          <a:blip r:embed="rId4"/>
          <a:stretch>
            <a:fillRect/>
          </a:stretch>
        </p:blipFill>
        <p:spPr>
          <a:xfrm>
            <a:off x="375296" y="1306688"/>
            <a:ext cx="3398075" cy="476957"/>
          </a:xfrm>
          <a:prstGeom prst="rect">
            <a:avLst/>
          </a:prstGeom>
          <a:ln w="3175">
            <a:miter lim="400000"/>
          </a:ln>
        </p:spPr>
      </p:pic>
      <p:pic>
        <p:nvPicPr>
          <p:cNvPr id="284" name="Immagine" descr="Immagine"/>
          <p:cNvPicPr>
            <a:picLocks noChangeAspect="1"/>
          </p:cNvPicPr>
          <p:nvPr/>
        </p:nvPicPr>
        <p:blipFill>
          <a:blip r:embed="rId5"/>
          <a:srcRect l="52162" t="18478" r="2959" b="26874"/>
          <a:stretch>
            <a:fillRect/>
          </a:stretch>
        </p:blipFill>
        <p:spPr>
          <a:xfrm>
            <a:off x="227164" y="2115939"/>
            <a:ext cx="4044784" cy="2346600"/>
          </a:xfrm>
          <a:prstGeom prst="rect">
            <a:avLst/>
          </a:prstGeom>
          <a:ln w="3175">
            <a:miter lim="400000"/>
          </a:ln>
        </p:spPr>
      </p:pic>
      <p:pic>
        <p:nvPicPr>
          <p:cNvPr id="285" name="Immagine" descr="Immagine"/>
          <p:cNvPicPr>
            <a:picLocks noChangeAspect="1"/>
          </p:cNvPicPr>
          <p:nvPr/>
        </p:nvPicPr>
        <p:blipFill>
          <a:blip r:embed="rId6"/>
          <a:stretch>
            <a:fillRect/>
          </a:stretch>
        </p:blipFill>
        <p:spPr>
          <a:xfrm>
            <a:off x="6444816" y="2009633"/>
            <a:ext cx="3701116" cy="1172941"/>
          </a:xfrm>
          <a:prstGeom prst="rect">
            <a:avLst/>
          </a:prstGeom>
          <a:ln w="3175">
            <a:miter lim="400000"/>
          </a:ln>
        </p:spPr>
      </p:pic>
      <p:pic>
        <p:nvPicPr>
          <p:cNvPr id="286" name="Immagine" descr="Immagine"/>
          <p:cNvPicPr>
            <a:picLocks noChangeAspect="1"/>
          </p:cNvPicPr>
          <p:nvPr/>
        </p:nvPicPr>
        <p:blipFill>
          <a:blip r:embed="rId7"/>
          <a:stretch>
            <a:fillRect/>
          </a:stretch>
        </p:blipFill>
        <p:spPr>
          <a:xfrm>
            <a:off x="4347488" y="3158217"/>
            <a:ext cx="6987483" cy="1915420"/>
          </a:xfrm>
          <a:prstGeom prst="rect">
            <a:avLst/>
          </a:prstGeom>
          <a:ln w="3175">
            <a:miter lim="400000"/>
          </a:ln>
        </p:spPr>
      </p:pic>
      <p:sp>
        <p:nvSpPr>
          <p:cNvPr id="287" name="Single site fields"/>
          <p:cNvSpPr txBox="1"/>
          <p:nvPr/>
        </p:nvSpPr>
        <p:spPr>
          <a:xfrm>
            <a:off x="9414182" y="4874218"/>
            <a:ext cx="2348481" cy="40131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2300" b="1">
                <a:solidFill>
                  <a:srgbClr val="000000"/>
                </a:solidFill>
              </a:defRPr>
            </a:lvl1pPr>
          </a:lstStyle>
          <a:p>
            <a:r>
              <a:t>Single site fields</a:t>
            </a:r>
          </a:p>
        </p:txBody>
      </p:sp>
      <p:sp>
        <p:nvSpPr>
          <p:cNvPr id="288" name="Rettangolo"/>
          <p:cNvSpPr/>
          <p:nvPr/>
        </p:nvSpPr>
        <p:spPr>
          <a:xfrm>
            <a:off x="9312470" y="3283396"/>
            <a:ext cx="2551906" cy="2102363"/>
          </a:xfrm>
          <a:prstGeom prst="rect">
            <a:avLst/>
          </a:prstGeom>
          <a:ln w="127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289" name="Rettangolo"/>
          <p:cNvSpPr/>
          <p:nvPr/>
        </p:nvSpPr>
        <p:spPr>
          <a:xfrm>
            <a:off x="5565969" y="3266496"/>
            <a:ext cx="3384550" cy="2334023"/>
          </a:xfrm>
          <a:prstGeom prst="rect">
            <a:avLst/>
          </a:prstGeom>
          <a:ln w="127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290" name="A protein sequence S = (a1….aL) of length L is sampled by evolution trough:"/>
          <p:cNvSpPr txBox="1"/>
          <p:nvPr/>
        </p:nvSpPr>
        <p:spPr>
          <a:xfrm>
            <a:off x="4678454" y="1319997"/>
            <a:ext cx="7898548" cy="8161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a:defRPr>
                <a:latin typeface="Helvetica"/>
                <a:ea typeface="Helvetica"/>
                <a:cs typeface="Helvetica"/>
                <a:sym typeface="Helvetica"/>
              </a:defRPr>
            </a:pPr>
            <a:r>
              <a:rPr sz="2500">
                <a:solidFill>
                  <a:srgbClr val="000000"/>
                </a:solidFill>
              </a:rPr>
              <a:t>A protein sequence </a:t>
            </a:r>
            <a:r>
              <a:rPr sz="2500" i="1">
                <a:solidFill>
                  <a:srgbClr val="000000"/>
                </a:solidFill>
              </a:rPr>
              <a:t>S = (a1….a</a:t>
            </a:r>
            <a:r>
              <a:rPr sz="2500" i="1" baseline="-5999">
                <a:solidFill>
                  <a:srgbClr val="000000"/>
                </a:solidFill>
              </a:rPr>
              <a:t>L</a:t>
            </a:r>
            <a:r>
              <a:rPr sz="2500" i="1">
                <a:solidFill>
                  <a:srgbClr val="000000"/>
                </a:solidFill>
              </a:rPr>
              <a:t>) </a:t>
            </a:r>
            <a:r>
              <a:rPr sz="2500">
                <a:solidFill>
                  <a:srgbClr val="000000"/>
                </a:solidFill>
              </a:rPr>
              <a:t>of length </a:t>
            </a:r>
            <a:r>
              <a:rPr sz="2500" i="1">
                <a:solidFill>
                  <a:srgbClr val="000000"/>
                </a:solidFill>
              </a:rPr>
              <a:t>L</a:t>
            </a:r>
            <a:r>
              <a:rPr sz="2500">
                <a:solidFill>
                  <a:srgbClr val="000000"/>
                </a:solidFill>
              </a:rPr>
              <a:t> is sampled by evolution trough:</a:t>
            </a:r>
          </a:p>
        </p:txBody>
      </p:sp>
      <p:sp>
        <p:nvSpPr>
          <p:cNvPr id="291" name="hi and Jij parameters are inferred by fitting the empirical single-site and pairwise frequencies in the MSA of homologous proteins of S"/>
          <p:cNvSpPr txBox="1"/>
          <p:nvPr/>
        </p:nvSpPr>
        <p:spPr>
          <a:xfrm>
            <a:off x="115739" y="4573082"/>
            <a:ext cx="5094630" cy="15781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a:defRPr sz="2500">
                <a:latin typeface="Helvetica"/>
                <a:ea typeface="Helvetica"/>
                <a:cs typeface="Helvetica"/>
                <a:sym typeface="Helvetica"/>
              </a:defRPr>
            </a:pPr>
            <a:r>
              <a:rPr>
                <a:solidFill>
                  <a:srgbClr val="000000"/>
                </a:solidFill>
              </a:rPr>
              <a:t>h</a:t>
            </a:r>
            <a:r>
              <a:rPr baseline="-5999">
                <a:solidFill>
                  <a:srgbClr val="000000"/>
                </a:solidFill>
              </a:rPr>
              <a:t>i</a:t>
            </a:r>
            <a:r>
              <a:rPr>
                <a:solidFill>
                  <a:srgbClr val="000000"/>
                </a:solidFill>
              </a:rPr>
              <a:t> and J</a:t>
            </a:r>
            <a:r>
              <a:rPr baseline="-5999">
                <a:solidFill>
                  <a:srgbClr val="000000"/>
                </a:solidFill>
              </a:rPr>
              <a:t>ij</a:t>
            </a:r>
            <a:r>
              <a:rPr>
                <a:solidFill>
                  <a:srgbClr val="000000"/>
                </a:solidFill>
              </a:rPr>
              <a:t> parameters are inferred by fitting the empirical single-site and pairwise frequencies in the MSA of homologous proteins of </a:t>
            </a:r>
            <a:r>
              <a:rPr i="1">
                <a:solidFill>
                  <a:srgbClr val="000000"/>
                </a:solidFill>
              </a:rPr>
              <a:t>S</a:t>
            </a:r>
          </a:p>
        </p:txBody>
      </p:sp>
      <p:sp>
        <p:nvSpPr>
          <p:cNvPr id="292" name="M. Tsishyn, H. Talibart, M.Rooman, F. Pucci. work in progress"/>
          <p:cNvSpPr txBox="1"/>
          <p:nvPr/>
        </p:nvSpPr>
        <p:spPr>
          <a:xfrm>
            <a:off x="5995115" y="8664269"/>
            <a:ext cx="6987484" cy="11971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1800">
                <a:solidFill>
                  <a:srgbClr val="000000"/>
                </a:solidFill>
                <a:latin typeface="Helvetica"/>
                <a:ea typeface="Helvetica"/>
                <a:cs typeface="Helvetica"/>
                <a:sym typeface="Helvetica"/>
              </a:defRPr>
            </a:pPr>
            <a:endParaRPr/>
          </a:p>
          <a:p>
            <a:pPr algn="l" defTabSz="457200">
              <a:spcBef>
                <a:spcPts val="1200"/>
              </a:spcBef>
              <a:defRPr sz="1800">
                <a:solidFill>
                  <a:srgbClr val="000000"/>
                </a:solidFill>
                <a:latin typeface="Helvetica"/>
                <a:ea typeface="Helvetica"/>
                <a:cs typeface="Helvetica"/>
                <a:sym typeface="Helvetica"/>
              </a:defRPr>
            </a:pPr>
            <a:r>
              <a:t>M. Tsishyn, H. Talibart, M.Rooman, F. Pucci. </a:t>
            </a:r>
            <a:r>
              <a:rPr i="1"/>
              <a:t>work in progress</a:t>
            </a:r>
          </a:p>
        </p:txBody>
      </p:sp>
      <p:sp>
        <p:nvSpPr>
          <p:cNvPr id="293" name="Couplings between all residues pairs"/>
          <p:cNvSpPr txBox="1"/>
          <p:nvPr/>
        </p:nvSpPr>
        <p:spPr>
          <a:xfrm>
            <a:off x="5656666" y="4848203"/>
            <a:ext cx="3177757" cy="75691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defRPr sz="2300" b="1">
                <a:solidFill>
                  <a:srgbClr val="000000"/>
                </a:solidFill>
              </a:defRPr>
            </a:lvl1pPr>
          </a:lstStyle>
          <a:p>
            <a:r>
              <a:t>Couplings between all residues pairs</a:t>
            </a:r>
          </a:p>
        </p:txBody>
      </p:sp>
      <p:sp>
        <p:nvSpPr>
          <p:cNvPr id="294" name="Rettangolo"/>
          <p:cNvSpPr/>
          <p:nvPr/>
        </p:nvSpPr>
        <p:spPr>
          <a:xfrm>
            <a:off x="6211358" y="4423833"/>
            <a:ext cx="272975" cy="476957"/>
          </a:xfrm>
          <a:prstGeom prst="rect">
            <a:avLst/>
          </a:prstGeom>
          <a:solidFill>
            <a:srgbClr val="FFFFFF"/>
          </a:solidFill>
          <a:ln w="3175">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295" name=","/>
          <p:cNvSpPr txBox="1"/>
          <p:nvPr/>
        </p:nvSpPr>
        <p:spPr>
          <a:xfrm>
            <a:off x="6257569" y="4449163"/>
            <a:ext cx="155153" cy="42629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2500">
                <a:solidFill>
                  <a:srgbClr val="000000"/>
                </a:solidFill>
              </a:defRPr>
            </a:lvl1pPr>
          </a:lstStyle>
          <a:p>
            <a:r>
              <a:t>,</a:t>
            </a:r>
          </a:p>
        </p:txBody>
      </p:sp>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Rettangolo"/>
          <p:cNvSpPr/>
          <p:nvPr/>
        </p:nvSpPr>
        <p:spPr>
          <a:xfrm>
            <a:off x="57217" y="53157"/>
            <a:ext cx="12890366" cy="9647286"/>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300" name="Immagine" descr="Immagine"/>
          <p:cNvPicPr>
            <a:picLocks noChangeAspect="1"/>
          </p:cNvPicPr>
          <p:nvPr/>
        </p:nvPicPr>
        <p:blipFill>
          <a:blip r:embed="rId3"/>
          <a:stretch>
            <a:fillRect/>
          </a:stretch>
        </p:blipFill>
        <p:spPr>
          <a:xfrm>
            <a:off x="104371" y="107363"/>
            <a:ext cx="12796058" cy="1172799"/>
          </a:xfrm>
          <a:prstGeom prst="rect">
            <a:avLst/>
          </a:prstGeom>
          <a:ln w="3175">
            <a:miter lim="400000"/>
          </a:ln>
        </p:spPr>
      </p:pic>
      <p:sp>
        <p:nvSpPr>
          <p:cNvPr id="301" name="Testo"/>
          <p:cNvSpPr txBox="1"/>
          <p:nvPr/>
        </p:nvSpPr>
        <p:spPr>
          <a:xfrm>
            <a:off x="8518611" y="7040886"/>
            <a:ext cx="5566119" cy="7907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1800">
                <a:solidFill>
                  <a:srgbClr val="000000"/>
                </a:solidFill>
                <a:latin typeface="Times Roman"/>
                <a:ea typeface="Times Roman"/>
                <a:cs typeface="Times Roman"/>
                <a:sym typeface="Times Roman"/>
              </a:defRPr>
            </a:pPr>
            <a:endParaRPr/>
          </a:p>
        </p:txBody>
      </p:sp>
      <p:pic>
        <p:nvPicPr>
          <p:cNvPr id="302" name="Immagine" descr="Immagine"/>
          <p:cNvPicPr>
            <a:picLocks noChangeAspect="1"/>
          </p:cNvPicPr>
          <p:nvPr/>
        </p:nvPicPr>
        <p:blipFill>
          <a:blip r:embed="rId4"/>
          <a:stretch>
            <a:fillRect/>
          </a:stretch>
        </p:blipFill>
        <p:spPr>
          <a:xfrm>
            <a:off x="375296" y="1306688"/>
            <a:ext cx="3398075" cy="476957"/>
          </a:xfrm>
          <a:prstGeom prst="rect">
            <a:avLst/>
          </a:prstGeom>
          <a:ln w="3175">
            <a:miter lim="400000"/>
          </a:ln>
        </p:spPr>
      </p:pic>
      <p:pic>
        <p:nvPicPr>
          <p:cNvPr id="303" name="Immagine" descr="Immagine"/>
          <p:cNvPicPr>
            <a:picLocks noChangeAspect="1"/>
          </p:cNvPicPr>
          <p:nvPr/>
        </p:nvPicPr>
        <p:blipFill>
          <a:blip r:embed="rId5"/>
          <a:srcRect l="52162" t="18478" r="2959" b="26874"/>
          <a:stretch>
            <a:fillRect/>
          </a:stretch>
        </p:blipFill>
        <p:spPr>
          <a:xfrm>
            <a:off x="227164" y="2115939"/>
            <a:ext cx="4044784" cy="2346600"/>
          </a:xfrm>
          <a:prstGeom prst="rect">
            <a:avLst/>
          </a:prstGeom>
          <a:ln w="3175">
            <a:miter lim="400000"/>
          </a:ln>
        </p:spPr>
      </p:pic>
      <p:pic>
        <p:nvPicPr>
          <p:cNvPr id="304" name="Immagine" descr="Immagine"/>
          <p:cNvPicPr>
            <a:picLocks noChangeAspect="1"/>
          </p:cNvPicPr>
          <p:nvPr/>
        </p:nvPicPr>
        <p:blipFill>
          <a:blip r:embed="rId6"/>
          <a:stretch>
            <a:fillRect/>
          </a:stretch>
        </p:blipFill>
        <p:spPr>
          <a:xfrm>
            <a:off x="6444816" y="2009633"/>
            <a:ext cx="3701116" cy="1172941"/>
          </a:xfrm>
          <a:prstGeom prst="rect">
            <a:avLst/>
          </a:prstGeom>
          <a:ln w="3175">
            <a:miter lim="400000"/>
          </a:ln>
        </p:spPr>
      </p:pic>
      <p:pic>
        <p:nvPicPr>
          <p:cNvPr id="305" name="Immagine" descr="Immagine"/>
          <p:cNvPicPr>
            <a:picLocks noChangeAspect="1"/>
          </p:cNvPicPr>
          <p:nvPr/>
        </p:nvPicPr>
        <p:blipFill>
          <a:blip r:embed="rId7"/>
          <a:stretch>
            <a:fillRect/>
          </a:stretch>
        </p:blipFill>
        <p:spPr>
          <a:xfrm>
            <a:off x="4347488" y="3158217"/>
            <a:ext cx="6987483" cy="1915420"/>
          </a:xfrm>
          <a:prstGeom prst="rect">
            <a:avLst/>
          </a:prstGeom>
          <a:ln w="3175">
            <a:miter lim="400000"/>
          </a:ln>
        </p:spPr>
      </p:pic>
      <p:sp>
        <p:nvSpPr>
          <p:cNvPr id="306" name="Single site fields"/>
          <p:cNvSpPr txBox="1"/>
          <p:nvPr/>
        </p:nvSpPr>
        <p:spPr>
          <a:xfrm>
            <a:off x="9414182" y="4874218"/>
            <a:ext cx="2348481" cy="40131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2300" b="1">
                <a:solidFill>
                  <a:srgbClr val="000000"/>
                </a:solidFill>
              </a:defRPr>
            </a:lvl1pPr>
          </a:lstStyle>
          <a:p>
            <a:r>
              <a:t>Single site fields</a:t>
            </a:r>
          </a:p>
        </p:txBody>
      </p:sp>
      <p:sp>
        <p:nvSpPr>
          <p:cNvPr id="307" name="Couplings between all residues pairs"/>
          <p:cNvSpPr txBox="1"/>
          <p:nvPr/>
        </p:nvSpPr>
        <p:spPr>
          <a:xfrm>
            <a:off x="5656666" y="4848203"/>
            <a:ext cx="3177757" cy="75691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defRPr sz="2300" b="1">
                <a:solidFill>
                  <a:srgbClr val="000000"/>
                </a:solidFill>
              </a:defRPr>
            </a:lvl1pPr>
          </a:lstStyle>
          <a:p>
            <a:r>
              <a:t>Couplings between all residues pairs</a:t>
            </a:r>
          </a:p>
        </p:txBody>
      </p:sp>
      <p:sp>
        <p:nvSpPr>
          <p:cNvPr id="308" name="Rettangolo"/>
          <p:cNvSpPr/>
          <p:nvPr/>
        </p:nvSpPr>
        <p:spPr>
          <a:xfrm>
            <a:off x="9312470" y="3283396"/>
            <a:ext cx="2551906" cy="2102363"/>
          </a:xfrm>
          <a:prstGeom prst="rect">
            <a:avLst/>
          </a:prstGeom>
          <a:ln w="127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309" name="Rettangolo"/>
          <p:cNvSpPr/>
          <p:nvPr/>
        </p:nvSpPr>
        <p:spPr>
          <a:xfrm>
            <a:off x="5565969" y="3266496"/>
            <a:ext cx="3384550" cy="2334023"/>
          </a:xfrm>
          <a:prstGeom prst="rect">
            <a:avLst/>
          </a:prstGeom>
          <a:ln w="127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310" name="A protein sequence S = (a1….aL) of length L is sampled by evolution trough:"/>
          <p:cNvSpPr txBox="1"/>
          <p:nvPr/>
        </p:nvSpPr>
        <p:spPr>
          <a:xfrm>
            <a:off x="4678454" y="1319997"/>
            <a:ext cx="7898548" cy="8161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a:defRPr>
                <a:latin typeface="Helvetica"/>
                <a:ea typeface="Helvetica"/>
                <a:cs typeface="Helvetica"/>
                <a:sym typeface="Helvetica"/>
              </a:defRPr>
            </a:pPr>
            <a:r>
              <a:rPr sz="2500">
                <a:solidFill>
                  <a:srgbClr val="000000"/>
                </a:solidFill>
              </a:rPr>
              <a:t>A protein sequence </a:t>
            </a:r>
            <a:r>
              <a:rPr sz="2500" i="1">
                <a:solidFill>
                  <a:srgbClr val="000000"/>
                </a:solidFill>
              </a:rPr>
              <a:t>S = (a1….a</a:t>
            </a:r>
            <a:r>
              <a:rPr sz="2500" i="1" baseline="-5999">
                <a:solidFill>
                  <a:srgbClr val="000000"/>
                </a:solidFill>
              </a:rPr>
              <a:t>L</a:t>
            </a:r>
            <a:r>
              <a:rPr sz="2500" i="1">
                <a:solidFill>
                  <a:srgbClr val="000000"/>
                </a:solidFill>
              </a:rPr>
              <a:t>) </a:t>
            </a:r>
            <a:r>
              <a:rPr sz="2500">
                <a:solidFill>
                  <a:srgbClr val="000000"/>
                </a:solidFill>
              </a:rPr>
              <a:t>of length </a:t>
            </a:r>
            <a:r>
              <a:rPr sz="2500" i="1">
                <a:solidFill>
                  <a:srgbClr val="000000"/>
                </a:solidFill>
              </a:rPr>
              <a:t>L</a:t>
            </a:r>
            <a:r>
              <a:rPr sz="2500">
                <a:solidFill>
                  <a:srgbClr val="000000"/>
                </a:solidFill>
              </a:rPr>
              <a:t> is sampled by evolution trough:</a:t>
            </a:r>
          </a:p>
        </p:txBody>
      </p:sp>
      <p:sp>
        <p:nvSpPr>
          <p:cNvPr id="311" name="hi and Jij parameters are inferred by fitting the empirical single-site and pairwise frequencies in the MSA of homologous proteins of S"/>
          <p:cNvSpPr txBox="1"/>
          <p:nvPr/>
        </p:nvSpPr>
        <p:spPr>
          <a:xfrm>
            <a:off x="115739" y="4573082"/>
            <a:ext cx="5094630" cy="15781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a:defRPr sz="2500">
                <a:latin typeface="Helvetica"/>
                <a:ea typeface="Helvetica"/>
                <a:cs typeface="Helvetica"/>
                <a:sym typeface="Helvetica"/>
              </a:defRPr>
            </a:pPr>
            <a:r>
              <a:rPr>
                <a:solidFill>
                  <a:srgbClr val="000000"/>
                </a:solidFill>
              </a:rPr>
              <a:t>h</a:t>
            </a:r>
            <a:r>
              <a:rPr baseline="-5999">
                <a:solidFill>
                  <a:srgbClr val="000000"/>
                </a:solidFill>
              </a:rPr>
              <a:t>i</a:t>
            </a:r>
            <a:r>
              <a:rPr>
                <a:solidFill>
                  <a:srgbClr val="000000"/>
                </a:solidFill>
              </a:rPr>
              <a:t> and J</a:t>
            </a:r>
            <a:r>
              <a:rPr baseline="-5999">
                <a:solidFill>
                  <a:srgbClr val="000000"/>
                </a:solidFill>
              </a:rPr>
              <a:t>ij</a:t>
            </a:r>
            <a:r>
              <a:rPr>
                <a:solidFill>
                  <a:srgbClr val="000000"/>
                </a:solidFill>
              </a:rPr>
              <a:t> parameters are inferred by fitting the empirical single-site and pairwise frequencies in the MSA of homologous proteins of </a:t>
            </a:r>
            <a:r>
              <a:rPr i="1">
                <a:solidFill>
                  <a:srgbClr val="000000"/>
                </a:solidFill>
              </a:rPr>
              <a:t>S</a:t>
            </a:r>
          </a:p>
        </p:txBody>
      </p:sp>
      <p:pic>
        <p:nvPicPr>
          <p:cNvPr id="312" name="Immagine" descr="Immagine"/>
          <p:cNvPicPr>
            <a:picLocks noChangeAspect="1"/>
          </p:cNvPicPr>
          <p:nvPr/>
        </p:nvPicPr>
        <p:blipFill>
          <a:blip r:embed="rId8"/>
          <a:stretch>
            <a:fillRect/>
          </a:stretch>
        </p:blipFill>
        <p:spPr>
          <a:xfrm>
            <a:off x="1098088" y="6261691"/>
            <a:ext cx="10255767" cy="2346723"/>
          </a:xfrm>
          <a:prstGeom prst="rect">
            <a:avLst/>
          </a:prstGeom>
          <a:ln w="3175">
            <a:miter lim="400000"/>
          </a:ln>
        </p:spPr>
      </p:pic>
      <p:sp>
        <p:nvSpPr>
          <p:cNvPr id="313" name="Rettangolo"/>
          <p:cNvSpPr/>
          <p:nvPr/>
        </p:nvSpPr>
        <p:spPr>
          <a:xfrm>
            <a:off x="6211358" y="4436533"/>
            <a:ext cx="272975" cy="476957"/>
          </a:xfrm>
          <a:prstGeom prst="rect">
            <a:avLst/>
          </a:prstGeom>
          <a:solidFill>
            <a:srgbClr val="FFFFFF"/>
          </a:solidFill>
          <a:ln w="3175">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314" name=","/>
          <p:cNvSpPr txBox="1"/>
          <p:nvPr/>
        </p:nvSpPr>
        <p:spPr>
          <a:xfrm>
            <a:off x="6257569" y="4449163"/>
            <a:ext cx="155153" cy="42629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2500">
                <a:solidFill>
                  <a:srgbClr val="000000"/>
                </a:solidFill>
              </a:defRPr>
            </a:lvl1pPr>
          </a:lstStyle>
          <a:p>
            <a:r>
              <a:t>,</a:t>
            </a:r>
          </a:p>
        </p:txBody>
      </p:sp>
      <p:sp>
        <p:nvSpPr>
          <p:cNvPr id="315" name="M. Tsishyn, H. Talibart, M.Rooman, F. Pucci. work in progress"/>
          <p:cNvSpPr txBox="1"/>
          <p:nvPr/>
        </p:nvSpPr>
        <p:spPr>
          <a:xfrm>
            <a:off x="5995115" y="8664269"/>
            <a:ext cx="6987484" cy="11971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1800">
                <a:solidFill>
                  <a:srgbClr val="000000"/>
                </a:solidFill>
                <a:latin typeface="Helvetica"/>
                <a:ea typeface="Helvetica"/>
                <a:cs typeface="Helvetica"/>
                <a:sym typeface="Helvetica"/>
              </a:defRPr>
            </a:pPr>
            <a:endParaRPr/>
          </a:p>
          <a:p>
            <a:pPr algn="l" defTabSz="457200">
              <a:spcBef>
                <a:spcPts val="1200"/>
              </a:spcBef>
              <a:defRPr sz="1800">
                <a:solidFill>
                  <a:srgbClr val="000000"/>
                </a:solidFill>
                <a:latin typeface="Helvetica"/>
                <a:ea typeface="Helvetica"/>
                <a:cs typeface="Helvetica"/>
                <a:sym typeface="Helvetica"/>
              </a:defRPr>
            </a:pPr>
            <a:r>
              <a:t>M. Tsishyn, H. Talibart, M.Rooman, F. Pucci. </a:t>
            </a:r>
            <a:r>
              <a:rPr i="1"/>
              <a:t>work in progress</a:t>
            </a:r>
          </a:p>
        </p:txBody>
      </p:sp>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Rettangolo"/>
          <p:cNvSpPr/>
          <p:nvPr/>
        </p:nvSpPr>
        <p:spPr>
          <a:xfrm>
            <a:off x="57217" y="53157"/>
            <a:ext cx="12890366" cy="9647286"/>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320" name="Immagine" descr="Immagine"/>
          <p:cNvPicPr>
            <a:picLocks noChangeAspect="1"/>
          </p:cNvPicPr>
          <p:nvPr/>
        </p:nvPicPr>
        <p:blipFill>
          <a:blip r:embed="rId3"/>
          <a:stretch>
            <a:fillRect/>
          </a:stretch>
        </p:blipFill>
        <p:spPr>
          <a:xfrm>
            <a:off x="104371" y="107363"/>
            <a:ext cx="12796058" cy="1172799"/>
          </a:xfrm>
          <a:prstGeom prst="rect">
            <a:avLst/>
          </a:prstGeom>
          <a:ln w="3175">
            <a:miter lim="400000"/>
          </a:ln>
        </p:spPr>
      </p:pic>
      <p:sp>
        <p:nvSpPr>
          <p:cNvPr id="321" name="Testo"/>
          <p:cNvSpPr txBox="1"/>
          <p:nvPr/>
        </p:nvSpPr>
        <p:spPr>
          <a:xfrm>
            <a:off x="8518611" y="7040886"/>
            <a:ext cx="5566119" cy="7907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1800">
                <a:solidFill>
                  <a:srgbClr val="000000"/>
                </a:solidFill>
                <a:latin typeface="Times Roman"/>
                <a:ea typeface="Times Roman"/>
                <a:cs typeface="Times Roman"/>
                <a:sym typeface="Times Roman"/>
              </a:defRPr>
            </a:pPr>
            <a:endParaRPr/>
          </a:p>
        </p:txBody>
      </p:sp>
      <p:pic>
        <p:nvPicPr>
          <p:cNvPr id="322" name="Immagine" descr="Immagine"/>
          <p:cNvPicPr>
            <a:picLocks noChangeAspect="1"/>
          </p:cNvPicPr>
          <p:nvPr/>
        </p:nvPicPr>
        <p:blipFill>
          <a:blip r:embed="rId4"/>
          <a:stretch>
            <a:fillRect/>
          </a:stretch>
        </p:blipFill>
        <p:spPr>
          <a:xfrm>
            <a:off x="375296" y="1306688"/>
            <a:ext cx="3398075" cy="476957"/>
          </a:xfrm>
          <a:prstGeom prst="rect">
            <a:avLst/>
          </a:prstGeom>
          <a:ln w="3175">
            <a:miter lim="400000"/>
          </a:ln>
        </p:spPr>
      </p:pic>
      <p:sp>
        <p:nvSpPr>
          <p:cNvPr id="323" name="M. Tsishyn, H. Talibart, M.Rooman, F. Pucci. work in progress"/>
          <p:cNvSpPr txBox="1"/>
          <p:nvPr/>
        </p:nvSpPr>
        <p:spPr>
          <a:xfrm>
            <a:off x="5995115" y="8664269"/>
            <a:ext cx="6987484" cy="11971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1800">
                <a:solidFill>
                  <a:srgbClr val="000000"/>
                </a:solidFill>
                <a:latin typeface="Helvetica"/>
                <a:ea typeface="Helvetica"/>
                <a:cs typeface="Helvetica"/>
                <a:sym typeface="Helvetica"/>
              </a:defRPr>
            </a:pPr>
            <a:endParaRPr/>
          </a:p>
          <a:p>
            <a:pPr algn="l" defTabSz="457200">
              <a:spcBef>
                <a:spcPts val="1200"/>
              </a:spcBef>
              <a:defRPr sz="1800">
                <a:solidFill>
                  <a:srgbClr val="000000"/>
                </a:solidFill>
                <a:latin typeface="Helvetica"/>
                <a:ea typeface="Helvetica"/>
                <a:cs typeface="Helvetica"/>
                <a:sym typeface="Helvetica"/>
              </a:defRPr>
            </a:pPr>
            <a:r>
              <a:t>M. Tsishyn, H. Talibart, M.Rooman, F. Pucci. </a:t>
            </a:r>
            <a:r>
              <a:rPr i="1"/>
              <a:t>work in progress</a:t>
            </a:r>
          </a:p>
        </p:txBody>
      </p:sp>
      <p:pic>
        <p:nvPicPr>
          <p:cNvPr id="324" name="Immagine" descr="Immagine"/>
          <p:cNvPicPr>
            <a:picLocks noChangeAspect="1"/>
          </p:cNvPicPr>
          <p:nvPr/>
        </p:nvPicPr>
        <p:blipFill>
          <a:blip r:embed="rId4"/>
          <a:stretch>
            <a:fillRect/>
          </a:stretch>
        </p:blipFill>
        <p:spPr>
          <a:xfrm>
            <a:off x="375296" y="1306688"/>
            <a:ext cx="3398075" cy="476957"/>
          </a:xfrm>
          <a:prstGeom prst="rect">
            <a:avLst/>
          </a:prstGeom>
          <a:ln w="3175">
            <a:miter lim="400000"/>
          </a:ln>
        </p:spPr>
      </p:pic>
      <p:pic>
        <p:nvPicPr>
          <p:cNvPr id="325" name="Immagine" descr="Immagine"/>
          <p:cNvPicPr>
            <a:picLocks noChangeAspect="1"/>
          </p:cNvPicPr>
          <p:nvPr/>
        </p:nvPicPr>
        <p:blipFill>
          <a:blip r:embed="rId5"/>
          <a:srcRect l="41825"/>
          <a:stretch>
            <a:fillRect/>
          </a:stretch>
        </p:blipFill>
        <p:spPr>
          <a:xfrm>
            <a:off x="4282109" y="1190790"/>
            <a:ext cx="6678342" cy="2765242"/>
          </a:xfrm>
          <a:prstGeom prst="rect">
            <a:avLst/>
          </a:prstGeom>
          <a:ln w="3175">
            <a:miter lim="400000"/>
          </a:ln>
        </p:spPr>
      </p:pic>
      <p:sp>
        <p:nvSpPr>
          <p:cNvPr id="326" name="We develop StructureDCA by considering a sparse DCA model where only the couplings corresponding to residue pairs that are in physical contact are considered"/>
          <p:cNvSpPr txBox="1"/>
          <p:nvPr/>
        </p:nvSpPr>
        <p:spPr>
          <a:xfrm>
            <a:off x="727439" y="3752430"/>
            <a:ext cx="12311922" cy="8161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a:defRPr sz="2500">
                <a:solidFill>
                  <a:srgbClr val="000000"/>
                </a:solidFill>
                <a:latin typeface="Helvetica"/>
                <a:ea typeface="Helvetica"/>
                <a:cs typeface="Helvetica"/>
                <a:sym typeface="Helvetica"/>
              </a:defRPr>
            </a:pPr>
            <a:r>
              <a:t>We develop </a:t>
            </a:r>
            <a:r>
              <a:rPr b="1"/>
              <a:t>StructureDCA</a:t>
            </a:r>
            <a:r>
              <a:t> by considering a sparse DCA model where only the couplings corresponding to residue pairs that are in physical contact are considered</a:t>
            </a:r>
          </a:p>
        </p:txBody>
      </p:sp>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3" name="Raggruppa"/>
          <p:cNvGrpSpPr/>
          <p:nvPr/>
        </p:nvGrpSpPr>
        <p:grpSpPr>
          <a:xfrm>
            <a:off x="5709687" y="5158447"/>
            <a:ext cx="6077699" cy="2015665"/>
            <a:chOff x="0" y="0"/>
            <a:chExt cx="6077697" cy="2015664"/>
          </a:xfrm>
        </p:grpSpPr>
        <p:pic>
          <p:nvPicPr>
            <p:cNvPr id="330" name="Immagine" descr="Immagine"/>
            <p:cNvPicPr>
              <a:picLocks noChangeAspect="1"/>
            </p:cNvPicPr>
            <p:nvPr/>
          </p:nvPicPr>
          <p:blipFill>
            <a:blip r:embed="rId3"/>
            <a:srcRect l="17345"/>
            <a:stretch>
              <a:fillRect/>
            </a:stretch>
          </p:blipFill>
          <p:spPr>
            <a:xfrm>
              <a:off x="0" y="0"/>
              <a:ext cx="6077698" cy="2015665"/>
            </a:xfrm>
            <a:prstGeom prst="rect">
              <a:avLst/>
            </a:prstGeom>
            <a:ln w="3175" cap="flat">
              <a:noFill/>
              <a:miter lim="400000"/>
            </a:ln>
            <a:effectLst/>
          </p:spPr>
        </p:pic>
        <p:sp>
          <p:nvSpPr>
            <p:cNvPr id="331" name="Rettangolo"/>
            <p:cNvSpPr/>
            <p:nvPr/>
          </p:nvSpPr>
          <p:spPr>
            <a:xfrm>
              <a:off x="322870" y="1330189"/>
              <a:ext cx="1413818" cy="444997"/>
            </a:xfrm>
            <a:prstGeom prst="rect">
              <a:avLst/>
            </a:prstGeom>
            <a:solidFill>
              <a:srgbClr val="FFFFFF"/>
            </a:solidFill>
            <a:ln w="3175" cap="flat">
              <a:noFill/>
              <a:miter lim="400000"/>
            </a:ln>
            <a:effectLst/>
          </p:spPr>
          <p:txBody>
            <a:bodyPr wrap="square" lIns="27093" tIns="27093" rIns="27093" bIns="27093" numCol="1" anchor="ctr">
              <a:noAutofit/>
            </a:bodyP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332" name="Immagine" descr="Immagine"/>
            <p:cNvPicPr>
              <a:picLocks noChangeAspect="1"/>
            </p:cNvPicPr>
            <p:nvPr/>
          </p:nvPicPr>
          <p:blipFill>
            <a:blip r:embed="rId4"/>
            <a:srcRect/>
            <a:stretch>
              <a:fillRect/>
            </a:stretch>
          </p:blipFill>
          <p:spPr>
            <a:xfrm>
              <a:off x="129652" y="1339268"/>
              <a:ext cx="1800255" cy="553840"/>
            </a:xfrm>
            <a:prstGeom prst="rect">
              <a:avLst/>
            </a:prstGeom>
            <a:ln w="3175" cap="flat">
              <a:noFill/>
              <a:miter lim="400000"/>
            </a:ln>
            <a:effectLst/>
          </p:spPr>
        </p:pic>
      </p:grpSp>
      <p:pic>
        <p:nvPicPr>
          <p:cNvPr id="334" name="Raggruppa" descr="Raggruppa"/>
          <p:cNvPicPr>
            <a:picLocks noChangeAspect="1"/>
          </p:cNvPicPr>
          <p:nvPr/>
        </p:nvPicPr>
        <p:blipFill>
          <a:blip r:embed="rId5"/>
          <a:srcRect l="35254" t="24284" r="48960" b="35900"/>
          <a:stretch>
            <a:fillRect/>
          </a:stretch>
        </p:blipFill>
        <p:spPr>
          <a:xfrm>
            <a:off x="1332796" y="5431017"/>
            <a:ext cx="1800255" cy="1569866"/>
          </a:xfrm>
          <a:prstGeom prst="rect">
            <a:avLst/>
          </a:prstGeom>
          <a:ln w="3175">
            <a:miter lim="400000"/>
          </a:ln>
        </p:spPr>
      </p:pic>
      <p:pic>
        <p:nvPicPr>
          <p:cNvPr id="335" name="Immagine" descr="Immagine"/>
          <p:cNvPicPr>
            <a:picLocks noChangeAspect="1"/>
          </p:cNvPicPr>
          <p:nvPr/>
        </p:nvPicPr>
        <p:blipFill>
          <a:blip r:embed="rId3"/>
          <a:srcRect r="84018"/>
          <a:stretch>
            <a:fillRect/>
          </a:stretch>
        </p:blipFill>
        <p:spPr>
          <a:xfrm>
            <a:off x="4452456" y="5220190"/>
            <a:ext cx="1116710" cy="1915420"/>
          </a:xfrm>
          <a:prstGeom prst="rect">
            <a:avLst/>
          </a:prstGeom>
          <a:ln w="3175">
            <a:miter lim="400000"/>
          </a:ln>
        </p:spPr>
      </p:pic>
      <p:pic>
        <p:nvPicPr>
          <p:cNvPr id="336" name="Immagine" descr="Immagine"/>
          <p:cNvPicPr>
            <a:picLocks noChangeAspect="1"/>
          </p:cNvPicPr>
          <p:nvPr/>
        </p:nvPicPr>
        <p:blipFill>
          <a:blip r:embed="rId4"/>
          <a:srcRect l="64630"/>
          <a:stretch>
            <a:fillRect/>
          </a:stretch>
        </p:blipFill>
        <p:spPr>
          <a:xfrm>
            <a:off x="2731411" y="7053586"/>
            <a:ext cx="636750" cy="553840"/>
          </a:xfrm>
          <a:prstGeom prst="rect">
            <a:avLst/>
          </a:prstGeom>
          <a:ln w="3175">
            <a:miter lim="400000"/>
          </a:ln>
        </p:spPr>
      </p:pic>
      <p:sp>
        <p:nvSpPr>
          <p:cNvPr id="337" name="Contact Map"/>
          <p:cNvSpPr txBox="1"/>
          <p:nvPr/>
        </p:nvSpPr>
        <p:spPr>
          <a:xfrm>
            <a:off x="977295" y="7110738"/>
            <a:ext cx="1774860" cy="38926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p>
            <a:pPr>
              <a:defRPr sz="2200"/>
            </a:pPr>
            <a:r>
              <a:rPr>
                <a:solidFill>
                  <a:srgbClr val="000000"/>
                </a:solidFill>
              </a:rPr>
              <a:t>Contact Map</a:t>
            </a:r>
            <a:r>
              <a:t> </a:t>
            </a:r>
          </a:p>
        </p:txBody>
      </p:sp>
      <p:pic>
        <p:nvPicPr>
          <p:cNvPr id="338" name="Immagine" descr="Immagine"/>
          <p:cNvPicPr>
            <a:picLocks noChangeAspect="1"/>
          </p:cNvPicPr>
          <p:nvPr/>
        </p:nvPicPr>
        <p:blipFill>
          <a:blip r:embed="rId6"/>
          <a:srcRect l="64154" r="25543"/>
          <a:stretch>
            <a:fillRect/>
          </a:stretch>
        </p:blipFill>
        <p:spPr>
          <a:xfrm>
            <a:off x="3232961" y="4857584"/>
            <a:ext cx="1119551" cy="2617578"/>
          </a:xfrm>
          <a:prstGeom prst="rect">
            <a:avLst/>
          </a:prstGeom>
          <a:ln w="3175">
            <a:miter lim="400000"/>
          </a:ln>
        </p:spPr>
      </p:pic>
      <p:sp>
        <p:nvSpPr>
          <p:cNvPr id="339" name="Rettangolo"/>
          <p:cNvSpPr/>
          <p:nvPr/>
        </p:nvSpPr>
        <p:spPr>
          <a:xfrm>
            <a:off x="57217" y="53157"/>
            <a:ext cx="12890366" cy="9647286"/>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340" name="Immagine" descr="Immagine"/>
          <p:cNvPicPr>
            <a:picLocks noChangeAspect="1"/>
          </p:cNvPicPr>
          <p:nvPr/>
        </p:nvPicPr>
        <p:blipFill>
          <a:blip r:embed="rId7"/>
          <a:stretch>
            <a:fillRect/>
          </a:stretch>
        </p:blipFill>
        <p:spPr>
          <a:xfrm>
            <a:off x="104371" y="107363"/>
            <a:ext cx="12796058" cy="1172799"/>
          </a:xfrm>
          <a:prstGeom prst="rect">
            <a:avLst/>
          </a:prstGeom>
          <a:ln w="3175">
            <a:miter lim="400000"/>
          </a:ln>
        </p:spPr>
      </p:pic>
      <p:sp>
        <p:nvSpPr>
          <p:cNvPr id="341" name="Testo"/>
          <p:cNvSpPr txBox="1"/>
          <p:nvPr/>
        </p:nvSpPr>
        <p:spPr>
          <a:xfrm>
            <a:off x="8518611" y="7040886"/>
            <a:ext cx="5566119" cy="7907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1800">
                <a:solidFill>
                  <a:srgbClr val="000000"/>
                </a:solidFill>
                <a:latin typeface="Times Roman"/>
                <a:ea typeface="Times Roman"/>
                <a:cs typeface="Times Roman"/>
                <a:sym typeface="Times Roman"/>
              </a:defRPr>
            </a:pPr>
            <a:endParaRPr/>
          </a:p>
        </p:txBody>
      </p:sp>
      <p:sp>
        <p:nvSpPr>
          <p:cNvPr id="342" name="M. Tsishyn, H. Talibart, M.Rooman, F. Pucci. work in progress"/>
          <p:cNvSpPr txBox="1"/>
          <p:nvPr/>
        </p:nvSpPr>
        <p:spPr>
          <a:xfrm>
            <a:off x="5995115" y="8664270"/>
            <a:ext cx="6987484" cy="11971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1800">
                <a:solidFill>
                  <a:srgbClr val="000000"/>
                </a:solidFill>
                <a:latin typeface="Helvetica"/>
                <a:ea typeface="Helvetica"/>
                <a:cs typeface="Helvetica"/>
                <a:sym typeface="Helvetica"/>
              </a:defRPr>
            </a:pPr>
            <a:endParaRPr/>
          </a:p>
          <a:p>
            <a:pPr algn="l" defTabSz="457200">
              <a:spcBef>
                <a:spcPts val="1200"/>
              </a:spcBef>
              <a:defRPr sz="1800">
                <a:solidFill>
                  <a:srgbClr val="000000"/>
                </a:solidFill>
                <a:latin typeface="Helvetica"/>
                <a:ea typeface="Helvetica"/>
                <a:cs typeface="Helvetica"/>
                <a:sym typeface="Helvetica"/>
              </a:defRPr>
            </a:pPr>
            <a:r>
              <a:t>M. Tsishyn, H. Talibart, M.Rooman, F. Pucci. </a:t>
            </a:r>
            <a:r>
              <a:rPr i="1"/>
              <a:t>work in progress</a:t>
            </a:r>
          </a:p>
        </p:txBody>
      </p:sp>
      <p:pic>
        <p:nvPicPr>
          <p:cNvPr id="343" name="Immagine" descr="Immagine"/>
          <p:cNvPicPr>
            <a:picLocks noChangeAspect="1"/>
          </p:cNvPicPr>
          <p:nvPr/>
        </p:nvPicPr>
        <p:blipFill>
          <a:blip r:embed="rId8"/>
          <a:stretch>
            <a:fillRect/>
          </a:stretch>
        </p:blipFill>
        <p:spPr>
          <a:xfrm>
            <a:off x="375296" y="1306688"/>
            <a:ext cx="3398075" cy="476957"/>
          </a:xfrm>
          <a:prstGeom prst="rect">
            <a:avLst/>
          </a:prstGeom>
          <a:ln w="3175">
            <a:miter lim="400000"/>
          </a:ln>
        </p:spPr>
      </p:pic>
      <p:pic>
        <p:nvPicPr>
          <p:cNvPr id="344" name="Immagine" descr="Immagine"/>
          <p:cNvPicPr>
            <a:picLocks noChangeAspect="1"/>
          </p:cNvPicPr>
          <p:nvPr/>
        </p:nvPicPr>
        <p:blipFill>
          <a:blip r:embed="rId6"/>
          <a:srcRect l="41825"/>
          <a:stretch>
            <a:fillRect/>
          </a:stretch>
        </p:blipFill>
        <p:spPr>
          <a:xfrm>
            <a:off x="4282109" y="1190790"/>
            <a:ext cx="6678343" cy="2765242"/>
          </a:xfrm>
          <a:prstGeom prst="rect">
            <a:avLst/>
          </a:prstGeom>
          <a:ln w="3175">
            <a:miter lim="400000"/>
          </a:ln>
        </p:spPr>
      </p:pic>
      <p:sp>
        <p:nvSpPr>
          <p:cNvPr id="345" name="We develop StructureDCA by considering a sparse DCA model where only the couplings corresponding to residue pairs that are in physical contact are considered"/>
          <p:cNvSpPr txBox="1"/>
          <p:nvPr/>
        </p:nvSpPr>
        <p:spPr>
          <a:xfrm>
            <a:off x="727439" y="3752430"/>
            <a:ext cx="12311922" cy="8161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a:defRPr sz="2500">
                <a:solidFill>
                  <a:srgbClr val="000000"/>
                </a:solidFill>
                <a:latin typeface="Helvetica"/>
                <a:ea typeface="Helvetica"/>
                <a:cs typeface="Helvetica"/>
                <a:sym typeface="Helvetica"/>
              </a:defRPr>
            </a:pPr>
            <a:r>
              <a:t>We develop </a:t>
            </a:r>
            <a:r>
              <a:rPr b="1"/>
              <a:t>StructureDCA</a:t>
            </a:r>
            <a:r>
              <a:t> by considering a sparse DCA model where only the couplings corresponding to residue pairs that are in physical contact are considered</a:t>
            </a:r>
          </a:p>
        </p:txBody>
      </p:sp>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 name="Immagine" descr="Immagine"/>
          <p:cNvPicPr>
            <a:picLocks noChangeAspect="1"/>
          </p:cNvPicPr>
          <p:nvPr/>
        </p:nvPicPr>
        <p:blipFill>
          <a:blip r:embed="rId3"/>
          <a:srcRect r="84018"/>
          <a:stretch>
            <a:fillRect/>
          </a:stretch>
        </p:blipFill>
        <p:spPr>
          <a:xfrm>
            <a:off x="4452456" y="4712190"/>
            <a:ext cx="1116710" cy="1915420"/>
          </a:xfrm>
          <a:prstGeom prst="rect">
            <a:avLst/>
          </a:prstGeom>
          <a:ln w="3175">
            <a:miter lim="400000"/>
          </a:ln>
        </p:spPr>
      </p:pic>
      <p:pic>
        <p:nvPicPr>
          <p:cNvPr id="350" name="Immagine" descr="Immagine"/>
          <p:cNvPicPr>
            <a:picLocks noChangeAspect="1"/>
          </p:cNvPicPr>
          <p:nvPr/>
        </p:nvPicPr>
        <p:blipFill>
          <a:blip r:embed="rId4"/>
          <a:srcRect l="64154" r="25543"/>
          <a:stretch>
            <a:fillRect/>
          </a:stretch>
        </p:blipFill>
        <p:spPr>
          <a:xfrm>
            <a:off x="3232961" y="4349584"/>
            <a:ext cx="1119551" cy="2617578"/>
          </a:xfrm>
          <a:prstGeom prst="rect">
            <a:avLst/>
          </a:prstGeom>
          <a:ln w="3175">
            <a:miter lim="400000"/>
          </a:ln>
        </p:spPr>
      </p:pic>
      <p:sp>
        <p:nvSpPr>
          <p:cNvPr id="351" name="Rettangolo"/>
          <p:cNvSpPr/>
          <p:nvPr/>
        </p:nvSpPr>
        <p:spPr>
          <a:xfrm>
            <a:off x="57217" y="53157"/>
            <a:ext cx="12890366" cy="9647286"/>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352" name="Immagine" descr="Immagine"/>
          <p:cNvPicPr>
            <a:picLocks noChangeAspect="1"/>
          </p:cNvPicPr>
          <p:nvPr/>
        </p:nvPicPr>
        <p:blipFill>
          <a:blip r:embed="rId5"/>
          <a:stretch>
            <a:fillRect/>
          </a:stretch>
        </p:blipFill>
        <p:spPr>
          <a:xfrm>
            <a:off x="104371" y="107363"/>
            <a:ext cx="12796058" cy="1172799"/>
          </a:xfrm>
          <a:prstGeom prst="rect">
            <a:avLst/>
          </a:prstGeom>
          <a:ln w="3175">
            <a:miter lim="400000"/>
          </a:ln>
        </p:spPr>
      </p:pic>
      <p:sp>
        <p:nvSpPr>
          <p:cNvPr id="353" name="Testo"/>
          <p:cNvSpPr txBox="1"/>
          <p:nvPr/>
        </p:nvSpPr>
        <p:spPr>
          <a:xfrm>
            <a:off x="8518611" y="7040886"/>
            <a:ext cx="5566119" cy="7907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1800">
                <a:solidFill>
                  <a:srgbClr val="000000"/>
                </a:solidFill>
                <a:latin typeface="Times Roman"/>
                <a:ea typeface="Times Roman"/>
                <a:cs typeface="Times Roman"/>
                <a:sym typeface="Times Roman"/>
              </a:defRPr>
            </a:pPr>
            <a:endParaRPr/>
          </a:p>
        </p:txBody>
      </p:sp>
      <p:pic>
        <p:nvPicPr>
          <p:cNvPr id="354" name="Immagine" descr="Immagine"/>
          <p:cNvPicPr>
            <a:picLocks noChangeAspect="1"/>
          </p:cNvPicPr>
          <p:nvPr/>
        </p:nvPicPr>
        <p:blipFill>
          <a:blip r:embed="rId6"/>
          <a:stretch>
            <a:fillRect/>
          </a:stretch>
        </p:blipFill>
        <p:spPr>
          <a:xfrm>
            <a:off x="375296" y="1306688"/>
            <a:ext cx="3398075" cy="476957"/>
          </a:xfrm>
          <a:prstGeom prst="rect">
            <a:avLst/>
          </a:prstGeom>
          <a:ln w="3175">
            <a:miter lim="400000"/>
          </a:ln>
        </p:spPr>
      </p:pic>
      <p:pic>
        <p:nvPicPr>
          <p:cNvPr id="355" name="Immagine" descr="Immagine"/>
          <p:cNvPicPr>
            <a:picLocks noChangeAspect="1"/>
          </p:cNvPicPr>
          <p:nvPr/>
        </p:nvPicPr>
        <p:blipFill>
          <a:blip r:embed="rId7"/>
          <a:stretch>
            <a:fillRect/>
          </a:stretch>
        </p:blipFill>
        <p:spPr>
          <a:xfrm>
            <a:off x="1288392" y="1810172"/>
            <a:ext cx="9579631" cy="7175124"/>
          </a:xfrm>
          <a:prstGeom prst="rect">
            <a:avLst/>
          </a:prstGeom>
          <a:ln w="3175">
            <a:miter lim="400000"/>
          </a:ln>
        </p:spPr>
      </p:pic>
      <p:sp>
        <p:nvSpPr>
          <p:cNvPr id="356" name="Here the performances on ProteinGym (Dec 25)."/>
          <p:cNvSpPr txBox="1"/>
          <p:nvPr/>
        </p:nvSpPr>
        <p:spPr>
          <a:xfrm>
            <a:off x="1671248" y="8679469"/>
            <a:ext cx="3735013" cy="7653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defTabSz="457200">
              <a:spcBef>
                <a:spcPts val="1200"/>
              </a:spcBef>
              <a:defRPr sz="2300">
                <a:solidFill>
                  <a:srgbClr val="000000"/>
                </a:solidFill>
                <a:latin typeface="Helvetica"/>
                <a:ea typeface="Helvetica"/>
                <a:cs typeface="Helvetica"/>
                <a:sym typeface="Helvetica"/>
              </a:defRPr>
            </a:lvl1pPr>
          </a:lstStyle>
          <a:p>
            <a:r>
              <a:t>Here the performances on ProteinGym (Dec 25). </a:t>
            </a:r>
          </a:p>
        </p:txBody>
      </p:sp>
      <p:sp>
        <p:nvSpPr>
          <p:cNvPr id="357" name="M. Tsishyn, H. Talibart, M.Rooman, F. Pucci. work in progress"/>
          <p:cNvSpPr txBox="1"/>
          <p:nvPr/>
        </p:nvSpPr>
        <p:spPr>
          <a:xfrm>
            <a:off x="6482852" y="8587933"/>
            <a:ext cx="6987483" cy="11971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1800">
                <a:solidFill>
                  <a:srgbClr val="000000"/>
                </a:solidFill>
                <a:latin typeface="Helvetica"/>
                <a:ea typeface="Helvetica"/>
                <a:cs typeface="Helvetica"/>
                <a:sym typeface="Helvetica"/>
              </a:defRPr>
            </a:pPr>
            <a:endParaRPr dirty="0"/>
          </a:p>
          <a:p>
            <a:pPr algn="l" defTabSz="457200">
              <a:spcBef>
                <a:spcPts val="1200"/>
              </a:spcBef>
              <a:defRPr sz="1800">
                <a:solidFill>
                  <a:srgbClr val="000000"/>
                </a:solidFill>
                <a:latin typeface="Helvetica"/>
                <a:ea typeface="Helvetica"/>
                <a:cs typeface="Helvetica"/>
                <a:sym typeface="Helvetica"/>
              </a:defRPr>
            </a:pPr>
            <a:r>
              <a:rPr dirty="0"/>
              <a:t>M. </a:t>
            </a:r>
            <a:r>
              <a:rPr dirty="0" err="1"/>
              <a:t>Tsishyn</a:t>
            </a:r>
            <a:r>
              <a:rPr dirty="0"/>
              <a:t>, H. </a:t>
            </a:r>
            <a:r>
              <a:rPr dirty="0" err="1"/>
              <a:t>Talibart</a:t>
            </a:r>
            <a:r>
              <a:rPr dirty="0"/>
              <a:t>, </a:t>
            </a:r>
            <a:r>
              <a:rPr dirty="0" err="1"/>
              <a:t>M.Rooman</a:t>
            </a:r>
            <a:r>
              <a:rPr dirty="0"/>
              <a:t>, F. Pucci. </a:t>
            </a:r>
            <a:r>
              <a:rPr i="1" dirty="0"/>
              <a:t>work in progress</a:t>
            </a:r>
          </a:p>
        </p:txBody>
      </p:sp>
      <p:pic>
        <p:nvPicPr>
          <p:cNvPr id="358" name="Immagine" descr="Immagine"/>
          <p:cNvPicPr>
            <a:picLocks noChangeAspect="1"/>
          </p:cNvPicPr>
          <p:nvPr/>
        </p:nvPicPr>
        <p:blipFill>
          <a:blip r:embed="rId8"/>
          <a:stretch>
            <a:fillRect/>
          </a:stretch>
        </p:blipFill>
        <p:spPr>
          <a:xfrm>
            <a:off x="3056144" y="2985606"/>
            <a:ext cx="6565492" cy="136550"/>
          </a:xfrm>
          <a:prstGeom prst="rect">
            <a:avLst/>
          </a:prstGeom>
          <a:ln w="3175">
            <a:miter lim="400000"/>
          </a:ln>
        </p:spPr>
      </p:pic>
      <p:pic>
        <p:nvPicPr>
          <p:cNvPr id="359" name="Immagine" descr="Immagine"/>
          <p:cNvPicPr>
            <a:picLocks noChangeAspect="1"/>
          </p:cNvPicPr>
          <p:nvPr/>
        </p:nvPicPr>
        <p:blipFill>
          <a:blip r:embed="rId9"/>
          <a:srcRect/>
          <a:stretch>
            <a:fillRect/>
          </a:stretch>
        </p:blipFill>
        <p:spPr>
          <a:xfrm>
            <a:off x="3046302" y="7245805"/>
            <a:ext cx="4846710" cy="143666"/>
          </a:xfrm>
          <a:prstGeom prst="rect">
            <a:avLst/>
          </a:prstGeom>
          <a:ln w="3175">
            <a:miter lim="400000"/>
          </a:ln>
        </p:spPr>
      </p:pic>
      <p:pic>
        <p:nvPicPr>
          <p:cNvPr id="360" name="Immagine" descr="Immagine"/>
          <p:cNvPicPr>
            <a:picLocks noChangeAspect="1"/>
          </p:cNvPicPr>
          <p:nvPr/>
        </p:nvPicPr>
        <p:blipFill>
          <a:blip r:embed="rId9"/>
          <a:srcRect l="89139"/>
          <a:stretch>
            <a:fillRect/>
          </a:stretch>
        </p:blipFill>
        <p:spPr>
          <a:xfrm>
            <a:off x="7430114" y="7245805"/>
            <a:ext cx="526398" cy="143666"/>
          </a:xfrm>
          <a:prstGeom prst="rect">
            <a:avLst/>
          </a:prstGeom>
          <a:ln w="3175">
            <a:miter lim="400000"/>
          </a:ln>
        </p:spPr>
      </p:pic>
      <p:sp>
        <p:nvSpPr>
          <p:cNvPr id="361" name="Ovale"/>
          <p:cNvSpPr/>
          <p:nvPr/>
        </p:nvSpPr>
        <p:spPr>
          <a:xfrm>
            <a:off x="1866900" y="6171493"/>
            <a:ext cx="1270000" cy="248606"/>
          </a:xfrm>
          <a:prstGeom prst="ellipse">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362" name="Ovale"/>
          <p:cNvSpPr/>
          <p:nvPr/>
        </p:nvSpPr>
        <p:spPr>
          <a:xfrm>
            <a:off x="1574800" y="2501193"/>
            <a:ext cx="1489820" cy="248605"/>
          </a:xfrm>
          <a:prstGeom prst="ellipse">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363" name="Ovale"/>
          <p:cNvSpPr/>
          <p:nvPr/>
        </p:nvSpPr>
        <p:spPr>
          <a:xfrm>
            <a:off x="2190948" y="3069279"/>
            <a:ext cx="873672" cy="248605"/>
          </a:xfrm>
          <a:prstGeom prst="ellipse">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Rettangolo"/>
          <p:cNvSpPr/>
          <p:nvPr/>
        </p:nvSpPr>
        <p:spPr>
          <a:xfrm>
            <a:off x="57217" y="74324"/>
            <a:ext cx="12890366" cy="9604952"/>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368" name="Testo"/>
          <p:cNvSpPr txBox="1"/>
          <p:nvPr/>
        </p:nvSpPr>
        <p:spPr>
          <a:xfrm>
            <a:off x="8518611" y="8437886"/>
            <a:ext cx="5566119" cy="7907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1800">
                <a:solidFill>
                  <a:srgbClr val="000000"/>
                </a:solidFill>
                <a:latin typeface="Times Roman"/>
                <a:ea typeface="Times Roman"/>
                <a:cs typeface="Times Roman"/>
                <a:sym typeface="Times Roman"/>
              </a:defRPr>
            </a:pPr>
            <a:endParaRPr/>
          </a:p>
        </p:txBody>
      </p:sp>
      <p:pic>
        <p:nvPicPr>
          <p:cNvPr id="369" name="Immagine" descr="Immagine"/>
          <p:cNvPicPr>
            <a:picLocks noChangeAspect="1"/>
          </p:cNvPicPr>
          <p:nvPr/>
        </p:nvPicPr>
        <p:blipFill>
          <a:blip r:embed="rId3"/>
          <a:stretch>
            <a:fillRect/>
          </a:stretch>
        </p:blipFill>
        <p:spPr>
          <a:xfrm>
            <a:off x="100843" y="168990"/>
            <a:ext cx="12803114" cy="1088165"/>
          </a:xfrm>
          <a:prstGeom prst="rect">
            <a:avLst/>
          </a:prstGeom>
          <a:ln w="3175">
            <a:miter lim="400000"/>
          </a:ln>
        </p:spPr>
      </p:pic>
      <p:sp>
        <p:nvSpPr>
          <p:cNvPr id="370" name="Linea"/>
          <p:cNvSpPr/>
          <p:nvPr/>
        </p:nvSpPr>
        <p:spPr>
          <a:xfrm>
            <a:off x="7888948" y="2173625"/>
            <a:ext cx="1016001" cy="1"/>
          </a:xfrm>
          <a:prstGeom prst="line">
            <a:avLst/>
          </a:prstGeom>
          <a:ln w="63500">
            <a:solidFill>
              <a:srgbClr val="000000"/>
            </a:solidFill>
            <a:miter lim="400000"/>
            <a:tailEnd type="triangle"/>
          </a:ln>
        </p:spPr>
        <p:txBody>
          <a:bodyPr lIns="27093" tIns="27093" rIns="27093" bIns="27093" anchor="ctr"/>
          <a:lstStyle/>
          <a:p>
            <a:endParaRPr/>
          </a:p>
        </p:txBody>
      </p:sp>
      <p:pic>
        <p:nvPicPr>
          <p:cNvPr id="371" name="Immagine" descr="Immagine"/>
          <p:cNvPicPr>
            <a:picLocks noChangeAspect="1"/>
          </p:cNvPicPr>
          <p:nvPr/>
        </p:nvPicPr>
        <p:blipFill>
          <a:blip r:embed="rId4"/>
          <a:srcRect r="18644"/>
          <a:stretch>
            <a:fillRect/>
          </a:stretch>
        </p:blipFill>
        <p:spPr>
          <a:xfrm>
            <a:off x="8794750" y="1375543"/>
            <a:ext cx="3387086" cy="1359603"/>
          </a:xfrm>
          <a:prstGeom prst="rect">
            <a:avLst/>
          </a:prstGeom>
          <a:ln w="3175">
            <a:miter lim="400000"/>
          </a:ln>
        </p:spPr>
      </p:pic>
      <p:sp>
        <p:nvSpPr>
          <p:cNvPr id="372" name="Rettangolo"/>
          <p:cNvSpPr/>
          <p:nvPr/>
        </p:nvSpPr>
        <p:spPr>
          <a:xfrm>
            <a:off x="10250661" y="1866479"/>
            <a:ext cx="288512" cy="614294"/>
          </a:xfrm>
          <a:prstGeom prst="rect">
            <a:avLst/>
          </a:prstGeom>
          <a:solidFill>
            <a:srgbClr val="000000"/>
          </a:solidFill>
          <a:ln w="3175">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373" name="????"/>
          <p:cNvSpPr txBox="1"/>
          <p:nvPr/>
        </p:nvSpPr>
        <p:spPr>
          <a:xfrm>
            <a:off x="6649232" y="2677339"/>
            <a:ext cx="7550968" cy="41364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defRPr sz="2400" b="1">
                <a:solidFill>
                  <a:srgbClr val="000000"/>
                </a:solidFill>
              </a:defRPr>
            </a:lvl1pPr>
          </a:lstStyle>
          <a:p>
            <a:r>
              <a:t>????</a:t>
            </a:r>
          </a:p>
        </p:txBody>
      </p:sp>
      <p:pic>
        <p:nvPicPr>
          <p:cNvPr id="374" name="Immagine" descr="Immagine"/>
          <p:cNvPicPr>
            <a:picLocks noChangeAspect="1"/>
          </p:cNvPicPr>
          <p:nvPr/>
        </p:nvPicPr>
        <p:blipFill>
          <a:blip r:embed="rId4"/>
          <a:srcRect r="18644"/>
          <a:stretch>
            <a:fillRect/>
          </a:stretch>
        </p:blipFill>
        <p:spPr>
          <a:xfrm>
            <a:off x="4104216" y="1426343"/>
            <a:ext cx="3387087" cy="1359603"/>
          </a:xfrm>
          <a:prstGeom prst="rect">
            <a:avLst/>
          </a:prstGeom>
          <a:ln w="3175">
            <a:miter lim="400000"/>
          </a:ln>
        </p:spPr>
      </p:pic>
      <p:sp>
        <p:nvSpPr>
          <p:cNvPr id="375" name="Standard pLM"/>
          <p:cNvSpPr txBox="1"/>
          <p:nvPr/>
        </p:nvSpPr>
        <p:spPr>
          <a:xfrm>
            <a:off x="798766" y="1923642"/>
            <a:ext cx="12524868" cy="52536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a:defRPr sz="3100" b="1">
                <a:solidFill>
                  <a:srgbClr val="000000"/>
                </a:solidFill>
              </a:defRPr>
            </a:lvl1pPr>
          </a:lstStyle>
          <a:p>
            <a:r>
              <a:t>Standard pLM</a:t>
            </a:r>
          </a:p>
        </p:txBody>
      </p:sp>
      <p:sp>
        <p:nvSpPr>
          <p:cNvPr id="376" name="Predicting the likelihood of each amino acid at masked position(s)  in the sequence leveraging transformer architecture."/>
          <p:cNvSpPr txBox="1"/>
          <p:nvPr/>
        </p:nvSpPr>
        <p:spPr>
          <a:xfrm>
            <a:off x="798766" y="3141251"/>
            <a:ext cx="11793493" cy="90783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a:defRPr sz="2800">
                <a:solidFill>
                  <a:srgbClr val="000000"/>
                </a:solidFill>
              </a:defRPr>
            </a:lvl1pPr>
          </a:lstStyle>
          <a:p>
            <a:r>
              <a:t>Predicting the likelihood of each amino acid at masked position(s)  in the sequence leveraging transformer architecture.</a:t>
            </a:r>
          </a:p>
        </p:txBody>
      </p:sp>
      <p:sp>
        <p:nvSpPr>
          <p:cNvPr id="377" name="J. Su, C. Han, Y. Zhou, J. Shan, X. Zhou, F. Yuan, &quot;Saprot: Protein language modeling with structure-aware vocabulary.&quot; BioRxiv (2023)"/>
          <p:cNvSpPr txBox="1"/>
          <p:nvPr/>
        </p:nvSpPr>
        <p:spPr>
          <a:xfrm>
            <a:off x="387948" y="8589824"/>
            <a:ext cx="12615129" cy="10447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1800">
                <a:solidFill>
                  <a:srgbClr val="000000"/>
                </a:solidFill>
                <a:latin typeface="Helvetica"/>
                <a:ea typeface="Helvetica"/>
                <a:cs typeface="Helvetica"/>
                <a:sym typeface="Helvetica"/>
              </a:defRPr>
            </a:pPr>
            <a:endParaRPr/>
          </a:p>
          <a:p>
            <a:pPr algn="l" defTabSz="457200">
              <a:spcBef>
                <a:spcPts val="1200"/>
              </a:spcBef>
              <a:defRPr sz="1800">
                <a:solidFill>
                  <a:srgbClr val="000000"/>
                </a:solidFill>
                <a:latin typeface="Helvetica"/>
                <a:ea typeface="Helvetica"/>
                <a:cs typeface="Helvetica"/>
                <a:sym typeface="Helvetica"/>
              </a:defRPr>
            </a:pPr>
            <a:r>
              <a:t>J. Su, C. Han, Y. Zhou, J. Shan, X. Zhou, F. Yuan, "Saprot: Protein language modeling with structure-aware vocabulary." </a:t>
            </a:r>
            <a:r>
              <a:rPr i="1"/>
              <a:t>BioRxiv</a:t>
            </a:r>
            <a:r>
              <a:t> (2023)</a:t>
            </a:r>
          </a:p>
        </p:txBody>
      </p:sp>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Testo"/>
          <p:cNvSpPr txBox="1"/>
          <p:nvPr/>
        </p:nvSpPr>
        <p:spPr>
          <a:xfrm>
            <a:off x="8518611" y="8437886"/>
            <a:ext cx="5566119" cy="7907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1800">
                <a:solidFill>
                  <a:srgbClr val="000000"/>
                </a:solidFill>
                <a:latin typeface="Times Roman"/>
                <a:ea typeface="Times Roman"/>
                <a:cs typeface="Times Roman"/>
                <a:sym typeface="Times Roman"/>
              </a:defRPr>
            </a:pPr>
            <a:endParaRPr/>
          </a:p>
        </p:txBody>
      </p:sp>
      <p:pic>
        <p:nvPicPr>
          <p:cNvPr id="382" name="Immagine" descr="Immagine"/>
          <p:cNvPicPr>
            <a:picLocks noChangeAspect="1"/>
          </p:cNvPicPr>
          <p:nvPr/>
        </p:nvPicPr>
        <p:blipFill>
          <a:blip r:embed="rId3"/>
          <a:stretch>
            <a:fillRect/>
          </a:stretch>
        </p:blipFill>
        <p:spPr>
          <a:xfrm>
            <a:off x="100843" y="168990"/>
            <a:ext cx="12803114" cy="1088165"/>
          </a:xfrm>
          <a:prstGeom prst="rect">
            <a:avLst/>
          </a:prstGeom>
          <a:ln w="3175">
            <a:miter lim="400000"/>
          </a:ln>
        </p:spPr>
      </p:pic>
      <p:pic>
        <p:nvPicPr>
          <p:cNvPr id="383" name="Immagine" descr="Immagine"/>
          <p:cNvPicPr>
            <a:picLocks noChangeAspect="1"/>
          </p:cNvPicPr>
          <p:nvPr/>
        </p:nvPicPr>
        <p:blipFill>
          <a:blip r:embed="rId4"/>
          <a:stretch>
            <a:fillRect/>
          </a:stretch>
        </p:blipFill>
        <p:spPr>
          <a:xfrm>
            <a:off x="285764" y="6355619"/>
            <a:ext cx="5212379" cy="2817112"/>
          </a:xfrm>
          <a:prstGeom prst="rect">
            <a:avLst/>
          </a:prstGeom>
          <a:ln w="3175">
            <a:miter lim="400000"/>
          </a:ln>
        </p:spPr>
      </p:pic>
      <p:sp>
        <p:nvSpPr>
          <p:cNvPr id="384" name="incorporates structural information to define a structure-informed vocabulary, and then uses a masking approach to train a standard ESM-like architecture."/>
          <p:cNvSpPr txBox="1"/>
          <p:nvPr/>
        </p:nvSpPr>
        <p:spPr>
          <a:xfrm>
            <a:off x="2449293" y="4659752"/>
            <a:ext cx="10481247" cy="133963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a:defRPr sz="2800">
                <a:solidFill>
                  <a:srgbClr val="000000"/>
                </a:solidFill>
              </a:defRPr>
            </a:lvl1pPr>
          </a:lstStyle>
          <a:p>
            <a:r>
              <a:t>incorporates structural information to define a structure-informed vocabulary, and then uses a masking approach to train a standard ESM-like architecture.</a:t>
            </a:r>
          </a:p>
        </p:txBody>
      </p:sp>
      <p:pic>
        <p:nvPicPr>
          <p:cNvPr id="385" name="Immagine" descr="Immagine"/>
          <p:cNvPicPr>
            <a:picLocks noChangeAspect="1"/>
          </p:cNvPicPr>
          <p:nvPr/>
        </p:nvPicPr>
        <p:blipFill>
          <a:blip r:embed="rId5"/>
          <a:stretch>
            <a:fillRect/>
          </a:stretch>
        </p:blipFill>
        <p:spPr>
          <a:xfrm>
            <a:off x="7106417" y="6096981"/>
            <a:ext cx="1934372" cy="2648990"/>
          </a:xfrm>
          <a:prstGeom prst="rect">
            <a:avLst/>
          </a:prstGeom>
          <a:ln w="3175">
            <a:miter lim="400000"/>
          </a:ln>
        </p:spPr>
      </p:pic>
      <p:pic>
        <p:nvPicPr>
          <p:cNvPr id="386" name="foldseek-logo.png.png" descr="foldseek-logo.png.png"/>
          <p:cNvPicPr>
            <a:picLocks noChangeAspect="1"/>
          </p:cNvPicPr>
          <p:nvPr/>
        </p:nvPicPr>
        <p:blipFill>
          <a:blip r:embed="rId6"/>
          <a:stretch>
            <a:fillRect/>
          </a:stretch>
        </p:blipFill>
        <p:spPr>
          <a:xfrm>
            <a:off x="8962632" y="6242553"/>
            <a:ext cx="2205810" cy="1748336"/>
          </a:xfrm>
          <a:prstGeom prst="rect">
            <a:avLst/>
          </a:prstGeom>
          <a:ln w="3175">
            <a:miter lim="400000"/>
          </a:ln>
        </p:spPr>
      </p:pic>
      <p:sp>
        <p:nvSpPr>
          <p:cNvPr id="387" name="FoldSeek"/>
          <p:cNvSpPr txBox="1"/>
          <p:nvPr/>
        </p:nvSpPr>
        <p:spPr>
          <a:xfrm>
            <a:off x="9016178" y="8035794"/>
            <a:ext cx="1760052" cy="513036"/>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3000" b="1">
                <a:solidFill>
                  <a:srgbClr val="000000"/>
                </a:solidFill>
              </a:defRPr>
            </a:lvl1pPr>
          </a:lstStyle>
          <a:p>
            <a:r>
              <a:t>FoldSeek</a:t>
            </a:r>
          </a:p>
        </p:txBody>
      </p:sp>
      <p:sp>
        <p:nvSpPr>
          <p:cNvPr id="388" name="Linea"/>
          <p:cNvSpPr/>
          <p:nvPr/>
        </p:nvSpPr>
        <p:spPr>
          <a:xfrm>
            <a:off x="7888948" y="2173625"/>
            <a:ext cx="1016001" cy="1"/>
          </a:xfrm>
          <a:prstGeom prst="line">
            <a:avLst/>
          </a:prstGeom>
          <a:ln w="63500">
            <a:solidFill>
              <a:srgbClr val="000000"/>
            </a:solidFill>
            <a:miter lim="400000"/>
            <a:tailEnd type="triangle"/>
          </a:ln>
        </p:spPr>
        <p:txBody>
          <a:bodyPr lIns="27093" tIns="27093" rIns="27093" bIns="27093" anchor="ctr"/>
          <a:lstStyle/>
          <a:p>
            <a:endParaRPr/>
          </a:p>
        </p:txBody>
      </p:sp>
      <p:pic>
        <p:nvPicPr>
          <p:cNvPr id="389" name="Immagine" descr="Immagine"/>
          <p:cNvPicPr>
            <a:picLocks noChangeAspect="1"/>
          </p:cNvPicPr>
          <p:nvPr/>
        </p:nvPicPr>
        <p:blipFill>
          <a:blip r:embed="rId7"/>
          <a:srcRect r="18644"/>
          <a:stretch>
            <a:fillRect/>
          </a:stretch>
        </p:blipFill>
        <p:spPr>
          <a:xfrm>
            <a:off x="8794750" y="1375543"/>
            <a:ext cx="3387086" cy="1359603"/>
          </a:xfrm>
          <a:prstGeom prst="rect">
            <a:avLst/>
          </a:prstGeom>
          <a:ln w="3175">
            <a:miter lim="400000"/>
          </a:ln>
        </p:spPr>
      </p:pic>
      <p:sp>
        <p:nvSpPr>
          <p:cNvPr id="390" name="Rettangolo"/>
          <p:cNvSpPr/>
          <p:nvPr/>
        </p:nvSpPr>
        <p:spPr>
          <a:xfrm>
            <a:off x="10250661" y="1866479"/>
            <a:ext cx="288512" cy="614294"/>
          </a:xfrm>
          <a:prstGeom prst="rect">
            <a:avLst/>
          </a:prstGeom>
          <a:solidFill>
            <a:srgbClr val="000000"/>
          </a:solidFill>
          <a:ln w="3175">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391" name="????"/>
          <p:cNvSpPr txBox="1"/>
          <p:nvPr/>
        </p:nvSpPr>
        <p:spPr>
          <a:xfrm>
            <a:off x="6649232" y="2677339"/>
            <a:ext cx="7550968" cy="41364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defRPr sz="2400" b="1">
                <a:solidFill>
                  <a:srgbClr val="000000"/>
                </a:solidFill>
              </a:defRPr>
            </a:lvl1pPr>
          </a:lstStyle>
          <a:p>
            <a:r>
              <a:t>????</a:t>
            </a:r>
          </a:p>
        </p:txBody>
      </p:sp>
      <p:sp>
        <p:nvSpPr>
          <p:cNvPr id="392" name="Linea"/>
          <p:cNvSpPr/>
          <p:nvPr/>
        </p:nvSpPr>
        <p:spPr>
          <a:xfrm>
            <a:off x="5543682" y="8625985"/>
            <a:ext cx="1016001" cy="1"/>
          </a:xfrm>
          <a:prstGeom prst="line">
            <a:avLst/>
          </a:prstGeom>
          <a:ln w="63500">
            <a:solidFill>
              <a:srgbClr val="000000"/>
            </a:solidFill>
            <a:miter lim="400000"/>
            <a:tailEnd type="triangle"/>
          </a:ln>
        </p:spPr>
        <p:txBody>
          <a:bodyPr lIns="27093" tIns="27093" rIns="27093" bIns="27093" anchor="ctr"/>
          <a:lstStyle/>
          <a:p>
            <a:endParaRPr/>
          </a:p>
        </p:txBody>
      </p:sp>
      <p:pic>
        <p:nvPicPr>
          <p:cNvPr id="393" name="Immagine" descr="Immagine"/>
          <p:cNvPicPr>
            <a:picLocks noChangeAspect="1"/>
          </p:cNvPicPr>
          <p:nvPr/>
        </p:nvPicPr>
        <p:blipFill>
          <a:blip r:embed="rId7"/>
          <a:srcRect r="18644"/>
          <a:stretch>
            <a:fillRect/>
          </a:stretch>
        </p:blipFill>
        <p:spPr>
          <a:xfrm>
            <a:off x="4104216" y="1426343"/>
            <a:ext cx="3387087" cy="1359603"/>
          </a:xfrm>
          <a:prstGeom prst="rect">
            <a:avLst/>
          </a:prstGeom>
          <a:ln w="3175">
            <a:miter lim="400000"/>
          </a:ln>
        </p:spPr>
      </p:pic>
      <p:sp>
        <p:nvSpPr>
          <p:cNvPr id="394" name="Standard pLM"/>
          <p:cNvSpPr txBox="1"/>
          <p:nvPr/>
        </p:nvSpPr>
        <p:spPr>
          <a:xfrm>
            <a:off x="798766" y="1923642"/>
            <a:ext cx="12524868" cy="52536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a:defRPr sz="3100" b="1">
                <a:solidFill>
                  <a:srgbClr val="000000"/>
                </a:solidFill>
              </a:defRPr>
            </a:lvl1pPr>
          </a:lstStyle>
          <a:p>
            <a:r>
              <a:t>Standard pLM</a:t>
            </a:r>
          </a:p>
        </p:txBody>
      </p:sp>
      <p:sp>
        <p:nvSpPr>
          <p:cNvPr id="395" name="SaProt"/>
          <p:cNvSpPr txBox="1"/>
          <p:nvPr/>
        </p:nvSpPr>
        <p:spPr>
          <a:xfrm>
            <a:off x="637899" y="4564606"/>
            <a:ext cx="12524868" cy="6243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a:defRPr sz="3800" b="1">
                <a:solidFill>
                  <a:srgbClr val="000000"/>
                </a:solidFill>
              </a:defRPr>
            </a:lvl1pPr>
          </a:lstStyle>
          <a:p>
            <a:r>
              <a:t>SaProt</a:t>
            </a:r>
          </a:p>
        </p:txBody>
      </p:sp>
      <p:sp>
        <p:nvSpPr>
          <p:cNvPr id="396" name="Predicting the likelihood of each amino acid at masked position(s)  in the sequence leveraging transformer architecture."/>
          <p:cNvSpPr txBox="1"/>
          <p:nvPr/>
        </p:nvSpPr>
        <p:spPr>
          <a:xfrm>
            <a:off x="798766" y="3141251"/>
            <a:ext cx="11793493" cy="90783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a:defRPr sz="2800">
                <a:solidFill>
                  <a:srgbClr val="000000"/>
                </a:solidFill>
              </a:defRPr>
            </a:lvl1pPr>
          </a:lstStyle>
          <a:p>
            <a:r>
              <a:t>Predicting the likelihood of each amino acid at masked position(s)  in the sequence leveraging transformer architecture.</a:t>
            </a:r>
          </a:p>
        </p:txBody>
      </p:sp>
      <p:sp>
        <p:nvSpPr>
          <p:cNvPr id="397" name="J. Su, C. Han, Y. Zhou, J. Shan, X. Zhou, F. Yuan, &quot;Saprot: Protein language modeling with structure-aware vocabulary.&quot; BioRxiv (2023)"/>
          <p:cNvSpPr txBox="1"/>
          <p:nvPr/>
        </p:nvSpPr>
        <p:spPr>
          <a:xfrm>
            <a:off x="387948" y="8589824"/>
            <a:ext cx="12615129" cy="10447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spcBef>
                <a:spcPts val="1200"/>
              </a:spcBef>
              <a:defRPr sz="1800">
                <a:solidFill>
                  <a:srgbClr val="000000"/>
                </a:solidFill>
                <a:latin typeface="Helvetica"/>
                <a:ea typeface="Helvetica"/>
                <a:cs typeface="Helvetica"/>
                <a:sym typeface="Helvetica"/>
              </a:defRPr>
            </a:pPr>
            <a:endParaRPr/>
          </a:p>
          <a:p>
            <a:pPr algn="l" defTabSz="457200">
              <a:spcBef>
                <a:spcPts val="1200"/>
              </a:spcBef>
              <a:defRPr sz="1800">
                <a:solidFill>
                  <a:srgbClr val="000000"/>
                </a:solidFill>
                <a:latin typeface="Helvetica"/>
                <a:ea typeface="Helvetica"/>
                <a:cs typeface="Helvetica"/>
                <a:sym typeface="Helvetica"/>
              </a:defRPr>
            </a:pPr>
            <a:r>
              <a:t>J. Su, C. Han, Y. Zhou, J. Shan, X. Zhou, F. Yuan, "Saprot: Protein language modeling with structure-aware vocabulary." </a:t>
            </a:r>
            <a:r>
              <a:rPr i="1"/>
              <a:t>BioRxiv</a:t>
            </a:r>
            <a:r>
              <a:t> (2023)</a:t>
            </a:r>
          </a:p>
        </p:txBody>
      </p:sp>
      <p:sp>
        <p:nvSpPr>
          <p:cNvPr id="398" name="Rettangolo"/>
          <p:cNvSpPr/>
          <p:nvPr/>
        </p:nvSpPr>
        <p:spPr>
          <a:xfrm>
            <a:off x="57217" y="74324"/>
            <a:ext cx="12890366" cy="9604952"/>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2" name="Immagine" descr="Immagine"/>
          <p:cNvPicPr>
            <a:picLocks noChangeAspect="1"/>
          </p:cNvPicPr>
          <p:nvPr/>
        </p:nvPicPr>
        <p:blipFill>
          <a:blip r:embed="rId3"/>
          <a:stretch>
            <a:fillRect/>
          </a:stretch>
        </p:blipFill>
        <p:spPr>
          <a:xfrm>
            <a:off x="108530" y="137375"/>
            <a:ext cx="12787740" cy="1131511"/>
          </a:xfrm>
          <a:prstGeom prst="rect">
            <a:avLst/>
          </a:prstGeom>
          <a:ln w="3175">
            <a:miter lim="400000"/>
          </a:ln>
        </p:spPr>
      </p:pic>
      <p:sp>
        <p:nvSpPr>
          <p:cNvPr id="403" name="✽ Different properties measured = Different prediction models"/>
          <p:cNvSpPr txBox="1"/>
          <p:nvPr/>
        </p:nvSpPr>
        <p:spPr>
          <a:xfrm>
            <a:off x="444077" y="1971973"/>
            <a:ext cx="11634901" cy="5240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lgn="l" defTabSz="457200">
              <a:defRPr sz="3100" b="1">
                <a:solidFill>
                  <a:srgbClr val="000000"/>
                </a:solidFill>
                <a:latin typeface="Helvetica"/>
                <a:ea typeface="Helvetica"/>
                <a:cs typeface="Helvetica"/>
                <a:sym typeface="Helvetica"/>
              </a:defRPr>
            </a:lvl1pPr>
          </a:lstStyle>
          <a:p>
            <a:r>
              <a:t>✽ Different properties measured = Different prediction models</a:t>
            </a:r>
          </a:p>
        </p:txBody>
      </p:sp>
      <p:sp>
        <p:nvSpPr>
          <p:cNvPr id="404" name="TSC2 and LPL challenges: protein stability/abundance prediction…"/>
          <p:cNvSpPr txBox="1"/>
          <p:nvPr/>
        </p:nvSpPr>
        <p:spPr>
          <a:xfrm>
            <a:off x="779142" y="3190973"/>
            <a:ext cx="11446516" cy="15019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defRPr sz="2900">
                <a:solidFill>
                  <a:srgbClr val="000000"/>
                </a:solidFill>
                <a:latin typeface="Helvetica"/>
                <a:ea typeface="Helvetica"/>
                <a:cs typeface="Helvetica"/>
                <a:sym typeface="Helvetica"/>
              </a:defRPr>
            </a:pPr>
            <a:r>
              <a:t>TSC2 and LPL challenges: </a:t>
            </a:r>
            <a:r>
              <a:rPr b="1"/>
              <a:t>protein stability/abundance </a:t>
            </a:r>
            <a:r>
              <a:t>prediction</a:t>
            </a:r>
          </a:p>
          <a:p>
            <a:pPr algn="l" defTabSz="457200">
              <a:defRPr sz="900">
                <a:solidFill>
                  <a:srgbClr val="000000"/>
                </a:solidFill>
                <a:latin typeface="Helvetica"/>
                <a:ea typeface="Helvetica"/>
                <a:cs typeface="Helvetica"/>
                <a:sym typeface="Helvetica"/>
              </a:defRPr>
            </a:pPr>
            <a:endParaRPr/>
          </a:p>
          <a:p>
            <a:pPr algn="l" defTabSz="457200">
              <a:defRPr sz="2800" i="1">
                <a:solidFill>
                  <a:srgbClr val="000000"/>
                </a:solidFill>
                <a:latin typeface="Helvetica"/>
                <a:ea typeface="Helvetica"/>
                <a:cs typeface="Helvetica"/>
                <a:sym typeface="Helvetica"/>
              </a:defRPr>
            </a:pPr>
            <a:r>
              <a:t>Structural information is likely to play an important role, so we use additional structural features (statistical potentials)</a:t>
            </a:r>
          </a:p>
        </p:txBody>
      </p:sp>
      <p:sp>
        <p:nvSpPr>
          <p:cNvPr id="405" name="ARSA,  BARD1, FRFG: protein activity/function prediction…"/>
          <p:cNvSpPr txBox="1"/>
          <p:nvPr/>
        </p:nvSpPr>
        <p:spPr>
          <a:xfrm>
            <a:off x="779142" y="5387873"/>
            <a:ext cx="11446516" cy="15019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defRPr sz="2900">
                <a:solidFill>
                  <a:srgbClr val="000000"/>
                </a:solidFill>
                <a:latin typeface="Helvetica"/>
                <a:ea typeface="Helvetica"/>
                <a:cs typeface="Helvetica"/>
                <a:sym typeface="Helvetica"/>
              </a:defRPr>
            </a:pPr>
            <a:r>
              <a:t>ARSA,  BARD1, FRFG: </a:t>
            </a:r>
            <a:r>
              <a:rPr b="1"/>
              <a:t>protein activity/function </a:t>
            </a:r>
            <a:r>
              <a:t>prediction</a:t>
            </a:r>
          </a:p>
          <a:p>
            <a:pPr algn="l" defTabSz="457200">
              <a:defRPr sz="900">
                <a:solidFill>
                  <a:srgbClr val="000000"/>
                </a:solidFill>
                <a:latin typeface="Helvetica"/>
                <a:ea typeface="Helvetica"/>
                <a:cs typeface="Helvetica"/>
                <a:sym typeface="Helvetica"/>
              </a:defRPr>
            </a:pPr>
            <a:endParaRPr/>
          </a:p>
          <a:p>
            <a:pPr algn="l" defTabSz="457200">
              <a:defRPr sz="2800" i="1">
                <a:solidFill>
                  <a:srgbClr val="000000"/>
                </a:solidFill>
                <a:latin typeface="Helvetica"/>
                <a:ea typeface="Helvetica"/>
                <a:cs typeface="Helvetica"/>
                <a:sym typeface="Helvetica"/>
              </a:defRPr>
            </a:pPr>
            <a:r>
              <a:t>We use less or no structural information and based our models on evolutions</a:t>
            </a:r>
          </a:p>
        </p:txBody>
      </p:sp>
      <p:sp>
        <p:nvSpPr>
          <p:cNvPr id="406" name="Rettangolo"/>
          <p:cNvSpPr/>
          <p:nvPr/>
        </p:nvSpPr>
        <p:spPr>
          <a:xfrm>
            <a:off x="57217" y="74324"/>
            <a:ext cx="12890366" cy="9604952"/>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 Type of models of different complexity:"/>
          <p:cNvSpPr txBox="1"/>
          <p:nvPr/>
        </p:nvSpPr>
        <p:spPr>
          <a:xfrm>
            <a:off x="435742" y="1469389"/>
            <a:ext cx="7149066" cy="5240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p>
            <a:pPr algn="l" defTabSz="457200">
              <a:defRPr sz="3100">
                <a:solidFill>
                  <a:srgbClr val="000000"/>
                </a:solidFill>
                <a:latin typeface="Helvetica"/>
                <a:ea typeface="Helvetica"/>
                <a:cs typeface="Helvetica"/>
                <a:sym typeface="Helvetica"/>
              </a:defRPr>
            </a:pPr>
            <a:r>
              <a:t>✽ Type of models of </a:t>
            </a:r>
            <a:r>
              <a:rPr u="sng"/>
              <a:t>different complexity</a:t>
            </a:r>
            <a:r>
              <a:t>:</a:t>
            </a:r>
          </a:p>
        </p:txBody>
      </p:sp>
      <p:pic>
        <p:nvPicPr>
          <p:cNvPr id="411" name="Immagine" descr="Immagine"/>
          <p:cNvPicPr>
            <a:picLocks noChangeAspect="1"/>
          </p:cNvPicPr>
          <p:nvPr/>
        </p:nvPicPr>
        <p:blipFill>
          <a:blip r:embed="rId3"/>
          <a:stretch>
            <a:fillRect/>
          </a:stretch>
        </p:blipFill>
        <p:spPr>
          <a:xfrm>
            <a:off x="1226689" y="5304790"/>
            <a:ext cx="11374342" cy="2061110"/>
          </a:xfrm>
          <a:prstGeom prst="rect">
            <a:avLst/>
          </a:prstGeom>
          <a:ln w="3175">
            <a:miter lim="400000"/>
          </a:ln>
        </p:spPr>
      </p:pic>
      <p:sp>
        <p:nvSpPr>
          <p:cNvPr id="412" name="✽ Simple linear regression with RMSE as the loss function. Example TSC2"/>
          <p:cNvSpPr txBox="1"/>
          <p:nvPr/>
        </p:nvSpPr>
        <p:spPr>
          <a:xfrm>
            <a:off x="1113366" y="4572296"/>
            <a:ext cx="11600988" cy="6891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defRPr>
                <a:solidFill>
                  <a:srgbClr val="000000"/>
                </a:solidFill>
                <a:latin typeface="Helvetica"/>
                <a:ea typeface="Helvetica"/>
                <a:cs typeface="Helvetica"/>
                <a:sym typeface="Helvetica"/>
              </a:defRPr>
            </a:pPr>
            <a:endParaRPr/>
          </a:p>
          <a:p>
            <a:pPr algn="l" defTabSz="457200">
              <a:defRPr sz="2600">
                <a:solidFill>
                  <a:srgbClr val="000000"/>
                </a:solidFill>
                <a:latin typeface="Helvetica"/>
                <a:ea typeface="Helvetica"/>
                <a:cs typeface="Helvetica"/>
                <a:sym typeface="Helvetica"/>
              </a:defRPr>
            </a:pPr>
            <a:r>
              <a:t>✽ </a:t>
            </a:r>
            <a:r>
              <a:rPr b="1"/>
              <a:t>Simple linear regression</a:t>
            </a:r>
            <a:r>
              <a:t> with RMSE as the loss function. Example TSC2 </a:t>
            </a:r>
          </a:p>
        </p:txBody>
      </p:sp>
      <p:sp>
        <p:nvSpPr>
          <p:cNvPr id="413" name="For each challenge we submit 6 models:"/>
          <p:cNvSpPr txBox="1"/>
          <p:nvPr/>
        </p:nvSpPr>
        <p:spPr>
          <a:xfrm>
            <a:off x="860677" y="2195406"/>
            <a:ext cx="6450889" cy="4605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p>
            <a:pPr algn="l" defTabSz="457200">
              <a:defRPr sz="2700">
                <a:solidFill>
                  <a:srgbClr val="000000"/>
                </a:solidFill>
                <a:latin typeface="Helvetica"/>
                <a:ea typeface="Helvetica"/>
                <a:cs typeface="Helvetica"/>
                <a:sym typeface="Helvetica"/>
              </a:defRPr>
            </a:pPr>
            <a:r>
              <a:t>For </a:t>
            </a:r>
            <a:r>
              <a:rPr b="1"/>
              <a:t>each challenge</a:t>
            </a:r>
            <a:r>
              <a:t> we submit </a:t>
            </a:r>
            <a:r>
              <a:rPr b="1"/>
              <a:t>6 models</a:t>
            </a:r>
            <a:r>
              <a:t>:</a:t>
            </a:r>
          </a:p>
        </p:txBody>
      </p:sp>
      <p:sp>
        <p:nvSpPr>
          <p:cNvPr id="414" name="Two simple linear models,        two ANNs,          RSALOR and StructureDCA"/>
          <p:cNvSpPr txBox="1"/>
          <p:nvPr/>
        </p:nvSpPr>
        <p:spPr>
          <a:xfrm>
            <a:off x="806628" y="2847931"/>
            <a:ext cx="11731864" cy="4605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defTabSz="457200">
              <a:defRPr sz="2700">
                <a:solidFill>
                  <a:srgbClr val="000000"/>
                </a:solidFill>
                <a:latin typeface="Helvetica"/>
                <a:ea typeface="Helvetica"/>
                <a:cs typeface="Helvetica"/>
                <a:sym typeface="Helvetica"/>
              </a:defRPr>
            </a:lvl1pPr>
          </a:lstStyle>
          <a:p>
            <a:r>
              <a:t>Two simple linear models,        two ANNs,          RSALOR and StructureDCA  </a:t>
            </a:r>
          </a:p>
        </p:txBody>
      </p:sp>
      <p:pic>
        <p:nvPicPr>
          <p:cNvPr id="415" name="Immagine" descr="Immagine"/>
          <p:cNvPicPr>
            <a:picLocks noChangeAspect="1"/>
          </p:cNvPicPr>
          <p:nvPr/>
        </p:nvPicPr>
        <p:blipFill>
          <a:blip r:embed="rId4"/>
          <a:stretch>
            <a:fillRect/>
          </a:stretch>
        </p:blipFill>
        <p:spPr>
          <a:xfrm>
            <a:off x="96720" y="126756"/>
            <a:ext cx="12767741" cy="1039405"/>
          </a:xfrm>
          <a:prstGeom prst="rect">
            <a:avLst/>
          </a:prstGeom>
          <a:ln w="3175">
            <a:miter lim="400000"/>
          </a:ln>
        </p:spPr>
      </p:pic>
      <p:pic>
        <p:nvPicPr>
          <p:cNvPr id="416" name="Immagine" descr="Immagine"/>
          <p:cNvPicPr>
            <a:picLocks noChangeAspect="1"/>
          </p:cNvPicPr>
          <p:nvPr/>
        </p:nvPicPr>
        <p:blipFill>
          <a:blip r:embed="rId5"/>
          <a:stretch>
            <a:fillRect/>
          </a:stretch>
        </p:blipFill>
        <p:spPr>
          <a:xfrm>
            <a:off x="1410005" y="3406849"/>
            <a:ext cx="3096416" cy="204355"/>
          </a:xfrm>
          <a:prstGeom prst="rect">
            <a:avLst/>
          </a:prstGeom>
          <a:ln w="3175">
            <a:miter lim="400000"/>
          </a:ln>
        </p:spPr>
      </p:pic>
      <p:pic>
        <p:nvPicPr>
          <p:cNvPr id="417" name="Immagine" descr="Immagine"/>
          <p:cNvPicPr>
            <a:picLocks noChangeAspect="1"/>
          </p:cNvPicPr>
          <p:nvPr/>
        </p:nvPicPr>
        <p:blipFill>
          <a:blip r:embed="rId5"/>
          <a:stretch>
            <a:fillRect/>
          </a:stretch>
        </p:blipFill>
        <p:spPr>
          <a:xfrm>
            <a:off x="8767539" y="3381449"/>
            <a:ext cx="3096415" cy="204355"/>
          </a:xfrm>
          <a:prstGeom prst="rect">
            <a:avLst/>
          </a:prstGeom>
          <a:ln w="3175">
            <a:miter lim="400000"/>
          </a:ln>
        </p:spPr>
      </p:pic>
      <p:sp>
        <p:nvSpPr>
          <p:cNvPr id="418" name="Me"/>
          <p:cNvSpPr txBox="1"/>
          <p:nvPr/>
        </p:nvSpPr>
        <p:spPr>
          <a:xfrm>
            <a:off x="2686598" y="3709534"/>
            <a:ext cx="543231" cy="4605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lgn="l" defTabSz="457200">
              <a:defRPr sz="2700">
                <a:solidFill>
                  <a:srgbClr val="000000"/>
                </a:solidFill>
                <a:latin typeface="Helvetica"/>
                <a:ea typeface="Helvetica"/>
                <a:cs typeface="Helvetica"/>
                <a:sym typeface="Helvetica"/>
              </a:defRPr>
            </a:lvl1pPr>
          </a:lstStyle>
          <a:p>
            <a:r>
              <a:t>Me</a:t>
            </a:r>
          </a:p>
        </p:txBody>
      </p:sp>
      <p:sp>
        <p:nvSpPr>
          <p:cNvPr id="419" name="Unsupervised"/>
          <p:cNvSpPr txBox="1"/>
          <p:nvPr/>
        </p:nvSpPr>
        <p:spPr>
          <a:xfrm>
            <a:off x="9468398" y="3660369"/>
            <a:ext cx="2163467" cy="4605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lgn="l" defTabSz="457200">
              <a:defRPr sz="2700">
                <a:solidFill>
                  <a:srgbClr val="000000"/>
                </a:solidFill>
                <a:latin typeface="Helvetica"/>
                <a:ea typeface="Helvetica"/>
                <a:cs typeface="Helvetica"/>
                <a:sym typeface="Helvetica"/>
              </a:defRPr>
            </a:lvl1pPr>
          </a:lstStyle>
          <a:p>
            <a:r>
              <a:t>Unsupervised</a:t>
            </a:r>
          </a:p>
        </p:txBody>
      </p:sp>
      <p:pic>
        <p:nvPicPr>
          <p:cNvPr id="420" name="Immagine" descr="Immagine"/>
          <p:cNvPicPr>
            <a:picLocks noChangeAspect="1"/>
          </p:cNvPicPr>
          <p:nvPr/>
        </p:nvPicPr>
        <p:blipFill>
          <a:blip r:embed="rId5"/>
          <a:stretch>
            <a:fillRect/>
          </a:stretch>
        </p:blipFill>
        <p:spPr>
          <a:xfrm>
            <a:off x="4954192" y="3381449"/>
            <a:ext cx="3096416" cy="204355"/>
          </a:xfrm>
          <a:prstGeom prst="rect">
            <a:avLst/>
          </a:prstGeom>
          <a:ln w="3175">
            <a:miter lim="400000"/>
          </a:ln>
        </p:spPr>
      </p:pic>
      <p:sp>
        <p:nvSpPr>
          <p:cNvPr id="421" name="PhD student M. Tshisyn"/>
          <p:cNvSpPr txBox="1"/>
          <p:nvPr/>
        </p:nvSpPr>
        <p:spPr>
          <a:xfrm>
            <a:off x="4714152" y="3685769"/>
            <a:ext cx="3662817" cy="4605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lgn="l" defTabSz="457200">
              <a:defRPr sz="2700">
                <a:solidFill>
                  <a:srgbClr val="000000"/>
                </a:solidFill>
                <a:latin typeface="Helvetica"/>
                <a:ea typeface="Helvetica"/>
                <a:cs typeface="Helvetica"/>
                <a:sym typeface="Helvetica"/>
              </a:defRPr>
            </a:lvl1pPr>
          </a:lstStyle>
          <a:p>
            <a:r>
              <a:t>PhD student M. Tshisyn</a:t>
            </a:r>
          </a:p>
        </p:txBody>
      </p:sp>
      <p:sp>
        <p:nvSpPr>
          <p:cNvPr id="422" name="vs"/>
          <p:cNvSpPr txBox="1"/>
          <p:nvPr/>
        </p:nvSpPr>
        <p:spPr>
          <a:xfrm>
            <a:off x="3853551" y="3658819"/>
            <a:ext cx="409788" cy="4636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2700">
                <a:solidFill>
                  <a:srgbClr val="000000"/>
                </a:solidFill>
              </a:defRPr>
            </a:lvl1pPr>
          </a:lstStyle>
          <a:p>
            <a:r>
              <a:t>vs</a:t>
            </a:r>
          </a:p>
        </p:txBody>
      </p:sp>
      <p:sp>
        <p:nvSpPr>
          <p:cNvPr id="423" name="vs"/>
          <p:cNvSpPr txBox="1"/>
          <p:nvPr/>
        </p:nvSpPr>
        <p:spPr>
          <a:xfrm>
            <a:off x="8690661" y="3658819"/>
            <a:ext cx="409788" cy="4636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2700">
                <a:solidFill>
                  <a:srgbClr val="000000"/>
                </a:solidFill>
              </a:defRPr>
            </a:lvl1pPr>
          </a:lstStyle>
          <a:p>
            <a:r>
              <a:t>vs</a:t>
            </a:r>
          </a:p>
        </p:txBody>
      </p:sp>
      <p:sp>
        <p:nvSpPr>
          <p:cNvPr id="424" name="✽  Artificial neural network fully connected that includes in additional to…"/>
          <p:cNvSpPr txBox="1"/>
          <p:nvPr/>
        </p:nvSpPr>
        <p:spPr>
          <a:xfrm>
            <a:off x="1214966" y="6971016"/>
            <a:ext cx="11600988" cy="18702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defRPr sz="2600">
                <a:solidFill>
                  <a:srgbClr val="000000"/>
                </a:solidFill>
                <a:latin typeface="Helvetica"/>
                <a:ea typeface="Helvetica"/>
                <a:cs typeface="Helvetica"/>
                <a:sym typeface="Helvetica"/>
              </a:defRPr>
            </a:pPr>
            <a:endParaRPr/>
          </a:p>
          <a:p>
            <a:pPr algn="l" defTabSz="457200">
              <a:defRPr>
                <a:solidFill>
                  <a:srgbClr val="000000"/>
                </a:solidFill>
                <a:latin typeface="Helvetica"/>
                <a:ea typeface="Helvetica"/>
                <a:cs typeface="Helvetica"/>
                <a:sym typeface="Helvetica"/>
              </a:defRPr>
            </a:pPr>
            <a:endParaRPr/>
          </a:p>
          <a:p>
            <a:pPr algn="l" defTabSz="457200">
              <a:defRPr sz="2600">
                <a:solidFill>
                  <a:srgbClr val="000000"/>
                </a:solidFill>
                <a:latin typeface="Helvetica"/>
                <a:ea typeface="Helvetica"/>
                <a:cs typeface="Helvetica"/>
                <a:sym typeface="Helvetica"/>
              </a:defRPr>
            </a:pPr>
            <a:r>
              <a:t>✽  </a:t>
            </a:r>
            <a:r>
              <a:rPr b="1"/>
              <a:t>Artificial neural network</a:t>
            </a:r>
            <a:r>
              <a:t> fully connected that includes in additional to </a:t>
            </a:r>
          </a:p>
          <a:p>
            <a:pPr algn="l" defTabSz="457200">
              <a:defRPr sz="2600">
                <a:solidFill>
                  <a:srgbClr val="000000"/>
                </a:solidFill>
                <a:latin typeface="Helvetica"/>
                <a:ea typeface="Helvetica"/>
                <a:cs typeface="Helvetica"/>
                <a:sym typeface="Helvetica"/>
              </a:defRPr>
            </a:pPr>
            <a:r>
              <a:t>above mentioned features additional data, secondary structures, pLDDT and RSA of the wild type aa and the mutation type.</a:t>
            </a:r>
          </a:p>
        </p:txBody>
      </p:sp>
      <p:sp>
        <p:nvSpPr>
          <p:cNvPr id="425" name="Rettangolo"/>
          <p:cNvSpPr/>
          <p:nvPr/>
        </p:nvSpPr>
        <p:spPr>
          <a:xfrm>
            <a:off x="623975" y="2089232"/>
            <a:ext cx="11976912" cy="2292487"/>
          </a:xfrm>
          <a:prstGeom prst="rect">
            <a:avLst/>
          </a:prstGeom>
          <a:solidFill>
            <a:srgbClr val="76D6FF">
              <a:alpha val="25750"/>
            </a:srgbClr>
          </a:solidFill>
          <a:ln w="3175">
            <a:miter lim="400000"/>
          </a:ln>
        </p:spPr>
        <p:txBody>
          <a:bodyPr lIns="27093" tIns="27093" rIns="27093" bIns="27093" anchor="ctr"/>
          <a:lstStyle/>
          <a:p>
            <a:pPr defTabSz="587022">
              <a:defRPr sz="2200">
                <a:solidFill>
                  <a:srgbClr val="000000"/>
                </a:solidFill>
                <a:latin typeface="Helvetica Neue Medium"/>
                <a:ea typeface="Helvetica Neue Medium"/>
                <a:cs typeface="Helvetica Neue Medium"/>
                <a:sym typeface="Helvetica Neue Medium"/>
              </a:defRPr>
            </a:pPr>
            <a:endParaRPr/>
          </a:p>
        </p:txBody>
      </p:sp>
      <p:sp>
        <p:nvSpPr>
          <p:cNvPr id="426" name="Rettangolo"/>
          <p:cNvSpPr/>
          <p:nvPr/>
        </p:nvSpPr>
        <p:spPr>
          <a:xfrm>
            <a:off x="57217" y="74324"/>
            <a:ext cx="12890366" cy="9604952"/>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 name="Rettangolo"/>
          <p:cNvSpPr/>
          <p:nvPr/>
        </p:nvSpPr>
        <p:spPr>
          <a:xfrm>
            <a:off x="273538" y="250149"/>
            <a:ext cx="12457724" cy="9253302"/>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431" name="Immagine" descr="Immagine"/>
          <p:cNvPicPr>
            <a:picLocks noChangeAspect="1"/>
          </p:cNvPicPr>
          <p:nvPr/>
        </p:nvPicPr>
        <p:blipFill>
          <a:blip r:embed="rId3"/>
          <a:stretch>
            <a:fillRect/>
          </a:stretch>
        </p:blipFill>
        <p:spPr>
          <a:xfrm>
            <a:off x="318177" y="303705"/>
            <a:ext cx="12368446" cy="1168536"/>
          </a:xfrm>
          <a:prstGeom prst="rect">
            <a:avLst/>
          </a:prstGeom>
          <a:ln w="3175">
            <a:miter lim="400000"/>
          </a:ln>
        </p:spPr>
      </p:pic>
      <p:sp>
        <p:nvSpPr>
          <p:cNvPr id="432" name="Choice of training set is important.…"/>
          <p:cNvSpPr txBox="1"/>
          <p:nvPr/>
        </p:nvSpPr>
        <p:spPr>
          <a:xfrm>
            <a:off x="775214" y="1798101"/>
            <a:ext cx="12073746" cy="22131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defRPr sz="2800">
                <a:solidFill>
                  <a:srgbClr val="000000"/>
                </a:solidFill>
                <a:latin typeface="Helvetica"/>
                <a:ea typeface="Helvetica"/>
                <a:cs typeface="Helvetica"/>
                <a:sym typeface="Helvetica"/>
              </a:defRPr>
            </a:pPr>
            <a:r>
              <a:rPr b="1"/>
              <a:t>Choice of training set is important</a:t>
            </a:r>
            <a:r>
              <a:t>.</a:t>
            </a:r>
          </a:p>
          <a:p>
            <a:pPr algn="l" defTabSz="457200">
              <a:defRPr sz="2800">
                <a:solidFill>
                  <a:srgbClr val="000000"/>
                </a:solidFill>
                <a:latin typeface="Helvetica"/>
                <a:ea typeface="Helvetica"/>
                <a:cs typeface="Helvetica"/>
                <a:sym typeface="Helvetica"/>
              </a:defRPr>
            </a:pPr>
            <a:r>
              <a:t>We select DMS training datasets based on the following criteria:</a:t>
            </a:r>
          </a:p>
          <a:p>
            <a:pPr marL="355600" indent="-355600" algn="l" defTabSz="457200">
              <a:buSzPct val="123000"/>
              <a:buChar char="-"/>
              <a:defRPr sz="2800">
                <a:solidFill>
                  <a:srgbClr val="000000"/>
                </a:solidFill>
                <a:latin typeface="Helvetica"/>
                <a:ea typeface="Helvetica"/>
                <a:cs typeface="Helvetica"/>
                <a:sym typeface="Helvetica"/>
              </a:defRPr>
            </a:pPr>
            <a:r>
              <a:t>they come from the </a:t>
            </a:r>
            <a:r>
              <a:rPr b="1"/>
              <a:t>same or similar assays</a:t>
            </a:r>
            <a:r>
              <a:t> of the target dataset.</a:t>
            </a:r>
          </a:p>
          <a:p>
            <a:pPr marL="355600" indent="-355600" algn="l" defTabSz="457200">
              <a:buSzPct val="123000"/>
              <a:buChar char="-"/>
              <a:defRPr sz="2800">
                <a:solidFill>
                  <a:srgbClr val="000000"/>
                </a:solidFill>
                <a:latin typeface="Helvetica"/>
                <a:ea typeface="Helvetica"/>
                <a:cs typeface="Helvetica"/>
                <a:sym typeface="Helvetica"/>
              </a:defRPr>
            </a:pPr>
            <a:r>
              <a:t>They measure the </a:t>
            </a:r>
            <a:r>
              <a:rPr b="1"/>
              <a:t>same biophysical or function properties </a:t>
            </a:r>
          </a:p>
          <a:p>
            <a:pPr marL="355600" indent="-355600" algn="l" defTabSz="457200">
              <a:buSzPct val="123000"/>
              <a:buChar char="-"/>
              <a:defRPr sz="2800">
                <a:solidFill>
                  <a:srgbClr val="000000"/>
                </a:solidFill>
                <a:latin typeface="Helvetica"/>
                <a:ea typeface="Helvetica"/>
                <a:cs typeface="Helvetica"/>
                <a:sym typeface="Helvetica"/>
              </a:defRPr>
            </a:pPr>
            <a:r>
              <a:t>Involve the </a:t>
            </a:r>
            <a:r>
              <a:rPr b="1"/>
              <a:t>same class of proteins</a:t>
            </a:r>
            <a:r>
              <a:t> </a:t>
            </a:r>
          </a:p>
        </p:txBody>
      </p:sp>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 name="Rettangolo"/>
          <p:cNvSpPr/>
          <p:nvPr/>
        </p:nvSpPr>
        <p:spPr>
          <a:xfrm>
            <a:off x="273538" y="250149"/>
            <a:ext cx="12457724" cy="9253302"/>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437" name="Immagine" descr="Immagine"/>
          <p:cNvPicPr>
            <a:picLocks noChangeAspect="1"/>
          </p:cNvPicPr>
          <p:nvPr/>
        </p:nvPicPr>
        <p:blipFill>
          <a:blip r:embed="rId3"/>
          <a:stretch>
            <a:fillRect/>
          </a:stretch>
        </p:blipFill>
        <p:spPr>
          <a:xfrm>
            <a:off x="318177" y="303705"/>
            <a:ext cx="12368446" cy="1168536"/>
          </a:xfrm>
          <a:prstGeom prst="rect">
            <a:avLst/>
          </a:prstGeom>
          <a:ln w="3175">
            <a:miter lim="400000"/>
          </a:ln>
        </p:spPr>
      </p:pic>
      <p:sp>
        <p:nvSpPr>
          <p:cNvPr id="438" name="✽ ATP7B Challenge"/>
          <p:cNvSpPr txBox="1"/>
          <p:nvPr/>
        </p:nvSpPr>
        <p:spPr>
          <a:xfrm>
            <a:off x="700949" y="4756567"/>
            <a:ext cx="3332921" cy="4859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lgn="l" defTabSz="457200">
              <a:defRPr sz="2800" b="1">
                <a:solidFill>
                  <a:srgbClr val="011993"/>
                </a:solidFill>
                <a:latin typeface="Helvetica"/>
                <a:ea typeface="Helvetica"/>
                <a:cs typeface="Helvetica"/>
                <a:sym typeface="Helvetica"/>
              </a:defRPr>
            </a:lvl1pPr>
          </a:lstStyle>
          <a:p>
            <a:r>
              <a:t>✽ ATP7B Challenge</a:t>
            </a:r>
          </a:p>
        </p:txBody>
      </p:sp>
      <p:sp>
        <p:nvSpPr>
          <p:cNvPr id="439" name="Training dataset 1…"/>
          <p:cNvSpPr txBox="1"/>
          <p:nvPr/>
        </p:nvSpPr>
        <p:spPr>
          <a:xfrm>
            <a:off x="702942" y="5255807"/>
            <a:ext cx="11446516" cy="11971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defRPr sz="2500" b="1" i="1">
                <a:solidFill>
                  <a:srgbClr val="000000"/>
                </a:solidFill>
                <a:latin typeface="Helvetica"/>
                <a:ea typeface="Helvetica"/>
                <a:cs typeface="Helvetica"/>
                <a:sym typeface="Helvetica"/>
              </a:defRPr>
            </a:pPr>
            <a:r>
              <a:t>Training dataset 1</a:t>
            </a:r>
          </a:p>
          <a:p>
            <a:pPr algn="l" defTabSz="457200">
              <a:defRPr sz="2500">
                <a:solidFill>
                  <a:srgbClr val="000000"/>
                </a:solidFill>
                <a:latin typeface="Helvetica"/>
                <a:ea typeface="Helvetica"/>
                <a:cs typeface="Helvetica"/>
                <a:sym typeface="Helvetica"/>
              </a:defRPr>
            </a:pPr>
            <a:r>
              <a:t>DMS yeast-based assay from Fritz Roth Lab.</a:t>
            </a:r>
          </a:p>
          <a:p>
            <a:pPr algn="l" defTabSz="457200">
              <a:defRPr sz="2500">
                <a:solidFill>
                  <a:srgbClr val="000000"/>
                </a:solidFill>
                <a:latin typeface="Helvetica"/>
                <a:ea typeface="Helvetica"/>
                <a:cs typeface="Helvetica"/>
                <a:sym typeface="Helvetica"/>
              </a:defRPr>
            </a:pPr>
            <a:r>
              <a:t>We take 4 DMS datasets (HMBS, UBE2I, GCK and SUMO1)</a:t>
            </a:r>
          </a:p>
        </p:txBody>
      </p:sp>
      <p:sp>
        <p:nvSpPr>
          <p:cNvPr id="440" name="Training dataset 2…"/>
          <p:cNvSpPr txBox="1"/>
          <p:nvPr/>
        </p:nvSpPr>
        <p:spPr>
          <a:xfrm>
            <a:off x="715642" y="6517048"/>
            <a:ext cx="11446516" cy="12225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defRPr sz="2500" b="1" i="1">
                <a:solidFill>
                  <a:srgbClr val="000000"/>
                </a:solidFill>
                <a:latin typeface="Helvetica"/>
                <a:ea typeface="Helvetica"/>
                <a:cs typeface="Helvetica"/>
                <a:sym typeface="Helvetica"/>
              </a:defRPr>
            </a:pPr>
            <a:r>
              <a:t>Training dataset 2</a:t>
            </a:r>
          </a:p>
          <a:p>
            <a:pPr algn="l" defTabSz="457200">
              <a:defRPr sz="2600">
                <a:solidFill>
                  <a:srgbClr val="000000"/>
                </a:solidFill>
                <a:latin typeface="Helvetica"/>
                <a:ea typeface="Helvetica"/>
                <a:cs typeface="Helvetica"/>
                <a:sym typeface="Helvetica"/>
              </a:defRPr>
            </a:pPr>
            <a:r>
              <a:t>ATP7B is a membra protein: Collection of 3 DMS datasets in membrane proteins (S22A1, SC6A4 and VKOR1) even if from different assays.</a:t>
            </a:r>
          </a:p>
        </p:txBody>
      </p:sp>
      <p:sp>
        <p:nvSpPr>
          <p:cNvPr id="441" name="Choice of training set is important.…"/>
          <p:cNvSpPr txBox="1"/>
          <p:nvPr/>
        </p:nvSpPr>
        <p:spPr>
          <a:xfrm>
            <a:off x="775214" y="1798101"/>
            <a:ext cx="12073746" cy="22131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defRPr sz="2800">
                <a:solidFill>
                  <a:srgbClr val="000000"/>
                </a:solidFill>
                <a:latin typeface="Helvetica"/>
                <a:ea typeface="Helvetica"/>
                <a:cs typeface="Helvetica"/>
                <a:sym typeface="Helvetica"/>
              </a:defRPr>
            </a:pPr>
            <a:r>
              <a:rPr b="1"/>
              <a:t>Choice of training set is important</a:t>
            </a:r>
            <a:r>
              <a:t>.</a:t>
            </a:r>
          </a:p>
          <a:p>
            <a:pPr algn="l" defTabSz="457200">
              <a:defRPr sz="2800">
                <a:solidFill>
                  <a:srgbClr val="000000"/>
                </a:solidFill>
                <a:latin typeface="Helvetica"/>
                <a:ea typeface="Helvetica"/>
                <a:cs typeface="Helvetica"/>
                <a:sym typeface="Helvetica"/>
              </a:defRPr>
            </a:pPr>
            <a:r>
              <a:t>We select DMS training datasets based on the following criteria:</a:t>
            </a:r>
          </a:p>
          <a:p>
            <a:pPr marL="355600" indent="-355600" algn="l" defTabSz="457200">
              <a:buSzPct val="123000"/>
              <a:buChar char="-"/>
              <a:defRPr sz="2800">
                <a:solidFill>
                  <a:srgbClr val="000000"/>
                </a:solidFill>
                <a:latin typeface="Helvetica"/>
                <a:ea typeface="Helvetica"/>
                <a:cs typeface="Helvetica"/>
                <a:sym typeface="Helvetica"/>
              </a:defRPr>
            </a:pPr>
            <a:r>
              <a:t>they come from the </a:t>
            </a:r>
            <a:r>
              <a:rPr b="1"/>
              <a:t>same or similar assays</a:t>
            </a:r>
            <a:r>
              <a:t> of the target dataset.</a:t>
            </a:r>
          </a:p>
          <a:p>
            <a:pPr marL="355600" indent="-355600" algn="l" defTabSz="457200">
              <a:buSzPct val="123000"/>
              <a:buChar char="-"/>
              <a:defRPr sz="2800">
                <a:solidFill>
                  <a:srgbClr val="000000"/>
                </a:solidFill>
                <a:latin typeface="Helvetica"/>
                <a:ea typeface="Helvetica"/>
                <a:cs typeface="Helvetica"/>
                <a:sym typeface="Helvetica"/>
              </a:defRPr>
            </a:pPr>
            <a:r>
              <a:t>They measure the </a:t>
            </a:r>
            <a:r>
              <a:rPr b="1"/>
              <a:t>same biophysical or function properties </a:t>
            </a:r>
          </a:p>
          <a:p>
            <a:pPr marL="355600" indent="-355600" algn="l" defTabSz="457200">
              <a:buSzPct val="123000"/>
              <a:buChar char="-"/>
              <a:defRPr sz="2800">
                <a:solidFill>
                  <a:srgbClr val="000000"/>
                </a:solidFill>
                <a:latin typeface="Helvetica"/>
                <a:ea typeface="Helvetica"/>
                <a:cs typeface="Helvetica"/>
                <a:sym typeface="Helvetica"/>
              </a:defRPr>
            </a:pPr>
            <a:r>
              <a:t>Involve the </a:t>
            </a:r>
            <a:r>
              <a:rPr b="1"/>
              <a:t>same class of proteins</a:t>
            </a:r>
            <a:r>
              <a:t> </a:t>
            </a:r>
          </a:p>
        </p:txBody>
      </p:sp>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 name="Rettangolo"/>
          <p:cNvSpPr/>
          <p:nvPr/>
        </p:nvSpPr>
        <p:spPr>
          <a:xfrm>
            <a:off x="273538" y="250149"/>
            <a:ext cx="12457724" cy="9253302"/>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446" name="Testo"/>
          <p:cNvSpPr txBox="1"/>
          <p:nvPr/>
        </p:nvSpPr>
        <p:spPr>
          <a:xfrm>
            <a:off x="521471" y="2116283"/>
            <a:ext cx="11446516" cy="4986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defTabSz="457200">
              <a:defRPr sz="2900">
                <a:solidFill>
                  <a:srgbClr val="000000"/>
                </a:solidFill>
                <a:latin typeface="Helvetica"/>
                <a:ea typeface="Helvetica"/>
                <a:cs typeface="Helvetica"/>
                <a:sym typeface="Helvetica"/>
              </a:defRPr>
            </a:lvl1pPr>
          </a:lstStyle>
          <a:p>
            <a:r>
              <a:t> </a:t>
            </a:r>
          </a:p>
        </p:txBody>
      </p:sp>
      <p:pic>
        <p:nvPicPr>
          <p:cNvPr id="447" name="Immagine" descr="Immagine"/>
          <p:cNvPicPr>
            <a:picLocks noChangeAspect="1"/>
          </p:cNvPicPr>
          <p:nvPr/>
        </p:nvPicPr>
        <p:blipFill>
          <a:blip r:embed="rId3"/>
          <a:stretch>
            <a:fillRect/>
          </a:stretch>
        </p:blipFill>
        <p:spPr>
          <a:xfrm>
            <a:off x="414430" y="3257317"/>
            <a:ext cx="5759773" cy="3493633"/>
          </a:xfrm>
          <a:prstGeom prst="rect">
            <a:avLst/>
          </a:prstGeom>
          <a:ln w="3175">
            <a:miter lim="400000"/>
          </a:ln>
        </p:spPr>
      </p:pic>
      <p:sp>
        <p:nvSpPr>
          <p:cNvPr id="448" name="GCK"/>
          <p:cNvSpPr txBox="1"/>
          <p:nvPr/>
        </p:nvSpPr>
        <p:spPr>
          <a:xfrm rot="17880000">
            <a:off x="1019134" y="6944248"/>
            <a:ext cx="667039" cy="38926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2200">
                <a:solidFill>
                  <a:srgbClr val="000000"/>
                </a:solidFill>
              </a:defRPr>
            </a:lvl1pPr>
          </a:lstStyle>
          <a:p>
            <a:r>
              <a:t>GCK</a:t>
            </a:r>
          </a:p>
        </p:txBody>
      </p:sp>
      <p:sp>
        <p:nvSpPr>
          <p:cNvPr id="449" name="SUMO1"/>
          <p:cNvSpPr txBox="1"/>
          <p:nvPr/>
        </p:nvSpPr>
        <p:spPr>
          <a:xfrm rot="17880000">
            <a:off x="2112398" y="7061006"/>
            <a:ext cx="1060713" cy="389264"/>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2200">
                <a:solidFill>
                  <a:srgbClr val="000000"/>
                </a:solidFill>
              </a:defRPr>
            </a:lvl1pPr>
          </a:lstStyle>
          <a:p>
            <a:r>
              <a:t>SUMO1</a:t>
            </a:r>
          </a:p>
        </p:txBody>
      </p:sp>
      <p:sp>
        <p:nvSpPr>
          <p:cNvPr id="450" name="UBE2I"/>
          <p:cNvSpPr txBox="1"/>
          <p:nvPr/>
        </p:nvSpPr>
        <p:spPr>
          <a:xfrm rot="17880000">
            <a:off x="3548567" y="6944248"/>
            <a:ext cx="858428" cy="38926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2200">
                <a:solidFill>
                  <a:srgbClr val="000000"/>
                </a:solidFill>
              </a:defRPr>
            </a:lvl1pPr>
          </a:lstStyle>
          <a:p>
            <a:r>
              <a:t>UBE2I</a:t>
            </a:r>
          </a:p>
        </p:txBody>
      </p:sp>
      <p:sp>
        <p:nvSpPr>
          <p:cNvPr id="451" name="HMBS"/>
          <p:cNvSpPr txBox="1"/>
          <p:nvPr/>
        </p:nvSpPr>
        <p:spPr>
          <a:xfrm rot="17880000">
            <a:off x="4829218" y="6944248"/>
            <a:ext cx="884412" cy="38926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2200">
                <a:solidFill>
                  <a:srgbClr val="000000"/>
                </a:solidFill>
              </a:defRPr>
            </a:lvl1pPr>
          </a:lstStyle>
          <a:p>
            <a:r>
              <a:t>HMBS</a:t>
            </a:r>
          </a:p>
        </p:txBody>
      </p:sp>
      <p:sp>
        <p:nvSpPr>
          <p:cNvPr id="452" name="DMS from Roth’s Lab"/>
          <p:cNvSpPr txBox="1"/>
          <p:nvPr/>
        </p:nvSpPr>
        <p:spPr>
          <a:xfrm>
            <a:off x="1920758" y="2428451"/>
            <a:ext cx="3119650" cy="42629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2500">
                <a:solidFill>
                  <a:srgbClr val="000000"/>
                </a:solidFill>
              </a:defRPr>
            </a:lvl1pPr>
          </a:lstStyle>
          <a:p>
            <a:r>
              <a:t>DMS from Roth’s Lab</a:t>
            </a:r>
          </a:p>
        </p:txBody>
      </p:sp>
      <p:pic>
        <p:nvPicPr>
          <p:cNvPr id="453" name="Immagine" descr="Immagine"/>
          <p:cNvPicPr>
            <a:picLocks noChangeAspect="1"/>
          </p:cNvPicPr>
          <p:nvPr/>
        </p:nvPicPr>
        <p:blipFill>
          <a:blip r:embed="rId4"/>
          <a:stretch>
            <a:fillRect/>
          </a:stretch>
        </p:blipFill>
        <p:spPr>
          <a:xfrm>
            <a:off x="7144533" y="3484366"/>
            <a:ext cx="5288279" cy="3282381"/>
          </a:xfrm>
          <a:prstGeom prst="rect">
            <a:avLst/>
          </a:prstGeom>
          <a:ln w="3175">
            <a:miter lim="400000"/>
          </a:ln>
        </p:spPr>
      </p:pic>
      <p:sp>
        <p:nvSpPr>
          <p:cNvPr id="454" name="Membrane protein DMS"/>
          <p:cNvSpPr txBox="1"/>
          <p:nvPr/>
        </p:nvSpPr>
        <p:spPr>
          <a:xfrm>
            <a:off x="8055333" y="2504651"/>
            <a:ext cx="3466678" cy="42629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2500">
                <a:solidFill>
                  <a:srgbClr val="000000"/>
                </a:solidFill>
              </a:defRPr>
            </a:lvl1pPr>
          </a:lstStyle>
          <a:p>
            <a:r>
              <a:t>Membrane protein DMS</a:t>
            </a:r>
          </a:p>
        </p:txBody>
      </p:sp>
      <p:sp>
        <p:nvSpPr>
          <p:cNvPr id="455" name="SC6A4"/>
          <p:cNvSpPr txBox="1"/>
          <p:nvPr/>
        </p:nvSpPr>
        <p:spPr>
          <a:xfrm rot="17880000">
            <a:off x="7806385" y="7061005"/>
            <a:ext cx="941410" cy="38926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2200">
                <a:solidFill>
                  <a:srgbClr val="000000"/>
                </a:solidFill>
              </a:defRPr>
            </a:lvl1pPr>
          </a:lstStyle>
          <a:p>
            <a:r>
              <a:t>SC6A4</a:t>
            </a:r>
          </a:p>
        </p:txBody>
      </p:sp>
      <p:sp>
        <p:nvSpPr>
          <p:cNvPr id="456" name="VKOR1"/>
          <p:cNvSpPr txBox="1"/>
          <p:nvPr/>
        </p:nvSpPr>
        <p:spPr>
          <a:xfrm rot="17880000">
            <a:off x="9360370" y="7061005"/>
            <a:ext cx="983040" cy="38926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2200">
                <a:solidFill>
                  <a:srgbClr val="000000"/>
                </a:solidFill>
              </a:defRPr>
            </a:lvl1pPr>
          </a:lstStyle>
          <a:p>
            <a:r>
              <a:t>VKOR1</a:t>
            </a:r>
          </a:p>
        </p:txBody>
      </p:sp>
      <p:sp>
        <p:nvSpPr>
          <p:cNvPr id="457" name="S22A1"/>
          <p:cNvSpPr txBox="1"/>
          <p:nvPr/>
        </p:nvSpPr>
        <p:spPr>
          <a:xfrm rot="17880000">
            <a:off x="11106175" y="7061005"/>
            <a:ext cx="895030" cy="389265"/>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2200">
                <a:solidFill>
                  <a:srgbClr val="000000"/>
                </a:solidFill>
              </a:defRPr>
            </a:lvl1pPr>
          </a:lstStyle>
          <a:p>
            <a:r>
              <a:t>S22A1</a:t>
            </a:r>
          </a:p>
        </p:txBody>
      </p:sp>
      <p:pic>
        <p:nvPicPr>
          <p:cNvPr id="458" name="Immagine" descr="Immagine"/>
          <p:cNvPicPr>
            <a:picLocks noChangeAspect="1"/>
          </p:cNvPicPr>
          <p:nvPr/>
        </p:nvPicPr>
        <p:blipFill>
          <a:blip r:embed="rId5"/>
          <a:stretch>
            <a:fillRect/>
          </a:stretch>
        </p:blipFill>
        <p:spPr>
          <a:xfrm>
            <a:off x="318177" y="303705"/>
            <a:ext cx="12368446" cy="1168536"/>
          </a:xfrm>
          <a:prstGeom prst="rect">
            <a:avLst/>
          </a:prstGeom>
          <a:ln w="3175">
            <a:miter lim="400000"/>
          </a:ln>
        </p:spPr>
      </p:pic>
      <p:sp>
        <p:nvSpPr>
          <p:cNvPr id="459" name="Spearman"/>
          <p:cNvSpPr txBox="1"/>
          <p:nvPr/>
        </p:nvSpPr>
        <p:spPr>
          <a:xfrm>
            <a:off x="301391" y="2922507"/>
            <a:ext cx="1117076" cy="327186"/>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1800">
                <a:solidFill>
                  <a:srgbClr val="000000"/>
                </a:solidFill>
              </a:defRPr>
            </a:lvl1pPr>
          </a:lstStyle>
          <a:p>
            <a:r>
              <a:t>Spearman</a:t>
            </a:r>
          </a:p>
        </p:txBody>
      </p:sp>
      <p:sp>
        <p:nvSpPr>
          <p:cNvPr id="460" name="Spearman"/>
          <p:cNvSpPr txBox="1"/>
          <p:nvPr/>
        </p:nvSpPr>
        <p:spPr>
          <a:xfrm>
            <a:off x="6947724" y="3036807"/>
            <a:ext cx="1117076" cy="327186"/>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1800">
                <a:solidFill>
                  <a:srgbClr val="000000"/>
                </a:solidFill>
              </a:defRPr>
            </a:lvl1pPr>
          </a:lstStyle>
          <a:p>
            <a:r>
              <a:t>Spearman</a:t>
            </a:r>
          </a:p>
        </p:txBody>
      </p:sp>
      <p:pic>
        <p:nvPicPr>
          <p:cNvPr id="461" name="Immagine" descr="Immagine"/>
          <p:cNvPicPr>
            <a:picLocks noChangeAspect="1"/>
          </p:cNvPicPr>
          <p:nvPr/>
        </p:nvPicPr>
        <p:blipFill>
          <a:blip r:embed="rId3"/>
          <a:srcRect l="74994" t="44886" b="24304"/>
          <a:stretch>
            <a:fillRect/>
          </a:stretch>
        </p:blipFill>
        <p:spPr>
          <a:xfrm rot="5400000">
            <a:off x="3924761" y="8034369"/>
            <a:ext cx="1440251" cy="1076334"/>
          </a:xfrm>
          <a:prstGeom prst="rect">
            <a:avLst/>
          </a:prstGeom>
          <a:ln w="3175">
            <a:miter lim="400000"/>
          </a:ln>
        </p:spPr>
      </p:pic>
      <p:sp>
        <p:nvSpPr>
          <p:cNvPr id="462" name="Linear Model train on DMS from Fritz’s Lab"/>
          <p:cNvSpPr txBox="1"/>
          <p:nvPr/>
        </p:nvSpPr>
        <p:spPr>
          <a:xfrm>
            <a:off x="5304295" y="8651872"/>
            <a:ext cx="5742390" cy="401609"/>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2300">
                <a:solidFill>
                  <a:srgbClr val="000000"/>
                </a:solidFill>
              </a:defRPr>
            </a:lvl1pPr>
          </a:lstStyle>
          <a:p>
            <a:r>
              <a:t>Linear Model train on DMS from Fritz’s Lab </a:t>
            </a:r>
          </a:p>
        </p:txBody>
      </p:sp>
      <p:sp>
        <p:nvSpPr>
          <p:cNvPr id="463" name="Linear Model train on Membrane protein DMS"/>
          <p:cNvSpPr txBox="1"/>
          <p:nvPr/>
        </p:nvSpPr>
        <p:spPr>
          <a:xfrm>
            <a:off x="5366844" y="8028331"/>
            <a:ext cx="6040625" cy="401609"/>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sz="2300">
                <a:solidFill>
                  <a:srgbClr val="000000"/>
                </a:solidFill>
              </a:defRPr>
            </a:lvl1pPr>
          </a:lstStyle>
          <a:p>
            <a:r>
              <a:t>Linear Model train on Membrane protein DMS</a:t>
            </a:r>
          </a:p>
        </p:txBody>
      </p:sp>
      <p:sp>
        <p:nvSpPr>
          <p:cNvPr id="464" name="✽ ATP7B Challenge"/>
          <p:cNvSpPr txBox="1"/>
          <p:nvPr/>
        </p:nvSpPr>
        <p:spPr>
          <a:xfrm>
            <a:off x="514682" y="1322760"/>
            <a:ext cx="3332921" cy="4859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lgn="l" defTabSz="457200">
              <a:defRPr sz="2800" b="1">
                <a:solidFill>
                  <a:srgbClr val="011993"/>
                </a:solidFill>
                <a:latin typeface="Helvetica"/>
                <a:ea typeface="Helvetica"/>
                <a:cs typeface="Helvetica"/>
                <a:sym typeface="Helvetica"/>
              </a:defRPr>
            </a:lvl1pPr>
          </a:lstStyle>
          <a:p>
            <a:r>
              <a:t>✽ ATP7B Challenge</a:t>
            </a:r>
          </a:p>
        </p:txBody>
      </p:sp>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 name="Rettangolo"/>
          <p:cNvSpPr/>
          <p:nvPr/>
        </p:nvSpPr>
        <p:spPr>
          <a:xfrm>
            <a:off x="273538" y="250149"/>
            <a:ext cx="12457724" cy="9377624"/>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484" name="✽ Not only the Spearman correlation but also RMSE is usually important in ranking the predictions"/>
          <p:cNvSpPr txBox="1"/>
          <p:nvPr/>
        </p:nvSpPr>
        <p:spPr>
          <a:xfrm>
            <a:off x="536628" y="1499949"/>
            <a:ext cx="12101955" cy="9431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defTabSz="457200">
              <a:defRPr sz="2900">
                <a:solidFill>
                  <a:srgbClr val="000000"/>
                </a:solidFill>
                <a:latin typeface="Helvetica"/>
                <a:ea typeface="Helvetica"/>
                <a:cs typeface="Helvetica"/>
                <a:sym typeface="Helvetica"/>
              </a:defRPr>
            </a:lvl1pPr>
          </a:lstStyle>
          <a:p>
            <a:r>
              <a:t>✽ Not only the Spearman correlation but also RMSE is usually important in ranking the predictions </a:t>
            </a:r>
          </a:p>
        </p:txBody>
      </p:sp>
      <p:pic>
        <p:nvPicPr>
          <p:cNvPr id="485" name="Immagine" descr="Immagine"/>
          <p:cNvPicPr>
            <a:picLocks noChangeAspect="1"/>
          </p:cNvPicPr>
          <p:nvPr/>
        </p:nvPicPr>
        <p:blipFill>
          <a:blip r:embed="rId3"/>
          <a:stretch>
            <a:fillRect/>
          </a:stretch>
        </p:blipFill>
        <p:spPr>
          <a:xfrm>
            <a:off x="298417" y="287533"/>
            <a:ext cx="12407966" cy="1060135"/>
          </a:xfrm>
          <a:prstGeom prst="rect">
            <a:avLst/>
          </a:prstGeom>
          <a:ln w="3175">
            <a:miter lim="400000"/>
          </a:ln>
        </p:spPr>
      </p:pic>
      <p:sp>
        <p:nvSpPr>
          <p:cNvPr id="486" name="✽  Normalize the score using the experimental DMS distribution obtained from the same assay (if available) or from similar ones."/>
          <p:cNvSpPr txBox="1"/>
          <p:nvPr/>
        </p:nvSpPr>
        <p:spPr>
          <a:xfrm>
            <a:off x="536628" y="2722605"/>
            <a:ext cx="12483124" cy="9431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defTabSz="457200">
              <a:defRPr sz="2900">
                <a:solidFill>
                  <a:srgbClr val="000000"/>
                </a:solidFill>
                <a:latin typeface="Helvetica"/>
                <a:ea typeface="Helvetica"/>
                <a:cs typeface="Helvetica"/>
                <a:sym typeface="Helvetica"/>
              </a:defRPr>
            </a:lvl1pPr>
          </a:lstStyle>
          <a:p>
            <a:r>
              <a:rPr dirty="0"/>
              <a:t>✽  Normalize the score using the experimental DMS distribution obtained from the same assay (if available) or from similar ones.</a:t>
            </a:r>
          </a:p>
        </p:txBody>
      </p:sp>
      <p:pic>
        <p:nvPicPr>
          <p:cNvPr id="487" name="Immagine" descr="Immagine"/>
          <p:cNvPicPr>
            <a:picLocks noChangeAspect="1"/>
          </p:cNvPicPr>
          <p:nvPr/>
        </p:nvPicPr>
        <p:blipFill>
          <a:blip r:embed="rId4"/>
          <a:stretch>
            <a:fillRect/>
          </a:stretch>
        </p:blipFill>
        <p:spPr>
          <a:xfrm>
            <a:off x="1243845" y="4078716"/>
            <a:ext cx="3359847" cy="2384408"/>
          </a:xfrm>
          <a:prstGeom prst="rect">
            <a:avLst/>
          </a:prstGeom>
          <a:ln w="3175">
            <a:miter lim="400000"/>
          </a:ln>
        </p:spPr>
      </p:pic>
      <p:sp>
        <p:nvSpPr>
          <p:cNvPr id="488" name="Rettangolo"/>
          <p:cNvSpPr/>
          <p:nvPr/>
        </p:nvSpPr>
        <p:spPr>
          <a:xfrm>
            <a:off x="1183853" y="3912020"/>
            <a:ext cx="3479831" cy="2717800"/>
          </a:xfrm>
          <a:prstGeom prst="rect">
            <a:avLst/>
          </a:prstGeom>
          <a:ln w="127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489" name="Prediction"/>
          <p:cNvSpPr txBox="1"/>
          <p:nvPr/>
        </p:nvSpPr>
        <p:spPr>
          <a:xfrm>
            <a:off x="1245248" y="6276791"/>
            <a:ext cx="1056268" cy="289593"/>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b="1">
                <a:solidFill>
                  <a:srgbClr val="000000"/>
                </a:solidFill>
              </a:defRPr>
            </a:lvl1pPr>
          </a:lstStyle>
          <a:p>
            <a:r>
              <a:t>Prediction</a:t>
            </a:r>
          </a:p>
        </p:txBody>
      </p:sp>
      <p:sp>
        <p:nvSpPr>
          <p:cNvPr id="490" name="Freccia"/>
          <p:cNvSpPr/>
          <p:nvPr/>
        </p:nvSpPr>
        <p:spPr>
          <a:xfrm>
            <a:off x="5064073" y="5044504"/>
            <a:ext cx="1522994" cy="452832"/>
          </a:xfrm>
          <a:prstGeom prst="rightArrow">
            <a:avLst>
              <a:gd name="adj1" fmla="val 35957"/>
              <a:gd name="adj2" fmla="val 78181"/>
            </a:avLst>
          </a:prstGeom>
          <a:solidFill>
            <a:srgbClr val="D6D6D6"/>
          </a:solidFill>
          <a:ln w="127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491" name="Immagine" descr="Immagine"/>
          <p:cNvPicPr>
            <a:picLocks noChangeAspect="1"/>
          </p:cNvPicPr>
          <p:nvPr/>
        </p:nvPicPr>
        <p:blipFill>
          <a:blip r:embed="rId5"/>
          <a:stretch>
            <a:fillRect/>
          </a:stretch>
        </p:blipFill>
        <p:spPr>
          <a:xfrm>
            <a:off x="7112000" y="4115790"/>
            <a:ext cx="3639278" cy="2574124"/>
          </a:xfrm>
          <a:prstGeom prst="rect">
            <a:avLst/>
          </a:prstGeom>
          <a:ln w="3175">
            <a:miter lim="400000"/>
          </a:ln>
        </p:spPr>
      </p:pic>
      <p:sp>
        <p:nvSpPr>
          <p:cNvPr id="492" name="Rettangolo"/>
          <p:cNvSpPr/>
          <p:nvPr/>
        </p:nvSpPr>
        <p:spPr>
          <a:xfrm>
            <a:off x="7025853" y="3937420"/>
            <a:ext cx="3811572" cy="2717800"/>
          </a:xfrm>
          <a:prstGeom prst="rect">
            <a:avLst/>
          </a:prstGeom>
          <a:ln w="127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493" name="Rescaled…"/>
          <p:cNvSpPr txBox="1"/>
          <p:nvPr/>
        </p:nvSpPr>
        <p:spPr>
          <a:xfrm>
            <a:off x="9731601" y="3969018"/>
            <a:ext cx="1056268" cy="530893"/>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p>
            <a:pPr algn="l">
              <a:defRPr b="1">
                <a:solidFill>
                  <a:srgbClr val="000000"/>
                </a:solidFill>
              </a:defRPr>
            </a:pPr>
            <a:r>
              <a:t>Rescaled</a:t>
            </a:r>
          </a:p>
          <a:p>
            <a:pPr algn="l">
              <a:defRPr b="1">
                <a:solidFill>
                  <a:srgbClr val="000000"/>
                </a:solidFill>
              </a:defRPr>
            </a:pPr>
            <a:r>
              <a:t>Prediction</a:t>
            </a:r>
          </a:p>
        </p:txBody>
      </p:sp>
      <p:sp>
        <p:nvSpPr>
          <p:cNvPr id="494" name="Rank-based…"/>
          <p:cNvSpPr txBox="1"/>
          <p:nvPr/>
        </p:nvSpPr>
        <p:spPr>
          <a:xfrm>
            <a:off x="4861854" y="5490430"/>
            <a:ext cx="1965829" cy="1112809"/>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p>
            <a:pPr>
              <a:defRPr sz="2300">
                <a:solidFill>
                  <a:srgbClr val="000000"/>
                </a:solidFill>
              </a:defRPr>
            </a:pPr>
            <a:r>
              <a:t>Rank-based </a:t>
            </a:r>
          </a:p>
          <a:p>
            <a:pPr>
              <a:defRPr sz="2300">
                <a:solidFill>
                  <a:srgbClr val="000000"/>
                </a:solidFill>
              </a:defRPr>
            </a:pPr>
            <a:r>
              <a:t>quantile </a:t>
            </a:r>
          </a:p>
          <a:p>
            <a:pPr>
              <a:defRPr sz="2300">
                <a:solidFill>
                  <a:srgbClr val="000000"/>
                </a:solidFill>
              </a:defRPr>
            </a:pPr>
            <a:r>
              <a:t>transformation</a:t>
            </a:r>
          </a:p>
        </p:txBody>
      </p:sp>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40BD-A1C6-0D68-9B12-7F61AFCE2B2D}"/>
            </a:ext>
          </a:extLst>
        </p:cNvPr>
        <p:cNvGrpSpPr/>
        <p:nvPr/>
      </p:nvGrpSpPr>
      <p:grpSpPr>
        <a:xfrm>
          <a:off x="0" y="0"/>
          <a:ext cx="0" cy="0"/>
          <a:chOff x="0" y="0"/>
          <a:chExt cx="0" cy="0"/>
        </a:xfrm>
      </p:grpSpPr>
      <p:sp>
        <p:nvSpPr>
          <p:cNvPr id="483" name="Rettangolo">
            <a:extLst>
              <a:ext uri="{FF2B5EF4-FFF2-40B4-BE49-F238E27FC236}">
                <a16:creationId xmlns:a16="http://schemas.microsoft.com/office/drawing/2014/main" id="{F93024F4-4057-214C-377C-0C7D73247286}"/>
              </a:ext>
            </a:extLst>
          </p:cNvPr>
          <p:cNvSpPr/>
          <p:nvPr/>
        </p:nvSpPr>
        <p:spPr>
          <a:xfrm>
            <a:off x="273538" y="250149"/>
            <a:ext cx="12457724" cy="9377624"/>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484" name="✽ Not only the Spearman correlation but also RMSE is usually important in ranking the predictions">
            <a:extLst>
              <a:ext uri="{FF2B5EF4-FFF2-40B4-BE49-F238E27FC236}">
                <a16:creationId xmlns:a16="http://schemas.microsoft.com/office/drawing/2014/main" id="{6B1A5FC0-467C-9A83-C86C-2F8CC2290038}"/>
              </a:ext>
            </a:extLst>
          </p:cNvPr>
          <p:cNvSpPr txBox="1"/>
          <p:nvPr/>
        </p:nvSpPr>
        <p:spPr>
          <a:xfrm>
            <a:off x="536628" y="1499949"/>
            <a:ext cx="12101955" cy="9431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defTabSz="457200">
              <a:defRPr sz="2900">
                <a:solidFill>
                  <a:srgbClr val="000000"/>
                </a:solidFill>
                <a:latin typeface="Helvetica"/>
                <a:ea typeface="Helvetica"/>
                <a:cs typeface="Helvetica"/>
                <a:sym typeface="Helvetica"/>
              </a:defRPr>
            </a:lvl1pPr>
          </a:lstStyle>
          <a:p>
            <a:r>
              <a:t>✽ Not only the Spearman correlation but also RMSE is usually important in ranking the predictions </a:t>
            </a:r>
          </a:p>
        </p:txBody>
      </p:sp>
      <p:pic>
        <p:nvPicPr>
          <p:cNvPr id="485" name="Immagine" descr="Immagine">
            <a:extLst>
              <a:ext uri="{FF2B5EF4-FFF2-40B4-BE49-F238E27FC236}">
                <a16:creationId xmlns:a16="http://schemas.microsoft.com/office/drawing/2014/main" id="{B11D5994-B25D-8BC6-F66C-5809A27FE89C}"/>
              </a:ext>
            </a:extLst>
          </p:cNvPr>
          <p:cNvPicPr>
            <a:picLocks noChangeAspect="1"/>
          </p:cNvPicPr>
          <p:nvPr/>
        </p:nvPicPr>
        <p:blipFill>
          <a:blip r:embed="rId3"/>
          <a:stretch>
            <a:fillRect/>
          </a:stretch>
        </p:blipFill>
        <p:spPr>
          <a:xfrm>
            <a:off x="298417" y="287533"/>
            <a:ext cx="12407966" cy="1060135"/>
          </a:xfrm>
          <a:prstGeom prst="rect">
            <a:avLst/>
          </a:prstGeom>
          <a:ln w="3175">
            <a:miter lim="400000"/>
          </a:ln>
        </p:spPr>
      </p:pic>
      <p:sp>
        <p:nvSpPr>
          <p:cNvPr id="486" name="✽  Normalize the score using the experimental DMS distribution obtained from the same assay (if available) or from similar ones.">
            <a:extLst>
              <a:ext uri="{FF2B5EF4-FFF2-40B4-BE49-F238E27FC236}">
                <a16:creationId xmlns:a16="http://schemas.microsoft.com/office/drawing/2014/main" id="{0B3CA1B0-9C98-2D5F-4191-97E596B97537}"/>
              </a:ext>
            </a:extLst>
          </p:cNvPr>
          <p:cNvSpPr txBox="1"/>
          <p:nvPr/>
        </p:nvSpPr>
        <p:spPr>
          <a:xfrm>
            <a:off x="536628" y="2722605"/>
            <a:ext cx="12483124" cy="9431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defTabSz="457200">
              <a:defRPr sz="2900">
                <a:solidFill>
                  <a:srgbClr val="000000"/>
                </a:solidFill>
                <a:latin typeface="Helvetica"/>
                <a:ea typeface="Helvetica"/>
                <a:cs typeface="Helvetica"/>
                <a:sym typeface="Helvetica"/>
              </a:defRPr>
            </a:lvl1pPr>
          </a:lstStyle>
          <a:p>
            <a:r>
              <a:rPr dirty="0"/>
              <a:t>✽  Normalize the score using the experimental DMS distribution obtained from the same assay (if available) or from similar ones.</a:t>
            </a:r>
          </a:p>
        </p:txBody>
      </p:sp>
      <p:pic>
        <p:nvPicPr>
          <p:cNvPr id="487" name="Immagine" descr="Immagine">
            <a:extLst>
              <a:ext uri="{FF2B5EF4-FFF2-40B4-BE49-F238E27FC236}">
                <a16:creationId xmlns:a16="http://schemas.microsoft.com/office/drawing/2014/main" id="{C486404D-7FB3-A398-4245-4BD67C47A3D1}"/>
              </a:ext>
            </a:extLst>
          </p:cNvPr>
          <p:cNvPicPr>
            <a:picLocks noChangeAspect="1"/>
          </p:cNvPicPr>
          <p:nvPr/>
        </p:nvPicPr>
        <p:blipFill>
          <a:blip r:embed="rId4"/>
          <a:stretch>
            <a:fillRect/>
          </a:stretch>
        </p:blipFill>
        <p:spPr>
          <a:xfrm>
            <a:off x="1243845" y="4078716"/>
            <a:ext cx="3359847" cy="2384408"/>
          </a:xfrm>
          <a:prstGeom prst="rect">
            <a:avLst/>
          </a:prstGeom>
          <a:ln w="3175">
            <a:miter lim="400000"/>
          </a:ln>
        </p:spPr>
      </p:pic>
      <p:sp>
        <p:nvSpPr>
          <p:cNvPr id="488" name="Rettangolo">
            <a:extLst>
              <a:ext uri="{FF2B5EF4-FFF2-40B4-BE49-F238E27FC236}">
                <a16:creationId xmlns:a16="http://schemas.microsoft.com/office/drawing/2014/main" id="{024F7C99-996F-5838-56B2-35A55194FF68}"/>
              </a:ext>
            </a:extLst>
          </p:cNvPr>
          <p:cNvSpPr/>
          <p:nvPr/>
        </p:nvSpPr>
        <p:spPr>
          <a:xfrm>
            <a:off x="1183853" y="3912020"/>
            <a:ext cx="3479831" cy="2717800"/>
          </a:xfrm>
          <a:prstGeom prst="rect">
            <a:avLst/>
          </a:prstGeom>
          <a:ln w="127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489" name="Prediction">
            <a:extLst>
              <a:ext uri="{FF2B5EF4-FFF2-40B4-BE49-F238E27FC236}">
                <a16:creationId xmlns:a16="http://schemas.microsoft.com/office/drawing/2014/main" id="{650CA814-3D1F-44F3-A15F-0DF748337447}"/>
              </a:ext>
            </a:extLst>
          </p:cNvPr>
          <p:cNvSpPr txBox="1"/>
          <p:nvPr/>
        </p:nvSpPr>
        <p:spPr>
          <a:xfrm>
            <a:off x="1245248" y="6276791"/>
            <a:ext cx="1056268" cy="289593"/>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defRPr b="1">
                <a:solidFill>
                  <a:srgbClr val="000000"/>
                </a:solidFill>
              </a:defRPr>
            </a:lvl1pPr>
          </a:lstStyle>
          <a:p>
            <a:r>
              <a:t>Prediction</a:t>
            </a:r>
          </a:p>
        </p:txBody>
      </p:sp>
      <p:sp>
        <p:nvSpPr>
          <p:cNvPr id="490" name="Freccia">
            <a:extLst>
              <a:ext uri="{FF2B5EF4-FFF2-40B4-BE49-F238E27FC236}">
                <a16:creationId xmlns:a16="http://schemas.microsoft.com/office/drawing/2014/main" id="{9AE2D4EA-2ECF-41E4-1DB5-A400D3A070A3}"/>
              </a:ext>
            </a:extLst>
          </p:cNvPr>
          <p:cNvSpPr/>
          <p:nvPr/>
        </p:nvSpPr>
        <p:spPr>
          <a:xfrm>
            <a:off x="5064073" y="5044504"/>
            <a:ext cx="1522994" cy="452832"/>
          </a:xfrm>
          <a:prstGeom prst="rightArrow">
            <a:avLst>
              <a:gd name="adj1" fmla="val 35957"/>
              <a:gd name="adj2" fmla="val 78181"/>
            </a:avLst>
          </a:prstGeom>
          <a:solidFill>
            <a:srgbClr val="D6D6D6"/>
          </a:solidFill>
          <a:ln w="127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491" name="Immagine" descr="Immagine">
            <a:extLst>
              <a:ext uri="{FF2B5EF4-FFF2-40B4-BE49-F238E27FC236}">
                <a16:creationId xmlns:a16="http://schemas.microsoft.com/office/drawing/2014/main" id="{AE035084-8BB7-8A5E-3DD9-05ECCCBDEFB5}"/>
              </a:ext>
            </a:extLst>
          </p:cNvPr>
          <p:cNvPicPr>
            <a:picLocks noChangeAspect="1"/>
          </p:cNvPicPr>
          <p:nvPr/>
        </p:nvPicPr>
        <p:blipFill>
          <a:blip r:embed="rId5"/>
          <a:stretch>
            <a:fillRect/>
          </a:stretch>
        </p:blipFill>
        <p:spPr>
          <a:xfrm>
            <a:off x="7112000" y="4115790"/>
            <a:ext cx="3639278" cy="2574124"/>
          </a:xfrm>
          <a:prstGeom prst="rect">
            <a:avLst/>
          </a:prstGeom>
          <a:ln w="3175">
            <a:miter lim="400000"/>
          </a:ln>
        </p:spPr>
      </p:pic>
      <p:sp>
        <p:nvSpPr>
          <p:cNvPr id="492" name="Rettangolo">
            <a:extLst>
              <a:ext uri="{FF2B5EF4-FFF2-40B4-BE49-F238E27FC236}">
                <a16:creationId xmlns:a16="http://schemas.microsoft.com/office/drawing/2014/main" id="{2A117177-17DA-EB41-E157-88EA5304D815}"/>
              </a:ext>
            </a:extLst>
          </p:cNvPr>
          <p:cNvSpPr/>
          <p:nvPr/>
        </p:nvSpPr>
        <p:spPr>
          <a:xfrm>
            <a:off x="7025853" y="3937420"/>
            <a:ext cx="3811572" cy="2717800"/>
          </a:xfrm>
          <a:prstGeom prst="rect">
            <a:avLst/>
          </a:prstGeom>
          <a:ln w="127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493" name="Rescaled…">
            <a:extLst>
              <a:ext uri="{FF2B5EF4-FFF2-40B4-BE49-F238E27FC236}">
                <a16:creationId xmlns:a16="http://schemas.microsoft.com/office/drawing/2014/main" id="{DBD1E40E-1F39-9181-65A7-AB54FF0B2BFE}"/>
              </a:ext>
            </a:extLst>
          </p:cNvPr>
          <p:cNvSpPr txBox="1"/>
          <p:nvPr/>
        </p:nvSpPr>
        <p:spPr>
          <a:xfrm>
            <a:off x="9731601" y="3969018"/>
            <a:ext cx="1056268" cy="530893"/>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p>
            <a:pPr algn="l">
              <a:defRPr b="1">
                <a:solidFill>
                  <a:srgbClr val="000000"/>
                </a:solidFill>
              </a:defRPr>
            </a:pPr>
            <a:r>
              <a:t>Rescaled</a:t>
            </a:r>
          </a:p>
          <a:p>
            <a:pPr algn="l">
              <a:defRPr b="1">
                <a:solidFill>
                  <a:srgbClr val="000000"/>
                </a:solidFill>
              </a:defRPr>
            </a:pPr>
            <a:r>
              <a:t>Prediction</a:t>
            </a:r>
          </a:p>
        </p:txBody>
      </p:sp>
      <p:sp>
        <p:nvSpPr>
          <p:cNvPr id="494" name="Rank-based…">
            <a:extLst>
              <a:ext uri="{FF2B5EF4-FFF2-40B4-BE49-F238E27FC236}">
                <a16:creationId xmlns:a16="http://schemas.microsoft.com/office/drawing/2014/main" id="{268A5732-9F9D-ED54-88B4-17CAF305A49B}"/>
              </a:ext>
            </a:extLst>
          </p:cNvPr>
          <p:cNvSpPr txBox="1"/>
          <p:nvPr/>
        </p:nvSpPr>
        <p:spPr>
          <a:xfrm>
            <a:off x="4861854" y="5490430"/>
            <a:ext cx="1965829" cy="1112809"/>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p>
            <a:pPr>
              <a:defRPr sz="2300">
                <a:solidFill>
                  <a:srgbClr val="000000"/>
                </a:solidFill>
              </a:defRPr>
            </a:pPr>
            <a:r>
              <a:t>Rank-based </a:t>
            </a:r>
          </a:p>
          <a:p>
            <a:pPr>
              <a:defRPr sz="2300">
                <a:solidFill>
                  <a:srgbClr val="000000"/>
                </a:solidFill>
              </a:defRPr>
            </a:pPr>
            <a:r>
              <a:t>quantile </a:t>
            </a:r>
          </a:p>
          <a:p>
            <a:pPr>
              <a:defRPr sz="2300">
                <a:solidFill>
                  <a:srgbClr val="000000"/>
                </a:solidFill>
              </a:defRPr>
            </a:pPr>
            <a:r>
              <a:t>transformation</a:t>
            </a:r>
          </a:p>
        </p:txBody>
      </p:sp>
      <p:sp>
        <p:nvSpPr>
          <p:cNvPr id="495" name="✽  We also apply the same normalization to training DMS sets when their score distributions differ, for example when they come from different assays. This usually slightly improve the performances.">
            <a:extLst>
              <a:ext uri="{FF2B5EF4-FFF2-40B4-BE49-F238E27FC236}">
                <a16:creationId xmlns:a16="http://schemas.microsoft.com/office/drawing/2014/main" id="{88F19B0C-A1CA-8D52-94FE-AC3A7568BCD9}"/>
              </a:ext>
            </a:extLst>
          </p:cNvPr>
          <p:cNvSpPr txBox="1"/>
          <p:nvPr/>
        </p:nvSpPr>
        <p:spPr>
          <a:xfrm>
            <a:off x="536628" y="7025665"/>
            <a:ext cx="12407965" cy="13876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p>
            <a:pPr algn="l" defTabSz="457200">
              <a:defRPr sz="2900">
                <a:solidFill>
                  <a:srgbClr val="000000"/>
                </a:solidFill>
                <a:latin typeface="Helvetica"/>
                <a:ea typeface="Helvetica"/>
                <a:cs typeface="Helvetica"/>
                <a:sym typeface="Helvetica"/>
              </a:defRPr>
            </a:pPr>
            <a:r>
              <a:rPr dirty="0"/>
              <a:t>✽  We also apply the same normalization to </a:t>
            </a:r>
            <a:r>
              <a:rPr i="1" dirty="0"/>
              <a:t>training</a:t>
            </a:r>
            <a:r>
              <a:rPr dirty="0"/>
              <a:t> DMS sets when their score distributions differ, for example when they come from different assays. This usually slightly improve the performances. </a:t>
            </a:r>
          </a:p>
        </p:txBody>
      </p:sp>
      <p:sp>
        <p:nvSpPr>
          <p:cNvPr id="496" name="It is still an open problem how to train models on different assays with completely different score distributions">
            <a:extLst>
              <a:ext uri="{FF2B5EF4-FFF2-40B4-BE49-F238E27FC236}">
                <a16:creationId xmlns:a16="http://schemas.microsoft.com/office/drawing/2014/main" id="{955BB962-9884-FBFD-9FAA-29DCE4829C7B}"/>
              </a:ext>
            </a:extLst>
          </p:cNvPr>
          <p:cNvSpPr txBox="1"/>
          <p:nvPr/>
        </p:nvSpPr>
        <p:spPr>
          <a:xfrm>
            <a:off x="556765" y="8521146"/>
            <a:ext cx="13004801" cy="95792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a:defRPr sz="3000">
                <a:solidFill>
                  <a:srgbClr val="000000"/>
                </a:solidFill>
              </a:defRPr>
            </a:lvl1pPr>
          </a:lstStyle>
          <a:p>
            <a:r>
              <a:rPr dirty="0"/>
              <a:t>It is still an open problem how to train models on different assays with completely different score distributions</a:t>
            </a:r>
          </a:p>
        </p:txBody>
      </p:sp>
    </p:spTree>
    <p:extLst>
      <p:ext uri="{BB962C8B-B14F-4D97-AF65-F5344CB8AC3E}">
        <p14:creationId xmlns:p14="http://schemas.microsoft.com/office/powerpoint/2010/main" val="1081585832"/>
      </p:ext>
    </p:extLst>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Rettangolo"/>
          <p:cNvSpPr/>
          <p:nvPr/>
        </p:nvSpPr>
        <p:spPr>
          <a:xfrm>
            <a:off x="273538" y="250149"/>
            <a:ext cx="12457724" cy="9043124"/>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01" name="✽ Integrating structure, evolution, and pLM features improves mutational landscape prediction."/>
          <p:cNvSpPr txBox="1"/>
          <p:nvPr/>
        </p:nvSpPr>
        <p:spPr>
          <a:xfrm>
            <a:off x="535885" y="1587499"/>
            <a:ext cx="11933030" cy="9431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defTabSz="457200">
              <a:defRPr sz="2900">
                <a:solidFill>
                  <a:srgbClr val="000000"/>
                </a:solidFill>
                <a:latin typeface="Helvetica"/>
                <a:ea typeface="Helvetica"/>
                <a:cs typeface="Helvetica"/>
                <a:sym typeface="Helvetica"/>
              </a:defRPr>
            </a:lvl1pPr>
          </a:lstStyle>
          <a:p>
            <a:r>
              <a:t>✽ Integrating structure, evolution, and pLM features improves mutational landscape prediction.</a:t>
            </a:r>
          </a:p>
        </p:txBody>
      </p:sp>
      <p:sp>
        <p:nvSpPr>
          <p:cNvPr id="502" name="✽ We learned about some strengths and weaknesses of our models."/>
          <p:cNvSpPr txBox="1"/>
          <p:nvPr/>
        </p:nvSpPr>
        <p:spPr>
          <a:xfrm>
            <a:off x="448056" y="3155301"/>
            <a:ext cx="14379055" cy="5240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defTabSz="457200">
              <a:defRPr sz="3100">
                <a:solidFill>
                  <a:srgbClr val="000000"/>
                </a:solidFill>
                <a:latin typeface="Helvetica"/>
                <a:ea typeface="Helvetica"/>
                <a:cs typeface="Helvetica"/>
                <a:sym typeface="Helvetica"/>
              </a:defRPr>
            </a:lvl1pPr>
          </a:lstStyle>
          <a:p>
            <a:r>
              <a:t>✽ We learned about some strengths and weaknesses of our models.</a:t>
            </a:r>
          </a:p>
        </p:txBody>
      </p:sp>
      <p:pic>
        <p:nvPicPr>
          <p:cNvPr id="503" name="Immagine" descr="Immagine"/>
          <p:cNvPicPr>
            <a:picLocks noChangeAspect="1"/>
          </p:cNvPicPr>
          <p:nvPr/>
        </p:nvPicPr>
        <p:blipFill>
          <a:blip r:embed="rId3"/>
          <a:stretch>
            <a:fillRect/>
          </a:stretch>
        </p:blipFill>
        <p:spPr>
          <a:xfrm>
            <a:off x="313266" y="279400"/>
            <a:ext cx="12365046" cy="984477"/>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Rettangolo"/>
          <p:cNvSpPr/>
          <p:nvPr/>
        </p:nvSpPr>
        <p:spPr>
          <a:xfrm>
            <a:off x="273538" y="250149"/>
            <a:ext cx="12457724" cy="9043124"/>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sp>
        <p:nvSpPr>
          <p:cNvPr id="508" name="✽ Integrating structure, evolution, and pLM features improves mutational landscape prediction."/>
          <p:cNvSpPr txBox="1"/>
          <p:nvPr/>
        </p:nvSpPr>
        <p:spPr>
          <a:xfrm>
            <a:off x="535885" y="1587499"/>
            <a:ext cx="11933030" cy="9431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defTabSz="457200">
              <a:defRPr sz="2900">
                <a:solidFill>
                  <a:srgbClr val="000000"/>
                </a:solidFill>
                <a:latin typeface="Helvetica"/>
                <a:ea typeface="Helvetica"/>
                <a:cs typeface="Helvetica"/>
                <a:sym typeface="Helvetica"/>
              </a:defRPr>
            </a:lvl1pPr>
          </a:lstStyle>
          <a:p>
            <a:r>
              <a:t>✽ Integrating structure, evolution, and pLM features improves mutational landscape prediction.</a:t>
            </a:r>
          </a:p>
        </p:txBody>
      </p:sp>
      <p:sp>
        <p:nvSpPr>
          <p:cNvPr id="509" name="✽ Different methods needed to predict the impact of a mutation on different protein properties (?)"/>
          <p:cNvSpPr txBox="1"/>
          <p:nvPr/>
        </p:nvSpPr>
        <p:spPr>
          <a:xfrm>
            <a:off x="477570" y="6508281"/>
            <a:ext cx="11230748" cy="9939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defTabSz="457200">
              <a:defRPr sz="3100">
                <a:solidFill>
                  <a:srgbClr val="000000"/>
                </a:solidFill>
                <a:latin typeface="Helvetica"/>
                <a:ea typeface="Helvetica"/>
                <a:cs typeface="Helvetica"/>
                <a:sym typeface="Helvetica"/>
              </a:defRPr>
            </a:lvl1pPr>
          </a:lstStyle>
          <a:p>
            <a:r>
              <a:t>✽ Different methods needed to predict the impact of a mutation on different protein properties (?)</a:t>
            </a:r>
          </a:p>
        </p:txBody>
      </p:sp>
      <p:sp>
        <p:nvSpPr>
          <p:cNvPr id="510" name="✽ We learned about some strengths and weaknesses of our models."/>
          <p:cNvSpPr txBox="1"/>
          <p:nvPr/>
        </p:nvSpPr>
        <p:spPr>
          <a:xfrm>
            <a:off x="448056" y="3155301"/>
            <a:ext cx="14379055" cy="524088"/>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defTabSz="457200">
              <a:defRPr sz="3100">
                <a:solidFill>
                  <a:srgbClr val="000000"/>
                </a:solidFill>
                <a:latin typeface="Helvetica"/>
                <a:ea typeface="Helvetica"/>
                <a:cs typeface="Helvetica"/>
                <a:sym typeface="Helvetica"/>
              </a:defRPr>
            </a:lvl1pPr>
          </a:lstStyle>
          <a:p>
            <a:r>
              <a:t>✽ We learned about some strengths and weaknesses of our models.</a:t>
            </a:r>
          </a:p>
        </p:txBody>
      </p:sp>
      <p:sp>
        <p:nvSpPr>
          <p:cNvPr id="511" name="✽ Simple models vs complex models (?)"/>
          <p:cNvSpPr txBox="1"/>
          <p:nvPr/>
        </p:nvSpPr>
        <p:spPr>
          <a:xfrm>
            <a:off x="448056" y="5539429"/>
            <a:ext cx="14379055" cy="5240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defTabSz="457200">
              <a:defRPr sz="3100">
                <a:solidFill>
                  <a:srgbClr val="000000"/>
                </a:solidFill>
                <a:latin typeface="Helvetica"/>
                <a:ea typeface="Helvetica"/>
                <a:cs typeface="Helvetica"/>
                <a:sym typeface="Helvetica"/>
              </a:defRPr>
            </a:lvl1pPr>
          </a:lstStyle>
          <a:p>
            <a:r>
              <a:t>✽ Simple models vs complex models (?)</a:t>
            </a:r>
          </a:p>
        </p:txBody>
      </p:sp>
      <p:sp>
        <p:nvSpPr>
          <p:cNvPr id="512" name="✽  Does assay-specific model training improve predictions, or does it only introduce bias toward the assay?"/>
          <p:cNvSpPr txBox="1"/>
          <p:nvPr/>
        </p:nvSpPr>
        <p:spPr>
          <a:xfrm>
            <a:off x="522919" y="7923557"/>
            <a:ext cx="11855632" cy="99398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093" tIns="27093" rIns="27093" bIns="27093" anchor="ctr">
            <a:spAutoFit/>
          </a:bodyPr>
          <a:lstStyle>
            <a:lvl1pPr algn="l" defTabSz="457200">
              <a:defRPr sz="3100">
                <a:solidFill>
                  <a:srgbClr val="000000"/>
                </a:solidFill>
                <a:latin typeface="Helvetica"/>
                <a:ea typeface="Helvetica"/>
                <a:cs typeface="Helvetica"/>
                <a:sym typeface="Helvetica"/>
              </a:defRPr>
            </a:lvl1pPr>
          </a:lstStyle>
          <a:p>
            <a:r>
              <a:t>✽  Does assay-specific model training improve predictions, or does it only introduce bias toward the assay?</a:t>
            </a:r>
          </a:p>
        </p:txBody>
      </p:sp>
      <p:pic>
        <p:nvPicPr>
          <p:cNvPr id="513" name="Immagine" descr="Immagine"/>
          <p:cNvPicPr>
            <a:picLocks noChangeAspect="1"/>
          </p:cNvPicPr>
          <p:nvPr/>
        </p:nvPicPr>
        <p:blipFill>
          <a:blip r:embed="rId3"/>
          <a:stretch>
            <a:fillRect/>
          </a:stretch>
        </p:blipFill>
        <p:spPr>
          <a:xfrm>
            <a:off x="313266" y="279400"/>
            <a:ext cx="12365046" cy="984477"/>
          </a:xfrm>
          <a:prstGeom prst="rect">
            <a:avLst/>
          </a:prstGeom>
          <a:ln w="3175">
            <a:miter lim="400000"/>
          </a:ln>
        </p:spPr>
      </p:pic>
      <p:pic>
        <p:nvPicPr>
          <p:cNvPr id="514" name="Immagine" descr="Immagine"/>
          <p:cNvPicPr>
            <a:picLocks noChangeAspect="1"/>
          </p:cNvPicPr>
          <p:nvPr/>
        </p:nvPicPr>
        <p:blipFill>
          <a:blip r:embed="rId4"/>
          <a:stretch>
            <a:fillRect/>
          </a:stretch>
        </p:blipFill>
        <p:spPr>
          <a:xfrm>
            <a:off x="420570" y="4256699"/>
            <a:ext cx="11855632" cy="1030024"/>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 name="Rettangolo"/>
          <p:cNvSpPr/>
          <p:nvPr/>
        </p:nvSpPr>
        <p:spPr>
          <a:xfrm>
            <a:off x="273538" y="250149"/>
            <a:ext cx="12457724" cy="9043124"/>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519" name="Immagine" descr="Immagine"/>
          <p:cNvPicPr>
            <a:picLocks noChangeAspect="1"/>
          </p:cNvPicPr>
          <p:nvPr/>
        </p:nvPicPr>
        <p:blipFill>
          <a:blip r:embed="rId3"/>
          <a:stretch>
            <a:fillRect/>
          </a:stretch>
        </p:blipFill>
        <p:spPr>
          <a:xfrm>
            <a:off x="312820" y="294363"/>
            <a:ext cx="12379160" cy="1021608"/>
          </a:xfrm>
          <a:prstGeom prst="rect">
            <a:avLst/>
          </a:prstGeom>
          <a:ln w="3175">
            <a:miter lim="400000"/>
          </a:ln>
        </p:spPr>
      </p:pic>
      <p:sp>
        <p:nvSpPr>
          <p:cNvPr id="520" name="Matsvei Tsishyn…"/>
          <p:cNvSpPr txBox="1"/>
          <p:nvPr/>
        </p:nvSpPr>
        <p:spPr>
          <a:xfrm>
            <a:off x="2876633" y="1930980"/>
            <a:ext cx="2568076" cy="1887154"/>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p>
            <a:pPr algn="l">
              <a:defRPr sz="2400">
                <a:solidFill>
                  <a:srgbClr val="000000"/>
                </a:solidFill>
              </a:defRPr>
            </a:pPr>
            <a:r>
              <a:t>Matsvei Tsishyn</a:t>
            </a:r>
          </a:p>
          <a:p>
            <a:pPr algn="l">
              <a:defRPr sz="2400">
                <a:solidFill>
                  <a:srgbClr val="000000"/>
                </a:solidFill>
              </a:defRPr>
            </a:pPr>
            <a:r>
              <a:t>Pauline Hermans</a:t>
            </a:r>
          </a:p>
          <a:p>
            <a:pPr algn="l">
              <a:defRPr sz="2400">
                <a:solidFill>
                  <a:srgbClr val="000000"/>
                </a:solidFill>
              </a:defRPr>
            </a:pPr>
            <a:r>
              <a:t>Hugo Talibart</a:t>
            </a:r>
          </a:p>
          <a:p>
            <a:pPr algn="l">
              <a:defRPr sz="2400">
                <a:solidFill>
                  <a:srgbClr val="000000"/>
                </a:solidFill>
              </a:defRPr>
            </a:pPr>
            <a:r>
              <a:t>Gabriel Cia</a:t>
            </a:r>
          </a:p>
          <a:p>
            <a:pPr algn="l">
              <a:defRPr sz="2400">
                <a:solidFill>
                  <a:srgbClr val="000000"/>
                </a:solidFill>
              </a:defRPr>
            </a:pPr>
            <a:r>
              <a:t>Marianne Rooman</a:t>
            </a:r>
          </a:p>
        </p:txBody>
      </p:sp>
      <p:pic>
        <p:nvPicPr>
          <p:cNvPr id="521" name="g12.png" descr="g12.png"/>
          <p:cNvPicPr>
            <a:picLocks noChangeAspect="1"/>
          </p:cNvPicPr>
          <p:nvPr/>
        </p:nvPicPr>
        <p:blipFill>
          <a:blip r:embed="rId4"/>
          <a:stretch>
            <a:fillRect/>
          </a:stretch>
        </p:blipFill>
        <p:spPr>
          <a:xfrm>
            <a:off x="820663" y="1920338"/>
            <a:ext cx="1568581" cy="1908439"/>
          </a:xfrm>
          <a:prstGeom prst="rect">
            <a:avLst/>
          </a:prstGeom>
          <a:ln w="3175">
            <a:miter lim="400000"/>
          </a:ln>
        </p:spPr>
      </p:pic>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 name="Rettangolo"/>
          <p:cNvSpPr/>
          <p:nvPr/>
        </p:nvSpPr>
        <p:spPr>
          <a:xfrm>
            <a:off x="273538" y="250149"/>
            <a:ext cx="12457724" cy="9043124"/>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526" name="Immagine" descr="Immagine"/>
          <p:cNvPicPr>
            <a:picLocks noChangeAspect="1"/>
          </p:cNvPicPr>
          <p:nvPr/>
        </p:nvPicPr>
        <p:blipFill>
          <a:blip r:embed="rId3"/>
          <a:stretch>
            <a:fillRect/>
          </a:stretch>
        </p:blipFill>
        <p:spPr>
          <a:xfrm>
            <a:off x="312820" y="294363"/>
            <a:ext cx="12379160" cy="1021608"/>
          </a:xfrm>
          <a:prstGeom prst="rect">
            <a:avLst/>
          </a:prstGeom>
          <a:ln w="3175">
            <a:miter lim="400000"/>
          </a:ln>
        </p:spPr>
      </p:pic>
      <p:sp>
        <p:nvSpPr>
          <p:cNvPr id="527" name="Matsvei Tsishyn…"/>
          <p:cNvSpPr txBox="1"/>
          <p:nvPr/>
        </p:nvSpPr>
        <p:spPr>
          <a:xfrm>
            <a:off x="2876633" y="1930980"/>
            <a:ext cx="2568076" cy="1887154"/>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p>
            <a:pPr algn="l">
              <a:defRPr sz="2400">
                <a:solidFill>
                  <a:srgbClr val="000000"/>
                </a:solidFill>
              </a:defRPr>
            </a:pPr>
            <a:r>
              <a:t>Matsvei Tsishyn</a:t>
            </a:r>
          </a:p>
          <a:p>
            <a:pPr algn="l">
              <a:defRPr sz="2400">
                <a:solidFill>
                  <a:srgbClr val="000000"/>
                </a:solidFill>
              </a:defRPr>
            </a:pPr>
            <a:r>
              <a:t>Pauline Hermans</a:t>
            </a:r>
          </a:p>
          <a:p>
            <a:pPr algn="l">
              <a:defRPr sz="2400">
                <a:solidFill>
                  <a:srgbClr val="000000"/>
                </a:solidFill>
              </a:defRPr>
            </a:pPr>
            <a:r>
              <a:t>Hugo Talibart</a:t>
            </a:r>
          </a:p>
          <a:p>
            <a:pPr algn="l">
              <a:defRPr sz="2400">
                <a:solidFill>
                  <a:srgbClr val="000000"/>
                </a:solidFill>
              </a:defRPr>
            </a:pPr>
            <a:r>
              <a:t>Gabriel Cia</a:t>
            </a:r>
          </a:p>
          <a:p>
            <a:pPr algn="l">
              <a:defRPr sz="2400">
                <a:solidFill>
                  <a:srgbClr val="000000"/>
                </a:solidFill>
              </a:defRPr>
            </a:pPr>
            <a:r>
              <a:t>Marianne Rooman</a:t>
            </a:r>
          </a:p>
        </p:txBody>
      </p:sp>
      <p:pic>
        <p:nvPicPr>
          <p:cNvPr id="528" name="g12.png" descr="g12.png"/>
          <p:cNvPicPr>
            <a:picLocks noChangeAspect="1"/>
          </p:cNvPicPr>
          <p:nvPr/>
        </p:nvPicPr>
        <p:blipFill>
          <a:blip r:embed="rId4"/>
          <a:stretch>
            <a:fillRect/>
          </a:stretch>
        </p:blipFill>
        <p:spPr>
          <a:xfrm>
            <a:off x="820663" y="1920338"/>
            <a:ext cx="1568581" cy="1908439"/>
          </a:xfrm>
          <a:prstGeom prst="rect">
            <a:avLst/>
          </a:prstGeom>
          <a:ln w="3175">
            <a:miter lim="400000"/>
          </a:ln>
        </p:spPr>
      </p:pic>
      <p:sp>
        <p:nvSpPr>
          <p:cNvPr id="529" name="..experimentalists, assessors and organizers!"/>
          <p:cNvSpPr txBox="1"/>
          <p:nvPr/>
        </p:nvSpPr>
        <p:spPr>
          <a:xfrm>
            <a:off x="2021956" y="5003716"/>
            <a:ext cx="8960888" cy="562442"/>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lgn="l">
              <a:defRPr sz="3500">
                <a:solidFill>
                  <a:srgbClr val="000000"/>
                </a:solidFill>
              </a:defRPr>
            </a:lvl1pPr>
          </a:lstStyle>
          <a:p>
            <a:r>
              <a:t>..experimentalists, assessors and organizers!</a:t>
            </a:r>
          </a:p>
        </p:txBody>
      </p:sp>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 name="Rettangolo"/>
          <p:cNvSpPr/>
          <p:nvPr/>
        </p:nvSpPr>
        <p:spPr>
          <a:xfrm>
            <a:off x="273538" y="250149"/>
            <a:ext cx="12457724" cy="9043124"/>
          </a:xfrm>
          <a:prstGeom prst="rect">
            <a:avLst/>
          </a:prstGeom>
          <a:ln w="25400">
            <a:solidFill>
              <a:srgbClr val="000000"/>
            </a:solidFill>
            <a:miter lim="400000"/>
          </a:ln>
        </p:spPr>
        <p:txBody>
          <a:bodyPr lIns="27093" tIns="27093" rIns="27093" bIns="27093" anchor="ctr"/>
          <a:lstStyle/>
          <a:p>
            <a:pPr defTabSz="587022">
              <a:defRPr sz="2200">
                <a:solidFill>
                  <a:srgbClr val="FFFFFF"/>
                </a:solidFill>
                <a:latin typeface="Helvetica Neue Medium"/>
                <a:ea typeface="Helvetica Neue Medium"/>
                <a:cs typeface="Helvetica Neue Medium"/>
                <a:sym typeface="Helvetica Neue Medium"/>
              </a:defRPr>
            </a:pPr>
            <a:endParaRPr/>
          </a:p>
        </p:txBody>
      </p:sp>
      <p:pic>
        <p:nvPicPr>
          <p:cNvPr id="534" name="Immagine" descr="Immagine"/>
          <p:cNvPicPr>
            <a:picLocks noChangeAspect="1"/>
          </p:cNvPicPr>
          <p:nvPr/>
        </p:nvPicPr>
        <p:blipFill>
          <a:blip r:embed="rId3"/>
          <a:stretch>
            <a:fillRect/>
          </a:stretch>
        </p:blipFill>
        <p:spPr>
          <a:xfrm>
            <a:off x="312820" y="294363"/>
            <a:ext cx="12379160" cy="1021608"/>
          </a:xfrm>
          <a:prstGeom prst="rect">
            <a:avLst/>
          </a:prstGeom>
          <a:ln w="3175">
            <a:miter lim="400000"/>
          </a:ln>
        </p:spPr>
      </p:pic>
      <p:sp>
        <p:nvSpPr>
          <p:cNvPr id="535" name="Matsvei Tsishyn…"/>
          <p:cNvSpPr txBox="1"/>
          <p:nvPr/>
        </p:nvSpPr>
        <p:spPr>
          <a:xfrm>
            <a:off x="2876633" y="1930980"/>
            <a:ext cx="2568076" cy="1887154"/>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p>
            <a:pPr algn="l">
              <a:defRPr sz="2400">
                <a:solidFill>
                  <a:srgbClr val="000000"/>
                </a:solidFill>
              </a:defRPr>
            </a:pPr>
            <a:r>
              <a:t>Matsvei Tsishyn</a:t>
            </a:r>
          </a:p>
          <a:p>
            <a:pPr algn="l">
              <a:defRPr sz="2400">
                <a:solidFill>
                  <a:srgbClr val="000000"/>
                </a:solidFill>
              </a:defRPr>
            </a:pPr>
            <a:r>
              <a:t>Pauline Hermans</a:t>
            </a:r>
          </a:p>
          <a:p>
            <a:pPr algn="l">
              <a:defRPr sz="2400">
                <a:solidFill>
                  <a:srgbClr val="000000"/>
                </a:solidFill>
              </a:defRPr>
            </a:pPr>
            <a:r>
              <a:t>Hugo Talibart</a:t>
            </a:r>
          </a:p>
          <a:p>
            <a:pPr algn="l">
              <a:defRPr sz="2400">
                <a:solidFill>
                  <a:srgbClr val="000000"/>
                </a:solidFill>
              </a:defRPr>
            </a:pPr>
            <a:r>
              <a:t>Gabriel Cia</a:t>
            </a:r>
          </a:p>
          <a:p>
            <a:pPr algn="l">
              <a:defRPr sz="2400">
                <a:solidFill>
                  <a:srgbClr val="000000"/>
                </a:solidFill>
              </a:defRPr>
            </a:pPr>
            <a:r>
              <a:t>Marianne Rooman</a:t>
            </a:r>
          </a:p>
        </p:txBody>
      </p:sp>
      <p:pic>
        <p:nvPicPr>
          <p:cNvPr id="536" name="g12.png" descr="g12.png"/>
          <p:cNvPicPr>
            <a:picLocks noChangeAspect="1"/>
          </p:cNvPicPr>
          <p:nvPr/>
        </p:nvPicPr>
        <p:blipFill>
          <a:blip r:embed="rId4"/>
          <a:stretch>
            <a:fillRect/>
          </a:stretch>
        </p:blipFill>
        <p:spPr>
          <a:xfrm>
            <a:off x="820663" y="1920338"/>
            <a:ext cx="1568581" cy="1908439"/>
          </a:xfrm>
          <a:prstGeom prst="rect">
            <a:avLst/>
          </a:prstGeom>
          <a:ln w="3175">
            <a:miter lim="400000"/>
          </a:ln>
        </p:spPr>
      </p:pic>
      <p:sp>
        <p:nvSpPr>
          <p:cNvPr id="537" name="…and thank you for your attention!"/>
          <p:cNvSpPr txBox="1"/>
          <p:nvPr/>
        </p:nvSpPr>
        <p:spPr>
          <a:xfrm>
            <a:off x="2060361" y="6585722"/>
            <a:ext cx="6974862" cy="562442"/>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lgn="l">
              <a:defRPr sz="3500">
                <a:solidFill>
                  <a:srgbClr val="000000"/>
                </a:solidFill>
              </a:defRPr>
            </a:lvl1pPr>
          </a:lstStyle>
          <a:p>
            <a:r>
              <a:t>…and thank you for your attention!</a:t>
            </a:r>
          </a:p>
        </p:txBody>
      </p:sp>
      <p:sp>
        <p:nvSpPr>
          <p:cNvPr id="538" name="..experimentalists, assessors and organizers!"/>
          <p:cNvSpPr txBox="1"/>
          <p:nvPr/>
        </p:nvSpPr>
        <p:spPr>
          <a:xfrm>
            <a:off x="2021956" y="5003716"/>
            <a:ext cx="8960888" cy="562442"/>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093" tIns="27093" rIns="27093" bIns="27093" anchor="ctr">
            <a:spAutoFit/>
          </a:bodyPr>
          <a:lstStyle>
            <a:lvl1pPr algn="l">
              <a:defRPr sz="3500">
                <a:solidFill>
                  <a:srgbClr val="000000"/>
                </a:solidFill>
              </a:defRPr>
            </a:lvl1pPr>
          </a:lstStyle>
          <a:p>
            <a:r>
              <a:t>..experimentalists, assessors and organizers!</a:t>
            </a:r>
          </a:p>
        </p:txBody>
      </p:sp>
    </p:spTree>
  </p:cSld>
  <p:clrMapOvr>
    <a:masterClrMapping/>
  </p:clrMapOvr>
  <mc:AlternateContent xmlns:mc="http://schemas.openxmlformats.org/markup-compatibility/2006" xmlns:p14="http://schemas.microsoft.com/office/powerpoint/2010/main">
    <mc:Choice Requires="p14">
      <p:transition p14:dur="0">
        <p:dissolve/>
      </p:transition>
    </mc:Choice>
    <mc:Fallback xmlns:a14="http://schemas.microsoft.com/office/drawing/2010/main" xmlns:m="http://schemas.openxmlformats.org/officeDocument/2006/math" xmlns="">
      <p:transition spd="fast">
        <p:fade/>
      </p:transition>
    </mc:Fallback>
  </mc:AlternateContent>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3175" cap="flat">
          <a:noFill/>
          <a:miter lim="400000"/>
        </a:ln>
        <a:effectLst/>
        <a:sp3d/>
      </a:spPr>
      <a:bodyPr rot="0" spcFirstLastPara="1" vertOverflow="overflow" horzOverflow="overflow" vert="horz" wrap="square" lIns="27093" tIns="27093" rIns="27093" bIns="27093" numCol="1" spcCol="38100" rtlCol="0" anchor="ctr">
        <a:spAutoFit/>
      </a:bodyPr>
      <a:lstStyle>
        <a:defPPr marL="0" marR="0" indent="0" algn="ctr" defTabSz="587022"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27093" tIns="27093" rIns="27093" bIns="27093" numCol="1" spcCol="38100" rtlCol="0" anchor="ctr">
        <a:spAutoFit/>
      </a:bodyPr>
      <a:lstStyle>
        <a:defPPr marL="0" marR="0" indent="0" algn="ctr" defTabSz="173393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3175" cap="flat">
          <a:noFill/>
          <a:miter lim="400000"/>
        </a:ln>
        <a:effectLst/>
        <a:sp3d/>
      </a:spPr>
      <a:bodyPr rot="0" spcFirstLastPara="1" vertOverflow="overflow" horzOverflow="overflow" vert="horz" wrap="square" lIns="27093" tIns="27093" rIns="27093" bIns="27093" numCol="1" spcCol="38100" rtlCol="0" anchor="ctr">
        <a:spAutoFit/>
      </a:bodyPr>
      <a:lstStyle>
        <a:defPPr marL="0" marR="0" indent="0" algn="ctr" defTabSz="587022"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27093" tIns="27093" rIns="27093" bIns="27093" numCol="1" spcCol="38100" rtlCol="0" anchor="ctr">
        <a:spAutoFit/>
      </a:bodyPr>
      <a:lstStyle>
        <a:defPPr marL="0" marR="0" indent="0" algn="ctr" defTabSz="173393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20</TotalTime>
  <Words>1753</Words>
  <Application>Microsoft Macintosh PowerPoint</Application>
  <PresentationFormat>Personalizzato</PresentationFormat>
  <Paragraphs>182</Paragraphs>
  <Slides>26</Slides>
  <Notes>26</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26</vt:i4>
      </vt:variant>
    </vt:vector>
  </HeadingPairs>
  <TitlesOfParts>
    <vt:vector size="34" baseType="lpstr">
      <vt:lpstr>Arial</vt:lpstr>
      <vt:lpstr>Chalkduster</vt:lpstr>
      <vt:lpstr>Helvetica</vt:lpstr>
      <vt:lpstr>Helvetica Light</vt:lpstr>
      <vt:lpstr>Helvetica Neue</vt:lpstr>
      <vt:lpstr>Helvetica Neue Medium</vt:lpstr>
      <vt:lpstr>Times Roman</vt:lpstr>
      <vt:lpstr>21_BasicWhite</vt:lpstr>
      <vt:lpstr>CAGI 7 slide pack guidelines I agree to my slides being used according to the following terms: Fabrizio Pucci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PUCCI Fabrizio</cp:lastModifiedBy>
  <cp:revision>6</cp:revision>
  <dcterms:modified xsi:type="dcterms:W3CDTF">2025-12-06T02:24:28Z</dcterms:modified>
</cp:coreProperties>
</file>