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12192000"/>
  <p:notesSz cx="6858000" cy="9144000"/>
  <p:embeddedFontLst>
    <p:embeddedFont>
      <p:font typeface="Arimo"/>
      <p:regular r:id="rId46"/>
      <p:bold r:id="rId47"/>
      <p:italic r:id="rId48"/>
      <p:boldItalic r:id="rId49"/>
    </p:embeddedFont>
    <p:embeddedFont>
      <p:font typeface="Helvetica Neue"/>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jKLcm/RGCKUW/Twc3gsZz7zz+zH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Gianluca Lombard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Arimo-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Arimo-italic.fntdata"/><Relationship Id="rId47" Type="http://schemas.openxmlformats.org/officeDocument/2006/relationships/font" Target="fonts/Arimo-bold.fntdata"/><Relationship Id="rId49" Type="http://schemas.openxmlformats.org/officeDocument/2006/relationships/font" Target="fonts/Arim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6.xml"/><Relationship Id="rId10" Type="http://schemas.openxmlformats.org/officeDocument/2006/relationships/slide" Target="slides/slide5.xml"/><Relationship Id="rId54"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1-28T15:39:00.496">
    <p:pos x="5256" y="2677"/>
    <p:text>Evol distance allows to compute a distance between sequences, without computing the phylogenetic tree</p:text>
    <p:extLst>
      <p:ext uri="{C676402C-5697-4E1C-873F-D02D1690AC5C}">
        <p15:threadingInfo timeZoneBias="0"/>
      </p:ext>
      <p:ext uri="http://customooxmlschemas.google.com/">
        <go:slidesCustomData xmlns:go="http://customooxmlschemas.google.com/" commentPostId="AAABxNQ3Qwg"/>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2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2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2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2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0" name="Google Shape;560;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3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3" name="Google Shape;61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3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3" name="Google Shape;693;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3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3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9" name="Google Shape;76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3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4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6" name="Google Shape;81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type="tx">
  <p:cSld name="TITLE_AND_BODY">
    <p:spTree>
      <p:nvGrpSpPr>
        <p:cNvPr id="9" name="Shape 9"/>
        <p:cNvGrpSpPr/>
        <p:nvPr/>
      </p:nvGrpSpPr>
      <p:grpSpPr>
        <a:xfrm>
          <a:off x="0" y="0"/>
          <a:ext cx="0" cy="0"/>
          <a:chOff x="0" y="0"/>
          <a:chExt cx="0" cy="0"/>
        </a:xfrm>
      </p:grpSpPr>
      <p:sp>
        <p:nvSpPr>
          <p:cNvPr id="10" name="Google Shape;10;p42"/>
          <p:cNvSpPr txBox="1"/>
          <p:nvPr>
            <p:ph type="title"/>
          </p:nvPr>
        </p:nvSpPr>
        <p:spPr>
          <a:xfrm>
            <a:off x="1981200" y="152400"/>
            <a:ext cx="8229600" cy="762000"/>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3200"/>
              <a:buFont typeface="Arial"/>
              <a:buNone/>
              <a:defRPr b="1" sz="3200">
                <a:solidFill>
                  <a:srgbClr val="000000"/>
                </a:solidFill>
                <a:latin typeface="Arial"/>
                <a:ea typeface="Arial"/>
                <a:cs typeface="Arial"/>
                <a:sym typeface="Arial"/>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11" name="Google Shape;11;p42"/>
          <p:cNvSpPr txBox="1"/>
          <p:nvPr>
            <p:ph idx="1" type="body"/>
          </p:nvPr>
        </p:nvSpPr>
        <p:spPr>
          <a:xfrm>
            <a:off x="1981200" y="1066800"/>
            <a:ext cx="8229600" cy="5791200"/>
          </a:xfrm>
          <a:prstGeom prst="rect">
            <a:avLst/>
          </a:prstGeom>
          <a:noFill/>
          <a:ln>
            <a:noFill/>
          </a:ln>
        </p:spPr>
        <p:txBody>
          <a:bodyPr anchorCtr="0" anchor="t" bIns="45700" lIns="45700" spcFirstLastPara="1" rIns="45700" wrap="square" tIns="45700">
            <a:normAutofit/>
          </a:bodyPr>
          <a:lstStyle>
            <a:lvl1pPr indent="-406400" lvl="0" marL="457200" algn="l">
              <a:lnSpc>
                <a:spcPct val="100000"/>
              </a:lnSpc>
              <a:spcBef>
                <a:spcPts val="600"/>
              </a:spcBef>
              <a:spcAft>
                <a:spcPts val="0"/>
              </a:spcAft>
              <a:buClr>
                <a:srgbClr val="000000"/>
              </a:buClr>
              <a:buSzPts val="2800"/>
              <a:buFont typeface="Arial"/>
              <a:buChar char="•"/>
              <a:defRPr sz="2800">
                <a:solidFill>
                  <a:srgbClr val="000000"/>
                </a:solidFill>
                <a:latin typeface="Arial"/>
                <a:ea typeface="Arial"/>
                <a:cs typeface="Arial"/>
                <a:sym typeface="Arial"/>
              </a:defRPr>
            </a:lvl1pPr>
            <a:lvl2pPr indent="-406400" lvl="1" marL="914400" algn="l">
              <a:lnSpc>
                <a:spcPct val="100000"/>
              </a:lnSpc>
              <a:spcBef>
                <a:spcPts val="600"/>
              </a:spcBef>
              <a:spcAft>
                <a:spcPts val="0"/>
              </a:spcAft>
              <a:buClr>
                <a:srgbClr val="000000"/>
              </a:buClr>
              <a:buSzPts val="2800"/>
              <a:buFont typeface="Arial"/>
              <a:buChar char="–"/>
              <a:defRPr sz="2800">
                <a:solidFill>
                  <a:srgbClr val="000000"/>
                </a:solidFill>
                <a:latin typeface="Arial"/>
                <a:ea typeface="Arial"/>
                <a:cs typeface="Arial"/>
                <a:sym typeface="Arial"/>
              </a:defRPr>
            </a:lvl2pPr>
            <a:lvl3pPr indent="-406400" lvl="2" marL="1371600" algn="l">
              <a:lnSpc>
                <a:spcPct val="100000"/>
              </a:lnSpc>
              <a:spcBef>
                <a:spcPts val="600"/>
              </a:spcBef>
              <a:spcAft>
                <a:spcPts val="0"/>
              </a:spcAft>
              <a:buClr>
                <a:srgbClr val="000000"/>
              </a:buClr>
              <a:buSzPts val="2800"/>
              <a:buFont typeface="Arial"/>
              <a:buChar char="•"/>
              <a:defRPr sz="2800">
                <a:solidFill>
                  <a:srgbClr val="000000"/>
                </a:solidFill>
                <a:latin typeface="Arial"/>
                <a:ea typeface="Arial"/>
                <a:cs typeface="Arial"/>
                <a:sym typeface="Arial"/>
              </a:defRPr>
            </a:lvl3pPr>
            <a:lvl4pPr indent="-406400" lvl="3" marL="1828800" algn="l">
              <a:lnSpc>
                <a:spcPct val="100000"/>
              </a:lnSpc>
              <a:spcBef>
                <a:spcPts val="600"/>
              </a:spcBef>
              <a:spcAft>
                <a:spcPts val="0"/>
              </a:spcAft>
              <a:buClr>
                <a:srgbClr val="000000"/>
              </a:buClr>
              <a:buSzPts val="2800"/>
              <a:buFont typeface="Arial"/>
              <a:buChar char="–"/>
              <a:defRPr sz="2800">
                <a:solidFill>
                  <a:srgbClr val="000000"/>
                </a:solidFill>
                <a:latin typeface="Arial"/>
                <a:ea typeface="Arial"/>
                <a:cs typeface="Arial"/>
                <a:sym typeface="Arial"/>
              </a:defRPr>
            </a:lvl4pPr>
            <a:lvl5pPr indent="-406400" lvl="4" marL="2286000" algn="l">
              <a:lnSpc>
                <a:spcPct val="100000"/>
              </a:lnSpc>
              <a:spcBef>
                <a:spcPts val="600"/>
              </a:spcBef>
              <a:spcAft>
                <a:spcPts val="0"/>
              </a:spcAft>
              <a:buClr>
                <a:srgbClr val="000000"/>
              </a:buClr>
              <a:buSzPts val="2800"/>
              <a:buFont typeface="Arial"/>
              <a:buChar char="»"/>
              <a:defRPr sz="2800">
                <a:solidFill>
                  <a:srgbClr val="000000"/>
                </a:solidFill>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12" name="Google Shape;12;p42"/>
          <p:cNvSpPr txBox="1"/>
          <p:nvPr>
            <p:ph idx="12" type="sldNum"/>
          </p:nvPr>
        </p:nvSpPr>
        <p:spPr>
          <a:xfrm>
            <a:off x="10318144" y="6406785"/>
            <a:ext cx="273657" cy="264255"/>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sz="1200">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000">
              <a:solidFill>
                <a:srgbClr val="52575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3" name="Shape 13"/>
        <p:cNvGrpSpPr/>
        <p:nvPr/>
      </p:nvGrpSpPr>
      <p:grpSpPr>
        <a:xfrm>
          <a:off x="0" y="0"/>
          <a:ext cx="0" cy="0"/>
          <a:chOff x="0" y="0"/>
          <a:chExt cx="0" cy="0"/>
        </a:xfrm>
      </p:grpSpPr>
      <p:sp>
        <p:nvSpPr>
          <p:cNvPr id="14" name="Google Shape;14;p43"/>
          <p:cNvSpPr txBox="1"/>
          <p:nvPr>
            <p:ph idx="1" type="body"/>
          </p:nvPr>
        </p:nvSpPr>
        <p:spPr>
          <a:xfrm>
            <a:off x="603250" y="6134475"/>
            <a:ext cx="10985500" cy="330201"/>
          </a:xfrm>
          <a:prstGeom prst="rect">
            <a:avLst/>
          </a:prstGeom>
          <a:noFill/>
          <a:ln>
            <a:noFill/>
          </a:ln>
        </p:spPr>
        <p:txBody>
          <a:bodyPr anchorCtr="0" anchor="b"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1600"/>
              <a:buFont typeface="Arial"/>
              <a:buNone/>
              <a:defRPr sz="1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15" name="Google Shape;15;p43"/>
          <p:cNvSpPr txBox="1"/>
          <p:nvPr>
            <p:ph idx="2" type="body"/>
          </p:nvPr>
        </p:nvSpPr>
        <p:spPr>
          <a:xfrm>
            <a:off x="603250" y="3676650"/>
            <a:ext cx="10985500" cy="1003300"/>
          </a:xfrm>
          <a:prstGeom prst="rect">
            <a:avLst/>
          </a:prstGeom>
          <a:noFill/>
          <a:ln>
            <a:noFill/>
          </a:ln>
        </p:spPr>
        <p:txBody>
          <a:bodyPr anchorCtr="0" anchor="t" bIns="25400" lIns="25400" spcFirstLastPara="1" rIns="25400" wrap="square" tIns="2540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228600" lvl="1" marL="9144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2pPr>
            <a:lvl3pPr indent="-228600" lvl="2" marL="13716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3pPr>
            <a:lvl4pPr indent="-228600" lvl="3" marL="18288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4pPr>
            <a:lvl5pPr indent="-228600" lvl="4" marL="22860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16" name="Google Shape;16;p43"/>
          <p:cNvSpPr txBox="1"/>
          <p:nvPr>
            <p:ph type="title"/>
          </p:nvPr>
        </p:nvSpPr>
        <p:spPr>
          <a:xfrm>
            <a:off x="603250" y="1308100"/>
            <a:ext cx="10985502" cy="2324100"/>
          </a:xfrm>
          <a:prstGeom prst="rect">
            <a:avLst/>
          </a:prstGeom>
          <a:noFill/>
          <a:ln>
            <a:noFill/>
          </a:ln>
        </p:spPr>
        <p:txBody>
          <a:bodyPr anchorCtr="0" anchor="b" bIns="25400" lIns="25400" spcFirstLastPara="1" rIns="25400" wrap="square" tIns="25400">
            <a:normAutofit/>
          </a:bodyPr>
          <a:lstStyle>
            <a:lvl1pPr lvl="0" algn="l">
              <a:lnSpc>
                <a:spcPct val="90000"/>
              </a:lnSpc>
              <a:spcBef>
                <a:spcPts val="0"/>
              </a:spcBef>
              <a:spcAft>
                <a:spcPts val="0"/>
              </a:spcAft>
              <a:buClr>
                <a:srgbClr val="52575F"/>
              </a:buClr>
              <a:buSzPts val="6000"/>
              <a:buFont typeface="Arial"/>
              <a:buNone/>
              <a:defRPr sz="6000"/>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17" name="Google Shape;17;p43"/>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8" name="Shape 18"/>
        <p:cNvGrpSpPr/>
        <p:nvPr/>
      </p:nvGrpSpPr>
      <p:grpSpPr>
        <a:xfrm>
          <a:off x="0" y="0"/>
          <a:ext cx="0" cy="0"/>
          <a:chOff x="0" y="0"/>
          <a:chExt cx="0" cy="0"/>
        </a:xfrm>
      </p:grpSpPr>
      <p:sp>
        <p:nvSpPr>
          <p:cNvPr id="19" name="Google Shape;19;p44"/>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Photo">
  <p:cSld name="Title &amp; Photo">
    <p:spTree>
      <p:nvGrpSpPr>
        <p:cNvPr id="20" name="Shape 20"/>
        <p:cNvGrpSpPr/>
        <p:nvPr/>
      </p:nvGrpSpPr>
      <p:grpSpPr>
        <a:xfrm>
          <a:off x="0" y="0"/>
          <a:ext cx="0" cy="0"/>
          <a:chOff x="0" y="0"/>
          <a:chExt cx="0" cy="0"/>
        </a:xfrm>
      </p:grpSpPr>
      <p:sp>
        <p:nvSpPr>
          <p:cNvPr id="21" name="Google Shape;21;p45"/>
          <p:cNvSpPr/>
          <p:nvPr>
            <p:ph idx="2" type="pic"/>
          </p:nvPr>
        </p:nvSpPr>
        <p:spPr>
          <a:xfrm>
            <a:off x="0" y="-2698750"/>
            <a:ext cx="13595350" cy="10196513"/>
          </a:xfrm>
          <a:prstGeom prst="rect">
            <a:avLst/>
          </a:prstGeom>
          <a:noFill/>
          <a:ln>
            <a:noFill/>
          </a:ln>
        </p:spPr>
      </p:sp>
      <p:sp>
        <p:nvSpPr>
          <p:cNvPr id="22" name="Google Shape;22;p45"/>
          <p:cNvSpPr txBox="1"/>
          <p:nvPr>
            <p:ph idx="1" type="body"/>
          </p:nvPr>
        </p:nvSpPr>
        <p:spPr>
          <a:xfrm>
            <a:off x="603250" y="6134100"/>
            <a:ext cx="10985500" cy="330200"/>
          </a:xfrm>
          <a:prstGeom prst="rect">
            <a:avLst/>
          </a:prstGeom>
          <a:noFill/>
          <a:ln>
            <a:noFill/>
          </a:ln>
        </p:spPr>
        <p:txBody>
          <a:bodyPr anchorCtr="0" anchor="b"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1600"/>
              <a:buFont typeface="Arial"/>
              <a:buNone/>
              <a:defRPr sz="1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23" name="Google Shape;23;p45"/>
          <p:cNvSpPr txBox="1"/>
          <p:nvPr>
            <p:ph idx="3" type="body"/>
          </p:nvPr>
        </p:nvSpPr>
        <p:spPr>
          <a:xfrm>
            <a:off x="603250" y="3676650"/>
            <a:ext cx="10985500" cy="1003300"/>
          </a:xfrm>
          <a:prstGeom prst="rect">
            <a:avLst/>
          </a:prstGeom>
          <a:noFill/>
          <a:ln>
            <a:noFill/>
          </a:ln>
        </p:spPr>
        <p:txBody>
          <a:bodyPr anchorCtr="0" anchor="t" bIns="25400" lIns="25400" spcFirstLastPara="1" rIns="25400" wrap="square" tIns="2540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228600" lvl="1" marL="9144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2pPr>
            <a:lvl3pPr indent="-228600" lvl="2" marL="13716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3pPr>
            <a:lvl4pPr indent="-228600" lvl="3" marL="18288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4pPr>
            <a:lvl5pPr indent="-228600" lvl="4" marL="22860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24" name="Google Shape;24;p45"/>
          <p:cNvSpPr txBox="1"/>
          <p:nvPr>
            <p:ph type="title"/>
          </p:nvPr>
        </p:nvSpPr>
        <p:spPr>
          <a:xfrm>
            <a:off x="603250" y="1308100"/>
            <a:ext cx="10985502" cy="2324100"/>
          </a:xfrm>
          <a:prstGeom prst="rect">
            <a:avLst/>
          </a:prstGeom>
          <a:noFill/>
          <a:ln>
            <a:noFill/>
          </a:ln>
        </p:spPr>
        <p:txBody>
          <a:bodyPr anchorCtr="0" anchor="b" bIns="25400" lIns="25400" spcFirstLastPara="1" rIns="25400" wrap="square" tIns="25400">
            <a:normAutofit/>
          </a:bodyPr>
          <a:lstStyle>
            <a:lvl1pPr lvl="0" algn="l">
              <a:lnSpc>
                <a:spcPct val="90000"/>
              </a:lnSpc>
              <a:spcBef>
                <a:spcPts val="0"/>
              </a:spcBef>
              <a:spcAft>
                <a:spcPts val="0"/>
              </a:spcAft>
              <a:buClr>
                <a:srgbClr val="52575F"/>
              </a:buClr>
              <a:buSzPts val="6000"/>
              <a:buFont typeface="Arial"/>
              <a:buNone/>
              <a:defRPr sz="6000"/>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25" name="Google Shape;25;p45"/>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Photo Alt">
  <p:cSld name="Title &amp; Photo Alt">
    <p:spTree>
      <p:nvGrpSpPr>
        <p:cNvPr id="26" name="Shape 26"/>
        <p:cNvGrpSpPr/>
        <p:nvPr/>
      </p:nvGrpSpPr>
      <p:grpSpPr>
        <a:xfrm>
          <a:off x="0" y="0"/>
          <a:ext cx="0" cy="0"/>
          <a:chOff x="0" y="0"/>
          <a:chExt cx="0" cy="0"/>
        </a:xfrm>
      </p:grpSpPr>
      <p:sp>
        <p:nvSpPr>
          <p:cNvPr id="27" name="Google Shape;27;p46"/>
          <p:cNvSpPr/>
          <p:nvPr>
            <p:ph idx="2" type="pic"/>
          </p:nvPr>
        </p:nvSpPr>
        <p:spPr>
          <a:xfrm>
            <a:off x="5784850" y="0"/>
            <a:ext cx="6858000" cy="6858000"/>
          </a:xfrm>
          <a:prstGeom prst="rect">
            <a:avLst/>
          </a:prstGeom>
          <a:noFill/>
          <a:ln>
            <a:noFill/>
          </a:ln>
        </p:spPr>
      </p:sp>
      <p:sp>
        <p:nvSpPr>
          <p:cNvPr id="28" name="Google Shape;28;p46"/>
          <p:cNvSpPr txBox="1"/>
          <p:nvPr>
            <p:ph type="title"/>
          </p:nvPr>
        </p:nvSpPr>
        <p:spPr>
          <a:xfrm>
            <a:off x="603250" y="666750"/>
            <a:ext cx="4889500" cy="2941137"/>
          </a:xfrm>
          <a:prstGeom prst="rect">
            <a:avLst/>
          </a:prstGeom>
          <a:noFill/>
          <a:ln>
            <a:noFill/>
          </a:ln>
        </p:spPr>
        <p:txBody>
          <a:bodyPr anchorCtr="0" anchor="b"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29" name="Google Shape;29;p46"/>
          <p:cNvSpPr txBox="1"/>
          <p:nvPr>
            <p:ph idx="1" type="body"/>
          </p:nvPr>
        </p:nvSpPr>
        <p:spPr>
          <a:xfrm>
            <a:off x="603250" y="3575050"/>
            <a:ext cx="4889500" cy="2692712"/>
          </a:xfrm>
          <a:prstGeom prst="rect">
            <a:avLst/>
          </a:prstGeom>
          <a:noFill/>
          <a:ln>
            <a:noFill/>
          </a:ln>
        </p:spPr>
        <p:txBody>
          <a:bodyPr anchorCtr="0" anchor="t" bIns="25400" lIns="25400" spcFirstLastPara="1" rIns="25400" wrap="square" tIns="2540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228600" lvl="1" marL="9144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2pPr>
            <a:lvl3pPr indent="-228600" lvl="2" marL="13716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3pPr>
            <a:lvl4pPr indent="-228600" lvl="3" marL="18288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4pPr>
            <a:lvl5pPr indent="-228600" lvl="4" marL="22860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30" name="Google Shape;30;p46"/>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31" name="Shape 31"/>
        <p:cNvGrpSpPr/>
        <p:nvPr/>
      </p:nvGrpSpPr>
      <p:grpSpPr>
        <a:xfrm>
          <a:off x="0" y="0"/>
          <a:ext cx="0" cy="0"/>
          <a:chOff x="0" y="0"/>
          <a:chExt cx="0" cy="0"/>
        </a:xfrm>
      </p:grpSpPr>
      <p:sp>
        <p:nvSpPr>
          <p:cNvPr id="32" name="Google Shape;32;p47"/>
          <p:cNvSpPr txBox="1"/>
          <p:nvPr>
            <p:ph idx="1" type="body"/>
          </p:nvPr>
        </p:nvSpPr>
        <p:spPr>
          <a:xfrm>
            <a:off x="603250" y="1162050"/>
            <a:ext cx="10985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33" name="Google Shape;33;p47"/>
          <p:cNvSpPr txBox="1"/>
          <p:nvPr>
            <p:ph type="title"/>
          </p:nvPr>
        </p:nvSpPr>
        <p:spPr>
          <a:xfrm>
            <a:off x="603250" y="317500"/>
            <a:ext cx="10985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34" name="Google Shape;34;p47"/>
          <p:cNvSpPr txBox="1"/>
          <p:nvPr>
            <p:ph idx="2" type="body"/>
          </p:nvPr>
        </p:nvSpPr>
        <p:spPr>
          <a:xfrm>
            <a:off x="603250" y="2124252"/>
            <a:ext cx="10985500" cy="4128006"/>
          </a:xfrm>
          <a:prstGeom prst="rect">
            <a:avLst/>
          </a:prstGeom>
          <a:noFill/>
          <a:ln>
            <a:noFill/>
          </a:ln>
        </p:spPr>
        <p:txBody>
          <a:bodyPr anchorCtr="0" anchor="t" bIns="25400" lIns="25400" spcFirstLastPara="1" rIns="25400" wrap="square" tIns="25400">
            <a:normAutofit/>
          </a:bodyPr>
          <a:lstStyle>
            <a:lvl1pPr indent="-342900" lvl="0" marL="457200" algn="l">
              <a:lnSpc>
                <a:spcPct val="100000"/>
              </a:lnSpc>
              <a:spcBef>
                <a:spcPts val="2300"/>
              </a:spcBef>
              <a:spcAft>
                <a:spcPts val="0"/>
              </a:spcAft>
              <a:buClr>
                <a:srgbClr val="52575F"/>
              </a:buClr>
              <a:buSzPts val="1800"/>
              <a:buChar char="•"/>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35" name="Google Shape;35;p47"/>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36" name="Shape 36"/>
        <p:cNvGrpSpPr/>
        <p:nvPr/>
      </p:nvGrpSpPr>
      <p:grpSpPr>
        <a:xfrm>
          <a:off x="0" y="0"/>
          <a:ext cx="0" cy="0"/>
          <a:chOff x="0" y="0"/>
          <a:chExt cx="0" cy="0"/>
        </a:xfrm>
      </p:grpSpPr>
      <p:sp>
        <p:nvSpPr>
          <p:cNvPr id="37" name="Google Shape;37;p48"/>
          <p:cNvSpPr txBox="1"/>
          <p:nvPr>
            <p:ph idx="1" type="body"/>
          </p:nvPr>
        </p:nvSpPr>
        <p:spPr>
          <a:xfrm>
            <a:off x="603250" y="2124252"/>
            <a:ext cx="10985500" cy="4128006"/>
          </a:xfrm>
          <a:prstGeom prst="rect">
            <a:avLst/>
          </a:prstGeom>
          <a:noFill/>
          <a:ln>
            <a:noFill/>
          </a:ln>
        </p:spPr>
        <p:txBody>
          <a:bodyPr anchorCtr="0" anchor="t" bIns="25400" lIns="25400" spcFirstLastPara="1" rIns="25400" wrap="square" tIns="25400">
            <a:normAutofit/>
          </a:bodyPr>
          <a:lstStyle>
            <a:lvl1pPr indent="-342900" lvl="0" marL="457200" algn="l">
              <a:lnSpc>
                <a:spcPct val="100000"/>
              </a:lnSpc>
              <a:spcBef>
                <a:spcPts val="2300"/>
              </a:spcBef>
              <a:spcAft>
                <a:spcPts val="0"/>
              </a:spcAft>
              <a:buClr>
                <a:srgbClr val="52575F"/>
              </a:buClr>
              <a:buSzPts val="1800"/>
              <a:buChar char="•"/>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38" name="Google Shape;38;p48"/>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p:cSld name="Title, Bullets &amp; Photo">
    <p:spTree>
      <p:nvGrpSpPr>
        <p:cNvPr id="39" name="Shape 39"/>
        <p:cNvGrpSpPr/>
        <p:nvPr/>
      </p:nvGrpSpPr>
      <p:grpSpPr>
        <a:xfrm>
          <a:off x="0" y="0"/>
          <a:ext cx="0" cy="0"/>
          <a:chOff x="0" y="0"/>
          <a:chExt cx="0" cy="0"/>
        </a:xfrm>
      </p:grpSpPr>
      <p:sp>
        <p:nvSpPr>
          <p:cNvPr id="40" name="Google Shape;40;p49"/>
          <p:cNvSpPr/>
          <p:nvPr>
            <p:ph idx="2" type="pic"/>
          </p:nvPr>
        </p:nvSpPr>
        <p:spPr>
          <a:xfrm>
            <a:off x="6191250" y="-603250"/>
            <a:ext cx="6051550" cy="8070157"/>
          </a:xfrm>
          <a:prstGeom prst="rect">
            <a:avLst/>
          </a:prstGeom>
          <a:noFill/>
          <a:ln>
            <a:noFill/>
          </a:ln>
        </p:spPr>
      </p:sp>
      <p:sp>
        <p:nvSpPr>
          <p:cNvPr id="41" name="Google Shape;41;p49"/>
          <p:cNvSpPr txBox="1"/>
          <p:nvPr>
            <p:ph idx="1" type="body"/>
          </p:nvPr>
        </p:nvSpPr>
        <p:spPr>
          <a:xfrm>
            <a:off x="603250" y="1162050"/>
            <a:ext cx="4889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42" name="Google Shape;42;p49"/>
          <p:cNvSpPr txBox="1"/>
          <p:nvPr>
            <p:ph type="title"/>
          </p:nvPr>
        </p:nvSpPr>
        <p:spPr>
          <a:xfrm>
            <a:off x="603250" y="317500"/>
            <a:ext cx="4889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43" name="Google Shape;43;p49"/>
          <p:cNvSpPr txBox="1"/>
          <p:nvPr>
            <p:ph idx="3" type="body"/>
          </p:nvPr>
        </p:nvSpPr>
        <p:spPr>
          <a:xfrm>
            <a:off x="603250" y="2124252"/>
            <a:ext cx="4889500" cy="4128006"/>
          </a:xfrm>
          <a:prstGeom prst="rect">
            <a:avLst/>
          </a:prstGeom>
          <a:noFill/>
          <a:ln>
            <a:noFill/>
          </a:ln>
        </p:spPr>
        <p:txBody>
          <a:bodyPr anchorCtr="0" anchor="t" bIns="25400" lIns="25400" spcFirstLastPara="1" rIns="25400" wrap="square" tIns="25400">
            <a:normAutofit/>
          </a:bodyPr>
          <a:lstStyle>
            <a:lvl1pPr indent="-342900" lvl="0" marL="457200" algn="l">
              <a:lnSpc>
                <a:spcPct val="100000"/>
              </a:lnSpc>
              <a:spcBef>
                <a:spcPts val="2300"/>
              </a:spcBef>
              <a:spcAft>
                <a:spcPts val="0"/>
              </a:spcAft>
              <a:buClr>
                <a:srgbClr val="52575F"/>
              </a:buClr>
              <a:buSzPts val="1800"/>
              <a:buChar char="•"/>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44" name="Google Shape;44;p49"/>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Live Video Small">
  <p:cSld name="Title, Bullets &amp; Live Video Small">
    <p:spTree>
      <p:nvGrpSpPr>
        <p:cNvPr id="45" name="Shape 45"/>
        <p:cNvGrpSpPr/>
        <p:nvPr/>
      </p:nvGrpSpPr>
      <p:grpSpPr>
        <a:xfrm>
          <a:off x="0" y="0"/>
          <a:ext cx="0" cy="0"/>
          <a:chOff x="0" y="0"/>
          <a:chExt cx="0" cy="0"/>
        </a:xfrm>
      </p:grpSpPr>
      <p:sp>
        <p:nvSpPr>
          <p:cNvPr id="46" name="Google Shape;46;p50"/>
          <p:cNvSpPr txBox="1"/>
          <p:nvPr>
            <p:ph idx="1" type="body"/>
          </p:nvPr>
        </p:nvSpPr>
        <p:spPr>
          <a:xfrm>
            <a:off x="603250" y="1162050"/>
            <a:ext cx="10985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47" name="Google Shape;47;p50"/>
          <p:cNvSpPr txBox="1"/>
          <p:nvPr>
            <p:ph type="title"/>
          </p:nvPr>
        </p:nvSpPr>
        <p:spPr>
          <a:xfrm>
            <a:off x="603250" y="317500"/>
            <a:ext cx="10985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48" name="Google Shape;48;p50"/>
          <p:cNvSpPr txBox="1"/>
          <p:nvPr>
            <p:ph idx="2" type="body"/>
          </p:nvPr>
        </p:nvSpPr>
        <p:spPr>
          <a:xfrm>
            <a:off x="603250" y="2124252"/>
            <a:ext cx="4889500" cy="4128006"/>
          </a:xfrm>
          <a:prstGeom prst="rect">
            <a:avLst/>
          </a:prstGeom>
          <a:noFill/>
          <a:ln>
            <a:noFill/>
          </a:ln>
        </p:spPr>
        <p:txBody>
          <a:bodyPr anchorCtr="0" anchor="t" bIns="25400" lIns="25400" spcFirstLastPara="1" rIns="25400" wrap="square" tIns="25400">
            <a:normAutofit/>
          </a:bodyPr>
          <a:lstStyle>
            <a:lvl1pPr indent="-342900" lvl="0" marL="457200" algn="l">
              <a:lnSpc>
                <a:spcPct val="100000"/>
              </a:lnSpc>
              <a:spcBef>
                <a:spcPts val="2300"/>
              </a:spcBef>
              <a:spcAft>
                <a:spcPts val="0"/>
              </a:spcAft>
              <a:buClr>
                <a:srgbClr val="52575F"/>
              </a:buClr>
              <a:buSzPts val="1800"/>
              <a:buChar char="•"/>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49" name="Google Shape;49;p50"/>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Live Video Large">
  <p:cSld name="Title, Bullets &amp; Live Video Large">
    <p:spTree>
      <p:nvGrpSpPr>
        <p:cNvPr id="50" name="Shape 50"/>
        <p:cNvGrpSpPr/>
        <p:nvPr/>
      </p:nvGrpSpPr>
      <p:grpSpPr>
        <a:xfrm>
          <a:off x="0" y="0"/>
          <a:ext cx="0" cy="0"/>
          <a:chOff x="0" y="0"/>
          <a:chExt cx="0" cy="0"/>
        </a:xfrm>
      </p:grpSpPr>
      <p:sp>
        <p:nvSpPr>
          <p:cNvPr id="51" name="Google Shape;51;p51"/>
          <p:cNvSpPr txBox="1"/>
          <p:nvPr>
            <p:ph idx="1" type="body"/>
          </p:nvPr>
        </p:nvSpPr>
        <p:spPr>
          <a:xfrm>
            <a:off x="603250" y="1162050"/>
            <a:ext cx="4889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52" name="Google Shape;52;p51"/>
          <p:cNvSpPr txBox="1"/>
          <p:nvPr>
            <p:ph type="title"/>
          </p:nvPr>
        </p:nvSpPr>
        <p:spPr>
          <a:xfrm>
            <a:off x="603250" y="317500"/>
            <a:ext cx="4889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53" name="Google Shape;53;p51"/>
          <p:cNvSpPr txBox="1"/>
          <p:nvPr>
            <p:ph idx="2" type="body"/>
          </p:nvPr>
        </p:nvSpPr>
        <p:spPr>
          <a:xfrm>
            <a:off x="603250" y="2124252"/>
            <a:ext cx="4889500" cy="4128006"/>
          </a:xfrm>
          <a:prstGeom prst="rect">
            <a:avLst/>
          </a:prstGeom>
          <a:noFill/>
          <a:ln>
            <a:noFill/>
          </a:ln>
        </p:spPr>
        <p:txBody>
          <a:bodyPr anchorCtr="0" anchor="t" bIns="25400" lIns="25400" spcFirstLastPara="1" rIns="25400" wrap="square" tIns="25400">
            <a:normAutofit/>
          </a:bodyPr>
          <a:lstStyle>
            <a:lvl1pPr indent="-342900" lvl="0" marL="457200" algn="l">
              <a:lnSpc>
                <a:spcPct val="100000"/>
              </a:lnSpc>
              <a:spcBef>
                <a:spcPts val="2300"/>
              </a:spcBef>
              <a:spcAft>
                <a:spcPts val="0"/>
              </a:spcAft>
              <a:buClr>
                <a:srgbClr val="52575F"/>
              </a:buClr>
              <a:buSzPts val="1800"/>
              <a:buChar char="•"/>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54" name="Google Shape;54;p51"/>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cSld name="Section">
    <p:spTree>
      <p:nvGrpSpPr>
        <p:cNvPr id="55" name="Shape 55"/>
        <p:cNvGrpSpPr/>
        <p:nvPr/>
      </p:nvGrpSpPr>
      <p:grpSpPr>
        <a:xfrm>
          <a:off x="0" y="0"/>
          <a:ext cx="0" cy="0"/>
          <a:chOff x="0" y="0"/>
          <a:chExt cx="0" cy="0"/>
        </a:xfrm>
      </p:grpSpPr>
      <p:sp>
        <p:nvSpPr>
          <p:cNvPr id="56" name="Google Shape;56;p52"/>
          <p:cNvSpPr txBox="1"/>
          <p:nvPr>
            <p:ph type="title"/>
          </p:nvPr>
        </p:nvSpPr>
        <p:spPr>
          <a:xfrm>
            <a:off x="603248" y="1955800"/>
            <a:ext cx="10985502" cy="2324100"/>
          </a:xfrm>
          <a:prstGeom prst="rect">
            <a:avLst/>
          </a:prstGeom>
          <a:noFill/>
          <a:ln>
            <a:noFill/>
          </a:ln>
        </p:spPr>
        <p:txBody>
          <a:bodyPr anchorCtr="0" anchor="ctr" bIns="25400" lIns="25400" spcFirstLastPara="1" rIns="25400" wrap="square" tIns="25400">
            <a:normAutofit/>
          </a:bodyPr>
          <a:lstStyle>
            <a:lvl1pPr lvl="0" algn="l">
              <a:lnSpc>
                <a:spcPct val="90000"/>
              </a:lnSpc>
              <a:spcBef>
                <a:spcPts val="0"/>
              </a:spcBef>
              <a:spcAft>
                <a:spcPts val="0"/>
              </a:spcAft>
              <a:buClr>
                <a:srgbClr val="52575F"/>
              </a:buClr>
              <a:buSzPts val="6000"/>
              <a:buFont typeface="Arial"/>
              <a:buNone/>
              <a:defRPr sz="6000"/>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57" name="Google Shape;57;p52"/>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58" name="Shape 58"/>
        <p:cNvGrpSpPr/>
        <p:nvPr/>
      </p:nvGrpSpPr>
      <p:grpSpPr>
        <a:xfrm>
          <a:off x="0" y="0"/>
          <a:ext cx="0" cy="0"/>
          <a:chOff x="0" y="0"/>
          <a:chExt cx="0" cy="0"/>
        </a:xfrm>
      </p:grpSpPr>
      <p:sp>
        <p:nvSpPr>
          <p:cNvPr id="59" name="Google Shape;59;p53"/>
          <p:cNvSpPr txBox="1"/>
          <p:nvPr>
            <p:ph idx="1" type="body"/>
          </p:nvPr>
        </p:nvSpPr>
        <p:spPr>
          <a:xfrm>
            <a:off x="603250" y="1162050"/>
            <a:ext cx="10985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60" name="Google Shape;60;p53"/>
          <p:cNvSpPr txBox="1"/>
          <p:nvPr>
            <p:ph type="title"/>
          </p:nvPr>
        </p:nvSpPr>
        <p:spPr>
          <a:xfrm>
            <a:off x="603250" y="317500"/>
            <a:ext cx="10985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61" name="Google Shape;61;p53"/>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62" name="Shape 62"/>
        <p:cNvGrpSpPr/>
        <p:nvPr/>
      </p:nvGrpSpPr>
      <p:grpSpPr>
        <a:xfrm>
          <a:off x="0" y="0"/>
          <a:ext cx="0" cy="0"/>
          <a:chOff x="0" y="0"/>
          <a:chExt cx="0" cy="0"/>
        </a:xfrm>
      </p:grpSpPr>
      <p:sp>
        <p:nvSpPr>
          <p:cNvPr id="63" name="Google Shape;63;p54"/>
          <p:cNvSpPr txBox="1"/>
          <p:nvPr>
            <p:ph idx="1" type="body"/>
          </p:nvPr>
        </p:nvSpPr>
        <p:spPr>
          <a:xfrm>
            <a:off x="603250" y="1162050"/>
            <a:ext cx="10985500" cy="5016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64" name="Google Shape;64;p54"/>
          <p:cNvSpPr txBox="1"/>
          <p:nvPr>
            <p:ph idx="2" type="body"/>
          </p:nvPr>
        </p:nvSpPr>
        <p:spPr>
          <a:xfrm>
            <a:off x="603250" y="2124252"/>
            <a:ext cx="10985500" cy="4128006"/>
          </a:xfrm>
          <a:prstGeom prst="rect">
            <a:avLst/>
          </a:prstGeom>
          <a:noFill/>
          <a:ln>
            <a:noFill/>
          </a:ln>
        </p:spPr>
        <p:txBody>
          <a:bodyPr anchorCtr="0" anchor="t" bIns="25400" lIns="25400" spcFirstLastPara="1" rIns="25400" wrap="square" tIns="25400">
            <a:normAutofit/>
          </a:bodyPr>
          <a:lstStyle>
            <a:lvl1pPr indent="-228600" lvl="0" marL="457200" algn="l">
              <a:lnSpc>
                <a:spcPct val="100000"/>
              </a:lnSpc>
              <a:spcBef>
                <a:spcPts val="3000"/>
              </a:spcBef>
              <a:spcAft>
                <a:spcPts val="0"/>
              </a:spcAft>
              <a:buClr>
                <a:srgbClr val="52575F"/>
              </a:buClr>
              <a:buSzPts val="2400"/>
              <a:buFont typeface="Arial"/>
              <a:buNone/>
              <a:defRPr sz="2400"/>
            </a:lvl1pPr>
            <a:lvl2pPr indent="-228600" lvl="1" marL="914400" algn="l">
              <a:lnSpc>
                <a:spcPct val="100000"/>
              </a:lnSpc>
              <a:spcBef>
                <a:spcPts val="3000"/>
              </a:spcBef>
              <a:spcAft>
                <a:spcPts val="0"/>
              </a:spcAft>
              <a:buClr>
                <a:srgbClr val="52575F"/>
              </a:buClr>
              <a:buSzPts val="2400"/>
              <a:buFont typeface="Arial"/>
              <a:buNone/>
              <a:defRPr sz="2400"/>
            </a:lvl2pPr>
            <a:lvl3pPr indent="-228600" lvl="2" marL="1371600" algn="l">
              <a:lnSpc>
                <a:spcPct val="100000"/>
              </a:lnSpc>
              <a:spcBef>
                <a:spcPts val="3000"/>
              </a:spcBef>
              <a:spcAft>
                <a:spcPts val="0"/>
              </a:spcAft>
              <a:buClr>
                <a:srgbClr val="52575F"/>
              </a:buClr>
              <a:buSzPts val="2400"/>
              <a:buFont typeface="Arial"/>
              <a:buNone/>
              <a:defRPr sz="2400"/>
            </a:lvl3pPr>
            <a:lvl4pPr indent="-228600" lvl="3" marL="1828800" algn="l">
              <a:lnSpc>
                <a:spcPct val="100000"/>
              </a:lnSpc>
              <a:spcBef>
                <a:spcPts val="3000"/>
              </a:spcBef>
              <a:spcAft>
                <a:spcPts val="0"/>
              </a:spcAft>
              <a:buClr>
                <a:srgbClr val="52575F"/>
              </a:buClr>
              <a:buSzPts val="2400"/>
              <a:buFont typeface="Arial"/>
              <a:buNone/>
              <a:defRPr sz="2400"/>
            </a:lvl4pPr>
            <a:lvl5pPr indent="-228600" lvl="4" marL="2286000" algn="l">
              <a:lnSpc>
                <a:spcPct val="100000"/>
              </a:lnSpc>
              <a:spcBef>
                <a:spcPts val="3000"/>
              </a:spcBef>
              <a:spcAft>
                <a:spcPts val="0"/>
              </a:spcAft>
              <a:buClr>
                <a:srgbClr val="52575F"/>
              </a:buClr>
              <a:buSzPts val="2400"/>
              <a:buFont typeface="Arial"/>
              <a:buNone/>
              <a:defRPr sz="2400"/>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65" name="Google Shape;65;p54"/>
          <p:cNvSpPr txBox="1"/>
          <p:nvPr>
            <p:ph type="title"/>
          </p:nvPr>
        </p:nvSpPr>
        <p:spPr>
          <a:xfrm>
            <a:off x="603250" y="317500"/>
            <a:ext cx="10985500" cy="844550"/>
          </a:xfrm>
          <a:prstGeom prst="rect">
            <a:avLst/>
          </a:prstGeom>
          <a:noFill/>
          <a:ln>
            <a:noFill/>
          </a:ln>
        </p:spPr>
        <p:txBody>
          <a:bodyPr anchorCtr="0" anchor="t" bIns="25400" lIns="25400" spcFirstLastPara="1" rIns="25400" wrap="square" tIns="25400">
            <a:normAutofit/>
          </a:bodyPr>
          <a:lstStyle>
            <a:lvl1pPr lvl="0" algn="l">
              <a:lnSpc>
                <a:spcPct val="90000"/>
              </a:lnSpc>
              <a:spcBef>
                <a:spcPts val="0"/>
              </a:spcBef>
              <a:spcAft>
                <a:spcPts val="0"/>
              </a:spcAft>
              <a:buClr>
                <a:srgbClr val="52575F"/>
              </a:buClr>
              <a:buSzPts val="1800"/>
              <a:buNone/>
              <a:defRPr/>
            </a:lvl1pPr>
            <a:lvl2pPr lvl="1" algn="l">
              <a:lnSpc>
                <a:spcPct val="90000"/>
              </a:lnSpc>
              <a:spcBef>
                <a:spcPts val="0"/>
              </a:spcBef>
              <a:spcAft>
                <a:spcPts val="0"/>
              </a:spcAft>
              <a:buClr>
                <a:srgbClr val="52575F"/>
              </a:buClr>
              <a:buSzPts val="1800"/>
              <a:buNone/>
              <a:defRPr/>
            </a:lvl2pPr>
            <a:lvl3pPr lvl="2" algn="l">
              <a:lnSpc>
                <a:spcPct val="90000"/>
              </a:lnSpc>
              <a:spcBef>
                <a:spcPts val="0"/>
              </a:spcBef>
              <a:spcAft>
                <a:spcPts val="0"/>
              </a:spcAft>
              <a:buClr>
                <a:srgbClr val="52575F"/>
              </a:buClr>
              <a:buSzPts val="1800"/>
              <a:buNone/>
              <a:defRPr/>
            </a:lvl3pPr>
            <a:lvl4pPr lvl="3" algn="l">
              <a:lnSpc>
                <a:spcPct val="90000"/>
              </a:lnSpc>
              <a:spcBef>
                <a:spcPts val="0"/>
              </a:spcBef>
              <a:spcAft>
                <a:spcPts val="0"/>
              </a:spcAft>
              <a:buClr>
                <a:srgbClr val="52575F"/>
              </a:buClr>
              <a:buSzPts val="1800"/>
              <a:buNone/>
              <a:defRPr/>
            </a:lvl4pPr>
            <a:lvl5pPr lvl="4" algn="l">
              <a:lnSpc>
                <a:spcPct val="90000"/>
              </a:lnSpc>
              <a:spcBef>
                <a:spcPts val="0"/>
              </a:spcBef>
              <a:spcAft>
                <a:spcPts val="0"/>
              </a:spcAft>
              <a:buClr>
                <a:srgbClr val="52575F"/>
              </a:buClr>
              <a:buSzPts val="1800"/>
              <a:buNone/>
              <a:defRPr/>
            </a:lvl5pPr>
            <a:lvl6pPr lvl="5" algn="l">
              <a:lnSpc>
                <a:spcPct val="90000"/>
              </a:lnSpc>
              <a:spcBef>
                <a:spcPts val="0"/>
              </a:spcBef>
              <a:spcAft>
                <a:spcPts val="0"/>
              </a:spcAft>
              <a:buClr>
                <a:srgbClr val="52575F"/>
              </a:buClr>
              <a:buSzPts val="1800"/>
              <a:buNone/>
              <a:defRPr/>
            </a:lvl6pPr>
            <a:lvl7pPr lvl="6" algn="l">
              <a:lnSpc>
                <a:spcPct val="90000"/>
              </a:lnSpc>
              <a:spcBef>
                <a:spcPts val="0"/>
              </a:spcBef>
              <a:spcAft>
                <a:spcPts val="0"/>
              </a:spcAft>
              <a:buClr>
                <a:srgbClr val="52575F"/>
              </a:buClr>
              <a:buSzPts val="1800"/>
              <a:buNone/>
              <a:defRPr/>
            </a:lvl7pPr>
            <a:lvl8pPr lvl="7" algn="l">
              <a:lnSpc>
                <a:spcPct val="90000"/>
              </a:lnSpc>
              <a:spcBef>
                <a:spcPts val="0"/>
              </a:spcBef>
              <a:spcAft>
                <a:spcPts val="0"/>
              </a:spcAft>
              <a:buClr>
                <a:srgbClr val="52575F"/>
              </a:buClr>
              <a:buSzPts val="1800"/>
              <a:buNone/>
              <a:defRPr/>
            </a:lvl8pPr>
            <a:lvl9pPr lvl="8" algn="l">
              <a:lnSpc>
                <a:spcPct val="90000"/>
              </a:lnSpc>
              <a:spcBef>
                <a:spcPts val="0"/>
              </a:spcBef>
              <a:spcAft>
                <a:spcPts val="0"/>
              </a:spcAft>
              <a:buClr>
                <a:srgbClr val="52575F"/>
              </a:buClr>
              <a:buSzPts val="1800"/>
              <a:buNone/>
              <a:defRPr/>
            </a:lvl9pPr>
          </a:lstStyle>
          <a:p/>
        </p:txBody>
      </p:sp>
      <p:sp>
        <p:nvSpPr>
          <p:cNvPr id="66" name="Google Shape;66;p54"/>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p:cSld name="Statement">
    <p:spTree>
      <p:nvGrpSpPr>
        <p:cNvPr id="67" name="Shape 67"/>
        <p:cNvGrpSpPr/>
        <p:nvPr/>
      </p:nvGrpSpPr>
      <p:grpSpPr>
        <a:xfrm>
          <a:off x="0" y="0"/>
          <a:ext cx="0" cy="0"/>
          <a:chOff x="0" y="0"/>
          <a:chExt cx="0" cy="0"/>
        </a:xfrm>
      </p:grpSpPr>
      <p:sp>
        <p:nvSpPr>
          <p:cNvPr id="68" name="Google Shape;68;p55"/>
          <p:cNvSpPr txBox="1"/>
          <p:nvPr>
            <p:ph idx="1" type="body"/>
          </p:nvPr>
        </p:nvSpPr>
        <p:spPr>
          <a:xfrm>
            <a:off x="603250" y="2095500"/>
            <a:ext cx="10985500" cy="2044700"/>
          </a:xfrm>
          <a:prstGeom prst="rect">
            <a:avLst/>
          </a:prstGeom>
          <a:noFill/>
          <a:ln>
            <a:noFill/>
          </a:ln>
        </p:spPr>
        <p:txBody>
          <a:bodyPr anchorCtr="0" anchor="ctr" bIns="25400" lIns="25400" spcFirstLastPara="1" rIns="25400" wrap="square" tIns="25400">
            <a:normAutofit/>
          </a:bodyPr>
          <a:lstStyle>
            <a:lvl1pPr indent="-228600" lvl="0" marL="457200" algn="ctr">
              <a:lnSpc>
                <a:spcPct val="90000"/>
              </a:lnSpc>
              <a:spcBef>
                <a:spcPts val="0"/>
              </a:spcBef>
              <a:spcAft>
                <a:spcPts val="0"/>
              </a:spcAft>
              <a:buClr>
                <a:srgbClr val="52575F"/>
              </a:buClr>
              <a:buSzPts val="6000"/>
              <a:buFont typeface="Arial"/>
              <a:buNone/>
              <a:defRPr sz="6000">
                <a:latin typeface="Arial"/>
                <a:ea typeface="Arial"/>
                <a:cs typeface="Arial"/>
                <a:sym typeface="Arial"/>
              </a:defRPr>
            </a:lvl1pPr>
            <a:lvl2pPr indent="-228600" lvl="1" marL="914400" algn="ctr">
              <a:lnSpc>
                <a:spcPct val="90000"/>
              </a:lnSpc>
              <a:spcBef>
                <a:spcPts val="0"/>
              </a:spcBef>
              <a:spcAft>
                <a:spcPts val="0"/>
              </a:spcAft>
              <a:buClr>
                <a:srgbClr val="52575F"/>
              </a:buClr>
              <a:buSzPts val="6000"/>
              <a:buFont typeface="Arial"/>
              <a:buNone/>
              <a:defRPr sz="6000">
                <a:latin typeface="Arial"/>
                <a:ea typeface="Arial"/>
                <a:cs typeface="Arial"/>
                <a:sym typeface="Arial"/>
              </a:defRPr>
            </a:lvl2pPr>
            <a:lvl3pPr indent="-228600" lvl="2" marL="1371600" algn="ctr">
              <a:lnSpc>
                <a:spcPct val="90000"/>
              </a:lnSpc>
              <a:spcBef>
                <a:spcPts val="0"/>
              </a:spcBef>
              <a:spcAft>
                <a:spcPts val="0"/>
              </a:spcAft>
              <a:buClr>
                <a:srgbClr val="52575F"/>
              </a:buClr>
              <a:buSzPts val="6000"/>
              <a:buFont typeface="Arial"/>
              <a:buNone/>
              <a:defRPr sz="6000">
                <a:latin typeface="Arial"/>
                <a:ea typeface="Arial"/>
                <a:cs typeface="Arial"/>
                <a:sym typeface="Arial"/>
              </a:defRPr>
            </a:lvl3pPr>
            <a:lvl4pPr indent="-228600" lvl="3" marL="1828800" algn="ctr">
              <a:lnSpc>
                <a:spcPct val="90000"/>
              </a:lnSpc>
              <a:spcBef>
                <a:spcPts val="0"/>
              </a:spcBef>
              <a:spcAft>
                <a:spcPts val="0"/>
              </a:spcAft>
              <a:buClr>
                <a:srgbClr val="52575F"/>
              </a:buClr>
              <a:buSzPts val="6000"/>
              <a:buFont typeface="Arial"/>
              <a:buNone/>
              <a:defRPr sz="6000">
                <a:latin typeface="Arial"/>
                <a:ea typeface="Arial"/>
                <a:cs typeface="Arial"/>
                <a:sym typeface="Arial"/>
              </a:defRPr>
            </a:lvl4pPr>
            <a:lvl5pPr indent="-228600" lvl="4" marL="2286000" algn="ctr">
              <a:lnSpc>
                <a:spcPct val="90000"/>
              </a:lnSpc>
              <a:spcBef>
                <a:spcPts val="0"/>
              </a:spcBef>
              <a:spcAft>
                <a:spcPts val="0"/>
              </a:spcAft>
              <a:buClr>
                <a:srgbClr val="52575F"/>
              </a:buClr>
              <a:buSzPts val="6000"/>
              <a:buFont typeface="Arial"/>
              <a:buNone/>
              <a:defRPr sz="60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69" name="Google Shape;69;p55"/>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Fact">
  <p:cSld name="Big Fact">
    <p:spTree>
      <p:nvGrpSpPr>
        <p:cNvPr id="70" name="Shape 70"/>
        <p:cNvGrpSpPr/>
        <p:nvPr/>
      </p:nvGrpSpPr>
      <p:grpSpPr>
        <a:xfrm>
          <a:off x="0" y="0"/>
          <a:ext cx="0" cy="0"/>
          <a:chOff x="0" y="0"/>
          <a:chExt cx="0" cy="0"/>
        </a:xfrm>
      </p:grpSpPr>
      <p:sp>
        <p:nvSpPr>
          <p:cNvPr id="71" name="Google Shape;71;p56"/>
          <p:cNvSpPr txBox="1"/>
          <p:nvPr>
            <p:ph idx="1" type="body"/>
          </p:nvPr>
        </p:nvSpPr>
        <p:spPr>
          <a:xfrm>
            <a:off x="603250" y="603250"/>
            <a:ext cx="10985500" cy="3676650"/>
          </a:xfrm>
          <a:prstGeom prst="rect">
            <a:avLst/>
          </a:prstGeom>
          <a:noFill/>
          <a:ln>
            <a:noFill/>
          </a:ln>
        </p:spPr>
        <p:txBody>
          <a:bodyPr anchorCtr="0" anchor="b" bIns="25400" lIns="25400" spcFirstLastPara="1" rIns="25400" wrap="square" tIns="25400">
            <a:normAutofit/>
          </a:bodyPr>
          <a:lstStyle>
            <a:lvl1pPr indent="-228600" lvl="0" marL="457200" algn="ctr">
              <a:lnSpc>
                <a:spcPct val="90000"/>
              </a:lnSpc>
              <a:spcBef>
                <a:spcPts val="0"/>
              </a:spcBef>
              <a:spcAft>
                <a:spcPts val="0"/>
              </a:spcAft>
              <a:buClr>
                <a:srgbClr val="52575F"/>
              </a:buClr>
              <a:buSzPts val="17400"/>
              <a:buFont typeface="Arial"/>
              <a:buNone/>
              <a:defRPr sz="17400">
                <a:latin typeface="Arial"/>
                <a:ea typeface="Arial"/>
                <a:cs typeface="Arial"/>
                <a:sym typeface="Arial"/>
              </a:defRPr>
            </a:lvl1pPr>
            <a:lvl2pPr indent="-228600" lvl="1" marL="914400" algn="ctr">
              <a:lnSpc>
                <a:spcPct val="90000"/>
              </a:lnSpc>
              <a:spcBef>
                <a:spcPts val="0"/>
              </a:spcBef>
              <a:spcAft>
                <a:spcPts val="0"/>
              </a:spcAft>
              <a:buClr>
                <a:srgbClr val="52575F"/>
              </a:buClr>
              <a:buSzPts val="17400"/>
              <a:buFont typeface="Arial"/>
              <a:buNone/>
              <a:defRPr sz="17400">
                <a:latin typeface="Arial"/>
                <a:ea typeface="Arial"/>
                <a:cs typeface="Arial"/>
                <a:sym typeface="Arial"/>
              </a:defRPr>
            </a:lvl2pPr>
            <a:lvl3pPr indent="-228600" lvl="2" marL="1371600" algn="ctr">
              <a:lnSpc>
                <a:spcPct val="90000"/>
              </a:lnSpc>
              <a:spcBef>
                <a:spcPts val="0"/>
              </a:spcBef>
              <a:spcAft>
                <a:spcPts val="0"/>
              </a:spcAft>
              <a:buClr>
                <a:srgbClr val="52575F"/>
              </a:buClr>
              <a:buSzPts val="17400"/>
              <a:buFont typeface="Arial"/>
              <a:buNone/>
              <a:defRPr sz="17400">
                <a:latin typeface="Arial"/>
                <a:ea typeface="Arial"/>
                <a:cs typeface="Arial"/>
                <a:sym typeface="Arial"/>
              </a:defRPr>
            </a:lvl3pPr>
            <a:lvl4pPr indent="-228600" lvl="3" marL="1828800" algn="ctr">
              <a:lnSpc>
                <a:spcPct val="90000"/>
              </a:lnSpc>
              <a:spcBef>
                <a:spcPts val="0"/>
              </a:spcBef>
              <a:spcAft>
                <a:spcPts val="0"/>
              </a:spcAft>
              <a:buClr>
                <a:srgbClr val="52575F"/>
              </a:buClr>
              <a:buSzPts val="17400"/>
              <a:buFont typeface="Arial"/>
              <a:buNone/>
              <a:defRPr sz="17400">
                <a:latin typeface="Arial"/>
                <a:ea typeface="Arial"/>
                <a:cs typeface="Arial"/>
                <a:sym typeface="Arial"/>
              </a:defRPr>
            </a:lvl4pPr>
            <a:lvl5pPr indent="-228600" lvl="4" marL="2286000" algn="ctr">
              <a:lnSpc>
                <a:spcPct val="90000"/>
              </a:lnSpc>
              <a:spcBef>
                <a:spcPts val="0"/>
              </a:spcBef>
              <a:spcAft>
                <a:spcPts val="0"/>
              </a:spcAft>
              <a:buClr>
                <a:srgbClr val="52575F"/>
              </a:buClr>
              <a:buSzPts val="17400"/>
              <a:buFont typeface="Arial"/>
              <a:buNone/>
              <a:defRPr sz="174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72" name="Google Shape;72;p56"/>
          <p:cNvSpPr txBox="1"/>
          <p:nvPr>
            <p:ph idx="2" type="body"/>
          </p:nvPr>
        </p:nvSpPr>
        <p:spPr>
          <a:xfrm>
            <a:off x="603250" y="4064000"/>
            <a:ext cx="10985500" cy="539750"/>
          </a:xfrm>
          <a:prstGeom prst="rect">
            <a:avLst/>
          </a:prstGeom>
          <a:noFill/>
          <a:ln>
            <a:noFill/>
          </a:ln>
        </p:spPr>
        <p:txBody>
          <a:bodyPr anchorCtr="0" anchor="t" bIns="22850" lIns="22850" spcFirstLastPara="1" rIns="22850" wrap="square" tIns="22850">
            <a:normAutofit/>
          </a:bodyPr>
          <a:lstStyle>
            <a:lvl1pPr indent="-228600" lvl="0" marL="457200" algn="ctr">
              <a:lnSpc>
                <a:spcPct val="90000"/>
              </a:lnSpc>
              <a:spcBef>
                <a:spcPts val="0"/>
              </a:spcBef>
              <a:spcAft>
                <a:spcPts val="0"/>
              </a:spcAft>
              <a:buClr>
                <a:srgbClr val="52575F"/>
              </a:buClr>
              <a:buSzPts val="2600"/>
              <a:buFont typeface="Arial"/>
              <a:buNone/>
              <a:defRPr sz="26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73" name="Google Shape;73;p56"/>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74" name="Shape 74"/>
        <p:cNvGrpSpPr/>
        <p:nvPr/>
      </p:nvGrpSpPr>
      <p:grpSpPr>
        <a:xfrm>
          <a:off x="0" y="0"/>
          <a:ext cx="0" cy="0"/>
          <a:chOff x="0" y="0"/>
          <a:chExt cx="0" cy="0"/>
        </a:xfrm>
      </p:grpSpPr>
      <p:sp>
        <p:nvSpPr>
          <p:cNvPr id="75" name="Google Shape;75;p57"/>
          <p:cNvSpPr txBox="1"/>
          <p:nvPr>
            <p:ph idx="1" type="body"/>
          </p:nvPr>
        </p:nvSpPr>
        <p:spPr>
          <a:xfrm>
            <a:off x="2730500" y="4781550"/>
            <a:ext cx="6864350" cy="349250"/>
          </a:xfrm>
          <a:prstGeom prst="rect">
            <a:avLst/>
          </a:prstGeom>
          <a:noFill/>
          <a:ln>
            <a:noFill/>
          </a:ln>
        </p:spPr>
        <p:txBody>
          <a:bodyPr anchorCtr="0" anchor="t" bIns="22850" lIns="22850" spcFirstLastPara="1" rIns="22850" wrap="square" tIns="22850">
            <a:normAutofit/>
          </a:bodyPr>
          <a:lstStyle>
            <a:lvl1pPr indent="-228600" lvl="0" marL="457200" algn="l">
              <a:lnSpc>
                <a:spcPct val="100000"/>
              </a:lnSpc>
              <a:spcBef>
                <a:spcPts val="0"/>
              </a:spcBef>
              <a:spcAft>
                <a:spcPts val="0"/>
              </a:spcAft>
              <a:buClr>
                <a:srgbClr val="52575F"/>
              </a:buClr>
              <a:buSzPts val="1800"/>
              <a:buFont typeface="Arial"/>
              <a:buNone/>
              <a:defRPr sz="1800">
                <a:latin typeface="Arial"/>
                <a:ea typeface="Arial"/>
                <a:cs typeface="Arial"/>
                <a:sym typeface="Arial"/>
              </a:defRPr>
            </a:lvl1pPr>
            <a:lvl2pPr indent="-342900" lvl="1" marL="914400" algn="l">
              <a:lnSpc>
                <a:spcPct val="100000"/>
              </a:lnSpc>
              <a:spcBef>
                <a:spcPts val="2300"/>
              </a:spcBef>
              <a:spcAft>
                <a:spcPts val="0"/>
              </a:spcAft>
              <a:buClr>
                <a:srgbClr val="52575F"/>
              </a:buClr>
              <a:buSzPts val="1800"/>
              <a:buChar char="•"/>
              <a:defRPr/>
            </a:lvl2pPr>
            <a:lvl3pPr indent="-342900" lvl="2" marL="1371600" algn="l">
              <a:lnSpc>
                <a:spcPct val="100000"/>
              </a:lnSpc>
              <a:spcBef>
                <a:spcPts val="2300"/>
              </a:spcBef>
              <a:spcAft>
                <a:spcPts val="0"/>
              </a:spcAft>
              <a:buClr>
                <a:srgbClr val="52575F"/>
              </a:buClr>
              <a:buSzPts val="1800"/>
              <a:buChar char="•"/>
              <a:defRPr/>
            </a:lvl3pPr>
            <a:lvl4pPr indent="-342900" lvl="3" marL="1828800" algn="l">
              <a:lnSpc>
                <a:spcPct val="100000"/>
              </a:lnSpc>
              <a:spcBef>
                <a:spcPts val="2300"/>
              </a:spcBef>
              <a:spcAft>
                <a:spcPts val="0"/>
              </a:spcAft>
              <a:buClr>
                <a:srgbClr val="52575F"/>
              </a:buClr>
              <a:buSzPts val="1800"/>
              <a:buChar char="•"/>
              <a:defRPr/>
            </a:lvl4pPr>
            <a:lvl5pPr indent="-342900" lvl="4" marL="2286000" algn="l">
              <a:lnSpc>
                <a:spcPct val="100000"/>
              </a:lnSpc>
              <a:spcBef>
                <a:spcPts val="2300"/>
              </a:spcBef>
              <a:spcAft>
                <a:spcPts val="0"/>
              </a:spcAft>
              <a:buClr>
                <a:srgbClr val="52575F"/>
              </a:buClr>
              <a:buSzPts val="1800"/>
              <a:buChar char="•"/>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76" name="Google Shape;76;p57"/>
          <p:cNvSpPr txBox="1"/>
          <p:nvPr>
            <p:ph idx="2" type="body"/>
          </p:nvPr>
        </p:nvSpPr>
        <p:spPr>
          <a:xfrm>
            <a:off x="2597150" y="2082800"/>
            <a:ext cx="6997700" cy="2216150"/>
          </a:xfrm>
          <a:prstGeom prst="rect">
            <a:avLst/>
          </a:prstGeom>
          <a:noFill/>
          <a:ln>
            <a:noFill/>
          </a:ln>
        </p:spPr>
        <p:txBody>
          <a:bodyPr anchorCtr="0" anchor="b" bIns="25400" lIns="25400" spcFirstLastPara="1" rIns="25400" wrap="square" tIns="25400">
            <a:normAutofit/>
          </a:bodyPr>
          <a:lstStyle>
            <a:lvl1pPr indent="-228600" lvl="0" marL="457200" algn="l">
              <a:lnSpc>
                <a:spcPct val="90000"/>
              </a:lnSpc>
              <a:spcBef>
                <a:spcPts val="0"/>
              </a:spcBef>
              <a:spcAft>
                <a:spcPts val="0"/>
              </a:spcAft>
              <a:buClr>
                <a:srgbClr val="52575F"/>
              </a:buClr>
              <a:buSzPts val="4600"/>
              <a:buFont typeface="Arial"/>
              <a:buNone/>
              <a:defRPr sz="4600">
                <a:latin typeface="Arial"/>
                <a:ea typeface="Arial"/>
                <a:cs typeface="Arial"/>
                <a:sym typeface="Arial"/>
              </a:defRPr>
            </a:lvl1pPr>
            <a:lvl2pPr indent="-228600" lvl="1" marL="914400" algn="l">
              <a:lnSpc>
                <a:spcPct val="90000"/>
              </a:lnSpc>
              <a:spcBef>
                <a:spcPts val="0"/>
              </a:spcBef>
              <a:spcAft>
                <a:spcPts val="0"/>
              </a:spcAft>
              <a:buClr>
                <a:srgbClr val="52575F"/>
              </a:buClr>
              <a:buSzPts val="4600"/>
              <a:buFont typeface="Arial"/>
              <a:buNone/>
              <a:defRPr sz="4600">
                <a:latin typeface="Arial"/>
                <a:ea typeface="Arial"/>
                <a:cs typeface="Arial"/>
                <a:sym typeface="Arial"/>
              </a:defRPr>
            </a:lvl2pPr>
            <a:lvl3pPr indent="-228600" lvl="2" marL="1371600" algn="l">
              <a:lnSpc>
                <a:spcPct val="90000"/>
              </a:lnSpc>
              <a:spcBef>
                <a:spcPts val="0"/>
              </a:spcBef>
              <a:spcAft>
                <a:spcPts val="0"/>
              </a:spcAft>
              <a:buClr>
                <a:srgbClr val="52575F"/>
              </a:buClr>
              <a:buSzPts val="4600"/>
              <a:buFont typeface="Arial"/>
              <a:buNone/>
              <a:defRPr sz="4600">
                <a:latin typeface="Arial"/>
                <a:ea typeface="Arial"/>
                <a:cs typeface="Arial"/>
                <a:sym typeface="Arial"/>
              </a:defRPr>
            </a:lvl3pPr>
            <a:lvl4pPr indent="-228600" lvl="3" marL="1828800" algn="l">
              <a:lnSpc>
                <a:spcPct val="90000"/>
              </a:lnSpc>
              <a:spcBef>
                <a:spcPts val="0"/>
              </a:spcBef>
              <a:spcAft>
                <a:spcPts val="0"/>
              </a:spcAft>
              <a:buClr>
                <a:srgbClr val="52575F"/>
              </a:buClr>
              <a:buSzPts val="4600"/>
              <a:buFont typeface="Arial"/>
              <a:buNone/>
              <a:defRPr sz="4600">
                <a:latin typeface="Arial"/>
                <a:ea typeface="Arial"/>
                <a:cs typeface="Arial"/>
                <a:sym typeface="Arial"/>
              </a:defRPr>
            </a:lvl4pPr>
            <a:lvl5pPr indent="-228600" lvl="4" marL="2286000" algn="l">
              <a:lnSpc>
                <a:spcPct val="90000"/>
              </a:lnSpc>
              <a:spcBef>
                <a:spcPts val="0"/>
              </a:spcBef>
              <a:spcAft>
                <a:spcPts val="0"/>
              </a:spcAft>
              <a:buClr>
                <a:srgbClr val="52575F"/>
              </a:buClr>
              <a:buSzPts val="4600"/>
              <a:buFont typeface="Arial"/>
              <a:buNone/>
              <a:defRPr sz="4600">
                <a:latin typeface="Arial"/>
                <a:ea typeface="Arial"/>
                <a:cs typeface="Arial"/>
                <a:sym typeface="Arial"/>
              </a:defRPr>
            </a:lvl5pPr>
            <a:lvl6pPr indent="-342900" lvl="5" marL="2743200" algn="l">
              <a:lnSpc>
                <a:spcPct val="100000"/>
              </a:lnSpc>
              <a:spcBef>
                <a:spcPts val="2300"/>
              </a:spcBef>
              <a:spcAft>
                <a:spcPts val="0"/>
              </a:spcAft>
              <a:buClr>
                <a:srgbClr val="52575F"/>
              </a:buClr>
              <a:buSzPts val="1800"/>
              <a:buChar char="•"/>
              <a:defRPr/>
            </a:lvl6pPr>
            <a:lvl7pPr indent="-342900" lvl="6" marL="3200400" algn="l">
              <a:lnSpc>
                <a:spcPct val="100000"/>
              </a:lnSpc>
              <a:spcBef>
                <a:spcPts val="2300"/>
              </a:spcBef>
              <a:spcAft>
                <a:spcPts val="0"/>
              </a:spcAft>
              <a:buClr>
                <a:srgbClr val="52575F"/>
              </a:buClr>
              <a:buSzPts val="1800"/>
              <a:buChar char="•"/>
              <a:defRPr/>
            </a:lvl7pPr>
            <a:lvl8pPr indent="-342900" lvl="7" marL="3657600" algn="l">
              <a:lnSpc>
                <a:spcPct val="100000"/>
              </a:lnSpc>
              <a:spcBef>
                <a:spcPts val="2300"/>
              </a:spcBef>
              <a:spcAft>
                <a:spcPts val="0"/>
              </a:spcAft>
              <a:buClr>
                <a:srgbClr val="52575F"/>
              </a:buClr>
              <a:buSzPts val="1800"/>
              <a:buChar char="•"/>
              <a:defRPr/>
            </a:lvl8pPr>
            <a:lvl9pPr indent="-342900" lvl="8" marL="4114800" algn="l">
              <a:lnSpc>
                <a:spcPct val="100000"/>
              </a:lnSpc>
              <a:spcBef>
                <a:spcPts val="2300"/>
              </a:spcBef>
              <a:spcAft>
                <a:spcPts val="0"/>
              </a:spcAft>
              <a:buClr>
                <a:srgbClr val="52575F"/>
              </a:buClr>
              <a:buSzPts val="1800"/>
              <a:buChar char="•"/>
              <a:defRPr/>
            </a:lvl9pPr>
          </a:lstStyle>
          <a:p/>
        </p:txBody>
      </p:sp>
      <p:sp>
        <p:nvSpPr>
          <p:cNvPr id="77" name="Google Shape;77;p57"/>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spTree>
      <p:nvGrpSpPr>
        <p:cNvPr id="78" name="Shape 78"/>
        <p:cNvGrpSpPr/>
        <p:nvPr/>
      </p:nvGrpSpPr>
      <p:grpSpPr>
        <a:xfrm>
          <a:off x="0" y="0"/>
          <a:ext cx="0" cy="0"/>
          <a:chOff x="0" y="0"/>
          <a:chExt cx="0" cy="0"/>
        </a:xfrm>
      </p:grpSpPr>
      <p:sp>
        <p:nvSpPr>
          <p:cNvPr id="79" name="Google Shape;79;p58"/>
          <p:cNvSpPr/>
          <p:nvPr>
            <p:ph idx="2" type="pic"/>
          </p:nvPr>
        </p:nvSpPr>
        <p:spPr>
          <a:xfrm>
            <a:off x="628650" y="1606550"/>
            <a:ext cx="3644900" cy="3644900"/>
          </a:xfrm>
          <a:prstGeom prst="rect">
            <a:avLst/>
          </a:prstGeom>
          <a:noFill/>
          <a:ln>
            <a:noFill/>
          </a:ln>
        </p:spPr>
      </p:sp>
      <p:sp>
        <p:nvSpPr>
          <p:cNvPr id="80" name="Google Shape;80;p58"/>
          <p:cNvSpPr/>
          <p:nvPr>
            <p:ph idx="3" type="pic"/>
          </p:nvPr>
        </p:nvSpPr>
        <p:spPr>
          <a:xfrm>
            <a:off x="3676650" y="1816100"/>
            <a:ext cx="4838700" cy="3225800"/>
          </a:xfrm>
          <a:prstGeom prst="rect">
            <a:avLst/>
          </a:prstGeom>
          <a:noFill/>
          <a:ln>
            <a:noFill/>
          </a:ln>
        </p:spPr>
      </p:sp>
      <p:sp>
        <p:nvSpPr>
          <p:cNvPr id="81" name="Google Shape;81;p58"/>
          <p:cNvSpPr/>
          <p:nvPr>
            <p:ph idx="4" type="pic"/>
          </p:nvPr>
        </p:nvSpPr>
        <p:spPr>
          <a:xfrm>
            <a:off x="7310966" y="1816100"/>
            <a:ext cx="4838701" cy="3228625"/>
          </a:xfrm>
          <a:prstGeom prst="rect">
            <a:avLst/>
          </a:prstGeom>
          <a:noFill/>
          <a:ln>
            <a:noFill/>
          </a:ln>
        </p:spPr>
      </p:sp>
      <p:sp>
        <p:nvSpPr>
          <p:cNvPr id="82" name="Google Shape;82;p58"/>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83" name="Shape 83"/>
        <p:cNvGrpSpPr/>
        <p:nvPr/>
      </p:nvGrpSpPr>
      <p:grpSpPr>
        <a:xfrm>
          <a:off x="0" y="0"/>
          <a:ext cx="0" cy="0"/>
          <a:chOff x="0" y="0"/>
          <a:chExt cx="0" cy="0"/>
        </a:xfrm>
      </p:grpSpPr>
      <p:sp>
        <p:nvSpPr>
          <p:cNvPr id="84" name="Google Shape;84;p59"/>
          <p:cNvSpPr/>
          <p:nvPr>
            <p:ph idx="2" type="pic"/>
          </p:nvPr>
        </p:nvSpPr>
        <p:spPr>
          <a:xfrm>
            <a:off x="0" y="-635000"/>
            <a:ext cx="12192000" cy="8128000"/>
          </a:xfrm>
          <a:prstGeom prst="rect">
            <a:avLst/>
          </a:prstGeom>
          <a:noFill/>
          <a:ln>
            <a:noFill/>
          </a:ln>
        </p:spPr>
      </p:sp>
      <p:sp>
        <p:nvSpPr>
          <p:cNvPr id="85" name="Google Shape;85;p59"/>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1pPr>
            <a:lvl2pPr indent="0" lvl="1"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2pPr>
            <a:lvl3pPr indent="0" lvl="2"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3pPr>
            <a:lvl4pPr indent="0" lvl="3"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4pPr>
            <a:lvl5pPr indent="0" lvl="4"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5pPr>
            <a:lvl6pPr indent="0" lvl="5"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6pPr>
            <a:lvl7pPr indent="0" lvl="6"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7pPr>
            <a:lvl8pPr indent="0" lvl="7"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8pPr>
            <a:lvl9pPr indent="0" lvl="8" marL="0" algn="r">
              <a:lnSpc>
                <a:spcPct val="100000"/>
              </a:lnSpc>
              <a:spcBef>
                <a:spcPts val="0"/>
              </a:spcBef>
              <a:spcAft>
                <a:spcPts val="0"/>
              </a:spcAft>
              <a:buClr>
                <a:srgbClr val="52575F"/>
              </a:buClr>
              <a:buSzPts val="1000"/>
              <a:buFont typeface="Arial"/>
              <a:buNone/>
              <a:defRPr sz="1000">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41"/>
          <p:cNvSpPr txBox="1"/>
          <p:nvPr>
            <p:ph type="title"/>
          </p:nvPr>
        </p:nvSpPr>
        <p:spPr>
          <a:xfrm>
            <a:off x="603250" y="317500"/>
            <a:ext cx="10985500" cy="844550"/>
          </a:xfrm>
          <a:prstGeom prst="rect">
            <a:avLst/>
          </a:prstGeom>
          <a:noFill/>
          <a:ln>
            <a:noFill/>
          </a:ln>
        </p:spPr>
        <p:txBody>
          <a:bodyPr anchorCtr="0" anchor="t" bIns="25400" lIns="25400" spcFirstLastPara="1" rIns="25400" wrap="square" tIns="25400">
            <a:normAutofit/>
          </a:bodyPr>
          <a:lstStyle>
            <a:lvl1pPr lvl="0"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1pPr>
            <a:lvl2pPr lvl="1"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2pPr>
            <a:lvl3pPr lvl="2"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3pPr>
            <a:lvl4pPr lvl="3"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4pPr>
            <a:lvl5pPr lvl="4"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5pPr>
            <a:lvl6pPr lvl="5"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6pPr>
            <a:lvl7pPr lvl="6"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7pPr>
            <a:lvl8pPr lvl="7"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8pPr>
            <a:lvl9pPr lvl="8" marR="0" rtl="0" algn="l">
              <a:lnSpc>
                <a:spcPct val="90000"/>
              </a:lnSpc>
              <a:spcBef>
                <a:spcPts val="0"/>
              </a:spcBef>
              <a:spcAft>
                <a:spcPts val="0"/>
              </a:spcAft>
              <a:buClr>
                <a:srgbClr val="52575F"/>
              </a:buClr>
              <a:buSzPts val="5000"/>
              <a:buFont typeface="Arial"/>
              <a:buNone/>
              <a:defRPr b="0" i="0" sz="5000" u="none" cap="none" strike="noStrike">
                <a:solidFill>
                  <a:srgbClr val="52575F"/>
                </a:solidFill>
                <a:latin typeface="Arial"/>
                <a:ea typeface="Arial"/>
                <a:cs typeface="Arial"/>
                <a:sym typeface="Arial"/>
              </a:defRPr>
            </a:lvl9pPr>
          </a:lstStyle>
          <a:p/>
        </p:txBody>
      </p:sp>
      <p:sp>
        <p:nvSpPr>
          <p:cNvPr id="7" name="Google Shape;7;p41"/>
          <p:cNvSpPr txBox="1"/>
          <p:nvPr>
            <p:ph idx="1" type="body"/>
          </p:nvPr>
        </p:nvSpPr>
        <p:spPr>
          <a:xfrm>
            <a:off x="603250" y="2124252"/>
            <a:ext cx="10985500" cy="4128006"/>
          </a:xfrm>
          <a:prstGeom prst="rect">
            <a:avLst/>
          </a:prstGeom>
          <a:noFill/>
          <a:ln>
            <a:noFill/>
          </a:ln>
        </p:spPr>
        <p:txBody>
          <a:bodyPr anchorCtr="0" anchor="t" bIns="25400" lIns="25400" spcFirstLastPara="1" rIns="25400" wrap="square" tIns="25400">
            <a:normAutofit/>
          </a:bodyPr>
          <a:lstStyle>
            <a:lvl1pPr indent="-355600" lvl="0" marL="4572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1pPr>
            <a:lvl2pPr indent="-355600" lvl="1" marL="9144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2pPr>
            <a:lvl3pPr indent="-355600" lvl="2" marL="13716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3pPr>
            <a:lvl4pPr indent="-355600" lvl="3" marL="18288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4pPr>
            <a:lvl5pPr indent="-355600" lvl="4" marL="22860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5pPr>
            <a:lvl6pPr indent="-355600" lvl="5" marL="27432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6pPr>
            <a:lvl7pPr indent="-355600" lvl="6" marL="32004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7pPr>
            <a:lvl8pPr indent="-355600" lvl="7" marL="36576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8pPr>
            <a:lvl9pPr indent="-355600" lvl="8" marL="4114800" marR="0" rtl="0" algn="l">
              <a:lnSpc>
                <a:spcPct val="100000"/>
              </a:lnSpc>
              <a:spcBef>
                <a:spcPts val="2300"/>
              </a:spcBef>
              <a:spcAft>
                <a:spcPts val="0"/>
              </a:spcAft>
              <a:buClr>
                <a:srgbClr val="52575F"/>
              </a:buClr>
              <a:buSzPts val="2000"/>
              <a:buFont typeface="Arial"/>
              <a:buChar char="•"/>
              <a:defRPr b="0" i="0" sz="2000" u="none" cap="none" strike="noStrike">
                <a:solidFill>
                  <a:srgbClr val="52575F"/>
                </a:solidFill>
                <a:latin typeface="Arial"/>
                <a:ea typeface="Arial"/>
                <a:cs typeface="Arial"/>
                <a:sym typeface="Arial"/>
              </a:defRPr>
            </a:lvl9pPr>
          </a:lstStyle>
          <a:p/>
        </p:txBody>
      </p:sp>
      <p:sp>
        <p:nvSpPr>
          <p:cNvPr id="8" name="Google Shape;8;p41"/>
          <p:cNvSpPr txBox="1"/>
          <p:nvPr>
            <p:ph idx="12" type="sldNum"/>
          </p:nvPr>
        </p:nvSpPr>
        <p:spPr>
          <a:xfrm>
            <a:off x="11772899" y="6229349"/>
            <a:ext cx="200661" cy="214631"/>
          </a:xfrm>
          <a:prstGeom prst="rect">
            <a:avLst/>
          </a:prstGeom>
          <a:noFill/>
          <a:ln>
            <a:noFill/>
          </a:ln>
        </p:spPr>
        <p:txBody>
          <a:bodyPr anchorCtr="0" anchor="b" bIns="25400" lIns="25400" spcFirstLastPara="1" rIns="25400" wrap="square" tIns="25400">
            <a:spAutoFit/>
          </a:bodyPr>
          <a:lstStyle>
            <a:lvl1pPr indent="0" lvl="0"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1pPr>
            <a:lvl2pPr indent="0" lvl="1"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2pPr>
            <a:lvl3pPr indent="0" lvl="2"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3pPr>
            <a:lvl4pPr indent="0" lvl="3"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4pPr>
            <a:lvl5pPr indent="0" lvl="4"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5pPr>
            <a:lvl6pPr indent="0" lvl="5"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6pPr>
            <a:lvl7pPr indent="0" lvl="6"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7pPr>
            <a:lvl8pPr indent="0" lvl="7"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8pPr>
            <a:lvl9pPr indent="0" lvl="8" marL="0" marR="0" rtl="0" algn="r">
              <a:lnSpc>
                <a:spcPct val="100000"/>
              </a:lnSpc>
              <a:spcBef>
                <a:spcPts val="0"/>
              </a:spcBef>
              <a:spcAft>
                <a:spcPts val="0"/>
              </a:spcAft>
              <a:buClr>
                <a:srgbClr val="52575F"/>
              </a:buClr>
              <a:buSzPts val="1000"/>
              <a:buFont typeface="Arial"/>
              <a:buNone/>
              <a:defRPr b="0" i="0" sz="1000" u="none" cap="none" strike="noStrike">
                <a:solidFill>
                  <a:srgbClr val="52575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6.png"/><Relationship Id="rId4" Type="http://schemas.openxmlformats.org/officeDocument/2006/relationships/image" Target="../media/image24.png"/><Relationship Id="rId5"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6.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6.png"/><Relationship Id="rId4" Type="http://schemas.openxmlformats.org/officeDocument/2006/relationships/image" Target="../media/image46.png"/><Relationship Id="rId5" Type="http://schemas.openxmlformats.org/officeDocument/2006/relationships/image" Target="../media/image24.png"/><Relationship Id="rId6"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1.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9.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2.jpg"/><Relationship Id="rId4" Type="http://schemas.openxmlformats.org/officeDocument/2006/relationships/image" Target="../media/image28.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45.jpg"/></Relationships>
</file>

<file path=ppt/slides/_rels/slide38.xml.rels><?xml version="1.0" encoding="UTF-8" standalone="yes"?><Relationships xmlns="http://schemas.openxmlformats.org/package/2006/relationships"><Relationship Id="rId10" Type="http://schemas.openxmlformats.org/officeDocument/2006/relationships/image" Target="../media/image45.jpg"/><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1.png"/><Relationship Id="rId4" Type="http://schemas.openxmlformats.org/officeDocument/2006/relationships/image" Target="../media/image44.png"/><Relationship Id="rId9" Type="http://schemas.openxmlformats.org/officeDocument/2006/relationships/image" Target="../media/image5.png"/><Relationship Id="rId5" Type="http://schemas.openxmlformats.org/officeDocument/2006/relationships/image" Target="../media/image32.jpg"/><Relationship Id="rId6" Type="http://schemas.openxmlformats.org/officeDocument/2006/relationships/image" Target="../media/image28.png"/><Relationship Id="rId7" Type="http://schemas.openxmlformats.org/officeDocument/2006/relationships/image" Target="../media/image6.png"/><Relationship Id="rId8"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type="title"/>
          </p:nvPr>
        </p:nvSpPr>
        <p:spPr>
          <a:xfrm>
            <a:off x="1981200" y="152400"/>
            <a:ext cx="8229600" cy="762000"/>
          </a:xfrm>
          <a:prstGeom prst="rect">
            <a:avLst/>
          </a:prstGeom>
          <a:noFill/>
          <a:ln>
            <a:noFill/>
          </a:ln>
        </p:spPr>
        <p:txBody>
          <a:bodyPr anchorCtr="0" anchor="ctr" bIns="45700" lIns="45700" spcFirstLastPara="1" rIns="45700" wrap="square" tIns="45700">
            <a:normAutofit/>
          </a:bodyPr>
          <a:lstStyle/>
          <a:p>
            <a:pPr indent="0" lvl="0" marL="0" rtl="0" algn="ctr">
              <a:lnSpc>
                <a:spcPct val="100000"/>
              </a:lnSpc>
              <a:spcBef>
                <a:spcPts val="0"/>
              </a:spcBef>
              <a:spcAft>
                <a:spcPts val="0"/>
              </a:spcAft>
              <a:buClr>
                <a:srgbClr val="000000"/>
              </a:buClr>
              <a:buSzPts val="2592"/>
              <a:buFont typeface="Arial"/>
              <a:buNone/>
            </a:pPr>
            <a:r>
              <a:rPr lang="en-US" sz="2592"/>
              <a:t>CAGI</a:t>
            </a:r>
            <a:r>
              <a:rPr lang="en-US">
                <a:solidFill>
                  <a:srgbClr val="7030A0"/>
                </a:solidFill>
              </a:rPr>
              <a:t> </a:t>
            </a:r>
            <a:r>
              <a:rPr lang="en-US" sz="2592"/>
              <a:t>7 slide pack guidelines</a:t>
            </a:r>
            <a:br>
              <a:rPr lang="en-US" sz="2592"/>
            </a:br>
            <a:r>
              <a:rPr lang="en-US" sz="1152"/>
              <a:t>I agree to my slides being used according to the following terms:</a:t>
            </a:r>
            <a:br>
              <a:rPr lang="en-US" sz="1152"/>
            </a:br>
            <a:r>
              <a:rPr lang="en-US" sz="1152"/>
              <a:t> </a:t>
            </a:r>
            <a:r>
              <a:rPr i="1" lang="en-US" sz="1152"/>
              <a:t>Gianluca Lombardi</a:t>
            </a:r>
            <a:endParaRPr/>
          </a:p>
        </p:txBody>
      </p:sp>
      <p:sp>
        <p:nvSpPr>
          <p:cNvPr id="91" name="Google Shape;91;p1"/>
          <p:cNvSpPr txBox="1"/>
          <p:nvPr>
            <p:ph idx="1" type="body"/>
          </p:nvPr>
        </p:nvSpPr>
        <p:spPr>
          <a:xfrm>
            <a:off x="1981200" y="1066800"/>
            <a:ext cx="8229600" cy="5791200"/>
          </a:xfrm>
          <a:prstGeom prst="rect">
            <a:avLst/>
          </a:prstGeom>
          <a:noFill/>
          <a:ln>
            <a:noFill/>
          </a:ln>
        </p:spPr>
        <p:txBody>
          <a:bodyPr anchorCtr="0" anchor="t" bIns="45700" lIns="45700" spcFirstLastPara="1" rIns="45700" wrap="square" tIns="45700">
            <a:normAutofit/>
          </a:bodyPr>
          <a:lstStyle/>
          <a:p>
            <a:pPr indent="-342900" lvl="0" marL="342900" rtl="0" algn="l">
              <a:lnSpc>
                <a:spcPct val="80000"/>
              </a:lnSpc>
              <a:spcBef>
                <a:spcPts val="0"/>
              </a:spcBef>
              <a:spcAft>
                <a:spcPts val="0"/>
              </a:spcAft>
              <a:buClr>
                <a:srgbClr val="000000"/>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600"/>
              </a:spcBef>
              <a:spcAft>
                <a:spcPts val="0"/>
              </a:spcAft>
              <a:buClr>
                <a:srgbClr val="000000"/>
              </a:buClr>
              <a:buSzPts val="1400"/>
              <a:buNone/>
            </a:pPr>
            <a:r>
              <a:t/>
            </a:r>
            <a:endParaRPr sz="1400"/>
          </a:p>
          <a:p>
            <a:pPr indent="-342900" lvl="0" marL="342900" rtl="0" algn="l">
              <a:lnSpc>
                <a:spcPct val="80000"/>
              </a:lnSpc>
              <a:spcBef>
                <a:spcPts val="300"/>
              </a:spcBef>
              <a:spcAft>
                <a:spcPts val="0"/>
              </a:spcAft>
              <a:buClr>
                <a:srgbClr val="0070C0"/>
              </a:buClr>
              <a:buSzPts val="1400"/>
              <a:buChar char="•"/>
            </a:pPr>
            <a:r>
              <a:rPr i="1" lang="en-US" sz="1400">
                <a:solidFill>
                  <a:srgbClr val="0070C0"/>
                </a:solidFill>
              </a:rPr>
              <a:t>At CAGI</a:t>
            </a:r>
            <a:r>
              <a:rPr i="0" lang="en-US">
                <a:solidFill>
                  <a:srgbClr val="7030A0"/>
                </a:solidFill>
              </a:rPr>
              <a:t> </a:t>
            </a:r>
            <a:r>
              <a:rPr i="0" lang="en-US"/>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600"/>
              </a:spcBef>
              <a:spcAft>
                <a:spcPts val="0"/>
              </a:spcAft>
              <a:buClr>
                <a:srgbClr val="000000"/>
              </a:buClr>
              <a:buSzPts val="1400"/>
              <a:buNone/>
            </a:pPr>
            <a:r>
              <a:t/>
            </a:r>
            <a:endParaRPr i="1" sz="1400">
              <a:solidFill>
                <a:srgbClr val="0070C0"/>
              </a:solidFill>
            </a:endParaRPr>
          </a:p>
          <a:p>
            <a:pPr indent="-342900" lvl="0" marL="342900" rtl="0" algn="l">
              <a:lnSpc>
                <a:spcPct val="80000"/>
              </a:lnSpc>
              <a:spcBef>
                <a:spcPts val="300"/>
              </a:spcBef>
              <a:spcAft>
                <a:spcPts val="0"/>
              </a:spcAft>
              <a:buClr>
                <a:srgbClr val="000000"/>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300"/>
              </a:spcBef>
              <a:spcAft>
                <a:spcPts val="0"/>
              </a:spcAft>
              <a:buClr>
                <a:srgbClr val="000000"/>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300"/>
              </a:spcBef>
              <a:spcAft>
                <a:spcPts val="0"/>
              </a:spcAft>
              <a:buClr>
                <a:srgbClr val="000000"/>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300"/>
              </a:spcBef>
              <a:spcAft>
                <a:spcPts val="0"/>
              </a:spcAft>
              <a:buClr>
                <a:srgbClr val="000000"/>
              </a:buClr>
              <a:buSzPts val="1400"/>
              <a:buChar char="•"/>
            </a:pPr>
            <a:r>
              <a:rPr lang="en-US" sz="1400"/>
              <a:t>CAGI participants must acknowledge the original authors of these slides and CAGI </a:t>
            </a:r>
            <a:r>
              <a:rPr lang="en-US">
                <a:solidFill>
                  <a:srgbClr val="7030A0"/>
                </a:solidFill>
              </a:rPr>
              <a:t>7</a:t>
            </a:r>
            <a:r>
              <a:rPr lang="en-US" sz="1400"/>
              <a:t>.  Include the acknowledgement banner across the bottom</a:t>
            </a:r>
            <a:endParaRPr/>
          </a:p>
          <a:p>
            <a:pPr indent="-342900" lvl="0" marL="342900" rtl="0" algn="l">
              <a:lnSpc>
                <a:spcPct val="80000"/>
              </a:lnSpc>
              <a:spcBef>
                <a:spcPts val="300"/>
              </a:spcBef>
              <a:spcAft>
                <a:spcPts val="0"/>
              </a:spcAft>
              <a:buClr>
                <a:srgbClr val="000000"/>
              </a:buClr>
              <a:buSzPts val="1400"/>
              <a:buChar char="•"/>
            </a:pPr>
            <a:r>
              <a:rPr lang="en-US" sz="1400"/>
              <a:t>CAGI participants must include the CAGI credits slide in their presentations</a:t>
            </a:r>
            <a:endParaRPr/>
          </a:p>
          <a:p>
            <a:pPr indent="-342900" lvl="0" marL="342900" rtl="0" algn="l">
              <a:lnSpc>
                <a:spcPct val="80000"/>
              </a:lnSpc>
              <a:spcBef>
                <a:spcPts val="300"/>
              </a:spcBef>
              <a:spcAft>
                <a:spcPts val="0"/>
              </a:spcAft>
              <a:buClr>
                <a:srgbClr val="000000"/>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300"/>
              </a:spcBef>
              <a:spcAft>
                <a:spcPts val="0"/>
              </a:spcAft>
              <a:buClr>
                <a:srgbClr val="000000"/>
              </a:buClr>
              <a:buSzPts val="1400"/>
              <a:buChar char="•"/>
            </a:pPr>
            <a:r>
              <a:rPr lang="en-US" sz="1400"/>
              <a:t>Slides with a red X over the entire slide may not be used in any circumstances</a:t>
            </a:r>
            <a:endParaRPr/>
          </a:p>
          <a:p>
            <a:pPr indent="-342900" lvl="0" marL="342900" rtl="0" algn="l">
              <a:lnSpc>
                <a:spcPct val="80000"/>
              </a:lnSpc>
              <a:spcBef>
                <a:spcPts val="300"/>
              </a:spcBef>
              <a:spcAft>
                <a:spcPts val="0"/>
              </a:spcAft>
              <a:buClr>
                <a:srgbClr val="000000"/>
              </a:buClr>
              <a:buSzPts val="1400"/>
              <a:buChar char="•"/>
            </a:pPr>
            <a:r>
              <a:rPr lang="en-US" sz="1400"/>
              <a:t>Slides with a blue slash (embargoed) may not be used unless the embargo is explicitly lifted</a:t>
            </a:r>
            <a:endParaRPr/>
          </a:p>
          <a:p>
            <a:pPr indent="-342900" lvl="0" marL="342900" rtl="0" algn="l">
              <a:lnSpc>
                <a:spcPct val="80000"/>
              </a:lnSpc>
              <a:spcBef>
                <a:spcPts val="300"/>
              </a:spcBef>
              <a:spcAft>
                <a:spcPts val="0"/>
              </a:spcAft>
              <a:buClr>
                <a:srgbClr val="000000"/>
              </a:buClr>
              <a:buSzPts val="1400"/>
              <a:buChar char="•"/>
            </a:pPr>
            <a:r>
              <a:rPr lang="en-US" sz="1400"/>
              <a:t>Slides without slash or X may be tweeted, tooted, posted, X’d unless flagged with “No tweet” icon</a:t>
            </a:r>
            <a:endParaRPr/>
          </a:p>
          <a:p>
            <a:pPr indent="-342900" lvl="0" marL="342900" rtl="0" algn="l">
              <a:lnSpc>
                <a:spcPct val="80000"/>
              </a:lnSpc>
              <a:spcBef>
                <a:spcPts val="300"/>
              </a:spcBef>
              <a:spcAft>
                <a:spcPts val="0"/>
              </a:spcAft>
              <a:buClr>
                <a:srgbClr val="000000"/>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600"/>
              </a:spcBef>
              <a:spcAft>
                <a:spcPts val="0"/>
              </a:spcAft>
              <a:buClr>
                <a:srgbClr val="000000"/>
              </a:buClr>
              <a:buSzPts val="1400"/>
              <a:buNone/>
            </a:pPr>
            <a:r>
              <a:t/>
            </a:r>
            <a:endParaRPr sz="1400"/>
          </a:p>
          <a:p>
            <a:pPr indent="-342900" lvl="0" marL="342900" rtl="0" algn="l">
              <a:lnSpc>
                <a:spcPct val="80000"/>
              </a:lnSpc>
              <a:spcBef>
                <a:spcPts val="300"/>
              </a:spcBef>
              <a:spcAft>
                <a:spcPts val="0"/>
              </a:spcAft>
              <a:buClr>
                <a:srgbClr val="000000"/>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92" name="Google Shape;92;p1"/>
          <p:cNvGrpSpPr/>
          <p:nvPr/>
        </p:nvGrpSpPr>
        <p:grpSpPr>
          <a:xfrm>
            <a:off x="10134600" y="5029200"/>
            <a:ext cx="439739" cy="439739"/>
            <a:chOff x="0" y="0"/>
            <a:chExt cx="439738" cy="439738"/>
          </a:xfrm>
        </p:grpSpPr>
        <p:sp>
          <p:nvSpPr>
            <p:cNvPr id="93" name="Google Shape;93;p1"/>
            <p:cNvSpPr/>
            <p:nvPr/>
          </p:nvSpPr>
          <p:spPr>
            <a:xfrm>
              <a:off x="0" y="0"/>
              <a:ext cx="439738" cy="439738"/>
            </a:xfrm>
            <a:prstGeom prst="ellipse">
              <a:avLst/>
            </a:prstGeom>
            <a:solidFill>
              <a:srgbClr val="FFFFFF"/>
            </a:solidFill>
            <a:ln cap="flat" cmpd="sng" w="25400">
              <a:solidFill>
                <a:srgbClr val="FF0200"/>
              </a:solidFill>
              <a:prstDash val="solid"/>
              <a:round/>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Picture 7" id="94" name="Google Shape;94;p1"/>
            <p:cNvPicPr preferRelativeResize="0"/>
            <p:nvPr/>
          </p:nvPicPr>
          <p:blipFill rotWithShape="1">
            <a:blip r:embed="rId3">
              <a:alphaModFix/>
            </a:blip>
            <a:srcRect b="0" l="0" r="0" t="0"/>
            <a:stretch/>
          </p:blipFill>
          <p:spPr>
            <a:xfrm>
              <a:off x="43178" y="81811"/>
              <a:ext cx="353382" cy="281797"/>
            </a:xfrm>
            <a:prstGeom prst="rect">
              <a:avLst/>
            </a:prstGeom>
            <a:noFill/>
            <a:ln>
              <a:noFill/>
            </a:ln>
          </p:spPr>
        </p:pic>
        <p:cxnSp>
          <p:nvCxnSpPr>
            <p:cNvPr id="95" name="Google Shape;95;p1"/>
            <p:cNvCxnSpPr/>
            <p:nvPr/>
          </p:nvCxnSpPr>
          <p:spPr>
            <a:xfrm flipH="1" rot="10800000">
              <a:off x="71585" y="43178"/>
              <a:ext cx="303386" cy="353382"/>
            </a:xfrm>
            <a:prstGeom prst="straightConnector1">
              <a:avLst/>
            </a:prstGeom>
            <a:noFill/>
            <a:ln cap="flat" cmpd="sng" w="25400">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idx="4294967295" type="ctrTitle"/>
          </p:nvPr>
        </p:nvSpPr>
        <p:spPr>
          <a:xfrm>
            <a:off x="603249" y="729960"/>
            <a:ext cx="10985502" cy="1069406"/>
          </a:xfrm>
          <a:prstGeom prst="rect">
            <a:avLst/>
          </a:prstGeom>
          <a:noFill/>
          <a:ln>
            <a:noFill/>
          </a:ln>
        </p:spPr>
        <p:txBody>
          <a:bodyPr anchorCtr="0" anchor="b" bIns="25400" lIns="25400" spcFirstLastPara="1" rIns="25400" wrap="square" tIns="25400">
            <a:normAutofit/>
          </a:bodyPr>
          <a:lstStyle/>
          <a:p>
            <a:pPr indent="0" lvl="0" marL="0" marR="0" rtl="0" algn="ctr">
              <a:lnSpc>
                <a:spcPct val="100000"/>
              </a:lnSpc>
              <a:spcBef>
                <a:spcPts val="0"/>
              </a:spcBef>
              <a:spcAft>
                <a:spcPts val="0"/>
              </a:spcAft>
              <a:buClr>
                <a:srgbClr val="081F5C"/>
              </a:buClr>
              <a:buSzPts val="3000"/>
              <a:buFont typeface="Arial"/>
              <a:buNone/>
            </a:pPr>
            <a:r>
              <a:rPr b="0" i="0" lang="en-US" sz="3000" u="none" cap="none" strike="noStrike">
                <a:solidFill>
                  <a:srgbClr val="081F5C"/>
                </a:solidFill>
                <a:latin typeface="Arial"/>
                <a:ea typeface="Arial"/>
                <a:cs typeface="Arial"/>
                <a:sym typeface="Arial"/>
              </a:rPr>
              <a:t>Combining PRESCOTT and deep learning models for improved zero-shot predictions of missense mutations</a:t>
            </a:r>
            <a:endParaRPr/>
          </a:p>
        </p:txBody>
      </p:sp>
      <p:sp>
        <p:nvSpPr>
          <p:cNvPr id="101" name="Google Shape;101;p2"/>
          <p:cNvSpPr txBox="1"/>
          <p:nvPr/>
        </p:nvSpPr>
        <p:spPr>
          <a:xfrm>
            <a:off x="689019" y="2813941"/>
            <a:ext cx="10813962" cy="1230118"/>
          </a:xfrm>
          <a:prstGeom prst="rect">
            <a:avLst/>
          </a:prstGeom>
          <a:noFill/>
          <a:ln>
            <a:noFill/>
          </a:ln>
        </p:spPr>
        <p:txBody>
          <a:bodyPr anchorCtr="0" anchor="t" bIns="45700" lIns="45700" spcFirstLastPara="1" rIns="45700" wrap="square" tIns="45700">
            <a:noAutofit/>
          </a:bodyPr>
          <a:lstStyle/>
          <a:p>
            <a:pPr indent="0" lvl="0" marL="0" marR="0" rtl="0" algn="ctr">
              <a:lnSpc>
                <a:spcPct val="125000"/>
              </a:lnSpc>
              <a:spcBef>
                <a:spcPts val="0"/>
              </a:spcBef>
              <a:spcAft>
                <a:spcPts val="0"/>
              </a:spcAft>
              <a:buClr>
                <a:srgbClr val="1F2765"/>
              </a:buClr>
              <a:buSzPts val="1800"/>
              <a:buFont typeface="Arial"/>
              <a:buNone/>
            </a:pPr>
            <a:r>
              <a:rPr b="0" i="0" lang="en-US" sz="1800" u="none" cap="none" strike="noStrike">
                <a:solidFill>
                  <a:srgbClr val="1F2765"/>
                </a:solidFill>
                <a:latin typeface="Arial"/>
                <a:ea typeface="Arial"/>
                <a:cs typeface="Arial"/>
                <a:sym typeface="Arial"/>
              </a:rPr>
              <a:t>Gianluca Lombardi </a:t>
            </a:r>
            <a:r>
              <a:rPr b="0" baseline="30000" i="0" lang="en-US" sz="1800" u="none" cap="none" strike="noStrike">
                <a:solidFill>
                  <a:srgbClr val="1F2765"/>
                </a:solidFill>
                <a:latin typeface="Arial"/>
                <a:ea typeface="Arial"/>
                <a:cs typeface="Arial"/>
                <a:sym typeface="Arial"/>
              </a:rPr>
              <a:t>1, 2</a:t>
            </a:r>
            <a:r>
              <a:rPr b="0" i="0" lang="en-US" sz="1800" u="none" cap="none" strike="noStrike">
                <a:solidFill>
                  <a:srgbClr val="1F2765"/>
                </a:solidFill>
                <a:latin typeface="Arial"/>
                <a:ea typeface="Arial"/>
                <a:cs typeface="Arial"/>
                <a:sym typeface="Arial"/>
              </a:rPr>
              <a:t>, Mustafa Tekpinar</a:t>
            </a:r>
            <a:r>
              <a:rPr b="0" baseline="30000" i="0" lang="en-US" sz="1800" u="none" cap="none" strike="noStrike">
                <a:solidFill>
                  <a:srgbClr val="1F2765"/>
                </a:solidFill>
                <a:latin typeface="Arial"/>
                <a:ea typeface="Arial"/>
                <a:cs typeface="Arial"/>
                <a:sym typeface="Arial"/>
              </a:rPr>
              <a:t>3</a:t>
            </a:r>
            <a:r>
              <a:rPr b="0" i="0" lang="en-US" sz="1800" u="none" cap="none" strike="noStrike">
                <a:solidFill>
                  <a:srgbClr val="1F2765"/>
                </a:solidFill>
                <a:latin typeface="Arial"/>
                <a:ea typeface="Arial"/>
                <a:cs typeface="Arial"/>
                <a:sym typeface="Arial"/>
              </a:rPr>
              <a:t> and  Alessandra Carbone </a:t>
            </a:r>
            <a:r>
              <a:rPr b="0" baseline="30000" i="0" lang="en-US" sz="1800" u="none" cap="none" strike="noStrike">
                <a:solidFill>
                  <a:srgbClr val="1F2765"/>
                </a:solidFill>
                <a:latin typeface="Arial"/>
                <a:ea typeface="Arial"/>
                <a:cs typeface="Arial"/>
                <a:sym typeface="Arial"/>
              </a:rPr>
              <a:t>1, 2</a:t>
            </a:r>
            <a:endParaRPr b="0" i="0" sz="2000" u="none" cap="none" strike="noStrike">
              <a:solidFill>
                <a:srgbClr val="52575F"/>
              </a:solidFill>
              <a:latin typeface="Arial"/>
              <a:ea typeface="Arial"/>
              <a:cs typeface="Arial"/>
              <a:sym typeface="Arial"/>
            </a:endParaRPr>
          </a:p>
          <a:p>
            <a:pPr indent="0" lvl="0" marL="0" marR="0" rtl="0" algn="ctr">
              <a:lnSpc>
                <a:spcPct val="125000"/>
              </a:lnSpc>
              <a:spcBef>
                <a:spcPts val="0"/>
              </a:spcBef>
              <a:spcAft>
                <a:spcPts val="0"/>
              </a:spcAft>
              <a:buClr>
                <a:srgbClr val="1F2765"/>
              </a:buClr>
              <a:buSzPts val="1800"/>
              <a:buFont typeface="Arial"/>
              <a:buNone/>
            </a:pPr>
            <a:r>
              <a:rPr b="0" baseline="30000" i="0" lang="en-US" sz="1800" u="none" cap="none" strike="noStrike">
                <a:solidFill>
                  <a:srgbClr val="1F2765"/>
                </a:solidFill>
                <a:latin typeface="Arial"/>
                <a:ea typeface="Arial"/>
                <a:cs typeface="Arial"/>
                <a:sym typeface="Arial"/>
              </a:rPr>
              <a:t>1</a:t>
            </a:r>
            <a:r>
              <a:rPr b="0" i="0" lang="en-US" sz="1800" u="none" cap="none" strike="noStrike">
                <a:solidFill>
                  <a:srgbClr val="1F2765"/>
                </a:solidFill>
                <a:latin typeface="Arial"/>
                <a:ea typeface="Arial"/>
                <a:cs typeface="Arial"/>
                <a:sym typeface="Arial"/>
              </a:rPr>
              <a:t>CQSB, Sorbonne Université and CNRS, Paris, France; </a:t>
            </a:r>
            <a:r>
              <a:rPr b="0" baseline="30000" i="0" lang="en-US" sz="1800" u="none" cap="none" strike="noStrike">
                <a:solidFill>
                  <a:srgbClr val="1F2765"/>
                </a:solidFill>
                <a:latin typeface="Arial"/>
                <a:ea typeface="Arial"/>
                <a:cs typeface="Arial"/>
                <a:sym typeface="Arial"/>
              </a:rPr>
              <a:t>2</a:t>
            </a:r>
            <a:r>
              <a:rPr b="0" i="0" lang="en-US" sz="1800" u="none" cap="none" strike="noStrike">
                <a:solidFill>
                  <a:srgbClr val="1F2765"/>
                </a:solidFill>
                <a:latin typeface="Arial"/>
                <a:ea typeface="Arial"/>
                <a:cs typeface="Arial"/>
                <a:sym typeface="Arial"/>
              </a:rPr>
              <a:t>SCAI, Sorbonne Université, Paris, France,</a:t>
            </a:r>
            <a:endParaRPr b="0" i="0" sz="2000" u="none" cap="none" strike="noStrike">
              <a:solidFill>
                <a:srgbClr val="52575F"/>
              </a:solidFill>
              <a:latin typeface="Arial"/>
              <a:ea typeface="Arial"/>
              <a:cs typeface="Arial"/>
              <a:sym typeface="Arial"/>
            </a:endParaRPr>
          </a:p>
          <a:p>
            <a:pPr indent="0" lvl="0" marL="0" marR="0" rtl="0" algn="ctr">
              <a:lnSpc>
                <a:spcPct val="125000"/>
              </a:lnSpc>
              <a:spcBef>
                <a:spcPts val="0"/>
              </a:spcBef>
              <a:spcAft>
                <a:spcPts val="0"/>
              </a:spcAft>
              <a:buClr>
                <a:srgbClr val="1F2765"/>
              </a:buClr>
              <a:buSzPts val="1800"/>
              <a:buFont typeface="Arial"/>
              <a:buNone/>
            </a:pPr>
            <a:r>
              <a:rPr b="0" baseline="30000" i="0" lang="en-US" sz="1800" u="none" cap="none" strike="noStrike">
                <a:solidFill>
                  <a:srgbClr val="1F2765"/>
                </a:solidFill>
                <a:latin typeface="Arial"/>
                <a:ea typeface="Arial"/>
                <a:cs typeface="Arial"/>
                <a:sym typeface="Arial"/>
              </a:rPr>
              <a:t>3</a:t>
            </a:r>
            <a:r>
              <a:rPr b="0" i="0" lang="en-US" sz="1800" u="none" cap="none" strike="noStrike">
                <a:solidFill>
                  <a:srgbClr val="1F2765"/>
                </a:solidFill>
                <a:latin typeface="Arial"/>
                <a:ea typeface="Arial"/>
                <a:cs typeface="Arial"/>
                <a:sym typeface="Arial"/>
              </a:rPr>
              <a:t>Department of Physics, Van Yüzüncü Yıl University, Van, Turkiye</a:t>
            </a:r>
            <a:endParaRPr/>
          </a:p>
        </p:txBody>
      </p:sp>
      <p:cxnSp>
        <p:nvCxnSpPr>
          <p:cNvPr id="102" name="Google Shape;102;p2"/>
          <p:cNvCxnSpPr/>
          <p:nvPr/>
        </p:nvCxnSpPr>
        <p:spPr>
          <a:xfrm>
            <a:off x="395789" y="4448117"/>
            <a:ext cx="11400422" cy="1"/>
          </a:xfrm>
          <a:prstGeom prst="straightConnector1">
            <a:avLst/>
          </a:prstGeom>
          <a:noFill/>
          <a:ln cap="flat" cmpd="sng" w="12700">
            <a:solidFill>
              <a:srgbClr val="1F2765"/>
            </a:solidFill>
            <a:prstDash val="solid"/>
            <a:miter lim="400000"/>
            <a:headEnd len="sm" w="sm" type="none"/>
            <a:tailEnd len="sm" w="sm" type="none"/>
          </a:ln>
        </p:spPr>
      </p:cxnSp>
      <p:grpSp>
        <p:nvGrpSpPr>
          <p:cNvPr id="103" name="Google Shape;103;p2"/>
          <p:cNvGrpSpPr/>
          <p:nvPr/>
        </p:nvGrpSpPr>
        <p:grpSpPr>
          <a:xfrm>
            <a:off x="1821416" y="5018905"/>
            <a:ext cx="8549169" cy="1324178"/>
            <a:chOff x="-1" y="0"/>
            <a:chExt cx="8549167" cy="1324176"/>
          </a:xfrm>
        </p:grpSpPr>
        <p:grpSp>
          <p:nvGrpSpPr>
            <p:cNvPr id="104" name="Google Shape;104;p2"/>
            <p:cNvGrpSpPr/>
            <p:nvPr/>
          </p:nvGrpSpPr>
          <p:grpSpPr>
            <a:xfrm>
              <a:off x="-1" y="0"/>
              <a:ext cx="8549167" cy="1324176"/>
              <a:chOff x="0" y="0"/>
              <a:chExt cx="8549165" cy="1324175"/>
            </a:xfrm>
          </p:grpSpPr>
          <p:pic>
            <p:nvPicPr>
              <p:cNvPr descr="Picture 12" id="105" name="Google Shape;105;p2"/>
              <p:cNvPicPr preferRelativeResize="0"/>
              <p:nvPr/>
            </p:nvPicPr>
            <p:blipFill rotWithShape="1">
              <a:blip r:embed="rId3">
                <a:alphaModFix/>
              </a:blip>
              <a:srcRect b="0" l="0" r="0" t="0"/>
              <a:stretch/>
            </p:blipFill>
            <p:spPr>
              <a:xfrm>
                <a:off x="0" y="156852"/>
                <a:ext cx="2484287" cy="1012810"/>
              </a:xfrm>
              <a:prstGeom prst="rect">
                <a:avLst/>
              </a:prstGeom>
              <a:noFill/>
              <a:ln>
                <a:noFill/>
              </a:ln>
            </p:spPr>
          </p:pic>
          <p:pic>
            <p:nvPicPr>
              <p:cNvPr descr="Graphic 15" id="106" name="Google Shape;106;p2"/>
              <p:cNvPicPr preferRelativeResize="0"/>
              <p:nvPr/>
            </p:nvPicPr>
            <p:blipFill rotWithShape="1">
              <a:blip r:embed="rId4">
                <a:alphaModFix/>
              </a:blip>
              <a:srcRect b="0" l="0" r="0" t="0"/>
              <a:stretch/>
            </p:blipFill>
            <p:spPr>
              <a:xfrm>
                <a:off x="6626338" y="156852"/>
                <a:ext cx="1922827" cy="944038"/>
              </a:xfrm>
              <a:prstGeom prst="rect">
                <a:avLst/>
              </a:prstGeom>
              <a:noFill/>
              <a:ln>
                <a:noFill/>
              </a:ln>
            </p:spPr>
          </p:pic>
          <p:pic>
            <p:nvPicPr>
              <p:cNvPr descr="Picture 16" id="107" name="Google Shape;107;p2"/>
              <p:cNvPicPr preferRelativeResize="0"/>
              <p:nvPr/>
            </p:nvPicPr>
            <p:blipFill rotWithShape="1">
              <a:blip r:embed="rId5">
                <a:alphaModFix/>
              </a:blip>
              <a:srcRect b="0" l="0" r="0" t="0"/>
              <a:stretch/>
            </p:blipFill>
            <p:spPr>
              <a:xfrm>
                <a:off x="4663926" y="0"/>
                <a:ext cx="1324176" cy="1324175"/>
              </a:xfrm>
              <a:prstGeom prst="rect">
                <a:avLst/>
              </a:prstGeom>
              <a:noFill/>
              <a:ln>
                <a:noFill/>
              </a:ln>
            </p:spPr>
          </p:pic>
        </p:grpSp>
        <p:pic>
          <p:nvPicPr>
            <p:cNvPr descr="cqsb_logo.png" id="108" name="Google Shape;108;p2"/>
            <p:cNvPicPr preferRelativeResize="0"/>
            <p:nvPr/>
          </p:nvPicPr>
          <p:blipFill rotWithShape="1">
            <a:blip r:embed="rId6">
              <a:alphaModFix/>
            </a:blip>
            <a:srcRect b="0" l="0" r="0" t="0"/>
            <a:stretch/>
          </p:blipFill>
          <p:spPr>
            <a:xfrm>
              <a:off x="3108374" y="135687"/>
              <a:ext cx="865263" cy="1119611"/>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Mutations and SNVs</a:t>
            </a:r>
            <a:endParaRPr/>
          </a:p>
        </p:txBody>
      </p:sp>
      <p:sp>
        <p:nvSpPr>
          <p:cNvPr id="114" name="Google Shape;114;p3"/>
          <p:cNvSpPr txBox="1"/>
          <p:nvPr/>
        </p:nvSpPr>
        <p:spPr>
          <a:xfrm>
            <a:off x="880391" y="1266943"/>
            <a:ext cx="10431218" cy="1219455"/>
          </a:xfrm>
          <a:prstGeom prst="rect">
            <a:avLst/>
          </a:prstGeom>
          <a:noFill/>
          <a:ln>
            <a:noFill/>
          </a:ln>
        </p:spPr>
        <p:txBody>
          <a:bodyPr anchorCtr="0" anchor="t" bIns="45700" lIns="45700" spcFirstLastPara="1" rIns="45700" wrap="square" tIns="45700">
            <a:spAutoFit/>
          </a:bodyPr>
          <a:lstStyle/>
          <a:p>
            <a:pPr indent="-329183" lvl="0" marL="329183" marR="0" rtl="0" algn="l">
              <a:lnSpc>
                <a:spcPct val="10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71 million </a:t>
            </a:r>
            <a:r>
              <a:rPr b="0" i="0" lang="en-US" sz="1800" u="none" cap="none" strike="noStrike">
                <a:solidFill>
                  <a:srgbClr val="000000"/>
                </a:solidFill>
                <a:latin typeface="Arial"/>
                <a:ea typeface="Arial"/>
                <a:cs typeface="Arial"/>
                <a:sym typeface="Arial"/>
              </a:rPr>
              <a:t>possible missense variants in the human proteome, with more than </a:t>
            </a:r>
            <a:r>
              <a:rPr b="1" i="0" lang="en-US" sz="1800" u="none" cap="none" strike="noStrike">
                <a:solidFill>
                  <a:srgbClr val="000000"/>
                </a:solidFill>
                <a:latin typeface="Arial"/>
                <a:ea typeface="Arial"/>
                <a:cs typeface="Arial"/>
                <a:sym typeface="Arial"/>
              </a:rPr>
              <a:t>4 million observed </a:t>
            </a:r>
            <a:r>
              <a:rPr b="0" i="0" lang="en-US" sz="1800" u="none" cap="none" strike="noStrike">
                <a:solidFill>
                  <a:srgbClr val="000000"/>
                </a:solidFill>
                <a:latin typeface="Arial"/>
                <a:ea typeface="Arial"/>
                <a:cs typeface="Arial"/>
                <a:sym typeface="Arial"/>
              </a:rPr>
              <a:t>missense variants in human populations</a:t>
            </a:r>
            <a:endParaRPr b="0" i="0" sz="2000" u="none" cap="none" strike="noStrike">
              <a:solidFill>
                <a:srgbClr val="52575F"/>
              </a:solidFill>
              <a:latin typeface="Arial"/>
              <a:ea typeface="Arial"/>
              <a:cs typeface="Arial"/>
              <a:sym typeface="Arial"/>
            </a:endParaRPr>
          </a:p>
          <a:p>
            <a:pPr indent="-329183" lvl="0" marL="329183" marR="0" rtl="0" algn="l">
              <a:lnSpc>
                <a:spcPct val="100000"/>
              </a:lnSpc>
              <a:spcBef>
                <a:spcPts val="170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2% </a:t>
            </a:r>
            <a:r>
              <a:rPr b="0" i="0" lang="en-US" sz="1800" u="none" cap="none" strike="noStrike">
                <a:solidFill>
                  <a:srgbClr val="000000"/>
                </a:solidFill>
                <a:latin typeface="Arial"/>
                <a:ea typeface="Arial"/>
                <a:cs typeface="Arial"/>
                <a:sym typeface="Arial"/>
              </a:rPr>
              <a:t>have been </a:t>
            </a:r>
            <a:r>
              <a:rPr b="1" i="0" lang="en-US" sz="1800" u="none" cap="none" strike="noStrike">
                <a:solidFill>
                  <a:srgbClr val="000000"/>
                </a:solidFill>
                <a:latin typeface="Arial"/>
                <a:ea typeface="Arial"/>
                <a:cs typeface="Arial"/>
                <a:sym typeface="Arial"/>
              </a:rPr>
              <a:t>clinically classified </a:t>
            </a:r>
            <a:r>
              <a:rPr b="0" i="0" lang="en-US" sz="1800" u="none" cap="none" strike="noStrike">
                <a:solidFill>
                  <a:srgbClr val="000000"/>
                </a:solidFill>
                <a:latin typeface="Arial"/>
                <a:ea typeface="Arial"/>
                <a:cs typeface="Arial"/>
                <a:sym typeface="Arial"/>
              </a:rPr>
              <a:t>as </a:t>
            </a:r>
            <a:r>
              <a:rPr b="1" i="0" lang="en-US" sz="1800" u="none" cap="none" strike="noStrike">
                <a:solidFill>
                  <a:srgbClr val="C00000"/>
                </a:solidFill>
                <a:latin typeface="Arial"/>
                <a:ea typeface="Arial"/>
                <a:cs typeface="Arial"/>
                <a:sym typeface="Arial"/>
              </a:rPr>
              <a:t>pathogenic</a:t>
            </a:r>
            <a:r>
              <a:rPr b="0" i="0" lang="en-US" sz="1800" u="none" cap="none" strike="noStrike">
                <a:solidFill>
                  <a:srgbClr val="000000"/>
                </a:solidFill>
                <a:latin typeface="Arial"/>
                <a:ea typeface="Arial"/>
                <a:cs typeface="Arial"/>
                <a:sym typeface="Arial"/>
              </a:rPr>
              <a:t> or </a:t>
            </a:r>
            <a:r>
              <a:rPr b="1" i="0" lang="en-US" sz="1800" u="none" cap="none" strike="noStrike">
                <a:solidFill>
                  <a:srgbClr val="6D927D"/>
                </a:solidFill>
                <a:latin typeface="Arial"/>
                <a:ea typeface="Arial"/>
                <a:cs typeface="Arial"/>
                <a:sym typeface="Arial"/>
              </a:rPr>
              <a:t>benign</a:t>
            </a:r>
            <a:r>
              <a:rPr b="0" i="0" lang="en-US" sz="1800" u="none" cap="none" strike="noStrike">
                <a:solidFill>
                  <a:srgbClr val="BF9000"/>
                </a:solidFill>
                <a:latin typeface="Arial"/>
                <a:ea typeface="Arial"/>
                <a:cs typeface="Arial"/>
                <a:sym typeface="Arial"/>
              </a:rPr>
              <a:t>, </a:t>
            </a:r>
            <a:r>
              <a:rPr b="0" i="0" lang="en-US" sz="1800" u="none" cap="none" strike="noStrike">
                <a:solidFill>
                  <a:srgbClr val="000000"/>
                </a:solidFill>
                <a:latin typeface="Arial"/>
                <a:ea typeface="Arial"/>
                <a:cs typeface="Arial"/>
                <a:sym typeface="Arial"/>
              </a:rPr>
              <a:t>while the vast majority are </a:t>
            </a:r>
            <a:r>
              <a:rPr b="1" i="0" lang="en-US" sz="1800" u="none" cap="none" strike="noStrike">
                <a:solidFill>
                  <a:srgbClr val="E8A41B"/>
                </a:solidFill>
                <a:latin typeface="Arial"/>
                <a:ea typeface="Arial"/>
                <a:cs typeface="Arial"/>
                <a:sym typeface="Arial"/>
              </a:rPr>
              <a:t>VUS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Mutations and SNVs</a:t>
            </a:r>
            <a:endParaRPr/>
          </a:p>
        </p:txBody>
      </p:sp>
      <p:sp>
        <p:nvSpPr>
          <p:cNvPr id="120" name="Google Shape;120;p4"/>
          <p:cNvSpPr txBox="1"/>
          <p:nvPr/>
        </p:nvSpPr>
        <p:spPr>
          <a:xfrm>
            <a:off x="880391" y="1266943"/>
            <a:ext cx="10431218" cy="1219455"/>
          </a:xfrm>
          <a:prstGeom prst="rect">
            <a:avLst/>
          </a:prstGeom>
          <a:noFill/>
          <a:ln>
            <a:noFill/>
          </a:ln>
        </p:spPr>
        <p:txBody>
          <a:bodyPr anchorCtr="0" anchor="t" bIns="45700" lIns="45700" spcFirstLastPara="1" rIns="45700" wrap="square" tIns="45700">
            <a:spAutoFit/>
          </a:bodyPr>
          <a:lstStyle/>
          <a:p>
            <a:pPr indent="-329183" lvl="0" marL="329183" marR="0" rtl="0" algn="l">
              <a:lnSpc>
                <a:spcPct val="100000"/>
              </a:lnSpc>
              <a:spcBef>
                <a:spcPts val="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71 million </a:t>
            </a:r>
            <a:r>
              <a:rPr b="0" i="0" lang="en-US" sz="1800" u="none" cap="none" strike="noStrike">
                <a:solidFill>
                  <a:srgbClr val="000000"/>
                </a:solidFill>
                <a:latin typeface="Arial"/>
                <a:ea typeface="Arial"/>
                <a:cs typeface="Arial"/>
                <a:sym typeface="Arial"/>
              </a:rPr>
              <a:t>possible missense variants in the human proteome, with more than </a:t>
            </a:r>
            <a:r>
              <a:rPr b="1" i="0" lang="en-US" sz="1800" u="none" cap="none" strike="noStrike">
                <a:solidFill>
                  <a:srgbClr val="000000"/>
                </a:solidFill>
                <a:latin typeface="Arial"/>
                <a:ea typeface="Arial"/>
                <a:cs typeface="Arial"/>
                <a:sym typeface="Arial"/>
              </a:rPr>
              <a:t>4 million observed </a:t>
            </a:r>
            <a:r>
              <a:rPr b="0" i="0" lang="en-US" sz="1800" u="none" cap="none" strike="noStrike">
                <a:solidFill>
                  <a:srgbClr val="000000"/>
                </a:solidFill>
                <a:latin typeface="Arial"/>
                <a:ea typeface="Arial"/>
                <a:cs typeface="Arial"/>
                <a:sym typeface="Arial"/>
              </a:rPr>
              <a:t>missense variants in human populations</a:t>
            </a:r>
            <a:endParaRPr b="0" i="0" sz="2000" u="none" cap="none" strike="noStrike">
              <a:solidFill>
                <a:srgbClr val="52575F"/>
              </a:solidFill>
              <a:latin typeface="Arial"/>
              <a:ea typeface="Arial"/>
              <a:cs typeface="Arial"/>
              <a:sym typeface="Arial"/>
            </a:endParaRPr>
          </a:p>
          <a:p>
            <a:pPr indent="-329183" lvl="0" marL="329183" marR="0" rtl="0" algn="l">
              <a:lnSpc>
                <a:spcPct val="100000"/>
              </a:lnSpc>
              <a:spcBef>
                <a:spcPts val="1700"/>
              </a:spcBef>
              <a:spcAft>
                <a:spcPts val="0"/>
              </a:spcAft>
              <a:buClr>
                <a:srgbClr val="000000"/>
              </a:buClr>
              <a:buSzPts val="1800"/>
              <a:buFont typeface="Arial"/>
              <a:buChar char="-"/>
            </a:pPr>
            <a:r>
              <a:rPr b="1" i="0" lang="en-US" sz="1800" u="none" cap="none" strike="noStrike">
                <a:solidFill>
                  <a:srgbClr val="000000"/>
                </a:solidFill>
                <a:latin typeface="Arial"/>
                <a:ea typeface="Arial"/>
                <a:cs typeface="Arial"/>
                <a:sym typeface="Arial"/>
              </a:rPr>
              <a:t>2% </a:t>
            </a:r>
            <a:r>
              <a:rPr b="0" i="0" lang="en-US" sz="1800" u="none" cap="none" strike="noStrike">
                <a:solidFill>
                  <a:srgbClr val="000000"/>
                </a:solidFill>
                <a:latin typeface="Arial"/>
                <a:ea typeface="Arial"/>
                <a:cs typeface="Arial"/>
                <a:sym typeface="Arial"/>
              </a:rPr>
              <a:t>have been </a:t>
            </a:r>
            <a:r>
              <a:rPr b="1" i="0" lang="en-US" sz="1800" u="none" cap="none" strike="noStrike">
                <a:solidFill>
                  <a:srgbClr val="000000"/>
                </a:solidFill>
                <a:latin typeface="Arial"/>
                <a:ea typeface="Arial"/>
                <a:cs typeface="Arial"/>
                <a:sym typeface="Arial"/>
              </a:rPr>
              <a:t>clinically classified </a:t>
            </a:r>
            <a:r>
              <a:rPr b="0" i="0" lang="en-US" sz="1800" u="none" cap="none" strike="noStrike">
                <a:solidFill>
                  <a:srgbClr val="000000"/>
                </a:solidFill>
                <a:latin typeface="Arial"/>
                <a:ea typeface="Arial"/>
                <a:cs typeface="Arial"/>
                <a:sym typeface="Arial"/>
              </a:rPr>
              <a:t>as </a:t>
            </a:r>
            <a:r>
              <a:rPr b="1" i="0" lang="en-US" sz="1800" u="none" cap="none" strike="noStrike">
                <a:solidFill>
                  <a:srgbClr val="C00000"/>
                </a:solidFill>
                <a:latin typeface="Arial"/>
                <a:ea typeface="Arial"/>
                <a:cs typeface="Arial"/>
                <a:sym typeface="Arial"/>
              </a:rPr>
              <a:t>pathogenic</a:t>
            </a:r>
            <a:r>
              <a:rPr b="0" i="0" lang="en-US" sz="1800" u="none" cap="none" strike="noStrike">
                <a:solidFill>
                  <a:srgbClr val="000000"/>
                </a:solidFill>
                <a:latin typeface="Arial"/>
                <a:ea typeface="Arial"/>
                <a:cs typeface="Arial"/>
                <a:sym typeface="Arial"/>
              </a:rPr>
              <a:t> or </a:t>
            </a:r>
            <a:r>
              <a:rPr b="1" i="0" lang="en-US" sz="1800" u="none" cap="none" strike="noStrike">
                <a:solidFill>
                  <a:srgbClr val="6D927D"/>
                </a:solidFill>
                <a:latin typeface="Arial"/>
                <a:ea typeface="Arial"/>
                <a:cs typeface="Arial"/>
                <a:sym typeface="Arial"/>
              </a:rPr>
              <a:t>benign</a:t>
            </a:r>
            <a:r>
              <a:rPr b="0" i="0" lang="en-US" sz="1800" u="none" cap="none" strike="noStrike">
                <a:solidFill>
                  <a:srgbClr val="BF9000"/>
                </a:solidFill>
                <a:latin typeface="Arial"/>
                <a:ea typeface="Arial"/>
                <a:cs typeface="Arial"/>
                <a:sym typeface="Arial"/>
              </a:rPr>
              <a:t>, </a:t>
            </a:r>
            <a:r>
              <a:rPr b="0" i="0" lang="en-US" sz="1800" u="none" cap="none" strike="noStrike">
                <a:solidFill>
                  <a:srgbClr val="000000"/>
                </a:solidFill>
                <a:latin typeface="Arial"/>
                <a:ea typeface="Arial"/>
                <a:cs typeface="Arial"/>
                <a:sym typeface="Arial"/>
              </a:rPr>
              <a:t>while the vast majority are </a:t>
            </a:r>
            <a:r>
              <a:rPr b="1" i="0" lang="en-US" sz="1800" u="none" cap="none" strike="noStrike">
                <a:solidFill>
                  <a:srgbClr val="E8A41B"/>
                </a:solidFill>
                <a:latin typeface="Arial"/>
                <a:ea typeface="Arial"/>
                <a:cs typeface="Arial"/>
                <a:sym typeface="Arial"/>
              </a:rPr>
              <a:t>VUS</a:t>
            </a:r>
            <a:endParaRPr/>
          </a:p>
        </p:txBody>
      </p:sp>
      <p:sp>
        <p:nvSpPr>
          <p:cNvPr id="121" name="Google Shape;121;p4"/>
          <p:cNvSpPr txBox="1"/>
          <p:nvPr/>
        </p:nvSpPr>
        <p:spPr>
          <a:xfrm>
            <a:off x="965916" y="3725125"/>
            <a:ext cx="4173708" cy="14864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Development of computational methods, based on bioinformatics algorithms and machine learning models, to predict mutational effects </a:t>
            </a:r>
            <a:r>
              <a:rPr b="1" i="0" lang="en-US" sz="1600" u="none" cap="none" strike="noStrike">
                <a:solidFill>
                  <a:srgbClr val="000000"/>
                </a:solidFill>
                <a:latin typeface="Arial"/>
                <a:ea typeface="Arial"/>
                <a:cs typeface="Arial"/>
                <a:sym typeface="Arial"/>
              </a:rPr>
              <a:t>at large scale</a:t>
            </a:r>
            <a:r>
              <a:rPr b="0" i="0" lang="en-US" sz="1600" u="none" cap="none" strike="noStrike">
                <a:solidFill>
                  <a:srgbClr val="000000"/>
                </a:solidFill>
                <a:latin typeface="Arial"/>
                <a:ea typeface="Arial"/>
                <a:cs typeface="Arial"/>
                <a:sym typeface="Arial"/>
              </a:rPr>
              <a:t> and with increasing accuracy </a:t>
            </a:r>
            <a:endParaRPr/>
          </a:p>
        </p:txBody>
      </p:sp>
      <p:pic>
        <p:nvPicPr>
          <p:cNvPr descr="Group" id="122" name="Google Shape;122;p4"/>
          <p:cNvPicPr preferRelativeResize="0"/>
          <p:nvPr/>
        </p:nvPicPr>
        <p:blipFill rotWithShape="1">
          <a:blip r:embed="rId3">
            <a:alphaModFix/>
          </a:blip>
          <a:srcRect b="17244" l="5032" r="68604" t="0"/>
          <a:stretch/>
        </p:blipFill>
        <p:spPr>
          <a:xfrm>
            <a:off x="6363363" y="3545111"/>
            <a:ext cx="4969593" cy="2011907"/>
          </a:xfrm>
          <a:prstGeom prst="rect">
            <a:avLst/>
          </a:prstGeom>
          <a:noFill/>
          <a:ln>
            <a:noFill/>
          </a:ln>
        </p:spPr>
      </p:pic>
      <p:sp>
        <p:nvSpPr>
          <p:cNvPr id="123" name="Google Shape;123;p4"/>
          <p:cNvSpPr txBox="1"/>
          <p:nvPr/>
        </p:nvSpPr>
        <p:spPr>
          <a:xfrm>
            <a:off x="7816609" y="3216839"/>
            <a:ext cx="2348183" cy="39395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DMS reconstruction</a:t>
            </a:r>
            <a:endParaRPr/>
          </a:p>
        </p:txBody>
      </p:sp>
      <p:sp>
        <p:nvSpPr>
          <p:cNvPr id="124" name="Google Shape;124;p4"/>
          <p:cNvSpPr txBox="1"/>
          <p:nvPr/>
        </p:nvSpPr>
        <p:spPr>
          <a:xfrm>
            <a:off x="8279422" y="5538970"/>
            <a:ext cx="1422558" cy="29311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Sequence position</a:t>
            </a:r>
            <a:endParaRPr/>
          </a:p>
        </p:txBody>
      </p:sp>
      <p:sp>
        <p:nvSpPr>
          <p:cNvPr id="125" name="Google Shape;125;p4"/>
          <p:cNvSpPr txBox="1"/>
          <p:nvPr/>
        </p:nvSpPr>
        <p:spPr>
          <a:xfrm rot="-5400000">
            <a:off x="5679686" y="4537544"/>
            <a:ext cx="952877" cy="29311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Amino acids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534673" y="1094819"/>
            <a:ext cx="11122654" cy="5318465"/>
          </a:xfrm>
          <a:prstGeom prst="rect">
            <a:avLst/>
          </a:prstGeom>
          <a:noFill/>
          <a:ln>
            <a:noFill/>
          </a:ln>
        </p:spPr>
        <p:txBody>
          <a:bodyPr anchorCtr="0" anchor="t" bIns="45700" lIns="45700" spcFirstLastPara="1" rIns="45700" wrap="square" tIns="45700">
            <a:noAutofit/>
          </a:bodyPr>
          <a:lstStyle/>
          <a:p>
            <a:pPr indent="-419100" lvl="0" marL="419100" marR="0" rtl="0" algn="l">
              <a:lnSpc>
                <a:spcPct val="100000"/>
              </a:lnSpc>
              <a:spcBef>
                <a:spcPts val="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Evolutionary conservation</a:t>
            </a:r>
            <a:r>
              <a:rPr b="0" i="0" lang="en-US" sz="1800" u="none" cap="none" strike="noStrike">
                <a:solidFill>
                  <a:srgbClr val="000000"/>
                </a:solidFill>
                <a:latin typeface="Arial"/>
                <a:ea typeface="Arial"/>
                <a:cs typeface="Arial"/>
                <a:sym typeface="Arial"/>
              </a:rPr>
              <a:t>: mutations appearing very rarely in nature are likely deleterious</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Epistasis</a:t>
            </a:r>
            <a:r>
              <a:rPr b="0" i="0" lang="en-US" sz="1800" u="none" cap="none" strike="noStrike">
                <a:solidFill>
                  <a:srgbClr val="000000"/>
                </a:solidFill>
                <a:latin typeface="Arial"/>
                <a:ea typeface="Arial"/>
                <a:cs typeface="Arial"/>
                <a:sym typeface="Arial"/>
              </a:rPr>
              <a:t>: Effect of a mutations depends on surrounding sequence context</a:t>
            </a:r>
            <a:endParaRPr/>
          </a:p>
        </p:txBody>
      </p:sp>
      <p:sp>
        <p:nvSpPr>
          <p:cNvPr id="131" name="Google Shape;131;p5"/>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Modelling priors in missense mutations prediction </a:t>
            </a:r>
            <a:endParaRPr/>
          </a:p>
        </p:txBody>
      </p:sp>
      <p:pic>
        <p:nvPicPr>
          <p:cNvPr descr="Picture 1" id="132" name="Google Shape;132;p5"/>
          <p:cNvPicPr preferRelativeResize="0"/>
          <p:nvPr/>
        </p:nvPicPr>
        <p:blipFill rotWithShape="1">
          <a:blip r:embed="rId3">
            <a:alphaModFix/>
          </a:blip>
          <a:srcRect b="0" l="0" r="60032" t="0"/>
          <a:stretch/>
        </p:blipFill>
        <p:spPr>
          <a:xfrm>
            <a:off x="936390" y="3577354"/>
            <a:ext cx="2986765" cy="1691413"/>
          </a:xfrm>
          <a:prstGeom prst="rect">
            <a:avLst/>
          </a:prstGeom>
          <a:noFill/>
          <a:ln>
            <a:noFill/>
          </a:ln>
        </p:spPr>
      </p:pic>
      <p:sp>
        <p:nvSpPr>
          <p:cNvPr id="133" name="Google Shape;133;p5"/>
          <p:cNvSpPr txBox="1"/>
          <p:nvPr/>
        </p:nvSpPr>
        <p:spPr>
          <a:xfrm>
            <a:off x="1755593" y="2974484"/>
            <a:ext cx="1205485"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Evolution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6"/>
          <p:cNvSpPr txBox="1"/>
          <p:nvPr/>
        </p:nvSpPr>
        <p:spPr>
          <a:xfrm>
            <a:off x="534673" y="1094819"/>
            <a:ext cx="11122654" cy="5318465"/>
          </a:xfrm>
          <a:prstGeom prst="rect">
            <a:avLst/>
          </a:prstGeom>
          <a:noFill/>
          <a:ln>
            <a:noFill/>
          </a:ln>
        </p:spPr>
        <p:txBody>
          <a:bodyPr anchorCtr="0" anchor="t" bIns="45700" lIns="45700" spcFirstLastPara="1" rIns="45700" wrap="square" tIns="45700">
            <a:noAutofit/>
          </a:bodyPr>
          <a:lstStyle/>
          <a:p>
            <a:pPr indent="-419100" lvl="0" marL="419100" marR="0" rtl="0" algn="l">
              <a:lnSpc>
                <a:spcPct val="100000"/>
              </a:lnSpc>
              <a:spcBef>
                <a:spcPts val="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Evolutionary conservation</a:t>
            </a:r>
            <a:r>
              <a:rPr b="0" i="0" lang="en-US" sz="1800" u="none" cap="none" strike="noStrike">
                <a:solidFill>
                  <a:srgbClr val="000000"/>
                </a:solidFill>
                <a:latin typeface="Arial"/>
                <a:ea typeface="Arial"/>
                <a:cs typeface="Arial"/>
                <a:sym typeface="Arial"/>
              </a:rPr>
              <a:t>: mutations appearing very rarely in nature are likely deleterious</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Epistasis</a:t>
            </a:r>
            <a:r>
              <a:rPr b="0" i="0" lang="en-US" sz="1800" u="none" cap="none" strike="noStrike">
                <a:solidFill>
                  <a:srgbClr val="000000"/>
                </a:solidFill>
                <a:latin typeface="Arial"/>
                <a:ea typeface="Arial"/>
                <a:cs typeface="Arial"/>
                <a:sym typeface="Arial"/>
              </a:rPr>
              <a:t>: Effect of a mutations depends on surrounding sequence context</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Structure</a:t>
            </a:r>
            <a:r>
              <a:rPr b="0" i="0" lang="en-US" sz="1800" u="none" cap="none" strike="noStrike">
                <a:solidFill>
                  <a:srgbClr val="000000"/>
                </a:solidFill>
                <a:latin typeface="Arial"/>
                <a:ea typeface="Arial"/>
                <a:cs typeface="Arial"/>
                <a:sym typeface="Arial"/>
              </a:rPr>
              <a:t>: mutations in the </a:t>
            </a:r>
            <a:r>
              <a:rPr b="1" i="0" lang="en-US" sz="1800" u="none" cap="none" strike="noStrike">
                <a:solidFill>
                  <a:srgbClr val="000000"/>
                </a:solidFill>
                <a:latin typeface="Arial"/>
                <a:ea typeface="Arial"/>
                <a:cs typeface="Arial"/>
                <a:sym typeface="Arial"/>
              </a:rPr>
              <a:t>core</a:t>
            </a:r>
            <a:r>
              <a:rPr b="0" i="0" lang="en-US" sz="1800" u="none" cap="none" strike="noStrike">
                <a:solidFill>
                  <a:srgbClr val="000000"/>
                </a:solidFill>
                <a:latin typeface="Arial"/>
                <a:ea typeface="Arial"/>
                <a:cs typeface="Arial"/>
                <a:sym typeface="Arial"/>
              </a:rPr>
              <a:t> of a protein and in </a:t>
            </a:r>
            <a:r>
              <a:rPr b="1" i="0" lang="en-US" sz="1800" u="none" cap="none" strike="noStrike">
                <a:solidFill>
                  <a:srgbClr val="000000"/>
                </a:solidFill>
                <a:latin typeface="Arial"/>
                <a:ea typeface="Arial"/>
                <a:cs typeface="Arial"/>
                <a:sym typeface="Arial"/>
              </a:rPr>
              <a:t>interaction surfaces</a:t>
            </a:r>
            <a:r>
              <a:rPr b="0" i="0" lang="en-US" sz="1800" u="none" cap="none" strike="noStrike">
                <a:solidFill>
                  <a:srgbClr val="000000"/>
                </a:solidFill>
                <a:latin typeface="Arial"/>
                <a:ea typeface="Arial"/>
                <a:cs typeface="Arial"/>
                <a:sym typeface="Arial"/>
              </a:rPr>
              <a:t> have higher impact</a:t>
            </a:r>
            <a:endParaRPr/>
          </a:p>
        </p:txBody>
      </p:sp>
      <p:sp>
        <p:nvSpPr>
          <p:cNvPr id="139" name="Google Shape;139;p6"/>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Modelling priors in missense mutations prediction </a:t>
            </a:r>
            <a:endParaRPr/>
          </a:p>
        </p:txBody>
      </p:sp>
      <p:pic>
        <p:nvPicPr>
          <p:cNvPr descr="Picture 1" id="140" name="Google Shape;140;p6"/>
          <p:cNvPicPr preferRelativeResize="0"/>
          <p:nvPr/>
        </p:nvPicPr>
        <p:blipFill rotWithShape="1">
          <a:blip r:embed="rId3">
            <a:alphaModFix/>
          </a:blip>
          <a:srcRect b="0" l="0" r="60032" t="0"/>
          <a:stretch/>
        </p:blipFill>
        <p:spPr>
          <a:xfrm>
            <a:off x="936390" y="3577354"/>
            <a:ext cx="2986765" cy="1691413"/>
          </a:xfrm>
          <a:prstGeom prst="rect">
            <a:avLst/>
          </a:prstGeom>
          <a:noFill/>
          <a:ln>
            <a:noFill/>
          </a:ln>
        </p:spPr>
      </p:pic>
      <p:sp>
        <p:nvSpPr>
          <p:cNvPr id="141" name="Google Shape;141;p6"/>
          <p:cNvSpPr txBox="1"/>
          <p:nvPr/>
        </p:nvSpPr>
        <p:spPr>
          <a:xfrm>
            <a:off x="1755593" y="2974484"/>
            <a:ext cx="1205485"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Evolution</a:t>
            </a:r>
            <a:endParaRPr/>
          </a:p>
        </p:txBody>
      </p:sp>
      <p:sp>
        <p:nvSpPr>
          <p:cNvPr id="142" name="Google Shape;142;p6"/>
          <p:cNvSpPr txBox="1"/>
          <p:nvPr/>
        </p:nvSpPr>
        <p:spPr>
          <a:xfrm>
            <a:off x="5485129" y="2974484"/>
            <a:ext cx="1221741"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Structure</a:t>
            </a:r>
            <a:endParaRPr/>
          </a:p>
        </p:txBody>
      </p:sp>
      <p:pic>
        <p:nvPicPr>
          <p:cNvPr descr="pasted-movie.png" id="143" name="Google Shape;143;p6"/>
          <p:cNvPicPr preferRelativeResize="0"/>
          <p:nvPr/>
        </p:nvPicPr>
        <p:blipFill rotWithShape="1">
          <a:blip r:embed="rId4">
            <a:alphaModFix/>
          </a:blip>
          <a:srcRect b="5950" l="6686" r="6686" t="5951"/>
          <a:stretch/>
        </p:blipFill>
        <p:spPr>
          <a:xfrm>
            <a:off x="5201443" y="3577354"/>
            <a:ext cx="1789077" cy="169135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nvSpPr>
        <p:spPr>
          <a:xfrm>
            <a:off x="534673" y="1094819"/>
            <a:ext cx="11122654" cy="5318465"/>
          </a:xfrm>
          <a:prstGeom prst="rect">
            <a:avLst/>
          </a:prstGeom>
          <a:noFill/>
          <a:ln>
            <a:noFill/>
          </a:ln>
        </p:spPr>
        <p:txBody>
          <a:bodyPr anchorCtr="0" anchor="t" bIns="45700" lIns="45700" spcFirstLastPara="1" rIns="45700" wrap="square" tIns="45700">
            <a:noAutofit/>
          </a:bodyPr>
          <a:lstStyle/>
          <a:p>
            <a:pPr indent="-419100" lvl="0" marL="419100" marR="0" rtl="0" algn="l">
              <a:lnSpc>
                <a:spcPct val="100000"/>
              </a:lnSpc>
              <a:spcBef>
                <a:spcPts val="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Evolutionary conservation</a:t>
            </a:r>
            <a:r>
              <a:rPr b="0" i="0" lang="en-US" sz="1800" u="none" cap="none" strike="noStrike">
                <a:solidFill>
                  <a:srgbClr val="000000"/>
                </a:solidFill>
                <a:latin typeface="Arial"/>
                <a:ea typeface="Arial"/>
                <a:cs typeface="Arial"/>
                <a:sym typeface="Arial"/>
              </a:rPr>
              <a:t>: mutations appearing very rarely in nature are likely deleterious</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Epistasis</a:t>
            </a:r>
            <a:r>
              <a:rPr b="0" i="0" lang="en-US" sz="1800" u="none" cap="none" strike="noStrike">
                <a:solidFill>
                  <a:srgbClr val="000000"/>
                </a:solidFill>
                <a:latin typeface="Arial"/>
                <a:ea typeface="Arial"/>
                <a:cs typeface="Arial"/>
                <a:sym typeface="Arial"/>
              </a:rPr>
              <a:t>: Effect of a mutations depends on surrounding sequence context</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Structure</a:t>
            </a:r>
            <a:r>
              <a:rPr b="0" i="0" lang="en-US" sz="1800" u="none" cap="none" strike="noStrike">
                <a:solidFill>
                  <a:srgbClr val="000000"/>
                </a:solidFill>
                <a:latin typeface="Arial"/>
                <a:ea typeface="Arial"/>
                <a:cs typeface="Arial"/>
                <a:sym typeface="Arial"/>
              </a:rPr>
              <a:t>: mutations in the </a:t>
            </a:r>
            <a:r>
              <a:rPr b="1" i="0" lang="en-US" sz="1800" u="none" cap="none" strike="noStrike">
                <a:solidFill>
                  <a:srgbClr val="000000"/>
                </a:solidFill>
                <a:latin typeface="Arial"/>
                <a:ea typeface="Arial"/>
                <a:cs typeface="Arial"/>
                <a:sym typeface="Arial"/>
              </a:rPr>
              <a:t>core</a:t>
            </a:r>
            <a:r>
              <a:rPr b="0" i="0" lang="en-US" sz="1800" u="none" cap="none" strike="noStrike">
                <a:solidFill>
                  <a:srgbClr val="000000"/>
                </a:solidFill>
                <a:latin typeface="Arial"/>
                <a:ea typeface="Arial"/>
                <a:cs typeface="Arial"/>
                <a:sym typeface="Arial"/>
              </a:rPr>
              <a:t> of a protein and in </a:t>
            </a:r>
            <a:r>
              <a:rPr b="1" i="0" lang="en-US" sz="1800" u="none" cap="none" strike="noStrike">
                <a:solidFill>
                  <a:srgbClr val="000000"/>
                </a:solidFill>
                <a:latin typeface="Arial"/>
                <a:ea typeface="Arial"/>
                <a:cs typeface="Arial"/>
                <a:sym typeface="Arial"/>
              </a:rPr>
              <a:t>interaction surfaces</a:t>
            </a:r>
            <a:r>
              <a:rPr b="0" i="0" lang="en-US" sz="1800" u="none" cap="none" strike="noStrike">
                <a:solidFill>
                  <a:srgbClr val="000000"/>
                </a:solidFill>
                <a:latin typeface="Arial"/>
                <a:ea typeface="Arial"/>
                <a:cs typeface="Arial"/>
                <a:sym typeface="Arial"/>
              </a:rPr>
              <a:t> have higher impact</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Spread</a:t>
            </a:r>
            <a:r>
              <a:rPr b="0" i="0" lang="en-US" sz="1800" u="none" cap="none" strike="noStrike">
                <a:solidFill>
                  <a:srgbClr val="000000"/>
                </a:solidFill>
                <a:latin typeface="Arial"/>
                <a:ea typeface="Arial"/>
                <a:cs typeface="Arial"/>
                <a:sym typeface="Arial"/>
              </a:rPr>
              <a:t> of a mutation in human populations is informative on its pathogenicity</a:t>
            </a:r>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49" name="Google Shape;149;p7"/>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Modelling priors in missense mutations prediction </a:t>
            </a:r>
            <a:endParaRPr/>
          </a:p>
        </p:txBody>
      </p:sp>
      <p:pic>
        <p:nvPicPr>
          <p:cNvPr descr="Picture 1" id="150" name="Google Shape;150;p7"/>
          <p:cNvPicPr preferRelativeResize="0"/>
          <p:nvPr/>
        </p:nvPicPr>
        <p:blipFill rotWithShape="1">
          <a:blip r:embed="rId3">
            <a:alphaModFix/>
          </a:blip>
          <a:srcRect b="0" l="0" r="60032" t="0"/>
          <a:stretch/>
        </p:blipFill>
        <p:spPr>
          <a:xfrm>
            <a:off x="936390" y="3577354"/>
            <a:ext cx="2986765" cy="1691413"/>
          </a:xfrm>
          <a:prstGeom prst="rect">
            <a:avLst/>
          </a:prstGeom>
          <a:noFill/>
          <a:ln>
            <a:noFill/>
          </a:ln>
        </p:spPr>
      </p:pic>
      <p:grpSp>
        <p:nvGrpSpPr>
          <p:cNvPr id="151" name="Google Shape;151;p7"/>
          <p:cNvGrpSpPr/>
          <p:nvPr/>
        </p:nvGrpSpPr>
        <p:grpSpPr>
          <a:xfrm>
            <a:off x="8268727" y="3577354"/>
            <a:ext cx="2705779" cy="1691485"/>
            <a:chOff x="0" y="0"/>
            <a:chExt cx="2705777" cy="1691483"/>
          </a:xfrm>
        </p:grpSpPr>
        <p:grpSp>
          <p:nvGrpSpPr>
            <p:cNvPr id="152" name="Google Shape;152;p7"/>
            <p:cNvGrpSpPr/>
            <p:nvPr/>
          </p:nvGrpSpPr>
          <p:grpSpPr>
            <a:xfrm>
              <a:off x="1588948" y="812351"/>
              <a:ext cx="1116829" cy="879132"/>
              <a:chOff x="0" y="-1"/>
              <a:chExt cx="1116828" cy="879130"/>
            </a:xfrm>
          </p:grpSpPr>
          <p:sp>
            <p:nvSpPr>
              <p:cNvPr id="153" name="Google Shape;153;p7"/>
              <p:cNvSpPr/>
              <p:nvPr/>
            </p:nvSpPr>
            <p:spPr>
              <a:xfrm>
                <a:off x="444263" y="272"/>
                <a:ext cx="115562" cy="203025"/>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4" name="Google Shape;154;p7"/>
              <p:cNvSpPr/>
              <p:nvPr/>
            </p:nvSpPr>
            <p:spPr>
              <a:xfrm>
                <a:off x="0" y="224991"/>
                <a:ext cx="223673" cy="203882"/>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 name="Google Shape;155;p7"/>
              <p:cNvSpPr/>
              <p:nvPr/>
            </p:nvSpPr>
            <p:spPr>
              <a:xfrm>
                <a:off x="457" y="-1"/>
                <a:ext cx="350650" cy="203882"/>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Picture 8" id="156" name="Google Shape;156;p7"/>
              <p:cNvPicPr preferRelativeResize="0"/>
              <p:nvPr/>
            </p:nvPicPr>
            <p:blipFill rotWithShape="1">
              <a:blip r:embed="rId4">
                <a:alphaModFix/>
              </a:blip>
              <a:srcRect b="0" l="0" r="0" t="0"/>
              <a:stretch/>
            </p:blipFill>
            <p:spPr>
              <a:xfrm flipH="1">
                <a:off x="457" y="0"/>
                <a:ext cx="98401" cy="203882"/>
              </a:xfrm>
              <a:prstGeom prst="rect">
                <a:avLst/>
              </a:prstGeom>
              <a:noFill/>
              <a:ln>
                <a:noFill/>
              </a:ln>
            </p:spPr>
          </p:pic>
          <p:pic>
            <p:nvPicPr>
              <p:cNvPr descr="Picture 9" id="157" name="Google Shape;157;p7"/>
              <p:cNvPicPr preferRelativeResize="0"/>
              <p:nvPr/>
            </p:nvPicPr>
            <p:blipFill rotWithShape="1">
              <a:blip r:embed="rId4">
                <a:alphaModFix/>
              </a:blip>
              <a:srcRect b="0" l="0" r="0" t="0"/>
              <a:stretch/>
            </p:blipFill>
            <p:spPr>
              <a:xfrm flipH="1">
                <a:off x="125272" y="0"/>
                <a:ext cx="98401" cy="203882"/>
              </a:xfrm>
              <a:prstGeom prst="rect">
                <a:avLst/>
              </a:prstGeom>
              <a:noFill/>
              <a:ln>
                <a:noFill/>
              </a:ln>
            </p:spPr>
          </p:pic>
          <p:pic>
            <p:nvPicPr>
              <p:cNvPr descr="Picture 10" id="158" name="Google Shape;158;p7"/>
              <p:cNvPicPr preferRelativeResize="0"/>
              <p:nvPr/>
            </p:nvPicPr>
            <p:blipFill rotWithShape="1">
              <a:blip r:embed="rId4">
                <a:alphaModFix/>
              </a:blip>
              <a:srcRect b="0" l="0" r="0" t="0"/>
              <a:stretch/>
            </p:blipFill>
            <p:spPr>
              <a:xfrm flipH="1">
                <a:off x="252705" y="0"/>
                <a:ext cx="98401" cy="203882"/>
              </a:xfrm>
              <a:prstGeom prst="rect">
                <a:avLst/>
              </a:prstGeom>
              <a:noFill/>
              <a:ln>
                <a:noFill/>
              </a:ln>
            </p:spPr>
          </p:pic>
          <p:pic>
            <p:nvPicPr>
              <p:cNvPr descr="Picture 11" id="159" name="Google Shape;159;p7"/>
              <p:cNvPicPr preferRelativeResize="0"/>
              <p:nvPr/>
            </p:nvPicPr>
            <p:blipFill rotWithShape="1">
              <a:blip r:embed="rId4">
                <a:alphaModFix/>
              </a:blip>
              <a:srcRect b="0" l="0" r="0" t="0"/>
              <a:stretch/>
            </p:blipFill>
            <p:spPr>
              <a:xfrm flipH="1">
                <a:off x="457" y="224992"/>
                <a:ext cx="98401" cy="203881"/>
              </a:xfrm>
              <a:prstGeom prst="rect">
                <a:avLst/>
              </a:prstGeom>
              <a:noFill/>
              <a:ln>
                <a:noFill/>
              </a:ln>
            </p:spPr>
          </p:pic>
          <p:pic>
            <p:nvPicPr>
              <p:cNvPr descr="Picture 12" id="160" name="Google Shape;160;p7"/>
              <p:cNvPicPr preferRelativeResize="0"/>
              <p:nvPr/>
            </p:nvPicPr>
            <p:blipFill rotWithShape="1">
              <a:blip r:embed="rId4">
                <a:alphaModFix/>
              </a:blip>
              <a:srcRect b="0" l="0" r="0" t="0"/>
              <a:stretch/>
            </p:blipFill>
            <p:spPr>
              <a:xfrm flipH="1">
                <a:off x="125272" y="224992"/>
                <a:ext cx="98401" cy="203881"/>
              </a:xfrm>
              <a:prstGeom prst="rect">
                <a:avLst/>
              </a:prstGeom>
              <a:noFill/>
              <a:ln>
                <a:noFill/>
              </a:ln>
            </p:spPr>
          </p:pic>
          <p:pic>
            <p:nvPicPr>
              <p:cNvPr descr="Picture 13" id="161" name="Google Shape;161;p7"/>
              <p:cNvPicPr preferRelativeResize="0"/>
              <p:nvPr/>
            </p:nvPicPr>
            <p:blipFill rotWithShape="1">
              <a:blip r:embed="rId4">
                <a:alphaModFix/>
              </a:blip>
              <a:srcRect b="0" l="0" r="0" t="0"/>
              <a:stretch/>
            </p:blipFill>
            <p:spPr>
              <a:xfrm flipH="1">
                <a:off x="252705" y="224992"/>
                <a:ext cx="98401" cy="203881"/>
              </a:xfrm>
              <a:prstGeom prst="rect">
                <a:avLst/>
              </a:prstGeom>
              <a:noFill/>
              <a:ln>
                <a:noFill/>
              </a:ln>
            </p:spPr>
          </p:pic>
          <p:pic>
            <p:nvPicPr>
              <p:cNvPr descr="Picture 14" id="162" name="Google Shape;162;p7"/>
              <p:cNvPicPr preferRelativeResize="0"/>
              <p:nvPr/>
            </p:nvPicPr>
            <p:blipFill rotWithShape="1">
              <a:blip r:embed="rId4">
                <a:alphaModFix/>
              </a:blip>
              <a:srcRect b="0" l="0" r="0" t="0"/>
              <a:stretch/>
            </p:blipFill>
            <p:spPr>
              <a:xfrm flipH="1">
                <a:off x="457" y="449983"/>
                <a:ext cx="98401" cy="203882"/>
              </a:xfrm>
              <a:prstGeom prst="rect">
                <a:avLst/>
              </a:prstGeom>
              <a:noFill/>
              <a:ln>
                <a:noFill/>
              </a:ln>
            </p:spPr>
          </p:pic>
          <p:pic>
            <p:nvPicPr>
              <p:cNvPr descr="Picture 15" id="163" name="Google Shape;163;p7"/>
              <p:cNvPicPr preferRelativeResize="0"/>
              <p:nvPr/>
            </p:nvPicPr>
            <p:blipFill rotWithShape="1">
              <a:blip r:embed="rId4">
                <a:alphaModFix/>
              </a:blip>
              <a:srcRect b="0" l="0" r="0" t="0"/>
              <a:stretch/>
            </p:blipFill>
            <p:spPr>
              <a:xfrm flipH="1">
                <a:off x="125272" y="449983"/>
                <a:ext cx="98401" cy="203882"/>
              </a:xfrm>
              <a:prstGeom prst="rect">
                <a:avLst/>
              </a:prstGeom>
              <a:noFill/>
              <a:ln>
                <a:noFill/>
              </a:ln>
            </p:spPr>
          </p:pic>
          <p:pic>
            <p:nvPicPr>
              <p:cNvPr descr="Picture 16" id="164" name="Google Shape;164;p7"/>
              <p:cNvPicPr preferRelativeResize="0"/>
              <p:nvPr/>
            </p:nvPicPr>
            <p:blipFill rotWithShape="1">
              <a:blip r:embed="rId4">
                <a:alphaModFix/>
              </a:blip>
              <a:srcRect b="0" l="0" r="0" t="0"/>
              <a:stretch/>
            </p:blipFill>
            <p:spPr>
              <a:xfrm flipH="1">
                <a:off x="252705" y="449983"/>
                <a:ext cx="98401" cy="203882"/>
              </a:xfrm>
              <a:prstGeom prst="rect">
                <a:avLst/>
              </a:prstGeom>
              <a:noFill/>
              <a:ln>
                <a:noFill/>
              </a:ln>
            </p:spPr>
          </p:pic>
          <p:pic>
            <p:nvPicPr>
              <p:cNvPr descr="Picture 17" id="165" name="Google Shape;165;p7"/>
              <p:cNvPicPr preferRelativeResize="0"/>
              <p:nvPr/>
            </p:nvPicPr>
            <p:blipFill rotWithShape="1">
              <a:blip r:embed="rId4">
                <a:alphaModFix/>
              </a:blip>
              <a:srcRect b="0" l="0" r="0" t="0"/>
              <a:stretch/>
            </p:blipFill>
            <p:spPr>
              <a:xfrm flipH="1">
                <a:off x="457" y="674974"/>
                <a:ext cx="98401" cy="203882"/>
              </a:xfrm>
              <a:prstGeom prst="rect">
                <a:avLst/>
              </a:prstGeom>
              <a:noFill/>
              <a:ln>
                <a:noFill/>
              </a:ln>
            </p:spPr>
          </p:pic>
          <p:pic>
            <p:nvPicPr>
              <p:cNvPr descr="Picture 18" id="166" name="Google Shape;166;p7"/>
              <p:cNvPicPr preferRelativeResize="0"/>
              <p:nvPr/>
            </p:nvPicPr>
            <p:blipFill rotWithShape="1">
              <a:blip r:embed="rId4">
                <a:alphaModFix/>
              </a:blip>
              <a:srcRect b="0" l="0" r="0" t="0"/>
              <a:stretch/>
            </p:blipFill>
            <p:spPr>
              <a:xfrm flipH="1">
                <a:off x="125272" y="674974"/>
                <a:ext cx="98401" cy="203882"/>
              </a:xfrm>
              <a:prstGeom prst="rect">
                <a:avLst/>
              </a:prstGeom>
              <a:noFill/>
              <a:ln>
                <a:noFill/>
              </a:ln>
            </p:spPr>
          </p:pic>
          <p:pic>
            <p:nvPicPr>
              <p:cNvPr descr="Picture 19" id="167" name="Google Shape;167;p7"/>
              <p:cNvPicPr preferRelativeResize="0"/>
              <p:nvPr/>
            </p:nvPicPr>
            <p:blipFill rotWithShape="1">
              <a:blip r:embed="rId4">
                <a:alphaModFix/>
              </a:blip>
              <a:srcRect b="0" l="0" r="0" t="0"/>
              <a:stretch/>
            </p:blipFill>
            <p:spPr>
              <a:xfrm flipH="1">
                <a:off x="252705" y="674974"/>
                <a:ext cx="98401" cy="203882"/>
              </a:xfrm>
              <a:prstGeom prst="rect">
                <a:avLst/>
              </a:prstGeom>
              <a:noFill/>
              <a:ln>
                <a:noFill/>
              </a:ln>
            </p:spPr>
          </p:pic>
          <p:pic>
            <p:nvPicPr>
              <p:cNvPr descr="Picture 20" id="168" name="Google Shape;168;p7"/>
              <p:cNvPicPr preferRelativeResize="0"/>
              <p:nvPr/>
            </p:nvPicPr>
            <p:blipFill rotWithShape="1">
              <a:blip r:embed="rId4">
                <a:alphaModFix/>
              </a:blip>
              <a:srcRect b="0" l="0" r="0" t="0"/>
              <a:stretch/>
            </p:blipFill>
            <p:spPr>
              <a:xfrm flipH="1">
                <a:off x="893276" y="0"/>
                <a:ext cx="98401" cy="203882"/>
              </a:xfrm>
              <a:prstGeom prst="rect">
                <a:avLst/>
              </a:prstGeom>
              <a:noFill/>
              <a:ln>
                <a:noFill/>
              </a:ln>
            </p:spPr>
          </p:pic>
          <p:pic>
            <p:nvPicPr>
              <p:cNvPr descr="Picture 21" id="169" name="Google Shape;169;p7"/>
              <p:cNvPicPr preferRelativeResize="0"/>
              <p:nvPr/>
            </p:nvPicPr>
            <p:blipFill rotWithShape="1">
              <a:blip r:embed="rId4">
                <a:alphaModFix/>
              </a:blip>
              <a:srcRect b="0" l="0" r="0" t="0"/>
              <a:stretch/>
            </p:blipFill>
            <p:spPr>
              <a:xfrm flipH="1">
                <a:off x="1018426" y="0"/>
                <a:ext cx="98402" cy="203882"/>
              </a:xfrm>
              <a:prstGeom prst="rect">
                <a:avLst/>
              </a:prstGeom>
              <a:noFill/>
              <a:ln>
                <a:noFill/>
              </a:ln>
            </p:spPr>
          </p:pic>
          <p:pic>
            <p:nvPicPr>
              <p:cNvPr descr="Picture 22" id="170" name="Google Shape;170;p7"/>
              <p:cNvPicPr preferRelativeResize="0"/>
              <p:nvPr/>
            </p:nvPicPr>
            <p:blipFill rotWithShape="1">
              <a:blip r:embed="rId4">
                <a:alphaModFix/>
              </a:blip>
              <a:srcRect b="0" l="0" r="0" t="0"/>
              <a:stretch/>
            </p:blipFill>
            <p:spPr>
              <a:xfrm flipH="1">
                <a:off x="893276" y="224992"/>
                <a:ext cx="98401" cy="203881"/>
              </a:xfrm>
              <a:prstGeom prst="rect">
                <a:avLst/>
              </a:prstGeom>
              <a:noFill/>
              <a:ln>
                <a:noFill/>
              </a:ln>
            </p:spPr>
          </p:pic>
          <p:pic>
            <p:nvPicPr>
              <p:cNvPr descr="Picture 23" id="171" name="Google Shape;171;p7"/>
              <p:cNvPicPr preferRelativeResize="0"/>
              <p:nvPr/>
            </p:nvPicPr>
            <p:blipFill rotWithShape="1">
              <a:blip r:embed="rId4">
                <a:alphaModFix/>
              </a:blip>
              <a:srcRect b="0" l="0" r="0" t="0"/>
              <a:stretch/>
            </p:blipFill>
            <p:spPr>
              <a:xfrm flipH="1">
                <a:off x="1018426" y="224992"/>
                <a:ext cx="98402" cy="203881"/>
              </a:xfrm>
              <a:prstGeom prst="rect">
                <a:avLst/>
              </a:prstGeom>
              <a:noFill/>
              <a:ln>
                <a:noFill/>
              </a:ln>
            </p:spPr>
          </p:pic>
          <p:pic>
            <p:nvPicPr>
              <p:cNvPr descr="Picture 24" id="172" name="Google Shape;172;p7"/>
              <p:cNvPicPr preferRelativeResize="0"/>
              <p:nvPr/>
            </p:nvPicPr>
            <p:blipFill rotWithShape="1">
              <a:blip r:embed="rId4">
                <a:alphaModFix/>
              </a:blip>
              <a:srcRect b="0" l="0" r="0" t="0"/>
              <a:stretch/>
            </p:blipFill>
            <p:spPr>
              <a:xfrm flipH="1">
                <a:off x="893276" y="449983"/>
                <a:ext cx="98401" cy="203882"/>
              </a:xfrm>
              <a:prstGeom prst="rect">
                <a:avLst/>
              </a:prstGeom>
              <a:noFill/>
              <a:ln>
                <a:noFill/>
              </a:ln>
            </p:spPr>
          </p:pic>
          <p:pic>
            <p:nvPicPr>
              <p:cNvPr descr="Picture 25" id="173" name="Google Shape;173;p7"/>
              <p:cNvPicPr preferRelativeResize="0"/>
              <p:nvPr/>
            </p:nvPicPr>
            <p:blipFill rotWithShape="1">
              <a:blip r:embed="rId4">
                <a:alphaModFix/>
              </a:blip>
              <a:srcRect b="0" l="0" r="0" t="0"/>
              <a:stretch/>
            </p:blipFill>
            <p:spPr>
              <a:xfrm flipH="1">
                <a:off x="1018426" y="449983"/>
                <a:ext cx="98402" cy="203882"/>
              </a:xfrm>
              <a:prstGeom prst="rect">
                <a:avLst/>
              </a:prstGeom>
              <a:noFill/>
              <a:ln>
                <a:noFill/>
              </a:ln>
            </p:spPr>
          </p:pic>
          <p:pic>
            <p:nvPicPr>
              <p:cNvPr descr="Picture 26" id="174" name="Google Shape;174;p7"/>
              <p:cNvPicPr preferRelativeResize="0"/>
              <p:nvPr/>
            </p:nvPicPr>
            <p:blipFill rotWithShape="1">
              <a:blip r:embed="rId4">
                <a:alphaModFix/>
              </a:blip>
              <a:srcRect b="0" l="0" r="0" t="0"/>
              <a:stretch/>
            </p:blipFill>
            <p:spPr>
              <a:xfrm flipH="1">
                <a:off x="893276" y="674974"/>
                <a:ext cx="98401" cy="203882"/>
              </a:xfrm>
              <a:prstGeom prst="rect">
                <a:avLst/>
              </a:prstGeom>
              <a:noFill/>
              <a:ln>
                <a:noFill/>
              </a:ln>
            </p:spPr>
          </p:pic>
          <p:pic>
            <p:nvPicPr>
              <p:cNvPr descr="Picture 27" id="175" name="Google Shape;175;p7"/>
              <p:cNvPicPr preferRelativeResize="0"/>
              <p:nvPr/>
            </p:nvPicPr>
            <p:blipFill rotWithShape="1">
              <a:blip r:embed="rId4">
                <a:alphaModFix/>
              </a:blip>
              <a:srcRect b="0" l="0" r="0" t="0"/>
              <a:stretch/>
            </p:blipFill>
            <p:spPr>
              <a:xfrm flipH="1">
                <a:off x="1018426" y="674974"/>
                <a:ext cx="98402" cy="203882"/>
              </a:xfrm>
              <a:prstGeom prst="rect">
                <a:avLst/>
              </a:prstGeom>
              <a:noFill/>
              <a:ln>
                <a:noFill/>
              </a:ln>
            </p:spPr>
          </p:pic>
          <p:pic>
            <p:nvPicPr>
              <p:cNvPr descr="Picture 28" id="176" name="Google Shape;176;p7"/>
              <p:cNvPicPr preferRelativeResize="0"/>
              <p:nvPr/>
            </p:nvPicPr>
            <p:blipFill rotWithShape="1">
              <a:blip r:embed="rId4">
                <a:alphaModFix/>
              </a:blip>
              <a:srcRect b="0" l="0" r="0" t="0"/>
              <a:stretch/>
            </p:blipFill>
            <p:spPr>
              <a:xfrm flipH="1">
                <a:off x="452602" y="273"/>
                <a:ext cx="98401" cy="203882"/>
              </a:xfrm>
              <a:prstGeom prst="rect">
                <a:avLst/>
              </a:prstGeom>
              <a:noFill/>
              <a:ln>
                <a:noFill/>
              </a:ln>
            </p:spPr>
          </p:pic>
          <p:pic>
            <p:nvPicPr>
              <p:cNvPr descr="Picture 29" id="177" name="Google Shape;177;p7"/>
              <p:cNvPicPr preferRelativeResize="0"/>
              <p:nvPr/>
            </p:nvPicPr>
            <p:blipFill rotWithShape="1">
              <a:blip r:embed="rId4">
                <a:alphaModFix/>
              </a:blip>
              <a:srcRect b="0" l="0" r="0" t="0"/>
              <a:stretch/>
            </p:blipFill>
            <p:spPr>
              <a:xfrm flipH="1">
                <a:off x="580034" y="273"/>
                <a:ext cx="98401" cy="203882"/>
              </a:xfrm>
              <a:prstGeom prst="rect">
                <a:avLst/>
              </a:prstGeom>
              <a:noFill/>
              <a:ln>
                <a:noFill/>
              </a:ln>
            </p:spPr>
          </p:pic>
          <p:pic>
            <p:nvPicPr>
              <p:cNvPr descr="Picture 30" id="178" name="Google Shape;178;p7"/>
              <p:cNvPicPr preferRelativeResize="0"/>
              <p:nvPr/>
            </p:nvPicPr>
            <p:blipFill rotWithShape="1">
              <a:blip r:embed="rId4">
                <a:alphaModFix/>
              </a:blip>
              <a:srcRect b="0" l="0" r="0" t="0"/>
              <a:stretch/>
            </p:blipFill>
            <p:spPr>
              <a:xfrm flipH="1">
                <a:off x="707467" y="269"/>
                <a:ext cx="98401" cy="203881"/>
              </a:xfrm>
              <a:prstGeom prst="rect">
                <a:avLst/>
              </a:prstGeom>
              <a:noFill/>
              <a:ln>
                <a:noFill/>
              </a:ln>
            </p:spPr>
          </p:pic>
          <p:pic>
            <p:nvPicPr>
              <p:cNvPr descr="Picture 31" id="179" name="Google Shape;179;p7"/>
              <p:cNvPicPr preferRelativeResize="0"/>
              <p:nvPr/>
            </p:nvPicPr>
            <p:blipFill rotWithShape="1">
              <a:blip r:embed="rId4">
                <a:alphaModFix/>
              </a:blip>
              <a:srcRect b="0" l="0" r="0" t="0"/>
              <a:stretch/>
            </p:blipFill>
            <p:spPr>
              <a:xfrm flipH="1">
                <a:off x="452602" y="225264"/>
                <a:ext cx="98401" cy="203882"/>
              </a:xfrm>
              <a:prstGeom prst="rect">
                <a:avLst/>
              </a:prstGeom>
              <a:noFill/>
              <a:ln>
                <a:noFill/>
              </a:ln>
            </p:spPr>
          </p:pic>
          <p:pic>
            <p:nvPicPr>
              <p:cNvPr descr="Picture 32" id="180" name="Google Shape;180;p7"/>
              <p:cNvPicPr preferRelativeResize="0"/>
              <p:nvPr/>
            </p:nvPicPr>
            <p:blipFill rotWithShape="1">
              <a:blip r:embed="rId4">
                <a:alphaModFix/>
              </a:blip>
              <a:srcRect b="0" l="0" r="0" t="0"/>
              <a:stretch/>
            </p:blipFill>
            <p:spPr>
              <a:xfrm flipH="1">
                <a:off x="580034" y="225264"/>
                <a:ext cx="98401" cy="203882"/>
              </a:xfrm>
              <a:prstGeom prst="rect">
                <a:avLst/>
              </a:prstGeom>
              <a:noFill/>
              <a:ln>
                <a:noFill/>
              </a:ln>
            </p:spPr>
          </p:pic>
          <p:pic>
            <p:nvPicPr>
              <p:cNvPr descr="Picture 33" id="181" name="Google Shape;181;p7"/>
              <p:cNvPicPr preferRelativeResize="0"/>
              <p:nvPr/>
            </p:nvPicPr>
            <p:blipFill rotWithShape="1">
              <a:blip r:embed="rId4">
                <a:alphaModFix/>
              </a:blip>
              <a:srcRect b="0" l="0" r="0" t="0"/>
              <a:stretch/>
            </p:blipFill>
            <p:spPr>
              <a:xfrm flipH="1">
                <a:off x="707467" y="225264"/>
                <a:ext cx="98401" cy="203882"/>
              </a:xfrm>
              <a:prstGeom prst="rect">
                <a:avLst/>
              </a:prstGeom>
              <a:noFill/>
              <a:ln>
                <a:noFill/>
              </a:ln>
            </p:spPr>
          </p:pic>
          <p:pic>
            <p:nvPicPr>
              <p:cNvPr descr="Picture 34" id="182" name="Google Shape;182;p7"/>
              <p:cNvPicPr preferRelativeResize="0"/>
              <p:nvPr/>
            </p:nvPicPr>
            <p:blipFill rotWithShape="1">
              <a:blip r:embed="rId4">
                <a:alphaModFix/>
              </a:blip>
              <a:srcRect b="0" l="0" r="0" t="0"/>
              <a:stretch/>
            </p:blipFill>
            <p:spPr>
              <a:xfrm flipH="1">
                <a:off x="452602" y="450255"/>
                <a:ext cx="98401" cy="203882"/>
              </a:xfrm>
              <a:prstGeom prst="rect">
                <a:avLst/>
              </a:prstGeom>
              <a:noFill/>
              <a:ln>
                <a:noFill/>
              </a:ln>
            </p:spPr>
          </p:pic>
          <p:pic>
            <p:nvPicPr>
              <p:cNvPr descr="Picture 35" id="183" name="Google Shape;183;p7"/>
              <p:cNvPicPr preferRelativeResize="0"/>
              <p:nvPr/>
            </p:nvPicPr>
            <p:blipFill rotWithShape="1">
              <a:blip r:embed="rId4">
                <a:alphaModFix/>
              </a:blip>
              <a:srcRect b="0" l="0" r="0" t="0"/>
              <a:stretch/>
            </p:blipFill>
            <p:spPr>
              <a:xfrm flipH="1">
                <a:off x="580034" y="450255"/>
                <a:ext cx="98401" cy="203882"/>
              </a:xfrm>
              <a:prstGeom prst="rect">
                <a:avLst/>
              </a:prstGeom>
              <a:noFill/>
              <a:ln>
                <a:noFill/>
              </a:ln>
            </p:spPr>
          </p:pic>
          <p:pic>
            <p:nvPicPr>
              <p:cNvPr descr="Picture 36" id="184" name="Google Shape;184;p7"/>
              <p:cNvPicPr preferRelativeResize="0"/>
              <p:nvPr/>
            </p:nvPicPr>
            <p:blipFill rotWithShape="1">
              <a:blip r:embed="rId4">
                <a:alphaModFix/>
              </a:blip>
              <a:srcRect b="0" l="0" r="0" t="0"/>
              <a:stretch/>
            </p:blipFill>
            <p:spPr>
              <a:xfrm flipH="1">
                <a:off x="707467" y="450255"/>
                <a:ext cx="98401" cy="203882"/>
              </a:xfrm>
              <a:prstGeom prst="rect">
                <a:avLst/>
              </a:prstGeom>
              <a:noFill/>
              <a:ln>
                <a:noFill/>
              </a:ln>
            </p:spPr>
          </p:pic>
          <p:pic>
            <p:nvPicPr>
              <p:cNvPr descr="Picture 37" id="185" name="Google Shape;185;p7"/>
              <p:cNvPicPr preferRelativeResize="0"/>
              <p:nvPr/>
            </p:nvPicPr>
            <p:blipFill rotWithShape="1">
              <a:blip r:embed="rId4">
                <a:alphaModFix/>
              </a:blip>
              <a:srcRect b="0" l="0" r="0" t="0"/>
              <a:stretch/>
            </p:blipFill>
            <p:spPr>
              <a:xfrm flipH="1">
                <a:off x="452602" y="675247"/>
                <a:ext cx="98401" cy="203882"/>
              </a:xfrm>
              <a:prstGeom prst="rect">
                <a:avLst/>
              </a:prstGeom>
              <a:noFill/>
              <a:ln>
                <a:noFill/>
              </a:ln>
            </p:spPr>
          </p:pic>
          <p:pic>
            <p:nvPicPr>
              <p:cNvPr descr="Picture 38" id="186" name="Google Shape;186;p7"/>
              <p:cNvPicPr preferRelativeResize="0"/>
              <p:nvPr/>
            </p:nvPicPr>
            <p:blipFill rotWithShape="1">
              <a:blip r:embed="rId4">
                <a:alphaModFix/>
              </a:blip>
              <a:srcRect b="0" l="0" r="0" t="0"/>
              <a:stretch/>
            </p:blipFill>
            <p:spPr>
              <a:xfrm flipH="1">
                <a:off x="580034" y="675247"/>
                <a:ext cx="98401" cy="203882"/>
              </a:xfrm>
              <a:prstGeom prst="rect">
                <a:avLst/>
              </a:prstGeom>
              <a:noFill/>
              <a:ln>
                <a:noFill/>
              </a:ln>
            </p:spPr>
          </p:pic>
          <p:pic>
            <p:nvPicPr>
              <p:cNvPr descr="Picture 39" id="187" name="Google Shape;187;p7"/>
              <p:cNvPicPr preferRelativeResize="0"/>
              <p:nvPr/>
            </p:nvPicPr>
            <p:blipFill rotWithShape="1">
              <a:blip r:embed="rId4">
                <a:alphaModFix/>
              </a:blip>
              <a:srcRect b="0" l="0" r="0" t="0"/>
              <a:stretch/>
            </p:blipFill>
            <p:spPr>
              <a:xfrm flipH="1">
                <a:off x="707467" y="675247"/>
                <a:ext cx="98401" cy="203882"/>
              </a:xfrm>
              <a:prstGeom prst="rect">
                <a:avLst/>
              </a:prstGeom>
              <a:noFill/>
              <a:ln>
                <a:noFill/>
              </a:ln>
            </p:spPr>
          </p:pic>
        </p:grpSp>
        <p:pic>
          <p:nvPicPr>
            <p:cNvPr descr="Picture 40" id="188" name="Google Shape;188;p7"/>
            <p:cNvPicPr preferRelativeResize="0"/>
            <p:nvPr/>
          </p:nvPicPr>
          <p:blipFill rotWithShape="1">
            <a:blip r:embed="rId5">
              <a:alphaModFix/>
            </a:blip>
            <a:srcRect b="0" l="0" r="0" t="0"/>
            <a:stretch/>
          </p:blipFill>
          <p:spPr>
            <a:xfrm>
              <a:off x="0" y="0"/>
              <a:ext cx="1511897" cy="1550863"/>
            </a:xfrm>
            <a:prstGeom prst="rect">
              <a:avLst/>
            </a:prstGeom>
            <a:noFill/>
            <a:ln>
              <a:noFill/>
            </a:ln>
          </p:spPr>
        </p:pic>
      </p:grpSp>
      <p:sp>
        <p:nvSpPr>
          <p:cNvPr id="189" name="Google Shape;189;p7"/>
          <p:cNvSpPr txBox="1"/>
          <p:nvPr/>
        </p:nvSpPr>
        <p:spPr>
          <a:xfrm>
            <a:off x="1755593" y="2974484"/>
            <a:ext cx="1205485"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Evolution</a:t>
            </a:r>
            <a:endParaRPr/>
          </a:p>
        </p:txBody>
      </p:sp>
      <p:sp>
        <p:nvSpPr>
          <p:cNvPr id="190" name="Google Shape;190;p7"/>
          <p:cNvSpPr txBox="1"/>
          <p:nvPr/>
        </p:nvSpPr>
        <p:spPr>
          <a:xfrm>
            <a:off x="5485129" y="2974484"/>
            <a:ext cx="1221741"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Structure</a:t>
            </a:r>
            <a:endParaRPr/>
          </a:p>
        </p:txBody>
      </p:sp>
      <p:pic>
        <p:nvPicPr>
          <p:cNvPr descr="pasted-movie.png" id="191" name="Google Shape;191;p7"/>
          <p:cNvPicPr preferRelativeResize="0"/>
          <p:nvPr/>
        </p:nvPicPr>
        <p:blipFill rotWithShape="1">
          <a:blip r:embed="rId6">
            <a:alphaModFix/>
          </a:blip>
          <a:srcRect b="5950" l="6686" r="6686" t="5951"/>
          <a:stretch/>
        </p:blipFill>
        <p:spPr>
          <a:xfrm>
            <a:off x="5201443" y="3577354"/>
            <a:ext cx="1789077" cy="1691353"/>
          </a:xfrm>
          <a:prstGeom prst="rect">
            <a:avLst/>
          </a:prstGeom>
          <a:noFill/>
          <a:ln>
            <a:noFill/>
          </a:ln>
        </p:spPr>
      </p:pic>
      <p:sp>
        <p:nvSpPr>
          <p:cNvPr id="192" name="Google Shape;192;p7"/>
          <p:cNvSpPr txBox="1"/>
          <p:nvPr/>
        </p:nvSpPr>
        <p:spPr>
          <a:xfrm>
            <a:off x="8581612" y="2974484"/>
            <a:ext cx="2080007"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Allele Frequency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8"/>
          <p:cNvSpPr txBox="1"/>
          <p:nvPr/>
        </p:nvSpPr>
        <p:spPr>
          <a:xfrm>
            <a:off x="534673" y="1094819"/>
            <a:ext cx="11122654" cy="5318465"/>
          </a:xfrm>
          <a:prstGeom prst="rect">
            <a:avLst/>
          </a:prstGeom>
          <a:noFill/>
          <a:ln>
            <a:noFill/>
          </a:ln>
        </p:spPr>
        <p:txBody>
          <a:bodyPr anchorCtr="0" anchor="t" bIns="45700" lIns="45700" spcFirstLastPara="1" rIns="45700" wrap="square" tIns="45700">
            <a:noAutofit/>
          </a:bodyPr>
          <a:lstStyle/>
          <a:p>
            <a:pPr indent="-419100" lvl="0" marL="419100" marR="0" rtl="0" algn="l">
              <a:lnSpc>
                <a:spcPct val="100000"/>
              </a:lnSpc>
              <a:spcBef>
                <a:spcPts val="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Evolutionary conservation</a:t>
            </a:r>
            <a:r>
              <a:rPr b="0" i="0" lang="en-US" sz="1800" u="none" cap="none" strike="noStrike">
                <a:solidFill>
                  <a:srgbClr val="000000"/>
                </a:solidFill>
                <a:latin typeface="Arial"/>
                <a:ea typeface="Arial"/>
                <a:cs typeface="Arial"/>
                <a:sym typeface="Arial"/>
              </a:rPr>
              <a:t>: mutations appearing very rarely in nature are likely deleterious</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Epistasis</a:t>
            </a:r>
            <a:r>
              <a:rPr b="0" i="0" lang="en-US" sz="1800" u="none" cap="none" strike="noStrike">
                <a:solidFill>
                  <a:srgbClr val="000000"/>
                </a:solidFill>
                <a:latin typeface="Arial"/>
                <a:ea typeface="Arial"/>
                <a:cs typeface="Arial"/>
                <a:sym typeface="Arial"/>
              </a:rPr>
              <a:t>: Effect of a mutations depends on surrounding sequence context</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Structure</a:t>
            </a:r>
            <a:r>
              <a:rPr b="0" i="0" lang="en-US" sz="1800" u="none" cap="none" strike="noStrike">
                <a:solidFill>
                  <a:srgbClr val="000000"/>
                </a:solidFill>
                <a:latin typeface="Arial"/>
                <a:ea typeface="Arial"/>
                <a:cs typeface="Arial"/>
                <a:sym typeface="Arial"/>
              </a:rPr>
              <a:t>: mutations in the </a:t>
            </a:r>
            <a:r>
              <a:rPr b="1" i="0" lang="en-US" sz="1800" u="none" cap="none" strike="noStrike">
                <a:solidFill>
                  <a:srgbClr val="000000"/>
                </a:solidFill>
                <a:latin typeface="Arial"/>
                <a:ea typeface="Arial"/>
                <a:cs typeface="Arial"/>
                <a:sym typeface="Arial"/>
              </a:rPr>
              <a:t>core</a:t>
            </a:r>
            <a:r>
              <a:rPr b="0" i="0" lang="en-US" sz="1800" u="none" cap="none" strike="noStrike">
                <a:solidFill>
                  <a:srgbClr val="000000"/>
                </a:solidFill>
                <a:latin typeface="Arial"/>
                <a:ea typeface="Arial"/>
                <a:cs typeface="Arial"/>
                <a:sym typeface="Arial"/>
              </a:rPr>
              <a:t> of a protein and in </a:t>
            </a:r>
            <a:r>
              <a:rPr b="1" i="0" lang="en-US" sz="1800" u="none" cap="none" strike="noStrike">
                <a:solidFill>
                  <a:srgbClr val="000000"/>
                </a:solidFill>
                <a:latin typeface="Arial"/>
                <a:ea typeface="Arial"/>
                <a:cs typeface="Arial"/>
                <a:sym typeface="Arial"/>
              </a:rPr>
              <a:t>interaction surfaces</a:t>
            </a:r>
            <a:r>
              <a:rPr b="0" i="0" lang="en-US" sz="1800" u="none" cap="none" strike="noStrike">
                <a:solidFill>
                  <a:srgbClr val="000000"/>
                </a:solidFill>
                <a:latin typeface="Arial"/>
                <a:ea typeface="Arial"/>
                <a:cs typeface="Arial"/>
                <a:sym typeface="Arial"/>
              </a:rPr>
              <a:t> have higher impact</a:t>
            </a:r>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Spread</a:t>
            </a:r>
            <a:r>
              <a:rPr b="0" i="0" lang="en-US" sz="1800" u="none" cap="none" strike="noStrike">
                <a:solidFill>
                  <a:srgbClr val="000000"/>
                </a:solidFill>
                <a:latin typeface="Arial"/>
                <a:ea typeface="Arial"/>
                <a:cs typeface="Arial"/>
                <a:sym typeface="Arial"/>
              </a:rPr>
              <a:t> of a mutation in human populations is informative on its pathogenicity</a:t>
            </a:r>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419100" lvl="0" marL="419100" marR="0" rtl="0" algn="l">
              <a:lnSpc>
                <a:spcPct val="100000"/>
              </a:lnSpc>
              <a:spcBef>
                <a:spcPts val="1000"/>
              </a:spcBef>
              <a:spcAft>
                <a:spcPts val="0"/>
              </a:spcAft>
              <a:buClr>
                <a:srgbClr val="000000"/>
              </a:buClr>
              <a:buSzPts val="1800"/>
              <a:buFont typeface="Arial"/>
              <a:buAutoNum type="arabicPeriod"/>
            </a:pPr>
            <a:r>
              <a:rPr b="1" i="0" lang="en-US" sz="1800" u="none" cap="none" strike="noStrike">
                <a:solidFill>
                  <a:srgbClr val="000000"/>
                </a:solidFill>
                <a:latin typeface="Arial"/>
                <a:ea typeface="Arial"/>
                <a:cs typeface="Arial"/>
                <a:sym typeface="Arial"/>
              </a:rPr>
              <a:t>Generalisation</a:t>
            </a:r>
            <a:r>
              <a:rPr b="0" i="0" lang="en-US" sz="1800" u="none" cap="none" strike="noStrike">
                <a:solidFill>
                  <a:srgbClr val="000000"/>
                </a:solidFill>
                <a:latin typeface="Arial"/>
                <a:ea typeface="Arial"/>
                <a:cs typeface="Arial"/>
                <a:sym typeface="Arial"/>
              </a:rPr>
              <a:t> even when alignment is shallow or structure has low confidence</a:t>
            </a:r>
            <a:endParaRPr/>
          </a:p>
        </p:txBody>
      </p:sp>
      <p:sp>
        <p:nvSpPr>
          <p:cNvPr id="198" name="Google Shape;198;p8"/>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Modelling priors in missense mutations prediction </a:t>
            </a:r>
            <a:endParaRPr/>
          </a:p>
        </p:txBody>
      </p:sp>
      <p:pic>
        <p:nvPicPr>
          <p:cNvPr descr="Picture 1" id="199" name="Google Shape;199;p8"/>
          <p:cNvPicPr preferRelativeResize="0"/>
          <p:nvPr/>
        </p:nvPicPr>
        <p:blipFill rotWithShape="1">
          <a:blip r:embed="rId3">
            <a:alphaModFix/>
          </a:blip>
          <a:srcRect b="0" l="0" r="60032" t="0"/>
          <a:stretch/>
        </p:blipFill>
        <p:spPr>
          <a:xfrm>
            <a:off x="936390" y="3577354"/>
            <a:ext cx="2986765" cy="1691413"/>
          </a:xfrm>
          <a:prstGeom prst="rect">
            <a:avLst/>
          </a:prstGeom>
          <a:noFill/>
          <a:ln>
            <a:noFill/>
          </a:ln>
        </p:spPr>
      </p:pic>
      <p:grpSp>
        <p:nvGrpSpPr>
          <p:cNvPr id="200" name="Google Shape;200;p8"/>
          <p:cNvGrpSpPr/>
          <p:nvPr/>
        </p:nvGrpSpPr>
        <p:grpSpPr>
          <a:xfrm>
            <a:off x="8268727" y="3577354"/>
            <a:ext cx="2705779" cy="1691485"/>
            <a:chOff x="0" y="0"/>
            <a:chExt cx="2705777" cy="1691483"/>
          </a:xfrm>
        </p:grpSpPr>
        <p:grpSp>
          <p:nvGrpSpPr>
            <p:cNvPr id="201" name="Google Shape;201;p8"/>
            <p:cNvGrpSpPr/>
            <p:nvPr/>
          </p:nvGrpSpPr>
          <p:grpSpPr>
            <a:xfrm>
              <a:off x="1588948" y="812351"/>
              <a:ext cx="1116829" cy="879132"/>
              <a:chOff x="0" y="-1"/>
              <a:chExt cx="1116828" cy="879130"/>
            </a:xfrm>
          </p:grpSpPr>
          <p:sp>
            <p:nvSpPr>
              <p:cNvPr id="202" name="Google Shape;202;p8"/>
              <p:cNvSpPr/>
              <p:nvPr/>
            </p:nvSpPr>
            <p:spPr>
              <a:xfrm>
                <a:off x="444263" y="272"/>
                <a:ext cx="115562" cy="203025"/>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3" name="Google Shape;203;p8"/>
              <p:cNvSpPr/>
              <p:nvPr/>
            </p:nvSpPr>
            <p:spPr>
              <a:xfrm>
                <a:off x="0" y="224991"/>
                <a:ext cx="223673" cy="203882"/>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4" name="Google Shape;204;p8"/>
              <p:cNvSpPr/>
              <p:nvPr/>
            </p:nvSpPr>
            <p:spPr>
              <a:xfrm>
                <a:off x="457" y="-1"/>
                <a:ext cx="350650" cy="203882"/>
              </a:xfrm>
              <a:prstGeom prst="rect">
                <a:avLst/>
              </a:prstGeom>
              <a:solidFill>
                <a:srgbClr val="FFC000"/>
              </a:solidFill>
              <a:ln cap="flat" cmpd="sng" w="12700">
                <a:solidFill>
                  <a:srgbClr val="FFC000"/>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Picture 8" id="205" name="Google Shape;205;p8"/>
              <p:cNvPicPr preferRelativeResize="0"/>
              <p:nvPr/>
            </p:nvPicPr>
            <p:blipFill rotWithShape="1">
              <a:blip r:embed="rId4">
                <a:alphaModFix/>
              </a:blip>
              <a:srcRect b="0" l="0" r="0" t="0"/>
              <a:stretch/>
            </p:blipFill>
            <p:spPr>
              <a:xfrm flipH="1">
                <a:off x="457" y="0"/>
                <a:ext cx="98401" cy="203882"/>
              </a:xfrm>
              <a:prstGeom prst="rect">
                <a:avLst/>
              </a:prstGeom>
              <a:noFill/>
              <a:ln>
                <a:noFill/>
              </a:ln>
            </p:spPr>
          </p:pic>
          <p:pic>
            <p:nvPicPr>
              <p:cNvPr descr="Picture 9" id="206" name="Google Shape;206;p8"/>
              <p:cNvPicPr preferRelativeResize="0"/>
              <p:nvPr/>
            </p:nvPicPr>
            <p:blipFill rotWithShape="1">
              <a:blip r:embed="rId4">
                <a:alphaModFix/>
              </a:blip>
              <a:srcRect b="0" l="0" r="0" t="0"/>
              <a:stretch/>
            </p:blipFill>
            <p:spPr>
              <a:xfrm flipH="1">
                <a:off x="125272" y="0"/>
                <a:ext cx="98401" cy="203882"/>
              </a:xfrm>
              <a:prstGeom prst="rect">
                <a:avLst/>
              </a:prstGeom>
              <a:noFill/>
              <a:ln>
                <a:noFill/>
              </a:ln>
            </p:spPr>
          </p:pic>
          <p:pic>
            <p:nvPicPr>
              <p:cNvPr descr="Picture 10" id="207" name="Google Shape;207;p8"/>
              <p:cNvPicPr preferRelativeResize="0"/>
              <p:nvPr/>
            </p:nvPicPr>
            <p:blipFill rotWithShape="1">
              <a:blip r:embed="rId4">
                <a:alphaModFix/>
              </a:blip>
              <a:srcRect b="0" l="0" r="0" t="0"/>
              <a:stretch/>
            </p:blipFill>
            <p:spPr>
              <a:xfrm flipH="1">
                <a:off x="252705" y="0"/>
                <a:ext cx="98401" cy="203882"/>
              </a:xfrm>
              <a:prstGeom prst="rect">
                <a:avLst/>
              </a:prstGeom>
              <a:noFill/>
              <a:ln>
                <a:noFill/>
              </a:ln>
            </p:spPr>
          </p:pic>
          <p:pic>
            <p:nvPicPr>
              <p:cNvPr descr="Picture 11" id="208" name="Google Shape;208;p8"/>
              <p:cNvPicPr preferRelativeResize="0"/>
              <p:nvPr/>
            </p:nvPicPr>
            <p:blipFill rotWithShape="1">
              <a:blip r:embed="rId4">
                <a:alphaModFix/>
              </a:blip>
              <a:srcRect b="0" l="0" r="0" t="0"/>
              <a:stretch/>
            </p:blipFill>
            <p:spPr>
              <a:xfrm flipH="1">
                <a:off x="457" y="224992"/>
                <a:ext cx="98401" cy="203881"/>
              </a:xfrm>
              <a:prstGeom prst="rect">
                <a:avLst/>
              </a:prstGeom>
              <a:noFill/>
              <a:ln>
                <a:noFill/>
              </a:ln>
            </p:spPr>
          </p:pic>
          <p:pic>
            <p:nvPicPr>
              <p:cNvPr descr="Picture 12" id="209" name="Google Shape;209;p8"/>
              <p:cNvPicPr preferRelativeResize="0"/>
              <p:nvPr/>
            </p:nvPicPr>
            <p:blipFill rotWithShape="1">
              <a:blip r:embed="rId4">
                <a:alphaModFix/>
              </a:blip>
              <a:srcRect b="0" l="0" r="0" t="0"/>
              <a:stretch/>
            </p:blipFill>
            <p:spPr>
              <a:xfrm flipH="1">
                <a:off x="125272" y="224992"/>
                <a:ext cx="98401" cy="203881"/>
              </a:xfrm>
              <a:prstGeom prst="rect">
                <a:avLst/>
              </a:prstGeom>
              <a:noFill/>
              <a:ln>
                <a:noFill/>
              </a:ln>
            </p:spPr>
          </p:pic>
          <p:pic>
            <p:nvPicPr>
              <p:cNvPr descr="Picture 13" id="210" name="Google Shape;210;p8"/>
              <p:cNvPicPr preferRelativeResize="0"/>
              <p:nvPr/>
            </p:nvPicPr>
            <p:blipFill rotWithShape="1">
              <a:blip r:embed="rId4">
                <a:alphaModFix/>
              </a:blip>
              <a:srcRect b="0" l="0" r="0" t="0"/>
              <a:stretch/>
            </p:blipFill>
            <p:spPr>
              <a:xfrm flipH="1">
                <a:off x="252705" y="224992"/>
                <a:ext cx="98401" cy="203881"/>
              </a:xfrm>
              <a:prstGeom prst="rect">
                <a:avLst/>
              </a:prstGeom>
              <a:noFill/>
              <a:ln>
                <a:noFill/>
              </a:ln>
            </p:spPr>
          </p:pic>
          <p:pic>
            <p:nvPicPr>
              <p:cNvPr descr="Picture 14" id="211" name="Google Shape;211;p8"/>
              <p:cNvPicPr preferRelativeResize="0"/>
              <p:nvPr/>
            </p:nvPicPr>
            <p:blipFill rotWithShape="1">
              <a:blip r:embed="rId4">
                <a:alphaModFix/>
              </a:blip>
              <a:srcRect b="0" l="0" r="0" t="0"/>
              <a:stretch/>
            </p:blipFill>
            <p:spPr>
              <a:xfrm flipH="1">
                <a:off x="457" y="449983"/>
                <a:ext cx="98401" cy="203882"/>
              </a:xfrm>
              <a:prstGeom prst="rect">
                <a:avLst/>
              </a:prstGeom>
              <a:noFill/>
              <a:ln>
                <a:noFill/>
              </a:ln>
            </p:spPr>
          </p:pic>
          <p:pic>
            <p:nvPicPr>
              <p:cNvPr descr="Picture 15" id="212" name="Google Shape;212;p8"/>
              <p:cNvPicPr preferRelativeResize="0"/>
              <p:nvPr/>
            </p:nvPicPr>
            <p:blipFill rotWithShape="1">
              <a:blip r:embed="rId4">
                <a:alphaModFix/>
              </a:blip>
              <a:srcRect b="0" l="0" r="0" t="0"/>
              <a:stretch/>
            </p:blipFill>
            <p:spPr>
              <a:xfrm flipH="1">
                <a:off x="125272" y="449983"/>
                <a:ext cx="98401" cy="203882"/>
              </a:xfrm>
              <a:prstGeom prst="rect">
                <a:avLst/>
              </a:prstGeom>
              <a:noFill/>
              <a:ln>
                <a:noFill/>
              </a:ln>
            </p:spPr>
          </p:pic>
          <p:pic>
            <p:nvPicPr>
              <p:cNvPr descr="Picture 16" id="213" name="Google Shape;213;p8"/>
              <p:cNvPicPr preferRelativeResize="0"/>
              <p:nvPr/>
            </p:nvPicPr>
            <p:blipFill rotWithShape="1">
              <a:blip r:embed="rId4">
                <a:alphaModFix/>
              </a:blip>
              <a:srcRect b="0" l="0" r="0" t="0"/>
              <a:stretch/>
            </p:blipFill>
            <p:spPr>
              <a:xfrm flipH="1">
                <a:off x="252705" y="449983"/>
                <a:ext cx="98401" cy="203882"/>
              </a:xfrm>
              <a:prstGeom prst="rect">
                <a:avLst/>
              </a:prstGeom>
              <a:noFill/>
              <a:ln>
                <a:noFill/>
              </a:ln>
            </p:spPr>
          </p:pic>
          <p:pic>
            <p:nvPicPr>
              <p:cNvPr descr="Picture 17" id="214" name="Google Shape;214;p8"/>
              <p:cNvPicPr preferRelativeResize="0"/>
              <p:nvPr/>
            </p:nvPicPr>
            <p:blipFill rotWithShape="1">
              <a:blip r:embed="rId4">
                <a:alphaModFix/>
              </a:blip>
              <a:srcRect b="0" l="0" r="0" t="0"/>
              <a:stretch/>
            </p:blipFill>
            <p:spPr>
              <a:xfrm flipH="1">
                <a:off x="457" y="674974"/>
                <a:ext cx="98401" cy="203882"/>
              </a:xfrm>
              <a:prstGeom prst="rect">
                <a:avLst/>
              </a:prstGeom>
              <a:noFill/>
              <a:ln>
                <a:noFill/>
              </a:ln>
            </p:spPr>
          </p:pic>
          <p:pic>
            <p:nvPicPr>
              <p:cNvPr descr="Picture 18" id="215" name="Google Shape;215;p8"/>
              <p:cNvPicPr preferRelativeResize="0"/>
              <p:nvPr/>
            </p:nvPicPr>
            <p:blipFill rotWithShape="1">
              <a:blip r:embed="rId4">
                <a:alphaModFix/>
              </a:blip>
              <a:srcRect b="0" l="0" r="0" t="0"/>
              <a:stretch/>
            </p:blipFill>
            <p:spPr>
              <a:xfrm flipH="1">
                <a:off x="125272" y="674974"/>
                <a:ext cx="98401" cy="203882"/>
              </a:xfrm>
              <a:prstGeom prst="rect">
                <a:avLst/>
              </a:prstGeom>
              <a:noFill/>
              <a:ln>
                <a:noFill/>
              </a:ln>
            </p:spPr>
          </p:pic>
          <p:pic>
            <p:nvPicPr>
              <p:cNvPr descr="Picture 19" id="216" name="Google Shape;216;p8"/>
              <p:cNvPicPr preferRelativeResize="0"/>
              <p:nvPr/>
            </p:nvPicPr>
            <p:blipFill rotWithShape="1">
              <a:blip r:embed="rId4">
                <a:alphaModFix/>
              </a:blip>
              <a:srcRect b="0" l="0" r="0" t="0"/>
              <a:stretch/>
            </p:blipFill>
            <p:spPr>
              <a:xfrm flipH="1">
                <a:off x="252705" y="674974"/>
                <a:ext cx="98401" cy="203882"/>
              </a:xfrm>
              <a:prstGeom prst="rect">
                <a:avLst/>
              </a:prstGeom>
              <a:noFill/>
              <a:ln>
                <a:noFill/>
              </a:ln>
            </p:spPr>
          </p:pic>
          <p:pic>
            <p:nvPicPr>
              <p:cNvPr descr="Picture 20" id="217" name="Google Shape;217;p8"/>
              <p:cNvPicPr preferRelativeResize="0"/>
              <p:nvPr/>
            </p:nvPicPr>
            <p:blipFill rotWithShape="1">
              <a:blip r:embed="rId4">
                <a:alphaModFix/>
              </a:blip>
              <a:srcRect b="0" l="0" r="0" t="0"/>
              <a:stretch/>
            </p:blipFill>
            <p:spPr>
              <a:xfrm flipH="1">
                <a:off x="893276" y="0"/>
                <a:ext cx="98401" cy="203882"/>
              </a:xfrm>
              <a:prstGeom prst="rect">
                <a:avLst/>
              </a:prstGeom>
              <a:noFill/>
              <a:ln>
                <a:noFill/>
              </a:ln>
            </p:spPr>
          </p:pic>
          <p:pic>
            <p:nvPicPr>
              <p:cNvPr descr="Picture 21" id="218" name="Google Shape;218;p8"/>
              <p:cNvPicPr preferRelativeResize="0"/>
              <p:nvPr/>
            </p:nvPicPr>
            <p:blipFill rotWithShape="1">
              <a:blip r:embed="rId4">
                <a:alphaModFix/>
              </a:blip>
              <a:srcRect b="0" l="0" r="0" t="0"/>
              <a:stretch/>
            </p:blipFill>
            <p:spPr>
              <a:xfrm flipH="1">
                <a:off x="1018426" y="0"/>
                <a:ext cx="98402" cy="203882"/>
              </a:xfrm>
              <a:prstGeom prst="rect">
                <a:avLst/>
              </a:prstGeom>
              <a:noFill/>
              <a:ln>
                <a:noFill/>
              </a:ln>
            </p:spPr>
          </p:pic>
          <p:pic>
            <p:nvPicPr>
              <p:cNvPr descr="Picture 22" id="219" name="Google Shape;219;p8"/>
              <p:cNvPicPr preferRelativeResize="0"/>
              <p:nvPr/>
            </p:nvPicPr>
            <p:blipFill rotWithShape="1">
              <a:blip r:embed="rId4">
                <a:alphaModFix/>
              </a:blip>
              <a:srcRect b="0" l="0" r="0" t="0"/>
              <a:stretch/>
            </p:blipFill>
            <p:spPr>
              <a:xfrm flipH="1">
                <a:off x="893276" y="224992"/>
                <a:ext cx="98401" cy="203881"/>
              </a:xfrm>
              <a:prstGeom prst="rect">
                <a:avLst/>
              </a:prstGeom>
              <a:noFill/>
              <a:ln>
                <a:noFill/>
              </a:ln>
            </p:spPr>
          </p:pic>
          <p:pic>
            <p:nvPicPr>
              <p:cNvPr descr="Picture 23" id="220" name="Google Shape;220;p8"/>
              <p:cNvPicPr preferRelativeResize="0"/>
              <p:nvPr/>
            </p:nvPicPr>
            <p:blipFill rotWithShape="1">
              <a:blip r:embed="rId4">
                <a:alphaModFix/>
              </a:blip>
              <a:srcRect b="0" l="0" r="0" t="0"/>
              <a:stretch/>
            </p:blipFill>
            <p:spPr>
              <a:xfrm flipH="1">
                <a:off x="1018426" y="224992"/>
                <a:ext cx="98402" cy="203881"/>
              </a:xfrm>
              <a:prstGeom prst="rect">
                <a:avLst/>
              </a:prstGeom>
              <a:noFill/>
              <a:ln>
                <a:noFill/>
              </a:ln>
            </p:spPr>
          </p:pic>
          <p:pic>
            <p:nvPicPr>
              <p:cNvPr descr="Picture 24" id="221" name="Google Shape;221;p8"/>
              <p:cNvPicPr preferRelativeResize="0"/>
              <p:nvPr/>
            </p:nvPicPr>
            <p:blipFill rotWithShape="1">
              <a:blip r:embed="rId4">
                <a:alphaModFix/>
              </a:blip>
              <a:srcRect b="0" l="0" r="0" t="0"/>
              <a:stretch/>
            </p:blipFill>
            <p:spPr>
              <a:xfrm flipH="1">
                <a:off x="893276" y="449983"/>
                <a:ext cx="98401" cy="203882"/>
              </a:xfrm>
              <a:prstGeom prst="rect">
                <a:avLst/>
              </a:prstGeom>
              <a:noFill/>
              <a:ln>
                <a:noFill/>
              </a:ln>
            </p:spPr>
          </p:pic>
          <p:pic>
            <p:nvPicPr>
              <p:cNvPr descr="Picture 25" id="222" name="Google Shape;222;p8"/>
              <p:cNvPicPr preferRelativeResize="0"/>
              <p:nvPr/>
            </p:nvPicPr>
            <p:blipFill rotWithShape="1">
              <a:blip r:embed="rId4">
                <a:alphaModFix/>
              </a:blip>
              <a:srcRect b="0" l="0" r="0" t="0"/>
              <a:stretch/>
            </p:blipFill>
            <p:spPr>
              <a:xfrm flipH="1">
                <a:off x="1018426" y="449983"/>
                <a:ext cx="98402" cy="203882"/>
              </a:xfrm>
              <a:prstGeom prst="rect">
                <a:avLst/>
              </a:prstGeom>
              <a:noFill/>
              <a:ln>
                <a:noFill/>
              </a:ln>
            </p:spPr>
          </p:pic>
          <p:pic>
            <p:nvPicPr>
              <p:cNvPr descr="Picture 26" id="223" name="Google Shape;223;p8"/>
              <p:cNvPicPr preferRelativeResize="0"/>
              <p:nvPr/>
            </p:nvPicPr>
            <p:blipFill rotWithShape="1">
              <a:blip r:embed="rId4">
                <a:alphaModFix/>
              </a:blip>
              <a:srcRect b="0" l="0" r="0" t="0"/>
              <a:stretch/>
            </p:blipFill>
            <p:spPr>
              <a:xfrm flipH="1">
                <a:off x="893276" y="674974"/>
                <a:ext cx="98401" cy="203882"/>
              </a:xfrm>
              <a:prstGeom prst="rect">
                <a:avLst/>
              </a:prstGeom>
              <a:noFill/>
              <a:ln>
                <a:noFill/>
              </a:ln>
            </p:spPr>
          </p:pic>
          <p:pic>
            <p:nvPicPr>
              <p:cNvPr descr="Picture 27" id="224" name="Google Shape;224;p8"/>
              <p:cNvPicPr preferRelativeResize="0"/>
              <p:nvPr/>
            </p:nvPicPr>
            <p:blipFill rotWithShape="1">
              <a:blip r:embed="rId4">
                <a:alphaModFix/>
              </a:blip>
              <a:srcRect b="0" l="0" r="0" t="0"/>
              <a:stretch/>
            </p:blipFill>
            <p:spPr>
              <a:xfrm flipH="1">
                <a:off x="1018426" y="674974"/>
                <a:ext cx="98402" cy="203882"/>
              </a:xfrm>
              <a:prstGeom prst="rect">
                <a:avLst/>
              </a:prstGeom>
              <a:noFill/>
              <a:ln>
                <a:noFill/>
              </a:ln>
            </p:spPr>
          </p:pic>
          <p:pic>
            <p:nvPicPr>
              <p:cNvPr descr="Picture 28" id="225" name="Google Shape;225;p8"/>
              <p:cNvPicPr preferRelativeResize="0"/>
              <p:nvPr/>
            </p:nvPicPr>
            <p:blipFill rotWithShape="1">
              <a:blip r:embed="rId4">
                <a:alphaModFix/>
              </a:blip>
              <a:srcRect b="0" l="0" r="0" t="0"/>
              <a:stretch/>
            </p:blipFill>
            <p:spPr>
              <a:xfrm flipH="1">
                <a:off x="452602" y="273"/>
                <a:ext cx="98401" cy="203882"/>
              </a:xfrm>
              <a:prstGeom prst="rect">
                <a:avLst/>
              </a:prstGeom>
              <a:noFill/>
              <a:ln>
                <a:noFill/>
              </a:ln>
            </p:spPr>
          </p:pic>
          <p:pic>
            <p:nvPicPr>
              <p:cNvPr descr="Picture 29" id="226" name="Google Shape;226;p8"/>
              <p:cNvPicPr preferRelativeResize="0"/>
              <p:nvPr/>
            </p:nvPicPr>
            <p:blipFill rotWithShape="1">
              <a:blip r:embed="rId4">
                <a:alphaModFix/>
              </a:blip>
              <a:srcRect b="0" l="0" r="0" t="0"/>
              <a:stretch/>
            </p:blipFill>
            <p:spPr>
              <a:xfrm flipH="1">
                <a:off x="580034" y="273"/>
                <a:ext cx="98401" cy="203882"/>
              </a:xfrm>
              <a:prstGeom prst="rect">
                <a:avLst/>
              </a:prstGeom>
              <a:noFill/>
              <a:ln>
                <a:noFill/>
              </a:ln>
            </p:spPr>
          </p:pic>
          <p:pic>
            <p:nvPicPr>
              <p:cNvPr descr="Picture 30" id="227" name="Google Shape;227;p8"/>
              <p:cNvPicPr preferRelativeResize="0"/>
              <p:nvPr/>
            </p:nvPicPr>
            <p:blipFill rotWithShape="1">
              <a:blip r:embed="rId4">
                <a:alphaModFix/>
              </a:blip>
              <a:srcRect b="0" l="0" r="0" t="0"/>
              <a:stretch/>
            </p:blipFill>
            <p:spPr>
              <a:xfrm flipH="1">
                <a:off x="707467" y="269"/>
                <a:ext cx="98401" cy="203881"/>
              </a:xfrm>
              <a:prstGeom prst="rect">
                <a:avLst/>
              </a:prstGeom>
              <a:noFill/>
              <a:ln>
                <a:noFill/>
              </a:ln>
            </p:spPr>
          </p:pic>
          <p:pic>
            <p:nvPicPr>
              <p:cNvPr descr="Picture 31" id="228" name="Google Shape;228;p8"/>
              <p:cNvPicPr preferRelativeResize="0"/>
              <p:nvPr/>
            </p:nvPicPr>
            <p:blipFill rotWithShape="1">
              <a:blip r:embed="rId4">
                <a:alphaModFix/>
              </a:blip>
              <a:srcRect b="0" l="0" r="0" t="0"/>
              <a:stretch/>
            </p:blipFill>
            <p:spPr>
              <a:xfrm flipH="1">
                <a:off x="452602" y="225264"/>
                <a:ext cx="98401" cy="203882"/>
              </a:xfrm>
              <a:prstGeom prst="rect">
                <a:avLst/>
              </a:prstGeom>
              <a:noFill/>
              <a:ln>
                <a:noFill/>
              </a:ln>
            </p:spPr>
          </p:pic>
          <p:pic>
            <p:nvPicPr>
              <p:cNvPr descr="Picture 32" id="229" name="Google Shape;229;p8"/>
              <p:cNvPicPr preferRelativeResize="0"/>
              <p:nvPr/>
            </p:nvPicPr>
            <p:blipFill rotWithShape="1">
              <a:blip r:embed="rId4">
                <a:alphaModFix/>
              </a:blip>
              <a:srcRect b="0" l="0" r="0" t="0"/>
              <a:stretch/>
            </p:blipFill>
            <p:spPr>
              <a:xfrm flipH="1">
                <a:off x="580034" y="225264"/>
                <a:ext cx="98401" cy="203882"/>
              </a:xfrm>
              <a:prstGeom prst="rect">
                <a:avLst/>
              </a:prstGeom>
              <a:noFill/>
              <a:ln>
                <a:noFill/>
              </a:ln>
            </p:spPr>
          </p:pic>
          <p:pic>
            <p:nvPicPr>
              <p:cNvPr descr="Picture 33" id="230" name="Google Shape;230;p8"/>
              <p:cNvPicPr preferRelativeResize="0"/>
              <p:nvPr/>
            </p:nvPicPr>
            <p:blipFill rotWithShape="1">
              <a:blip r:embed="rId4">
                <a:alphaModFix/>
              </a:blip>
              <a:srcRect b="0" l="0" r="0" t="0"/>
              <a:stretch/>
            </p:blipFill>
            <p:spPr>
              <a:xfrm flipH="1">
                <a:off x="707467" y="225264"/>
                <a:ext cx="98401" cy="203882"/>
              </a:xfrm>
              <a:prstGeom prst="rect">
                <a:avLst/>
              </a:prstGeom>
              <a:noFill/>
              <a:ln>
                <a:noFill/>
              </a:ln>
            </p:spPr>
          </p:pic>
          <p:pic>
            <p:nvPicPr>
              <p:cNvPr descr="Picture 34" id="231" name="Google Shape;231;p8"/>
              <p:cNvPicPr preferRelativeResize="0"/>
              <p:nvPr/>
            </p:nvPicPr>
            <p:blipFill rotWithShape="1">
              <a:blip r:embed="rId4">
                <a:alphaModFix/>
              </a:blip>
              <a:srcRect b="0" l="0" r="0" t="0"/>
              <a:stretch/>
            </p:blipFill>
            <p:spPr>
              <a:xfrm flipH="1">
                <a:off x="452602" y="450255"/>
                <a:ext cx="98401" cy="203882"/>
              </a:xfrm>
              <a:prstGeom prst="rect">
                <a:avLst/>
              </a:prstGeom>
              <a:noFill/>
              <a:ln>
                <a:noFill/>
              </a:ln>
            </p:spPr>
          </p:pic>
          <p:pic>
            <p:nvPicPr>
              <p:cNvPr descr="Picture 35" id="232" name="Google Shape;232;p8"/>
              <p:cNvPicPr preferRelativeResize="0"/>
              <p:nvPr/>
            </p:nvPicPr>
            <p:blipFill rotWithShape="1">
              <a:blip r:embed="rId4">
                <a:alphaModFix/>
              </a:blip>
              <a:srcRect b="0" l="0" r="0" t="0"/>
              <a:stretch/>
            </p:blipFill>
            <p:spPr>
              <a:xfrm flipH="1">
                <a:off x="580034" y="450255"/>
                <a:ext cx="98401" cy="203882"/>
              </a:xfrm>
              <a:prstGeom prst="rect">
                <a:avLst/>
              </a:prstGeom>
              <a:noFill/>
              <a:ln>
                <a:noFill/>
              </a:ln>
            </p:spPr>
          </p:pic>
          <p:pic>
            <p:nvPicPr>
              <p:cNvPr descr="Picture 36" id="233" name="Google Shape;233;p8"/>
              <p:cNvPicPr preferRelativeResize="0"/>
              <p:nvPr/>
            </p:nvPicPr>
            <p:blipFill rotWithShape="1">
              <a:blip r:embed="rId4">
                <a:alphaModFix/>
              </a:blip>
              <a:srcRect b="0" l="0" r="0" t="0"/>
              <a:stretch/>
            </p:blipFill>
            <p:spPr>
              <a:xfrm flipH="1">
                <a:off x="707467" y="450255"/>
                <a:ext cx="98401" cy="203882"/>
              </a:xfrm>
              <a:prstGeom prst="rect">
                <a:avLst/>
              </a:prstGeom>
              <a:noFill/>
              <a:ln>
                <a:noFill/>
              </a:ln>
            </p:spPr>
          </p:pic>
          <p:pic>
            <p:nvPicPr>
              <p:cNvPr descr="Picture 37" id="234" name="Google Shape;234;p8"/>
              <p:cNvPicPr preferRelativeResize="0"/>
              <p:nvPr/>
            </p:nvPicPr>
            <p:blipFill rotWithShape="1">
              <a:blip r:embed="rId4">
                <a:alphaModFix/>
              </a:blip>
              <a:srcRect b="0" l="0" r="0" t="0"/>
              <a:stretch/>
            </p:blipFill>
            <p:spPr>
              <a:xfrm flipH="1">
                <a:off x="452602" y="675247"/>
                <a:ext cx="98401" cy="203882"/>
              </a:xfrm>
              <a:prstGeom prst="rect">
                <a:avLst/>
              </a:prstGeom>
              <a:noFill/>
              <a:ln>
                <a:noFill/>
              </a:ln>
            </p:spPr>
          </p:pic>
          <p:pic>
            <p:nvPicPr>
              <p:cNvPr descr="Picture 38" id="235" name="Google Shape;235;p8"/>
              <p:cNvPicPr preferRelativeResize="0"/>
              <p:nvPr/>
            </p:nvPicPr>
            <p:blipFill rotWithShape="1">
              <a:blip r:embed="rId4">
                <a:alphaModFix/>
              </a:blip>
              <a:srcRect b="0" l="0" r="0" t="0"/>
              <a:stretch/>
            </p:blipFill>
            <p:spPr>
              <a:xfrm flipH="1">
                <a:off x="580034" y="675247"/>
                <a:ext cx="98401" cy="203882"/>
              </a:xfrm>
              <a:prstGeom prst="rect">
                <a:avLst/>
              </a:prstGeom>
              <a:noFill/>
              <a:ln>
                <a:noFill/>
              </a:ln>
            </p:spPr>
          </p:pic>
          <p:pic>
            <p:nvPicPr>
              <p:cNvPr descr="Picture 39" id="236" name="Google Shape;236;p8"/>
              <p:cNvPicPr preferRelativeResize="0"/>
              <p:nvPr/>
            </p:nvPicPr>
            <p:blipFill rotWithShape="1">
              <a:blip r:embed="rId4">
                <a:alphaModFix/>
              </a:blip>
              <a:srcRect b="0" l="0" r="0" t="0"/>
              <a:stretch/>
            </p:blipFill>
            <p:spPr>
              <a:xfrm flipH="1">
                <a:off x="707467" y="675247"/>
                <a:ext cx="98401" cy="203882"/>
              </a:xfrm>
              <a:prstGeom prst="rect">
                <a:avLst/>
              </a:prstGeom>
              <a:noFill/>
              <a:ln>
                <a:noFill/>
              </a:ln>
            </p:spPr>
          </p:pic>
        </p:grpSp>
        <p:pic>
          <p:nvPicPr>
            <p:cNvPr descr="Picture 40" id="237" name="Google Shape;237;p8"/>
            <p:cNvPicPr preferRelativeResize="0"/>
            <p:nvPr/>
          </p:nvPicPr>
          <p:blipFill rotWithShape="1">
            <a:blip r:embed="rId5">
              <a:alphaModFix/>
            </a:blip>
            <a:srcRect b="0" l="0" r="0" t="0"/>
            <a:stretch/>
          </p:blipFill>
          <p:spPr>
            <a:xfrm>
              <a:off x="0" y="0"/>
              <a:ext cx="1511897" cy="1550863"/>
            </a:xfrm>
            <a:prstGeom prst="rect">
              <a:avLst/>
            </a:prstGeom>
            <a:noFill/>
            <a:ln>
              <a:noFill/>
            </a:ln>
          </p:spPr>
        </p:pic>
      </p:grpSp>
      <p:sp>
        <p:nvSpPr>
          <p:cNvPr id="238" name="Google Shape;238;p8"/>
          <p:cNvSpPr txBox="1"/>
          <p:nvPr/>
        </p:nvSpPr>
        <p:spPr>
          <a:xfrm>
            <a:off x="1755593" y="2974484"/>
            <a:ext cx="1205485"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Evolution</a:t>
            </a:r>
            <a:endParaRPr/>
          </a:p>
        </p:txBody>
      </p:sp>
      <p:sp>
        <p:nvSpPr>
          <p:cNvPr id="239" name="Google Shape;239;p8"/>
          <p:cNvSpPr txBox="1"/>
          <p:nvPr/>
        </p:nvSpPr>
        <p:spPr>
          <a:xfrm>
            <a:off x="5485129" y="2974484"/>
            <a:ext cx="1221741"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Structure</a:t>
            </a:r>
            <a:endParaRPr/>
          </a:p>
        </p:txBody>
      </p:sp>
      <p:pic>
        <p:nvPicPr>
          <p:cNvPr descr="pasted-movie.png" id="240" name="Google Shape;240;p8"/>
          <p:cNvPicPr preferRelativeResize="0"/>
          <p:nvPr/>
        </p:nvPicPr>
        <p:blipFill rotWithShape="1">
          <a:blip r:embed="rId6">
            <a:alphaModFix/>
          </a:blip>
          <a:srcRect b="5950" l="6686" r="6686" t="5951"/>
          <a:stretch/>
        </p:blipFill>
        <p:spPr>
          <a:xfrm>
            <a:off x="5201443" y="3577354"/>
            <a:ext cx="1789077" cy="1691353"/>
          </a:xfrm>
          <a:prstGeom prst="rect">
            <a:avLst/>
          </a:prstGeom>
          <a:noFill/>
          <a:ln>
            <a:noFill/>
          </a:ln>
        </p:spPr>
      </p:pic>
      <p:sp>
        <p:nvSpPr>
          <p:cNvPr id="241" name="Google Shape;241;p8"/>
          <p:cNvSpPr txBox="1"/>
          <p:nvPr/>
        </p:nvSpPr>
        <p:spPr>
          <a:xfrm>
            <a:off x="8581612" y="2974484"/>
            <a:ext cx="2080007" cy="41910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Allele Frequency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9"/>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GEMME: Evolution</a:t>
            </a:r>
            <a:endParaRPr/>
          </a:p>
        </p:txBody>
      </p:sp>
      <p:sp>
        <p:nvSpPr>
          <p:cNvPr id="247" name="Google Shape;247;p9"/>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48" name="Google Shape;248;p9"/>
          <p:cNvSpPr txBox="1"/>
          <p:nvPr/>
        </p:nvSpPr>
        <p:spPr>
          <a:xfrm>
            <a:off x="3149184" y="3813588"/>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a:t>
            </a:r>
            <a:r>
              <a:rPr b="1" i="0" lang="en-US" sz="2000" u="none" cap="none" strike="noStrike">
                <a:solidFill>
                  <a:srgbClr val="0433FF"/>
                </a:solidFill>
                <a:latin typeface="Courier New"/>
                <a:ea typeface="Courier New"/>
                <a:cs typeface="Courier New"/>
                <a:sym typeface="Courier New"/>
              </a:rPr>
              <a:t>I</a:t>
            </a:r>
            <a:r>
              <a:rPr b="0" i="0" lang="en-US" sz="2000" u="none" cap="none" strike="noStrike">
                <a:solidFill>
                  <a:srgbClr val="000000"/>
                </a:solidFill>
                <a:latin typeface="Courier New"/>
                <a:ea typeface="Courier New"/>
                <a:cs typeface="Courier New"/>
                <a:sym typeface="Courier New"/>
              </a:rPr>
              <a:t>CVQVYENK</a:t>
            </a:r>
            <a:endParaRPr/>
          </a:p>
        </p:txBody>
      </p:sp>
      <p:sp>
        <p:nvSpPr>
          <p:cNvPr id="249" name="Google Shape;249;p9"/>
          <p:cNvSpPr txBox="1"/>
          <p:nvPr/>
        </p:nvSpPr>
        <p:spPr>
          <a:xfrm>
            <a:off x="3294891" y="3395498"/>
            <a:ext cx="1827303" cy="3963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Query sequence</a:t>
            </a:r>
            <a:endParaRPr/>
          </a:p>
        </p:txBody>
      </p:sp>
      <p:sp>
        <p:nvSpPr>
          <p:cNvPr id="250" name="Google Shape;250;p9"/>
          <p:cNvSpPr txBox="1"/>
          <p:nvPr/>
        </p:nvSpPr>
        <p:spPr>
          <a:xfrm>
            <a:off x="8565278" y="6143617"/>
            <a:ext cx="3043048"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[Laine, Karami and Carbone, 2019]</a:t>
            </a:r>
            <a:endParaRPr/>
          </a:p>
        </p:txBody>
      </p:sp>
      <p:sp>
        <p:nvSpPr>
          <p:cNvPr id="251" name="Google Shape;251;p9"/>
          <p:cNvSpPr txBox="1"/>
          <p:nvPr/>
        </p:nvSpPr>
        <p:spPr>
          <a:xfrm>
            <a:off x="3149184" y="4738817"/>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a:t>
            </a:r>
            <a:r>
              <a:rPr b="1" i="0" lang="en-US" sz="2000" u="none" cap="none" strike="noStrike">
                <a:solidFill>
                  <a:srgbClr val="FF2600"/>
                </a:solidFill>
                <a:latin typeface="Courier New"/>
                <a:ea typeface="Courier New"/>
                <a:cs typeface="Courier New"/>
                <a:sym typeface="Courier New"/>
              </a:rPr>
              <a:t>P</a:t>
            </a:r>
            <a:r>
              <a:rPr b="0" i="0" lang="en-US" sz="2000" u="none" cap="none" strike="noStrike">
                <a:solidFill>
                  <a:srgbClr val="000000"/>
                </a:solidFill>
                <a:latin typeface="Courier New"/>
                <a:ea typeface="Courier New"/>
                <a:cs typeface="Courier New"/>
                <a:sym typeface="Courier New"/>
              </a:rPr>
              <a:t>CVQVYENK</a:t>
            </a:r>
            <a:endParaRPr/>
          </a:p>
        </p:txBody>
      </p:sp>
      <p:sp>
        <p:nvSpPr>
          <p:cNvPr id="252" name="Google Shape;252;p9"/>
          <p:cNvSpPr txBox="1"/>
          <p:nvPr/>
        </p:nvSpPr>
        <p:spPr>
          <a:xfrm>
            <a:off x="2279810" y="3889685"/>
            <a:ext cx="201247" cy="23134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53585F"/>
              </a:solidFill>
              <a:latin typeface="Arial"/>
              <a:ea typeface="Arial"/>
              <a:cs typeface="Arial"/>
              <a:sym typeface="Arial"/>
            </a:endParaRPr>
          </a:p>
        </p:txBody>
      </p:sp>
      <p:sp>
        <p:nvSpPr>
          <p:cNvPr id="253" name="Google Shape;253;p9"/>
          <p:cNvSpPr txBox="1"/>
          <p:nvPr/>
        </p:nvSpPr>
        <p:spPr>
          <a:xfrm>
            <a:off x="2300384" y="4814914"/>
            <a:ext cx="160099" cy="23134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53585F"/>
              </a:solidFill>
              <a:latin typeface="Arial"/>
              <a:ea typeface="Arial"/>
              <a:cs typeface="Arial"/>
              <a:sym typeface="Arial"/>
            </a:endParaRPr>
          </a:p>
        </p:txBody>
      </p:sp>
      <p:cxnSp>
        <p:nvCxnSpPr>
          <p:cNvPr id="254" name="Google Shape;254;p9"/>
          <p:cNvCxnSpPr/>
          <p:nvPr/>
        </p:nvCxnSpPr>
        <p:spPr>
          <a:xfrm>
            <a:off x="3883547" y="4161819"/>
            <a:ext cx="1" cy="598806"/>
          </a:xfrm>
          <a:prstGeom prst="straightConnector1">
            <a:avLst/>
          </a:prstGeom>
          <a:noFill/>
          <a:ln cap="flat" cmpd="sng" w="12700">
            <a:solidFill>
              <a:srgbClr val="000000"/>
            </a:solidFill>
            <a:prstDash val="solid"/>
            <a:miter lim="400000"/>
            <a:headEnd len="sm" w="sm" type="none"/>
            <a:tailEnd len="med" w="med" type="triangle"/>
          </a:ln>
        </p:spPr>
      </p:cxnSp>
      <p:sp>
        <p:nvSpPr>
          <p:cNvPr id="255" name="Google Shape;255;p9"/>
          <p:cNvSpPr txBox="1"/>
          <p:nvPr/>
        </p:nvSpPr>
        <p:spPr>
          <a:xfrm>
            <a:off x="3480636" y="1976853"/>
            <a:ext cx="1455814" cy="6630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Evolutionary conservation</a:t>
            </a:r>
            <a:endParaRPr/>
          </a:p>
        </p:txBody>
      </p:sp>
      <p:sp>
        <p:nvSpPr>
          <p:cNvPr id="256" name="Google Shape;256;p9"/>
          <p:cNvSpPr txBox="1"/>
          <p:nvPr/>
        </p:nvSpPr>
        <p:spPr>
          <a:xfrm>
            <a:off x="5866861" y="1974198"/>
            <a:ext cx="1957862" cy="663082"/>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Site-independent conservation</a:t>
            </a:r>
            <a:endParaRPr/>
          </a:p>
        </p:txBody>
      </p:sp>
      <p:sp>
        <p:nvSpPr>
          <p:cNvPr id="257" name="Google Shape;257;p9"/>
          <p:cNvSpPr txBox="1"/>
          <p:nvPr/>
        </p:nvSpPr>
        <p:spPr>
          <a:xfrm>
            <a:off x="8530415" y="2110203"/>
            <a:ext cx="1957863" cy="3963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Epistatic term</a:t>
            </a:r>
            <a:endParaRPr/>
          </a:p>
        </p:txBody>
      </p:sp>
      <p:sp>
        <p:nvSpPr>
          <p:cNvPr id="258" name="Google Shape;258;p9"/>
          <p:cNvSpPr/>
          <p:nvPr/>
        </p:nvSpPr>
        <p:spPr>
          <a:xfrm>
            <a:off x="3417913" y="1983203"/>
            <a:ext cx="1581260" cy="663054"/>
          </a:xfrm>
          <a:prstGeom prst="rect">
            <a:avLst/>
          </a:prstGeom>
          <a:noFill/>
          <a:ln cap="flat" cmpd="sng" w="25400">
            <a:solidFill>
              <a:srgbClr val="0433FF"/>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259" name="Google Shape;259;p9"/>
          <p:cNvSpPr/>
          <p:nvPr/>
        </p:nvSpPr>
        <p:spPr>
          <a:xfrm>
            <a:off x="5879561" y="1976868"/>
            <a:ext cx="1932462" cy="663053"/>
          </a:xfrm>
          <a:prstGeom prst="rect">
            <a:avLst/>
          </a:prstGeom>
          <a:noFill/>
          <a:ln cap="flat" cmpd="sng" w="25400">
            <a:solidFill>
              <a:srgbClr val="FF26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260" name="Google Shape;260;p9"/>
          <p:cNvSpPr/>
          <p:nvPr/>
        </p:nvSpPr>
        <p:spPr>
          <a:xfrm>
            <a:off x="8692412" y="2097756"/>
            <a:ext cx="1633868" cy="421277"/>
          </a:xfrm>
          <a:prstGeom prst="rect">
            <a:avLst/>
          </a:prstGeom>
          <a:noFill/>
          <a:ln cap="flat" cmpd="sng" w="25400">
            <a:solidFill>
              <a:srgbClr val="008F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cxnSp>
        <p:nvCxnSpPr>
          <p:cNvPr id="261" name="Google Shape;261;p9"/>
          <p:cNvCxnSpPr/>
          <p:nvPr/>
        </p:nvCxnSpPr>
        <p:spPr>
          <a:xfrm flipH="1">
            <a:off x="4235675" y="1437163"/>
            <a:ext cx="1099794" cy="504206"/>
          </a:xfrm>
          <a:prstGeom prst="straightConnector1">
            <a:avLst/>
          </a:prstGeom>
          <a:noFill/>
          <a:ln cap="flat" cmpd="sng" w="12700">
            <a:solidFill>
              <a:srgbClr val="000000"/>
            </a:solidFill>
            <a:prstDash val="solid"/>
            <a:miter lim="400000"/>
            <a:headEnd len="sm" w="sm" type="none"/>
            <a:tailEnd len="med" w="med" type="triangle"/>
          </a:ln>
        </p:spPr>
      </p:cxnSp>
      <p:cxnSp>
        <p:nvCxnSpPr>
          <p:cNvPr id="262" name="Google Shape;262;p9"/>
          <p:cNvCxnSpPr/>
          <p:nvPr/>
        </p:nvCxnSpPr>
        <p:spPr>
          <a:xfrm>
            <a:off x="6442231" y="1390327"/>
            <a:ext cx="335707" cy="547503"/>
          </a:xfrm>
          <a:prstGeom prst="straightConnector1">
            <a:avLst/>
          </a:prstGeom>
          <a:noFill/>
          <a:ln cap="flat" cmpd="sng" w="12700">
            <a:solidFill>
              <a:srgbClr val="000000"/>
            </a:solidFill>
            <a:prstDash val="solid"/>
            <a:miter lim="400000"/>
            <a:headEnd len="sm" w="sm" type="none"/>
            <a:tailEnd len="med" w="med" type="triangle"/>
          </a:ln>
        </p:spPr>
      </p:cxnSp>
      <p:cxnSp>
        <p:nvCxnSpPr>
          <p:cNvPr id="263" name="Google Shape;263;p9"/>
          <p:cNvCxnSpPr/>
          <p:nvPr/>
        </p:nvCxnSpPr>
        <p:spPr>
          <a:xfrm>
            <a:off x="8299016" y="1372023"/>
            <a:ext cx="1293859" cy="681755"/>
          </a:xfrm>
          <a:prstGeom prst="straightConnector1">
            <a:avLst/>
          </a:prstGeom>
          <a:noFill/>
          <a:ln cap="flat" cmpd="sng" w="12700">
            <a:solidFill>
              <a:srgbClr val="000000"/>
            </a:solidFill>
            <a:prstDash val="solid"/>
            <a:miter lim="400000"/>
            <a:headEnd len="sm" w="sm"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0"/>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69" name="Google Shape;269;p10"/>
          <p:cNvSpPr txBox="1"/>
          <p:nvPr/>
        </p:nvSpPr>
        <p:spPr>
          <a:xfrm>
            <a:off x="5832366" y="3611117"/>
            <a:ext cx="1030626" cy="35911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MMseqs2</a:t>
            </a:r>
            <a:endParaRPr/>
          </a:p>
        </p:txBody>
      </p:sp>
      <p:grpSp>
        <p:nvGrpSpPr>
          <p:cNvPr id="270" name="Google Shape;270;p10"/>
          <p:cNvGrpSpPr/>
          <p:nvPr/>
        </p:nvGrpSpPr>
        <p:grpSpPr>
          <a:xfrm>
            <a:off x="7660058" y="2853887"/>
            <a:ext cx="2278699" cy="2036129"/>
            <a:chOff x="0" y="0"/>
            <a:chExt cx="2278698" cy="2036128"/>
          </a:xfrm>
        </p:grpSpPr>
        <p:grpSp>
          <p:nvGrpSpPr>
            <p:cNvPr id="271" name="Google Shape;271;p10"/>
            <p:cNvGrpSpPr/>
            <p:nvPr/>
          </p:nvGrpSpPr>
          <p:grpSpPr>
            <a:xfrm>
              <a:off x="363860" y="74080"/>
              <a:ext cx="1672050" cy="1887167"/>
              <a:chOff x="0" y="0"/>
              <a:chExt cx="1672048" cy="1887166"/>
            </a:xfrm>
          </p:grpSpPr>
          <p:sp>
            <p:nvSpPr>
              <p:cNvPr id="272" name="Google Shape;272;p10"/>
              <p:cNvSpPr/>
              <p:nvPr/>
            </p:nvSpPr>
            <p:spPr>
              <a:xfrm>
                <a:off x="0" y="0"/>
                <a:ext cx="152400" cy="1886366"/>
              </a:xfrm>
              <a:prstGeom prst="rect">
                <a:avLst/>
              </a:prstGeom>
              <a:solidFill>
                <a:srgbClr val="99CC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273" name="Google Shape;273;p10"/>
              <p:cNvSpPr/>
              <p:nvPr/>
            </p:nvSpPr>
            <p:spPr>
              <a:xfrm>
                <a:off x="1519647" y="799"/>
                <a:ext cx="152401" cy="1886367"/>
              </a:xfrm>
              <a:prstGeom prst="rect">
                <a:avLst/>
              </a:prstGeom>
              <a:solidFill>
                <a:srgbClr val="009999">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nvGrpSpPr>
              <p:cNvPr id="274" name="Google Shape;274;p10"/>
              <p:cNvGrpSpPr/>
              <p:nvPr/>
            </p:nvGrpSpPr>
            <p:grpSpPr>
              <a:xfrm>
                <a:off x="152810" y="799"/>
                <a:ext cx="604840" cy="1886367"/>
                <a:chOff x="0" y="0"/>
                <a:chExt cx="604838" cy="1886366"/>
              </a:xfrm>
            </p:grpSpPr>
            <p:sp>
              <p:nvSpPr>
                <p:cNvPr id="275" name="Google Shape;275;p10"/>
                <p:cNvSpPr/>
                <p:nvPr/>
              </p:nvSpPr>
              <p:spPr>
                <a:xfrm>
                  <a:off x="0" y="0"/>
                  <a:ext cx="152400" cy="1885339"/>
                </a:xfrm>
                <a:prstGeom prst="rect">
                  <a:avLst/>
                </a:prstGeom>
                <a:solidFill>
                  <a:srgbClr val="CC00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276" name="Google Shape;276;p10"/>
                <p:cNvSpPr/>
                <p:nvPr/>
              </p:nvSpPr>
              <p:spPr>
                <a:xfrm>
                  <a:off x="452437" y="1026"/>
                  <a:ext cx="152401" cy="1885340"/>
                </a:xfrm>
                <a:prstGeom prst="rect">
                  <a:avLst/>
                </a:prstGeom>
                <a:solidFill>
                  <a:srgbClr val="CC00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sp>
            <p:nvSpPr>
              <p:cNvPr id="277" name="Google Shape;277;p10"/>
              <p:cNvSpPr/>
              <p:nvPr/>
            </p:nvSpPr>
            <p:spPr>
              <a:xfrm>
                <a:off x="1060860" y="800"/>
                <a:ext cx="152401" cy="1885566"/>
              </a:xfrm>
              <a:prstGeom prst="rect">
                <a:avLst/>
              </a:prstGeom>
              <a:solidFill>
                <a:srgbClr val="000099">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sp>
          <p:nvSpPr>
            <p:cNvPr id="278" name="Google Shape;278;p10"/>
            <p:cNvSpPr txBox="1"/>
            <p:nvPr/>
          </p:nvSpPr>
          <p:spPr>
            <a:xfrm>
              <a:off x="7937" y="0"/>
              <a:ext cx="2270761" cy="3835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AGFHICVQVYENK</a:t>
              </a:r>
              <a:endParaRPr/>
            </a:p>
          </p:txBody>
        </p:sp>
        <p:sp>
          <p:nvSpPr>
            <p:cNvPr id="279" name="Google Shape;279;p10"/>
            <p:cNvSpPr txBox="1"/>
            <p:nvPr/>
          </p:nvSpPr>
          <p:spPr>
            <a:xfrm>
              <a:off x="7937" y="275431"/>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ASFHICVQVYENK</a:t>
              </a:r>
              <a:endParaRPr/>
            </a:p>
          </p:txBody>
        </p:sp>
        <p:sp>
          <p:nvSpPr>
            <p:cNvPr id="280" name="Google Shape;280;p10"/>
            <p:cNvSpPr txBox="1"/>
            <p:nvPr/>
          </p:nvSpPr>
          <p:spPr>
            <a:xfrm>
              <a:off x="7937" y="550862"/>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MGFHICVQVYQNK</a:t>
              </a:r>
              <a:endParaRPr/>
            </a:p>
          </p:txBody>
        </p:sp>
        <p:sp>
          <p:nvSpPr>
            <p:cNvPr id="281" name="Google Shape;281;p10"/>
            <p:cNvSpPr txBox="1"/>
            <p:nvPr/>
          </p:nvSpPr>
          <p:spPr>
            <a:xfrm>
              <a:off x="0" y="826293"/>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LGFHICVQVY-NK</a:t>
              </a:r>
              <a:endParaRPr/>
            </a:p>
          </p:txBody>
        </p:sp>
        <p:sp>
          <p:nvSpPr>
            <p:cNvPr id="282" name="Google Shape;282;p10"/>
            <p:cNvSpPr txBox="1"/>
            <p:nvPr/>
          </p:nvSpPr>
          <p:spPr>
            <a:xfrm>
              <a:off x="0" y="1101725"/>
              <a:ext cx="2270761" cy="3835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GSFHPLVEVYQDK</a:t>
              </a:r>
              <a:endParaRPr/>
            </a:p>
          </p:txBody>
        </p:sp>
        <p:sp>
          <p:nvSpPr>
            <p:cNvPr id="283" name="Google Shape;283;p10"/>
            <p:cNvSpPr txBox="1"/>
            <p:nvPr/>
          </p:nvSpPr>
          <p:spPr>
            <a:xfrm>
              <a:off x="7937" y="1377156"/>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MGFHPLVEVYQDK</a:t>
              </a:r>
              <a:endParaRPr/>
            </a:p>
          </p:txBody>
        </p:sp>
        <p:sp>
          <p:nvSpPr>
            <p:cNvPr id="284" name="Google Shape;284;p10"/>
            <p:cNvSpPr txBox="1"/>
            <p:nvPr/>
          </p:nvSpPr>
          <p:spPr>
            <a:xfrm>
              <a:off x="0" y="1652587"/>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KGFHP-VEIY-DK</a:t>
              </a:r>
              <a:endParaRPr/>
            </a:p>
          </p:txBody>
        </p:sp>
      </p:grpSp>
      <p:sp>
        <p:nvSpPr>
          <p:cNvPr id="285" name="Google Shape;285;p10"/>
          <p:cNvSpPr txBox="1"/>
          <p:nvPr/>
        </p:nvSpPr>
        <p:spPr>
          <a:xfrm>
            <a:off x="3149184" y="3813588"/>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a:t>
            </a:r>
            <a:r>
              <a:rPr b="1" i="0" lang="en-US" sz="2000" u="none" cap="none" strike="noStrike">
                <a:solidFill>
                  <a:srgbClr val="0433FF"/>
                </a:solidFill>
                <a:latin typeface="Courier New"/>
                <a:ea typeface="Courier New"/>
                <a:cs typeface="Courier New"/>
                <a:sym typeface="Courier New"/>
              </a:rPr>
              <a:t>I</a:t>
            </a:r>
            <a:r>
              <a:rPr b="0" i="0" lang="en-US" sz="2000" u="none" cap="none" strike="noStrike">
                <a:solidFill>
                  <a:srgbClr val="000000"/>
                </a:solidFill>
                <a:latin typeface="Courier New"/>
                <a:ea typeface="Courier New"/>
                <a:cs typeface="Courier New"/>
                <a:sym typeface="Courier New"/>
              </a:rPr>
              <a:t>CVQVYENK</a:t>
            </a:r>
            <a:endParaRPr/>
          </a:p>
        </p:txBody>
      </p:sp>
      <p:sp>
        <p:nvSpPr>
          <p:cNvPr id="286" name="Google Shape;286;p10"/>
          <p:cNvSpPr txBox="1"/>
          <p:nvPr/>
        </p:nvSpPr>
        <p:spPr>
          <a:xfrm>
            <a:off x="3294891" y="3395498"/>
            <a:ext cx="1827303" cy="3963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Query sequence</a:t>
            </a:r>
            <a:endParaRPr/>
          </a:p>
        </p:txBody>
      </p:sp>
      <p:cxnSp>
        <p:nvCxnSpPr>
          <p:cNvPr id="287" name="Google Shape;287;p10"/>
          <p:cNvCxnSpPr/>
          <p:nvPr/>
        </p:nvCxnSpPr>
        <p:spPr>
          <a:xfrm>
            <a:off x="5497591" y="4005357"/>
            <a:ext cx="1750619" cy="1"/>
          </a:xfrm>
          <a:prstGeom prst="straightConnector1">
            <a:avLst/>
          </a:prstGeom>
          <a:noFill/>
          <a:ln cap="flat" cmpd="sng" w="12700">
            <a:solidFill>
              <a:srgbClr val="000000"/>
            </a:solidFill>
            <a:prstDash val="solid"/>
            <a:miter lim="400000"/>
            <a:headEnd len="sm" w="sm" type="none"/>
            <a:tailEnd len="med" w="med" type="stealth"/>
          </a:ln>
        </p:spPr>
      </p:cxnSp>
      <p:sp>
        <p:nvSpPr>
          <p:cNvPr id="288" name="Google Shape;288;p10"/>
          <p:cNvSpPr txBox="1"/>
          <p:nvPr/>
        </p:nvSpPr>
        <p:spPr>
          <a:xfrm>
            <a:off x="3149184" y="4738817"/>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a:t>
            </a:r>
            <a:r>
              <a:rPr b="1" i="0" lang="en-US" sz="2000" u="none" cap="none" strike="noStrike">
                <a:solidFill>
                  <a:srgbClr val="FF2600"/>
                </a:solidFill>
                <a:latin typeface="Courier New"/>
                <a:ea typeface="Courier New"/>
                <a:cs typeface="Courier New"/>
                <a:sym typeface="Courier New"/>
              </a:rPr>
              <a:t>P</a:t>
            </a:r>
            <a:r>
              <a:rPr b="0" i="0" lang="en-US" sz="2000" u="none" cap="none" strike="noStrike">
                <a:solidFill>
                  <a:srgbClr val="000000"/>
                </a:solidFill>
                <a:latin typeface="Courier New"/>
                <a:ea typeface="Courier New"/>
                <a:cs typeface="Courier New"/>
                <a:sym typeface="Courier New"/>
              </a:rPr>
              <a:t>CVQVYENK</a:t>
            </a:r>
            <a:endParaRPr/>
          </a:p>
        </p:txBody>
      </p:sp>
      <p:sp>
        <p:nvSpPr>
          <p:cNvPr id="289" name="Google Shape;289;p10"/>
          <p:cNvSpPr txBox="1"/>
          <p:nvPr/>
        </p:nvSpPr>
        <p:spPr>
          <a:xfrm>
            <a:off x="2279810" y="3889685"/>
            <a:ext cx="201247" cy="23134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53585F"/>
              </a:solidFill>
              <a:latin typeface="Arial"/>
              <a:ea typeface="Arial"/>
              <a:cs typeface="Arial"/>
              <a:sym typeface="Arial"/>
            </a:endParaRPr>
          </a:p>
        </p:txBody>
      </p:sp>
      <p:sp>
        <p:nvSpPr>
          <p:cNvPr id="290" name="Google Shape;290;p10"/>
          <p:cNvSpPr txBox="1"/>
          <p:nvPr/>
        </p:nvSpPr>
        <p:spPr>
          <a:xfrm>
            <a:off x="2300384" y="4814914"/>
            <a:ext cx="160099" cy="23134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53585F"/>
              </a:solidFill>
              <a:latin typeface="Arial"/>
              <a:ea typeface="Arial"/>
              <a:cs typeface="Arial"/>
              <a:sym typeface="Arial"/>
            </a:endParaRPr>
          </a:p>
        </p:txBody>
      </p:sp>
      <p:cxnSp>
        <p:nvCxnSpPr>
          <p:cNvPr id="291" name="Google Shape;291;p10"/>
          <p:cNvCxnSpPr/>
          <p:nvPr/>
        </p:nvCxnSpPr>
        <p:spPr>
          <a:xfrm>
            <a:off x="3883547" y="4161819"/>
            <a:ext cx="1" cy="598806"/>
          </a:xfrm>
          <a:prstGeom prst="straightConnector1">
            <a:avLst/>
          </a:prstGeom>
          <a:noFill/>
          <a:ln cap="flat" cmpd="sng" w="12700">
            <a:solidFill>
              <a:srgbClr val="000000"/>
            </a:solidFill>
            <a:prstDash val="solid"/>
            <a:miter lim="400000"/>
            <a:headEnd len="sm" w="sm" type="none"/>
            <a:tailEnd len="med" w="med" type="triangle"/>
          </a:ln>
        </p:spPr>
      </p:cxnSp>
      <p:sp>
        <p:nvSpPr>
          <p:cNvPr id="292" name="Google Shape;292;p10"/>
          <p:cNvSpPr txBox="1"/>
          <p:nvPr/>
        </p:nvSpPr>
        <p:spPr>
          <a:xfrm>
            <a:off x="3480636" y="1976853"/>
            <a:ext cx="1455814" cy="6630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Evolutionary conservation</a:t>
            </a:r>
            <a:endParaRPr/>
          </a:p>
        </p:txBody>
      </p:sp>
      <p:sp>
        <p:nvSpPr>
          <p:cNvPr id="293" name="Google Shape;293;p10"/>
          <p:cNvSpPr txBox="1"/>
          <p:nvPr/>
        </p:nvSpPr>
        <p:spPr>
          <a:xfrm>
            <a:off x="5866861" y="1974198"/>
            <a:ext cx="1957862" cy="663082"/>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Site-independent conservation</a:t>
            </a:r>
            <a:endParaRPr/>
          </a:p>
        </p:txBody>
      </p:sp>
      <p:sp>
        <p:nvSpPr>
          <p:cNvPr id="294" name="Google Shape;294;p10"/>
          <p:cNvSpPr txBox="1"/>
          <p:nvPr/>
        </p:nvSpPr>
        <p:spPr>
          <a:xfrm>
            <a:off x="8530415" y="2110203"/>
            <a:ext cx="1957863" cy="3963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Epistatic term</a:t>
            </a:r>
            <a:endParaRPr/>
          </a:p>
        </p:txBody>
      </p:sp>
      <p:sp>
        <p:nvSpPr>
          <p:cNvPr id="295" name="Google Shape;295;p10"/>
          <p:cNvSpPr/>
          <p:nvPr/>
        </p:nvSpPr>
        <p:spPr>
          <a:xfrm>
            <a:off x="3417913" y="1983203"/>
            <a:ext cx="1581260" cy="663054"/>
          </a:xfrm>
          <a:prstGeom prst="rect">
            <a:avLst/>
          </a:prstGeom>
          <a:noFill/>
          <a:ln cap="flat" cmpd="sng" w="25400">
            <a:solidFill>
              <a:srgbClr val="0433FF"/>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296" name="Google Shape;296;p10"/>
          <p:cNvSpPr/>
          <p:nvPr/>
        </p:nvSpPr>
        <p:spPr>
          <a:xfrm>
            <a:off x="5879561" y="1976868"/>
            <a:ext cx="1932462" cy="663053"/>
          </a:xfrm>
          <a:prstGeom prst="rect">
            <a:avLst/>
          </a:prstGeom>
          <a:noFill/>
          <a:ln cap="flat" cmpd="sng" w="25400">
            <a:solidFill>
              <a:srgbClr val="FF26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297" name="Google Shape;297;p10"/>
          <p:cNvSpPr/>
          <p:nvPr/>
        </p:nvSpPr>
        <p:spPr>
          <a:xfrm>
            <a:off x="8692412" y="2097756"/>
            <a:ext cx="1633868" cy="421277"/>
          </a:xfrm>
          <a:prstGeom prst="rect">
            <a:avLst/>
          </a:prstGeom>
          <a:noFill/>
          <a:ln cap="flat" cmpd="sng" w="25400">
            <a:solidFill>
              <a:srgbClr val="008F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cxnSp>
        <p:nvCxnSpPr>
          <p:cNvPr id="298" name="Google Shape;298;p10"/>
          <p:cNvCxnSpPr/>
          <p:nvPr/>
        </p:nvCxnSpPr>
        <p:spPr>
          <a:xfrm flipH="1">
            <a:off x="4235675" y="1437163"/>
            <a:ext cx="1099794" cy="504206"/>
          </a:xfrm>
          <a:prstGeom prst="straightConnector1">
            <a:avLst/>
          </a:prstGeom>
          <a:noFill/>
          <a:ln cap="flat" cmpd="sng" w="12700">
            <a:solidFill>
              <a:srgbClr val="000000"/>
            </a:solidFill>
            <a:prstDash val="solid"/>
            <a:miter lim="400000"/>
            <a:headEnd len="sm" w="sm" type="none"/>
            <a:tailEnd len="med" w="med" type="triangle"/>
          </a:ln>
        </p:spPr>
      </p:cxnSp>
      <p:cxnSp>
        <p:nvCxnSpPr>
          <p:cNvPr id="299" name="Google Shape;299;p10"/>
          <p:cNvCxnSpPr/>
          <p:nvPr/>
        </p:nvCxnSpPr>
        <p:spPr>
          <a:xfrm>
            <a:off x="6442231" y="1390327"/>
            <a:ext cx="335707" cy="547503"/>
          </a:xfrm>
          <a:prstGeom prst="straightConnector1">
            <a:avLst/>
          </a:prstGeom>
          <a:noFill/>
          <a:ln cap="flat" cmpd="sng" w="12700">
            <a:solidFill>
              <a:srgbClr val="000000"/>
            </a:solidFill>
            <a:prstDash val="solid"/>
            <a:miter lim="400000"/>
            <a:headEnd len="sm" w="sm" type="none"/>
            <a:tailEnd len="med" w="med" type="triangle"/>
          </a:ln>
        </p:spPr>
      </p:cxnSp>
      <p:cxnSp>
        <p:nvCxnSpPr>
          <p:cNvPr id="300" name="Google Shape;300;p10"/>
          <p:cNvCxnSpPr/>
          <p:nvPr/>
        </p:nvCxnSpPr>
        <p:spPr>
          <a:xfrm>
            <a:off x="8299016" y="1372023"/>
            <a:ext cx="1293859" cy="681755"/>
          </a:xfrm>
          <a:prstGeom prst="straightConnector1">
            <a:avLst/>
          </a:prstGeom>
          <a:noFill/>
          <a:ln cap="flat" cmpd="sng" w="12700">
            <a:solidFill>
              <a:srgbClr val="000000"/>
            </a:solidFill>
            <a:prstDash val="solid"/>
            <a:miter lim="400000"/>
            <a:headEnd len="sm" w="sm" type="none"/>
            <a:tailEnd len="med" w="med" type="triangle"/>
          </a:ln>
        </p:spPr>
      </p:cxnSp>
      <p:sp>
        <p:nvSpPr>
          <p:cNvPr id="301" name="Google Shape;301;p10"/>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GEMME: Evolution</a:t>
            </a:r>
            <a:endParaRPr/>
          </a:p>
        </p:txBody>
      </p:sp>
      <p:sp>
        <p:nvSpPr>
          <p:cNvPr id="302" name="Google Shape;302;p10"/>
          <p:cNvSpPr txBox="1"/>
          <p:nvPr/>
        </p:nvSpPr>
        <p:spPr>
          <a:xfrm>
            <a:off x="8565278" y="6143617"/>
            <a:ext cx="3043048"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[Laine, Karami and Carbone, 2019]</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descr="Group" id="307" name="Google Shape;307;p11"/>
          <p:cNvPicPr preferRelativeResize="0"/>
          <p:nvPr/>
        </p:nvPicPr>
        <p:blipFill rotWithShape="1">
          <a:blip r:embed="rId3">
            <a:alphaModFix/>
          </a:blip>
          <a:srcRect b="51622" l="6028" r="72303" t="0"/>
          <a:stretch/>
        </p:blipFill>
        <p:spPr>
          <a:xfrm>
            <a:off x="2060898" y="1891511"/>
            <a:ext cx="2727113" cy="4271184"/>
          </a:xfrm>
          <a:prstGeom prst="rect">
            <a:avLst/>
          </a:prstGeom>
          <a:noFill/>
          <a:ln>
            <a:noFill/>
          </a:ln>
        </p:spPr>
      </p:pic>
      <p:sp>
        <p:nvSpPr>
          <p:cNvPr id="308" name="Google Shape;308;p11"/>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09" name="Google Shape;309;p11"/>
          <p:cNvSpPr txBox="1"/>
          <p:nvPr/>
        </p:nvSpPr>
        <p:spPr>
          <a:xfrm>
            <a:off x="6775927" y="3637455"/>
            <a:ext cx="3645519" cy="779296"/>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10" name="Google Shape;310;p11"/>
          <p:cNvSpPr/>
          <p:nvPr/>
        </p:nvSpPr>
        <p:spPr>
          <a:xfrm>
            <a:off x="6198030" y="1063042"/>
            <a:ext cx="902847" cy="379523"/>
          </a:xfrm>
          <a:prstGeom prst="rect">
            <a:avLst/>
          </a:prstGeom>
          <a:noFill/>
          <a:ln cap="flat" cmpd="sng" w="25400">
            <a:solidFill>
              <a:srgbClr val="FF26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311" name="Google Shape;311;p11"/>
          <p:cNvSpPr txBox="1"/>
          <p:nvPr/>
        </p:nvSpPr>
        <p:spPr>
          <a:xfrm>
            <a:off x="6762580" y="2860644"/>
            <a:ext cx="1552440" cy="406655"/>
          </a:xfrm>
          <a:prstGeom prst="rect">
            <a:avLst/>
          </a:prstGeom>
          <a:noFill/>
          <a:ln cap="flat" cmpd="sng" w="12700">
            <a:solidFill>
              <a:srgbClr val="000000"/>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Conservation</a:t>
            </a:r>
            <a:endParaRPr/>
          </a:p>
        </p:txBody>
      </p:sp>
      <p:sp>
        <p:nvSpPr>
          <p:cNvPr id="312" name="Google Shape;312;p11"/>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GEMME: Evolution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2"/>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18" name="Google Shape;318;p12"/>
          <p:cNvSpPr/>
          <p:nvPr/>
        </p:nvSpPr>
        <p:spPr>
          <a:xfrm>
            <a:off x="5143930" y="1063042"/>
            <a:ext cx="805444" cy="379523"/>
          </a:xfrm>
          <a:prstGeom prst="rect">
            <a:avLst/>
          </a:prstGeom>
          <a:noFill/>
          <a:ln cap="flat" cmpd="sng" w="25400">
            <a:solidFill>
              <a:srgbClr val="0433FF"/>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319" name="Google Shape;319;p12"/>
          <p:cNvSpPr txBox="1"/>
          <p:nvPr/>
        </p:nvSpPr>
        <p:spPr>
          <a:xfrm>
            <a:off x="9714374" y="6143617"/>
            <a:ext cx="1893952"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[Engelen et al, 2009]</a:t>
            </a:r>
            <a:endParaRPr/>
          </a:p>
        </p:txBody>
      </p:sp>
      <p:sp>
        <p:nvSpPr>
          <p:cNvPr id="320" name="Google Shape;320;p12"/>
          <p:cNvSpPr txBox="1"/>
          <p:nvPr/>
        </p:nvSpPr>
        <p:spPr>
          <a:xfrm>
            <a:off x="6289438" y="1962756"/>
            <a:ext cx="2930670" cy="406655"/>
          </a:xfrm>
          <a:prstGeom prst="rect">
            <a:avLst/>
          </a:prstGeom>
          <a:noFill/>
          <a:ln cap="flat" cmpd="sng" w="12700">
            <a:solidFill>
              <a:srgbClr val="000000"/>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Evolutionary conservation</a:t>
            </a:r>
            <a:endParaRPr/>
          </a:p>
        </p:txBody>
      </p:sp>
      <p:grpSp>
        <p:nvGrpSpPr>
          <p:cNvPr id="321" name="Google Shape;321;p12"/>
          <p:cNvGrpSpPr/>
          <p:nvPr/>
        </p:nvGrpSpPr>
        <p:grpSpPr>
          <a:xfrm>
            <a:off x="1600869" y="1448406"/>
            <a:ext cx="2711109" cy="4307088"/>
            <a:chOff x="0" y="0"/>
            <a:chExt cx="2711107" cy="4307086"/>
          </a:xfrm>
        </p:grpSpPr>
        <p:sp>
          <p:nvSpPr>
            <p:cNvPr id="322" name="Google Shape;322;p12"/>
            <p:cNvSpPr/>
            <p:nvPr/>
          </p:nvSpPr>
          <p:spPr>
            <a:xfrm>
              <a:off x="997954" y="2419869"/>
              <a:ext cx="1508299" cy="120044"/>
            </a:xfrm>
            <a:prstGeom prst="rect">
              <a:avLst/>
            </a:prstGeom>
            <a:solidFill>
              <a:srgbClr val="843C0C">
                <a:alpha val="60000"/>
              </a:srgbClr>
            </a:solidFill>
            <a:ln cap="flat" cmpd="sng" w="12700">
              <a:solidFill>
                <a:srgbClr val="843C0B">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3" name="Google Shape;323;p12"/>
            <p:cNvSpPr/>
            <p:nvPr/>
          </p:nvSpPr>
          <p:spPr>
            <a:xfrm>
              <a:off x="1776967" y="2557155"/>
              <a:ext cx="730964" cy="334990"/>
            </a:xfrm>
            <a:prstGeom prst="rect">
              <a:avLst/>
            </a:prstGeom>
            <a:solidFill>
              <a:srgbClr val="FE9228"/>
            </a:solidFill>
            <a:ln cap="flat" cmpd="sng" w="12700">
              <a:solidFill>
                <a:srgbClr val="FE9228">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4" name="Google Shape;324;p12"/>
            <p:cNvSpPr/>
            <p:nvPr/>
          </p:nvSpPr>
          <p:spPr>
            <a:xfrm>
              <a:off x="1059605" y="2907648"/>
              <a:ext cx="1450897" cy="1396947"/>
            </a:xfrm>
            <a:prstGeom prst="rect">
              <a:avLst/>
            </a:prstGeom>
            <a:solidFill>
              <a:srgbClr val="FE9228"/>
            </a:solidFill>
            <a:ln cap="flat" cmpd="sng" w="12700">
              <a:solidFill>
                <a:srgbClr val="FE9228">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5" name="Google Shape;325;p12"/>
            <p:cNvSpPr/>
            <p:nvPr/>
          </p:nvSpPr>
          <p:spPr>
            <a:xfrm>
              <a:off x="843415" y="1783732"/>
              <a:ext cx="1662841" cy="601789"/>
            </a:xfrm>
            <a:prstGeom prst="rect">
              <a:avLst/>
            </a:prstGeom>
            <a:solidFill>
              <a:srgbClr val="23C0E6"/>
            </a:solidFill>
            <a:ln cap="flat" cmpd="sng" w="12700">
              <a:solidFill>
                <a:srgbClr val="23C0E6"/>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6" name="Google Shape;326;p12"/>
            <p:cNvSpPr/>
            <p:nvPr/>
          </p:nvSpPr>
          <p:spPr>
            <a:xfrm>
              <a:off x="2149605" y="1042764"/>
              <a:ext cx="104705"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7" name="Google Shape;327;p12"/>
            <p:cNvSpPr txBox="1"/>
            <p:nvPr/>
          </p:nvSpPr>
          <p:spPr>
            <a:xfrm>
              <a:off x="2120965" y="937603"/>
              <a:ext cx="182624" cy="272895"/>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800"/>
                <a:buFont typeface="Calibri"/>
                <a:buNone/>
              </a:pPr>
              <a:r>
                <a:rPr b="0" i="0" lang="en-US" sz="1800" u="none" cap="none" strike="noStrike">
                  <a:solidFill>
                    <a:srgbClr val="FF0000"/>
                  </a:solidFill>
                  <a:latin typeface="Calibri"/>
                  <a:ea typeface="Calibri"/>
                  <a:cs typeface="Calibri"/>
                  <a:sym typeface="Calibri"/>
                </a:rPr>
                <a:t>K</a:t>
              </a:r>
              <a:endParaRPr/>
            </a:p>
          </p:txBody>
        </p:sp>
        <p:pic>
          <p:nvPicPr>
            <p:cNvPr descr="Image 1" id="328" name="Google Shape;328;p12"/>
            <p:cNvPicPr preferRelativeResize="0"/>
            <p:nvPr/>
          </p:nvPicPr>
          <p:blipFill rotWithShape="1">
            <a:blip r:embed="rId3">
              <a:alphaModFix/>
            </a:blip>
            <a:srcRect b="0" l="54274" r="0" t="0"/>
            <a:stretch/>
          </p:blipFill>
          <p:spPr>
            <a:xfrm>
              <a:off x="0" y="51830"/>
              <a:ext cx="2613010" cy="4255256"/>
            </a:xfrm>
            <a:prstGeom prst="rect">
              <a:avLst/>
            </a:prstGeom>
            <a:noFill/>
            <a:ln>
              <a:noFill/>
            </a:ln>
          </p:spPr>
        </p:pic>
        <p:sp>
          <p:nvSpPr>
            <p:cNvPr id="329" name="Google Shape;329;p12"/>
            <p:cNvSpPr/>
            <p:nvPr/>
          </p:nvSpPr>
          <p:spPr>
            <a:xfrm>
              <a:off x="2514712" y="1231204"/>
              <a:ext cx="104704"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30" name="Google Shape;330;p12"/>
            <p:cNvSpPr txBox="1"/>
            <p:nvPr/>
          </p:nvSpPr>
          <p:spPr>
            <a:xfrm>
              <a:off x="2507714" y="1126043"/>
              <a:ext cx="180937"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600"/>
                <a:buFont typeface="Calibri"/>
                <a:buNone/>
              </a:pPr>
              <a:r>
                <a:rPr b="0" i="0" lang="en-US" sz="1600" u="none" cap="none" strike="noStrike">
                  <a:solidFill>
                    <a:srgbClr val="FF0000"/>
                  </a:solidFill>
                  <a:latin typeface="Calibri"/>
                  <a:ea typeface="Calibri"/>
                  <a:cs typeface="Calibri"/>
                  <a:sym typeface="Calibri"/>
                </a:rPr>
                <a:t>S</a:t>
              </a:r>
              <a:endParaRPr/>
            </a:p>
          </p:txBody>
        </p:sp>
        <p:sp>
          <p:nvSpPr>
            <p:cNvPr id="331" name="Google Shape;331;p12"/>
            <p:cNvSpPr/>
            <p:nvPr/>
          </p:nvSpPr>
          <p:spPr>
            <a:xfrm>
              <a:off x="1561666" y="0"/>
              <a:ext cx="96330" cy="161777"/>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B050"/>
                </a:buClr>
                <a:buSzPts val="1800"/>
                <a:buFont typeface="Calibri"/>
                <a:buNone/>
              </a:pPr>
              <a:r>
                <a:t/>
              </a:r>
              <a:endParaRPr b="0" i="0" sz="1800" u="none" cap="none" strike="noStrike">
                <a:solidFill>
                  <a:srgbClr val="00B050"/>
                </a:solidFill>
                <a:latin typeface="Calibri"/>
                <a:ea typeface="Calibri"/>
                <a:cs typeface="Calibri"/>
                <a:sym typeface="Calibri"/>
              </a:endParaRPr>
            </a:p>
          </p:txBody>
        </p:sp>
        <p:cxnSp>
          <p:nvCxnSpPr>
            <p:cNvPr id="332" name="Google Shape;332;p12"/>
            <p:cNvCxnSpPr/>
            <p:nvPr/>
          </p:nvCxnSpPr>
          <p:spPr>
            <a:xfrm flipH="1">
              <a:off x="839806" y="273759"/>
              <a:ext cx="1" cy="4033327"/>
            </a:xfrm>
            <a:prstGeom prst="straightConnector1">
              <a:avLst/>
            </a:prstGeom>
            <a:noFill/>
            <a:ln cap="flat" cmpd="sng" w="19050">
              <a:solidFill>
                <a:srgbClr val="1FC0E7"/>
              </a:solidFill>
              <a:prstDash val="dash"/>
              <a:miter lim="800000"/>
              <a:headEnd len="sm" w="sm" type="none"/>
              <a:tailEnd len="sm" w="sm" type="none"/>
            </a:ln>
          </p:spPr>
        </p:cxnSp>
        <p:sp>
          <p:nvSpPr>
            <p:cNvPr id="333" name="Google Shape;333;p12"/>
            <p:cNvSpPr txBox="1"/>
            <p:nvPr/>
          </p:nvSpPr>
          <p:spPr>
            <a:xfrm>
              <a:off x="2507714" y="1889932"/>
              <a:ext cx="186932"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1FC0E7"/>
                </a:buClr>
                <a:buSzPts val="1600"/>
                <a:buFont typeface="Calibri"/>
                <a:buNone/>
              </a:pPr>
              <a:r>
                <a:rPr b="0" i="0" lang="en-US" sz="1600" u="none" cap="none" strike="noStrike">
                  <a:solidFill>
                    <a:srgbClr val="1FC0E7"/>
                  </a:solidFill>
                  <a:latin typeface="Calibri"/>
                  <a:ea typeface="Calibri"/>
                  <a:cs typeface="Calibri"/>
                  <a:sym typeface="Calibri"/>
                </a:rPr>
                <a:t>E</a:t>
              </a:r>
              <a:endParaRPr/>
            </a:p>
          </p:txBody>
        </p:sp>
        <p:sp>
          <p:nvSpPr>
            <p:cNvPr id="334" name="Google Shape;334;p12"/>
            <p:cNvSpPr/>
            <p:nvPr/>
          </p:nvSpPr>
          <p:spPr>
            <a:xfrm>
              <a:off x="276046" y="652112"/>
              <a:ext cx="104705"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35" name="Google Shape;335;p12"/>
            <p:cNvSpPr txBox="1"/>
            <p:nvPr/>
          </p:nvSpPr>
          <p:spPr>
            <a:xfrm>
              <a:off x="232219" y="564856"/>
              <a:ext cx="161814" cy="256482"/>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600"/>
                <a:buFont typeface="Calibri"/>
                <a:buNone/>
              </a:pPr>
              <a:r>
                <a:rPr b="0" i="0" lang="en-US" sz="1600" u="none" cap="none" strike="noStrike">
                  <a:solidFill>
                    <a:srgbClr val="FF0000"/>
                  </a:solidFill>
                  <a:latin typeface="Calibri"/>
                  <a:ea typeface="Calibri"/>
                  <a:cs typeface="Calibri"/>
                  <a:sym typeface="Calibri"/>
                </a:rPr>
                <a:t>S</a:t>
              </a:r>
              <a:endParaRPr/>
            </a:p>
          </p:txBody>
        </p:sp>
        <p:sp>
          <p:nvSpPr>
            <p:cNvPr id="336" name="Google Shape;336;p12"/>
            <p:cNvSpPr txBox="1"/>
            <p:nvPr/>
          </p:nvSpPr>
          <p:spPr>
            <a:xfrm>
              <a:off x="2499919" y="2331099"/>
              <a:ext cx="192826" cy="278707"/>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843C0B"/>
                </a:buClr>
                <a:buSzPts val="1600"/>
                <a:buFont typeface="Calibri"/>
                <a:buNone/>
              </a:pPr>
              <a:r>
                <a:rPr b="0" i="0" lang="en-US" sz="1600" u="none" cap="none" strike="noStrike">
                  <a:solidFill>
                    <a:srgbClr val="843C0B"/>
                  </a:solidFill>
                  <a:latin typeface="Calibri"/>
                  <a:ea typeface="Calibri"/>
                  <a:cs typeface="Calibri"/>
                  <a:sym typeface="Calibri"/>
                </a:rPr>
                <a:t>P</a:t>
              </a:r>
              <a:endParaRPr/>
            </a:p>
          </p:txBody>
        </p:sp>
        <p:sp>
          <p:nvSpPr>
            <p:cNvPr id="337" name="Google Shape;337;p12"/>
            <p:cNvSpPr txBox="1"/>
            <p:nvPr/>
          </p:nvSpPr>
          <p:spPr>
            <a:xfrm>
              <a:off x="2498403" y="2570207"/>
              <a:ext cx="203394" cy="278707"/>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E9228"/>
                </a:buClr>
                <a:buSzPts val="1600"/>
                <a:buFont typeface="Calibri"/>
                <a:buNone/>
              </a:pPr>
              <a:r>
                <a:rPr b="0" i="0" lang="en-US" sz="1600" u="none" cap="none" strike="noStrike">
                  <a:solidFill>
                    <a:srgbClr val="FE9228"/>
                  </a:solidFill>
                  <a:latin typeface="Calibri"/>
                  <a:ea typeface="Calibri"/>
                  <a:cs typeface="Calibri"/>
                  <a:sym typeface="Calibri"/>
                </a:rPr>
                <a:t>V</a:t>
              </a:r>
              <a:endParaRPr/>
            </a:p>
          </p:txBody>
        </p:sp>
        <p:sp>
          <p:nvSpPr>
            <p:cNvPr id="338" name="Google Shape;338;p12"/>
            <p:cNvSpPr txBox="1"/>
            <p:nvPr/>
          </p:nvSpPr>
          <p:spPr>
            <a:xfrm>
              <a:off x="2507714" y="3404754"/>
              <a:ext cx="203393"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E9228"/>
                </a:buClr>
                <a:buSzPts val="1600"/>
                <a:buFont typeface="Calibri"/>
                <a:buNone/>
              </a:pPr>
              <a:r>
                <a:rPr b="0" i="0" lang="en-US" sz="1600" u="none" cap="none" strike="noStrike">
                  <a:solidFill>
                    <a:srgbClr val="FE9228"/>
                  </a:solidFill>
                  <a:latin typeface="Calibri"/>
                  <a:ea typeface="Calibri"/>
                  <a:cs typeface="Calibri"/>
                  <a:sym typeface="Calibri"/>
                </a:rPr>
                <a:t>V</a:t>
              </a:r>
              <a:endParaRPr/>
            </a:p>
          </p:txBody>
        </p:sp>
      </p:grpSp>
      <p:sp>
        <p:nvSpPr>
          <p:cNvPr id="339" name="Google Shape;339;p12"/>
          <p:cNvSpPr txBox="1"/>
          <p:nvPr/>
        </p:nvSpPr>
        <p:spPr>
          <a:xfrm>
            <a:off x="1886533" y="5854757"/>
            <a:ext cx="250949" cy="1747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2575F"/>
              </a:solidFill>
              <a:latin typeface="Arial"/>
              <a:ea typeface="Arial"/>
              <a:cs typeface="Arial"/>
              <a:sym typeface="Arial"/>
            </a:endParaRPr>
          </a:p>
        </p:txBody>
      </p:sp>
      <p:sp>
        <p:nvSpPr>
          <p:cNvPr id="340" name="Google Shape;340;p12"/>
          <p:cNvSpPr txBox="1"/>
          <p:nvPr/>
        </p:nvSpPr>
        <p:spPr>
          <a:xfrm>
            <a:off x="4047116" y="5875789"/>
            <a:ext cx="115216" cy="13269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2575F"/>
              </a:solidFill>
              <a:latin typeface="Arial"/>
              <a:ea typeface="Arial"/>
              <a:cs typeface="Arial"/>
              <a:sym typeface="Arial"/>
            </a:endParaRPr>
          </a:p>
        </p:txBody>
      </p:sp>
      <p:cxnSp>
        <p:nvCxnSpPr>
          <p:cNvPr id="341" name="Google Shape;341;p12"/>
          <p:cNvCxnSpPr/>
          <p:nvPr/>
        </p:nvCxnSpPr>
        <p:spPr>
          <a:xfrm>
            <a:off x="1522825" y="6135124"/>
            <a:ext cx="2867197" cy="1"/>
          </a:xfrm>
          <a:prstGeom prst="straightConnector1">
            <a:avLst/>
          </a:prstGeom>
          <a:noFill/>
          <a:ln cap="flat" cmpd="sng" w="25400">
            <a:solidFill>
              <a:srgbClr val="000000"/>
            </a:solidFill>
            <a:prstDash val="dashDot"/>
            <a:miter lim="400000"/>
            <a:headEnd len="sm" w="sm" type="none"/>
            <a:tailEnd len="med" w="med" type="triangle"/>
          </a:ln>
        </p:spPr>
      </p:cxnSp>
      <p:cxnSp>
        <p:nvCxnSpPr>
          <p:cNvPr id="342" name="Google Shape;342;p12"/>
          <p:cNvCxnSpPr/>
          <p:nvPr/>
        </p:nvCxnSpPr>
        <p:spPr>
          <a:xfrm flipH="1">
            <a:off x="1653022" y="4751190"/>
            <a:ext cx="1" cy="1379528"/>
          </a:xfrm>
          <a:prstGeom prst="straightConnector1">
            <a:avLst/>
          </a:prstGeom>
          <a:noFill/>
          <a:ln cap="flat" cmpd="sng" w="12700">
            <a:solidFill>
              <a:srgbClr val="52575F"/>
            </a:solidFill>
            <a:prstDash val="dashDot"/>
            <a:miter lim="400000"/>
            <a:headEnd len="sm" w="sm" type="none"/>
            <a:tailEnd len="sm" w="sm" type="none"/>
          </a:ln>
        </p:spPr>
      </p:cxnSp>
      <p:sp>
        <p:nvSpPr>
          <p:cNvPr id="343" name="Google Shape;343;p12"/>
          <p:cNvSpPr txBox="1"/>
          <p:nvPr/>
        </p:nvSpPr>
        <p:spPr>
          <a:xfrm>
            <a:off x="1409769" y="5757018"/>
            <a:ext cx="201880" cy="328169"/>
          </a:xfrm>
          <a:prstGeom prst="rect">
            <a:avLst/>
          </a:prstGeom>
          <a:noFill/>
          <a:ln>
            <a:noFill/>
          </a:ln>
        </p:spPr>
        <p:txBody>
          <a:bodyPr anchorCtr="0" anchor="ctr" bIns="25400" lIns="25400" spcFirstLastPara="1" rIns="25400" wrap="square" tIns="254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0</a:t>
            </a:r>
            <a:endParaRPr/>
          </a:p>
        </p:txBody>
      </p:sp>
      <p:sp>
        <p:nvSpPr>
          <p:cNvPr id="344" name="Google Shape;344;p12"/>
          <p:cNvSpPr txBox="1"/>
          <p:nvPr/>
        </p:nvSpPr>
        <p:spPr>
          <a:xfrm>
            <a:off x="6299105" y="2746281"/>
            <a:ext cx="934769" cy="634955"/>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45" name="Google Shape;345;p12"/>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GEMME: Evolution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3"/>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51" name="Google Shape;351;p13"/>
          <p:cNvSpPr/>
          <p:nvPr/>
        </p:nvSpPr>
        <p:spPr>
          <a:xfrm>
            <a:off x="5143930" y="1063042"/>
            <a:ext cx="805444" cy="379523"/>
          </a:xfrm>
          <a:prstGeom prst="rect">
            <a:avLst/>
          </a:prstGeom>
          <a:noFill/>
          <a:ln cap="flat" cmpd="sng" w="25400">
            <a:solidFill>
              <a:srgbClr val="0433FF"/>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352" name="Google Shape;352;p13"/>
          <p:cNvSpPr txBox="1"/>
          <p:nvPr/>
        </p:nvSpPr>
        <p:spPr>
          <a:xfrm>
            <a:off x="6283088" y="2697415"/>
            <a:ext cx="4566810" cy="923884"/>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Construction of  phylogenetic trees with  effective sequences from input alignment, to compute residues </a:t>
            </a:r>
            <a:r>
              <a:rPr b="1" i="0" lang="en-US" sz="1500" u="none" cap="none" strike="noStrike">
                <a:solidFill>
                  <a:srgbClr val="000000"/>
                </a:solidFill>
                <a:latin typeface="Arial"/>
                <a:ea typeface="Arial"/>
                <a:cs typeface="Arial"/>
                <a:sym typeface="Arial"/>
              </a:rPr>
              <a:t>trace levels</a:t>
            </a:r>
            <a:endParaRPr/>
          </a:p>
        </p:txBody>
      </p:sp>
      <p:sp>
        <p:nvSpPr>
          <p:cNvPr id="353" name="Google Shape;353;p13"/>
          <p:cNvSpPr txBox="1"/>
          <p:nvPr/>
        </p:nvSpPr>
        <p:spPr>
          <a:xfrm>
            <a:off x="9714374" y="6143617"/>
            <a:ext cx="1893952"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[Engelen et al, 2009]</a:t>
            </a:r>
            <a:endParaRPr/>
          </a:p>
        </p:txBody>
      </p:sp>
      <p:sp>
        <p:nvSpPr>
          <p:cNvPr id="354" name="Google Shape;354;p13"/>
          <p:cNvSpPr txBox="1"/>
          <p:nvPr/>
        </p:nvSpPr>
        <p:spPr>
          <a:xfrm>
            <a:off x="6283088" y="3991513"/>
            <a:ext cx="2364885" cy="670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55" name="Google Shape;355;p13"/>
          <p:cNvSpPr txBox="1"/>
          <p:nvPr/>
        </p:nvSpPr>
        <p:spPr>
          <a:xfrm>
            <a:off x="6289438" y="1962756"/>
            <a:ext cx="2930670" cy="406655"/>
          </a:xfrm>
          <a:prstGeom prst="rect">
            <a:avLst/>
          </a:prstGeom>
          <a:noFill/>
          <a:ln cap="flat" cmpd="sng" w="12700">
            <a:solidFill>
              <a:srgbClr val="000000"/>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Evolutionary conservation</a:t>
            </a:r>
            <a:endParaRPr/>
          </a:p>
        </p:txBody>
      </p:sp>
      <p:grpSp>
        <p:nvGrpSpPr>
          <p:cNvPr id="356" name="Google Shape;356;p13"/>
          <p:cNvGrpSpPr/>
          <p:nvPr/>
        </p:nvGrpSpPr>
        <p:grpSpPr>
          <a:xfrm>
            <a:off x="1600869" y="1448406"/>
            <a:ext cx="2711109" cy="4307088"/>
            <a:chOff x="0" y="0"/>
            <a:chExt cx="2711107" cy="4307086"/>
          </a:xfrm>
        </p:grpSpPr>
        <p:sp>
          <p:nvSpPr>
            <p:cNvPr id="357" name="Google Shape;357;p13"/>
            <p:cNvSpPr/>
            <p:nvPr/>
          </p:nvSpPr>
          <p:spPr>
            <a:xfrm>
              <a:off x="997954" y="2419869"/>
              <a:ext cx="1508299" cy="120044"/>
            </a:xfrm>
            <a:prstGeom prst="rect">
              <a:avLst/>
            </a:prstGeom>
            <a:solidFill>
              <a:srgbClr val="843C0C">
                <a:alpha val="60000"/>
              </a:srgbClr>
            </a:solidFill>
            <a:ln cap="flat" cmpd="sng" w="12700">
              <a:solidFill>
                <a:srgbClr val="843C0B">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58" name="Google Shape;358;p13"/>
            <p:cNvSpPr/>
            <p:nvPr/>
          </p:nvSpPr>
          <p:spPr>
            <a:xfrm>
              <a:off x="1776967" y="2557155"/>
              <a:ext cx="730964" cy="334990"/>
            </a:xfrm>
            <a:prstGeom prst="rect">
              <a:avLst/>
            </a:prstGeom>
            <a:solidFill>
              <a:srgbClr val="FE9228"/>
            </a:solidFill>
            <a:ln cap="flat" cmpd="sng" w="12700">
              <a:solidFill>
                <a:srgbClr val="FE9228">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59" name="Google Shape;359;p13"/>
            <p:cNvSpPr/>
            <p:nvPr/>
          </p:nvSpPr>
          <p:spPr>
            <a:xfrm>
              <a:off x="1059605" y="2907648"/>
              <a:ext cx="1450897" cy="1396947"/>
            </a:xfrm>
            <a:prstGeom prst="rect">
              <a:avLst/>
            </a:prstGeom>
            <a:solidFill>
              <a:srgbClr val="FE9228"/>
            </a:solidFill>
            <a:ln cap="flat" cmpd="sng" w="12700">
              <a:solidFill>
                <a:srgbClr val="FE9228">
                  <a:alpha val="49803"/>
                </a:srgbClr>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0" name="Google Shape;360;p13"/>
            <p:cNvSpPr/>
            <p:nvPr/>
          </p:nvSpPr>
          <p:spPr>
            <a:xfrm>
              <a:off x="843415" y="1783732"/>
              <a:ext cx="1662841" cy="601789"/>
            </a:xfrm>
            <a:prstGeom prst="rect">
              <a:avLst/>
            </a:prstGeom>
            <a:solidFill>
              <a:srgbClr val="23C0E6"/>
            </a:solidFill>
            <a:ln cap="flat" cmpd="sng" w="12700">
              <a:solidFill>
                <a:srgbClr val="23C0E6"/>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1" name="Google Shape;361;p13"/>
            <p:cNvSpPr/>
            <p:nvPr/>
          </p:nvSpPr>
          <p:spPr>
            <a:xfrm>
              <a:off x="2149605" y="1042764"/>
              <a:ext cx="104705"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2" name="Google Shape;362;p13"/>
            <p:cNvSpPr txBox="1"/>
            <p:nvPr/>
          </p:nvSpPr>
          <p:spPr>
            <a:xfrm>
              <a:off x="2120965" y="937603"/>
              <a:ext cx="182624" cy="272895"/>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800"/>
                <a:buFont typeface="Calibri"/>
                <a:buNone/>
              </a:pPr>
              <a:r>
                <a:rPr b="0" i="0" lang="en-US" sz="1800" u="none" cap="none" strike="noStrike">
                  <a:solidFill>
                    <a:srgbClr val="FF0000"/>
                  </a:solidFill>
                  <a:latin typeface="Calibri"/>
                  <a:ea typeface="Calibri"/>
                  <a:cs typeface="Calibri"/>
                  <a:sym typeface="Calibri"/>
                </a:rPr>
                <a:t>K</a:t>
              </a:r>
              <a:endParaRPr/>
            </a:p>
          </p:txBody>
        </p:sp>
        <p:pic>
          <p:nvPicPr>
            <p:cNvPr descr="Image 1" id="363" name="Google Shape;363;p13"/>
            <p:cNvPicPr preferRelativeResize="0"/>
            <p:nvPr/>
          </p:nvPicPr>
          <p:blipFill rotWithShape="1">
            <a:blip r:embed="rId3">
              <a:alphaModFix/>
            </a:blip>
            <a:srcRect b="0" l="54274" r="0" t="0"/>
            <a:stretch/>
          </p:blipFill>
          <p:spPr>
            <a:xfrm>
              <a:off x="0" y="51830"/>
              <a:ext cx="2613010" cy="4255256"/>
            </a:xfrm>
            <a:prstGeom prst="rect">
              <a:avLst/>
            </a:prstGeom>
            <a:noFill/>
            <a:ln>
              <a:noFill/>
            </a:ln>
          </p:spPr>
        </p:pic>
        <p:sp>
          <p:nvSpPr>
            <p:cNvPr id="364" name="Google Shape;364;p13"/>
            <p:cNvSpPr/>
            <p:nvPr/>
          </p:nvSpPr>
          <p:spPr>
            <a:xfrm>
              <a:off x="2514712" y="1231204"/>
              <a:ext cx="104704"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5" name="Google Shape;365;p13"/>
            <p:cNvSpPr txBox="1"/>
            <p:nvPr/>
          </p:nvSpPr>
          <p:spPr>
            <a:xfrm>
              <a:off x="2507714" y="1126043"/>
              <a:ext cx="180937"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600"/>
                <a:buFont typeface="Calibri"/>
                <a:buNone/>
              </a:pPr>
              <a:r>
                <a:rPr b="0" i="0" lang="en-US" sz="1600" u="none" cap="none" strike="noStrike">
                  <a:solidFill>
                    <a:srgbClr val="FF0000"/>
                  </a:solidFill>
                  <a:latin typeface="Calibri"/>
                  <a:ea typeface="Calibri"/>
                  <a:cs typeface="Calibri"/>
                  <a:sym typeface="Calibri"/>
                </a:rPr>
                <a:t>S</a:t>
              </a:r>
              <a:endParaRPr/>
            </a:p>
          </p:txBody>
        </p:sp>
        <p:sp>
          <p:nvSpPr>
            <p:cNvPr id="366" name="Google Shape;366;p13"/>
            <p:cNvSpPr/>
            <p:nvPr/>
          </p:nvSpPr>
          <p:spPr>
            <a:xfrm>
              <a:off x="1561666" y="0"/>
              <a:ext cx="96330" cy="161777"/>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B050"/>
                </a:buClr>
                <a:buSzPts val="1800"/>
                <a:buFont typeface="Calibri"/>
                <a:buNone/>
              </a:pPr>
              <a:r>
                <a:t/>
              </a:r>
              <a:endParaRPr b="0" i="0" sz="1800" u="none" cap="none" strike="noStrike">
                <a:solidFill>
                  <a:srgbClr val="00B050"/>
                </a:solidFill>
                <a:latin typeface="Calibri"/>
                <a:ea typeface="Calibri"/>
                <a:cs typeface="Calibri"/>
                <a:sym typeface="Calibri"/>
              </a:endParaRPr>
            </a:p>
          </p:txBody>
        </p:sp>
        <p:cxnSp>
          <p:nvCxnSpPr>
            <p:cNvPr id="367" name="Google Shape;367;p13"/>
            <p:cNvCxnSpPr/>
            <p:nvPr/>
          </p:nvCxnSpPr>
          <p:spPr>
            <a:xfrm flipH="1">
              <a:off x="839806" y="273759"/>
              <a:ext cx="1" cy="4033327"/>
            </a:xfrm>
            <a:prstGeom prst="straightConnector1">
              <a:avLst/>
            </a:prstGeom>
            <a:noFill/>
            <a:ln cap="flat" cmpd="sng" w="19050">
              <a:solidFill>
                <a:srgbClr val="1FC0E7"/>
              </a:solidFill>
              <a:prstDash val="dash"/>
              <a:miter lim="800000"/>
              <a:headEnd len="sm" w="sm" type="none"/>
              <a:tailEnd len="sm" w="sm" type="none"/>
            </a:ln>
          </p:spPr>
        </p:cxnSp>
        <p:sp>
          <p:nvSpPr>
            <p:cNvPr id="368" name="Google Shape;368;p13"/>
            <p:cNvSpPr txBox="1"/>
            <p:nvPr/>
          </p:nvSpPr>
          <p:spPr>
            <a:xfrm>
              <a:off x="2507714" y="1889932"/>
              <a:ext cx="186932"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1FC0E7"/>
                </a:buClr>
                <a:buSzPts val="1600"/>
                <a:buFont typeface="Calibri"/>
                <a:buNone/>
              </a:pPr>
              <a:r>
                <a:rPr b="0" i="0" lang="en-US" sz="1600" u="none" cap="none" strike="noStrike">
                  <a:solidFill>
                    <a:srgbClr val="1FC0E7"/>
                  </a:solidFill>
                  <a:latin typeface="Calibri"/>
                  <a:ea typeface="Calibri"/>
                  <a:cs typeface="Calibri"/>
                  <a:sym typeface="Calibri"/>
                </a:rPr>
                <a:t>E</a:t>
              </a:r>
              <a:endParaRPr/>
            </a:p>
          </p:txBody>
        </p:sp>
        <p:sp>
          <p:nvSpPr>
            <p:cNvPr id="369" name="Google Shape;369;p13"/>
            <p:cNvSpPr/>
            <p:nvPr/>
          </p:nvSpPr>
          <p:spPr>
            <a:xfrm>
              <a:off x="276046" y="652112"/>
              <a:ext cx="104705" cy="153623"/>
            </a:xfrm>
            <a:prstGeom prst="rect">
              <a:avLst/>
            </a:prstGeom>
            <a:solidFill>
              <a:srgbClr val="FFFFFF"/>
            </a:solidFill>
            <a:ln cap="flat" cmpd="sng" w="12700">
              <a:solidFill>
                <a:srgbClr val="FFFFFF"/>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70" name="Google Shape;370;p13"/>
            <p:cNvSpPr txBox="1"/>
            <p:nvPr/>
          </p:nvSpPr>
          <p:spPr>
            <a:xfrm>
              <a:off x="232219" y="564856"/>
              <a:ext cx="161814" cy="256482"/>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0000"/>
                </a:buClr>
                <a:buSzPts val="1600"/>
                <a:buFont typeface="Calibri"/>
                <a:buNone/>
              </a:pPr>
              <a:r>
                <a:rPr b="0" i="0" lang="en-US" sz="1600" u="none" cap="none" strike="noStrike">
                  <a:solidFill>
                    <a:srgbClr val="FF0000"/>
                  </a:solidFill>
                  <a:latin typeface="Calibri"/>
                  <a:ea typeface="Calibri"/>
                  <a:cs typeface="Calibri"/>
                  <a:sym typeface="Calibri"/>
                </a:rPr>
                <a:t>S</a:t>
              </a:r>
              <a:endParaRPr/>
            </a:p>
          </p:txBody>
        </p:sp>
        <p:sp>
          <p:nvSpPr>
            <p:cNvPr id="371" name="Google Shape;371;p13"/>
            <p:cNvSpPr txBox="1"/>
            <p:nvPr/>
          </p:nvSpPr>
          <p:spPr>
            <a:xfrm>
              <a:off x="2499919" y="2331099"/>
              <a:ext cx="192826" cy="278707"/>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843C0B"/>
                </a:buClr>
                <a:buSzPts val="1600"/>
                <a:buFont typeface="Calibri"/>
                <a:buNone/>
              </a:pPr>
              <a:r>
                <a:rPr b="0" i="0" lang="en-US" sz="1600" u="none" cap="none" strike="noStrike">
                  <a:solidFill>
                    <a:srgbClr val="843C0B"/>
                  </a:solidFill>
                  <a:latin typeface="Calibri"/>
                  <a:ea typeface="Calibri"/>
                  <a:cs typeface="Calibri"/>
                  <a:sym typeface="Calibri"/>
                </a:rPr>
                <a:t>P</a:t>
              </a:r>
              <a:endParaRPr/>
            </a:p>
          </p:txBody>
        </p:sp>
        <p:sp>
          <p:nvSpPr>
            <p:cNvPr id="372" name="Google Shape;372;p13"/>
            <p:cNvSpPr txBox="1"/>
            <p:nvPr/>
          </p:nvSpPr>
          <p:spPr>
            <a:xfrm>
              <a:off x="2498403" y="2570207"/>
              <a:ext cx="203394" cy="278707"/>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E9228"/>
                </a:buClr>
                <a:buSzPts val="1600"/>
                <a:buFont typeface="Calibri"/>
                <a:buNone/>
              </a:pPr>
              <a:r>
                <a:rPr b="0" i="0" lang="en-US" sz="1600" u="none" cap="none" strike="noStrike">
                  <a:solidFill>
                    <a:srgbClr val="FE9228"/>
                  </a:solidFill>
                  <a:latin typeface="Calibri"/>
                  <a:ea typeface="Calibri"/>
                  <a:cs typeface="Calibri"/>
                  <a:sym typeface="Calibri"/>
                </a:rPr>
                <a:t>V</a:t>
              </a:r>
              <a:endParaRPr/>
            </a:p>
          </p:txBody>
        </p:sp>
        <p:sp>
          <p:nvSpPr>
            <p:cNvPr id="373" name="Google Shape;373;p13"/>
            <p:cNvSpPr txBox="1"/>
            <p:nvPr/>
          </p:nvSpPr>
          <p:spPr>
            <a:xfrm>
              <a:off x="2507714" y="3404754"/>
              <a:ext cx="203393" cy="278708"/>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E9228"/>
                </a:buClr>
                <a:buSzPts val="1600"/>
                <a:buFont typeface="Calibri"/>
                <a:buNone/>
              </a:pPr>
              <a:r>
                <a:rPr b="0" i="0" lang="en-US" sz="1600" u="none" cap="none" strike="noStrike">
                  <a:solidFill>
                    <a:srgbClr val="FE9228"/>
                  </a:solidFill>
                  <a:latin typeface="Calibri"/>
                  <a:ea typeface="Calibri"/>
                  <a:cs typeface="Calibri"/>
                  <a:sym typeface="Calibri"/>
                </a:rPr>
                <a:t>V</a:t>
              </a:r>
              <a:endParaRPr/>
            </a:p>
          </p:txBody>
        </p:sp>
      </p:grpSp>
      <p:sp>
        <p:nvSpPr>
          <p:cNvPr id="374" name="Google Shape;374;p13"/>
          <p:cNvSpPr txBox="1"/>
          <p:nvPr/>
        </p:nvSpPr>
        <p:spPr>
          <a:xfrm>
            <a:off x="1886533" y="5854757"/>
            <a:ext cx="250949" cy="1747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2575F"/>
              </a:solidFill>
              <a:latin typeface="Arial"/>
              <a:ea typeface="Arial"/>
              <a:cs typeface="Arial"/>
              <a:sym typeface="Arial"/>
            </a:endParaRPr>
          </a:p>
        </p:txBody>
      </p:sp>
      <p:sp>
        <p:nvSpPr>
          <p:cNvPr id="375" name="Google Shape;375;p13"/>
          <p:cNvSpPr txBox="1"/>
          <p:nvPr/>
        </p:nvSpPr>
        <p:spPr>
          <a:xfrm>
            <a:off x="4047116" y="5875789"/>
            <a:ext cx="115216" cy="13269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52575F"/>
              </a:solidFill>
              <a:latin typeface="Arial"/>
              <a:ea typeface="Arial"/>
              <a:cs typeface="Arial"/>
              <a:sym typeface="Arial"/>
            </a:endParaRPr>
          </a:p>
        </p:txBody>
      </p:sp>
      <p:cxnSp>
        <p:nvCxnSpPr>
          <p:cNvPr id="376" name="Google Shape;376;p13"/>
          <p:cNvCxnSpPr/>
          <p:nvPr/>
        </p:nvCxnSpPr>
        <p:spPr>
          <a:xfrm>
            <a:off x="1522825" y="6135124"/>
            <a:ext cx="2867197" cy="1"/>
          </a:xfrm>
          <a:prstGeom prst="straightConnector1">
            <a:avLst/>
          </a:prstGeom>
          <a:noFill/>
          <a:ln cap="flat" cmpd="sng" w="25400">
            <a:solidFill>
              <a:srgbClr val="000000"/>
            </a:solidFill>
            <a:prstDash val="dashDot"/>
            <a:miter lim="400000"/>
            <a:headEnd len="sm" w="sm" type="none"/>
            <a:tailEnd len="med" w="med" type="triangle"/>
          </a:ln>
        </p:spPr>
      </p:cxnSp>
      <p:cxnSp>
        <p:nvCxnSpPr>
          <p:cNvPr id="377" name="Google Shape;377;p13"/>
          <p:cNvCxnSpPr/>
          <p:nvPr/>
        </p:nvCxnSpPr>
        <p:spPr>
          <a:xfrm flipH="1">
            <a:off x="1653022" y="4751190"/>
            <a:ext cx="1" cy="1379528"/>
          </a:xfrm>
          <a:prstGeom prst="straightConnector1">
            <a:avLst/>
          </a:prstGeom>
          <a:noFill/>
          <a:ln cap="flat" cmpd="sng" w="12700">
            <a:solidFill>
              <a:srgbClr val="52575F"/>
            </a:solidFill>
            <a:prstDash val="dashDot"/>
            <a:miter lim="400000"/>
            <a:headEnd len="sm" w="sm" type="none"/>
            <a:tailEnd len="sm" w="sm" type="none"/>
          </a:ln>
        </p:spPr>
      </p:cxnSp>
      <p:sp>
        <p:nvSpPr>
          <p:cNvPr id="378" name="Google Shape;378;p13"/>
          <p:cNvSpPr txBox="1"/>
          <p:nvPr/>
        </p:nvSpPr>
        <p:spPr>
          <a:xfrm>
            <a:off x="1409769" y="5757018"/>
            <a:ext cx="201880" cy="328169"/>
          </a:xfrm>
          <a:prstGeom prst="rect">
            <a:avLst/>
          </a:prstGeom>
          <a:noFill/>
          <a:ln>
            <a:noFill/>
          </a:ln>
        </p:spPr>
        <p:txBody>
          <a:bodyPr anchorCtr="0" anchor="ctr" bIns="25400" lIns="25400" spcFirstLastPara="1" rIns="25400" wrap="square" tIns="254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0</a:t>
            </a:r>
            <a:endParaRPr/>
          </a:p>
        </p:txBody>
      </p:sp>
      <p:sp>
        <p:nvSpPr>
          <p:cNvPr id="379" name="Google Shape;379;p13"/>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GEMME: Evolution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14"/>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Evolution (GEMME)</a:t>
            </a:r>
            <a:endParaRPr/>
          </a:p>
        </p:txBody>
      </p:sp>
      <p:sp>
        <p:nvSpPr>
          <p:cNvPr id="385" name="Google Shape;385;p14"/>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86" name="Google Shape;386;p14"/>
          <p:cNvSpPr/>
          <p:nvPr/>
        </p:nvSpPr>
        <p:spPr>
          <a:xfrm>
            <a:off x="8027951" y="1063042"/>
            <a:ext cx="895497" cy="379523"/>
          </a:xfrm>
          <a:prstGeom prst="rect">
            <a:avLst/>
          </a:prstGeom>
          <a:noFill/>
          <a:ln cap="flat" cmpd="sng" w="25400">
            <a:solidFill>
              <a:srgbClr val="4F8F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pic>
        <p:nvPicPr>
          <p:cNvPr descr="New picture" id="387" name="Google Shape;387;p14"/>
          <p:cNvPicPr preferRelativeResize="0"/>
          <p:nvPr/>
        </p:nvPicPr>
        <p:blipFill rotWithShape="1">
          <a:blip r:embed="rId3">
            <a:alphaModFix/>
          </a:blip>
          <a:srcRect b="0" l="0" r="75039" t="49667"/>
          <a:stretch/>
        </p:blipFill>
        <p:spPr>
          <a:xfrm>
            <a:off x="2049808" y="2184161"/>
            <a:ext cx="2586091" cy="3657959"/>
          </a:xfrm>
          <a:prstGeom prst="rect">
            <a:avLst/>
          </a:prstGeom>
          <a:noFill/>
          <a:ln>
            <a:noFill/>
          </a:ln>
        </p:spPr>
      </p:pic>
      <p:sp>
        <p:nvSpPr>
          <p:cNvPr id="388" name="Google Shape;388;p14"/>
          <p:cNvSpPr txBox="1"/>
          <p:nvPr/>
        </p:nvSpPr>
        <p:spPr>
          <a:xfrm>
            <a:off x="1146207" y="4910893"/>
            <a:ext cx="1822267" cy="406655"/>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Epistatic effects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descr="New picture" id="393" name="Google Shape;393;p15"/>
          <p:cNvPicPr preferRelativeResize="0"/>
          <p:nvPr/>
        </p:nvPicPr>
        <p:blipFill rotWithShape="1">
          <a:blip r:embed="rId4">
            <a:alphaModFix/>
          </a:blip>
          <a:srcRect b="71125" l="50657" r="4454" t="0"/>
          <a:stretch/>
        </p:blipFill>
        <p:spPr>
          <a:xfrm>
            <a:off x="6616209" y="3780619"/>
            <a:ext cx="4326106" cy="1952023"/>
          </a:xfrm>
          <a:prstGeom prst="rect">
            <a:avLst/>
          </a:prstGeom>
          <a:noFill/>
          <a:ln>
            <a:noFill/>
          </a:ln>
        </p:spPr>
      </p:pic>
      <p:sp>
        <p:nvSpPr>
          <p:cNvPr id="394" name="Google Shape;394;p15"/>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Evolution (GEMME)</a:t>
            </a:r>
            <a:endParaRPr/>
          </a:p>
        </p:txBody>
      </p:sp>
      <p:sp>
        <p:nvSpPr>
          <p:cNvPr id="395" name="Google Shape;395;p15"/>
          <p:cNvSpPr txBox="1"/>
          <p:nvPr/>
        </p:nvSpPr>
        <p:spPr>
          <a:xfrm>
            <a:off x="6817259" y="2232874"/>
            <a:ext cx="3923839" cy="770136"/>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96" name="Google Shape;396;p15"/>
          <p:cNvSpPr txBox="1"/>
          <p:nvPr/>
        </p:nvSpPr>
        <p:spPr>
          <a:xfrm>
            <a:off x="6811216" y="2963655"/>
            <a:ext cx="3405255" cy="740052"/>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descr="New picture" id="397" name="Google Shape;397;p15"/>
          <p:cNvPicPr preferRelativeResize="0"/>
          <p:nvPr/>
        </p:nvPicPr>
        <p:blipFill rotWithShape="1">
          <a:blip r:embed="rId4">
            <a:alphaModFix/>
          </a:blip>
          <a:srcRect b="0" l="0" r="75039" t="49667"/>
          <a:stretch/>
        </p:blipFill>
        <p:spPr>
          <a:xfrm>
            <a:off x="2049808" y="2184161"/>
            <a:ext cx="2586091" cy="3657959"/>
          </a:xfrm>
          <a:prstGeom prst="rect">
            <a:avLst/>
          </a:prstGeom>
          <a:noFill/>
          <a:ln>
            <a:noFill/>
          </a:ln>
        </p:spPr>
      </p:pic>
      <p:sp>
        <p:nvSpPr>
          <p:cNvPr id="398" name="Google Shape;398;p15"/>
          <p:cNvSpPr txBox="1"/>
          <p:nvPr/>
        </p:nvSpPr>
        <p:spPr>
          <a:xfrm>
            <a:off x="1146207" y="4910893"/>
            <a:ext cx="1822267" cy="406655"/>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Epistatic effects</a:t>
            </a:r>
            <a:endParaRPr/>
          </a:p>
        </p:txBody>
      </p:sp>
      <p:sp>
        <p:nvSpPr>
          <p:cNvPr id="399" name="Google Shape;399;p15"/>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00" name="Google Shape;400;p15"/>
          <p:cNvSpPr/>
          <p:nvPr/>
        </p:nvSpPr>
        <p:spPr>
          <a:xfrm>
            <a:off x="8027951" y="1063042"/>
            <a:ext cx="895497" cy="379523"/>
          </a:xfrm>
          <a:prstGeom prst="rect">
            <a:avLst/>
          </a:prstGeom>
          <a:noFill/>
          <a:ln cap="flat" cmpd="sng" w="25400">
            <a:solidFill>
              <a:srgbClr val="4F8F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descr="Image 1" id="405" name="Google Shape;405;p16"/>
          <p:cNvPicPr preferRelativeResize="0"/>
          <p:nvPr/>
        </p:nvPicPr>
        <p:blipFill rotWithShape="1">
          <a:blip r:embed="rId3">
            <a:alphaModFix/>
          </a:blip>
          <a:srcRect b="0" l="0" r="0" t="0"/>
          <a:stretch/>
        </p:blipFill>
        <p:spPr>
          <a:xfrm>
            <a:off x="1358990" y="1883775"/>
            <a:ext cx="3592626" cy="4339051"/>
          </a:xfrm>
          <a:prstGeom prst="rect">
            <a:avLst/>
          </a:prstGeom>
          <a:noFill/>
          <a:ln>
            <a:noFill/>
          </a:ln>
        </p:spPr>
      </p:pic>
      <p:sp>
        <p:nvSpPr>
          <p:cNvPr id="406" name="Google Shape;406;p16"/>
          <p:cNvSpPr txBox="1"/>
          <p:nvPr/>
        </p:nvSpPr>
        <p:spPr>
          <a:xfrm>
            <a:off x="6536867" y="2611532"/>
            <a:ext cx="4533995" cy="2883536"/>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The more conserved a position, the more sensitive to mutations.</a:t>
            </a:r>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Scores are used as a filter applied on the matrix of predicted effects.</a:t>
            </a:r>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High </a:t>
            </a:r>
            <a:r>
              <a:rPr b="0" i="1" lang="en-US" sz="1500" u="none" cap="none" strike="noStrike">
                <a:solidFill>
                  <a:srgbClr val="000000"/>
                </a:solidFill>
                <a:latin typeface="Arial"/>
                <a:ea typeface="Arial"/>
                <a:cs typeface="Arial"/>
                <a:sym typeface="Arial"/>
              </a:rPr>
              <a:t>T</a:t>
            </a:r>
            <a:r>
              <a:rPr b="0" baseline="-25000" i="1" lang="en-US" sz="1500" u="none" cap="none" strike="noStrike">
                <a:solidFill>
                  <a:srgbClr val="000000"/>
                </a:solidFill>
                <a:latin typeface="Arial"/>
                <a:ea typeface="Arial"/>
                <a:cs typeface="Arial"/>
                <a:sym typeface="Arial"/>
              </a:rPr>
              <a:t>JET</a:t>
            </a:r>
            <a:r>
              <a:rPr b="0" i="0" lang="en-US" sz="1500" u="none" cap="none" strike="noStrike">
                <a:solidFill>
                  <a:srgbClr val="000000"/>
                </a:solidFill>
                <a:latin typeface="Arial"/>
                <a:ea typeface="Arial"/>
                <a:cs typeface="Arial"/>
                <a:sym typeface="Arial"/>
              </a:rPr>
              <a:t> score positions become highly intolerant to mutations while any substitution at a poorly </a:t>
            </a:r>
            <a:r>
              <a:rPr b="0" i="1" lang="en-US" sz="1500" u="none" cap="none" strike="noStrike">
                <a:solidFill>
                  <a:srgbClr val="000000"/>
                </a:solidFill>
                <a:latin typeface="Arial"/>
                <a:ea typeface="Arial"/>
                <a:cs typeface="Arial"/>
                <a:sym typeface="Arial"/>
              </a:rPr>
              <a:t>T</a:t>
            </a:r>
            <a:r>
              <a:rPr b="0" baseline="-25000" i="1" lang="en-US" sz="1500" u="none" cap="none" strike="noStrike">
                <a:solidFill>
                  <a:srgbClr val="000000"/>
                </a:solidFill>
                <a:latin typeface="Arial"/>
                <a:ea typeface="Arial"/>
                <a:cs typeface="Arial"/>
                <a:sym typeface="Arial"/>
              </a:rPr>
              <a:t>JET  </a:t>
            </a:r>
            <a:r>
              <a:rPr b="0" i="0" lang="en-US" sz="1500" u="none" cap="none" strike="noStrike">
                <a:solidFill>
                  <a:srgbClr val="000000"/>
                </a:solidFill>
                <a:latin typeface="Arial"/>
                <a:ea typeface="Arial"/>
                <a:cs typeface="Arial"/>
                <a:sym typeface="Arial"/>
              </a:rPr>
              <a:t>score position will have a small effect.</a:t>
            </a:r>
            <a:endParaRPr/>
          </a:p>
        </p:txBody>
      </p:sp>
      <p:sp>
        <p:nvSpPr>
          <p:cNvPr id="407" name="Google Shape;407;p16"/>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Evolution (GEMME)</a:t>
            </a:r>
            <a:endParaRPr/>
          </a:p>
        </p:txBody>
      </p:sp>
      <p:sp>
        <p:nvSpPr>
          <p:cNvPr id="408" name="Google Shape;408;p16"/>
          <p:cNvSpPr txBox="1"/>
          <p:nvPr/>
        </p:nvSpPr>
        <p:spPr>
          <a:xfrm>
            <a:off x="3820079" y="1029465"/>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7"/>
          <p:cNvSpPr txBox="1"/>
          <p:nvPr/>
        </p:nvSpPr>
        <p:spPr>
          <a:xfrm>
            <a:off x="3839919" y="6077098"/>
            <a:ext cx="1893952"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[Engelen et al, 2009]</a:t>
            </a:r>
            <a:endParaRPr/>
          </a:p>
        </p:txBody>
      </p:sp>
      <p:sp>
        <p:nvSpPr>
          <p:cNvPr id="414" name="Google Shape;414;p17"/>
          <p:cNvSpPr txBox="1"/>
          <p:nvPr/>
        </p:nvSpPr>
        <p:spPr>
          <a:xfrm>
            <a:off x="646174" y="1623682"/>
            <a:ext cx="3402431" cy="12070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Mutations appearing in the </a:t>
            </a:r>
            <a:r>
              <a:rPr b="1" i="0" lang="en-US" sz="1600" u="none" cap="none" strike="noStrike">
                <a:solidFill>
                  <a:srgbClr val="000000"/>
                </a:solidFill>
                <a:latin typeface="Arial"/>
                <a:ea typeface="Arial"/>
                <a:cs typeface="Arial"/>
                <a:sym typeface="Arial"/>
              </a:rPr>
              <a:t>interfaces</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and</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in the </a:t>
            </a:r>
            <a:r>
              <a:rPr b="1" i="0" lang="en-US" sz="1600" u="none" cap="none" strike="noStrike">
                <a:solidFill>
                  <a:srgbClr val="000000"/>
                </a:solidFill>
                <a:latin typeface="Arial"/>
                <a:ea typeface="Arial"/>
                <a:cs typeface="Arial"/>
                <a:sym typeface="Arial"/>
              </a:rPr>
              <a:t>core</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of a protein structure are likely deleterious</a:t>
            </a:r>
            <a:endParaRPr/>
          </a:p>
        </p:txBody>
      </p:sp>
      <p:grpSp>
        <p:nvGrpSpPr>
          <p:cNvPr id="415" name="Google Shape;415;p17"/>
          <p:cNvGrpSpPr/>
          <p:nvPr/>
        </p:nvGrpSpPr>
        <p:grpSpPr>
          <a:xfrm>
            <a:off x="4602375" y="1616697"/>
            <a:ext cx="2156773" cy="2725896"/>
            <a:chOff x="0" y="0"/>
            <a:chExt cx="2156771" cy="2725894"/>
          </a:xfrm>
        </p:grpSpPr>
        <p:pic>
          <p:nvPicPr>
            <p:cNvPr descr="9ATC_tjet_A_updated.png" id="416" name="Google Shape;416;p17"/>
            <p:cNvPicPr preferRelativeResize="0"/>
            <p:nvPr/>
          </p:nvPicPr>
          <p:blipFill rotWithShape="1">
            <a:blip r:embed="rId3">
              <a:alphaModFix/>
            </a:blip>
            <a:srcRect b="11254" l="26387" r="24859" t="11254"/>
            <a:stretch/>
          </p:blipFill>
          <p:spPr>
            <a:xfrm>
              <a:off x="0" y="0"/>
              <a:ext cx="2156771" cy="2513919"/>
            </a:xfrm>
            <a:prstGeom prst="rect">
              <a:avLst/>
            </a:prstGeom>
            <a:noFill/>
            <a:ln>
              <a:noFill/>
            </a:ln>
          </p:spPr>
        </p:pic>
        <p:sp>
          <p:nvSpPr>
            <p:cNvPr id="417" name="Google Shape;417;p17"/>
            <p:cNvSpPr txBox="1"/>
            <p:nvPr/>
          </p:nvSpPr>
          <p:spPr>
            <a:xfrm>
              <a:off x="142151" y="2334733"/>
              <a:ext cx="475444" cy="391161"/>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2000"/>
                <a:buFont typeface="Arimo"/>
                <a:buNone/>
              </a:pPr>
              <a:r>
                <a:t/>
              </a:r>
              <a:endParaRPr b="0" i="0" sz="2000" u="none" cap="none" strike="noStrike">
                <a:solidFill>
                  <a:srgbClr val="000000"/>
                </a:solidFill>
                <a:latin typeface="Arimo"/>
                <a:ea typeface="Arimo"/>
                <a:cs typeface="Arimo"/>
                <a:sym typeface="Arimo"/>
              </a:endParaRPr>
            </a:p>
          </p:txBody>
        </p:sp>
      </p:grpSp>
      <p:sp>
        <p:nvSpPr>
          <p:cNvPr id="418" name="Google Shape;418;p17"/>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Evolution + Structure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18"/>
          <p:cNvSpPr txBox="1"/>
          <p:nvPr/>
        </p:nvSpPr>
        <p:spPr>
          <a:xfrm>
            <a:off x="646174" y="1623682"/>
            <a:ext cx="3402431" cy="21468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Mutations appearing in the </a:t>
            </a:r>
            <a:r>
              <a:rPr b="1" i="0" lang="en-US" sz="1600" u="none" cap="none" strike="noStrike">
                <a:solidFill>
                  <a:srgbClr val="000000"/>
                </a:solidFill>
                <a:latin typeface="Arial"/>
                <a:ea typeface="Arial"/>
                <a:cs typeface="Arial"/>
                <a:sym typeface="Arial"/>
              </a:rPr>
              <a:t>interfaces</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and</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in the </a:t>
            </a:r>
            <a:r>
              <a:rPr b="1" i="0" lang="en-US" sz="1600" u="none" cap="none" strike="noStrike">
                <a:solidFill>
                  <a:srgbClr val="000000"/>
                </a:solidFill>
                <a:latin typeface="Arial"/>
                <a:ea typeface="Arial"/>
                <a:cs typeface="Arial"/>
                <a:sym typeface="Arial"/>
              </a:rPr>
              <a:t>core</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of a protein structure are likely deleterious</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stronger the </a:t>
            </a:r>
            <a:r>
              <a:rPr b="1" i="0" lang="en-US" sz="1600" u="none" cap="none" strike="noStrike">
                <a:solidFill>
                  <a:srgbClr val="000000"/>
                </a:solidFill>
                <a:latin typeface="Arial"/>
                <a:ea typeface="Arial"/>
                <a:cs typeface="Arial"/>
                <a:sym typeface="Arial"/>
              </a:rPr>
              <a:t>physico-chemical propensity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p:txBody>
      </p:sp>
      <p:grpSp>
        <p:nvGrpSpPr>
          <p:cNvPr id="424" name="Google Shape;424;p18"/>
          <p:cNvGrpSpPr/>
          <p:nvPr/>
        </p:nvGrpSpPr>
        <p:grpSpPr>
          <a:xfrm>
            <a:off x="4602375" y="1616697"/>
            <a:ext cx="2156773" cy="2725896"/>
            <a:chOff x="0" y="0"/>
            <a:chExt cx="2156771" cy="2725894"/>
          </a:xfrm>
        </p:grpSpPr>
        <p:pic>
          <p:nvPicPr>
            <p:cNvPr descr="9ATC_tjet_A_updated.png" id="425" name="Google Shape;425;p18"/>
            <p:cNvPicPr preferRelativeResize="0"/>
            <p:nvPr/>
          </p:nvPicPr>
          <p:blipFill rotWithShape="1">
            <a:blip r:embed="rId3">
              <a:alphaModFix/>
            </a:blip>
            <a:srcRect b="11254" l="26387" r="24859" t="11254"/>
            <a:stretch/>
          </p:blipFill>
          <p:spPr>
            <a:xfrm>
              <a:off x="0" y="0"/>
              <a:ext cx="2156771" cy="2513919"/>
            </a:xfrm>
            <a:prstGeom prst="rect">
              <a:avLst/>
            </a:prstGeom>
            <a:noFill/>
            <a:ln>
              <a:noFill/>
            </a:ln>
          </p:spPr>
        </p:pic>
        <p:sp>
          <p:nvSpPr>
            <p:cNvPr id="426" name="Google Shape;426;p18"/>
            <p:cNvSpPr txBox="1"/>
            <p:nvPr/>
          </p:nvSpPr>
          <p:spPr>
            <a:xfrm>
              <a:off x="142151" y="2334733"/>
              <a:ext cx="475444" cy="391161"/>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2000"/>
                <a:buFont typeface="Arimo"/>
                <a:buNone/>
              </a:pPr>
              <a:r>
                <a:t/>
              </a:r>
              <a:endParaRPr b="0" i="0" sz="2000" u="none" cap="none" strike="noStrike">
                <a:solidFill>
                  <a:srgbClr val="000000"/>
                </a:solidFill>
                <a:latin typeface="Arimo"/>
                <a:ea typeface="Arimo"/>
                <a:cs typeface="Arimo"/>
                <a:sym typeface="Arimo"/>
              </a:endParaRPr>
            </a:p>
          </p:txBody>
        </p:sp>
      </p:grpSp>
      <p:pic>
        <p:nvPicPr>
          <p:cNvPr descr="Group" id="427" name="Google Shape;427;p18"/>
          <p:cNvPicPr preferRelativeResize="0"/>
          <p:nvPr/>
        </p:nvPicPr>
        <p:blipFill rotWithShape="1">
          <a:blip r:embed="rId4">
            <a:alphaModFix/>
          </a:blip>
          <a:srcRect b="11369" l="25907" r="24779" t="10793"/>
          <a:stretch/>
        </p:blipFill>
        <p:spPr>
          <a:xfrm>
            <a:off x="7132549" y="1533092"/>
            <a:ext cx="2279920" cy="2639105"/>
          </a:xfrm>
          <a:prstGeom prst="rect">
            <a:avLst/>
          </a:prstGeom>
          <a:noFill/>
          <a:ln>
            <a:noFill/>
          </a:ln>
        </p:spPr>
      </p:pic>
      <p:sp>
        <p:nvSpPr>
          <p:cNvPr id="428" name="Google Shape;428;p18"/>
          <p:cNvSpPr txBox="1"/>
          <p:nvPr/>
        </p:nvSpPr>
        <p:spPr>
          <a:xfrm>
            <a:off x="7070878" y="3907534"/>
            <a:ext cx="1096832" cy="775463"/>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Physico- chemical propensities</a:t>
            </a:r>
            <a:endParaRPr/>
          </a:p>
        </p:txBody>
      </p:sp>
      <p:sp>
        <p:nvSpPr>
          <p:cNvPr id="429" name="Google Shape;429;p18"/>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Evolution + Structure</a:t>
            </a:r>
            <a:endParaRPr/>
          </a:p>
        </p:txBody>
      </p:sp>
      <p:sp>
        <p:nvSpPr>
          <p:cNvPr id="430" name="Google Shape;430;p18"/>
          <p:cNvSpPr txBox="1"/>
          <p:nvPr/>
        </p:nvSpPr>
        <p:spPr>
          <a:xfrm>
            <a:off x="6880792" y="6143617"/>
            <a:ext cx="1893952"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[Engelen et al, 2009]</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9"/>
          <p:cNvSpPr txBox="1"/>
          <p:nvPr/>
        </p:nvSpPr>
        <p:spPr>
          <a:xfrm>
            <a:off x="9971549" y="5866432"/>
            <a:ext cx="1636777"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[Ceres et al, 2012]</a:t>
            </a:r>
            <a:endParaRPr/>
          </a:p>
        </p:txBody>
      </p:sp>
      <p:sp>
        <p:nvSpPr>
          <p:cNvPr id="436" name="Google Shape;436;p19"/>
          <p:cNvSpPr txBox="1"/>
          <p:nvPr/>
        </p:nvSpPr>
        <p:spPr>
          <a:xfrm>
            <a:off x="646174" y="1623682"/>
            <a:ext cx="3402431" cy="28072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Mutations appearing in the </a:t>
            </a:r>
            <a:r>
              <a:rPr b="1" i="0" lang="en-US" sz="1600" u="none" cap="none" strike="noStrike">
                <a:solidFill>
                  <a:srgbClr val="000000"/>
                </a:solidFill>
                <a:latin typeface="Arial"/>
                <a:ea typeface="Arial"/>
                <a:cs typeface="Arial"/>
                <a:sym typeface="Arial"/>
              </a:rPr>
              <a:t>interfaces</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and</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in the </a:t>
            </a:r>
            <a:r>
              <a:rPr b="1" i="0" lang="en-US" sz="1600" u="none" cap="none" strike="noStrike">
                <a:solidFill>
                  <a:srgbClr val="000000"/>
                </a:solidFill>
                <a:latin typeface="Arial"/>
                <a:ea typeface="Arial"/>
                <a:cs typeface="Arial"/>
                <a:sym typeface="Arial"/>
              </a:rPr>
              <a:t>core</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of a protein structure are likely deleterious</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stronger the </a:t>
            </a:r>
            <a:r>
              <a:rPr b="1" i="0" lang="en-US" sz="1600" u="none" cap="none" strike="noStrike">
                <a:solidFill>
                  <a:srgbClr val="000000"/>
                </a:solidFill>
                <a:latin typeface="Arial"/>
                <a:ea typeface="Arial"/>
                <a:cs typeface="Arial"/>
                <a:sym typeface="Arial"/>
              </a:rPr>
              <a:t>physico-chemical propensity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higher the </a:t>
            </a:r>
            <a:r>
              <a:rPr b="1" i="0" lang="en-US" sz="1600" u="none" cap="none" strike="noStrike">
                <a:solidFill>
                  <a:srgbClr val="000000"/>
                </a:solidFill>
                <a:latin typeface="Arial"/>
                <a:ea typeface="Arial"/>
                <a:cs typeface="Arial"/>
                <a:sym typeface="Arial"/>
              </a:rPr>
              <a:t>packing density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p:txBody>
      </p:sp>
      <p:grpSp>
        <p:nvGrpSpPr>
          <p:cNvPr id="437" name="Google Shape;437;p19"/>
          <p:cNvGrpSpPr/>
          <p:nvPr/>
        </p:nvGrpSpPr>
        <p:grpSpPr>
          <a:xfrm>
            <a:off x="4602375" y="1616697"/>
            <a:ext cx="2156773" cy="2725896"/>
            <a:chOff x="0" y="0"/>
            <a:chExt cx="2156771" cy="2725894"/>
          </a:xfrm>
        </p:grpSpPr>
        <p:pic>
          <p:nvPicPr>
            <p:cNvPr descr="9ATC_tjet_A_updated.png" id="438" name="Google Shape;438;p19"/>
            <p:cNvPicPr preferRelativeResize="0"/>
            <p:nvPr/>
          </p:nvPicPr>
          <p:blipFill rotWithShape="1">
            <a:blip r:embed="rId3">
              <a:alphaModFix/>
            </a:blip>
            <a:srcRect b="11254" l="26387" r="24859" t="11254"/>
            <a:stretch/>
          </p:blipFill>
          <p:spPr>
            <a:xfrm>
              <a:off x="0" y="0"/>
              <a:ext cx="2156771" cy="2513919"/>
            </a:xfrm>
            <a:prstGeom prst="rect">
              <a:avLst/>
            </a:prstGeom>
            <a:noFill/>
            <a:ln>
              <a:noFill/>
            </a:ln>
          </p:spPr>
        </p:pic>
        <p:sp>
          <p:nvSpPr>
            <p:cNvPr id="439" name="Google Shape;439;p19"/>
            <p:cNvSpPr txBox="1"/>
            <p:nvPr/>
          </p:nvSpPr>
          <p:spPr>
            <a:xfrm>
              <a:off x="142151" y="2334733"/>
              <a:ext cx="475444" cy="391161"/>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2000"/>
                <a:buFont typeface="Arimo"/>
                <a:buNone/>
              </a:pPr>
              <a:r>
                <a:t/>
              </a:r>
              <a:endParaRPr b="0" i="0" sz="2000" u="none" cap="none" strike="noStrike">
                <a:solidFill>
                  <a:srgbClr val="000000"/>
                </a:solidFill>
                <a:latin typeface="Arimo"/>
                <a:ea typeface="Arimo"/>
                <a:cs typeface="Arimo"/>
                <a:sym typeface="Arimo"/>
              </a:endParaRPr>
            </a:p>
          </p:txBody>
        </p:sp>
      </p:grpSp>
      <p:pic>
        <p:nvPicPr>
          <p:cNvPr descr="Group" id="440" name="Google Shape;440;p19"/>
          <p:cNvPicPr preferRelativeResize="0"/>
          <p:nvPr/>
        </p:nvPicPr>
        <p:blipFill rotWithShape="1">
          <a:blip r:embed="rId4">
            <a:alphaModFix/>
          </a:blip>
          <a:srcRect b="11369" l="25907" r="24779" t="10793"/>
          <a:stretch/>
        </p:blipFill>
        <p:spPr>
          <a:xfrm>
            <a:off x="7132549" y="1533092"/>
            <a:ext cx="2279920" cy="2639105"/>
          </a:xfrm>
          <a:prstGeom prst="rect">
            <a:avLst/>
          </a:prstGeom>
          <a:noFill/>
          <a:ln>
            <a:noFill/>
          </a:ln>
        </p:spPr>
      </p:pic>
      <p:pic>
        <p:nvPicPr>
          <p:cNvPr descr="Group" id="441" name="Google Shape;441;p19"/>
          <p:cNvPicPr preferRelativeResize="0"/>
          <p:nvPr/>
        </p:nvPicPr>
        <p:blipFill rotWithShape="1">
          <a:blip r:embed="rId5">
            <a:alphaModFix/>
          </a:blip>
          <a:srcRect b="10037" l="25406" r="24557" t="8822"/>
          <a:stretch/>
        </p:blipFill>
        <p:spPr>
          <a:xfrm>
            <a:off x="9606889" y="1475459"/>
            <a:ext cx="2366098" cy="2754371"/>
          </a:xfrm>
          <a:prstGeom prst="rect">
            <a:avLst/>
          </a:prstGeom>
          <a:noFill/>
          <a:ln>
            <a:noFill/>
          </a:ln>
        </p:spPr>
      </p:pic>
      <p:sp>
        <p:nvSpPr>
          <p:cNvPr id="442" name="Google Shape;442;p19"/>
          <p:cNvSpPr txBox="1"/>
          <p:nvPr/>
        </p:nvSpPr>
        <p:spPr>
          <a:xfrm>
            <a:off x="9589920" y="3933993"/>
            <a:ext cx="894528" cy="546863"/>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Circular</a:t>
            </a:r>
            <a:r>
              <a:rPr b="0" i="0" lang="en-US" sz="1400" u="none" cap="none" strike="noStrike">
                <a:solidFill>
                  <a:srgbClr val="000000"/>
                </a:solidFill>
                <a:latin typeface="Arial"/>
                <a:ea typeface="Arial"/>
                <a:cs typeface="Arial"/>
                <a:sym typeface="Arial"/>
              </a:rPr>
              <a:t> </a:t>
            </a:r>
            <a:r>
              <a:rPr b="0" i="1" lang="en-US" sz="1400" u="none" cap="none" strike="noStrike">
                <a:solidFill>
                  <a:srgbClr val="000000"/>
                </a:solidFill>
                <a:latin typeface="Arial"/>
                <a:ea typeface="Arial"/>
                <a:cs typeface="Arial"/>
                <a:sym typeface="Arial"/>
              </a:rPr>
              <a:t>Variance</a:t>
            </a:r>
            <a:endParaRPr/>
          </a:p>
        </p:txBody>
      </p:sp>
      <p:sp>
        <p:nvSpPr>
          <p:cNvPr id="443" name="Google Shape;443;p19"/>
          <p:cNvSpPr txBox="1"/>
          <p:nvPr/>
        </p:nvSpPr>
        <p:spPr>
          <a:xfrm>
            <a:off x="7070878" y="3907534"/>
            <a:ext cx="1096832" cy="775463"/>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Physico- chemical propensities</a:t>
            </a:r>
            <a:endParaRPr/>
          </a:p>
        </p:txBody>
      </p:sp>
      <p:sp>
        <p:nvSpPr>
          <p:cNvPr id="444" name="Google Shape;444;p19"/>
          <p:cNvSpPr txBox="1"/>
          <p:nvPr/>
        </p:nvSpPr>
        <p:spPr>
          <a:xfrm>
            <a:off x="9333378" y="4681039"/>
            <a:ext cx="2448008" cy="1011369"/>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19"/>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Evolution + Structure</a:t>
            </a:r>
            <a:endParaRPr/>
          </a:p>
        </p:txBody>
      </p:sp>
      <p:sp>
        <p:nvSpPr>
          <p:cNvPr id="446" name="Google Shape;446;p19"/>
          <p:cNvSpPr txBox="1"/>
          <p:nvPr/>
        </p:nvSpPr>
        <p:spPr>
          <a:xfrm>
            <a:off x="9242887" y="6181717"/>
            <a:ext cx="2365439"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[Laine and Carbone, 2016]</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20"/>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sp>
        <p:nvSpPr>
          <p:cNvPr id="452" name="Google Shape;452;p20"/>
          <p:cNvSpPr txBox="1"/>
          <p:nvPr/>
        </p:nvSpPr>
        <p:spPr>
          <a:xfrm>
            <a:off x="646174" y="1623682"/>
            <a:ext cx="3402431" cy="28072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Mutations appearing in the </a:t>
            </a:r>
            <a:r>
              <a:rPr b="1" i="0" lang="en-US" sz="1600" u="none" cap="none" strike="noStrike">
                <a:solidFill>
                  <a:srgbClr val="000000"/>
                </a:solidFill>
                <a:latin typeface="Arial"/>
                <a:ea typeface="Arial"/>
                <a:cs typeface="Arial"/>
                <a:sym typeface="Arial"/>
              </a:rPr>
              <a:t>interfaces</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and</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in the </a:t>
            </a:r>
            <a:r>
              <a:rPr b="1" i="0" lang="en-US" sz="1600" u="none" cap="none" strike="noStrike">
                <a:solidFill>
                  <a:srgbClr val="000000"/>
                </a:solidFill>
                <a:latin typeface="Arial"/>
                <a:ea typeface="Arial"/>
                <a:cs typeface="Arial"/>
                <a:sym typeface="Arial"/>
              </a:rPr>
              <a:t>core</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of a protein structure are likely deleterious</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stronger the </a:t>
            </a:r>
            <a:r>
              <a:rPr b="1" i="0" lang="en-US" sz="1600" u="none" cap="none" strike="noStrike">
                <a:solidFill>
                  <a:srgbClr val="000000"/>
                </a:solidFill>
                <a:latin typeface="Arial"/>
                <a:ea typeface="Arial"/>
                <a:cs typeface="Arial"/>
                <a:sym typeface="Arial"/>
              </a:rPr>
              <a:t>physico-chemical propensity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higher the </a:t>
            </a:r>
            <a:r>
              <a:rPr b="1" i="0" lang="en-US" sz="1600" u="none" cap="none" strike="noStrike">
                <a:solidFill>
                  <a:srgbClr val="000000"/>
                </a:solidFill>
                <a:latin typeface="Arial"/>
                <a:ea typeface="Arial"/>
                <a:cs typeface="Arial"/>
                <a:sym typeface="Arial"/>
              </a:rPr>
              <a:t>packing density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p:txBody>
      </p:sp>
      <p:grpSp>
        <p:nvGrpSpPr>
          <p:cNvPr id="453" name="Google Shape;453;p20"/>
          <p:cNvGrpSpPr/>
          <p:nvPr/>
        </p:nvGrpSpPr>
        <p:grpSpPr>
          <a:xfrm>
            <a:off x="4790420" y="1346768"/>
            <a:ext cx="6583436" cy="2944907"/>
            <a:chOff x="0" y="0"/>
            <a:chExt cx="6583434" cy="2944906"/>
          </a:xfrm>
        </p:grpSpPr>
        <p:sp>
          <p:nvSpPr>
            <p:cNvPr id="454" name="Google Shape;454;p20"/>
            <p:cNvSpPr/>
            <p:nvPr/>
          </p:nvSpPr>
          <p:spPr>
            <a:xfrm>
              <a:off x="0" y="0"/>
              <a:ext cx="1487761" cy="0"/>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t>
              </a:r>
              <a:r>
                <a:rPr b="0" baseline="-25000" i="0" lang="en-US" sz="1600" u="none" cap="none" strike="noStrike">
                  <a:solidFill>
                    <a:srgbClr val="000000"/>
                  </a:solidFill>
                  <a:latin typeface="Arial"/>
                  <a:ea typeface="Arial"/>
                  <a:cs typeface="Arial"/>
                  <a:sym typeface="Arial"/>
                </a:rPr>
                <a:t>JET</a:t>
              </a:r>
              <a:r>
                <a:rPr b="0" i="0" lang="en-US" sz="1600" u="none" cap="none" strike="noStrike">
                  <a:solidFill>
                    <a:srgbClr val="000000"/>
                  </a:solidFill>
                  <a:latin typeface="Arial"/>
                  <a:ea typeface="Arial"/>
                  <a:cs typeface="Arial"/>
                  <a:sym typeface="Arial"/>
                </a:rPr>
                <a:t> + PC)/2</a:t>
              </a:r>
              <a:endParaRPr/>
            </a:p>
          </p:txBody>
        </p:sp>
        <p:sp>
          <p:nvSpPr>
            <p:cNvPr id="455" name="Google Shape;455;p20"/>
            <p:cNvSpPr/>
            <p:nvPr/>
          </p:nvSpPr>
          <p:spPr>
            <a:xfrm>
              <a:off x="4861996" y="132242"/>
              <a:ext cx="1491627" cy="1496907"/>
            </a:xfrm>
            <a:prstGeom prst="ellipse">
              <a:avLst/>
            </a:prstGeom>
            <a:gradFill>
              <a:gsLst>
                <a:gs pos="0">
                  <a:srgbClr val="F6F8FC">
                    <a:alpha val="10588"/>
                  </a:srgbClr>
                </a:gs>
                <a:gs pos="64000">
                  <a:srgbClr val="A5A5A5"/>
                </a:gs>
                <a:gs pos="83000">
                  <a:srgbClr val="A5A5A5"/>
                </a:gs>
                <a:gs pos="100000">
                  <a:srgbClr val="A5A5A5"/>
                </a:gs>
              </a:gsLst>
              <a:lin ang="2400000" scaled="0"/>
            </a:gra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6" name="Google Shape;456;p20"/>
            <p:cNvSpPr/>
            <p:nvPr/>
          </p:nvSpPr>
          <p:spPr>
            <a:xfrm>
              <a:off x="5090357" y="371155"/>
              <a:ext cx="1055121" cy="1055023"/>
            </a:xfrm>
            <a:prstGeom prst="ellipse">
              <a:avLst/>
            </a:prstGeom>
            <a:gradFill>
              <a:gsLst>
                <a:gs pos="0">
                  <a:srgbClr val="F6F8FC">
                    <a:alpha val="10588"/>
                  </a:srgbClr>
                </a:gs>
                <a:gs pos="60000">
                  <a:srgbClr val="BE488F"/>
                </a:gs>
                <a:gs pos="83000">
                  <a:srgbClr val="C00097"/>
                </a:gs>
                <a:gs pos="100000">
                  <a:srgbClr val="C00097"/>
                </a:gs>
              </a:gsLst>
              <a:lin ang="2400000" scaled="0"/>
            </a:gradFill>
            <a:ln cap="flat" cmpd="sng" w="12700">
              <a:solidFill>
                <a:srgbClr val="CA90B3"/>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457" name="Google Shape;457;p20"/>
            <p:cNvCxnSpPr/>
            <p:nvPr/>
          </p:nvCxnSpPr>
          <p:spPr>
            <a:xfrm>
              <a:off x="4753579" y="378596"/>
              <a:ext cx="839730" cy="519440"/>
            </a:xfrm>
            <a:prstGeom prst="straightConnector1">
              <a:avLst/>
            </a:prstGeom>
            <a:noFill/>
            <a:ln cap="flat" cmpd="sng" w="9525">
              <a:solidFill>
                <a:srgbClr val="262626"/>
              </a:solidFill>
              <a:prstDash val="solid"/>
              <a:round/>
              <a:headEnd len="sm" w="sm" type="none"/>
              <a:tailEnd len="med" w="med" type="oval"/>
            </a:ln>
          </p:spPr>
        </p:cxnSp>
        <p:sp>
          <p:nvSpPr>
            <p:cNvPr id="458" name="Google Shape;458;p20"/>
            <p:cNvSpPr/>
            <p:nvPr/>
          </p:nvSpPr>
          <p:spPr>
            <a:xfrm>
              <a:off x="3596071" y="64085"/>
              <a:ext cx="1442397" cy="1"/>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t>
              </a:r>
              <a:r>
                <a:rPr b="0" baseline="-25000" i="0" lang="en-US" sz="1600" u="none" cap="none" strike="noStrike">
                  <a:solidFill>
                    <a:srgbClr val="000000"/>
                  </a:solidFill>
                  <a:latin typeface="Arial"/>
                  <a:ea typeface="Arial"/>
                  <a:cs typeface="Arial"/>
                  <a:sym typeface="Arial"/>
                </a:rPr>
                <a:t>JET</a:t>
              </a:r>
              <a:r>
                <a:rPr b="0" i="0" lang="en-US" sz="1600" u="none" cap="none" strike="noStrike">
                  <a:solidFill>
                    <a:srgbClr val="000000"/>
                  </a:solidFill>
                  <a:latin typeface="Arial"/>
                  <a:ea typeface="Arial"/>
                  <a:cs typeface="Arial"/>
                  <a:sym typeface="Arial"/>
                </a:rPr>
                <a:t> + CV)/2</a:t>
              </a:r>
              <a:endParaRPr/>
            </a:p>
          </p:txBody>
        </p:sp>
        <p:sp>
          <p:nvSpPr>
            <p:cNvPr id="459" name="Google Shape;459;p20"/>
            <p:cNvSpPr/>
            <p:nvPr/>
          </p:nvSpPr>
          <p:spPr>
            <a:xfrm>
              <a:off x="1424516" y="1657330"/>
              <a:ext cx="1238117" cy="1"/>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Surface</a:t>
              </a:r>
              <a:endParaRPr/>
            </a:p>
          </p:txBody>
        </p:sp>
        <p:cxnSp>
          <p:nvCxnSpPr>
            <p:cNvPr id="460" name="Google Shape;460;p20"/>
            <p:cNvCxnSpPr/>
            <p:nvPr/>
          </p:nvCxnSpPr>
          <p:spPr>
            <a:xfrm>
              <a:off x="5313433" y="1674905"/>
              <a:ext cx="1270001" cy="1270001"/>
            </a:xfrm>
            <a:prstGeom prst="straightConnector1">
              <a:avLst/>
            </a:prstGeom>
            <a:noFill/>
            <a:ln>
              <a:noFill/>
            </a:ln>
          </p:spPr>
        </p:cxnSp>
        <p:sp>
          <p:nvSpPr>
            <p:cNvPr id="461" name="Google Shape;461;p20"/>
            <p:cNvSpPr/>
            <p:nvPr/>
          </p:nvSpPr>
          <p:spPr>
            <a:xfrm>
              <a:off x="1244623" y="88386"/>
              <a:ext cx="1491627" cy="1496907"/>
            </a:xfrm>
            <a:prstGeom prst="ellipse">
              <a:avLst/>
            </a:prstGeom>
            <a:gradFill>
              <a:gsLst>
                <a:gs pos="0">
                  <a:srgbClr val="F6F8FC">
                    <a:alpha val="10588"/>
                  </a:srgbClr>
                </a:gs>
                <a:gs pos="64000">
                  <a:srgbClr val="A5A5A5"/>
                </a:gs>
                <a:gs pos="83000">
                  <a:srgbClr val="A5A5A5"/>
                </a:gs>
                <a:gs pos="100000">
                  <a:srgbClr val="A5A5A5"/>
                </a:gs>
              </a:gsLst>
              <a:lin ang="2400000" scaled="0"/>
            </a:gra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62" name="Google Shape;462;p20"/>
            <p:cNvSpPr/>
            <p:nvPr/>
          </p:nvSpPr>
          <p:spPr>
            <a:xfrm>
              <a:off x="1575988" y="426795"/>
              <a:ext cx="824291" cy="820097"/>
            </a:xfrm>
            <a:prstGeom prst="ellipse">
              <a:avLst/>
            </a:prstGeom>
            <a:solidFill>
              <a:srgbClr val="00B05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4472C4"/>
                </a:buClr>
                <a:buSzPts val="1800"/>
                <a:buFont typeface="Calibri"/>
                <a:buNone/>
              </a:pPr>
              <a:r>
                <a:t/>
              </a:r>
              <a:endParaRPr b="0" i="0" sz="1800" u="none" cap="none" strike="noStrike">
                <a:solidFill>
                  <a:srgbClr val="4472C4"/>
                </a:solidFill>
                <a:latin typeface="Calibri"/>
                <a:ea typeface="Calibri"/>
                <a:cs typeface="Calibri"/>
                <a:sym typeface="Calibri"/>
              </a:endParaRPr>
            </a:p>
          </p:txBody>
        </p:sp>
        <p:cxnSp>
          <p:nvCxnSpPr>
            <p:cNvPr id="463" name="Google Shape;463;p20"/>
            <p:cNvCxnSpPr/>
            <p:nvPr/>
          </p:nvCxnSpPr>
          <p:spPr>
            <a:xfrm>
              <a:off x="1198430" y="350395"/>
              <a:ext cx="775249" cy="484806"/>
            </a:xfrm>
            <a:prstGeom prst="straightConnector1">
              <a:avLst/>
            </a:prstGeom>
            <a:noFill/>
            <a:ln cap="flat" cmpd="sng" w="9525">
              <a:solidFill>
                <a:srgbClr val="262626"/>
              </a:solidFill>
              <a:prstDash val="solid"/>
              <a:round/>
              <a:headEnd len="sm" w="sm" type="none"/>
              <a:tailEnd len="med" w="med" type="oval"/>
            </a:ln>
          </p:spPr>
        </p:cxnSp>
      </p:grpSp>
      <p:sp>
        <p:nvSpPr>
          <p:cNvPr id="464" name="Google Shape;464;p20"/>
          <p:cNvSpPr txBox="1"/>
          <p:nvPr/>
        </p:nvSpPr>
        <p:spPr>
          <a:xfrm>
            <a:off x="5109794" y="4565750"/>
            <a:ext cx="5714875" cy="712137"/>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465" name="Google Shape;465;p20"/>
          <p:cNvSpPr txBox="1"/>
          <p:nvPr/>
        </p:nvSpPr>
        <p:spPr>
          <a:xfrm>
            <a:off x="8295097" y="5294926"/>
            <a:ext cx="2488165" cy="3688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(for non-coiled regions)</a:t>
            </a:r>
            <a:endParaRPr/>
          </a:p>
        </p:txBody>
      </p:sp>
      <p:sp>
        <p:nvSpPr>
          <p:cNvPr id="466" name="Google Shape;466;p20"/>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Evolution + Structure</a:t>
            </a:r>
            <a:endParaRPr/>
          </a:p>
        </p:txBody>
      </p:sp>
      <p:sp>
        <p:nvSpPr>
          <p:cNvPr id="467" name="Google Shape;467;p20"/>
          <p:cNvSpPr txBox="1"/>
          <p:nvPr/>
        </p:nvSpPr>
        <p:spPr>
          <a:xfrm>
            <a:off x="5131456" y="3949900"/>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21"/>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sp>
        <p:nvSpPr>
          <p:cNvPr id="473" name="Google Shape;473;p21"/>
          <p:cNvSpPr txBox="1"/>
          <p:nvPr/>
        </p:nvSpPr>
        <p:spPr>
          <a:xfrm>
            <a:off x="646174" y="1623682"/>
            <a:ext cx="3402431" cy="28072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Mutations appearing in the </a:t>
            </a:r>
            <a:r>
              <a:rPr b="1" i="0" lang="en-US" sz="1600" u="none" cap="none" strike="noStrike">
                <a:solidFill>
                  <a:srgbClr val="000000"/>
                </a:solidFill>
                <a:latin typeface="Arial"/>
                <a:ea typeface="Arial"/>
                <a:cs typeface="Arial"/>
                <a:sym typeface="Arial"/>
              </a:rPr>
              <a:t>interfaces</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and</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in the </a:t>
            </a:r>
            <a:r>
              <a:rPr b="1" i="0" lang="en-US" sz="1600" u="none" cap="none" strike="noStrike">
                <a:solidFill>
                  <a:srgbClr val="000000"/>
                </a:solidFill>
                <a:latin typeface="Arial"/>
                <a:ea typeface="Arial"/>
                <a:cs typeface="Arial"/>
                <a:sym typeface="Arial"/>
              </a:rPr>
              <a:t>core</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of a protein structure are likely deleterious</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stronger the </a:t>
            </a:r>
            <a:r>
              <a:rPr b="1" i="0" lang="en-US" sz="1600" u="none" cap="none" strike="noStrike">
                <a:solidFill>
                  <a:srgbClr val="000000"/>
                </a:solidFill>
                <a:latin typeface="Arial"/>
                <a:ea typeface="Arial"/>
                <a:cs typeface="Arial"/>
                <a:sym typeface="Arial"/>
              </a:rPr>
              <a:t>physico-chemical propensity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a:p>
            <a:pPr indent="-205740" lvl="0" marL="205740" marR="0" rtl="0" algn="l">
              <a:lnSpc>
                <a:spcPct val="100000"/>
              </a:lnSpc>
              <a:spcBef>
                <a:spcPts val="80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higher the </a:t>
            </a:r>
            <a:r>
              <a:rPr b="1" i="0" lang="en-US" sz="1600" u="none" cap="none" strike="noStrike">
                <a:solidFill>
                  <a:srgbClr val="000000"/>
                </a:solidFill>
                <a:latin typeface="Arial"/>
                <a:ea typeface="Arial"/>
                <a:cs typeface="Arial"/>
                <a:sym typeface="Arial"/>
              </a:rPr>
              <a:t>packing density</a:t>
            </a:r>
            <a:r>
              <a:rPr b="0" i="0" lang="en-US" sz="1600" u="none" cap="none" strike="noStrike">
                <a:solidFill>
                  <a:srgbClr val="BF9000"/>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stronger the deleterious effect</a:t>
            </a:r>
            <a:endParaRPr/>
          </a:p>
        </p:txBody>
      </p:sp>
      <p:grpSp>
        <p:nvGrpSpPr>
          <p:cNvPr id="474" name="Google Shape;474;p21"/>
          <p:cNvGrpSpPr/>
          <p:nvPr/>
        </p:nvGrpSpPr>
        <p:grpSpPr>
          <a:xfrm>
            <a:off x="4790420" y="1346768"/>
            <a:ext cx="6583436" cy="2944907"/>
            <a:chOff x="0" y="0"/>
            <a:chExt cx="6583434" cy="2944906"/>
          </a:xfrm>
        </p:grpSpPr>
        <p:sp>
          <p:nvSpPr>
            <p:cNvPr id="475" name="Google Shape;475;p21"/>
            <p:cNvSpPr/>
            <p:nvPr/>
          </p:nvSpPr>
          <p:spPr>
            <a:xfrm>
              <a:off x="0" y="0"/>
              <a:ext cx="1487761" cy="0"/>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t>
              </a:r>
              <a:r>
                <a:rPr b="0" baseline="-25000" i="0" lang="en-US" sz="1600" u="none" cap="none" strike="noStrike">
                  <a:solidFill>
                    <a:srgbClr val="000000"/>
                  </a:solidFill>
                  <a:latin typeface="Arial"/>
                  <a:ea typeface="Arial"/>
                  <a:cs typeface="Arial"/>
                  <a:sym typeface="Arial"/>
                </a:rPr>
                <a:t>JET</a:t>
              </a:r>
              <a:r>
                <a:rPr b="0" i="0" lang="en-US" sz="1600" u="none" cap="none" strike="noStrike">
                  <a:solidFill>
                    <a:srgbClr val="000000"/>
                  </a:solidFill>
                  <a:latin typeface="Arial"/>
                  <a:ea typeface="Arial"/>
                  <a:cs typeface="Arial"/>
                  <a:sym typeface="Arial"/>
                </a:rPr>
                <a:t> + PC)/2</a:t>
              </a:r>
              <a:endParaRPr/>
            </a:p>
          </p:txBody>
        </p:sp>
        <p:sp>
          <p:nvSpPr>
            <p:cNvPr id="476" name="Google Shape;476;p21"/>
            <p:cNvSpPr/>
            <p:nvPr/>
          </p:nvSpPr>
          <p:spPr>
            <a:xfrm>
              <a:off x="4861996" y="132242"/>
              <a:ext cx="1491627" cy="1496907"/>
            </a:xfrm>
            <a:prstGeom prst="ellipse">
              <a:avLst/>
            </a:prstGeom>
            <a:gradFill>
              <a:gsLst>
                <a:gs pos="0">
                  <a:srgbClr val="F6F8FC">
                    <a:alpha val="10588"/>
                  </a:srgbClr>
                </a:gs>
                <a:gs pos="64000">
                  <a:srgbClr val="A5A5A5"/>
                </a:gs>
                <a:gs pos="83000">
                  <a:srgbClr val="A5A5A5"/>
                </a:gs>
                <a:gs pos="100000">
                  <a:srgbClr val="A5A5A5"/>
                </a:gs>
              </a:gsLst>
              <a:lin ang="2400000" scaled="0"/>
            </a:gra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7" name="Google Shape;477;p21"/>
            <p:cNvSpPr/>
            <p:nvPr/>
          </p:nvSpPr>
          <p:spPr>
            <a:xfrm>
              <a:off x="5090357" y="371155"/>
              <a:ext cx="1055121" cy="1055023"/>
            </a:xfrm>
            <a:prstGeom prst="ellipse">
              <a:avLst/>
            </a:prstGeom>
            <a:gradFill>
              <a:gsLst>
                <a:gs pos="0">
                  <a:srgbClr val="F6F8FC">
                    <a:alpha val="10588"/>
                  </a:srgbClr>
                </a:gs>
                <a:gs pos="60000">
                  <a:srgbClr val="BE488F"/>
                </a:gs>
                <a:gs pos="83000">
                  <a:srgbClr val="C00097"/>
                </a:gs>
                <a:gs pos="100000">
                  <a:srgbClr val="C00097"/>
                </a:gs>
              </a:gsLst>
              <a:lin ang="2400000" scaled="0"/>
            </a:gradFill>
            <a:ln cap="flat" cmpd="sng" w="12700">
              <a:solidFill>
                <a:srgbClr val="CA90B3"/>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478" name="Google Shape;478;p21"/>
            <p:cNvCxnSpPr/>
            <p:nvPr/>
          </p:nvCxnSpPr>
          <p:spPr>
            <a:xfrm>
              <a:off x="4753579" y="378596"/>
              <a:ext cx="839730" cy="519440"/>
            </a:xfrm>
            <a:prstGeom prst="straightConnector1">
              <a:avLst/>
            </a:prstGeom>
            <a:noFill/>
            <a:ln cap="flat" cmpd="sng" w="9525">
              <a:solidFill>
                <a:srgbClr val="262626"/>
              </a:solidFill>
              <a:prstDash val="solid"/>
              <a:round/>
              <a:headEnd len="sm" w="sm" type="none"/>
              <a:tailEnd len="med" w="med" type="oval"/>
            </a:ln>
          </p:spPr>
        </p:cxnSp>
        <p:sp>
          <p:nvSpPr>
            <p:cNvPr id="479" name="Google Shape;479;p21"/>
            <p:cNvSpPr/>
            <p:nvPr/>
          </p:nvSpPr>
          <p:spPr>
            <a:xfrm>
              <a:off x="3596071" y="64085"/>
              <a:ext cx="1442397" cy="1"/>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t>
              </a:r>
              <a:r>
                <a:rPr b="0" baseline="-25000" i="0" lang="en-US" sz="1600" u="none" cap="none" strike="noStrike">
                  <a:solidFill>
                    <a:srgbClr val="000000"/>
                  </a:solidFill>
                  <a:latin typeface="Arial"/>
                  <a:ea typeface="Arial"/>
                  <a:cs typeface="Arial"/>
                  <a:sym typeface="Arial"/>
                </a:rPr>
                <a:t>JET</a:t>
              </a:r>
              <a:r>
                <a:rPr b="0" i="0" lang="en-US" sz="1600" u="none" cap="none" strike="noStrike">
                  <a:solidFill>
                    <a:srgbClr val="000000"/>
                  </a:solidFill>
                  <a:latin typeface="Arial"/>
                  <a:ea typeface="Arial"/>
                  <a:cs typeface="Arial"/>
                  <a:sym typeface="Arial"/>
                </a:rPr>
                <a:t> + CV)/2</a:t>
              </a:r>
              <a:endParaRPr/>
            </a:p>
          </p:txBody>
        </p:sp>
        <p:sp>
          <p:nvSpPr>
            <p:cNvPr id="480" name="Google Shape;480;p21"/>
            <p:cNvSpPr/>
            <p:nvPr/>
          </p:nvSpPr>
          <p:spPr>
            <a:xfrm>
              <a:off x="1424516" y="1657330"/>
              <a:ext cx="1238117" cy="1"/>
            </a:xfrm>
            <a:custGeom>
              <a:rect b="b" l="l" r="r" t="t"/>
              <a:pathLst>
                <a:path extrusionOk="0" h="120000" w="21600">
                  <a:moveTo>
                    <a:pt x="0" y="0"/>
                  </a:moveTo>
                  <a:lnTo>
                    <a:pt x="21600" y="0"/>
                  </a:lnTo>
                  <a:lnTo>
                    <a:pt x="21600" y="0"/>
                  </a:lnTo>
                  <a:lnTo>
                    <a:pt x="0" y="0"/>
                  </a:lnTo>
                  <a:close/>
                </a:path>
              </a:pathLst>
            </a:cu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Surface</a:t>
              </a:r>
              <a:endParaRPr/>
            </a:p>
          </p:txBody>
        </p:sp>
        <p:cxnSp>
          <p:nvCxnSpPr>
            <p:cNvPr id="481" name="Google Shape;481;p21"/>
            <p:cNvCxnSpPr/>
            <p:nvPr/>
          </p:nvCxnSpPr>
          <p:spPr>
            <a:xfrm>
              <a:off x="5313433" y="1674905"/>
              <a:ext cx="1270001" cy="1270001"/>
            </a:xfrm>
            <a:prstGeom prst="straightConnector1">
              <a:avLst/>
            </a:prstGeom>
            <a:noFill/>
            <a:ln>
              <a:noFill/>
            </a:ln>
          </p:spPr>
        </p:cxnSp>
        <p:sp>
          <p:nvSpPr>
            <p:cNvPr id="482" name="Google Shape;482;p21"/>
            <p:cNvSpPr/>
            <p:nvPr/>
          </p:nvSpPr>
          <p:spPr>
            <a:xfrm>
              <a:off x="1244623" y="88386"/>
              <a:ext cx="1491627" cy="1496907"/>
            </a:xfrm>
            <a:prstGeom prst="ellipse">
              <a:avLst/>
            </a:prstGeom>
            <a:gradFill>
              <a:gsLst>
                <a:gs pos="0">
                  <a:srgbClr val="F6F8FC">
                    <a:alpha val="10588"/>
                  </a:srgbClr>
                </a:gs>
                <a:gs pos="64000">
                  <a:srgbClr val="A5A5A5"/>
                </a:gs>
                <a:gs pos="83000">
                  <a:srgbClr val="A5A5A5"/>
                </a:gs>
                <a:gs pos="100000">
                  <a:srgbClr val="A5A5A5"/>
                </a:gs>
              </a:gsLst>
              <a:lin ang="2400000" scaled="0"/>
            </a:gra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3" name="Google Shape;483;p21"/>
            <p:cNvSpPr/>
            <p:nvPr/>
          </p:nvSpPr>
          <p:spPr>
            <a:xfrm>
              <a:off x="1575988" y="426795"/>
              <a:ext cx="824291" cy="820097"/>
            </a:xfrm>
            <a:prstGeom prst="ellipse">
              <a:avLst/>
            </a:prstGeom>
            <a:solidFill>
              <a:srgbClr val="00B05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4472C4"/>
                </a:buClr>
                <a:buSzPts val="1800"/>
                <a:buFont typeface="Calibri"/>
                <a:buNone/>
              </a:pPr>
              <a:r>
                <a:t/>
              </a:r>
              <a:endParaRPr b="0" i="0" sz="1800" u="none" cap="none" strike="noStrike">
                <a:solidFill>
                  <a:srgbClr val="4472C4"/>
                </a:solidFill>
                <a:latin typeface="Calibri"/>
                <a:ea typeface="Calibri"/>
                <a:cs typeface="Calibri"/>
                <a:sym typeface="Calibri"/>
              </a:endParaRPr>
            </a:p>
          </p:txBody>
        </p:sp>
        <p:cxnSp>
          <p:nvCxnSpPr>
            <p:cNvPr id="484" name="Google Shape;484;p21"/>
            <p:cNvCxnSpPr/>
            <p:nvPr/>
          </p:nvCxnSpPr>
          <p:spPr>
            <a:xfrm>
              <a:off x="1198430" y="350395"/>
              <a:ext cx="775249" cy="484806"/>
            </a:xfrm>
            <a:prstGeom prst="straightConnector1">
              <a:avLst/>
            </a:prstGeom>
            <a:noFill/>
            <a:ln cap="flat" cmpd="sng" w="9525">
              <a:solidFill>
                <a:srgbClr val="262626"/>
              </a:solidFill>
              <a:prstDash val="solid"/>
              <a:round/>
              <a:headEnd len="sm" w="sm" type="none"/>
              <a:tailEnd len="med" w="med" type="oval"/>
            </a:ln>
          </p:spPr>
        </p:cxnSp>
      </p:grpSp>
      <p:sp>
        <p:nvSpPr>
          <p:cNvPr id="485" name="Google Shape;485;p21"/>
          <p:cNvSpPr txBox="1"/>
          <p:nvPr/>
        </p:nvSpPr>
        <p:spPr>
          <a:xfrm>
            <a:off x="5109794" y="4565750"/>
            <a:ext cx="5714875" cy="712137"/>
          </a:xfrm>
          <a:prstGeom prst="rect">
            <a:avLst/>
          </a:prstGeom>
          <a:no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486" name="Google Shape;486;p21"/>
          <p:cNvSpPr txBox="1"/>
          <p:nvPr/>
        </p:nvSpPr>
        <p:spPr>
          <a:xfrm>
            <a:off x="8295097" y="5294926"/>
            <a:ext cx="2488165" cy="3688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(for non-coiled regions)</a:t>
            </a:r>
            <a:endParaRPr/>
          </a:p>
        </p:txBody>
      </p:sp>
      <p:sp>
        <p:nvSpPr>
          <p:cNvPr id="487" name="Google Shape;487;p21"/>
          <p:cNvSpPr txBox="1"/>
          <p:nvPr/>
        </p:nvSpPr>
        <p:spPr>
          <a:xfrm>
            <a:off x="5131456" y="3949900"/>
            <a:ext cx="5237537" cy="446677"/>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488" name="Google Shape;488;p21"/>
          <p:cNvSpPr/>
          <p:nvPr/>
        </p:nvSpPr>
        <p:spPr>
          <a:xfrm>
            <a:off x="9365084" y="4022442"/>
            <a:ext cx="864390" cy="328296"/>
          </a:xfrm>
          <a:prstGeom prst="rect">
            <a:avLst/>
          </a:prstGeom>
          <a:noFill/>
          <a:ln cap="flat" cmpd="sng" w="25400">
            <a:solidFill>
              <a:srgbClr val="000000"/>
            </a:solidFill>
            <a:prstDash val="dashDot"/>
            <a:miter lim="400000"/>
            <a:headEnd len="sm" w="sm" type="none"/>
            <a:tailEnd len="sm" w="sm" type="none"/>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489" name="Google Shape;489;p21"/>
          <p:cNvSpPr/>
          <p:nvPr/>
        </p:nvSpPr>
        <p:spPr>
          <a:xfrm>
            <a:off x="495404" y="803200"/>
            <a:ext cx="8582982" cy="1"/>
          </a:xfrm>
          <a:custGeom>
            <a:rect b="b" l="l" r="r" t="t"/>
            <a:pathLst>
              <a:path extrusionOk="0" h="120000" w="21600">
                <a:moveTo>
                  <a:pt x="0" y="0"/>
                </a:moveTo>
                <a:lnTo>
                  <a:pt x="21600" y="0"/>
                </a:lnTo>
                <a:lnTo>
                  <a:pt x="21600" y="0"/>
                </a:lnTo>
                <a:lnTo>
                  <a:pt x="0" y="0"/>
                </a:lnTo>
                <a:close/>
              </a:path>
            </a:pathLst>
          </a:custGeom>
          <a:noFill/>
          <a:ln>
            <a:noFill/>
          </a:ln>
        </p:spPr>
        <p:txBody>
          <a:bodyPr anchorCtr="0" anchor="b" bIns="91425" lIns="91425" spcFirstLastPara="1" rIns="91425" wrap="square" tIns="91425">
            <a:sp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Evolution + Structure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2"/>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PRESCOTT: Allele frequency from human population data</a:t>
            </a:r>
            <a:endParaRPr/>
          </a:p>
        </p:txBody>
      </p:sp>
      <p:sp>
        <p:nvSpPr>
          <p:cNvPr id="495" name="Google Shape;495;p22"/>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grpSp>
        <p:nvGrpSpPr>
          <p:cNvPr id="496" name="Google Shape;496;p22"/>
          <p:cNvGrpSpPr/>
          <p:nvPr/>
        </p:nvGrpSpPr>
        <p:grpSpPr>
          <a:xfrm>
            <a:off x="660161" y="2677255"/>
            <a:ext cx="6619725" cy="1268497"/>
            <a:chOff x="0" y="0"/>
            <a:chExt cx="6619723" cy="1268496"/>
          </a:xfrm>
        </p:grpSpPr>
        <p:pic>
          <p:nvPicPr>
            <p:cNvPr descr="Picture 4" id="497" name="Google Shape;497;p22"/>
            <p:cNvPicPr preferRelativeResize="0"/>
            <p:nvPr/>
          </p:nvPicPr>
          <p:blipFill rotWithShape="1">
            <a:blip r:embed="rId3">
              <a:alphaModFix/>
            </a:blip>
            <a:srcRect b="783" l="3469" r="35782" t="86839"/>
            <a:stretch/>
          </p:blipFill>
          <p:spPr>
            <a:xfrm>
              <a:off x="0" y="47769"/>
              <a:ext cx="6619723" cy="1220727"/>
            </a:xfrm>
            <a:prstGeom prst="rect">
              <a:avLst/>
            </a:prstGeom>
            <a:noFill/>
            <a:ln>
              <a:noFill/>
            </a:ln>
          </p:spPr>
        </p:pic>
        <p:sp>
          <p:nvSpPr>
            <p:cNvPr id="498" name="Google Shape;498;p22"/>
            <p:cNvSpPr/>
            <p:nvPr/>
          </p:nvSpPr>
          <p:spPr>
            <a:xfrm>
              <a:off x="1320" y="0"/>
              <a:ext cx="135147" cy="22770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FFFFFF"/>
                </a:buClr>
                <a:buSzPts val="10200"/>
                <a:buFont typeface="Arial"/>
                <a:buNone/>
              </a:pPr>
              <a:r>
                <a:t/>
              </a:r>
              <a:endParaRPr b="0" i="0" sz="10200" u="none" cap="none" strike="noStrike">
                <a:solidFill>
                  <a:srgbClr val="FFFFFF"/>
                </a:solidFill>
                <a:latin typeface="Arial"/>
                <a:ea typeface="Arial"/>
                <a:cs typeface="Arial"/>
                <a:sym typeface="Arial"/>
              </a:endParaRPr>
            </a:p>
          </p:txBody>
        </p:sp>
      </p:grpSp>
      <p:grpSp>
        <p:nvGrpSpPr>
          <p:cNvPr id="499" name="Google Shape;499;p22"/>
          <p:cNvGrpSpPr/>
          <p:nvPr/>
        </p:nvGrpSpPr>
        <p:grpSpPr>
          <a:xfrm>
            <a:off x="705643" y="1438093"/>
            <a:ext cx="6864207" cy="1243489"/>
            <a:chOff x="0" y="0"/>
            <a:chExt cx="6864206" cy="1243488"/>
          </a:xfrm>
        </p:grpSpPr>
        <p:pic>
          <p:nvPicPr>
            <p:cNvPr descr="Group" id="500" name="Google Shape;500;p22"/>
            <p:cNvPicPr preferRelativeResize="0"/>
            <p:nvPr/>
          </p:nvPicPr>
          <p:blipFill rotWithShape="1">
            <a:blip r:embed="rId3">
              <a:alphaModFix/>
            </a:blip>
            <a:srcRect b="13930" l="3469" r="53339" t="74497"/>
            <a:stretch/>
          </p:blipFill>
          <p:spPr>
            <a:xfrm>
              <a:off x="0" y="0"/>
              <a:ext cx="5127819" cy="1243488"/>
            </a:xfrm>
            <a:prstGeom prst="rect">
              <a:avLst/>
            </a:prstGeom>
            <a:noFill/>
            <a:ln>
              <a:noFill/>
            </a:ln>
          </p:spPr>
        </p:pic>
        <p:pic>
          <p:nvPicPr>
            <p:cNvPr descr="Group" id="501" name="Google Shape;501;p22"/>
            <p:cNvPicPr preferRelativeResize="0"/>
            <p:nvPr/>
          </p:nvPicPr>
          <p:blipFill rotWithShape="1">
            <a:blip r:embed="rId3">
              <a:alphaModFix/>
            </a:blip>
            <a:srcRect b="19776" l="47622" r="41461" t="74497"/>
            <a:stretch/>
          </p:blipFill>
          <p:spPr>
            <a:xfrm>
              <a:off x="5298904" y="193787"/>
              <a:ext cx="1565302" cy="743041"/>
            </a:xfrm>
            <a:prstGeom prst="rect">
              <a:avLst/>
            </a:prstGeom>
            <a:noFill/>
            <a:ln>
              <a:noFill/>
            </a:ln>
          </p:spPr>
        </p:pic>
      </p:grpSp>
      <p:sp>
        <p:nvSpPr>
          <p:cNvPr id="502" name="Google Shape;502;p22"/>
          <p:cNvSpPr txBox="1"/>
          <p:nvPr/>
        </p:nvSpPr>
        <p:spPr>
          <a:xfrm>
            <a:off x="8481138" y="1235849"/>
            <a:ext cx="3113984" cy="3366263"/>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gnomAD v4.0.0</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730,947 individuals from 8 populations (&gt;20,000 ind):</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African/African American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Admixed American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Ashkenazi Jewish </a:t>
            </a:r>
            <a:r>
              <a:rPr b="0" i="0" lang="en-US" sz="1400" u="none" cap="none" strike="noStrike">
                <a:solidFill>
                  <a:srgbClr val="C00000"/>
                </a:solidFill>
                <a:latin typeface="Arial"/>
                <a:ea typeface="Arial"/>
                <a:cs typeface="Arial"/>
                <a:sym typeface="Arial"/>
              </a:rPr>
              <a:t>(14804 ind)</a:t>
            </a:r>
            <a:endParaRPr b="0" i="0" sz="2000" u="none" cap="none" strike="noStrike">
              <a:solidFill>
                <a:srgbClr val="C00000"/>
              </a:solidFill>
              <a:latin typeface="Arial"/>
              <a:ea typeface="Arial"/>
              <a:cs typeface="Arial"/>
              <a:sym typeface="Arial"/>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East Asian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European (Finnish)</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European (non Finnish)</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South Asian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Middle Eastern </a:t>
            </a:r>
            <a:r>
              <a:rPr b="0" i="0" lang="en-US" sz="1400" u="none" cap="none" strike="noStrike">
                <a:solidFill>
                  <a:srgbClr val="C00000"/>
                </a:solidFill>
                <a:latin typeface="Arial"/>
                <a:ea typeface="Arial"/>
                <a:cs typeface="Arial"/>
                <a:sym typeface="Arial"/>
              </a:rPr>
              <a:t>(3031 ind)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23"/>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grpSp>
        <p:nvGrpSpPr>
          <p:cNvPr id="508" name="Google Shape;508;p23"/>
          <p:cNvGrpSpPr/>
          <p:nvPr/>
        </p:nvGrpSpPr>
        <p:grpSpPr>
          <a:xfrm>
            <a:off x="660161" y="2677255"/>
            <a:ext cx="6619725" cy="1268497"/>
            <a:chOff x="0" y="0"/>
            <a:chExt cx="6619723" cy="1268496"/>
          </a:xfrm>
        </p:grpSpPr>
        <p:pic>
          <p:nvPicPr>
            <p:cNvPr descr="Picture 4" id="509" name="Google Shape;509;p23"/>
            <p:cNvPicPr preferRelativeResize="0"/>
            <p:nvPr/>
          </p:nvPicPr>
          <p:blipFill rotWithShape="1">
            <a:blip r:embed="rId3">
              <a:alphaModFix/>
            </a:blip>
            <a:srcRect b="783" l="3469" r="35782" t="86839"/>
            <a:stretch/>
          </p:blipFill>
          <p:spPr>
            <a:xfrm>
              <a:off x="0" y="47769"/>
              <a:ext cx="6619723" cy="1220727"/>
            </a:xfrm>
            <a:prstGeom prst="rect">
              <a:avLst/>
            </a:prstGeom>
            <a:noFill/>
            <a:ln>
              <a:noFill/>
            </a:ln>
          </p:spPr>
        </p:pic>
        <p:sp>
          <p:nvSpPr>
            <p:cNvPr id="510" name="Google Shape;510;p23"/>
            <p:cNvSpPr/>
            <p:nvPr/>
          </p:nvSpPr>
          <p:spPr>
            <a:xfrm>
              <a:off x="1320" y="0"/>
              <a:ext cx="135147" cy="22770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FFFFFF"/>
                </a:buClr>
                <a:buSzPts val="10200"/>
                <a:buFont typeface="Arial"/>
                <a:buNone/>
              </a:pPr>
              <a:r>
                <a:t/>
              </a:r>
              <a:endParaRPr b="0" i="0" sz="10200" u="none" cap="none" strike="noStrike">
                <a:solidFill>
                  <a:srgbClr val="FFFFFF"/>
                </a:solidFill>
                <a:latin typeface="Arial"/>
                <a:ea typeface="Arial"/>
                <a:cs typeface="Arial"/>
                <a:sym typeface="Arial"/>
              </a:endParaRPr>
            </a:p>
          </p:txBody>
        </p:sp>
      </p:grpSp>
      <p:grpSp>
        <p:nvGrpSpPr>
          <p:cNvPr id="511" name="Google Shape;511;p23"/>
          <p:cNvGrpSpPr/>
          <p:nvPr/>
        </p:nvGrpSpPr>
        <p:grpSpPr>
          <a:xfrm>
            <a:off x="705643" y="1438093"/>
            <a:ext cx="6864207" cy="1243489"/>
            <a:chOff x="0" y="0"/>
            <a:chExt cx="6864206" cy="1243488"/>
          </a:xfrm>
        </p:grpSpPr>
        <p:pic>
          <p:nvPicPr>
            <p:cNvPr descr="Group" id="512" name="Google Shape;512;p23"/>
            <p:cNvPicPr preferRelativeResize="0"/>
            <p:nvPr/>
          </p:nvPicPr>
          <p:blipFill rotWithShape="1">
            <a:blip r:embed="rId3">
              <a:alphaModFix/>
            </a:blip>
            <a:srcRect b="13930" l="3469" r="53339" t="74497"/>
            <a:stretch/>
          </p:blipFill>
          <p:spPr>
            <a:xfrm>
              <a:off x="0" y="0"/>
              <a:ext cx="5127819" cy="1243488"/>
            </a:xfrm>
            <a:prstGeom prst="rect">
              <a:avLst/>
            </a:prstGeom>
            <a:noFill/>
            <a:ln>
              <a:noFill/>
            </a:ln>
          </p:spPr>
        </p:pic>
        <p:pic>
          <p:nvPicPr>
            <p:cNvPr descr="Group" id="513" name="Google Shape;513;p23"/>
            <p:cNvPicPr preferRelativeResize="0"/>
            <p:nvPr/>
          </p:nvPicPr>
          <p:blipFill rotWithShape="1">
            <a:blip r:embed="rId3">
              <a:alphaModFix/>
            </a:blip>
            <a:srcRect b="19776" l="47622" r="41461" t="74497"/>
            <a:stretch/>
          </p:blipFill>
          <p:spPr>
            <a:xfrm>
              <a:off x="5298904" y="193787"/>
              <a:ext cx="1565302" cy="743041"/>
            </a:xfrm>
            <a:prstGeom prst="rect">
              <a:avLst/>
            </a:prstGeom>
            <a:noFill/>
            <a:ln>
              <a:noFill/>
            </a:ln>
          </p:spPr>
        </p:pic>
      </p:grpSp>
      <p:sp>
        <p:nvSpPr>
          <p:cNvPr id="514" name="Google Shape;514;p23"/>
          <p:cNvSpPr txBox="1"/>
          <p:nvPr/>
        </p:nvSpPr>
        <p:spPr>
          <a:xfrm>
            <a:off x="1567642" y="4645309"/>
            <a:ext cx="5673745" cy="923094"/>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15" name="Google Shape;515;p23"/>
          <p:cNvSpPr txBox="1"/>
          <p:nvPr/>
        </p:nvSpPr>
        <p:spPr>
          <a:xfrm>
            <a:off x="8481138" y="1235849"/>
            <a:ext cx="3113984" cy="3366263"/>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gnomAD v4.0.0</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730,947 individuals from 8 populations (&gt;20,000 ind):</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African/African American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Admixed American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Ashkenazi Jewish </a:t>
            </a:r>
            <a:r>
              <a:rPr b="0" i="0" lang="en-US" sz="1400" u="none" cap="none" strike="noStrike">
                <a:solidFill>
                  <a:srgbClr val="C00000"/>
                </a:solidFill>
                <a:latin typeface="Arial"/>
                <a:ea typeface="Arial"/>
                <a:cs typeface="Arial"/>
                <a:sym typeface="Arial"/>
              </a:rPr>
              <a:t>(14804 ind)</a:t>
            </a:r>
            <a:endParaRPr b="0" i="0" sz="2000" u="none" cap="none" strike="noStrike">
              <a:solidFill>
                <a:srgbClr val="C00000"/>
              </a:solidFill>
              <a:latin typeface="Arial"/>
              <a:ea typeface="Arial"/>
              <a:cs typeface="Arial"/>
              <a:sym typeface="Arial"/>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East Asian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European (Finnish)</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European (non Finnish)</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South Asian</a:t>
            </a:r>
            <a:endParaRPr/>
          </a:p>
          <a:p>
            <a:pPr indent="-160019" lvl="0" marL="160019"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Middle Eastern </a:t>
            </a:r>
            <a:r>
              <a:rPr b="0" i="0" lang="en-US" sz="1400" u="none" cap="none" strike="noStrike">
                <a:solidFill>
                  <a:srgbClr val="C00000"/>
                </a:solidFill>
                <a:latin typeface="Arial"/>
                <a:ea typeface="Arial"/>
                <a:cs typeface="Arial"/>
                <a:sym typeface="Arial"/>
              </a:rPr>
              <a:t>(3031 ind)</a:t>
            </a:r>
            <a:endParaRPr/>
          </a:p>
        </p:txBody>
      </p:sp>
      <p:sp>
        <p:nvSpPr>
          <p:cNvPr id="516" name="Google Shape;516;p23"/>
          <p:cNvSpPr txBox="1"/>
          <p:nvPr/>
        </p:nvSpPr>
        <p:spPr>
          <a:xfrm>
            <a:off x="1557174" y="5593698"/>
            <a:ext cx="6883407" cy="36880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Effect: decrease pathogenicity scores for common missense mutations</a:t>
            </a:r>
            <a:endParaRPr/>
          </a:p>
        </p:txBody>
      </p:sp>
      <p:sp>
        <p:nvSpPr>
          <p:cNvPr id="517" name="Google Shape;517;p23"/>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PRESCOTT: Allele frequency from human population data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24"/>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and PRESCOTT performances</a:t>
            </a:r>
            <a:endParaRPr/>
          </a:p>
        </p:txBody>
      </p:sp>
      <p:sp>
        <p:nvSpPr>
          <p:cNvPr id="523" name="Google Shape;523;p24"/>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pic>
        <p:nvPicPr>
          <p:cNvPr descr="Picture 6" id="524" name="Google Shape;524;p24"/>
          <p:cNvPicPr preferRelativeResize="0"/>
          <p:nvPr/>
        </p:nvPicPr>
        <p:blipFill rotWithShape="1">
          <a:blip r:embed="rId3">
            <a:alphaModFix/>
          </a:blip>
          <a:srcRect b="52023" l="20456" r="59704" t="0"/>
          <a:stretch/>
        </p:blipFill>
        <p:spPr>
          <a:xfrm>
            <a:off x="886340" y="1460231"/>
            <a:ext cx="2632087" cy="1908961"/>
          </a:xfrm>
          <a:prstGeom prst="rect">
            <a:avLst/>
          </a:prstGeom>
          <a:noFill/>
          <a:ln>
            <a:noFill/>
          </a:ln>
        </p:spPr>
      </p:pic>
      <p:pic>
        <p:nvPicPr>
          <p:cNvPr descr="Picture 6" id="525" name="Google Shape;525;p24"/>
          <p:cNvPicPr preferRelativeResize="0"/>
          <p:nvPr/>
        </p:nvPicPr>
        <p:blipFill rotWithShape="1">
          <a:blip r:embed="rId3">
            <a:alphaModFix/>
          </a:blip>
          <a:srcRect b="52023" l="0" r="80101" t="0"/>
          <a:stretch/>
        </p:blipFill>
        <p:spPr>
          <a:xfrm>
            <a:off x="3599741" y="1460231"/>
            <a:ext cx="2639920" cy="190896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descr="Picture 2" id="530" name="Google Shape;530;p25"/>
          <p:cNvPicPr preferRelativeResize="0"/>
          <p:nvPr/>
        </p:nvPicPr>
        <p:blipFill rotWithShape="1">
          <a:blip r:embed="rId3">
            <a:alphaModFix/>
          </a:blip>
          <a:srcRect b="1571" l="3143" r="8263" t="8988"/>
          <a:stretch/>
        </p:blipFill>
        <p:spPr>
          <a:xfrm>
            <a:off x="2102693" y="3809439"/>
            <a:ext cx="2654859" cy="2010181"/>
          </a:xfrm>
          <a:prstGeom prst="rect">
            <a:avLst/>
          </a:prstGeom>
          <a:noFill/>
          <a:ln>
            <a:noFill/>
          </a:ln>
        </p:spPr>
      </p:pic>
      <p:sp>
        <p:nvSpPr>
          <p:cNvPr id="531" name="Google Shape;531;p25"/>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and PRESCOTT performances</a:t>
            </a:r>
            <a:endParaRPr/>
          </a:p>
        </p:txBody>
      </p:sp>
      <p:sp>
        <p:nvSpPr>
          <p:cNvPr id="532" name="Google Shape;532;p25"/>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pic>
        <p:nvPicPr>
          <p:cNvPr descr="Picture 6" id="533" name="Google Shape;533;p25"/>
          <p:cNvPicPr preferRelativeResize="0"/>
          <p:nvPr/>
        </p:nvPicPr>
        <p:blipFill rotWithShape="1">
          <a:blip r:embed="rId4">
            <a:alphaModFix/>
          </a:blip>
          <a:srcRect b="52023" l="20456" r="59704" t="0"/>
          <a:stretch/>
        </p:blipFill>
        <p:spPr>
          <a:xfrm>
            <a:off x="886340" y="1460231"/>
            <a:ext cx="2632087" cy="1908961"/>
          </a:xfrm>
          <a:prstGeom prst="rect">
            <a:avLst/>
          </a:prstGeom>
          <a:noFill/>
          <a:ln>
            <a:noFill/>
          </a:ln>
        </p:spPr>
      </p:pic>
      <p:pic>
        <p:nvPicPr>
          <p:cNvPr descr="Picture 6" id="534" name="Google Shape;534;p25"/>
          <p:cNvPicPr preferRelativeResize="0"/>
          <p:nvPr/>
        </p:nvPicPr>
        <p:blipFill rotWithShape="1">
          <a:blip r:embed="rId4">
            <a:alphaModFix/>
          </a:blip>
          <a:srcRect b="52023" l="0" r="80101" t="0"/>
          <a:stretch/>
        </p:blipFill>
        <p:spPr>
          <a:xfrm>
            <a:off x="3599741" y="1460231"/>
            <a:ext cx="2639920" cy="1908961"/>
          </a:xfrm>
          <a:prstGeom prst="rect">
            <a:avLst/>
          </a:prstGeom>
          <a:noFill/>
          <a:ln>
            <a:noFill/>
          </a:ln>
        </p:spPr>
      </p:pic>
      <p:sp>
        <p:nvSpPr>
          <p:cNvPr id="535" name="Google Shape;535;p25"/>
          <p:cNvSpPr txBox="1"/>
          <p:nvPr/>
        </p:nvSpPr>
        <p:spPr>
          <a:xfrm>
            <a:off x="1978106" y="5791475"/>
            <a:ext cx="790364" cy="368809"/>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MLH1</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26"/>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and PRESCOTT performances</a:t>
            </a:r>
            <a:endParaRPr/>
          </a:p>
        </p:txBody>
      </p:sp>
      <p:sp>
        <p:nvSpPr>
          <p:cNvPr id="541" name="Google Shape;541;p26"/>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pic>
        <p:nvPicPr>
          <p:cNvPr descr="Group" id="542" name="Google Shape;542;p26"/>
          <p:cNvPicPr preferRelativeResize="0"/>
          <p:nvPr/>
        </p:nvPicPr>
        <p:blipFill rotWithShape="1">
          <a:blip r:embed="rId3">
            <a:alphaModFix/>
          </a:blip>
          <a:srcRect b="1873" l="3337" r="8561" t="9755"/>
          <a:stretch/>
        </p:blipFill>
        <p:spPr>
          <a:xfrm>
            <a:off x="2102702" y="3815973"/>
            <a:ext cx="2654680" cy="1997105"/>
          </a:xfrm>
          <a:prstGeom prst="rect">
            <a:avLst/>
          </a:prstGeom>
          <a:noFill/>
          <a:ln>
            <a:noFill/>
          </a:ln>
        </p:spPr>
      </p:pic>
      <p:pic>
        <p:nvPicPr>
          <p:cNvPr descr="Picture 6" id="543" name="Google Shape;543;p26"/>
          <p:cNvPicPr preferRelativeResize="0"/>
          <p:nvPr/>
        </p:nvPicPr>
        <p:blipFill rotWithShape="1">
          <a:blip r:embed="rId4">
            <a:alphaModFix/>
          </a:blip>
          <a:srcRect b="52023" l="20456" r="59704" t="0"/>
          <a:stretch/>
        </p:blipFill>
        <p:spPr>
          <a:xfrm>
            <a:off x="886340" y="1460231"/>
            <a:ext cx="2632087" cy="1908961"/>
          </a:xfrm>
          <a:prstGeom prst="rect">
            <a:avLst/>
          </a:prstGeom>
          <a:noFill/>
          <a:ln>
            <a:noFill/>
          </a:ln>
        </p:spPr>
      </p:pic>
      <p:pic>
        <p:nvPicPr>
          <p:cNvPr descr="Picture 6" id="544" name="Google Shape;544;p26"/>
          <p:cNvPicPr preferRelativeResize="0"/>
          <p:nvPr/>
        </p:nvPicPr>
        <p:blipFill rotWithShape="1">
          <a:blip r:embed="rId4">
            <a:alphaModFix/>
          </a:blip>
          <a:srcRect b="52023" l="0" r="80101" t="0"/>
          <a:stretch/>
        </p:blipFill>
        <p:spPr>
          <a:xfrm>
            <a:off x="3599741" y="1460231"/>
            <a:ext cx="2639920" cy="1908961"/>
          </a:xfrm>
          <a:prstGeom prst="rect">
            <a:avLst/>
          </a:prstGeom>
          <a:noFill/>
          <a:ln>
            <a:noFill/>
          </a:ln>
        </p:spPr>
      </p:pic>
      <p:sp>
        <p:nvSpPr>
          <p:cNvPr id="545" name="Google Shape;545;p26"/>
          <p:cNvSpPr txBox="1"/>
          <p:nvPr/>
        </p:nvSpPr>
        <p:spPr>
          <a:xfrm>
            <a:off x="1978106" y="5791475"/>
            <a:ext cx="790364" cy="368809"/>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MLH1</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27"/>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and PRESCOTT performances</a:t>
            </a:r>
            <a:endParaRPr/>
          </a:p>
        </p:txBody>
      </p:sp>
      <p:sp>
        <p:nvSpPr>
          <p:cNvPr id="551" name="Google Shape;551;p27"/>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pic>
        <p:nvPicPr>
          <p:cNvPr descr="Group" id="552" name="Google Shape;552;p27"/>
          <p:cNvPicPr preferRelativeResize="0"/>
          <p:nvPr/>
        </p:nvPicPr>
        <p:blipFill rotWithShape="1">
          <a:blip r:embed="rId3">
            <a:alphaModFix/>
          </a:blip>
          <a:srcRect b="1873" l="3337" r="8561" t="9755"/>
          <a:stretch/>
        </p:blipFill>
        <p:spPr>
          <a:xfrm>
            <a:off x="2102702" y="3815973"/>
            <a:ext cx="2654680" cy="1997105"/>
          </a:xfrm>
          <a:prstGeom prst="rect">
            <a:avLst/>
          </a:prstGeom>
          <a:noFill/>
          <a:ln>
            <a:noFill/>
          </a:ln>
        </p:spPr>
      </p:pic>
      <p:pic>
        <p:nvPicPr>
          <p:cNvPr descr="Picture 3" id="553" name="Google Shape;553;p27"/>
          <p:cNvPicPr preferRelativeResize="0"/>
          <p:nvPr/>
        </p:nvPicPr>
        <p:blipFill rotWithShape="1">
          <a:blip r:embed="rId4">
            <a:alphaModFix/>
          </a:blip>
          <a:srcRect b="0" l="60925" r="0" t="0"/>
          <a:stretch/>
        </p:blipFill>
        <p:spPr>
          <a:xfrm>
            <a:off x="7023181" y="2219927"/>
            <a:ext cx="4555102" cy="3496252"/>
          </a:xfrm>
          <a:prstGeom prst="rect">
            <a:avLst/>
          </a:prstGeom>
          <a:noFill/>
          <a:ln>
            <a:noFill/>
          </a:ln>
        </p:spPr>
      </p:pic>
      <p:pic>
        <p:nvPicPr>
          <p:cNvPr descr="Picture 6" id="554" name="Google Shape;554;p27"/>
          <p:cNvPicPr preferRelativeResize="0"/>
          <p:nvPr/>
        </p:nvPicPr>
        <p:blipFill rotWithShape="1">
          <a:blip r:embed="rId4">
            <a:alphaModFix/>
          </a:blip>
          <a:srcRect b="52023" l="20456" r="59704" t="0"/>
          <a:stretch/>
        </p:blipFill>
        <p:spPr>
          <a:xfrm>
            <a:off x="886340" y="1460231"/>
            <a:ext cx="2632087" cy="1908961"/>
          </a:xfrm>
          <a:prstGeom prst="rect">
            <a:avLst/>
          </a:prstGeom>
          <a:noFill/>
          <a:ln>
            <a:noFill/>
          </a:ln>
        </p:spPr>
      </p:pic>
      <p:sp>
        <p:nvSpPr>
          <p:cNvPr id="555" name="Google Shape;555;p27"/>
          <p:cNvSpPr txBox="1"/>
          <p:nvPr/>
        </p:nvSpPr>
        <p:spPr>
          <a:xfrm>
            <a:off x="7425398" y="1484098"/>
            <a:ext cx="3750501" cy="648209"/>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Results on 1883 human proteins from ClinVar, present in gnomAD</a:t>
            </a:r>
            <a:endParaRPr/>
          </a:p>
        </p:txBody>
      </p:sp>
      <p:pic>
        <p:nvPicPr>
          <p:cNvPr descr="Picture 6" id="556" name="Google Shape;556;p27"/>
          <p:cNvPicPr preferRelativeResize="0"/>
          <p:nvPr/>
        </p:nvPicPr>
        <p:blipFill rotWithShape="1">
          <a:blip r:embed="rId4">
            <a:alphaModFix/>
          </a:blip>
          <a:srcRect b="52023" l="0" r="80101" t="0"/>
          <a:stretch/>
        </p:blipFill>
        <p:spPr>
          <a:xfrm>
            <a:off x="3599741" y="1460231"/>
            <a:ext cx="2639920" cy="1908961"/>
          </a:xfrm>
          <a:prstGeom prst="rect">
            <a:avLst/>
          </a:prstGeom>
          <a:noFill/>
          <a:ln>
            <a:noFill/>
          </a:ln>
        </p:spPr>
      </p:pic>
      <p:sp>
        <p:nvSpPr>
          <p:cNvPr id="557" name="Google Shape;557;p27"/>
          <p:cNvSpPr txBox="1"/>
          <p:nvPr/>
        </p:nvSpPr>
        <p:spPr>
          <a:xfrm>
            <a:off x="1978106" y="5791475"/>
            <a:ext cx="790364" cy="368809"/>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MLH1</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28"/>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Can we further improve generalisation?</a:t>
            </a:r>
            <a:endParaRPr/>
          </a:p>
        </p:txBody>
      </p:sp>
      <p:sp>
        <p:nvSpPr>
          <p:cNvPr id="563" name="Google Shape;563;p28"/>
          <p:cNvSpPr txBox="1"/>
          <p:nvPr/>
        </p:nvSpPr>
        <p:spPr>
          <a:xfrm>
            <a:off x="3047354" y="3168166"/>
            <a:ext cx="1030626" cy="35911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MMseqs2</a:t>
            </a:r>
            <a:endParaRPr/>
          </a:p>
        </p:txBody>
      </p:sp>
      <p:grpSp>
        <p:nvGrpSpPr>
          <p:cNvPr id="564" name="Google Shape;564;p28"/>
          <p:cNvGrpSpPr/>
          <p:nvPr/>
        </p:nvGrpSpPr>
        <p:grpSpPr>
          <a:xfrm>
            <a:off x="4849824" y="2410936"/>
            <a:ext cx="2278699" cy="2036129"/>
            <a:chOff x="0" y="0"/>
            <a:chExt cx="2278698" cy="2036128"/>
          </a:xfrm>
        </p:grpSpPr>
        <p:grpSp>
          <p:nvGrpSpPr>
            <p:cNvPr id="565" name="Google Shape;565;p28"/>
            <p:cNvGrpSpPr/>
            <p:nvPr/>
          </p:nvGrpSpPr>
          <p:grpSpPr>
            <a:xfrm>
              <a:off x="363860" y="74080"/>
              <a:ext cx="1672050" cy="1887167"/>
              <a:chOff x="0" y="0"/>
              <a:chExt cx="1672048" cy="1887166"/>
            </a:xfrm>
          </p:grpSpPr>
          <p:sp>
            <p:nvSpPr>
              <p:cNvPr id="566" name="Google Shape;566;p28"/>
              <p:cNvSpPr/>
              <p:nvPr/>
            </p:nvSpPr>
            <p:spPr>
              <a:xfrm>
                <a:off x="0" y="0"/>
                <a:ext cx="152400" cy="1886366"/>
              </a:xfrm>
              <a:prstGeom prst="rect">
                <a:avLst/>
              </a:prstGeom>
              <a:solidFill>
                <a:srgbClr val="99CC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567" name="Google Shape;567;p28"/>
              <p:cNvSpPr/>
              <p:nvPr/>
            </p:nvSpPr>
            <p:spPr>
              <a:xfrm>
                <a:off x="1519647" y="799"/>
                <a:ext cx="152401" cy="1886367"/>
              </a:xfrm>
              <a:prstGeom prst="rect">
                <a:avLst/>
              </a:prstGeom>
              <a:solidFill>
                <a:srgbClr val="009999">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nvGrpSpPr>
              <p:cNvPr id="568" name="Google Shape;568;p28"/>
              <p:cNvGrpSpPr/>
              <p:nvPr/>
            </p:nvGrpSpPr>
            <p:grpSpPr>
              <a:xfrm>
                <a:off x="152810" y="799"/>
                <a:ext cx="604840" cy="1886367"/>
                <a:chOff x="0" y="0"/>
                <a:chExt cx="604838" cy="1886366"/>
              </a:xfrm>
            </p:grpSpPr>
            <p:sp>
              <p:nvSpPr>
                <p:cNvPr id="569" name="Google Shape;569;p28"/>
                <p:cNvSpPr/>
                <p:nvPr/>
              </p:nvSpPr>
              <p:spPr>
                <a:xfrm>
                  <a:off x="0" y="0"/>
                  <a:ext cx="152400" cy="1885339"/>
                </a:xfrm>
                <a:prstGeom prst="rect">
                  <a:avLst/>
                </a:prstGeom>
                <a:solidFill>
                  <a:srgbClr val="CC00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sp>
              <p:nvSpPr>
                <p:cNvPr id="570" name="Google Shape;570;p28"/>
                <p:cNvSpPr/>
                <p:nvPr/>
              </p:nvSpPr>
              <p:spPr>
                <a:xfrm>
                  <a:off x="452437" y="1026"/>
                  <a:ext cx="152401" cy="1885340"/>
                </a:xfrm>
                <a:prstGeom prst="rect">
                  <a:avLst/>
                </a:prstGeom>
                <a:solidFill>
                  <a:srgbClr val="CC0000">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sp>
            <p:nvSpPr>
              <p:cNvPr id="571" name="Google Shape;571;p28"/>
              <p:cNvSpPr/>
              <p:nvPr/>
            </p:nvSpPr>
            <p:spPr>
              <a:xfrm>
                <a:off x="1060860" y="800"/>
                <a:ext cx="152401" cy="1885566"/>
              </a:xfrm>
              <a:prstGeom prst="rect">
                <a:avLst/>
              </a:prstGeom>
              <a:solidFill>
                <a:srgbClr val="000099">
                  <a:alpha val="49803"/>
                </a:srgbClr>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2400"/>
                  <a:buFont typeface="Times New Roman"/>
                  <a:buNone/>
                </a:pPr>
                <a:r>
                  <a:t/>
                </a:r>
                <a:endParaRPr b="0" i="0" sz="2400" u="none" cap="none" strike="noStrike">
                  <a:solidFill>
                    <a:srgbClr val="000000"/>
                  </a:solidFill>
                  <a:latin typeface="Times New Roman"/>
                  <a:ea typeface="Times New Roman"/>
                  <a:cs typeface="Times New Roman"/>
                  <a:sym typeface="Times New Roman"/>
                </a:endParaRPr>
              </a:p>
            </p:txBody>
          </p:sp>
        </p:grpSp>
        <p:sp>
          <p:nvSpPr>
            <p:cNvPr id="572" name="Google Shape;572;p28"/>
            <p:cNvSpPr txBox="1"/>
            <p:nvPr/>
          </p:nvSpPr>
          <p:spPr>
            <a:xfrm>
              <a:off x="7937" y="0"/>
              <a:ext cx="2270761" cy="3835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AGFHICVQVYENK</a:t>
              </a:r>
              <a:endParaRPr/>
            </a:p>
          </p:txBody>
        </p:sp>
        <p:sp>
          <p:nvSpPr>
            <p:cNvPr id="573" name="Google Shape;573;p28"/>
            <p:cNvSpPr txBox="1"/>
            <p:nvPr/>
          </p:nvSpPr>
          <p:spPr>
            <a:xfrm>
              <a:off x="7937" y="275431"/>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ASFHICVQVYENK</a:t>
              </a:r>
              <a:endParaRPr/>
            </a:p>
          </p:txBody>
        </p:sp>
        <p:sp>
          <p:nvSpPr>
            <p:cNvPr id="574" name="Google Shape;574;p28"/>
            <p:cNvSpPr txBox="1"/>
            <p:nvPr/>
          </p:nvSpPr>
          <p:spPr>
            <a:xfrm>
              <a:off x="7937" y="550862"/>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MGFHICVQVYQNK</a:t>
              </a:r>
              <a:endParaRPr/>
            </a:p>
          </p:txBody>
        </p:sp>
        <p:sp>
          <p:nvSpPr>
            <p:cNvPr id="575" name="Google Shape;575;p28"/>
            <p:cNvSpPr txBox="1"/>
            <p:nvPr/>
          </p:nvSpPr>
          <p:spPr>
            <a:xfrm>
              <a:off x="0" y="826293"/>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LGFHICVQVY-NK</a:t>
              </a:r>
              <a:endParaRPr/>
            </a:p>
          </p:txBody>
        </p:sp>
        <p:sp>
          <p:nvSpPr>
            <p:cNvPr id="576" name="Google Shape;576;p28"/>
            <p:cNvSpPr txBox="1"/>
            <p:nvPr/>
          </p:nvSpPr>
          <p:spPr>
            <a:xfrm>
              <a:off x="0" y="1101725"/>
              <a:ext cx="2270761" cy="38354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GSFHPLVEVYQDK</a:t>
              </a:r>
              <a:endParaRPr/>
            </a:p>
          </p:txBody>
        </p:sp>
        <p:sp>
          <p:nvSpPr>
            <p:cNvPr id="577" name="Google Shape;577;p28"/>
            <p:cNvSpPr txBox="1"/>
            <p:nvPr/>
          </p:nvSpPr>
          <p:spPr>
            <a:xfrm>
              <a:off x="7937" y="1377156"/>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MGFHPLVEVYQDK</a:t>
              </a:r>
              <a:endParaRPr/>
            </a:p>
          </p:txBody>
        </p:sp>
        <p:sp>
          <p:nvSpPr>
            <p:cNvPr id="578" name="Google Shape;578;p28"/>
            <p:cNvSpPr txBox="1"/>
            <p:nvPr/>
          </p:nvSpPr>
          <p:spPr>
            <a:xfrm>
              <a:off x="0" y="1652587"/>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KGFHP-VEIY-DK</a:t>
              </a:r>
              <a:endParaRPr/>
            </a:p>
          </p:txBody>
        </p:sp>
      </p:grpSp>
      <p:sp>
        <p:nvSpPr>
          <p:cNvPr id="579" name="Google Shape;579;p28"/>
          <p:cNvSpPr txBox="1"/>
          <p:nvPr/>
        </p:nvSpPr>
        <p:spPr>
          <a:xfrm>
            <a:off x="338950" y="3370637"/>
            <a:ext cx="2270761" cy="3835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000"/>
              <a:buFont typeface="Courier New"/>
              <a:buNone/>
            </a:pPr>
            <a:r>
              <a:rPr b="0" i="0" lang="en-US" sz="2000" u="none" cap="none" strike="noStrike">
                <a:solidFill>
                  <a:srgbClr val="000000"/>
                </a:solidFill>
                <a:latin typeface="Courier New"/>
                <a:ea typeface="Courier New"/>
                <a:cs typeface="Courier New"/>
                <a:sym typeface="Courier New"/>
              </a:rPr>
              <a:t>AGFHICVQVYENK</a:t>
            </a:r>
            <a:endParaRPr/>
          </a:p>
        </p:txBody>
      </p:sp>
      <p:sp>
        <p:nvSpPr>
          <p:cNvPr id="580" name="Google Shape;580;p28"/>
          <p:cNvSpPr txBox="1"/>
          <p:nvPr/>
        </p:nvSpPr>
        <p:spPr>
          <a:xfrm>
            <a:off x="448207" y="2971553"/>
            <a:ext cx="1827303" cy="39638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Query sequence</a:t>
            </a:r>
            <a:endParaRPr/>
          </a:p>
        </p:txBody>
      </p:sp>
      <p:cxnSp>
        <p:nvCxnSpPr>
          <p:cNvPr id="581" name="Google Shape;581;p28"/>
          <p:cNvCxnSpPr/>
          <p:nvPr/>
        </p:nvCxnSpPr>
        <p:spPr>
          <a:xfrm>
            <a:off x="2687357" y="3562406"/>
            <a:ext cx="1750619" cy="1"/>
          </a:xfrm>
          <a:prstGeom prst="straightConnector1">
            <a:avLst/>
          </a:prstGeom>
          <a:noFill/>
          <a:ln cap="flat" cmpd="sng" w="12700">
            <a:solidFill>
              <a:srgbClr val="000000"/>
            </a:solidFill>
            <a:prstDash val="solid"/>
            <a:miter lim="400000"/>
            <a:headEnd len="sm" w="sm" type="none"/>
            <a:tailEnd len="med" w="med" type="stealth"/>
          </a:ln>
        </p:spPr>
      </p:cxnSp>
      <p:cxnSp>
        <p:nvCxnSpPr>
          <p:cNvPr id="582" name="Google Shape;582;p28"/>
          <p:cNvCxnSpPr/>
          <p:nvPr/>
        </p:nvCxnSpPr>
        <p:spPr>
          <a:xfrm>
            <a:off x="7271136" y="3562407"/>
            <a:ext cx="1750619" cy="1"/>
          </a:xfrm>
          <a:prstGeom prst="straightConnector1">
            <a:avLst/>
          </a:prstGeom>
          <a:noFill/>
          <a:ln cap="flat" cmpd="sng" w="12700">
            <a:solidFill>
              <a:srgbClr val="000000"/>
            </a:solidFill>
            <a:prstDash val="solid"/>
            <a:miter lim="400000"/>
            <a:headEnd len="sm" w="sm" type="none"/>
            <a:tailEnd len="med" w="med" type="stealth"/>
          </a:ln>
        </p:spPr>
      </p:cxnSp>
      <p:pic>
        <p:nvPicPr>
          <p:cNvPr descr="pasted-movie.png" id="583" name="Google Shape;583;p28"/>
          <p:cNvPicPr preferRelativeResize="0"/>
          <p:nvPr/>
        </p:nvPicPr>
        <p:blipFill rotWithShape="1">
          <a:blip r:embed="rId3">
            <a:alphaModFix/>
          </a:blip>
          <a:srcRect b="5950" l="6686" r="6686" t="5951"/>
          <a:stretch/>
        </p:blipFill>
        <p:spPr>
          <a:xfrm>
            <a:off x="9368634" y="2485288"/>
            <a:ext cx="2278505" cy="2154046"/>
          </a:xfrm>
          <a:prstGeom prst="rect">
            <a:avLst/>
          </a:prstGeom>
          <a:noFill/>
          <a:ln>
            <a:noFill/>
          </a:ln>
        </p:spPr>
      </p:pic>
      <p:sp>
        <p:nvSpPr>
          <p:cNvPr id="584" name="Google Shape;584;p28"/>
          <p:cNvSpPr txBox="1"/>
          <p:nvPr/>
        </p:nvSpPr>
        <p:spPr>
          <a:xfrm>
            <a:off x="7614018" y="3168166"/>
            <a:ext cx="1064856" cy="359113"/>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AlphaFold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grpSp>
        <p:nvGrpSpPr>
          <p:cNvPr id="589" name="Google Shape;589;p29"/>
          <p:cNvGrpSpPr/>
          <p:nvPr/>
        </p:nvGrpSpPr>
        <p:grpSpPr>
          <a:xfrm>
            <a:off x="1076590" y="1173479"/>
            <a:ext cx="5264409" cy="4955123"/>
            <a:chOff x="374842" y="0"/>
            <a:chExt cx="5264407" cy="4955121"/>
          </a:xfrm>
        </p:grpSpPr>
        <p:grpSp>
          <p:nvGrpSpPr>
            <p:cNvPr id="590" name="Google Shape;590;p29"/>
            <p:cNvGrpSpPr/>
            <p:nvPr/>
          </p:nvGrpSpPr>
          <p:grpSpPr>
            <a:xfrm>
              <a:off x="374842" y="356090"/>
              <a:ext cx="4428636" cy="3255652"/>
              <a:chOff x="0" y="0"/>
              <a:chExt cx="4428635" cy="3255651"/>
            </a:xfrm>
          </p:grpSpPr>
          <p:pic>
            <p:nvPicPr>
              <p:cNvPr descr="model_architecture.pdf" id="591" name="Google Shape;591;p29"/>
              <p:cNvPicPr preferRelativeResize="0"/>
              <p:nvPr/>
            </p:nvPicPr>
            <p:blipFill rotWithShape="1">
              <a:blip r:embed="rId3">
                <a:alphaModFix/>
              </a:blip>
              <a:srcRect b="15519" l="0" r="71182" t="54994"/>
              <a:stretch/>
            </p:blipFill>
            <p:spPr>
              <a:xfrm>
                <a:off x="0" y="589961"/>
                <a:ext cx="4428635" cy="2665690"/>
              </a:xfrm>
              <a:prstGeom prst="rect">
                <a:avLst/>
              </a:prstGeom>
              <a:noFill/>
              <a:ln>
                <a:noFill/>
              </a:ln>
            </p:spPr>
          </p:pic>
          <p:sp>
            <p:nvSpPr>
              <p:cNvPr id="592" name="Google Shape;592;p29"/>
              <p:cNvSpPr/>
              <p:nvPr/>
            </p:nvSpPr>
            <p:spPr>
              <a:xfrm>
                <a:off x="82200" y="0"/>
                <a:ext cx="725106" cy="725106"/>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Arial"/>
                  <a:buNone/>
                </a:pPr>
                <a:r>
                  <a:t/>
                </a:r>
                <a:endParaRPr b="0" i="0" sz="3200" u="none" cap="none" strike="noStrike">
                  <a:solidFill>
                    <a:srgbClr val="FFFFFF"/>
                  </a:solidFill>
                  <a:latin typeface="Arial"/>
                  <a:ea typeface="Arial"/>
                  <a:cs typeface="Arial"/>
                  <a:sym typeface="Arial"/>
                </a:endParaRPr>
              </a:p>
            </p:txBody>
          </p:sp>
        </p:grpSp>
        <p:grpSp>
          <p:nvGrpSpPr>
            <p:cNvPr id="593" name="Google Shape;593;p29"/>
            <p:cNvGrpSpPr/>
            <p:nvPr/>
          </p:nvGrpSpPr>
          <p:grpSpPr>
            <a:xfrm>
              <a:off x="1269955" y="0"/>
              <a:ext cx="4369294" cy="1003704"/>
              <a:chOff x="602374" y="0"/>
              <a:chExt cx="4369293" cy="1003703"/>
            </a:xfrm>
          </p:grpSpPr>
          <p:pic>
            <p:nvPicPr>
              <p:cNvPr descr="Picture 4" id="594" name="Google Shape;594;p29"/>
              <p:cNvPicPr preferRelativeResize="0"/>
              <p:nvPr/>
            </p:nvPicPr>
            <p:blipFill rotWithShape="1">
              <a:blip r:embed="rId4">
                <a:alphaModFix/>
              </a:blip>
              <a:srcRect b="73165" l="0" r="71923" t="16295"/>
              <a:stretch/>
            </p:blipFill>
            <p:spPr>
              <a:xfrm>
                <a:off x="616708" y="58521"/>
                <a:ext cx="4354959" cy="945182"/>
              </a:xfrm>
              <a:prstGeom prst="rect">
                <a:avLst/>
              </a:prstGeom>
              <a:noFill/>
              <a:ln>
                <a:noFill/>
              </a:ln>
            </p:spPr>
          </p:pic>
          <p:sp>
            <p:nvSpPr>
              <p:cNvPr id="595" name="Google Shape;595;p29"/>
              <p:cNvSpPr/>
              <p:nvPr/>
            </p:nvSpPr>
            <p:spPr>
              <a:xfrm>
                <a:off x="602374" y="0"/>
                <a:ext cx="4153323" cy="514869"/>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pic>
            <p:nvPicPr>
              <p:cNvPr descr="Picture 4" id="596" name="Google Shape;596;p29"/>
              <p:cNvPicPr preferRelativeResize="0"/>
              <p:nvPr/>
            </p:nvPicPr>
            <p:blipFill rotWithShape="1">
              <a:blip r:embed="rId4">
                <a:alphaModFix/>
              </a:blip>
              <a:srcRect b="51046" l="162" r="77385" t="44971"/>
              <a:stretch/>
            </p:blipFill>
            <p:spPr>
              <a:xfrm>
                <a:off x="639722" y="175800"/>
                <a:ext cx="3482457" cy="357079"/>
              </a:xfrm>
              <a:prstGeom prst="rect">
                <a:avLst/>
              </a:prstGeom>
              <a:noFill/>
              <a:ln>
                <a:noFill/>
              </a:ln>
            </p:spPr>
          </p:pic>
          <p:sp>
            <p:nvSpPr>
              <p:cNvPr id="597" name="Google Shape;597;p29"/>
              <p:cNvSpPr/>
              <p:nvPr/>
            </p:nvSpPr>
            <p:spPr>
              <a:xfrm>
                <a:off x="688100"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598" name="Google Shape;598;p29"/>
              <p:cNvSpPr/>
              <p:nvPr/>
            </p:nvSpPr>
            <p:spPr>
              <a:xfrm>
                <a:off x="1370996"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599" name="Google Shape;599;p29"/>
              <p:cNvSpPr/>
              <p:nvPr/>
            </p:nvSpPr>
            <p:spPr>
              <a:xfrm>
                <a:off x="1707388"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00" name="Google Shape;600;p29"/>
              <p:cNvSpPr/>
              <p:nvPr/>
            </p:nvSpPr>
            <p:spPr>
              <a:xfrm>
                <a:off x="2052216" y="186151"/>
                <a:ext cx="309338"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01" name="Google Shape;601;p29"/>
              <p:cNvSpPr/>
              <p:nvPr/>
            </p:nvSpPr>
            <p:spPr>
              <a:xfrm>
                <a:off x="2390284"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02" name="Google Shape;602;p29"/>
              <p:cNvSpPr/>
              <p:nvPr/>
            </p:nvSpPr>
            <p:spPr>
              <a:xfrm>
                <a:off x="3073180"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03" name="Google Shape;603;p29"/>
              <p:cNvSpPr/>
              <p:nvPr/>
            </p:nvSpPr>
            <p:spPr>
              <a:xfrm>
                <a:off x="3411247" y="186151"/>
                <a:ext cx="309338"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04" name="Google Shape;604;p29"/>
              <p:cNvSpPr/>
              <p:nvPr/>
            </p:nvSpPr>
            <p:spPr>
              <a:xfrm>
                <a:off x="3756076" y="186151"/>
                <a:ext cx="309337" cy="309337"/>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grpSp>
        <p:grpSp>
          <p:nvGrpSpPr>
            <p:cNvPr id="605" name="Google Shape;605;p29"/>
            <p:cNvGrpSpPr/>
            <p:nvPr/>
          </p:nvGrpSpPr>
          <p:grpSpPr>
            <a:xfrm>
              <a:off x="608319" y="3613658"/>
              <a:ext cx="4295728" cy="1341463"/>
              <a:chOff x="608319" y="0"/>
              <a:chExt cx="4295726" cy="1341461"/>
            </a:xfrm>
          </p:grpSpPr>
          <p:pic>
            <p:nvPicPr>
              <p:cNvPr descr="Picture 4" id="606" name="Google Shape;606;p29"/>
              <p:cNvPicPr preferRelativeResize="0"/>
              <p:nvPr/>
            </p:nvPicPr>
            <p:blipFill rotWithShape="1">
              <a:blip r:embed="rId4">
                <a:alphaModFix/>
              </a:blip>
              <a:srcRect b="45908" l="0" r="71923" t="38927"/>
              <a:stretch/>
            </p:blipFill>
            <p:spPr>
              <a:xfrm>
                <a:off x="608319" y="0"/>
                <a:ext cx="4295726" cy="1341461"/>
              </a:xfrm>
              <a:prstGeom prst="rect">
                <a:avLst/>
              </a:prstGeom>
              <a:noFill/>
              <a:ln>
                <a:noFill/>
              </a:ln>
            </p:spPr>
          </p:pic>
          <p:sp>
            <p:nvSpPr>
              <p:cNvPr id="607" name="Google Shape;607;p29"/>
              <p:cNvSpPr/>
              <p:nvPr/>
            </p:nvSpPr>
            <p:spPr>
              <a:xfrm>
                <a:off x="1018223" y="544523"/>
                <a:ext cx="305130" cy="305130"/>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t>
                </a:r>
                <a:endParaRPr/>
              </a:p>
            </p:txBody>
          </p:sp>
          <p:sp>
            <p:nvSpPr>
              <p:cNvPr id="608" name="Google Shape;608;p29"/>
              <p:cNvSpPr/>
              <p:nvPr/>
            </p:nvSpPr>
            <p:spPr>
              <a:xfrm>
                <a:off x="2694526" y="544523"/>
                <a:ext cx="305129" cy="305130"/>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a:t>
                </a:r>
                <a:endParaRPr/>
              </a:p>
            </p:txBody>
          </p:sp>
        </p:grpSp>
      </p:grpSp>
      <p:sp>
        <p:nvSpPr>
          <p:cNvPr id="609" name="Google Shape;609;p29"/>
          <p:cNvSpPr txBox="1"/>
          <p:nvPr/>
        </p:nvSpPr>
        <p:spPr>
          <a:xfrm>
            <a:off x="6332297" y="2181765"/>
            <a:ext cx="5090093" cy="249447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PLMs: large transformer architectures trained on protein sequences/structures</a:t>
            </a:r>
            <a:endParaRPr/>
          </a:p>
          <a:p>
            <a:pPr indent="0" lvl="0" marL="0" marR="0" rtl="0" algn="l">
              <a:lnSpc>
                <a:spcPct val="9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Masked LM objective:</a:t>
            </a:r>
            <a:endParaRPr/>
          </a:p>
          <a:p>
            <a:pPr indent="-548639" lvl="0" marL="548639"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Mask a small fraction of tokens</a:t>
            </a:r>
            <a:endParaRPr/>
          </a:p>
          <a:p>
            <a:pPr indent="-548639" lvl="0" marL="548639"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Predict masked tokens based on context</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Context-aware embeddings</a:t>
            </a:r>
            <a:endParaRPr/>
          </a:p>
        </p:txBody>
      </p:sp>
      <p:sp>
        <p:nvSpPr>
          <p:cNvPr id="610" name="Google Shape;610;p29"/>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Can we further improve generalisation?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30"/>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Can we further improve generalisation? Ensemble multiple modalities!</a:t>
            </a:r>
            <a:endParaRPr/>
          </a:p>
        </p:txBody>
      </p:sp>
      <p:sp>
        <p:nvSpPr>
          <p:cNvPr id="616" name="Google Shape;616;p30"/>
          <p:cNvSpPr txBox="1"/>
          <p:nvPr/>
        </p:nvSpPr>
        <p:spPr>
          <a:xfrm>
            <a:off x="8452224" y="2256907"/>
            <a:ext cx="3175571" cy="27514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Different modalities:</a:t>
            </a:r>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sequence, structure, alignments</a:t>
            </a:r>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AIDO RAG 16B</a:t>
            </a:r>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ProSST-2048</a:t>
            </a:r>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ESM2-650M</a:t>
            </a:r>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ESM-IF1</a:t>
            </a:r>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AlphaMissense</a:t>
            </a:r>
            <a:endParaRPr/>
          </a:p>
          <a:p>
            <a:pPr indent="-274319" lvl="0" marL="274319"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a:t>
            </a:r>
            <a:endParaRPr/>
          </a:p>
        </p:txBody>
      </p:sp>
      <p:sp>
        <p:nvSpPr>
          <p:cNvPr id="617" name="Google Shape;617;p30"/>
          <p:cNvSpPr txBox="1"/>
          <p:nvPr/>
        </p:nvSpPr>
        <p:spPr>
          <a:xfrm>
            <a:off x="6093002" y="1616044"/>
            <a:ext cx="1265836" cy="414529"/>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x N models</a:t>
            </a:r>
            <a:endParaRPr/>
          </a:p>
        </p:txBody>
      </p:sp>
      <p:grpSp>
        <p:nvGrpSpPr>
          <p:cNvPr id="618" name="Google Shape;618;p30"/>
          <p:cNvGrpSpPr/>
          <p:nvPr/>
        </p:nvGrpSpPr>
        <p:grpSpPr>
          <a:xfrm>
            <a:off x="864243" y="2014154"/>
            <a:ext cx="6443630" cy="3236962"/>
            <a:chOff x="167979" y="-1"/>
            <a:chExt cx="6443628" cy="3236960"/>
          </a:xfrm>
        </p:grpSpPr>
        <p:grpSp>
          <p:nvGrpSpPr>
            <p:cNvPr id="619" name="Google Shape;619;p30"/>
            <p:cNvGrpSpPr/>
            <p:nvPr/>
          </p:nvGrpSpPr>
          <p:grpSpPr>
            <a:xfrm>
              <a:off x="167979" y="-1"/>
              <a:ext cx="6443628" cy="3236960"/>
              <a:chOff x="167979" y="0"/>
              <a:chExt cx="6443626" cy="3236958"/>
            </a:xfrm>
          </p:grpSpPr>
          <p:sp>
            <p:nvSpPr>
              <p:cNvPr id="620" name="Google Shape;620;p30"/>
              <p:cNvSpPr/>
              <p:nvPr/>
            </p:nvSpPr>
            <p:spPr>
              <a:xfrm>
                <a:off x="789099" y="0"/>
                <a:ext cx="5822506"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1" name="Google Shape;621;p30"/>
              <p:cNvSpPr/>
              <p:nvPr/>
            </p:nvSpPr>
            <p:spPr>
              <a:xfrm>
                <a:off x="664875" y="124224"/>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2" name="Google Shape;622;p30"/>
              <p:cNvSpPr/>
              <p:nvPr/>
            </p:nvSpPr>
            <p:spPr>
              <a:xfrm>
                <a:off x="540651" y="248448"/>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3" name="Google Shape;623;p30"/>
              <p:cNvSpPr/>
              <p:nvPr/>
            </p:nvSpPr>
            <p:spPr>
              <a:xfrm>
                <a:off x="416427" y="372672"/>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4" name="Google Shape;624;p30"/>
              <p:cNvSpPr/>
              <p:nvPr/>
            </p:nvSpPr>
            <p:spPr>
              <a:xfrm>
                <a:off x="292203" y="496896"/>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5" name="Google Shape;625;p30"/>
              <p:cNvSpPr/>
              <p:nvPr/>
            </p:nvSpPr>
            <p:spPr>
              <a:xfrm>
                <a:off x="167979" y="621120"/>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26" name="Google Shape;626;p30"/>
              <p:cNvSpPr txBox="1"/>
              <p:nvPr/>
            </p:nvSpPr>
            <p:spPr>
              <a:xfrm>
                <a:off x="2771068" y="1410097"/>
                <a:ext cx="1431385" cy="450253"/>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627" name="Google Shape;627;p30"/>
              <p:cNvGrpSpPr/>
              <p:nvPr/>
            </p:nvGrpSpPr>
            <p:grpSpPr>
              <a:xfrm>
                <a:off x="195908" y="643243"/>
                <a:ext cx="2751406" cy="2589759"/>
                <a:chOff x="195908" y="0"/>
                <a:chExt cx="2751404" cy="2589758"/>
              </a:xfrm>
            </p:grpSpPr>
            <p:grpSp>
              <p:nvGrpSpPr>
                <p:cNvPr id="628" name="Google Shape;628;p30"/>
                <p:cNvGrpSpPr/>
                <p:nvPr/>
              </p:nvGrpSpPr>
              <p:grpSpPr>
                <a:xfrm>
                  <a:off x="195908" y="186108"/>
                  <a:ext cx="2314594" cy="1701543"/>
                  <a:chOff x="0" y="0"/>
                  <a:chExt cx="2314593" cy="1701542"/>
                </a:xfrm>
              </p:grpSpPr>
              <p:pic>
                <p:nvPicPr>
                  <p:cNvPr descr="model_architecture.pdf" id="629" name="Google Shape;629;p30"/>
                  <p:cNvPicPr preferRelativeResize="0"/>
                  <p:nvPr/>
                </p:nvPicPr>
                <p:blipFill rotWithShape="1">
                  <a:blip r:embed="rId3">
                    <a:alphaModFix/>
                  </a:blip>
                  <a:srcRect b="15519" l="0" r="71182" t="54994"/>
                  <a:stretch/>
                </p:blipFill>
                <p:spPr>
                  <a:xfrm>
                    <a:off x="0" y="308339"/>
                    <a:ext cx="2314593" cy="1393203"/>
                  </a:xfrm>
                  <a:prstGeom prst="rect">
                    <a:avLst/>
                  </a:prstGeom>
                  <a:noFill/>
                  <a:ln>
                    <a:noFill/>
                  </a:ln>
                </p:spPr>
              </p:pic>
              <p:sp>
                <p:nvSpPr>
                  <p:cNvPr id="630" name="Google Shape;630;p30"/>
                  <p:cNvSpPr/>
                  <p:nvPr/>
                </p:nvSpPr>
                <p:spPr>
                  <a:xfrm>
                    <a:off x="42961" y="0"/>
                    <a:ext cx="378972" cy="378971"/>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Arial"/>
                      <a:buNone/>
                    </a:pPr>
                    <a:r>
                      <a:t/>
                    </a:r>
                    <a:endParaRPr b="0" i="0" sz="3200" u="none" cap="none" strike="noStrike">
                      <a:solidFill>
                        <a:srgbClr val="FFFFFF"/>
                      </a:solidFill>
                      <a:latin typeface="Arial"/>
                      <a:ea typeface="Arial"/>
                      <a:cs typeface="Arial"/>
                      <a:sym typeface="Arial"/>
                    </a:endParaRPr>
                  </a:p>
                </p:txBody>
              </p:sp>
            </p:grpSp>
            <p:grpSp>
              <p:nvGrpSpPr>
                <p:cNvPr id="631" name="Google Shape;631;p30"/>
                <p:cNvGrpSpPr/>
                <p:nvPr/>
              </p:nvGrpSpPr>
              <p:grpSpPr>
                <a:xfrm>
                  <a:off x="663732" y="0"/>
                  <a:ext cx="2283580" cy="524579"/>
                  <a:chOff x="314826" y="0"/>
                  <a:chExt cx="2283578" cy="524578"/>
                </a:xfrm>
              </p:grpSpPr>
              <p:pic>
                <p:nvPicPr>
                  <p:cNvPr descr="Picture 4" id="632" name="Google Shape;632;p30"/>
                  <p:cNvPicPr preferRelativeResize="0"/>
                  <p:nvPr/>
                </p:nvPicPr>
                <p:blipFill rotWithShape="1">
                  <a:blip r:embed="rId4">
                    <a:alphaModFix/>
                  </a:blip>
                  <a:srcRect b="73165" l="0" r="71923" t="16295"/>
                  <a:stretch/>
                </p:blipFill>
                <p:spPr>
                  <a:xfrm>
                    <a:off x="322317" y="30585"/>
                    <a:ext cx="2276087" cy="493993"/>
                  </a:xfrm>
                  <a:prstGeom prst="rect">
                    <a:avLst/>
                  </a:prstGeom>
                  <a:noFill/>
                  <a:ln>
                    <a:noFill/>
                  </a:ln>
                </p:spPr>
              </p:pic>
              <p:sp>
                <p:nvSpPr>
                  <p:cNvPr id="633" name="Google Shape;633;p30"/>
                  <p:cNvSpPr/>
                  <p:nvPr/>
                </p:nvSpPr>
                <p:spPr>
                  <a:xfrm>
                    <a:off x="314826" y="0"/>
                    <a:ext cx="2170703" cy="269093"/>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pic>
                <p:nvPicPr>
                  <p:cNvPr descr="Picture 4" id="634" name="Google Shape;634;p30"/>
                  <p:cNvPicPr preferRelativeResize="0"/>
                  <p:nvPr/>
                </p:nvPicPr>
                <p:blipFill rotWithShape="1">
                  <a:blip r:embed="rId4">
                    <a:alphaModFix/>
                  </a:blip>
                  <a:srcRect b="51046" l="162" r="77385" t="44971"/>
                  <a:stretch/>
                </p:blipFill>
                <p:spPr>
                  <a:xfrm>
                    <a:off x="334346" y="91880"/>
                    <a:ext cx="1820080" cy="186625"/>
                  </a:xfrm>
                  <a:prstGeom prst="rect">
                    <a:avLst/>
                  </a:prstGeom>
                  <a:noFill/>
                  <a:ln>
                    <a:noFill/>
                  </a:ln>
                </p:spPr>
              </p:pic>
              <p:sp>
                <p:nvSpPr>
                  <p:cNvPr id="635" name="Google Shape;635;p30"/>
                  <p:cNvSpPr/>
                  <p:nvPr/>
                </p:nvSpPr>
                <p:spPr>
                  <a:xfrm>
                    <a:off x="359630"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36" name="Google Shape;636;p30"/>
                  <p:cNvSpPr/>
                  <p:nvPr/>
                </p:nvSpPr>
                <p:spPr>
                  <a:xfrm>
                    <a:off x="716540"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37" name="Google Shape;637;p30"/>
                  <p:cNvSpPr/>
                  <p:nvPr/>
                </p:nvSpPr>
                <p:spPr>
                  <a:xfrm>
                    <a:off x="89235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38" name="Google Shape;638;p30"/>
                  <p:cNvSpPr/>
                  <p:nvPr/>
                </p:nvSpPr>
                <p:spPr>
                  <a:xfrm>
                    <a:off x="1072575"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39" name="Google Shape;639;p30"/>
                  <p:cNvSpPr/>
                  <p:nvPr/>
                </p:nvSpPr>
                <p:spPr>
                  <a:xfrm>
                    <a:off x="124926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40" name="Google Shape;640;p30"/>
                  <p:cNvSpPr/>
                  <p:nvPr/>
                </p:nvSpPr>
                <p:spPr>
                  <a:xfrm>
                    <a:off x="160617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41" name="Google Shape;641;p30"/>
                  <p:cNvSpPr/>
                  <p:nvPr/>
                </p:nvSpPr>
                <p:spPr>
                  <a:xfrm>
                    <a:off x="178286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42" name="Google Shape;642;p30"/>
                  <p:cNvSpPr/>
                  <p:nvPr/>
                </p:nvSpPr>
                <p:spPr>
                  <a:xfrm>
                    <a:off x="1963085"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grpSp>
            <p:grpSp>
              <p:nvGrpSpPr>
                <p:cNvPr id="643" name="Google Shape;643;p30"/>
                <p:cNvGrpSpPr/>
                <p:nvPr/>
              </p:nvGrpSpPr>
              <p:grpSpPr>
                <a:xfrm>
                  <a:off x="317933" y="1888651"/>
                  <a:ext cx="2245131" cy="701107"/>
                  <a:chOff x="317933" y="0"/>
                  <a:chExt cx="2245129" cy="701105"/>
                </a:xfrm>
              </p:grpSpPr>
              <p:pic>
                <p:nvPicPr>
                  <p:cNvPr descr="Picture 4" id="644" name="Google Shape;644;p30"/>
                  <p:cNvPicPr preferRelativeResize="0"/>
                  <p:nvPr/>
                </p:nvPicPr>
                <p:blipFill rotWithShape="1">
                  <a:blip r:embed="rId4">
                    <a:alphaModFix/>
                  </a:blip>
                  <a:srcRect b="45908" l="0" r="71923" t="38927"/>
                  <a:stretch/>
                </p:blipFill>
                <p:spPr>
                  <a:xfrm>
                    <a:off x="317933" y="0"/>
                    <a:ext cx="2245129" cy="701105"/>
                  </a:xfrm>
                  <a:prstGeom prst="rect">
                    <a:avLst/>
                  </a:prstGeom>
                  <a:noFill/>
                  <a:ln>
                    <a:noFill/>
                  </a:ln>
                </p:spPr>
              </p:pic>
              <p:sp>
                <p:nvSpPr>
                  <p:cNvPr id="645" name="Google Shape;645;p30"/>
                  <p:cNvSpPr/>
                  <p:nvPr/>
                </p:nvSpPr>
                <p:spPr>
                  <a:xfrm>
                    <a:off x="532167" y="284591"/>
                    <a:ext cx="159474"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sp>
                <p:nvSpPr>
                  <p:cNvPr id="646" name="Google Shape;646;p30"/>
                  <p:cNvSpPr/>
                  <p:nvPr/>
                </p:nvSpPr>
                <p:spPr>
                  <a:xfrm>
                    <a:off x="1408273" y="284591"/>
                    <a:ext cx="159475"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grpSp>
          </p:grpSp>
          <p:cxnSp>
            <p:nvCxnSpPr>
              <p:cNvPr id="647" name="Google Shape;647;p30"/>
              <p:cNvCxnSpPr/>
              <p:nvPr/>
            </p:nvCxnSpPr>
            <p:spPr>
              <a:xfrm>
                <a:off x="2386816" y="1902062"/>
                <a:ext cx="1965108" cy="1"/>
              </a:xfrm>
              <a:prstGeom prst="straightConnector1">
                <a:avLst/>
              </a:prstGeom>
              <a:noFill/>
              <a:ln cap="flat" cmpd="sng" w="12700">
                <a:solidFill>
                  <a:srgbClr val="000000"/>
                </a:solidFill>
                <a:prstDash val="solid"/>
                <a:miter lim="400000"/>
                <a:headEnd len="sm" w="sm" type="none"/>
                <a:tailEnd len="med" w="med" type="stealth"/>
              </a:ln>
            </p:spPr>
          </p:cxnSp>
        </p:grpSp>
        <p:pic>
          <p:nvPicPr>
            <p:cNvPr descr="Group" id="648" name="Google Shape;648;p30"/>
            <p:cNvPicPr preferRelativeResize="0"/>
            <p:nvPr/>
          </p:nvPicPr>
          <p:blipFill rotWithShape="1">
            <a:blip r:embed="rId5">
              <a:alphaModFix/>
            </a:blip>
            <a:srcRect b="17244" l="20414" r="68604" t="0"/>
            <a:stretch/>
          </p:blipFill>
          <p:spPr>
            <a:xfrm>
              <a:off x="4521038" y="1251785"/>
              <a:ext cx="1236784" cy="1202018"/>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31"/>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Can we further improve generalisation? Ensemble multiple modalities!</a:t>
            </a:r>
            <a:endParaRPr/>
          </a:p>
        </p:txBody>
      </p:sp>
      <p:sp>
        <p:nvSpPr>
          <p:cNvPr id="654" name="Google Shape;654;p31"/>
          <p:cNvSpPr txBox="1"/>
          <p:nvPr/>
        </p:nvSpPr>
        <p:spPr>
          <a:xfrm>
            <a:off x="5839002" y="1616044"/>
            <a:ext cx="1265836" cy="414529"/>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x N models</a:t>
            </a:r>
            <a:endParaRPr/>
          </a:p>
        </p:txBody>
      </p:sp>
      <p:grpSp>
        <p:nvGrpSpPr>
          <p:cNvPr id="655" name="Google Shape;655;p31"/>
          <p:cNvGrpSpPr/>
          <p:nvPr/>
        </p:nvGrpSpPr>
        <p:grpSpPr>
          <a:xfrm>
            <a:off x="610243" y="2014154"/>
            <a:ext cx="6443630" cy="3236962"/>
            <a:chOff x="167979" y="-1"/>
            <a:chExt cx="6443628" cy="3236960"/>
          </a:xfrm>
        </p:grpSpPr>
        <p:grpSp>
          <p:nvGrpSpPr>
            <p:cNvPr id="656" name="Google Shape;656;p31"/>
            <p:cNvGrpSpPr/>
            <p:nvPr/>
          </p:nvGrpSpPr>
          <p:grpSpPr>
            <a:xfrm>
              <a:off x="167979" y="-1"/>
              <a:ext cx="6443628" cy="3236960"/>
              <a:chOff x="167979" y="0"/>
              <a:chExt cx="6443626" cy="3236958"/>
            </a:xfrm>
          </p:grpSpPr>
          <p:sp>
            <p:nvSpPr>
              <p:cNvPr id="657" name="Google Shape;657;p31"/>
              <p:cNvSpPr/>
              <p:nvPr/>
            </p:nvSpPr>
            <p:spPr>
              <a:xfrm>
                <a:off x="789099" y="0"/>
                <a:ext cx="5822506"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58" name="Google Shape;658;p31"/>
              <p:cNvSpPr/>
              <p:nvPr/>
            </p:nvSpPr>
            <p:spPr>
              <a:xfrm>
                <a:off x="664875" y="124224"/>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59" name="Google Shape;659;p31"/>
              <p:cNvSpPr/>
              <p:nvPr/>
            </p:nvSpPr>
            <p:spPr>
              <a:xfrm>
                <a:off x="540651" y="248448"/>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60" name="Google Shape;660;p31"/>
              <p:cNvSpPr/>
              <p:nvPr/>
            </p:nvSpPr>
            <p:spPr>
              <a:xfrm>
                <a:off x="416427" y="372672"/>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61" name="Google Shape;661;p31"/>
              <p:cNvSpPr/>
              <p:nvPr/>
            </p:nvSpPr>
            <p:spPr>
              <a:xfrm>
                <a:off x="292203" y="496896"/>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62" name="Google Shape;662;p31"/>
              <p:cNvSpPr/>
              <p:nvPr/>
            </p:nvSpPr>
            <p:spPr>
              <a:xfrm>
                <a:off x="167979" y="621120"/>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663" name="Google Shape;663;p31"/>
              <p:cNvSpPr txBox="1"/>
              <p:nvPr/>
            </p:nvSpPr>
            <p:spPr>
              <a:xfrm>
                <a:off x="2771068" y="1410097"/>
                <a:ext cx="1431385" cy="450253"/>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664" name="Google Shape;664;p31"/>
              <p:cNvGrpSpPr/>
              <p:nvPr/>
            </p:nvGrpSpPr>
            <p:grpSpPr>
              <a:xfrm>
                <a:off x="195908" y="643243"/>
                <a:ext cx="2751406" cy="2589759"/>
                <a:chOff x="195908" y="0"/>
                <a:chExt cx="2751404" cy="2589758"/>
              </a:xfrm>
            </p:grpSpPr>
            <p:grpSp>
              <p:nvGrpSpPr>
                <p:cNvPr id="665" name="Google Shape;665;p31"/>
                <p:cNvGrpSpPr/>
                <p:nvPr/>
              </p:nvGrpSpPr>
              <p:grpSpPr>
                <a:xfrm>
                  <a:off x="195908" y="186108"/>
                  <a:ext cx="2314594" cy="1701543"/>
                  <a:chOff x="0" y="0"/>
                  <a:chExt cx="2314593" cy="1701542"/>
                </a:xfrm>
              </p:grpSpPr>
              <p:pic>
                <p:nvPicPr>
                  <p:cNvPr descr="model_architecture.pdf" id="666" name="Google Shape;666;p31"/>
                  <p:cNvPicPr preferRelativeResize="0"/>
                  <p:nvPr/>
                </p:nvPicPr>
                <p:blipFill rotWithShape="1">
                  <a:blip r:embed="rId3">
                    <a:alphaModFix/>
                  </a:blip>
                  <a:srcRect b="15519" l="0" r="71182" t="54994"/>
                  <a:stretch/>
                </p:blipFill>
                <p:spPr>
                  <a:xfrm>
                    <a:off x="0" y="308339"/>
                    <a:ext cx="2314593" cy="1393203"/>
                  </a:xfrm>
                  <a:prstGeom prst="rect">
                    <a:avLst/>
                  </a:prstGeom>
                  <a:noFill/>
                  <a:ln>
                    <a:noFill/>
                  </a:ln>
                </p:spPr>
              </p:pic>
              <p:sp>
                <p:nvSpPr>
                  <p:cNvPr id="667" name="Google Shape;667;p31"/>
                  <p:cNvSpPr/>
                  <p:nvPr/>
                </p:nvSpPr>
                <p:spPr>
                  <a:xfrm>
                    <a:off x="42961" y="0"/>
                    <a:ext cx="378972" cy="378971"/>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Arial"/>
                      <a:buNone/>
                    </a:pPr>
                    <a:r>
                      <a:t/>
                    </a:r>
                    <a:endParaRPr b="0" i="0" sz="3200" u="none" cap="none" strike="noStrike">
                      <a:solidFill>
                        <a:srgbClr val="FFFFFF"/>
                      </a:solidFill>
                      <a:latin typeface="Arial"/>
                      <a:ea typeface="Arial"/>
                      <a:cs typeface="Arial"/>
                      <a:sym typeface="Arial"/>
                    </a:endParaRPr>
                  </a:p>
                </p:txBody>
              </p:sp>
            </p:grpSp>
            <p:grpSp>
              <p:nvGrpSpPr>
                <p:cNvPr id="668" name="Google Shape;668;p31"/>
                <p:cNvGrpSpPr/>
                <p:nvPr/>
              </p:nvGrpSpPr>
              <p:grpSpPr>
                <a:xfrm>
                  <a:off x="663732" y="0"/>
                  <a:ext cx="2283580" cy="524579"/>
                  <a:chOff x="314826" y="0"/>
                  <a:chExt cx="2283578" cy="524578"/>
                </a:xfrm>
              </p:grpSpPr>
              <p:pic>
                <p:nvPicPr>
                  <p:cNvPr descr="Picture 4" id="669" name="Google Shape;669;p31"/>
                  <p:cNvPicPr preferRelativeResize="0"/>
                  <p:nvPr/>
                </p:nvPicPr>
                <p:blipFill rotWithShape="1">
                  <a:blip r:embed="rId4">
                    <a:alphaModFix/>
                  </a:blip>
                  <a:srcRect b="73165" l="0" r="71923" t="16295"/>
                  <a:stretch/>
                </p:blipFill>
                <p:spPr>
                  <a:xfrm>
                    <a:off x="322317" y="30585"/>
                    <a:ext cx="2276087" cy="493993"/>
                  </a:xfrm>
                  <a:prstGeom prst="rect">
                    <a:avLst/>
                  </a:prstGeom>
                  <a:noFill/>
                  <a:ln>
                    <a:noFill/>
                  </a:ln>
                </p:spPr>
              </p:pic>
              <p:sp>
                <p:nvSpPr>
                  <p:cNvPr id="670" name="Google Shape;670;p31"/>
                  <p:cNvSpPr/>
                  <p:nvPr/>
                </p:nvSpPr>
                <p:spPr>
                  <a:xfrm>
                    <a:off x="314826" y="0"/>
                    <a:ext cx="2170703" cy="269093"/>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pic>
                <p:nvPicPr>
                  <p:cNvPr descr="Picture 4" id="671" name="Google Shape;671;p31"/>
                  <p:cNvPicPr preferRelativeResize="0"/>
                  <p:nvPr/>
                </p:nvPicPr>
                <p:blipFill rotWithShape="1">
                  <a:blip r:embed="rId4">
                    <a:alphaModFix/>
                  </a:blip>
                  <a:srcRect b="51046" l="162" r="77385" t="44971"/>
                  <a:stretch/>
                </p:blipFill>
                <p:spPr>
                  <a:xfrm>
                    <a:off x="334346" y="91880"/>
                    <a:ext cx="1820080" cy="186625"/>
                  </a:xfrm>
                  <a:prstGeom prst="rect">
                    <a:avLst/>
                  </a:prstGeom>
                  <a:noFill/>
                  <a:ln>
                    <a:noFill/>
                  </a:ln>
                </p:spPr>
              </p:pic>
              <p:sp>
                <p:nvSpPr>
                  <p:cNvPr id="672" name="Google Shape;672;p31"/>
                  <p:cNvSpPr/>
                  <p:nvPr/>
                </p:nvSpPr>
                <p:spPr>
                  <a:xfrm>
                    <a:off x="359630"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3" name="Google Shape;673;p31"/>
                  <p:cNvSpPr/>
                  <p:nvPr/>
                </p:nvSpPr>
                <p:spPr>
                  <a:xfrm>
                    <a:off x="716540"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4" name="Google Shape;674;p31"/>
                  <p:cNvSpPr/>
                  <p:nvPr/>
                </p:nvSpPr>
                <p:spPr>
                  <a:xfrm>
                    <a:off x="89235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5" name="Google Shape;675;p31"/>
                  <p:cNvSpPr/>
                  <p:nvPr/>
                </p:nvSpPr>
                <p:spPr>
                  <a:xfrm>
                    <a:off x="1072575"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6" name="Google Shape;676;p31"/>
                  <p:cNvSpPr/>
                  <p:nvPr/>
                </p:nvSpPr>
                <p:spPr>
                  <a:xfrm>
                    <a:off x="124926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7" name="Google Shape;677;p31"/>
                  <p:cNvSpPr/>
                  <p:nvPr/>
                </p:nvSpPr>
                <p:spPr>
                  <a:xfrm>
                    <a:off x="160617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8" name="Google Shape;678;p31"/>
                  <p:cNvSpPr/>
                  <p:nvPr/>
                </p:nvSpPr>
                <p:spPr>
                  <a:xfrm>
                    <a:off x="178286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679" name="Google Shape;679;p31"/>
                  <p:cNvSpPr/>
                  <p:nvPr/>
                </p:nvSpPr>
                <p:spPr>
                  <a:xfrm>
                    <a:off x="1963085"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grpSp>
            <p:grpSp>
              <p:nvGrpSpPr>
                <p:cNvPr id="680" name="Google Shape;680;p31"/>
                <p:cNvGrpSpPr/>
                <p:nvPr/>
              </p:nvGrpSpPr>
              <p:grpSpPr>
                <a:xfrm>
                  <a:off x="317933" y="1888651"/>
                  <a:ext cx="2245131" cy="701107"/>
                  <a:chOff x="317933" y="0"/>
                  <a:chExt cx="2245129" cy="701105"/>
                </a:xfrm>
              </p:grpSpPr>
              <p:pic>
                <p:nvPicPr>
                  <p:cNvPr descr="Picture 4" id="681" name="Google Shape;681;p31"/>
                  <p:cNvPicPr preferRelativeResize="0"/>
                  <p:nvPr/>
                </p:nvPicPr>
                <p:blipFill rotWithShape="1">
                  <a:blip r:embed="rId4">
                    <a:alphaModFix/>
                  </a:blip>
                  <a:srcRect b="45908" l="0" r="71923" t="38927"/>
                  <a:stretch/>
                </p:blipFill>
                <p:spPr>
                  <a:xfrm>
                    <a:off x="317933" y="0"/>
                    <a:ext cx="2245129" cy="701105"/>
                  </a:xfrm>
                  <a:prstGeom prst="rect">
                    <a:avLst/>
                  </a:prstGeom>
                  <a:noFill/>
                  <a:ln>
                    <a:noFill/>
                  </a:ln>
                </p:spPr>
              </p:pic>
              <p:sp>
                <p:nvSpPr>
                  <p:cNvPr id="682" name="Google Shape;682;p31"/>
                  <p:cNvSpPr/>
                  <p:nvPr/>
                </p:nvSpPr>
                <p:spPr>
                  <a:xfrm>
                    <a:off x="532167" y="284591"/>
                    <a:ext cx="159474"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sp>
                <p:nvSpPr>
                  <p:cNvPr id="683" name="Google Shape;683;p31"/>
                  <p:cNvSpPr/>
                  <p:nvPr/>
                </p:nvSpPr>
                <p:spPr>
                  <a:xfrm>
                    <a:off x="1408273" y="284591"/>
                    <a:ext cx="159475"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grpSp>
          </p:grpSp>
          <p:cxnSp>
            <p:nvCxnSpPr>
              <p:cNvPr id="684" name="Google Shape;684;p31"/>
              <p:cNvCxnSpPr/>
              <p:nvPr/>
            </p:nvCxnSpPr>
            <p:spPr>
              <a:xfrm>
                <a:off x="2386816" y="1902062"/>
                <a:ext cx="1965108" cy="1"/>
              </a:xfrm>
              <a:prstGeom prst="straightConnector1">
                <a:avLst/>
              </a:prstGeom>
              <a:noFill/>
              <a:ln cap="flat" cmpd="sng" w="12700">
                <a:solidFill>
                  <a:srgbClr val="000000"/>
                </a:solidFill>
                <a:prstDash val="solid"/>
                <a:miter lim="400000"/>
                <a:headEnd len="sm" w="sm" type="none"/>
                <a:tailEnd len="med" w="med" type="stealth"/>
              </a:ln>
            </p:spPr>
          </p:cxnSp>
        </p:grpSp>
        <p:pic>
          <p:nvPicPr>
            <p:cNvPr descr="Group" id="685" name="Google Shape;685;p31"/>
            <p:cNvPicPr preferRelativeResize="0"/>
            <p:nvPr/>
          </p:nvPicPr>
          <p:blipFill rotWithShape="1">
            <a:blip r:embed="rId5">
              <a:alphaModFix/>
            </a:blip>
            <a:srcRect b="17244" l="20414" r="68604" t="0"/>
            <a:stretch/>
          </p:blipFill>
          <p:spPr>
            <a:xfrm>
              <a:off x="4521038" y="1251785"/>
              <a:ext cx="1236784" cy="1202018"/>
            </a:xfrm>
            <a:prstGeom prst="rect">
              <a:avLst/>
            </a:prstGeom>
            <a:noFill/>
            <a:ln>
              <a:noFill/>
            </a:ln>
          </p:spPr>
        </p:pic>
      </p:grpSp>
      <p:grpSp>
        <p:nvGrpSpPr>
          <p:cNvPr id="686" name="Google Shape;686;p31"/>
          <p:cNvGrpSpPr/>
          <p:nvPr/>
        </p:nvGrpSpPr>
        <p:grpSpPr>
          <a:xfrm>
            <a:off x="7680959" y="1616044"/>
            <a:ext cx="3901213" cy="2786581"/>
            <a:chOff x="0" y="0"/>
            <a:chExt cx="3901211" cy="2786580"/>
          </a:xfrm>
        </p:grpSpPr>
        <p:pic>
          <p:nvPicPr>
            <p:cNvPr descr="model_predictions_distribution.png" id="687" name="Google Shape;687;p31"/>
            <p:cNvPicPr preferRelativeResize="0"/>
            <p:nvPr/>
          </p:nvPicPr>
          <p:blipFill rotWithShape="1">
            <a:blip r:embed="rId6">
              <a:alphaModFix/>
            </a:blip>
            <a:srcRect b="0" l="0" r="0" t="0"/>
            <a:stretch/>
          </p:blipFill>
          <p:spPr>
            <a:xfrm>
              <a:off x="0" y="0"/>
              <a:ext cx="3901211" cy="2786580"/>
            </a:xfrm>
            <a:prstGeom prst="rect">
              <a:avLst/>
            </a:prstGeom>
            <a:noFill/>
            <a:ln>
              <a:noFill/>
            </a:ln>
          </p:spPr>
        </p:pic>
        <p:sp>
          <p:nvSpPr>
            <p:cNvPr id="688" name="Google Shape;688;p31"/>
            <p:cNvSpPr txBox="1"/>
            <p:nvPr/>
          </p:nvSpPr>
          <p:spPr>
            <a:xfrm>
              <a:off x="794663" y="145512"/>
              <a:ext cx="1517065" cy="1015350"/>
            </a:xfrm>
            <a:prstGeom prst="rect">
              <a:avLst/>
            </a:prstGeom>
            <a:solidFill>
              <a:srgbClr val="FFFFFF"/>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Similar distributions, </a:t>
              </a:r>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different ranges</a:t>
              </a:r>
              <a:endParaRPr/>
            </a:p>
          </p:txBody>
        </p:sp>
      </p:grpSp>
      <p:sp>
        <p:nvSpPr>
          <p:cNvPr id="689" name="Google Shape;689;p31"/>
          <p:cNvSpPr txBox="1"/>
          <p:nvPr/>
        </p:nvSpPr>
        <p:spPr>
          <a:xfrm>
            <a:off x="8199119" y="5217718"/>
            <a:ext cx="1758991" cy="715602"/>
          </a:xfrm>
          <a:prstGeom prst="rect">
            <a:avLst/>
          </a:prstGeom>
          <a:noFill/>
          <a:ln>
            <a:noFill/>
          </a:ln>
        </p:spPr>
        <p:txBody>
          <a:bodyPr anchorCtr="0" anchor="ctr" bIns="50800" lIns="50800" spcFirstLastPara="1" rIns="50800" wrap="square" tIns="5080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690" name="Google Shape;690;p31"/>
          <p:cNvSpPr txBox="1"/>
          <p:nvPr/>
        </p:nvSpPr>
        <p:spPr>
          <a:xfrm>
            <a:off x="8145322" y="4748957"/>
            <a:ext cx="2591106" cy="414529"/>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Rescale to ESCOTT range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32"/>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Can we further improve generalisation? Ensemble multiple modalities!</a:t>
            </a:r>
            <a:endParaRPr/>
          </a:p>
        </p:txBody>
      </p:sp>
      <p:sp>
        <p:nvSpPr>
          <p:cNvPr id="696" name="Google Shape;696;p32"/>
          <p:cNvSpPr txBox="1"/>
          <p:nvPr/>
        </p:nvSpPr>
        <p:spPr>
          <a:xfrm>
            <a:off x="7635240" y="1442843"/>
            <a:ext cx="3269060" cy="1049275"/>
          </a:xfrm>
          <a:prstGeom prst="rect">
            <a:avLst/>
          </a:prstGeom>
          <a:solidFill>
            <a:srgbClr val="FFFFFF"/>
          </a:solidFill>
          <a:ln>
            <a:noFill/>
          </a:ln>
        </p:spPr>
        <p:txBody>
          <a:bodyPr anchorCtr="0" anchor="t" bIns="68575" lIns="68575" spcFirstLastPara="1" rIns="68575" wrap="square" tIns="68575">
            <a:spAutoFit/>
          </a:bodyPr>
          <a:lstStyle/>
          <a:p>
            <a:pPr indent="457200" lvl="1"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Bagging over different combinations of models and selection</a:t>
            </a:r>
            <a:endParaRPr/>
          </a:p>
        </p:txBody>
      </p:sp>
      <p:pic>
        <p:nvPicPr>
          <p:cNvPr descr="pr_curves_synthetic.png" id="697" name="Google Shape;697;p32"/>
          <p:cNvPicPr preferRelativeResize="0"/>
          <p:nvPr/>
        </p:nvPicPr>
        <p:blipFill rotWithShape="1">
          <a:blip r:embed="rId3">
            <a:alphaModFix/>
          </a:blip>
          <a:srcRect b="3728" l="2709" r="2709" t="3728"/>
          <a:stretch/>
        </p:blipFill>
        <p:spPr>
          <a:xfrm>
            <a:off x="8252512" y="4204836"/>
            <a:ext cx="2474467" cy="1936864"/>
          </a:xfrm>
          <a:prstGeom prst="rect">
            <a:avLst/>
          </a:prstGeom>
          <a:noFill/>
          <a:ln>
            <a:noFill/>
          </a:ln>
        </p:spPr>
      </p:pic>
      <p:sp>
        <p:nvSpPr>
          <p:cNvPr id="698" name="Google Shape;698;p32"/>
          <p:cNvSpPr txBox="1"/>
          <p:nvPr/>
        </p:nvSpPr>
        <p:spPr>
          <a:xfrm>
            <a:off x="7673301" y="2909316"/>
            <a:ext cx="3192937" cy="973329"/>
          </a:xfrm>
          <a:prstGeom prst="rect">
            <a:avLst/>
          </a:prstGeom>
          <a:solidFill>
            <a:srgbClr val="FFFFFF"/>
          </a:solidFill>
          <a:ln>
            <a:noFill/>
          </a:ln>
        </p:spPr>
        <p:txBody>
          <a:bodyPr anchorCtr="0" anchor="t" bIns="68575" lIns="68575" spcFirstLastPara="1" rIns="68575" wrap="square" tIns="68575">
            <a:spAutoFit/>
          </a:bodyPr>
          <a:lstStyle/>
          <a:p>
            <a:pPr indent="-228600" lvl="1" marL="6858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ClinVar</a:t>
            </a:r>
            <a:endParaRPr/>
          </a:p>
          <a:p>
            <a:pPr indent="-228600" lvl="1" marL="6858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ProteinGym</a:t>
            </a:r>
            <a:endParaRPr/>
          </a:p>
          <a:p>
            <a:pPr indent="-228600" lvl="1" marL="685800" marR="0" rtl="0" algn="l">
              <a:lnSpc>
                <a:spcPct val="10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Available validation data</a:t>
            </a:r>
            <a:endParaRPr/>
          </a:p>
        </p:txBody>
      </p:sp>
      <p:sp>
        <p:nvSpPr>
          <p:cNvPr id="699" name="Google Shape;699;p32"/>
          <p:cNvSpPr txBox="1"/>
          <p:nvPr/>
        </p:nvSpPr>
        <p:spPr>
          <a:xfrm>
            <a:off x="5839002" y="1616044"/>
            <a:ext cx="1265836" cy="414529"/>
          </a:xfrm>
          <a:prstGeom prst="rect">
            <a:avLst/>
          </a:prstGeom>
          <a:solidFill>
            <a:srgbClr val="FFFFFF"/>
          </a:solidFill>
          <a:ln>
            <a:noFill/>
          </a:ln>
        </p:spPr>
        <p:txBody>
          <a:bodyPr anchorCtr="0" anchor="ctr"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x N models</a:t>
            </a:r>
            <a:endParaRPr/>
          </a:p>
        </p:txBody>
      </p:sp>
      <p:grpSp>
        <p:nvGrpSpPr>
          <p:cNvPr id="700" name="Google Shape;700;p32"/>
          <p:cNvGrpSpPr/>
          <p:nvPr/>
        </p:nvGrpSpPr>
        <p:grpSpPr>
          <a:xfrm>
            <a:off x="610243" y="2014154"/>
            <a:ext cx="6443630" cy="3236962"/>
            <a:chOff x="167979" y="-1"/>
            <a:chExt cx="6443628" cy="3236960"/>
          </a:xfrm>
        </p:grpSpPr>
        <p:grpSp>
          <p:nvGrpSpPr>
            <p:cNvPr id="701" name="Google Shape;701;p32"/>
            <p:cNvGrpSpPr/>
            <p:nvPr/>
          </p:nvGrpSpPr>
          <p:grpSpPr>
            <a:xfrm>
              <a:off x="167979" y="-1"/>
              <a:ext cx="6443628" cy="3236960"/>
              <a:chOff x="167979" y="0"/>
              <a:chExt cx="6443626" cy="3236958"/>
            </a:xfrm>
          </p:grpSpPr>
          <p:sp>
            <p:nvSpPr>
              <p:cNvPr id="702" name="Google Shape;702;p32"/>
              <p:cNvSpPr/>
              <p:nvPr/>
            </p:nvSpPr>
            <p:spPr>
              <a:xfrm>
                <a:off x="789099" y="0"/>
                <a:ext cx="5822506"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3" name="Google Shape;703;p32"/>
              <p:cNvSpPr/>
              <p:nvPr/>
            </p:nvSpPr>
            <p:spPr>
              <a:xfrm>
                <a:off x="664875" y="124224"/>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4" name="Google Shape;704;p32"/>
              <p:cNvSpPr/>
              <p:nvPr/>
            </p:nvSpPr>
            <p:spPr>
              <a:xfrm>
                <a:off x="540651" y="248448"/>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5" name="Google Shape;705;p32"/>
              <p:cNvSpPr/>
              <p:nvPr/>
            </p:nvSpPr>
            <p:spPr>
              <a:xfrm>
                <a:off x="416427" y="372672"/>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6" name="Google Shape;706;p32"/>
              <p:cNvSpPr/>
              <p:nvPr/>
            </p:nvSpPr>
            <p:spPr>
              <a:xfrm>
                <a:off x="292203" y="496896"/>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7" name="Google Shape;707;p32"/>
              <p:cNvSpPr/>
              <p:nvPr/>
            </p:nvSpPr>
            <p:spPr>
              <a:xfrm>
                <a:off x="167979" y="621120"/>
                <a:ext cx="5822505" cy="2615838"/>
              </a:xfrm>
              <a:prstGeom prst="roundRect">
                <a:avLst>
                  <a:gd fmla="val 8239" name="adj"/>
                </a:avLst>
              </a:prstGeom>
              <a:solidFill>
                <a:srgbClr val="FFFFFF"/>
              </a:solidFill>
              <a:ln cap="flat" cmpd="sng" w="25400">
                <a:solidFill>
                  <a:srgbClr val="102970"/>
                </a:solidFill>
                <a:prstDash val="solid"/>
                <a:miter lim="800000"/>
                <a:headEnd len="sm" w="sm" type="none"/>
                <a:tailEnd len="sm" w="sm" type="none"/>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FFFFFF"/>
                  </a:buClr>
                  <a:buSzPts val="6900"/>
                  <a:buFont typeface="Calibri"/>
                  <a:buNone/>
                </a:pPr>
                <a:r>
                  <a:t/>
                </a:r>
                <a:endParaRPr b="0" i="0" sz="6900" u="none" cap="none" strike="noStrike">
                  <a:solidFill>
                    <a:srgbClr val="FFFFFF"/>
                  </a:solidFill>
                  <a:latin typeface="Calibri"/>
                  <a:ea typeface="Calibri"/>
                  <a:cs typeface="Calibri"/>
                  <a:sym typeface="Calibri"/>
                </a:endParaRPr>
              </a:p>
            </p:txBody>
          </p:sp>
          <p:sp>
            <p:nvSpPr>
              <p:cNvPr id="708" name="Google Shape;708;p32"/>
              <p:cNvSpPr txBox="1"/>
              <p:nvPr/>
            </p:nvSpPr>
            <p:spPr>
              <a:xfrm>
                <a:off x="2771068" y="1410097"/>
                <a:ext cx="1431385" cy="450253"/>
              </a:xfrm>
              <a:prstGeom prst="rect">
                <a:avLst/>
              </a:prstGeom>
              <a:noFill/>
              <a:ln>
                <a:noFill/>
              </a:ln>
            </p:spPr>
            <p:txBody>
              <a:bodyPr anchorCtr="0" anchor="ctr" bIns="50800" lIns="50800" spcFirstLastPara="1" rIns="50800" wrap="square" tIns="508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709" name="Google Shape;709;p32"/>
              <p:cNvGrpSpPr/>
              <p:nvPr/>
            </p:nvGrpSpPr>
            <p:grpSpPr>
              <a:xfrm>
                <a:off x="195908" y="643243"/>
                <a:ext cx="2751406" cy="2589759"/>
                <a:chOff x="195908" y="0"/>
                <a:chExt cx="2751404" cy="2589758"/>
              </a:xfrm>
            </p:grpSpPr>
            <p:grpSp>
              <p:nvGrpSpPr>
                <p:cNvPr id="710" name="Google Shape;710;p32"/>
                <p:cNvGrpSpPr/>
                <p:nvPr/>
              </p:nvGrpSpPr>
              <p:grpSpPr>
                <a:xfrm>
                  <a:off x="195908" y="186108"/>
                  <a:ext cx="2314594" cy="1701543"/>
                  <a:chOff x="0" y="0"/>
                  <a:chExt cx="2314593" cy="1701542"/>
                </a:xfrm>
              </p:grpSpPr>
              <p:pic>
                <p:nvPicPr>
                  <p:cNvPr descr="model_architecture.pdf" id="711" name="Google Shape;711;p32"/>
                  <p:cNvPicPr preferRelativeResize="0"/>
                  <p:nvPr/>
                </p:nvPicPr>
                <p:blipFill rotWithShape="1">
                  <a:blip r:embed="rId4">
                    <a:alphaModFix/>
                  </a:blip>
                  <a:srcRect b="15519" l="0" r="71182" t="54994"/>
                  <a:stretch/>
                </p:blipFill>
                <p:spPr>
                  <a:xfrm>
                    <a:off x="0" y="308339"/>
                    <a:ext cx="2314593" cy="1393203"/>
                  </a:xfrm>
                  <a:prstGeom prst="rect">
                    <a:avLst/>
                  </a:prstGeom>
                  <a:noFill/>
                  <a:ln>
                    <a:noFill/>
                  </a:ln>
                </p:spPr>
              </p:pic>
              <p:sp>
                <p:nvSpPr>
                  <p:cNvPr id="712" name="Google Shape;712;p32"/>
                  <p:cNvSpPr/>
                  <p:nvPr/>
                </p:nvSpPr>
                <p:spPr>
                  <a:xfrm>
                    <a:off x="42961" y="0"/>
                    <a:ext cx="378972" cy="378971"/>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Arial"/>
                      <a:buNone/>
                    </a:pPr>
                    <a:r>
                      <a:t/>
                    </a:r>
                    <a:endParaRPr b="0" i="0" sz="3200" u="none" cap="none" strike="noStrike">
                      <a:solidFill>
                        <a:srgbClr val="FFFFFF"/>
                      </a:solidFill>
                      <a:latin typeface="Arial"/>
                      <a:ea typeface="Arial"/>
                      <a:cs typeface="Arial"/>
                      <a:sym typeface="Arial"/>
                    </a:endParaRPr>
                  </a:p>
                </p:txBody>
              </p:sp>
            </p:grpSp>
            <p:grpSp>
              <p:nvGrpSpPr>
                <p:cNvPr id="713" name="Google Shape;713;p32"/>
                <p:cNvGrpSpPr/>
                <p:nvPr/>
              </p:nvGrpSpPr>
              <p:grpSpPr>
                <a:xfrm>
                  <a:off x="663732" y="0"/>
                  <a:ext cx="2283580" cy="524579"/>
                  <a:chOff x="314826" y="0"/>
                  <a:chExt cx="2283578" cy="524578"/>
                </a:xfrm>
              </p:grpSpPr>
              <p:pic>
                <p:nvPicPr>
                  <p:cNvPr descr="Picture 4" id="714" name="Google Shape;714;p32"/>
                  <p:cNvPicPr preferRelativeResize="0"/>
                  <p:nvPr/>
                </p:nvPicPr>
                <p:blipFill rotWithShape="1">
                  <a:blip r:embed="rId5">
                    <a:alphaModFix/>
                  </a:blip>
                  <a:srcRect b="73165" l="0" r="71923" t="16295"/>
                  <a:stretch/>
                </p:blipFill>
                <p:spPr>
                  <a:xfrm>
                    <a:off x="322317" y="30585"/>
                    <a:ext cx="2276087" cy="493993"/>
                  </a:xfrm>
                  <a:prstGeom prst="rect">
                    <a:avLst/>
                  </a:prstGeom>
                  <a:noFill/>
                  <a:ln>
                    <a:noFill/>
                  </a:ln>
                </p:spPr>
              </p:pic>
              <p:sp>
                <p:nvSpPr>
                  <p:cNvPr id="715" name="Google Shape;715;p32"/>
                  <p:cNvSpPr/>
                  <p:nvPr/>
                </p:nvSpPr>
                <p:spPr>
                  <a:xfrm>
                    <a:off x="314826" y="0"/>
                    <a:ext cx="2170703" cy="269093"/>
                  </a:xfrm>
                  <a:prstGeom prst="rect">
                    <a:avLst/>
                  </a:prstGeom>
                  <a:solidFill>
                    <a:srgbClr val="FFFFFF"/>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pic>
                <p:nvPicPr>
                  <p:cNvPr descr="Picture 4" id="716" name="Google Shape;716;p32"/>
                  <p:cNvPicPr preferRelativeResize="0"/>
                  <p:nvPr/>
                </p:nvPicPr>
                <p:blipFill rotWithShape="1">
                  <a:blip r:embed="rId5">
                    <a:alphaModFix/>
                  </a:blip>
                  <a:srcRect b="51046" l="162" r="77385" t="44971"/>
                  <a:stretch/>
                </p:blipFill>
                <p:spPr>
                  <a:xfrm>
                    <a:off x="334346" y="91880"/>
                    <a:ext cx="1820080" cy="186625"/>
                  </a:xfrm>
                  <a:prstGeom prst="rect">
                    <a:avLst/>
                  </a:prstGeom>
                  <a:noFill/>
                  <a:ln>
                    <a:noFill/>
                  </a:ln>
                </p:spPr>
              </p:pic>
              <p:sp>
                <p:nvSpPr>
                  <p:cNvPr id="717" name="Google Shape;717;p32"/>
                  <p:cNvSpPr/>
                  <p:nvPr/>
                </p:nvSpPr>
                <p:spPr>
                  <a:xfrm>
                    <a:off x="359630"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18" name="Google Shape;718;p32"/>
                  <p:cNvSpPr/>
                  <p:nvPr/>
                </p:nvSpPr>
                <p:spPr>
                  <a:xfrm>
                    <a:off x="716540"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19" name="Google Shape;719;p32"/>
                  <p:cNvSpPr/>
                  <p:nvPr/>
                </p:nvSpPr>
                <p:spPr>
                  <a:xfrm>
                    <a:off x="89235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20" name="Google Shape;720;p32"/>
                  <p:cNvSpPr/>
                  <p:nvPr/>
                </p:nvSpPr>
                <p:spPr>
                  <a:xfrm>
                    <a:off x="1072575" y="97290"/>
                    <a:ext cx="161674"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21" name="Google Shape;721;p32"/>
                  <p:cNvSpPr/>
                  <p:nvPr/>
                </p:nvSpPr>
                <p:spPr>
                  <a:xfrm>
                    <a:off x="124926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22" name="Google Shape;722;p32"/>
                  <p:cNvSpPr/>
                  <p:nvPr/>
                </p:nvSpPr>
                <p:spPr>
                  <a:xfrm>
                    <a:off x="1606174"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23" name="Google Shape;723;p32"/>
                  <p:cNvSpPr/>
                  <p:nvPr/>
                </p:nvSpPr>
                <p:spPr>
                  <a:xfrm>
                    <a:off x="1782863"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sp>
                <p:nvSpPr>
                  <p:cNvPr id="724" name="Google Shape;724;p32"/>
                  <p:cNvSpPr/>
                  <p:nvPr/>
                </p:nvSpPr>
                <p:spPr>
                  <a:xfrm>
                    <a:off x="1963085" y="97290"/>
                    <a:ext cx="161673" cy="161673"/>
                  </a:xfrm>
                  <a:prstGeom prst="rect">
                    <a:avLst/>
                  </a:prstGeom>
                  <a:solidFill>
                    <a:srgbClr val="D5D5D5"/>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FFFFFF"/>
                      </a:buClr>
                      <a:buSzPts val="3200"/>
                      <a:buFont typeface="Helvetica Neue"/>
                      <a:buNone/>
                    </a:pPr>
                    <a:r>
                      <a:t/>
                    </a:r>
                    <a:endParaRPr b="0" i="0" sz="3200" u="none" cap="none" strike="noStrike">
                      <a:solidFill>
                        <a:srgbClr val="FFFFFF"/>
                      </a:solidFill>
                      <a:latin typeface="Helvetica Neue"/>
                      <a:ea typeface="Helvetica Neue"/>
                      <a:cs typeface="Helvetica Neue"/>
                      <a:sym typeface="Helvetica Neue"/>
                    </a:endParaRPr>
                  </a:p>
                </p:txBody>
              </p:sp>
            </p:grpSp>
            <p:grpSp>
              <p:nvGrpSpPr>
                <p:cNvPr id="725" name="Google Shape;725;p32"/>
                <p:cNvGrpSpPr/>
                <p:nvPr/>
              </p:nvGrpSpPr>
              <p:grpSpPr>
                <a:xfrm>
                  <a:off x="317933" y="1888651"/>
                  <a:ext cx="2245131" cy="701107"/>
                  <a:chOff x="317933" y="0"/>
                  <a:chExt cx="2245129" cy="701105"/>
                </a:xfrm>
              </p:grpSpPr>
              <p:pic>
                <p:nvPicPr>
                  <p:cNvPr descr="Picture 4" id="726" name="Google Shape;726;p32"/>
                  <p:cNvPicPr preferRelativeResize="0"/>
                  <p:nvPr/>
                </p:nvPicPr>
                <p:blipFill rotWithShape="1">
                  <a:blip r:embed="rId5">
                    <a:alphaModFix/>
                  </a:blip>
                  <a:srcRect b="45908" l="0" r="71923" t="38927"/>
                  <a:stretch/>
                </p:blipFill>
                <p:spPr>
                  <a:xfrm>
                    <a:off x="317933" y="0"/>
                    <a:ext cx="2245129" cy="701105"/>
                  </a:xfrm>
                  <a:prstGeom prst="rect">
                    <a:avLst/>
                  </a:prstGeom>
                  <a:noFill/>
                  <a:ln>
                    <a:noFill/>
                  </a:ln>
                </p:spPr>
              </p:pic>
              <p:sp>
                <p:nvSpPr>
                  <p:cNvPr id="727" name="Google Shape;727;p32"/>
                  <p:cNvSpPr/>
                  <p:nvPr/>
                </p:nvSpPr>
                <p:spPr>
                  <a:xfrm>
                    <a:off x="532167" y="284591"/>
                    <a:ext cx="159474"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sp>
                <p:nvSpPr>
                  <p:cNvPr id="728" name="Google Shape;728;p32"/>
                  <p:cNvSpPr/>
                  <p:nvPr/>
                </p:nvSpPr>
                <p:spPr>
                  <a:xfrm>
                    <a:off x="1408273" y="284591"/>
                    <a:ext cx="159475" cy="159474"/>
                  </a:xfrm>
                  <a:prstGeom prst="rect">
                    <a:avLst/>
                  </a:prstGeom>
                  <a:solidFill>
                    <a:srgbClr val="D5D5D5"/>
                  </a:solid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700"/>
                      <a:buFont typeface="Arial"/>
                      <a:buNone/>
                    </a:pPr>
                    <a:r>
                      <a:rPr b="0" i="0" lang="en-US" sz="700" u="none" cap="none" strike="noStrike">
                        <a:solidFill>
                          <a:srgbClr val="000000"/>
                        </a:solidFill>
                        <a:latin typeface="Arial"/>
                        <a:ea typeface="Arial"/>
                        <a:cs typeface="Arial"/>
                        <a:sym typeface="Arial"/>
                      </a:rPr>
                      <a:t>#</a:t>
                    </a:r>
                    <a:endParaRPr/>
                  </a:p>
                </p:txBody>
              </p:sp>
            </p:grpSp>
          </p:grpSp>
          <p:cxnSp>
            <p:nvCxnSpPr>
              <p:cNvPr id="729" name="Google Shape;729;p32"/>
              <p:cNvCxnSpPr/>
              <p:nvPr/>
            </p:nvCxnSpPr>
            <p:spPr>
              <a:xfrm>
                <a:off x="2386816" y="1902062"/>
                <a:ext cx="1965108" cy="1"/>
              </a:xfrm>
              <a:prstGeom prst="straightConnector1">
                <a:avLst/>
              </a:prstGeom>
              <a:noFill/>
              <a:ln cap="flat" cmpd="sng" w="12700">
                <a:solidFill>
                  <a:srgbClr val="000000"/>
                </a:solidFill>
                <a:prstDash val="solid"/>
                <a:miter lim="400000"/>
                <a:headEnd len="sm" w="sm" type="none"/>
                <a:tailEnd len="med" w="med" type="stealth"/>
              </a:ln>
            </p:spPr>
          </p:cxnSp>
        </p:grpSp>
        <p:pic>
          <p:nvPicPr>
            <p:cNvPr descr="Group" id="730" name="Google Shape;730;p32"/>
            <p:cNvPicPr preferRelativeResize="0"/>
            <p:nvPr/>
          </p:nvPicPr>
          <p:blipFill rotWithShape="1">
            <a:blip r:embed="rId6">
              <a:alphaModFix/>
            </a:blip>
            <a:srcRect b="17244" l="20414" r="68604" t="0"/>
            <a:stretch/>
          </p:blipFill>
          <p:spPr>
            <a:xfrm>
              <a:off x="4521038" y="1251785"/>
              <a:ext cx="1236784" cy="1202018"/>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33"/>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Example: ARSA challenge</a:t>
            </a:r>
            <a:endParaRPr/>
          </a:p>
        </p:txBody>
      </p:sp>
      <p:sp>
        <p:nvSpPr>
          <p:cNvPr id="736" name="Google Shape;736;p33"/>
          <p:cNvSpPr txBox="1"/>
          <p:nvPr/>
        </p:nvSpPr>
        <p:spPr>
          <a:xfrm>
            <a:off x="482600" y="929639"/>
            <a:ext cx="10510427" cy="795275"/>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Goal: prediction of stability scores at 48h post expression for (almost) all missense variants</a:t>
            </a:r>
            <a:endParaRPr/>
          </a:p>
          <a:p>
            <a:pPr indent="0" lvl="0" marL="0" marR="0" rtl="0" algn="l">
              <a:lnSpc>
                <a:spcPct val="100000"/>
              </a:lnSpc>
              <a:spcBef>
                <a:spcPts val="40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Available data: Subset of experimental scores for 4% mutations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34"/>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Example: ARSA challenge</a:t>
            </a:r>
            <a:endParaRPr/>
          </a:p>
        </p:txBody>
      </p:sp>
      <p:sp>
        <p:nvSpPr>
          <p:cNvPr id="742" name="Google Shape;742;p34"/>
          <p:cNvSpPr txBox="1"/>
          <p:nvPr/>
        </p:nvSpPr>
        <p:spPr>
          <a:xfrm>
            <a:off x="482600" y="929639"/>
            <a:ext cx="10510427" cy="795275"/>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Goal: prediction of stability scores at 48h post expression for (almost) all missense variants</a:t>
            </a:r>
            <a:endParaRPr/>
          </a:p>
          <a:p>
            <a:pPr indent="0" lvl="0" marL="0" marR="0" rtl="0" algn="l">
              <a:lnSpc>
                <a:spcPct val="100000"/>
              </a:lnSpc>
              <a:spcBef>
                <a:spcPts val="40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Available data: Subset of experimental scores for 4% mutations</a:t>
            </a:r>
            <a:endParaRPr/>
          </a:p>
        </p:txBody>
      </p:sp>
      <p:pic>
        <p:nvPicPr>
          <p:cNvPr descr="pred_vs_stability_48hr.png" id="743" name="Google Shape;743;p34"/>
          <p:cNvPicPr preferRelativeResize="0"/>
          <p:nvPr/>
        </p:nvPicPr>
        <p:blipFill rotWithShape="1">
          <a:blip r:embed="rId3">
            <a:alphaModFix/>
          </a:blip>
          <a:srcRect b="0" l="0" r="0" t="0"/>
          <a:stretch/>
        </p:blipFill>
        <p:spPr>
          <a:xfrm>
            <a:off x="2124728" y="2140931"/>
            <a:ext cx="3071886" cy="2521618"/>
          </a:xfrm>
          <a:prstGeom prst="rect">
            <a:avLst/>
          </a:prstGeom>
          <a:noFill/>
          <a:ln>
            <a:noFill/>
          </a:ln>
        </p:spPr>
      </p:pic>
      <p:sp>
        <p:nvSpPr>
          <p:cNvPr id="744" name="Google Shape;744;p34"/>
          <p:cNvSpPr txBox="1"/>
          <p:nvPr/>
        </p:nvSpPr>
        <p:spPr>
          <a:xfrm>
            <a:off x="2645445" y="4579869"/>
            <a:ext cx="2030453" cy="643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Correlations on validation data </a:t>
            </a:r>
            <a:endParaRPr/>
          </a:p>
        </p:txBody>
      </p:sp>
      <p:sp>
        <p:nvSpPr>
          <p:cNvPr id="745" name="Google Shape;745;p34"/>
          <p:cNvSpPr txBox="1"/>
          <p:nvPr/>
        </p:nvSpPr>
        <p:spPr>
          <a:xfrm rot="-960000">
            <a:off x="5961175" y="2472961"/>
            <a:ext cx="1099012" cy="389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Selection</a:t>
            </a:r>
            <a:endParaRPr/>
          </a:p>
        </p:txBody>
      </p:sp>
      <p:cxnSp>
        <p:nvCxnSpPr>
          <p:cNvPr id="746" name="Google Shape;746;p34"/>
          <p:cNvCxnSpPr/>
          <p:nvPr/>
        </p:nvCxnSpPr>
        <p:spPr>
          <a:xfrm flipH="1">
            <a:off x="5101486" y="2282162"/>
            <a:ext cx="3348291" cy="984441"/>
          </a:xfrm>
          <a:prstGeom prst="straightConnector1">
            <a:avLst/>
          </a:prstGeom>
          <a:noFill/>
          <a:ln cap="flat" cmpd="sng" w="12700">
            <a:solidFill>
              <a:srgbClr val="000000"/>
            </a:solidFill>
            <a:prstDash val="solid"/>
            <a:miter lim="400000"/>
            <a:headEnd len="sm" w="sm" type="none"/>
            <a:tailEnd len="med" w="med" type="stealth"/>
          </a:ln>
        </p:spPr>
      </p:cxnSp>
      <p:sp>
        <p:nvSpPr>
          <p:cNvPr id="747" name="Google Shape;747;p34"/>
          <p:cNvSpPr txBox="1"/>
          <p:nvPr/>
        </p:nvSpPr>
        <p:spPr>
          <a:xfrm>
            <a:off x="7463783" y="1851024"/>
            <a:ext cx="2030454" cy="414529"/>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Validation set</a:t>
            </a:r>
            <a:endParaRPr/>
          </a:p>
        </p:txBody>
      </p:sp>
      <p:sp>
        <p:nvSpPr>
          <p:cNvPr id="748" name="Google Shape;748;p34"/>
          <p:cNvSpPr txBox="1"/>
          <p:nvPr/>
        </p:nvSpPr>
        <p:spPr>
          <a:xfrm>
            <a:off x="1998538" y="5547377"/>
            <a:ext cx="2765466" cy="424054"/>
          </a:xfrm>
          <a:prstGeom prst="rect">
            <a:avLst/>
          </a:prstGeom>
          <a:solidFill>
            <a:srgbClr val="FFFFFF"/>
          </a:solidFill>
          <a:ln cap="flat" cmpd="sng" w="9525">
            <a:solidFill>
              <a:srgbClr val="262626"/>
            </a:solidFill>
            <a:prstDash val="solid"/>
            <a:round/>
            <a:headEnd len="sm" w="sm" type="none"/>
            <a:tailEnd len="sm" w="sm" type="none"/>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ESCOTT + AIDO RAG 16B</a:t>
            </a:r>
            <a:endParaRPr/>
          </a:p>
        </p:txBody>
      </p:sp>
      <p:sp>
        <p:nvSpPr>
          <p:cNvPr id="749" name="Google Shape;749;p34"/>
          <p:cNvSpPr txBox="1"/>
          <p:nvPr/>
        </p:nvSpPr>
        <p:spPr>
          <a:xfrm>
            <a:off x="10105661" y="6143617"/>
            <a:ext cx="1502665"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[Sun et al, 2024]</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35"/>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Example: ARSA challenge</a:t>
            </a:r>
            <a:endParaRPr/>
          </a:p>
        </p:txBody>
      </p:sp>
      <p:sp>
        <p:nvSpPr>
          <p:cNvPr id="755" name="Google Shape;755;p35"/>
          <p:cNvSpPr txBox="1"/>
          <p:nvPr/>
        </p:nvSpPr>
        <p:spPr>
          <a:xfrm>
            <a:off x="482600" y="929639"/>
            <a:ext cx="10510427" cy="795275"/>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Goal: prediction of stability scores at 48h post expression for (almost) all missense variants</a:t>
            </a:r>
            <a:endParaRPr/>
          </a:p>
          <a:p>
            <a:pPr indent="0" lvl="0" marL="0" marR="0" rtl="0" algn="l">
              <a:lnSpc>
                <a:spcPct val="100000"/>
              </a:lnSpc>
              <a:spcBef>
                <a:spcPts val="40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Available data: Subset of experimental scores for 4.4% mutations</a:t>
            </a:r>
            <a:endParaRPr/>
          </a:p>
        </p:txBody>
      </p:sp>
      <p:pic>
        <p:nvPicPr>
          <p:cNvPr descr="arsa_distribution_exp_vs_pred_validation.png" id="756" name="Google Shape;756;p35"/>
          <p:cNvPicPr preferRelativeResize="0"/>
          <p:nvPr/>
        </p:nvPicPr>
        <p:blipFill rotWithShape="1">
          <a:blip r:embed="rId3">
            <a:alphaModFix/>
          </a:blip>
          <a:srcRect b="0" l="0" r="0" t="0"/>
          <a:stretch/>
        </p:blipFill>
        <p:spPr>
          <a:xfrm>
            <a:off x="5562715" y="4017151"/>
            <a:ext cx="3085877" cy="2521618"/>
          </a:xfrm>
          <a:prstGeom prst="rect">
            <a:avLst/>
          </a:prstGeom>
          <a:noFill/>
          <a:ln>
            <a:noFill/>
          </a:ln>
        </p:spPr>
      </p:pic>
      <p:pic>
        <p:nvPicPr>
          <p:cNvPr descr="pred_vs_stability_48hr.png" id="757" name="Google Shape;757;p35"/>
          <p:cNvPicPr preferRelativeResize="0"/>
          <p:nvPr/>
        </p:nvPicPr>
        <p:blipFill rotWithShape="1">
          <a:blip r:embed="rId4">
            <a:alphaModFix/>
          </a:blip>
          <a:srcRect b="0" l="0" r="0" t="0"/>
          <a:stretch/>
        </p:blipFill>
        <p:spPr>
          <a:xfrm>
            <a:off x="2124728" y="2140931"/>
            <a:ext cx="3071886" cy="2521618"/>
          </a:xfrm>
          <a:prstGeom prst="rect">
            <a:avLst/>
          </a:prstGeom>
          <a:noFill/>
          <a:ln>
            <a:noFill/>
          </a:ln>
        </p:spPr>
      </p:pic>
      <p:sp>
        <p:nvSpPr>
          <p:cNvPr id="758" name="Google Shape;758;p35"/>
          <p:cNvSpPr txBox="1"/>
          <p:nvPr/>
        </p:nvSpPr>
        <p:spPr>
          <a:xfrm>
            <a:off x="2645445" y="4579869"/>
            <a:ext cx="2030453" cy="643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Correlations on validation data </a:t>
            </a:r>
            <a:endParaRPr/>
          </a:p>
        </p:txBody>
      </p:sp>
      <p:sp>
        <p:nvSpPr>
          <p:cNvPr id="759" name="Google Shape;759;p35"/>
          <p:cNvSpPr txBox="1"/>
          <p:nvPr/>
        </p:nvSpPr>
        <p:spPr>
          <a:xfrm rot="-960000">
            <a:off x="5961175" y="2472961"/>
            <a:ext cx="1099012" cy="389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Selection</a:t>
            </a:r>
            <a:endParaRPr/>
          </a:p>
        </p:txBody>
      </p:sp>
      <p:sp>
        <p:nvSpPr>
          <p:cNvPr id="760" name="Google Shape;760;p35"/>
          <p:cNvSpPr txBox="1"/>
          <p:nvPr/>
        </p:nvSpPr>
        <p:spPr>
          <a:xfrm rot="-3060000">
            <a:off x="6866295" y="2760693"/>
            <a:ext cx="1104983" cy="643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Affine</a:t>
            </a:r>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Rescaling</a:t>
            </a:r>
            <a:endParaRPr/>
          </a:p>
        </p:txBody>
      </p:sp>
      <p:cxnSp>
        <p:nvCxnSpPr>
          <p:cNvPr id="761" name="Google Shape;761;p35"/>
          <p:cNvCxnSpPr/>
          <p:nvPr/>
        </p:nvCxnSpPr>
        <p:spPr>
          <a:xfrm flipH="1">
            <a:off x="5101486" y="2282162"/>
            <a:ext cx="3348291" cy="984441"/>
          </a:xfrm>
          <a:prstGeom prst="straightConnector1">
            <a:avLst/>
          </a:prstGeom>
          <a:noFill/>
          <a:ln cap="flat" cmpd="sng" w="12700">
            <a:solidFill>
              <a:srgbClr val="000000"/>
            </a:solidFill>
            <a:prstDash val="solid"/>
            <a:miter lim="400000"/>
            <a:headEnd len="sm" w="sm" type="none"/>
            <a:tailEnd len="med" w="med" type="stealth"/>
          </a:ln>
        </p:spPr>
      </p:cxnSp>
      <p:cxnSp>
        <p:nvCxnSpPr>
          <p:cNvPr id="762" name="Google Shape;762;p35"/>
          <p:cNvCxnSpPr/>
          <p:nvPr/>
        </p:nvCxnSpPr>
        <p:spPr>
          <a:xfrm flipH="1">
            <a:off x="7171556" y="2275883"/>
            <a:ext cx="1288769" cy="1607296"/>
          </a:xfrm>
          <a:prstGeom prst="straightConnector1">
            <a:avLst/>
          </a:prstGeom>
          <a:noFill/>
          <a:ln cap="flat" cmpd="sng" w="12700">
            <a:solidFill>
              <a:srgbClr val="000000"/>
            </a:solidFill>
            <a:prstDash val="solid"/>
            <a:miter lim="400000"/>
            <a:headEnd len="sm" w="sm" type="none"/>
            <a:tailEnd len="med" w="med" type="stealth"/>
          </a:ln>
        </p:spPr>
      </p:cxnSp>
      <p:sp>
        <p:nvSpPr>
          <p:cNvPr id="763" name="Google Shape;763;p35"/>
          <p:cNvSpPr txBox="1"/>
          <p:nvPr/>
        </p:nvSpPr>
        <p:spPr>
          <a:xfrm>
            <a:off x="8499282" y="4198869"/>
            <a:ext cx="2030453" cy="1405256"/>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Fit params on experimental data</a:t>
            </a:r>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a:t>
            </a:r>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Ensure low KL divergence</a:t>
            </a:r>
            <a:endParaRPr/>
          </a:p>
        </p:txBody>
      </p:sp>
      <p:sp>
        <p:nvSpPr>
          <p:cNvPr id="764" name="Google Shape;764;p35"/>
          <p:cNvSpPr txBox="1"/>
          <p:nvPr/>
        </p:nvSpPr>
        <p:spPr>
          <a:xfrm>
            <a:off x="7463783" y="1851024"/>
            <a:ext cx="2030454" cy="414529"/>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Validation set</a:t>
            </a:r>
            <a:endParaRPr/>
          </a:p>
        </p:txBody>
      </p:sp>
      <p:sp>
        <p:nvSpPr>
          <p:cNvPr id="765" name="Google Shape;765;p35"/>
          <p:cNvSpPr txBox="1"/>
          <p:nvPr/>
        </p:nvSpPr>
        <p:spPr>
          <a:xfrm>
            <a:off x="1998538" y="5547377"/>
            <a:ext cx="2765466" cy="424054"/>
          </a:xfrm>
          <a:prstGeom prst="rect">
            <a:avLst/>
          </a:prstGeom>
          <a:solidFill>
            <a:srgbClr val="FFFFFF"/>
          </a:solidFill>
          <a:ln cap="flat" cmpd="sng" w="9525">
            <a:solidFill>
              <a:srgbClr val="262626"/>
            </a:solidFill>
            <a:prstDash val="solid"/>
            <a:round/>
            <a:headEnd len="sm" w="sm" type="none"/>
            <a:tailEnd len="sm" w="sm" type="none"/>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ESCOTT + AIDO RAG 16B</a:t>
            </a:r>
            <a:endParaRPr/>
          </a:p>
        </p:txBody>
      </p:sp>
      <p:sp>
        <p:nvSpPr>
          <p:cNvPr id="766" name="Google Shape;766;p35"/>
          <p:cNvSpPr txBox="1"/>
          <p:nvPr/>
        </p:nvSpPr>
        <p:spPr>
          <a:xfrm>
            <a:off x="10105661" y="6143617"/>
            <a:ext cx="1502665"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[Sun et al, 2024]</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36"/>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Example: ARSA challenge</a:t>
            </a:r>
            <a:endParaRPr/>
          </a:p>
        </p:txBody>
      </p:sp>
      <p:sp>
        <p:nvSpPr>
          <p:cNvPr id="772" name="Google Shape;772;p36"/>
          <p:cNvSpPr txBox="1"/>
          <p:nvPr/>
        </p:nvSpPr>
        <p:spPr>
          <a:xfrm>
            <a:off x="482600" y="929639"/>
            <a:ext cx="10510427" cy="795275"/>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Goal: prediction of stability scores at 48h post expression for (almost) all missense variants</a:t>
            </a:r>
            <a:endParaRPr/>
          </a:p>
          <a:p>
            <a:pPr indent="0" lvl="0" marL="0" marR="0" rtl="0" algn="l">
              <a:lnSpc>
                <a:spcPct val="100000"/>
              </a:lnSpc>
              <a:spcBef>
                <a:spcPts val="40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Available data: Subset of experimental scores for 4.4% mutations</a:t>
            </a:r>
            <a:endParaRPr/>
          </a:p>
        </p:txBody>
      </p:sp>
      <p:sp>
        <p:nvSpPr>
          <p:cNvPr id="773" name="Google Shape;773;p36"/>
          <p:cNvSpPr txBox="1"/>
          <p:nvPr/>
        </p:nvSpPr>
        <p:spPr>
          <a:xfrm>
            <a:off x="3008400" y="2311400"/>
            <a:ext cx="6175200" cy="439674"/>
          </a:xfrm>
          <a:prstGeom prst="rect">
            <a:avLst/>
          </a:prstGeom>
          <a:solidFill>
            <a:srgbClr val="FFFFFF"/>
          </a:solid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Apply transformation to test data and errors estimates  </a:t>
            </a:r>
            <a:endParaRPr/>
          </a:p>
        </p:txBody>
      </p:sp>
      <p:pic>
        <p:nvPicPr>
          <p:cNvPr descr="arsa_error_vs_pred_escott_aido.png" id="774" name="Google Shape;774;p36"/>
          <p:cNvPicPr preferRelativeResize="0"/>
          <p:nvPr/>
        </p:nvPicPr>
        <p:blipFill rotWithShape="1">
          <a:blip r:embed="rId3">
            <a:alphaModFix/>
          </a:blip>
          <a:srcRect b="0" l="0" r="0" t="0"/>
          <a:stretch/>
        </p:blipFill>
        <p:spPr>
          <a:xfrm>
            <a:off x="6637357" y="2957196"/>
            <a:ext cx="3600310" cy="2859429"/>
          </a:xfrm>
          <a:prstGeom prst="rect">
            <a:avLst/>
          </a:prstGeom>
          <a:noFill/>
          <a:ln>
            <a:noFill/>
          </a:ln>
        </p:spPr>
      </p:pic>
      <p:pic>
        <p:nvPicPr>
          <p:cNvPr descr="arsa_distribution_val_vs_pred_test.png" id="775" name="Google Shape;775;p36"/>
          <p:cNvPicPr preferRelativeResize="0"/>
          <p:nvPr/>
        </p:nvPicPr>
        <p:blipFill rotWithShape="1">
          <a:blip r:embed="rId4">
            <a:alphaModFix/>
          </a:blip>
          <a:srcRect b="0" l="0" r="0" t="0"/>
          <a:stretch/>
        </p:blipFill>
        <p:spPr>
          <a:xfrm>
            <a:off x="1809670" y="2957196"/>
            <a:ext cx="3490010" cy="282466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pic>
        <p:nvPicPr>
          <p:cNvPr descr="Picture 1" id="780" name="Google Shape;780;p37"/>
          <p:cNvPicPr preferRelativeResize="0"/>
          <p:nvPr/>
        </p:nvPicPr>
        <p:blipFill rotWithShape="1">
          <a:blip r:embed="rId3">
            <a:alphaModFix/>
          </a:blip>
          <a:srcRect b="0" l="0" r="0" t="0"/>
          <a:stretch/>
        </p:blipFill>
        <p:spPr>
          <a:xfrm>
            <a:off x="5302250" y="1809006"/>
            <a:ext cx="1587500" cy="1587501"/>
          </a:xfrm>
          <a:prstGeom prst="rect">
            <a:avLst/>
          </a:prstGeom>
          <a:noFill/>
          <a:ln>
            <a:noFill/>
          </a:ln>
        </p:spPr>
      </p:pic>
      <p:grpSp>
        <p:nvGrpSpPr>
          <p:cNvPr id="781" name="Google Shape;781;p37"/>
          <p:cNvGrpSpPr/>
          <p:nvPr/>
        </p:nvGrpSpPr>
        <p:grpSpPr>
          <a:xfrm>
            <a:off x="662491" y="4601595"/>
            <a:ext cx="7374886" cy="1142294"/>
            <a:chOff x="0" y="0"/>
            <a:chExt cx="7374884" cy="1142292"/>
          </a:xfrm>
        </p:grpSpPr>
        <p:grpSp>
          <p:nvGrpSpPr>
            <p:cNvPr id="782" name="Google Shape;782;p37"/>
            <p:cNvGrpSpPr/>
            <p:nvPr/>
          </p:nvGrpSpPr>
          <p:grpSpPr>
            <a:xfrm>
              <a:off x="0" y="0"/>
              <a:ext cx="7374884" cy="1142292"/>
              <a:chOff x="0" y="0"/>
              <a:chExt cx="7374883" cy="1142291"/>
            </a:xfrm>
          </p:grpSpPr>
          <p:pic>
            <p:nvPicPr>
              <p:cNvPr descr="Picture 12" id="783" name="Google Shape;783;p37"/>
              <p:cNvPicPr preferRelativeResize="0"/>
              <p:nvPr/>
            </p:nvPicPr>
            <p:blipFill rotWithShape="1">
              <a:blip r:embed="rId4">
                <a:alphaModFix/>
              </a:blip>
              <a:srcRect b="0" l="0" r="0" t="0"/>
              <a:stretch/>
            </p:blipFill>
            <p:spPr>
              <a:xfrm>
                <a:off x="0" y="135307"/>
                <a:ext cx="2143055" cy="873695"/>
              </a:xfrm>
              <a:prstGeom prst="rect">
                <a:avLst/>
              </a:prstGeom>
              <a:noFill/>
              <a:ln>
                <a:noFill/>
              </a:ln>
            </p:spPr>
          </p:pic>
          <p:pic>
            <p:nvPicPr>
              <p:cNvPr descr="Graphic 15" id="784" name="Google Shape;784;p37"/>
              <p:cNvPicPr preferRelativeResize="0"/>
              <p:nvPr/>
            </p:nvPicPr>
            <p:blipFill rotWithShape="1">
              <a:blip r:embed="rId5">
                <a:alphaModFix/>
              </a:blip>
              <a:srcRect b="0" l="0" r="0" t="0"/>
              <a:stretch/>
            </p:blipFill>
            <p:spPr>
              <a:xfrm>
                <a:off x="5716168" y="135307"/>
                <a:ext cx="1658715" cy="814368"/>
              </a:xfrm>
              <a:prstGeom prst="rect">
                <a:avLst/>
              </a:prstGeom>
              <a:noFill/>
              <a:ln>
                <a:noFill/>
              </a:ln>
            </p:spPr>
          </p:pic>
          <p:pic>
            <p:nvPicPr>
              <p:cNvPr descr="Picture 16" id="785" name="Google Shape;785;p37"/>
              <p:cNvPicPr preferRelativeResize="0"/>
              <p:nvPr/>
            </p:nvPicPr>
            <p:blipFill rotWithShape="1">
              <a:blip r:embed="rId6">
                <a:alphaModFix/>
              </a:blip>
              <a:srcRect b="0" l="0" r="0" t="0"/>
              <a:stretch/>
            </p:blipFill>
            <p:spPr>
              <a:xfrm>
                <a:off x="4023306" y="0"/>
                <a:ext cx="1142292" cy="1142291"/>
              </a:xfrm>
              <a:prstGeom prst="rect">
                <a:avLst/>
              </a:prstGeom>
              <a:noFill/>
              <a:ln>
                <a:noFill/>
              </a:ln>
            </p:spPr>
          </p:pic>
        </p:grpSp>
        <p:pic>
          <p:nvPicPr>
            <p:cNvPr descr="cqsb_logo.png" id="786" name="Google Shape;786;p37"/>
            <p:cNvPicPr preferRelativeResize="0"/>
            <p:nvPr/>
          </p:nvPicPr>
          <p:blipFill rotWithShape="1">
            <a:blip r:embed="rId7">
              <a:alphaModFix/>
            </a:blip>
            <a:srcRect b="0" l="0" r="0" t="0"/>
            <a:stretch/>
          </p:blipFill>
          <p:spPr>
            <a:xfrm>
              <a:off x="2681419" y="117049"/>
              <a:ext cx="746414" cy="965825"/>
            </a:xfrm>
            <a:prstGeom prst="rect">
              <a:avLst/>
            </a:prstGeom>
            <a:noFill/>
            <a:ln>
              <a:noFill/>
            </a:ln>
          </p:spPr>
        </p:pic>
      </p:grpSp>
      <p:pic>
        <p:nvPicPr>
          <p:cNvPr descr="A_Carbone.jpg" id="787" name="Google Shape;787;p37"/>
          <p:cNvPicPr preferRelativeResize="0"/>
          <p:nvPr/>
        </p:nvPicPr>
        <p:blipFill rotWithShape="1">
          <a:blip r:embed="rId8">
            <a:alphaModFix/>
          </a:blip>
          <a:srcRect b="28745" l="0" r="0" t="0"/>
          <a:stretch/>
        </p:blipFill>
        <p:spPr>
          <a:xfrm>
            <a:off x="1663094" y="1807418"/>
            <a:ext cx="1587393" cy="1590743"/>
          </a:xfrm>
          <a:prstGeom prst="rect">
            <a:avLst/>
          </a:prstGeom>
          <a:noFill/>
          <a:ln>
            <a:noFill/>
          </a:ln>
        </p:spPr>
      </p:pic>
      <p:sp>
        <p:nvSpPr>
          <p:cNvPr id="788" name="Google Shape;788;p37"/>
          <p:cNvSpPr txBox="1"/>
          <p:nvPr/>
        </p:nvSpPr>
        <p:spPr>
          <a:xfrm>
            <a:off x="1201322" y="3654581"/>
            <a:ext cx="2511045" cy="429261"/>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2000"/>
              <a:buFont typeface="Arial"/>
              <a:buNone/>
            </a:pPr>
            <a:r>
              <a:rPr b="0" i="0" lang="en-US" sz="2000" u="none" cap="none" strike="noStrike">
                <a:solidFill>
                  <a:srgbClr val="1F2765"/>
                </a:solidFill>
                <a:latin typeface="Arial"/>
                <a:ea typeface="Arial"/>
                <a:cs typeface="Arial"/>
                <a:sym typeface="Arial"/>
              </a:rPr>
              <a:t>Alessandra Carbone</a:t>
            </a:r>
            <a:endParaRPr/>
          </a:p>
        </p:txBody>
      </p:sp>
      <p:sp>
        <p:nvSpPr>
          <p:cNvPr id="789" name="Google Shape;789;p37"/>
          <p:cNvSpPr txBox="1"/>
          <p:nvPr/>
        </p:nvSpPr>
        <p:spPr>
          <a:xfrm>
            <a:off x="5006974" y="3654581"/>
            <a:ext cx="2178051" cy="429261"/>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2000"/>
              <a:buFont typeface="Arial"/>
              <a:buNone/>
            </a:pPr>
            <a:r>
              <a:rPr b="0" i="0" lang="en-US" sz="2000" u="none" cap="none" strike="noStrike">
                <a:solidFill>
                  <a:srgbClr val="1F2765"/>
                </a:solidFill>
                <a:latin typeface="Arial"/>
                <a:ea typeface="Arial"/>
                <a:cs typeface="Arial"/>
                <a:sym typeface="Arial"/>
              </a:rPr>
              <a:t>Mustafa Tekpinar</a:t>
            </a:r>
            <a:endParaRPr/>
          </a:p>
        </p:txBody>
      </p:sp>
      <p:sp>
        <p:nvSpPr>
          <p:cNvPr id="790" name="Google Shape;790;p37"/>
          <p:cNvSpPr txBox="1"/>
          <p:nvPr/>
        </p:nvSpPr>
        <p:spPr>
          <a:xfrm>
            <a:off x="495404" y="-247060"/>
            <a:ext cx="11056529"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Acknowledgments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pic>
        <p:nvPicPr>
          <p:cNvPr descr="prescott_paper.png" id="795" name="Google Shape;795;p38"/>
          <p:cNvPicPr preferRelativeResize="0"/>
          <p:nvPr/>
        </p:nvPicPr>
        <p:blipFill rotWithShape="1">
          <a:blip r:embed="rId3">
            <a:alphaModFix/>
          </a:blip>
          <a:srcRect b="5445" l="4863" r="4864" t="5446"/>
          <a:stretch/>
        </p:blipFill>
        <p:spPr>
          <a:xfrm>
            <a:off x="9748690" y="1213534"/>
            <a:ext cx="1587480" cy="1567026"/>
          </a:xfrm>
          <a:prstGeom prst="rect">
            <a:avLst/>
          </a:prstGeom>
          <a:noFill/>
          <a:ln>
            <a:noFill/>
          </a:ln>
        </p:spPr>
      </p:pic>
      <p:pic>
        <p:nvPicPr>
          <p:cNvPr descr="prescott_website.png" id="796" name="Google Shape;796;p38"/>
          <p:cNvPicPr preferRelativeResize="0"/>
          <p:nvPr/>
        </p:nvPicPr>
        <p:blipFill rotWithShape="1">
          <a:blip r:embed="rId4">
            <a:alphaModFix/>
          </a:blip>
          <a:srcRect b="7557" l="8461" r="8460" t="7558"/>
          <a:stretch/>
        </p:blipFill>
        <p:spPr>
          <a:xfrm>
            <a:off x="9775677" y="3804512"/>
            <a:ext cx="1533354" cy="1566679"/>
          </a:xfrm>
          <a:prstGeom prst="rect">
            <a:avLst/>
          </a:prstGeom>
          <a:noFill/>
          <a:ln>
            <a:noFill/>
          </a:ln>
        </p:spPr>
      </p:pic>
      <p:pic>
        <p:nvPicPr>
          <p:cNvPr descr="Picture 1" id="797" name="Google Shape;797;p38"/>
          <p:cNvPicPr preferRelativeResize="0"/>
          <p:nvPr/>
        </p:nvPicPr>
        <p:blipFill rotWithShape="1">
          <a:blip r:embed="rId5">
            <a:alphaModFix/>
          </a:blip>
          <a:srcRect b="0" l="0" r="0" t="0"/>
          <a:stretch/>
        </p:blipFill>
        <p:spPr>
          <a:xfrm>
            <a:off x="5302250" y="1809006"/>
            <a:ext cx="1587500" cy="1587501"/>
          </a:xfrm>
          <a:prstGeom prst="rect">
            <a:avLst/>
          </a:prstGeom>
          <a:noFill/>
          <a:ln>
            <a:noFill/>
          </a:ln>
        </p:spPr>
      </p:pic>
      <p:grpSp>
        <p:nvGrpSpPr>
          <p:cNvPr id="798" name="Google Shape;798;p38"/>
          <p:cNvGrpSpPr/>
          <p:nvPr/>
        </p:nvGrpSpPr>
        <p:grpSpPr>
          <a:xfrm>
            <a:off x="662491" y="4601595"/>
            <a:ext cx="7374886" cy="1142294"/>
            <a:chOff x="0" y="0"/>
            <a:chExt cx="7374884" cy="1142292"/>
          </a:xfrm>
        </p:grpSpPr>
        <p:grpSp>
          <p:nvGrpSpPr>
            <p:cNvPr id="799" name="Google Shape;799;p38"/>
            <p:cNvGrpSpPr/>
            <p:nvPr/>
          </p:nvGrpSpPr>
          <p:grpSpPr>
            <a:xfrm>
              <a:off x="0" y="0"/>
              <a:ext cx="7374884" cy="1142292"/>
              <a:chOff x="0" y="0"/>
              <a:chExt cx="7374883" cy="1142291"/>
            </a:xfrm>
          </p:grpSpPr>
          <p:pic>
            <p:nvPicPr>
              <p:cNvPr descr="Picture 12" id="800" name="Google Shape;800;p38"/>
              <p:cNvPicPr preferRelativeResize="0"/>
              <p:nvPr/>
            </p:nvPicPr>
            <p:blipFill rotWithShape="1">
              <a:blip r:embed="rId6">
                <a:alphaModFix/>
              </a:blip>
              <a:srcRect b="0" l="0" r="0" t="0"/>
              <a:stretch/>
            </p:blipFill>
            <p:spPr>
              <a:xfrm>
                <a:off x="0" y="135307"/>
                <a:ext cx="2143055" cy="873695"/>
              </a:xfrm>
              <a:prstGeom prst="rect">
                <a:avLst/>
              </a:prstGeom>
              <a:noFill/>
              <a:ln>
                <a:noFill/>
              </a:ln>
            </p:spPr>
          </p:pic>
          <p:pic>
            <p:nvPicPr>
              <p:cNvPr descr="Graphic 15" id="801" name="Google Shape;801;p38"/>
              <p:cNvPicPr preferRelativeResize="0"/>
              <p:nvPr/>
            </p:nvPicPr>
            <p:blipFill rotWithShape="1">
              <a:blip r:embed="rId7">
                <a:alphaModFix/>
              </a:blip>
              <a:srcRect b="0" l="0" r="0" t="0"/>
              <a:stretch/>
            </p:blipFill>
            <p:spPr>
              <a:xfrm>
                <a:off x="5716168" y="135307"/>
                <a:ext cx="1658715" cy="814368"/>
              </a:xfrm>
              <a:prstGeom prst="rect">
                <a:avLst/>
              </a:prstGeom>
              <a:noFill/>
              <a:ln>
                <a:noFill/>
              </a:ln>
            </p:spPr>
          </p:pic>
          <p:pic>
            <p:nvPicPr>
              <p:cNvPr descr="Picture 16" id="802" name="Google Shape;802;p38"/>
              <p:cNvPicPr preferRelativeResize="0"/>
              <p:nvPr/>
            </p:nvPicPr>
            <p:blipFill rotWithShape="1">
              <a:blip r:embed="rId8">
                <a:alphaModFix/>
              </a:blip>
              <a:srcRect b="0" l="0" r="0" t="0"/>
              <a:stretch/>
            </p:blipFill>
            <p:spPr>
              <a:xfrm>
                <a:off x="4023306" y="0"/>
                <a:ext cx="1142292" cy="1142291"/>
              </a:xfrm>
              <a:prstGeom prst="rect">
                <a:avLst/>
              </a:prstGeom>
              <a:noFill/>
              <a:ln>
                <a:noFill/>
              </a:ln>
            </p:spPr>
          </p:pic>
        </p:grpSp>
        <p:pic>
          <p:nvPicPr>
            <p:cNvPr descr="cqsb_logo.png" id="803" name="Google Shape;803;p38"/>
            <p:cNvPicPr preferRelativeResize="0"/>
            <p:nvPr/>
          </p:nvPicPr>
          <p:blipFill rotWithShape="1">
            <a:blip r:embed="rId9">
              <a:alphaModFix/>
            </a:blip>
            <a:srcRect b="0" l="0" r="0" t="0"/>
            <a:stretch/>
          </p:blipFill>
          <p:spPr>
            <a:xfrm>
              <a:off x="2681419" y="117049"/>
              <a:ext cx="746414" cy="965825"/>
            </a:xfrm>
            <a:prstGeom prst="rect">
              <a:avLst/>
            </a:prstGeom>
            <a:noFill/>
            <a:ln>
              <a:noFill/>
            </a:ln>
          </p:spPr>
        </p:pic>
      </p:grpSp>
      <p:pic>
        <p:nvPicPr>
          <p:cNvPr descr="A_Carbone.jpg" id="804" name="Google Shape;804;p38"/>
          <p:cNvPicPr preferRelativeResize="0"/>
          <p:nvPr/>
        </p:nvPicPr>
        <p:blipFill rotWithShape="1">
          <a:blip r:embed="rId10">
            <a:alphaModFix/>
          </a:blip>
          <a:srcRect b="28745" l="0" r="0" t="0"/>
          <a:stretch/>
        </p:blipFill>
        <p:spPr>
          <a:xfrm>
            <a:off x="1663094" y="1807418"/>
            <a:ext cx="1587393" cy="1590743"/>
          </a:xfrm>
          <a:prstGeom prst="rect">
            <a:avLst/>
          </a:prstGeom>
          <a:noFill/>
          <a:ln>
            <a:noFill/>
          </a:ln>
        </p:spPr>
      </p:pic>
      <p:sp>
        <p:nvSpPr>
          <p:cNvPr id="805" name="Google Shape;805;p38"/>
          <p:cNvSpPr txBox="1"/>
          <p:nvPr/>
        </p:nvSpPr>
        <p:spPr>
          <a:xfrm>
            <a:off x="1201322" y="3654581"/>
            <a:ext cx="2511045" cy="429261"/>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2000"/>
              <a:buFont typeface="Arial"/>
              <a:buNone/>
            </a:pPr>
            <a:r>
              <a:rPr b="0" i="0" lang="en-US" sz="2000" u="none" cap="none" strike="noStrike">
                <a:solidFill>
                  <a:srgbClr val="1F2765"/>
                </a:solidFill>
                <a:latin typeface="Arial"/>
                <a:ea typeface="Arial"/>
                <a:cs typeface="Arial"/>
                <a:sym typeface="Arial"/>
              </a:rPr>
              <a:t>Alessandra Carbone</a:t>
            </a:r>
            <a:endParaRPr/>
          </a:p>
        </p:txBody>
      </p:sp>
      <p:sp>
        <p:nvSpPr>
          <p:cNvPr id="806" name="Google Shape;806;p38"/>
          <p:cNvSpPr txBox="1"/>
          <p:nvPr/>
        </p:nvSpPr>
        <p:spPr>
          <a:xfrm>
            <a:off x="5006974" y="3654581"/>
            <a:ext cx="2178051" cy="429261"/>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2000"/>
              <a:buFont typeface="Arial"/>
              <a:buNone/>
            </a:pPr>
            <a:r>
              <a:rPr b="0" i="0" lang="en-US" sz="2000" u="none" cap="none" strike="noStrike">
                <a:solidFill>
                  <a:srgbClr val="1F2765"/>
                </a:solidFill>
                <a:latin typeface="Arial"/>
                <a:ea typeface="Arial"/>
                <a:cs typeface="Arial"/>
                <a:sym typeface="Arial"/>
              </a:rPr>
              <a:t>Mustafa Tekpinar</a:t>
            </a:r>
            <a:endParaRPr/>
          </a:p>
        </p:txBody>
      </p:sp>
      <p:sp>
        <p:nvSpPr>
          <p:cNvPr id="807" name="Google Shape;807;p38"/>
          <p:cNvSpPr txBox="1"/>
          <p:nvPr/>
        </p:nvSpPr>
        <p:spPr>
          <a:xfrm>
            <a:off x="495404" y="-247060"/>
            <a:ext cx="3422164"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Acknowledgments</a:t>
            </a:r>
            <a:endParaRPr/>
          </a:p>
        </p:txBody>
      </p:sp>
      <p:sp>
        <p:nvSpPr>
          <p:cNvPr id="808" name="Google Shape;808;p38"/>
          <p:cNvSpPr txBox="1"/>
          <p:nvPr/>
        </p:nvSpPr>
        <p:spPr>
          <a:xfrm>
            <a:off x="9633171" y="2815290"/>
            <a:ext cx="1818539" cy="366269"/>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1600"/>
              <a:buFont typeface="Arial"/>
              <a:buNone/>
            </a:pPr>
            <a:r>
              <a:rPr b="0" i="0" lang="en-US" sz="1600" u="none" cap="none" strike="noStrike">
                <a:solidFill>
                  <a:srgbClr val="1F2765"/>
                </a:solidFill>
                <a:latin typeface="Arial"/>
                <a:ea typeface="Arial"/>
                <a:cs typeface="Arial"/>
                <a:sym typeface="Arial"/>
              </a:rPr>
              <a:t>PRESCOTT article</a:t>
            </a:r>
            <a:endParaRPr/>
          </a:p>
        </p:txBody>
      </p:sp>
      <p:sp>
        <p:nvSpPr>
          <p:cNvPr id="809" name="Google Shape;809;p38"/>
          <p:cNvSpPr txBox="1"/>
          <p:nvPr/>
        </p:nvSpPr>
        <p:spPr>
          <a:xfrm>
            <a:off x="9430581" y="5413405"/>
            <a:ext cx="2223720" cy="366269"/>
          </a:xfrm>
          <a:prstGeom prst="rect">
            <a:avLst/>
          </a:prstGeom>
          <a:noFill/>
          <a:ln>
            <a:noFill/>
          </a:ln>
        </p:spPr>
        <p:txBody>
          <a:bodyPr anchorCtr="0" anchor="ctr" bIns="50800" lIns="50800" spcFirstLastPara="1" rIns="50800" wrap="square" tIns="50800">
            <a:spAutoFit/>
          </a:bodyPr>
          <a:lstStyle/>
          <a:p>
            <a:pPr indent="0" lvl="0" marL="0" marR="0" rtl="0" algn="r">
              <a:lnSpc>
                <a:spcPct val="125000"/>
              </a:lnSpc>
              <a:spcBef>
                <a:spcPts val="0"/>
              </a:spcBef>
              <a:spcAft>
                <a:spcPts val="0"/>
              </a:spcAft>
              <a:buClr>
                <a:srgbClr val="1F2765"/>
              </a:buClr>
              <a:buSzPts val="1600"/>
              <a:buFont typeface="Arial"/>
              <a:buNone/>
            </a:pPr>
            <a:r>
              <a:rPr b="0" i="0" lang="en-US" sz="1600" u="none" cap="none" strike="noStrike">
                <a:solidFill>
                  <a:srgbClr val="1F2765"/>
                </a:solidFill>
                <a:latin typeface="Arial"/>
                <a:ea typeface="Arial"/>
                <a:cs typeface="Arial"/>
                <a:sym typeface="Arial"/>
              </a:rPr>
              <a:t>PRESCOTT webserver</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descr="Picture 1" id="818" name="Google Shape;818;p40"/>
          <p:cNvPicPr preferRelativeResize="0"/>
          <p:nvPr/>
        </p:nvPicPr>
        <p:blipFill rotWithShape="1">
          <a:blip r:embed="rId3">
            <a:alphaModFix/>
          </a:blip>
          <a:srcRect b="1845" l="12496" r="0" t="0"/>
          <a:stretch/>
        </p:blipFill>
        <p:spPr>
          <a:xfrm>
            <a:off x="6128111" y="1098651"/>
            <a:ext cx="4665205" cy="5233005"/>
          </a:xfrm>
          <a:prstGeom prst="rect">
            <a:avLst/>
          </a:prstGeom>
          <a:noFill/>
          <a:ln>
            <a:noFill/>
          </a:ln>
        </p:spPr>
      </p:pic>
      <p:sp>
        <p:nvSpPr>
          <p:cNvPr id="819" name="Google Shape;819;p40"/>
          <p:cNvSpPr txBox="1"/>
          <p:nvPr/>
        </p:nvSpPr>
        <p:spPr>
          <a:xfrm>
            <a:off x="9712660" y="6143617"/>
            <a:ext cx="1895666" cy="353696"/>
          </a:xfrm>
          <a:prstGeom prst="rect">
            <a:avLst/>
          </a:prstGeom>
          <a:noFill/>
          <a:ln>
            <a:noFill/>
          </a:ln>
        </p:spPr>
        <p:txBody>
          <a:bodyPr anchorCtr="0" anchor="ctr" bIns="50800" lIns="50800" spcFirstLastPara="1" rIns="50800" wrap="square" tIns="50800">
            <a:spAutoFit/>
          </a:bodyPr>
          <a:lstStyle/>
          <a:p>
            <a:pPr indent="0" lvl="0" marL="0" marR="0" rtl="0" algn="r">
              <a:lnSpc>
                <a:spcPct val="10000"/>
              </a:lnSpc>
              <a:spcBef>
                <a:spcPts val="0"/>
              </a:spcBef>
              <a:spcAft>
                <a:spcPts val="0"/>
              </a:spcAft>
              <a:buClr>
                <a:srgbClr val="929292"/>
              </a:buClr>
              <a:buSzPts val="1500"/>
              <a:buFont typeface="Arial"/>
              <a:buNone/>
            </a:pPr>
            <a:r>
              <a:rPr b="0" i="1" lang="en-US" sz="1500" u="none" cap="none" strike="noStrike">
                <a:solidFill>
                  <a:srgbClr val="929292"/>
                </a:solidFill>
                <a:latin typeface="Arial"/>
                <a:ea typeface="Arial"/>
                <a:cs typeface="Arial"/>
                <a:sym typeface="Arial"/>
              </a:rPr>
              <a:t>[Tekpinar et al, 2025]</a:t>
            </a:r>
            <a:endParaRPr/>
          </a:p>
        </p:txBody>
      </p:sp>
      <p:sp>
        <p:nvSpPr>
          <p:cNvPr id="820" name="Google Shape;820;p40"/>
          <p:cNvSpPr txBox="1"/>
          <p:nvPr/>
        </p:nvSpPr>
        <p:spPr>
          <a:xfrm>
            <a:off x="495404" y="-247060"/>
            <a:ext cx="9057747" cy="1048009"/>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rgbClr val="002060"/>
              </a:buClr>
              <a:buSzPts val="2500"/>
              <a:buFont typeface="Arial"/>
              <a:buNone/>
            </a:pPr>
            <a:r>
              <a:rPr b="0" i="0" lang="en-US" sz="2500" u="none" cap="none" strike="noStrike">
                <a:solidFill>
                  <a:srgbClr val="002060"/>
                </a:solidFill>
                <a:latin typeface="Arial"/>
                <a:ea typeface="Arial"/>
                <a:cs typeface="Arial"/>
                <a:sym typeface="Arial"/>
              </a:rPr>
              <a:t>ESCOTT and PRESCOTT performances</a:t>
            </a:r>
            <a:endParaRPr/>
          </a:p>
        </p:txBody>
      </p:sp>
      <p:sp>
        <p:nvSpPr>
          <p:cNvPr id="821" name="Google Shape;821;p40"/>
          <p:cNvSpPr txBox="1"/>
          <p:nvPr/>
        </p:nvSpPr>
        <p:spPr>
          <a:xfrm>
            <a:off x="879564" y="1326313"/>
            <a:ext cx="3581551" cy="69875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Deep mutational scanning experiments on human proteins</a:t>
            </a:r>
            <a:endParaRPr/>
          </a:p>
        </p:txBody>
      </p:sp>
      <p:pic>
        <p:nvPicPr>
          <p:cNvPr descr="Picture 1" id="822" name="Google Shape;822;p40"/>
          <p:cNvPicPr preferRelativeResize="0"/>
          <p:nvPr/>
        </p:nvPicPr>
        <p:blipFill rotWithShape="1">
          <a:blip r:embed="rId3">
            <a:alphaModFix/>
          </a:blip>
          <a:srcRect b="44789" l="1473" r="88029" t="21032"/>
          <a:stretch/>
        </p:blipFill>
        <p:spPr>
          <a:xfrm rot="5400000">
            <a:off x="5385141" y="2289869"/>
            <a:ext cx="699700" cy="227827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38_MinimalistLight">
  <a:themeElements>
    <a:clrScheme name="38_MinimalistLight">
      <a:dk1>
        <a:srgbClr val="53585F"/>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8_MinimalistLight">
  <a:themeElements>
    <a:clrScheme name="38_MinimalistLight">
      <a:dk1>
        <a:srgbClr val="000000"/>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