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59">
          <p15:clr>
            <a:srgbClr val="A4A3A4"/>
          </p15:clr>
        </p15:guide>
        <p15:guide id="2" pos="2880">
          <p15:clr>
            <a:srgbClr val="A4A3A4"/>
          </p15:clr>
        </p15:guide>
      </p15:sldGuideLst>
    </p:ext>
    <p:ext uri="GoogleSlidesCustomDataVersion2">
      <go:slidesCustomData xmlns:go="http://customooxmlschemas.google.com/" r:id="rId20" roundtripDataSignature="AMtx7miBUZie42xnODUsi7W0MggG7ZI5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59" orient="horz"/>
        <p:guide pos="2880"/>
      </p:guideLst>
    </p:cSldViewPr>
  </p:slideViewPr>
</p:viewP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Hello, my name is Kyungkeon Chung from UX Factory in South Korea.</a:t>
            </a:r>
            <a:br>
              <a:rPr lang="en-US"/>
            </a:br>
            <a:r>
              <a:rPr lang="en-US"/>
              <a:t>I’m very pleased to be here today and to share our work with you.</a:t>
            </a:r>
            <a:br>
              <a:rPr lang="en-US"/>
            </a:br>
            <a:r>
              <a:rPr lang="en-US"/>
              <a:t>Today, I’d like to introduce our approach for predicting the stability of TSC2 missense variants </a:t>
            </a:r>
            <a:r>
              <a:rPr lang="en-US" strike="noStrike"/>
              <a:t>using a multimodal framework.</a:t>
            </a:r>
            <a:endParaRPr sz="1200" strike="noStrike">
              <a:solidFill>
                <a:schemeClr val="dk1"/>
              </a:solidFill>
              <a:latin typeface="Calibri"/>
              <a:ea typeface="Calibri"/>
              <a:cs typeface="Calibri"/>
              <a:sym typeface="Calibri"/>
            </a:endParaRPr>
          </a:p>
        </p:txBody>
      </p:sp>
      <p:sp>
        <p:nvSpPr>
          <p:cNvPr id="164" name="Google Shape;16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I begin, let me briefly introduce who we are.</a:t>
            </a:r>
            <a:br>
              <a:rPr lang="en-US"/>
            </a:br>
            <a:r>
              <a:rPr lang="en-US"/>
              <a:t>We are UX Factory — a South Korea–based company that designs edge-AI semiconductors and develops the full stack from AI algorithms all the way down to custom hardware.</a:t>
            </a:r>
            <a:br>
              <a:rPr lang="en-US"/>
            </a:br>
            <a:r>
              <a:rPr lang="en-US"/>
              <a:t>Within UX Factory, our Bio-AI research team focuses on building efficient and scalable methods for analyzing complex biomedical data.</a:t>
            </a:r>
            <a:br>
              <a:rPr lang="en-US"/>
            </a:br>
            <a:endParaRPr/>
          </a:p>
          <a:p>
            <a:pPr indent="0" lvl="0" marL="0" rtl="0" algn="l">
              <a:spcBef>
                <a:spcPts val="0"/>
              </a:spcBef>
              <a:spcAft>
                <a:spcPts val="0"/>
              </a:spcAft>
              <a:buNone/>
            </a:pPr>
            <a:r>
              <a:t/>
            </a:r>
            <a:endParaRPr/>
          </a:p>
        </p:txBody>
      </p:sp>
      <p:sp>
        <p:nvSpPr>
          <p:cNvPr id="175" name="Google Shape;17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First let me explain what the TSC2 challenge is.</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a:t>We are given a large number of missense variants in the TSC2 protein, and the goal is to predict how each mutation affects its stability.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meaningful because TSC2 works together with TSC1 as a large regulatory complex, and its stability is critical for the complex to function properly.</a:t>
            </a:r>
            <a:br>
              <a:rPr lang="en-US"/>
            </a:br>
            <a:r>
              <a:rPr lang="en-US"/>
              <a:t>If one side of the complex becomes unstable due to a mutation, the entire assembly can be affected.</a:t>
            </a:r>
            <a:br>
              <a:rPr lang="en-US"/>
            </a:br>
            <a:r>
              <a:rPr lang="en-US"/>
              <a:t>This has downstream impact on important biological processes, especially in tissues like the brain and lungs.</a:t>
            </a:r>
            <a:br>
              <a:rPr lang="en-US"/>
            </a:br>
            <a:r>
              <a:rPr lang="en-US"/>
              <a:t>So predicting how mutations change its stability gives us valuable insight into its functional impact.</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a:t>But predicting the stability of TSC2 is not a easy task.</a:t>
            </a:r>
            <a:br>
              <a:rPr lang="en-US"/>
            </a:br>
            <a:r>
              <a:rPr lang="en-US"/>
              <a:t>Protein stability can be affected by many different factors, such as evolutionary pressure across species and the local structural environment around the mutation.</a:t>
            </a:r>
            <a:br>
              <a:rPr lang="en-US"/>
            </a:br>
            <a:r>
              <a:rPr lang="en-US"/>
              <a:t>This complexity makes accurate prediction quite challenging.</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a:t>So based on these challenges, here is the idea behind our approach. </a:t>
            </a:r>
            <a:endParaRPr sz="1200">
              <a:solidFill>
                <a:schemeClr val="dk1"/>
              </a:solidFill>
              <a:latin typeface="Calibri"/>
              <a:ea typeface="Calibri"/>
              <a:cs typeface="Calibri"/>
              <a:sym typeface="Calibri"/>
            </a:endParaRPr>
          </a:p>
        </p:txBody>
      </p:sp>
      <p:sp>
        <p:nvSpPr>
          <p:cNvPr id="187" name="Google Shape;18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a:t>To model stability changes effectively, we focus on the two most fundamental sources of information:</a:t>
            </a:r>
            <a:br>
              <a:rPr b="0" i="0" lang="en-US"/>
            </a:br>
            <a:r>
              <a:rPr b="0" i="0" lang="en-US"/>
              <a:t>evolutionary conservation and local structural context.</a:t>
            </a:r>
            <a:endParaRPr/>
          </a:p>
          <a:p>
            <a:pPr indent="0" lvl="0" marL="0" rtl="0" algn="l">
              <a:spcBef>
                <a:spcPts val="0"/>
              </a:spcBef>
              <a:spcAft>
                <a:spcPts val="0"/>
              </a:spcAft>
              <a:buNone/>
            </a:pPr>
            <a:r>
              <a:t/>
            </a:r>
            <a:endParaRPr b="0" i="0"/>
          </a:p>
          <a:p>
            <a:pPr indent="0" lvl="0" marL="0" rtl="0" algn="l">
              <a:spcBef>
                <a:spcPts val="0"/>
              </a:spcBef>
              <a:spcAft>
                <a:spcPts val="0"/>
              </a:spcAft>
              <a:buNone/>
            </a:pPr>
            <a:r>
              <a:rPr b="0" i="0" lang="en-US"/>
              <a:t>Evolutionary conservation tells us which residues are important across species. </a:t>
            </a:r>
            <a:endParaRPr/>
          </a:p>
          <a:p>
            <a:pPr indent="0" lvl="0" marL="0" rtl="0" algn="l">
              <a:spcBef>
                <a:spcPts val="0"/>
              </a:spcBef>
              <a:spcAft>
                <a:spcPts val="0"/>
              </a:spcAft>
              <a:buNone/>
            </a:pPr>
            <a:r>
              <a:rPr lang="en-US"/>
              <a:t>These patterns reveal which residues are conserved or tend to change together with nearby residues, helping us understand how sensitive each site is to mutation.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On the other hand, structural context tells us how the surrounding environment is organized around the residue.</a:t>
            </a:r>
            <a:br>
              <a:rPr lang="en-US"/>
            </a:br>
            <a:r>
              <a:rPr lang="en-US"/>
              <a:t>Understanding this local structure is crucial, because the physical layout determines how a mutation will actually affect stability.</a:t>
            </a:r>
            <a:endParaRPr/>
          </a:p>
          <a:p>
            <a:pPr indent="0" lvl="0" marL="0" rtl="0" algn="l">
              <a:spcBef>
                <a:spcPts val="0"/>
              </a:spcBef>
              <a:spcAft>
                <a:spcPts val="0"/>
              </a:spcAft>
              <a:buNone/>
            </a:pPr>
            <a:r>
              <a:t/>
            </a:r>
            <a:endParaRPr b="0" i="0"/>
          </a:p>
          <a:p>
            <a:pPr indent="0" lvl="0" marL="0" rtl="0" algn="l">
              <a:spcBef>
                <a:spcPts val="0"/>
              </a:spcBef>
              <a:spcAft>
                <a:spcPts val="0"/>
              </a:spcAft>
              <a:buNone/>
            </a:pPr>
            <a:r>
              <a:rPr b="0" i="0" lang="en-US"/>
              <a:t>But yet most models use only one </a:t>
            </a:r>
            <a:r>
              <a:rPr lang="en-US"/>
              <a:t>of these information </a:t>
            </a:r>
            <a:r>
              <a:rPr b="0" i="0" lang="en-US"/>
              <a:t>and </a:t>
            </a:r>
            <a:r>
              <a:rPr lang="en-US"/>
              <a:t>often </a:t>
            </a:r>
            <a:r>
              <a:rPr b="0" i="0" lang="en-US"/>
              <a:t>give inconsistent results.</a:t>
            </a:r>
            <a:endParaRPr/>
          </a:p>
          <a:p>
            <a:pPr indent="0" lvl="0" marL="0" rtl="0" algn="l">
              <a:spcBef>
                <a:spcPts val="0"/>
              </a:spcBef>
              <a:spcAft>
                <a:spcPts val="0"/>
              </a:spcAft>
              <a:buNone/>
            </a:pPr>
            <a:r>
              <a:t/>
            </a:r>
            <a:endParaRPr b="0" i="0"/>
          </a:p>
          <a:p>
            <a:pPr indent="0" lvl="0" marL="0" rtl="0" algn="l">
              <a:spcBef>
                <a:spcPts val="0"/>
              </a:spcBef>
              <a:spcAft>
                <a:spcPts val="0"/>
              </a:spcAft>
              <a:buNone/>
            </a:pPr>
            <a:r>
              <a:rPr lang="en-US"/>
              <a:t>In our approach, we build a </a:t>
            </a:r>
            <a:r>
              <a:rPr b="1" lang="en-US"/>
              <a:t>multimodal framework</a:t>
            </a:r>
            <a:r>
              <a:rPr lang="en-US"/>
              <a:t> that uses both sources of information together, allowing the model to integrate complementary evolutionary conservation and structural context.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To train this representation, each missense variant from the ClinVar database is </a:t>
            </a:r>
            <a:r>
              <a:rPr b="1" lang="en-US"/>
              <a:t>preprocessed into two inputs</a:t>
            </a:r>
            <a:r>
              <a:rPr lang="en-US"/>
              <a:t>:</a:t>
            </a:r>
            <a:br>
              <a:rPr lang="en-US"/>
            </a:br>
            <a:r>
              <a:rPr lang="en-US"/>
              <a:t>one prepared for the evolutionary branch, and another prepared for the structural branch.</a:t>
            </a:r>
            <a:br>
              <a:rPr lang="en-US"/>
            </a:br>
            <a:r>
              <a:rPr lang="en-US"/>
              <a:t>Each branch then processes its corresponding input and produces an embedding.</a:t>
            </a:r>
            <a:br>
              <a:rPr lang="en-US"/>
            </a:br>
            <a:endParaRPr/>
          </a:p>
          <a:p>
            <a:pPr indent="0" lvl="0" marL="0" rtl="0" algn="l">
              <a:spcBef>
                <a:spcPts val="0"/>
              </a:spcBef>
              <a:spcAft>
                <a:spcPts val="0"/>
              </a:spcAft>
              <a:buNone/>
            </a:pPr>
            <a:r>
              <a:rPr lang="en-US"/>
              <a:t>During training, the model learns to pull the two embeddings of the same mutation closer together, and to push embeddings of different mutations farther apart.</a:t>
            </a:r>
            <a:br>
              <a:rPr lang="en-US"/>
            </a:br>
            <a:r>
              <a:rPr lang="en-US"/>
              <a:t>In simple terms, similar mutations naturally cluster, while mutations with different effects separate clearly in the embedding space.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I’ll move on to how this representation is implemented in our model architecture.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98" name="Google Shape;19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we illustrate how this idea is realized in our EvoStructCLIP architecture.</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Our model encodes evolutionary conservation and structural context.</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lang="en-US"/>
              <a:t>These are not two separate models — they are two coordinated branches within a single EvoStructCLIP framework, </a:t>
            </a:r>
            <a:br>
              <a:rPr b="1" lang="en-US"/>
            </a:br>
            <a:r>
              <a:rPr b="1" lang="en-US"/>
              <a:t>trained together to learn a unified mutation representation.</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Evolutionary encoder encode evolutionary conservation from the MSA</a:t>
            </a:r>
            <a:r>
              <a:rPr lang="en-US"/>
              <a:t>.</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sz="1200">
                <a:solidFill>
                  <a:schemeClr val="dk1"/>
                </a:solidFill>
                <a:latin typeface="Calibri"/>
                <a:ea typeface="Calibri"/>
                <a:cs typeface="Calibri"/>
                <a:sym typeface="Calibri"/>
              </a:rPr>
              <a:t>Structural encoder extract the local Structural environment around the mutation.</a:t>
            </a:r>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US"/>
              <a:t>These two embeddings together form the core of our stability representation for each variant.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let’s look at how each branch is implemented inside the model.</a:t>
            </a:r>
            <a:endParaRPr/>
          </a:p>
        </p:txBody>
      </p:sp>
      <p:sp>
        <p:nvSpPr>
          <p:cNvPr id="208" name="Google Shape;20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a:t>First, the evolutionary branch.</a:t>
            </a:r>
            <a:br>
              <a:rPr b="0" lang="en-US"/>
            </a:br>
            <a:r>
              <a:rPr lang="en-US"/>
              <a:t>For each variant, we construct a local MSA window using UniRef90, </a:t>
            </a:r>
            <a:r>
              <a:rPr b="1" lang="en-US"/>
              <a:t>which provides a diverse and low-redundancy set of homologs.</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This MSA window is then processed by our Cross-Axial Mamba encoder, which models both the sequence axis and the depth axis.</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We processed this sequential data using the mamba module instead of standard transformer.</a:t>
            </a:r>
            <a:br>
              <a:rPr b="0" lang="en-US"/>
            </a:br>
            <a:r>
              <a:rPr b="0" lang="en-US"/>
              <a:t>Because Mamba gives us the benefits of sequence modeling while keeping compute low, memory low, and overall inference efficient.</a:t>
            </a:r>
            <a:br>
              <a:rPr b="0" lang="en-US"/>
            </a:br>
            <a:endParaRPr b="0"/>
          </a:p>
          <a:p>
            <a:pPr indent="0" lvl="0" marL="0" rtl="0" algn="l">
              <a:spcBef>
                <a:spcPts val="0"/>
              </a:spcBef>
              <a:spcAft>
                <a:spcPts val="0"/>
              </a:spcAft>
              <a:buNone/>
            </a:pPr>
            <a:r>
              <a:rPr b="0" lang="en-US"/>
              <a:t>The output is an evolutionary embedding summarizing conservation around the mutation.</a:t>
            </a:r>
            <a:endParaRPr/>
          </a:p>
        </p:txBody>
      </p:sp>
      <p:sp>
        <p:nvSpPr>
          <p:cNvPr id="219" name="Google Shape;21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Next, the structural branch.</a:t>
            </a:r>
            <a:br>
              <a:rPr lang="en-US"/>
            </a:br>
            <a:r>
              <a:rPr lang="en-US"/>
              <a:t>Here, we focus on the local topology environment around the mutated residue.</a:t>
            </a:r>
            <a:br>
              <a:rPr lang="en-US"/>
            </a:br>
            <a:r>
              <a:rPr lang="en-US"/>
              <a:t>We extract a local topology around the mutation from the AlphaFold prediction of protein structurals, capturing the nearby geometry and residue interactions that can influence stability.</a:t>
            </a:r>
            <a:endParaRPr/>
          </a:p>
          <a:p>
            <a:pPr indent="0" lvl="0" marL="0" rtl="0" algn="l">
              <a:spcBef>
                <a:spcPts val="0"/>
              </a:spcBef>
              <a:spcAft>
                <a:spcPts val="0"/>
              </a:spcAft>
              <a:buNone/>
            </a:pPr>
            <a:r>
              <a:rPr lang="en-US"/>
              <a:t>This is then processed by 3D convolutional neural network module.</a:t>
            </a:r>
            <a:br>
              <a:rPr lang="en-US"/>
            </a:br>
            <a:r>
              <a:rPr lang="en-US"/>
              <a:t>The output is a structural embedding that summarizes the local physical environment around the mutation.</a:t>
            </a:r>
            <a:endParaRPr/>
          </a:p>
          <a:p>
            <a:pPr indent="0" lvl="0" marL="0" rtl="0" algn="l">
              <a:spcBef>
                <a:spcPts val="0"/>
              </a:spcBef>
              <a:spcAft>
                <a:spcPts val="0"/>
              </a:spcAft>
              <a:buNone/>
            </a:pPr>
            <a:r>
              <a:t/>
            </a:r>
            <a:endParaRPr b="0"/>
          </a:p>
          <a:p>
            <a:pPr indent="0" lvl="0" marL="0" rtl="0" algn="l">
              <a:spcBef>
                <a:spcPts val="0"/>
              </a:spcBef>
              <a:spcAft>
                <a:spcPts val="0"/>
              </a:spcAft>
              <a:buNone/>
            </a:pPr>
            <a:r>
              <a:rPr lang="en-US"/>
              <a:t>Together with the evolutionary embedding from the previous slide,</a:t>
            </a:r>
            <a:br>
              <a:rPr lang="en-US"/>
            </a:br>
            <a:r>
              <a:rPr b="0" lang="en-US"/>
              <a:t>these two embeddings are concatenated to form a single unified representation for each variant.</a:t>
            </a:r>
            <a:endParaRPr/>
          </a:p>
          <a:p>
            <a:pPr indent="0" lvl="0" marL="0" rtl="0" algn="l">
              <a:spcBef>
                <a:spcPts val="0"/>
              </a:spcBef>
              <a:spcAft>
                <a:spcPts val="0"/>
              </a:spcAft>
              <a:buNone/>
            </a:pPr>
            <a:r>
              <a:t/>
            </a:r>
            <a:endParaRPr b="1"/>
          </a:p>
          <a:p>
            <a:pPr indent="0" lvl="0" marL="0" rtl="0" algn="l">
              <a:spcBef>
                <a:spcPts val="0"/>
              </a:spcBef>
              <a:spcAft>
                <a:spcPts val="0"/>
              </a:spcAft>
              <a:buNone/>
            </a:pPr>
            <a:r>
              <a:rPr lang="en-US"/>
              <a:t>This </a:t>
            </a:r>
            <a:r>
              <a:rPr b="0" lang="en-US"/>
              <a:t>concatenated</a:t>
            </a:r>
            <a:r>
              <a:rPr lang="en-US"/>
              <a:t> representation serves as the input to our downstream stability regression model.</a:t>
            </a:r>
            <a:br>
              <a:rPr lang="en-US"/>
            </a:br>
            <a:r>
              <a:rPr lang="en-US"/>
              <a:t>And on the following slides, I’ll explain how the predictors are trained using this representation. </a:t>
            </a:r>
            <a:endParaRPr b="0"/>
          </a:p>
        </p:txBody>
      </p:sp>
      <p:sp>
        <p:nvSpPr>
          <p:cNvPr id="229" name="Google Shape;22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a:t>We concatenate the two EvoStructCLIP embeddings with the biophysical descriptors to form a single representation for each variant.</a:t>
            </a:r>
            <a:endParaRPr/>
          </a:p>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The biophysical descriptors are shown in the box on the right.</a:t>
            </a:r>
            <a:endParaRPr/>
          </a:p>
          <a:p>
            <a:pPr indent="0" lvl="0" marL="0" rtl="0" algn="l">
              <a:spcBef>
                <a:spcPts val="0"/>
              </a:spcBef>
              <a:spcAft>
                <a:spcPts val="0"/>
              </a:spcAft>
              <a:buNone/>
            </a:pPr>
            <a:br>
              <a:rPr b="0" lang="en-US"/>
            </a:br>
            <a:r>
              <a:rPr b="0" lang="en-US"/>
              <a:t>This unified vector is then used to train two regressors, XGBoost and Random Forest.</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Since TSC2 has no experimental measurements, we train these regressors on PTEN and TPMT VAMP-seq data, which are generated using the same assay. </a:t>
            </a:r>
            <a:endParaRPr/>
          </a:p>
          <a:p>
            <a:pPr indent="0" lvl="0" marL="0" rtl="0" algn="l">
              <a:spcBef>
                <a:spcPts val="0"/>
              </a:spcBef>
              <a:spcAft>
                <a:spcPts val="0"/>
              </a:spcAft>
              <a:buNone/>
            </a:pPr>
            <a:r>
              <a:t/>
            </a:r>
            <a:endParaRPr b="0"/>
          </a:p>
          <a:p>
            <a:pPr indent="0" lvl="0" marL="0" rtl="0" algn="l">
              <a:spcBef>
                <a:spcPts val="0"/>
              </a:spcBef>
              <a:spcAft>
                <a:spcPts val="0"/>
              </a:spcAft>
              <a:buNone/>
            </a:pPr>
            <a:r>
              <a:rPr lang="en-US"/>
              <a:t>PTEN and TPMT variants are provided as input to our model, and the regressors are trained to match their experimental stability values. </a:t>
            </a:r>
            <a:endParaRPr/>
          </a:p>
          <a:p>
            <a:pPr indent="0" lvl="0" marL="0" rtl="0" algn="l">
              <a:spcBef>
                <a:spcPts val="0"/>
              </a:spcBef>
              <a:spcAft>
                <a:spcPts val="0"/>
              </a:spcAft>
              <a:buNone/>
            </a:pPr>
            <a:r>
              <a:t/>
            </a:r>
            <a:endParaRPr b="0"/>
          </a:p>
          <a:p>
            <a:pPr indent="0" lvl="0" marL="0" marR="0" rtl="0" algn="l">
              <a:lnSpc>
                <a:spcPct val="100000"/>
              </a:lnSpc>
              <a:spcBef>
                <a:spcPts val="0"/>
              </a:spcBef>
              <a:spcAft>
                <a:spcPts val="0"/>
              </a:spcAft>
              <a:buClr>
                <a:schemeClr val="dk1"/>
              </a:buClr>
              <a:buSzPts val="1200"/>
              <a:buFont typeface="Calibri"/>
              <a:buNone/>
            </a:pPr>
            <a:r>
              <a:rPr lang="en-US"/>
              <a:t>Each regressor — XGBoost and Random Forest — is trained through cross-validated training, producing multiple models, and we combine all of their outputs into a single ensemble prediction to increase robustness.</a:t>
            </a:r>
            <a:endParaRPr/>
          </a:p>
          <a:p>
            <a:pPr indent="0" lvl="0" marL="0" marR="0" rtl="0" algn="l">
              <a:lnSpc>
                <a:spcPct val="100000"/>
              </a:lnSpc>
              <a:spcBef>
                <a:spcPts val="0"/>
              </a:spcBef>
              <a:spcAft>
                <a:spcPts val="0"/>
              </a:spcAft>
              <a:buClr>
                <a:schemeClr val="dk1"/>
              </a:buClr>
              <a:buSzPts val="1200"/>
              <a:buFont typeface="Calibri"/>
              <a:buNone/>
            </a:pPr>
            <a:br>
              <a:rPr b="0" lang="en-US"/>
            </a:br>
            <a:r>
              <a:rPr lang="en-US"/>
              <a:t>After learning this mapping, our trained model is applied directly to TSC2 to generate its stability scores.</a:t>
            </a:r>
            <a:endParaRPr b="0"/>
          </a:p>
          <a:p>
            <a:pPr indent="0" lvl="0" marL="0" rtl="0" algn="l">
              <a:spcBef>
                <a:spcPts val="0"/>
              </a:spcBef>
              <a:spcAft>
                <a:spcPts val="0"/>
              </a:spcAft>
              <a:buNone/>
            </a:pPr>
            <a:r>
              <a:t/>
            </a:r>
            <a:endParaRPr b="0"/>
          </a:p>
          <a:p>
            <a:pPr indent="0" lvl="0" marL="0" rtl="0" algn="l">
              <a:spcBef>
                <a:spcPts val="0"/>
              </a:spcBef>
              <a:spcAft>
                <a:spcPts val="0"/>
              </a:spcAft>
              <a:buNone/>
            </a:pPr>
            <a:r>
              <a:t/>
            </a:r>
            <a:endParaRPr b="1"/>
          </a:p>
        </p:txBody>
      </p:sp>
      <p:sp>
        <p:nvSpPr>
          <p:cNvPr id="239" name="Google Shape;23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a:t>And here are the results from this training setup.</a:t>
            </a:r>
            <a:endParaRPr/>
          </a:p>
          <a:p>
            <a:pPr indent="0" lvl="0" marL="0" rtl="0" algn="l">
              <a:spcBef>
                <a:spcPts val="0"/>
              </a:spcBef>
              <a:spcAft>
                <a:spcPts val="0"/>
              </a:spcAft>
              <a:buNone/>
            </a:pPr>
            <a:br>
              <a:rPr b="0" lang="en-US"/>
            </a:br>
            <a:r>
              <a:rPr b="0" lang="en-US"/>
              <a:t>We first evaluate the predictors on PTEN and TPMT.</a:t>
            </a:r>
            <a:br>
              <a:rPr b="0" lang="en-US"/>
            </a:br>
            <a:r>
              <a:rPr b="0" lang="en-US"/>
              <a:t>Both Random Forest and XGBoost were trained using 10-fold cross-validation, so each number represents the mean Pearson correlation across the same held-out test set.</a:t>
            </a:r>
            <a:endParaRPr/>
          </a:p>
          <a:p>
            <a:pPr indent="0" lvl="0" marL="0" rtl="0" algn="l">
              <a:spcBef>
                <a:spcPts val="0"/>
              </a:spcBef>
              <a:spcAft>
                <a:spcPts val="0"/>
              </a:spcAft>
              <a:buNone/>
            </a:pPr>
            <a:br>
              <a:rPr b="0" lang="en-US"/>
            </a:br>
            <a:r>
              <a:rPr lang="en-US"/>
              <a:t>We then average the predictions from all 20 models to obtain the ensemble score shown at the bottom.</a:t>
            </a:r>
            <a:endParaRPr b="0"/>
          </a:p>
          <a:p>
            <a:pPr indent="0" lvl="0" marL="0" rtl="0" algn="l">
              <a:spcBef>
                <a:spcPts val="0"/>
              </a:spcBef>
              <a:spcAft>
                <a:spcPts val="0"/>
              </a:spcAft>
              <a:buNone/>
            </a:pPr>
            <a:r>
              <a:rPr b="0" lang="en-US"/>
              <a:t>The ensemble achieves the highest agreement with the experimental stability measurements.</a:t>
            </a:r>
            <a:endParaRPr/>
          </a:p>
          <a:p>
            <a:pPr indent="0" lvl="0" marL="0" rtl="0" algn="l">
              <a:spcBef>
                <a:spcPts val="0"/>
              </a:spcBef>
              <a:spcAft>
                <a:spcPts val="0"/>
              </a:spcAft>
              <a:buNone/>
            </a:pPr>
            <a:r>
              <a:t/>
            </a:r>
            <a:endParaRPr b="0"/>
          </a:p>
          <a:p>
            <a:pPr indent="0" lvl="0" marL="0" rtl="0" algn="l">
              <a:spcBef>
                <a:spcPts val="0"/>
              </a:spcBef>
              <a:spcAft>
                <a:spcPts val="0"/>
              </a:spcAft>
              <a:buNone/>
            </a:pPr>
            <a:r>
              <a:rPr b="0" lang="en-US"/>
              <a:t>Using this ensemble model, we generated stability scores for all TSC2 missense variants.</a:t>
            </a:r>
            <a:endParaRPr/>
          </a:p>
          <a:p>
            <a:pPr indent="0" lvl="0" marL="0" rtl="0" algn="l">
              <a:spcBef>
                <a:spcPts val="0"/>
              </a:spcBef>
              <a:spcAft>
                <a:spcPts val="0"/>
              </a:spcAft>
              <a:buNone/>
            </a:pPr>
            <a:r>
              <a:rPr b="0" lang="en-US"/>
              <a:t>Below is the predicted stability distribution, where values toward the left indicate more unstable variants, and values toward the right correspond to more stable ones.</a:t>
            </a:r>
            <a:br>
              <a:rPr b="0" lang="en-US"/>
            </a:br>
            <a:endParaRPr/>
          </a:p>
        </p:txBody>
      </p:sp>
      <p:sp>
        <p:nvSpPr>
          <p:cNvPr id="252" name="Google Shape;25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Now that we’ve seen how the model behaves, let’s discuss what this means.</a:t>
            </a:r>
            <a:endParaRPr/>
          </a:p>
          <a:p>
            <a:pPr indent="0" lvl="0" marL="0" rtl="0" algn="l">
              <a:spcBef>
                <a:spcPts val="0"/>
              </a:spcBef>
              <a:spcAft>
                <a:spcPts val="0"/>
              </a:spcAft>
              <a:buNone/>
            </a:pPr>
            <a:r>
              <a:t/>
            </a:r>
            <a:endParaRPr/>
          </a:p>
          <a:p>
            <a:pPr indent="0" lvl="0" marL="0" rtl="0" algn="l">
              <a:lnSpc>
                <a:spcPct val="150000"/>
              </a:lnSpc>
              <a:spcBef>
                <a:spcPts val="0"/>
              </a:spcBef>
              <a:spcAft>
                <a:spcPts val="0"/>
              </a:spcAft>
              <a:buNone/>
            </a:pPr>
            <a:r>
              <a:rPr b="1" lang="en-US" sz="1200"/>
              <a:t>Our representation demonstrated strong performance on PTEN and TPMT, showing that combining evolutionary signals and local structural context is highly effective for stability prediction.</a:t>
            </a:r>
            <a:endParaRPr/>
          </a:p>
          <a:p>
            <a:pPr indent="0" lvl="0" marL="0" rtl="0" algn="l">
              <a:lnSpc>
                <a:spcPct val="150000"/>
              </a:lnSpc>
              <a:spcBef>
                <a:spcPts val="0"/>
              </a:spcBef>
              <a:spcAft>
                <a:spcPts val="0"/>
              </a:spcAft>
              <a:buNone/>
            </a:pPr>
            <a:r>
              <a:t/>
            </a:r>
            <a:endParaRPr b="1" sz="1200"/>
          </a:p>
          <a:p>
            <a:pPr indent="0" lvl="0" marL="0" rtl="0" algn="l">
              <a:lnSpc>
                <a:spcPct val="150000"/>
              </a:lnSpc>
              <a:spcBef>
                <a:spcPts val="0"/>
              </a:spcBef>
              <a:spcAft>
                <a:spcPts val="0"/>
              </a:spcAft>
              <a:buNone/>
            </a:pPr>
            <a:r>
              <a:rPr b="1" lang="en-US" sz="1200"/>
              <a:t>Given this behavior, we expect our TSC2 predictions to also align well with experimental outcomes once they become available.</a:t>
            </a:r>
            <a:endParaRPr/>
          </a:p>
          <a:p>
            <a:pPr indent="0" lvl="0" marL="0" rtl="0" algn="l">
              <a:lnSpc>
                <a:spcPct val="150000"/>
              </a:lnSpc>
              <a:spcBef>
                <a:spcPts val="0"/>
              </a:spcBef>
              <a:spcAft>
                <a:spcPts val="0"/>
              </a:spcAft>
              <a:buNone/>
            </a:pPr>
            <a:r>
              <a:t/>
            </a:r>
            <a:endParaRPr b="1" sz="1200"/>
          </a:p>
          <a:p>
            <a:pPr indent="0" lvl="0" marL="0" rtl="0" algn="l">
              <a:lnSpc>
                <a:spcPct val="150000"/>
              </a:lnSpc>
              <a:spcBef>
                <a:spcPts val="0"/>
              </a:spcBef>
              <a:spcAft>
                <a:spcPts val="0"/>
              </a:spcAft>
              <a:buNone/>
            </a:pPr>
            <a:r>
              <a:rPr b="1" lang="en-US" sz="1200"/>
              <a:t>As future work, we plan to expand this approach to additional proteins to evaluate its generality across different structural and evolutionary contexts..</a:t>
            </a:r>
            <a:endParaRPr/>
          </a:p>
          <a:p>
            <a:pPr indent="0" lvl="0" marL="0" rtl="0" algn="l">
              <a:spcBef>
                <a:spcPts val="0"/>
              </a:spcBef>
              <a:spcAft>
                <a:spcPts val="0"/>
              </a:spcAft>
              <a:buNone/>
            </a:pPr>
            <a:r>
              <a:t/>
            </a:r>
            <a:endParaRPr/>
          </a:p>
        </p:txBody>
      </p:sp>
      <p:sp>
        <p:nvSpPr>
          <p:cNvPr id="267" name="Google Shape;26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Thank you.</a:t>
            </a:r>
            <a:br>
              <a:rPr lang="en-US"/>
            </a:br>
            <a:r>
              <a:rPr lang="en-US"/>
              <a:t>My name is Kyungkeon Chung, and that concludes my presentation.</a:t>
            </a:r>
            <a:endParaRPr sz="1200">
              <a:solidFill>
                <a:schemeClr val="dk1"/>
              </a:solidFill>
              <a:latin typeface="Calibri"/>
              <a:ea typeface="Calibri"/>
              <a:cs typeface="Calibri"/>
              <a:sym typeface="Calibri"/>
            </a:endParaRPr>
          </a:p>
        </p:txBody>
      </p:sp>
      <p:sp>
        <p:nvSpPr>
          <p:cNvPr id="277" name="Google Shape;27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6" name="Google Shape;29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5" name="Shape 15"/>
        <p:cNvGrpSpPr/>
        <p:nvPr/>
      </p:nvGrpSpPr>
      <p:grpSpPr>
        <a:xfrm>
          <a:off x="0" y="0"/>
          <a:ext cx="0" cy="0"/>
          <a:chOff x="0" y="0"/>
          <a:chExt cx="0" cy="0"/>
        </a:xfrm>
      </p:grpSpPr>
      <p:sp>
        <p:nvSpPr>
          <p:cNvPr id="16" name="Google Shape;16;p16"/>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0" name="Google Shape;20;p16"/>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21" name="Shape 21"/>
        <p:cNvGrpSpPr/>
        <p:nvPr/>
      </p:nvGrpSpPr>
      <p:grpSpPr>
        <a:xfrm>
          <a:off x="0" y="0"/>
          <a:ext cx="0" cy="0"/>
          <a:chOff x="0" y="0"/>
          <a:chExt cx="0" cy="0"/>
        </a:xfrm>
      </p:grpSpPr>
      <p:sp>
        <p:nvSpPr>
          <p:cNvPr id="22" name="Google Shape;22;p17"/>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6" name="Google Shape;26;p17"/>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27" name="Shape 27"/>
        <p:cNvGrpSpPr/>
        <p:nvPr/>
      </p:nvGrpSpPr>
      <p:grpSpPr>
        <a:xfrm>
          <a:off x="0" y="0"/>
          <a:ext cx="0" cy="0"/>
          <a:chOff x="0" y="0"/>
          <a:chExt cx="0" cy="0"/>
        </a:xfrm>
      </p:grpSpPr>
      <p:sp>
        <p:nvSpPr>
          <p:cNvPr id="28" name="Google Shape;28;p18"/>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32" name="Shape 32"/>
        <p:cNvGrpSpPr/>
        <p:nvPr/>
      </p:nvGrpSpPr>
      <p:grpSpPr>
        <a:xfrm>
          <a:off x="0" y="0"/>
          <a:ext cx="0" cy="0"/>
          <a:chOff x="0" y="0"/>
          <a:chExt cx="0" cy="0"/>
        </a:xfrm>
      </p:grpSpPr>
      <p:sp>
        <p:nvSpPr>
          <p:cNvPr id="33" name="Google Shape;33;p19"/>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37" name="Shape 37"/>
        <p:cNvGrpSpPr/>
        <p:nvPr/>
      </p:nvGrpSpPr>
      <p:grpSpPr>
        <a:xfrm>
          <a:off x="0" y="0"/>
          <a:ext cx="0" cy="0"/>
          <a:chOff x="0" y="0"/>
          <a:chExt cx="0" cy="0"/>
        </a:xfrm>
      </p:grpSpPr>
      <p:sp>
        <p:nvSpPr>
          <p:cNvPr id="38" name="Google Shape;38;p20"/>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2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42" name="Shape 42"/>
        <p:cNvGrpSpPr/>
        <p:nvPr/>
      </p:nvGrpSpPr>
      <p:grpSpPr>
        <a:xfrm>
          <a:off x="0" y="0"/>
          <a:ext cx="0" cy="0"/>
          <a:chOff x="0" y="0"/>
          <a:chExt cx="0" cy="0"/>
        </a:xfrm>
      </p:grpSpPr>
      <p:sp>
        <p:nvSpPr>
          <p:cNvPr id="43" name="Google Shape;43;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46" name="Shape 46"/>
        <p:cNvGrpSpPr/>
        <p:nvPr/>
      </p:nvGrpSpPr>
      <p:grpSpPr>
        <a:xfrm>
          <a:off x="0" y="0"/>
          <a:ext cx="0" cy="0"/>
          <a:chOff x="0" y="0"/>
          <a:chExt cx="0" cy="0"/>
        </a:xfrm>
      </p:grpSpPr>
      <p:sp>
        <p:nvSpPr>
          <p:cNvPr id="47" name="Google Shape;47;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0" name="Google Shape;50;p22"/>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51" name="Shape 51"/>
        <p:cNvGrpSpPr/>
        <p:nvPr/>
      </p:nvGrpSpPr>
      <p:grpSpPr>
        <a:xfrm>
          <a:off x="0" y="0"/>
          <a:ext cx="0" cy="0"/>
          <a:chOff x="0" y="0"/>
          <a:chExt cx="0" cy="0"/>
        </a:xfrm>
      </p:grpSpPr>
      <p:sp>
        <p:nvSpPr>
          <p:cNvPr id="52" name="Google Shape;52;p23"/>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6" name="Google Shape;56;p23"/>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57" name="Shape 57"/>
        <p:cNvGrpSpPr/>
        <p:nvPr/>
      </p:nvGrpSpPr>
      <p:grpSpPr>
        <a:xfrm>
          <a:off x="0" y="0"/>
          <a:ext cx="0" cy="0"/>
          <a:chOff x="0" y="0"/>
          <a:chExt cx="0" cy="0"/>
        </a:xfrm>
      </p:grpSpPr>
      <p:sp>
        <p:nvSpPr>
          <p:cNvPr id="58" name="Google Shape;58;p24"/>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59" name="Google Shape;59;p24"/>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0" name="Google Shape;60;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2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3" name="Google Shape;63;p2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64" name="Shape 64"/>
        <p:cNvGrpSpPr/>
        <p:nvPr/>
      </p:nvGrpSpPr>
      <p:grpSpPr>
        <a:xfrm>
          <a:off x="0" y="0"/>
          <a:ext cx="0" cy="0"/>
          <a:chOff x="0" y="0"/>
          <a:chExt cx="0" cy="0"/>
        </a:xfrm>
      </p:grpSpPr>
      <p:sp>
        <p:nvSpPr>
          <p:cNvPr id="65" name="Google Shape;65;p25"/>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6" name="Google Shape;66;p25"/>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7" name="Google Shape;67;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0" name="Google Shape;70;p25"/>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71" name="Shape 71"/>
        <p:cNvGrpSpPr/>
        <p:nvPr/>
      </p:nvGrpSpPr>
      <p:grpSpPr>
        <a:xfrm>
          <a:off x="0" y="0"/>
          <a:ext cx="0" cy="0"/>
          <a:chOff x="0" y="0"/>
          <a:chExt cx="0" cy="0"/>
        </a:xfrm>
      </p:grpSpPr>
      <p:sp>
        <p:nvSpPr>
          <p:cNvPr id="72" name="Google Shape;72;p26"/>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3" name="Google Shape;73;p26"/>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4" name="Google Shape;74;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7" name="Google Shape;77;p26"/>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 name="Shape 78"/>
        <p:cNvGrpSpPr/>
        <p:nvPr/>
      </p:nvGrpSpPr>
      <p:grpSpPr>
        <a:xfrm>
          <a:off x="0" y="0"/>
          <a:ext cx="0" cy="0"/>
          <a:chOff x="0" y="0"/>
          <a:chExt cx="0" cy="0"/>
        </a:xfrm>
      </p:grpSpPr>
      <p:sp>
        <p:nvSpPr>
          <p:cNvPr id="79" name="Google Shape;79;p2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81" name="Google Shape;81;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P default)" type="obj">
  <p:cSld name="OBJECT">
    <p:spTree>
      <p:nvGrpSpPr>
        <p:cNvPr id="84" name="Shape 84"/>
        <p:cNvGrpSpPr/>
        <p:nvPr/>
      </p:nvGrpSpPr>
      <p:grpSpPr>
        <a:xfrm>
          <a:off x="0" y="0"/>
          <a:ext cx="0" cy="0"/>
          <a:chOff x="0" y="0"/>
          <a:chExt cx="0" cy="0"/>
        </a:xfrm>
      </p:grpSpPr>
      <p:sp>
        <p:nvSpPr>
          <p:cNvPr id="85" name="Google Shape;85;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28"/>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7" name="Google Shape;87;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P default)" type="secHead">
  <p:cSld name="SECTION_HEADER">
    <p:spTree>
      <p:nvGrpSpPr>
        <p:cNvPr id="90" name="Shape 90"/>
        <p:cNvGrpSpPr/>
        <p:nvPr/>
      </p:nvGrpSpPr>
      <p:grpSpPr>
        <a:xfrm>
          <a:off x="0" y="0"/>
          <a:ext cx="0" cy="0"/>
          <a:chOff x="0" y="0"/>
          <a:chExt cx="0" cy="0"/>
        </a:xfrm>
      </p:grpSpPr>
      <p:sp>
        <p:nvSpPr>
          <p:cNvPr id="91" name="Google Shape;91;p29"/>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Arial"/>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29"/>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93" name="Google Shape;93;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P default)" type="twoObj">
  <p:cSld name="TWO_OBJECTS">
    <p:spTree>
      <p:nvGrpSpPr>
        <p:cNvPr id="96" name="Shape 96"/>
        <p:cNvGrpSpPr/>
        <p:nvPr/>
      </p:nvGrpSpPr>
      <p:grpSpPr>
        <a:xfrm>
          <a:off x="0" y="0"/>
          <a:ext cx="0" cy="0"/>
          <a:chOff x="0" y="0"/>
          <a:chExt cx="0" cy="0"/>
        </a:xfrm>
      </p:grpSpPr>
      <p:sp>
        <p:nvSpPr>
          <p:cNvPr id="97" name="Google Shape;97;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30"/>
          <p:cNvSpPr txBox="1"/>
          <p:nvPr>
            <p:ph idx="1" type="body"/>
          </p:nvPr>
        </p:nvSpPr>
        <p:spPr>
          <a:xfrm>
            <a:off x="457200" y="1600200"/>
            <a:ext cx="4038600" cy="5257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99" name="Google Shape;99;p30"/>
          <p:cNvSpPr txBox="1"/>
          <p:nvPr>
            <p:ph idx="2" type="body"/>
          </p:nvPr>
        </p:nvSpPr>
        <p:spPr>
          <a:xfrm>
            <a:off x="4648200" y="1600200"/>
            <a:ext cx="4038600" cy="5257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00" name="Google Shape;100;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3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itles (PP default)" type="twoTxTwoObj">
  <p:cSld name="TWO_OBJECTS_WITH_TEXT">
    <p:spTree>
      <p:nvGrpSpPr>
        <p:cNvPr id="103" name="Shape 103"/>
        <p:cNvGrpSpPr/>
        <p:nvPr/>
      </p:nvGrpSpPr>
      <p:grpSpPr>
        <a:xfrm>
          <a:off x="0" y="0"/>
          <a:ext cx="0" cy="0"/>
          <a:chOff x="0" y="0"/>
          <a:chExt cx="0" cy="0"/>
        </a:xfrm>
      </p:grpSpPr>
      <p:sp>
        <p:nvSpPr>
          <p:cNvPr id="104" name="Google Shape;104;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3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06" name="Google Shape;106;p31"/>
          <p:cNvSpPr txBox="1"/>
          <p:nvPr>
            <p:ph idx="2" type="body"/>
          </p:nvPr>
        </p:nvSpPr>
        <p:spPr>
          <a:xfrm>
            <a:off x="457200" y="2174874"/>
            <a:ext cx="4040188" cy="4683125"/>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07" name="Google Shape;107;p3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08" name="Google Shape;108;p31"/>
          <p:cNvSpPr txBox="1"/>
          <p:nvPr>
            <p:ph idx="4" type="body"/>
          </p:nvPr>
        </p:nvSpPr>
        <p:spPr>
          <a:xfrm>
            <a:off x="4645025" y="2174874"/>
            <a:ext cx="4041775" cy="4683125"/>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09" name="Google Shape;109;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3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P default)" type="titleOnly">
  <p:cSld name="TITLE_ONLY">
    <p:spTree>
      <p:nvGrpSpPr>
        <p:cNvPr id="112" name="Shape 112"/>
        <p:cNvGrpSpPr/>
        <p:nvPr/>
      </p:nvGrpSpPr>
      <p:grpSpPr>
        <a:xfrm>
          <a:off x="0" y="0"/>
          <a:ext cx="0" cy="0"/>
          <a:chOff x="0" y="0"/>
          <a:chExt cx="0" cy="0"/>
        </a:xfrm>
      </p:grpSpPr>
      <p:sp>
        <p:nvSpPr>
          <p:cNvPr id="113" name="Google Shape;113;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Arial"/>
              <a:buNone/>
              <a:defRPr>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 name="Google Shape;114;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3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Caption (PP default)" type="objTx">
  <p:cSld name="OBJECT_WITH_CAPTION_TEXT">
    <p:spTree>
      <p:nvGrpSpPr>
        <p:cNvPr id="117" name="Shape 117"/>
        <p:cNvGrpSpPr/>
        <p:nvPr/>
      </p:nvGrpSpPr>
      <p:grpSpPr>
        <a:xfrm>
          <a:off x="0" y="0"/>
          <a:ext cx="0" cy="0"/>
          <a:chOff x="0" y="0"/>
          <a:chExt cx="0" cy="0"/>
        </a:xfrm>
      </p:grpSpPr>
      <p:sp>
        <p:nvSpPr>
          <p:cNvPr id="118" name="Google Shape;118;p33"/>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33"/>
          <p:cNvSpPr txBox="1"/>
          <p:nvPr>
            <p:ph idx="1" type="body"/>
          </p:nvPr>
        </p:nvSpPr>
        <p:spPr>
          <a:xfrm>
            <a:off x="3575050" y="273050"/>
            <a:ext cx="5111750" cy="6584950"/>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20" name="Google Shape;120;p33"/>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21" name="Google Shape;12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 with Caption (PP default)" type="picTx">
  <p:cSld name="PICTURE_WITH_CAPTION_TEXT">
    <p:spTree>
      <p:nvGrpSpPr>
        <p:cNvPr id="124" name="Shape 124"/>
        <p:cNvGrpSpPr/>
        <p:nvPr/>
      </p:nvGrpSpPr>
      <p:grpSpPr>
        <a:xfrm>
          <a:off x="0" y="0"/>
          <a:ext cx="0" cy="0"/>
          <a:chOff x="0" y="0"/>
          <a:chExt cx="0" cy="0"/>
        </a:xfrm>
      </p:grpSpPr>
      <p:sp>
        <p:nvSpPr>
          <p:cNvPr id="125" name="Google Shape;125;p34"/>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Arial"/>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34"/>
          <p:cNvSpPr/>
          <p:nvPr>
            <p:ph idx="2" type="pic"/>
          </p:nvPr>
        </p:nvSpPr>
        <p:spPr>
          <a:xfrm>
            <a:off x="1792288" y="612775"/>
            <a:ext cx="5486400" cy="4114800"/>
          </a:xfrm>
          <a:prstGeom prst="rect">
            <a:avLst/>
          </a:prstGeom>
          <a:noFill/>
          <a:ln>
            <a:noFill/>
          </a:ln>
        </p:spPr>
      </p:sp>
      <p:sp>
        <p:nvSpPr>
          <p:cNvPr id="127" name="Google Shape;127;p34"/>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28" name="Google Shape;128;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P default)" type="vertTx">
  <p:cSld name="VERTICAL_TEXT">
    <p:spTree>
      <p:nvGrpSpPr>
        <p:cNvPr id="131" name="Shape 131"/>
        <p:cNvGrpSpPr/>
        <p:nvPr/>
      </p:nvGrpSpPr>
      <p:grpSpPr>
        <a:xfrm>
          <a:off x="0" y="0"/>
          <a:ext cx="0" cy="0"/>
          <a:chOff x="0" y="0"/>
          <a:chExt cx="0" cy="0"/>
        </a:xfrm>
      </p:grpSpPr>
      <p:sp>
        <p:nvSpPr>
          <p:cNvPr id="132" name="Google Shape;132;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35"/>
          <p:cNvSpPr txBox="1"/>
          <p:nvPr>
            <p:ph idx="1" type="body"/>
          </p:nvPr>
        </p:nvSpPr>
        <p:spPr>
          <a:xfrm rot="5400000">
            <a:off x="1943100" y="114300"/>
            <a:ext cx="5257800"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34" name="Google Shape;134;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P default)" type="vertTitleAndTx">
  <p:cSld name="VERTICAL_TITLE_AND_VERTICAL_TEXT">
    <p:spTree>
      <p:nvGrpSpPr>
        <p:cNvPr id="137" name="Shape 137"/>
        <p:cNvGrpSpPr/>
        <p:nvPr/>
      </p:nvGrpSpPr>
      <p:grpSpPr>
        <a:xfrm>
          <a:off x="0" y="0"/>
          <a:ext cx="0" cy="0"/>
          <a:chOff x="0" y="0"/>
          <a:chExt cx="0" cy="0"/>
        </a:xfrm>
      </p:grpSpPr>
      <p:sp>
        <p:nvSpPr>
          <p:cNvPr id="138" name="Google Shape;138;p3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3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0" name="Google Shape;140;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143" name="Shape 143"/>
        <p:cNvGrpSpPr/>
        <p:nvPr/>
      </p:nvGrpSpPr>
      <p:grpSpPr>
        <a:xfrm>
          <a:off x="0" y="0"/>
          <a:ext cx="0" cy="0"/>
          <a:chOff x="0" y="0"/>
          <a:chExt cx="0" cy="0"/>
        </a:xfrm>
      </p:grpSpPr>
      <p:sp>
        <p:nvSpPr>
          <p:cNvPr id="144" name="Google Shape;144;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3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6" name="Google Shape;146;p37"/>
          <p:cNvSpPr txBox="1"/>
          <p:nvPr>
            <p:ph idx="2" type="body"/>
          </p:nvPr>
        </p:nvSpPr>
        <p:spPr>
          <a:xfrm>
            <a:off x="4648200" y="1600200"/>
            <a:ext cx="4038600" cy="2185988"/>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7" name="Google Shape;147;p37"/>
          <p:cNvSpPr txBox="1"/>
          <p:nvPr>
            <p:ph idx="3" type="body"/>
          </p:nvPr>
        </p:nvSpPr>
        <p:spPr>
          <a:xfrm>
            <a:off x="4648200" y="3938588"/>
            <a:ext cx="4038600" cy="2187575"/>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8" name="Google Shape;148;p37"/>
          <p:cNvSpPr txBox="1"/>
          <p:nvPr>
            <p:ph idx="10" type="dt"/>
          </p:nvPr>
        </p:nvSpPr>
        <p:spPr>
          <a:xfrm>
            <a:off x="457200" y="6245225"/>
            <a:ext cx="2133600" cy="47625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37"/>
          <p:cNvSpPr txBox="1"/>
          <p:nvPr>
            <p:ph idx="11" type="ftr"/>
          </p:nvPr>
        </p:nvSpPr>
        <p:spPr>
          <a:xfrm>
            <a:off x="3124200" y="6245225"/>
            <a:ext cx="2895600" cy="47625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37"/>
          <p:cNvSpPr txBox="1"/>
          <p:nvPr>
            <p:ph idx="12" type="sldNum"/>
          </p:nvPr>
        </p:nvSpPr>
        <p:spPr>
          <a:xfrm>
            <a:off x="6553200" y="6245225"/>
            <a:ext cx="2133600" cy="476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2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5"/>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_______Kyungkeon Chung_______</a:t>
            </a:r>
            <a:endParaRPr/>
          </a:p>
        </p:txBody>
      </p:sp>
      <p:sp>
        <p:nvSpPr>
          <p:cNvPr id="156" name="Google Shape;156;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157" name="Google Shape;157;p1"/>
          <p:cNvGrpSpPr/>
          <p:nvPr/>
        </p:nvGrpSpPr>
        <p:grpSpPr>
          <a:xfrm>
            <a:off x="8610600" y="5029200"/>
            <a:ext cx="439738" cy="439738"/>
            <a:chOff x="5373" y="3933"/>
            <a:chExt cx="387" cy="387"/>
          </a:xfrm>
        </p:grpSpPr>
        <p:sp>
          <p:nvSpPr>
            <p:cNvPr id="158" name="Google Shape;158;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159" name="Google Shape;159;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60" name="Google Shape;160;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
          <p:cNvSpPr txBox="1"/>
          <p:nvPr>
            <p:ph type="title"/>
          </p:nvPr>
        </p:nvSpPr>
        <p:spPr>
          <a:xfrm>
            <a:off x="454152" y="1421597"/>
            <a:ext cx="8229600" cy="141142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Multimodal Prediction of  TSC2 </a:t>
            </a:r>
            <a:br>
              <a:rPr lang="en-US"/>
            </a:br>
            <a:r>
              <a:rPr lang="en-US"/>
              <a:t>Protein Stability</a:t>
            </a:r>
            <a:endParaRPr/>
          </a:p>
        </p:txBody>
      </p:sp>
      <p:sp>
        <p:nvSpPr>
          <p:cNvPr id="167" name="Google Shape;167;p2"/>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0" lvl="0" marL="57150" rtl="0" algn="l">
              <a:spcBef>
                <a:spcPts val="0"/>
              </a:spcBef>
              <a:spcAft>
                <a:spcPts val="0"/>
              </a:spcAft>
              <a:buClr>
                <a:schemeClr val="dk1"/>
              </a:buClr>
              <a:buSzPts val="2800"/>
              <a:buNone/>
            </a:pPr>
            <a:r>
              <a:rPr lang="en-US"/>
              <a:t> </a:t>
            </a:r>
            <a:endParaRPr/>
          </a:p>
        </p:txBody>
      </p:sp>
      <p:sp>
        <p:nvSpPr>
          <p:cNvPr id="168" name="Google Shape;168;p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 7</a:t>
            </a:r>
            <a:endParaRPr/>
          </a:p>
        </p:txBody>
      </p:sp>
      <p:sp>
        <p:nvSpPr>
          <p:cNvPr id="169" name="Google Shape;169;p2"/>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170" name="Google Shape;170;p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71" name="Google Shape;171;p2"/>
          <p:cNvSpPr txBox="1"/>
          <p:nvPr/>
        </p:nvSpPr>
        <p:spPr>
          <a:xfrm>
            <a:off x="342900" y="3206317"/>
            <a:ext cx="8452104" cy="1411423"/>
          </a:xfrm>
          <a:prstGeom prst="rect">
            <a:avLst/>
          </a:prstGeom>
          <a:noFill/>
          <a:ln>
            <a:noFill/>
          </a:ln>
        </p:spPr>
        <p:txBody>
          <a:bodyPr anchorCtr="0" anchor="t" bIns="45700" lIns="91425" spcFirstLastPara="1" rIns="91425" wrap="square" tIns="45700">
            <a:normAutofit/>
          </a:bodyPr>
          <a:lstStyle/>
          <a:p>
            <a:pPr indent="0" lvl="0" marL="0" marR="0" rtl="0" algn="ctr">
              <a:lnSpc>
                <a:spcPct val="150000"/>
              </a:lnSpc>
              <a:spcBef>
                <a:spcPts val="0"/>
              </a:spcBef>
              <a:spcAft>
                <a:spcPts val="0"/>
              </a:spcAft>
              <a:buClr>
                <a:schemeClr val="dk1"/>
              </a:buClr>
              <a:buSzPts val="1800"/>
              <a:buFont typeface="Arial"/>
              <a:buNone/>
            </a:pPr>
            <a:r>
              <a:rPr b="1" lang="en-US" sz="1800" u="none">
                <a:solidFill>
                  <a:schemeClr val="dk1"/>
                </a:solidFill>
                <a:latin typeface="Arial"/>
                <a:ea typeface="Arial"/>
                <a:cs typeface="Arial"/>
                <a:sym typeface="Arial"/>
              </a:rPr>
              <a:t>Kyungkeon Chung</a:t>
            </a:r>
            <a:endParaRPr/>
          </a:p>
          <a:p>
            <a:pPr indent="0" lvl="0" marL="0" marR="0" rtl="0" algn="ctr">
              <a:lnSpc>
                <a:spcPct val="150000"/>
              </a:lnSpc>
              <a:spcBef>
                <a:spcPts val="360"/>
              </a:spcBef>
              <a:spcAft>
                <a:spcPts val="0"/>
              </a:spcAft>
              <a:buClr>
                <a:schemeClr val="dk1"/>
              </a:buClr>
              <a:buSzPts val="1800"/>
              <a:buFont typeface="Arial"/>
              <a:buNone/>
            </a:pPr>
            <a:r>
              <a:rPr b="1" lang="en-US" sz="1800" u="none">
                <a:solidFill>
                  <a:schemeClr val="dk1"/>
                </a:solidFill>
                <a:latin typeface="Arial"/>
                <a:ea typeface="Arial"/>
                <a:cs typeface="Arial"/>
                <a:sym typeface="Arial"/>
              </a:rPr>
              <a:t>UX Factory Inc.</a:t>
            </a:r>
            <a:endParaRPr/>
          </a:p>
          <a:p>
            <a:pPr indent="0" lvl="0" marL="0" marR="0" rtl="0" algn="ctr">
              <a:lnSpc>
                <a:spcPct val="150000"/>
              </a:lnSpc>
              <a:spcBef>
                <a:spcPts val="360"/>
              </a:spcBef>
              <a:spcAft>
                <a:spcPts val="0"/>
              </a:spcAft>
              <a:buClr>
                <a:schemeClr val="dk1"/>
              </a:buClr>
              <a:buSzPts val="1800"/>
              <a:buFont typeface="Arial"/>
              <a:buNone/>
            </a:pPr>
            <a:r>
              <a:rPr b="1" lang="en-US" sz="1800" u="none">
                <a:solidFill>
                  <a:schemeClr val="dk1"/>
                </a:solidFill>
                <a:latin typeface="Arial"/>
                <a:ea typeface="Arial"/>
                <a:cs typeface="Arial"/>
                <a:sym typeface="Arial"/>
              </a:rPr>
              <a:t>South Korea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
          <p:cNvSpPr txBox="1"/>
          <p:nvPr>
            <p:ph idx="1" type="body"/>
          </p:nvPr>
        </p:nvSpPr>
        <p:spPr>
          <a:xfrm>
            <a:off x="342900" y="2508942"/>
            <a:ext cx="8452104" cy="3282696"/>
          </a:xfrm>
          <a:prstGeom prst="rect">
            <a:avLst/>
          </a:prstGeom>
          <a:noFill/>
          <a:ln>
            <a:noFill/>
          </a:ln>
        </p:spPr>
        <p:txBody>
          <a:bodyPr anchorCtr="0" anchor="t" bIns="45700" lIns="91425" spcFirstLastPara="1" rIns="91425" wrap="square" tIns="45700">
            <a:normAutofit/>
          </a:bodyPr>
          <a:lstStyle/>
          <a:p>
            <a:pPr indent="-342900" lvl="0" marL="342900" rtl="0" algn="l">
              <a:lnSpc>
                <a:spcPct val="150000"/>
              </a:lnSpc>
              <a:spcBef>
                <a:spcPts val="0"/>
              </a:spcBef>
              <a:spcAft>
                <a:spcPts val="0"/>
              </a:spcAft>
              <a:buClr>
                <a:schemeClr val="dk1"/>
              </a:buClr>
              <a:buSzPts val="1800"/>
              <a:buChar char="•"/>
            </a:pPr>
            <a:r>
              <a:rPr b="1" lang="en-US" sz="1800"/>
              <a:t>UX Factory Inc.</a:t>
            </a:r>
            <a:endParaRPr/>
          </a:p>
          <a:p>
            <a:pPr indent="-285750" lvl="1" marL="742950" rtl="0" algn="l">
              <a:lnSpc>
                <a:spcPct val="150000"/>
              </a:lnSpc>
              <a:spcBef>
                <a:spcPts val="320"/>
              </a:spcBef>
              <a:spcAft>
                <a:spcPts val="0"/>
              </a:spcAft>
              <a:buClr>
                <a:schemeClr val="dk1"/>
              </a:buClr>
              <a:buSzPts val="1600"/>
              <a:buChar char="–"/>
            </a:pPr>
            <a:r>
              <a:rPr lang="en-US" sz="1600"/>
              <a:t>AI Platform • Edge AI • FPGA/ASIC Acceleration</a:t>
            </a:r>
            <a:endParaRPr/>
          </a:p>
          <a:p>
            <a:pPr indent="-184150" lvl="1" marL="742950" rtl="0" algn="l">
              <a:spcBef>
                <a:spcPts val="320"/>
              </a:spcBef>
              <a:spcAft>
                <a:spcPts val="0"/>
              </a:spcAft>
              <a:buClr>
                <a:schemeClr val="dk1"/>
              </a:buClr>
              <a:buSzPts val="1600"/>
              <a:buNone/>
            </a:pPr>
            <a:r>
              <a:t/>
            </a:r>
            <a:endParaRPr sz="1600"/>
          </a:p>
          <a:p>
            <a:pPr indent="-342900" lvl="0" marL="342900" rtl="0" algn="l">
              <a:spcBef>
                <a:spcPts val="360"/>
              </a:spcBef>
              <a:spcAft>
                <a:spcPts val="0"/>
              </a:spcAft>
              <a:buClr>
                <a:schemeClr val="dk1"/>
              </a:buClr>
              <a:buSzPts val="1800"/>
              <a:buChar char="•"/>
            </a:pPr>
            <a:r>
              <a:rPr b="1" lang="en-US" sz="1800"/>
              <a:t>Bio-AI Research Team</a:t>
            </a:r>
            <a:endParaRPr/>
          </a:p>
          <a:p>
            <a:pPr indent="-285750" lvl="1" marL="742950" rtl="0" algn="l">
              <a:lnSpc>
                <a:spcPct val="150000"/>
              </a:lnSpc>
              <a:spcBef>
                <a:spcPts val="320"/>
              </a:spcBef>
              <a:spcAft>
                <a:spcPts val="0"/>
              </a:spcAft>
              <a:buClr>
                <a:schemeClr val="dk1"/>
              </a:buClr>
              <a:buSzPts val="1600"/>
              <a:buChar char="–"/>
            </a:pPr>
            <a:r>
              <a:rPr lang="en-US" sz="1600"/>
              <a:t>Efficient Bio-medical Data Analysis</a:t>
            </a:r>
            <a:endParaRPr/>
          </a:p>
          <a:p>
            <a:pPr indent="-285750" lvl="1" marL="742950" rtl="0" algn="l">
              <a:lnSpc>
                <a:spcPct val="150000"/>
              </a:lnSpc>
              <a:spcBef>
                <a:spcPts val="320"/>
              </a:spcBef>
              <a:spcAft>
                <a:spcPts val="0"/>
              </a:spcAft>
              <a:buClr>
                <a:schemeClr val="dk1"/>
              </a:buClr>
              <a:buSzPts val="1600"/>
              <a:buChar char="–"/>
            </a:pPr>
            <a:r>
              <a:rPr b="1" lang="en-US" sz="1600"/>
              <a:t>Members</a:t>
            </a:r>
            <a:r>
              <a:rPr lang="en-US" sz="1600"/>
              <a:t> </a:t>
            </a:r>
            <a:endParaRPr/>
          </a:p>
          <a:p>
            <a:pPr indent="-228600" lvl="2" marL="1143000" rtl="0" algn="l">
              <a:lnSpc>
                <a:spcPct val="150000"/>
              </a:lnSpc>
              <a:spcBef>
                <a:spcPts val="320"/>
              </a:spcBef>
              <a:spcAft>
                <a:spcPts val="0"/>
              </a:spcAft>
              <a:buClr>
                <a:schemeClr val="dk1"/>
              </a:buClr>
              <a:buSzPts val="1600"/>
              <a:buChar char="•"/>
            </a:pPr>
            <a:r>
              <a:rPr lang="en-US" sz="1600"/>
              <a:t>Kyungkeon Chung, Jaekyung Lee, Chungheorn Lee, </a:t>
            </a:r>
            <a:br>
              <a:rPr lang="en-US" sz="1600"/>
            </a:br>
            <a:r>
              <a:rPr lang="en-US" sz="1600"/>
              <a:t>Yutae Kim, Hyejin Lee, Junyoung Park</a:t>
            </a:r>
            <a:endParaRPr/>
          </a:p>
        </p:txBody>
      </p:sp>
      <p:sp>
        <p:nvSpPr>
          <p:cNvPr id="178" name="Google Shape;178;p3"/>
          <p:cNvSpPr txBox="1"/>
          <p:nvPr/>
        </p:nvSpPr>
        <p:spPr>
          <a:xfrm>
            <a:off x="342900" y="6248400"/>
            <a:ext cx="213931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179" name="Google Shape;179;p3"/>
          <p:cNvSpPr txBox="1"/>
          <p:nvPr/>
        </p:nvSpPr>
        <p:spPr>
          <a:xfrm>
            <a:off x="6690360" y="6248400"/>
            <a:ext cx="207264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180" name="Google Shape;180;p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grpSp>
        <p:nvGrpSpPr>
          <p:cNvPr id="181" name="Google Shape;181;p3"/>
          <p:cNvGrpSpPr/>
          <p:nvPr/>
        </p:nvGrpSpPr>
        <p:grpSpPr>
          <a:xfrm>
            <a:off x="1422891" y="574981"/>
            <a:ext cx="6298217" cy="1495386"/>
            <a:chOff x="1422683" y="665513"/>
            <a:chExt cx="6298217" cy="1495386"/>
          </a:xfrm>
        </p:grpSpPr>
        <p:pic>
          <p:nvPicPr>
            <p:cNvPr descr="텍스트, 폰트, 로고, 그래픽이(가) 표시된 사진  AI 생성 콘텐츠는 정확하지 않을 수 있습니다." id="182" name="Google Shape;182;p3"/>
            <p:cNvPicPr preferRelativeResize="0"/>
            <p:nvPr/>
          </p:nvPicPr>
          <p:blipFill rotWithShape="1">
            <a:blip r:embed="rId3">
              <a:alphaModFix/>
            </a:blip>
            <a:srcRect b="29490" l="0" r="0" t="14260"/>
            <a:stretch/>
          </p:blipFill>
          <p:spPr>
            <a:xfrm>
              <a:off x="1422683" y="671567"/>
              <a:ext cx="2647702" cy="1489332"/>
            </a:xfrm>
            <a:prstGeom prst="rect">
              <a:avLst/>
            </a:prstGeom>
            <a:noFill/>
            <a:ln>
              <a:noFill/>
            </a:ln>
          </p:spPr>
        </p:pic>
        <p:pic>
          <p:nvPicPr>
            <p:cNvPr id="183" name="Google Shape;183;p3"/>
            <p:cNvPicPr preferRelativeResize="0"/>
            <p:nvPr/>
          </p:nvPicPr>
          <p:blipFill rotWithShape="1">
            <a:blip r:embed="rId4">
              <a:alphaModFix/>
            </a:blip>
            <a:srcRect b="0" l="0" r="0" t="0"/>
            <a:stretch/>
          </p:blipFill>
          <p:spPr>
            <a:xfrm>
              <a:off x="5144567" y="665513"/>
              <a:ext cx="2576333" cy="1489332"/>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What is the TSC2 challenge?</a:t>
            </a:r>
            <a:endParaRPr/>
          </a:p>
        </p:txBody>
      </p:sp>
      <p:sp>
        <p:nvSpPr>
          <p:cNvPr id="190" name="Google Shape;190;p4"/>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0" lvl="0" marL="57150" rtl="0" algn="l">
              <a:spcBef>
                <a:spcPts val="0"/>
              </a:spcBef>
              <a:spcAft>
                <a:spcPts val="0"/>
              </a:spcAft>
              <a:buClr>
                <a:schemeClr val="dk1"/>
              </a:buClr>
              <a:buSzPts val="2800"/>
              <a:buNone/>
            </a:pPr>
            <a:r>
              <a:rPr lang="en-US"/>
              <a:t> </a:t>
            </a:r>
            <a:endParaRPr/>
          </a:p>
        </p:txBody>
      </p:sp>
      <p:sp>
        <p:nvSpPr>
          <p:cNvPr id="191" name="Google Shape;191;p4"/>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192" name="Google Shape;192;p4"/>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193" name="Google Shape;193;p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descr="스크린샷, 그래픽, 그래픽 디자인, 예술이(가) 표시된 사진&#10;&#10;AI 생성 콘텐츠는 정확하지 않을 수 있습니다." id="194" name="Google Shape;194;p4"/>
          <p:cNvPicPr preferRelativeResize="0"/>
          <p:nvPr/>
        </p:nvPicPr>
        <p:blipFill rotWithShape="1">
          <a:blip r:embed="rId3">
            <a:alphaModFix/>
          </a:blip>
          <a:srcRect b="0" l="0" r="0" t="0"/>
          <a:stretch/>
        </p:blipFill>
        <p:spPr>
          <a:xfrm>
            <a:off x="1511199" y="1426464"/>
            <a:ext cx="6121602" cy="426564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5"/>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Our idea</a:t>
            </a:r>
            <a:endParaRPr/>
          </a:p>
        </p:txBody>
      </p:sp>
      <p:sp>
        <p:nvSpPr>
          <p:cNvPr id="201" name="Google Shape;201;p5"/>
          <p:cNvSpPr txBox="1"/>
          <p:nvPr/>
        </p:nvSpPr>
        <p:spPr>
          <a:xfrm>
            <a:off x="342900" y="6248400"/>
            <a:ext cx="213931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202" name="Google Shape;202;p5"/>
          <p:cNvSpPr txBox="1"/>
          <p:nvPr/>
        </p:nvSpPr>
        <p:spPr>
          <a:xfrm>
            <a:off x="6690360" y="6248400"/>
            <a:ext cx="2072640"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203" name="Google Shape;203;p5"/>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descr="텍스트, 스크린샷, 만화 영화이(가) 표시된 사진&#10;&#10;AI 생성 콘텐츠는 정확하지 않을 수 있습니다." id="204" name="Google Shape;204;p5"/>
          <p:cNvPicPr preferRelativeResize="0"/>
          <p:nvPr/>
        </p:nvPicPr>
        <p:blipFill rotWithShape="1">
          <a:blip r:embed="rId3">
            <a:alphaModFix/>
          </a:blip>
          <a:srcRect b="0" l="0" r="0" t="0"/>
          <a:stretch/>
        </p:blipFill>
        <p:spPr>
          <a:xfrm>
            <a:off x="1965051" y="1105059"/>
            <a:ext cx="5213897" cy="490845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6"/>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EvoStructCLIP overview</a:t>
            </a:r>
            <a:endParaRPr/>
          </a:p>
        </p:txBody>
      </p:sp>
      <p:sp>
        <p:nvSpPr>
          <p:cNvPr id="211" name="Google Shape;211;p6"/>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400"/>
              <a:buNone/>
            </a:pPr>
            <a:r>
              <a:rPr lang="en-US" sz="2400"/>
              <a:t> </a:t>
            </a:r>
            <a:endParaRPr sz="2000"/>
          </a:p>
          <a:p>
            <a:pPr indent="-165100" lvl="0" marL="342900" rtl="0" algn="l">
              <a:spcBef>
                <a:spcPts val="560"/>
              </a:spcBef>
              <a:spcAft>
                <a:spcPts val="0"/>
              </a:spcAft>
              <a:buClr>
                <a:schemeClr val="dk1"/>
              </a:buClr>
              <a:buSzPts val="2800"/>
              <a:buNone/>
            </a:pPr>
            <a:r>
              <a:t/>
            </a:r>
            <a:endParaRPr/>
          </a:p>
        </p:txBody>
      </p:sp>
      <p:sp>
        <p:nvSpPr>
          <p:cNvPr id="212" name="Google Shape;212;p6"/>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213" name="Google Shape;213;p6"/>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214" name="Google Shape;214;p6"/>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descr="텍스트, 스크린샷, 도표, 그래픽이(가) 표시된 사진&#10;&#10;AI 생성 콘텐츠는 정확하지 않을 수 있습니다." id="215" name="Google Shape;215;p6"/>
          <p:cNvPicPr preferRelativeResize="0"/>
          <p:nvPr/>
        </p:nvPicPr>
        <p:blipFill rotWithShape="1">
          <a:blip r:embed="rId3">
            <a:alphaModFix/>
          </a:blip>
          <a:srcRect b="0" l="0" r="0" t="0"/>
          <a:stretch/>
        </p:blipFill>
        <p:spPr>
          <a:xfrm>
            <a:off x="2185116" y="1117659"/>
            <a:ext cx="4773768" cy="478490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7"/>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Evolutionary Branch</a:t>
            </a:r>
            <a:endParaRPr/>
          </a:p>
        </p:txBody>
      </p:sp>
      <p:sp>
        <p:nvSpPr>
          <p:cNvPr id="222" name="Google Shape;222;p7"/>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223" name="Google Shape;223;p7"/>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224" name="Google Shape;224;p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25" name="Google Shape;225;p7"/>
          <p:cNvPicPr preferRelativeResize="0"/>
          <p:nvPr/>
        </p:nvPicPr>
        <p:blipFill rotWithShape="1">
          <a:blip r:embed="rId3">
            <a:alphaModFix/>
          </a:blip>
          <a:srcRect b="0" l="0" r="0" t="0"/>
          <a:stretch/>
        </p:blipFill>
        <p:spPr>
          <a:xfrm>
            <a:off x="1404269" y="1117659"/>
            <a:ext cx="6335461" cy="47849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8"/>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Structural Branch</a:t>
            </a:r>
            <a:endParaRPr/>
          </a:p>
        </p:txBody>
      </p:sp>
      <p:sp>
        <p:nvSpPr>
          <p:cNvPr id="232" name="Google Shape;232;p8"/>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233" name="Google Shape;233;p8"/>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234" name="Google Shape;234;p8"/>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35" name="Google Shape;235;p8"/>
          <p:cNvPicPr preferRelativeResize="0"/>
          <p:nvPr/>
        </p:nvPicPr>
        <p:blipFill rotWithShape="1">
          <a:blip r:embed="rId3">
            <a:alphaModFix/>
          </a:blip>
          <a:srcRect b="0" l="0" r="0" t="0"/>
          <a:stretch/>
        </p:blipFill>
        <p:spPr>
          <a:xfrm>
            <a:off x="2270028" y="1116892"/>
            <a:ext cx="4603941" cy="47856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9"/>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latin typeface="Arial"/>
                <a:ea typeface="Arial"/>
                <a:cs typeface="Arial"/>
                <a:sym typeface="Arial"/>
              </a:rPr>
              <a:t>Training the Stability Predictors</a:t>
            </a:r>
            <a:endParaRPr/>
          </a:p>
        </p:txBody>
      </p:sp>
      <p:sp>
        <p:nvSpPr>
          <p:cNvPr id="242" name="Google Shape;242;p9"/>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243" name="Google Shape;243;p9"/>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244" name="Google Shape;244;p9"/>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grpSp>
        <p:nvGrpSpPr>
          <p:cNvPr id="245" name="Google Shape;245;p9"/>
          <p:cNvGrpSpPr/>
          <p:nvPr/>
        </p:nvGrpSpPr>
        <p:grpSpPr>
          <a:xfrm>
            <a:off x="320378" y="1153106"/>
            <a:ext cx="8503243" cy="4704946"/>
            <a:chOff x="457200" y="1361048"/>
            <a:chExt cx="8477742" cy="4690836"/>
          </a:xfrm>
        </p:grpSpPr>
        <p:pic>
          <p:nvPicPr>
            <p:cNvPr descr="텍스트, 스크린샷, 디자인이(가) 표시된 사진&#10;&#10;AI 생성 콘텐츠는 정확하지 않을 수 있습니다." id="246" name="Google Shape;246;p9"/>
            <p:cNvPicPr preferRelativeResize="0"/>
            <p:nvPr/>
          </p:nvPicPr>
          <p:blipFill rotWithShape="1">
            <a:blip r:embed="rId3">
              <a:alphaModFix/>
            </a:blip>
            <a:srcRect b="0" l="0" r="0" t="0"/>
            <a:stretch/>
          </p:blipFill>
          <p:spPr>
            <a:xfrm>
              <a:off x="457200" y="1361048"/>
              <a:ext cx="7044204" cy="4690836"/>
            </a:xfrm>
            <a:prstGeom prst="rect">
              <a:avLst/>
            </a:prstGeom>
            <a:noFill/>
            <a:ln>
              <a:noFill/>
            </a:ln>
          </p:spPr>
        </p:pic>
        <p:sp>
          <p:nvSpPr>
            <p:cNvPr id="247" name="Google Shape;247;p9"/>
            <p:cNvSpPr/>
            <p:nvPr/>
          </p:nvSpPr>
          <p:spPr>
            <a:xfrm>
              <a:off x="7501404" y="2462354"/>
              <a:ext cx="1433538" cy="1244112"/>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Confidence</a:t>
              </a:r>
              <a:endParaRPr/>
            </a:p>
            <a:p>
              <a:pPr indent="0" lvl="0" marL="0" marR="0" rtl="0" algn="ctr">
                <a:spcBef>
                  <a:spcPts val="0"/>
                </a:spcBef>
                <a:spcAft>
                  <a:spcPts val="0"/>
                </a:spcAft>
                <a:buNone/>
              </a:pPr>
              <a:r>
                <a:rPr b="1" lang="en-US" sz="1200">
                  <a:solidFill>
                    <a:schemeClr val="dk1"/>
                  </a:solidFill>
                  <a:latin typeface="Arial"/>
                  <a:ea typeface="Arial"/>
                  <a:cs typeface="Arial"/>
                  <a:sym typeface="Arial"/>
                </a:rPr>
                <a:t>Energetics</a:t>
              </a:r>
              <a:endParaRPr/>
            </a:p>
            <a:p>
              <a:pPr indent="0" lvl="0" marL="0" marR="0" rtl="0" algn="ctr">
                <a:spcBef>
                  <a:spcPts val="0"/>
                </a:spcBef>
                <a:spcAft>
                  <a:spcPts val="0"/>
                </a:spcAft>
                <a:buNone/>
              </a:pPr>
              <a:r>
                <a:rPr b="1" lang="en-US" sz="1200">
                  <a:solidFill>
                    <a:schemeClr val="dk1"/>
                  </a:solidFill>
                  <a:latin typeface="Arial"/>
                  <a:ea typeface="Arial"/>
                  <a:cs typeface="Arial"/>
                  <a:sym typeface="Arial"/>
                </a:rPr>
                <a:t>Flexibility</a:t>
              </a:r>
              <a:endParaRPr/>
            </a:p>
            <a:p>
              <a:pPr indent="0" lvl="0" marL="0" marR="0" rtl="0" algn="ctr">
                <a:spcBef>
                  <a:spcPts val="0"/>
                </a:spcBef>
                <a:spcAft>
                  <a:spcPts val="0"/>
                </a:spcAft>
                <a:buNone/>
              </a:pPr>
              <a:r>
                <a:rPr b="1" lang="en-US" sz="1200">
                  <a:solidFill>
                    <a:schemeClr val="dk1"/>
                  </a:solidFill>
                  <a:latin typeface="Arial"/>
                  <a:ea typeface="Arial"/>
                  <a:cs typeface="Arial"/>
                  <a:sym typeface="Arial"/>
                </a:rPr>
                <a:t>Physicochemical</a:t>
              </a:r>
              <a:endParaRPr/>
            </a:p>
            <a:p>
              <a:pPr indent="0" lvl="0" marL="0" marR="0" rtl="0" algn="ctr">
                <a:spcBef>
                  <a:spcPts val="0"/>
                </a:spcBef>
                <a:spcAft>
                  <a:spcPts val="0"/>
                </a:spcAft>
                <a:buNone/>
              </a:pPr>
              <a:r>
                <a:rPr b="1" lang="en-US" sz="1200">
                  <a:solidFill>
                    <a:schemeClr val="dk1"/>
                  </a:solidFill>
                  <a:latin typeface="Arial"/>
                  <a:ea typeface="Arial"/>
                  <a:cs typeface="Arial"/>
                  <a:sym typeface="Arial"/>
                </a:rPr>
                <a:t>Topology</a:t>
              </a:r>
              <a:endParaRPr/>
            </a:p>
            <a:p>
              <a:pPr indent="0" lvl="0" marL="0" marR="0" rtl="0" algn="ctr">
                <a:spcBef>
                  <a:spcPts val="0"/>
                </a:spcBef>
                <a:spcAft>
                  <a:spcPts val="0"/>
                </a:spcAft>
                <a:buNone/>
              </a:pPr>
              <a:r>
                <a:rPr b="1" lang="en-US" sz="1200">
                  <a:solidFill>
                    <a:schemeClr val="dk1"/>
                  </a:solidFill>
                  <a:latin typeface="Arial"/>
                  <a:ea typeface="Arial"/>
                  <a:cs typeface="Arial"/>
                  <a:sym typeface="Arial"/>
                </a:rPr>
                <a:t>Geometry</a:t>
              </a:r>
              <a:endParaRPr/>
            </a:p>
          </p:txBody>
        </p:sp>
        <p:cxnSp>
          <p:nvCxnSpPr>
            <p:cNvPr id="248" name="Google Shape;248;p9"/>
            <p:cNvCxnSpPr>
              <a:endCxn id="247" idx="0"/>
            </p:cNvCxnSpPr>
            <p:nvPr/>
          </p:nvCxnSpPr>
          <p:spPr>
            <a:xfrm>
              <a:off x="7501473" y="1804754"/>
              <a:ext cx="716700" cy="657600"/>
            </a:xfrm>
            <a:prstGeom prst="bentConnector2">
              <a:avLst/>
            </a:prstGeom>
            <a:noFill/>
            <a:ln cap="flat" cmpd="sng" w="19050">
              <a:solidFill>
                <a:schemeClr val="dk1"/>
              </a:solidFill>
              <a:prstDash val="dash"/>
              <a:round/>
              <a:headEnd len="sm" w="sm" type="none"/>
              <a:tailEnd len="sm" w="sm" type="none"/>
            </a:ln>
          </p:spPr>
        </p:cxn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0"/>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Results</a:t>
            </a:r>
            <a:endParaRPr/>
          </a:p>
        </p:txBody>
      </p:sp>
      <p:sp>
        <p:nvSpPr>
          <p:cNvPr id="255" name="Google Shape;255;p10"/>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256" name="Google Shape;256;p10"/>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257" name="Google Shape;257;p10"/>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58" name="Google Shape;258;p10"/>
          <p:cNvSpPr/>
          <p:nvPr/>
        </p:nvSpPr>
        <p:spPr>
          <a:xfrm>
            <a:off x="5002969" y="1449594"/>
            <a:ext cx="3165771" cy="762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Arial"/>
                <a:ea typeface="Arial"/>
                <a:cs typeface="Arial"/>
                <a:sym typeface="Arial"/>
              </a:rPr>
              <a:t>Strong Correlation with Experimental Stability</a:t>
            </a:r>
            <a:endParaRPr/>
          </a:p>
        </p:txBody>
      </p:sp>
      <p:sp>
        <p:nvSpPr>
          <p:cNvPr id="259" name="Google Shape;259;p10"/>
          <p:cNvSpPr/>
          <p:nvPr/>
        </p:nvSpPr>
        <p:spPr>
          <a:xfrm>
            <a:off x="4530390" y="1681619"/>
            <a:ext cx="565078" cy="297950"/>
          </a:xfrm>
          <a:prstGeom prst="rightArrow">
            <a:avLst>
              <a:gd fmla="val 50000" name="adj1"/>
              <a:gd fmla="val 50000" name="adj2"/>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60" name="Google Shape;260;p10"/>
          <p:cNvSpPr/>
          <p:nvPr/>
        </p:nvSpPr>
        <p:spPr>
          <a:xfrm rot="5400000">
            <a:off x="2992323" y="3336269"/>
            <a:ext cx="1068512" cy="1518631"/>
          </a:xfrm>
          <a:prstGeom prst="bentUpArrow">
            <a:avLst>
              <a:gd fmla="val 16753" name="adj1"/>
              <a:gd fmla="val 25000" name="adj2"/>
              <a:gd fmla="val 25000" name="adj3"/>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61" name="Google Shape;261;p10"/>
          <p:cNvPicPr preferRelativeResize="0"/>
          <p:nvPr/>
        </p:nvPicPr>
        <p:blipFill rotWithShape="1">
          <a:blip r:embed="rId3">
            <a:alphaModFix/>
          </a:blip>
          <a:srcRect b="23034" l="0" r="0" t="32198"/>
          <a:stretch/>
        </p:blipFill>
        <p:spPr>
          <a:xfrm>
            <a:off x="518799" y="1272371"/>
            <a:ext cx="4195933" cy="1878447"/>
          </a:xfrm>
          <a:prstGeom prst="rect">
            <a:avLst/>
          </a:prstGeom>
          <a:noFill/>
          <a:ln>
            <a:noFill/>
          </a:ln>
        </p:spPr>
      </p:pic>
      <p:sp>
        <p:nvSpPr>
          <p:cNvPr id="262" name="Google Shape;262;p10"/>
          <p:cNvSpPr txBox="1"/>
          <p:nvPr/>
        </p:nvSpPr>
        <p:spPr>
          <a:xfrm>
            <a:off x="703142" y="994807"/>
            <a:ext cx="3827248"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Arial"/>
                <a:ea typeface="Arial"/>
                <a:cs typeface="Arial"/>
                <a:sym typeface="Arial"/>
              </a:rPr>
              <a:t>PTEN/TPMT test result</a:t>
            </a:r>
            <a:endParaRPr sz="1600">
              <a:solidFill>
                <a:schemeClr val="dk1"/>
              </a:solidFill>
              <a:latin typeface="Arial"/>
              <a:ea typeface="Arial"/>
              <a:cs typeface="Arial"/>
              <a:sym typeface="Arial"/>
            </a:endParaRPr>
          </a:p>
        </p:txBody>
      </p:sp>
      <p:pic>
        <p:nvPicPr>
          <p:cNvPr descr="스크린샷, 도표, 그래프, 텍스트이(가) 표시된 사진&#10;&#10;AI 생성 콘텐츠는 정확하지 않을 수 있습니다." id="263" name="Google Shape;263;p10"/>
          <p:cNvPicPr preferRelativeResize="0"/>
          <p:nvPr/>
        </p:nvPicPr>
        <p:blipFill rotWithShape="1">
          <a:blip r:embed="rId4">
            <a:alphaModFix/>
          </a:blip>
          <a:srcRect b="0" l="0" r="0" t="0"/>
          <a:stretch/>
        </p:blipFill>
        <p:spPr>
          <a:xfrm>
            <a:off x="4858107" y="2533596"/>
            <a:ext cx="2993821" cy="36248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11"/>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Discussion</a:t>
            </a:r>
            <a:endParaRPr/>
          </a:p>
        </p:txBody>
      </p:sp>
      <p:sp>
        <p:nvSpPr>
          <p:cNvPr id="270" name="Google Shape;270;p11"/>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271" name="Google Shape;271;p11"/>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272" name="Google Shape;272;p11"/>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73" name="Google Shape;273;p11"/>
          <p:cNvSpPr txBox="1"/>
          <p:nvPr>
            <p:ph idx="1" type="body"/>
          </p:nvPr>
        </p:nvSpPr>
        <p:spPr>
          <a:xfrm>
            <a:off x="342900" y="1137138"/>
            <a:ext cx="8452104" cy="4885710"/>
          </a:xfrm>
          <a:prstGeom prst="rect">
            <a:avLst/>
          </a:prstGeom>
          <a:noFill/>
          <a:ln>
            <a:noFill/>
          </a:ln>
        </p:spPr>
        <p:txBody>
          <a:bodyPr anchorCtr="0" anchor="t" bIns="45700" lIns="91425" spcFirstLastPara="1" rIns="91425" wrap="square" tIns="45700">
            <a:normAutofit/>
          </a:bodyPr>
          <a:lstStyle/>
          <a:p>
            <a:pPr indent="-342900" lvl="0" marL="342900" rtl="0" algn="l">
              <a:lnSpc>
                <a:spcPct val="150000"/>
              </a:lnSpc>
              <a:spcBef>
                <a:spcPts val="0"/>
              </a:spcBef>
              <a:spcAft>
                <a:spcPts val="0"/>
              </a:spcAft>
              <a:buClr>
                <a:schemeClr val="dk1"/>
              </a:buClr>
              <a:buSzPts val="1800"/>
              <a:buChar char="•"/>
            </a:pPr>
            <a:r>
              <a:rPr b="1" lang="en-US" sz="1800"/>
              <a:t>Our representation demonstrated strong performance on PTEN and TPMT, showing that combining evolutionary signals and local structural context is highly effective for stability prediction.</a:t>
            </a:r>
            <a:endParaRPr/>
          </a:p>
          <a:p>
            <a:pPr indent="-228600" lvl="0" marL="342900" rtl="0" algn="l">
              <a:lnSpc>
                <a:spcPct val="150000"/>
              </a:lnSpc>
              <a:spcBef>
                <a:spcPts val="360"/>
              </a:spcBef>
              <a:spcAft>
                <a:spcPts val="0"/>
              </a:spcAft>
              <a:buClr>
                <a:schemeClr val="dk1"/>
              </a:buClr>
              <a:buSzPts val="1800"/>
              <a:buNone/>
            </a:pPr>
            <a:r>
              <a:t/>
            </a:r>
            <a:endParaRPr b="1" sz="1800"/>
          </a:p>
          <a:p>
            <a:pPr indent="-342900" lvl="0" marL="342900" rtl="0" algn="l">
              <a:lnSpc>
                <a:spcPct val="150000"/>
              </a:lnSpc>
              <a:spcBef>
                <a:spcPts val="360"/>
              </a:spcBef>
              <a:spcAft>
                <a:spcPts val="0"/>
              </a:spcAft>
              <a:buClr>
                <a:schemeClr val="dk1"/>
              </a:buClr>
              <a:buSzPts val="1800"/>
              <a:buChar char="•"/>
            </a:pPr>
            <a:r>
              <a:rPr b="1" lang="en-US" sz="1800"/>
              <a:t>Given this behavior, we expect our TSC2 predictions to also align well with experimental outcomes once they become available.</a:t>
            </a:r>
            <a:endParaRPr/>
          </a:p>
          <a:p>
            <a:pPr indent="-228600" lvl="0" marL="342900" rtl="0" algn="l">
              <a:lnSpc>
                <a:spcPct val="150000"/>
              </a:lnSpc>
              <a:spcBef>
                <a:spcPts val="360"/>
              </a:spcBef>
              <a:spcAft>
                <a:spcPts val="0"/>
              </a:spcAft>
              <a:buClr>
                <a:schemeClr val="dk1"/>
              </a:buClr>
              <a:buSzPts val="1800"/>
              <a:buNone/>
            </a:pPr>
            <a:r>
              <a:t/>
            </a:r>
            <a:endParaRPr b="1" sz="1800"/>
          </a:p>
          <a:p>
            <a:pPr indent="-342900" lvl="0" marL="342900" rtl="0" algn="l">
              <a:lnSpc>
                <a:spcPct val="150000"/>
              </a:lnSpc>
              <a:spcBef>
                <a:spcPts val="360"/>
              </a:spcBef>
              <a:spcAft>
                <a:spcPts val="0"/>
              </a:spcAft>
              <a:buClr>
                <a:schemeClr val="dk1"/>
              </a:buClr>
              <a:buSzPts val="1800"/>
              <a:buChar char="•"/>
            </a:pPr>
            <a:r>
              <a:rPr b="1" lang="en-US" sz="1800"/>
              <a:t>As future work, we plan to expand this approach to additional proteins to evaluate its generality across different structural and evolutionary contexts.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2"/>
          <p:cNvSpPr txBox="1"/>
          <p:nvPr>
            <p:ph type="title"/>
          </p:nvPr>
        </p:nvSpPr>
        <p:spPr>
          <a:xfrm>
            <a:off x="454152" y="1421597"/>
            <a:ext cx="8229600" cy="141142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Thank you</a:t>
            </a:r>
            <a:endParaRPr/>
          </a:p>
        </p:txBody>
      </p:sp>
      <p:sp>
        <p:nvSpPr>
          <p:cNvPr id="280" name="Google Shape;280;p12"/>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281" name="Google Shape;281;p12"/>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282" name="Google Shape;282;p1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3"/>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190500" lvl="0" marL="342900" rtl="0" algn="l">
              <a:spcBef>
                <a:spcPts val="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0" lvl="0" marL="0" rtl="0" algn="ctr">
              <a:spcBef>
                <a:spcPts val="400"/>
              </a:spcBef>
              <a:spcAft>
                <a:spcPts val="0"/>
              </a:spcAft>
              <a:buClr>
                <a:schemeClr val="dk1"/>
              </a:buClr>
              <a:buSzPts val="2000"/>
              <a:buNone/>
            </a:pPr>
            <a:r>
              <a:rPr b="1" lang="en-US" sz="2000"/>
              <a:t>Compute ↓   Memory ↓   Efficient ↑</a:t>
            </a:r>
            <a:endParaRPr b="1" sz="2400"/>
          </a:p>
        </p:txBody>
      </p:sp>
      <p:sp>
        <p:nvSpPr>
          <p:cNvPr id="289" name="Google Shape;289;p13"/>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a:t>Appendix - Why Mamba for MSA Encoding?</a:t>
            </a:r>
            <a:endParaRPr/>
          </a:p>
        </p:txBody>
      </p:sp>
      <p:sp>
        <p:nvSpPr>
          <p:cNvPr id="290" name="Google Shape;290;p13"/>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291" name="Google Shape;291;p13"/>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292" name="Google Shape;292;p1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descr="텍스트, 스크린샷, 폰트, 번호이(가) 표시된 사진&#10;&#10;AI 생성 콘텐츠는 정확하지 않을 수 있습니다." id="293" name="Google Shape;293;p13"/>
          <p:cNvPicPr preferRelativeResize="0"/>
          <p:nvPr/>
        </p:nvPicPr>
        <p:blipFill rotWithShape="1">
          <a:blip r:embed="rId3">
            <a:alphaModFix/>
          </a:blip>
          <a:srcRect b="28666" l="0" r="0" t="31600"/>
          <a:stretch/>
        </p:blipFill>
        <p:spPr>
          <a:xfrm>
            <a:off x="1465188" y="1636776"/>
            <a:ext cx="6213624" cy="24688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Appendix - Biophysical Features</a:t>
            </a:r>
            <a:endParaRPr/>
          </a:p>
        </p:txBody>
      </p:sp>
      <p:sp>
        <p:nvSpPr>
          <p:cNvPr id="300" name="Google Shape;300;p14"/>
          <p:cNvSpPr txBox="1"/>
          <p:nvPr/>
        </p:nvSpPr>
        <p:spPr>
          <a:xfrm>
            <a:off x="3429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 7</a:t>
            </a:r>
            <a:endParaRPr/>
          </a:p>
        </p:txBody>
      </p:sp>
      <p:sp>
        <p:nvSpPr>
          <p:cNvPr id="301" name="Google Shape;301;p14"/>
          <p:cNvSpPr txBox="1"/>
          <p:nvPr/>
        </p:nvSpPr>
        <p:spPr>
          <a:xfrm>
            <a:off x="6680378" y="6248400"/>
            <a:ext cx="208262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Kyungkeon Chung</a:t>
            </a:r>
            <a:endParaRPr/>
          </a:p>
        </p:txBody>
      </p:sp>
      <p:sp>
        <p:nvSpPr>
          <p:cNvPr id="302" name="Google Shape;302;p1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descr="텍스트, 그래픽 디자인, 그래픽, 일러스트레이션이(가) 표시된 사진&#10;&#10;AI 생성 콘텐츠는 정확하지 않을 수 있습니다." id="303" name="Google Shape;303;p14"/>
          <p:cNvPicPr preferRelativeResize="0"/>
          <p:nvPr/>
        </p:nvPicPr>
        <p:blipFill rotWithShape="1">
          <a:blip r:embed="rId3">
            <a:alphaModFix/>
          </a:blip>
          <a:srcRect b="0" l="0" r="0" t="0"/>
          <a:stretch/>
        </p:blipFill>
        <p:spPr>
          <a:xfrm>
            <a:off x="2446191" y="1141174"/>
            <a:ext cx="4251617" cy="477787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renner Lab Sample Master Template v07 05 June 2017 JL">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0x0101009E3917BBE60928439110A3E6E4921E23</vt:lpwstr>
  </property>
  <property fmtid="{D5CDD505-2E9C-101B-9397-08002B2CF9AE}" pid="3" name="MediaServiceImageTags">
    <vt:lpwstr/>
  </property>
</Properties>
</file>