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7" r:id="rId1"/>
    <p:sldMasterId id="2147483839" r:id="rId2"/>
  </p:sldMasterIdLst>
  <p:notesMasterIdLst>
    <p:notesMasterId r:id="rId24"/>
  </p:notesMasterIdLst>
  <p:sldIdLst>
    <p:sldId id="1470" r:id="rId3"/>
    <p:sldId id="743" r:id="rId4"/>
    <p:sldId id="1873" r:id="rId5"/>
    <p:sldId id="1872" r:id="rId6"/>
    <p:sldId id="735" r:id="rId7"/>
    <p:sldId id="736" r:id="rId8"/>
    <p:sldId id="738" r:id="rId9"/>
    <p:sldId id="739" r:id="rId10"/>
    <p:sldId id="740" r:id="rId11"/>
    <p:sldId id="741" r:id="rId12"/>
    <p:sldId id="742" r:id="rId13"/>
    <p:sldId id="259" r:id="rId14"/>
    <p:sldId id="260" r:id="rId15"/>
    <p:sldId id="263" r:id="rId16"/>
    <p:sldId id="264" r:id="rId17"/>
    <p:sldId id="1874" r:id="rId18"/>
    <p:sldId id="266" r:id="rId19"/>
    <p:sldId id="267" r:id="rId20"/>
    <p:sldId id="270" r:id="rId21"/>
    <p:sldId id="1875" r:id="rId22"/>
    <p:sldId id="1871" r:id="rId23"/>
  </p:sldIdLst>
  <p:sldSz cx="9144000" cy="6858000" type="screen4x3"/>
  <p:notesSz cx="6858000" cy="9144000"/>
  <p:defaultTextStyle>
    <a:lvl1pPr marR="321457" algn="ctr" defTabSz="321457">
      <a:lnSpc>
        <a:spcPct val="150000"/>
      </a:lnSpc>
      <a:defRPr sz="2500">
        <a:latin typeface="Helvetica"/>
        <a:ea typeface="Helvetica"/>
        <a:cs typeface="Helvetica"/>
        <a:sym typeface="Helvetica"/>
      </a:defRPr>
    </a:lvl1pPr>
    <a:lvl2pPr marR="321457" indent="241093" algn="ctr" defTabSz="321457">
      <a:lnSpc>
        <a:spcPct val="150000"/>
      </a:lnSpc>
      <a:defRPr sz="2500">
        <a:latin typeface="Helvetica"/>
        <a:ea typeface="Helvetica"/>
        <a:cs typeface="Helvetica"/>
        <a:sym typeface="Helvetica"/>
      </a:defRPr>
    </a:lvl2pPr>
    <a:lvl3pPr marR="321457" indent="482186" algn="ctr" defTabSz="321457">
      <a:lnSpc>
        <a:spcPct val="150000"/>
      </a:lnSpc>
      <a:defRPr sz="2500">
        <a:latin typeface="Helvetica"/>
        <a:ea typeface="Helvetica"/>
        <a:cs typeface="Helvetica"/>
        <a:sym typeface="Helvetica"/>
      </a:defRPr>
    </a:lvl3pPr>
    <a:lvl4pPr marR="321457" indent="723279" algn="ctr" defTabSz="321457">
      <a:lnSpc>
        <a:spcPct val="150000"/>
      </a:lnSpc>
      <a:defRPr sz="2500">
        <a:latin typeface="Helvetica"/>
        <a:ea typeface="Helvetica"/>
        <a:cs typeface="Helvetica"/>
        <a:sym typeface="Helvetica"/>
      </a:defRPr>
    </a:lvl4pPr>
    <a:lvl5pPr marR="321457" indent="964372" algn="ctr" defTabSz="321457">
      <a:lnSpc>
        <a:spcPct val="150000"/>
      </a:lnSpc>
      <a:defRPr sz="2500">
        <a:latin typeface="Helvetica"/>
        <a:ea typeface="Helvetica"/>
        <a:cs typeface="Helvetica"/>
        <a:sym typeface="Helvetica"/>
      </a:defRPr>
    </a:lvl5pPr>
    <a:lvl6pPr marR="321457" indent="1205465" algn="ctr" defTabSz="321457">
      <a:lnSpc>
        <a:spcPct val="150000"/>
      </a:lnSpc>
      <a:defRPr sz="2500">
        <a:latin typeface="Helvetica"/>
        <a:ea typeface="Helvetica"/>
        <a:cs typeface="Helvetica"/>
        <a:sym typeface="Helvetica"/>
      </a:defRPr>
    </a:lvl6pPr>
    <a:lvl7pPr marR="321457" indent="1446558" algn="ctr" defTabSz="321457">
      <a:lnSpc>
        <a:spcPct val="150000"/>
      </a:lnSpc>
      <a:defRPr sz="2500">
        <a:latin typeface="Helvetica"/>
        <a:ea typeface="Helvetica"/>
        <a:cs typeface="Helvetica"/>
        <a:sym typeface="Helvetica"/>
      </a:defRPr>
    </a:lvl7pPr>
    <a:lvl8pPr marR="321457" indent="1687651" algn="ctr" defTabSz="321457">
      <a:lnSpc>
        <a:spcPct val="150000"/>
      </a:lnSpc>
      <a:defRPr sz="2500">
        <a:latin typeface="Helvetica"/>
        <a:ea typeface="Helvetica"/>
        <a:cs typeface="Helvetica"/>
        <a:sym typeface="Helvetica"/>
      </a:defRPr>
    </a:lvl8pPr>
    <a:lvl9pPr marR="321457" indent="1928744" algn="ctr" defTabSz="321457">
      <a:lnSpc>
        <a:spcPct val="150000"/>
      </a:lnSpc>
      <a:defRPr sz="2500">
        <a:latin typeface="Helvetica"/>
        <a:ea typeface="Helvetica"/>
        <a:cs typeface="Helvetica"/>
        <a:sym typeface="Helvetica"/>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B1AF"/>
    <a:srgbClr val="AAEAFD"/>
    <a:srgbClr val="363635"/>
    <a:srgbClr val="D9D9D9"/>
    <a:srgbClr val="54BCC2"/>
    <a:srgbClr val="000A85"/>
    <a:srgbClr val="80170E"/>
    <a:srgbClr val="80170D"/>
    <a:srgbClr val="FFFFFF"/>
    <a:srgbClr val="FF99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a:font>
          <a:latin typeface="Helvetica Light"/>
          <a:ea typeface="Helvetica Light"/>
          <a:cs typeface="Helvetica Light"/>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a:font>
          <a:latin typeface="Helvetica Light"/>
          <a:ea typeface="Helvetica Light"/>
          <a:cs typeface="Helvetica Light"/>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a:font>
          <a:latin typeface="Helvetica Light"/>
          <a:ea typeface="Helvetica Light"/>
          <a:cs typeface="Helvetica Light"/>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a:font>
          <a:latin typeface="Helvetica Light"/>
          <a:ea typeface="Helvetica Light"/>
          <a:cs typeface="Helvetica Light"/>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8F44A2F1-9E1F-4B54-A3A2-5F16C0AD49E2}" styleName="">
    <a:tblBg/>
    <a:wholeTbl>
      <a:tcTxStyle b="off" i="off">
        <a:fontRef idx="minor">
          <a:srgbClr val="000000"/>
        </a:fontRef>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tcStyle>
    </a:firstCol>
    <a:lastRow>
      <a:tcTxStyle b="off" i="off">
        <a:fontRef idx="min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tcStyle>
    </a:lastRow>
    <a:firstRow>
      <a:tcTxStyle b="off" i="off">
        <a:fontRef idx="minor">
          <a:srgbClr val="FFFFFF"/>
        </a:fontRef>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92" autoAdjust="0"/>
    <p:restoredTop sz="86064" autoAdjust="0"/>
  </p:normalViewPr>
  <p:slideViewPr>
    <p:cSldViewPr snapToGrid="0" snapToObjects="1">
      <p:cViewPr>
        <p:scale>
          <a:sx n="110" d="100"/>
          <a:sy n="110" d="100"/>
        </p:scale>
        <p:origin x="672" y="-3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hape 25"/>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26" name="Shape 26"/>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1026889306"/>
      </p:ext>
    </p:extLst>
  </p:cSld>
  <p:clrMap bg1="lt1" tx1="dk1" bg2="lt2" tx2="dk2" accent1="accent1" accent2="accent2" accent3="accent3" accent4="accent4" accent5="accent5" accent6="accent6" hlink="hlink" folHlink="folHlink"/>
  <p:notesStyle>
    <a:lvl1pPr defTabSz="321457">
      <a:defRPr sz="1500">
        <a:latin typeface="Lucida Grande"/>
        <a:ea typeface="Lucida Grande"/>
        <a:cs typeface="Lucida Grande"/>
        <a:sym typeface="Lucida Grande"/>
      </a:defRPr>
    </a:lvl1pPr>
    <a:lvl2pPr indent="160729" defTabSz="321457">
      <a:defRPr sz="1500">
        <a:latin typeface="Lucida Grande"/>
        <a:ea typeface="Lucida Grande"/>
        <a:cs typeface="Lucida Grande"/>
        <a:sym typeface="Lucida Grande"/>
      </a:defRPr>
    </a:lvl2pPr>
    <a:lvl3pPr indent="321457" defTabSz="321457">
      <a:defRPr sz="1500">
        <a:latin typeface="Lucida Grande"/>
        <a:ea typeface="Lucida Grande"/>
        <a:cs typeface="Lucida Grande"/>
        <a:sym typeface="Lucida Grande"/>
      </a:defRPr>
    </a:lvl3pPr>
    <a:lvl4pPr indent="482186" defTabSz="321457">
      <a:defRPr sz="1500">
        <a:latin typeface="Lucida Grande"/>
        <a:ea typeface="Lucida Grande"/>
        <a:cs typeface="Lucida Grande"/>
        <a:sym typeface="Lucida Grande"/>
      </a:defRPr>
    </a:lvl4pPr>
    <a:lvl5pPr indent="642915" defTabSz="321457">
      <a:defRPr sz="1500">
        <a:latin typeface="Lucida Grande"/>
        <a:ea typeface="Lucida Grande"/>
        <a:cs typeface="Lucida Grande"/>
        <a:sym typeface="Lucida Grande"/>
      </a:defRPr>
    </a:lvl5pPr>
    <a:lvl6pPr indent="803643" defTabSz="321457">
      <a:defRPr sz="1500">
        <a:latin typeface="Lucida Grande"/>
        <a:ea typeface="Lucida Grande"/>
        <a:cs typeface="Lucida Grande"/>
        <a:sym typeface="Lucida Grande"/>
      </a:defRPr>
    </a:lvl6pPr>
    <a:lvl7pPr indent="964372" defTabSz="321457">
      <a:defRPr sz="1500">
        <a:latin typeface="Lucida Grande"/>
        <a:ea typeface="Lucida Grande"/>
        <a:cs typeface="Lucida Grande"/>
        <a:sym typeface="Lucida Grande"/>
      </a:defRPr>
    </a:lvl7pPr>
    <a:lvl8pPr indent="1125101" defTabSz="321457">
      <a:defRPr sz="1500">
        <a:latin typeface="Lucida Grande"/>
        <a:ea typeface="Lucida Grande"/>
        <a:cs typeface="Lucida Grande"/>
        <a:sym typeface="Lucida Grande"/>
      </a:defRPr>
    </a:lvl8pPr>
    <a:lvl9pPr indent="1285829" defTabSz="321457">
      <a:defRPr sz="15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44E55-9479-46CC-34DC-DBB630A0B4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47D649-9976-6353-D5A6-F5708F5231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98395C-6727-D9B7-F0E6-C171C054DF8A}"/>
              </a:ext>
            </a:extLst>
          </p:cNvPr>
          <p:cNvSpPr>
            <a:spLocks noGrp="1"/>
          </p:cNvSpPr>
          <p:nvPr>
            <p:ph type="body" idx="1"/>
          </p:nvPr>
        </p:nvSpPr>
        <p:spPr/>
        <p:txBody>
          <a:bodyPr/>
          <a:lstStyle/>
          <a:p>
            <a:pPr marL="171450" indent="-171450">
              <a:buFont typeface="Arial" charset="0"/>
              <a:buChar char="•"/>
            </a:pPr>
            <a:r>
              <a:rPr lang="en-US" baseline="0" dirty="0"/>
              <a:t>The resulting distribution of scores clearly separates expected abundance phenotypes.</a:t>
            </a:r>
          </a:p>
          <a:p>
            <a:pPr marL="171450" indent="-171450">
              <a:buFont typeface="Arial" charset="0"/>
              <a:buChar char="•"/>
            </a:pPr>
            <a:r>
              <a:rPr lang="en-US" baseline="0" dirty="0"/>
              <a:t>Synonymous variants cluster around WT, which is set at 1.</a:t>
            </a:r>
          </a:p>
          <a:p>
            <a:pPr marL="171450" indent="-171450">
              <a:buFont typeface="Arial" charset="0"/>
              <a:buChar char="•"/>
            </a:pPr>
            <a:r>
              <a:rPr lang="en-US" baseline="0" dirty="0"/>
              <a:t>Nonsense variants are at the lowest end, around 0.</a:t>
            </a:r>
          </a:p>
          <a:p>
            <a:pPr marL="171450" indent="-171450">
              <a:buFont typeface="Arial" charset="0"/>
              <a:buChar char="•"/>
            </a:pPr>
            <a:r>
              <a:rPr lang="en-US" baseline="0" dirty="0"/>
              <a:t>And the missense variant scores span this range.</a:t>
            </a:r>
          </a:p>
        </p:txBody>
      </p:sp>
      <p:sp>
        <p:nvSpPr>
          <p:cNvPr id="4" name="Slide Number Placeholder 3">
            <a:extLst>
              <a:ext uri="{FF2B5EF4-FFF2-40B4-BE49-F238E27FC236}">
                <a16:creationId xmlns:a16="http://schemas.microsoft.com/office/drawing/2014/main" id="{6251A949-D42D-0243-5C6A-16CA62D7ACE0}"/>
              </a:ext>
            </a:extLst>
          </p:cNvPr>
          <p:cNvSpPr>
            <a:spLocks noGrp="1"/>
          </p:cNvSpPr>
          <p:nvPr>
            <p:ph type="sldNum" sz="quarter" idx="10"/>
          </p:nvPr>
        </p:nvSpPr>
        <p:spPr>
          <a:xfrm>
            <a:off x="3884613" y="8685213"/>
            <a:ext cx="2971800" cy="457200"/>
          </a:xfrm>
          <a:prstGeom prst="rect">
            <a:avLst/>
          </a:prstGeom>
        </p:spPr>
        <p:txBody>
          <a:bodyPr/>
          <a:lstStyle/>
          <a:p>
            <a:fld id="{A5D55155-D8E0-6D4C-A3FA-F8DF719785C4}" type="slidenum">
              <a:rPr lang="en-US" smtClean="0">
                <a:solidFill>
                  <a:prstClr val="black"/>
                </a:solidFill>
                <a:latin typeface="Calibri"/>
                <a:ea typeface=""/>
                <a:cs typeface=""/>
              </a:rPr>
              <a:pPr/>
              <a:t>2</a:t>
            </a:fld>
            <a:endParaRPr lang="en-US">
              <a:solidFill>
                <a:prstClr val="black"/>
              </a:solidFill>
              <a:latin typeface="Calibri"/>
              <a:ea typeface=""/>
              <a:cs typeface=""/>
            </a:endParaRPr>
          </a:p>
        </p:txBody>
      </p:sp>
    </p:spTree>
    <p:extLst>
      <p:ext uri="{BB962C8B-B14F-4D97-AF65-F5344CB8AC3E}">
        <p14:creationId xmlns:p14="http://schemas.microsoft.com/office/powerpoint/2010/main" val="2428041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67A4C-4ABA-4E37-A59A-0B5159C2CE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E90D50-5694-BB13-80B9-4FF6CEC04D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BAC7EC-4DC9-31EF-3181-67E3262DE451}"/>
              </a:ext>
            </a:extLst>
          </p:cNvPr>
          <p:cNvSpPr>
            <a:spLocks noGrp="1"/>
          </p:cNvSpPr>
          <p:nvPr>
            <p:ph type="body" idx="1"/>
          </p:nvPr>
        </p:nvSpPr>
        <p:spPr/>
        <p:txBody>
          <a:bodyPr/>
          <a:lstStyle/>
          <a:p>
            <a:pPr marL="171450" indent="-171450">
              <a:buFont typeface="Arial" charset="0"/>
              <a:buChar char="•"/>
            </a:pPr>
            <a:r>
              <a:rPr lang="en-US" baseline="0" dirty="0"/>
              <a:t>The resulting distribution of scores clearly separates expected abundance phenotypes.</a:t>
            </a:r>
          </a:p>
          <a:p>
            <a:pPr marL="171450" indent="-171450">
              <a:buFont typeface="Arial" charset="0"/>
              <a:buChar char="•"/>
            </a:pPr>
            <a:r>
              <a:rPr lang="en-US" baseline="0" dirty="0"/>
              <a:t>Synonymous variants cluster around WT, which is set at 1.</a:t>
            </a:r>
          </a:p>
          <a:p>
            <a:pPr marL="171450" indent="-171450">
              <a:buFont typeface="Arial" charset="0"/>
              <a:buChar char="•"/>
            </a:pPr>
            <a:r>
              <a:rPr lang="en-US" baseline="0" dirty="0"/>
              <a:t>Nonsense variants are at the lowest end, around 0.</a:t>
            </a:r>
          </a:p>
          <a:p>
            <a:pPr marL="171450" indent="-171450">
              <a:buFont typeface="Arial" charset="0"/>
              <a:buChar char="•"/>
            </a:pPr>
            <a:r>
              <a:rPr lang="en-US" baseline="0" dirty="0"/>
              <a:t>And the missense variant scores span this range.</a:t>
            </a:r>
          </a:p>
        </p:txBody>
      </p:sp>
      <p:sp>
        <p:nvSpPr>
          <p:cNvPr id="4" name="Slide Number Placeholder 3">
            <a:extLst>
              <a:ext uri="{FF2B5EF4-FFF2-40B4-BE49-F238E27FC236}">
                <a16:creationId xmlns:a16="http://schemas.microsoft.com/office/drawing/2014/main" id="{731B7D3B-F67E-E097-4E40-1111250579B8}"/>
              </a:ext>
            </a:extLst>
          </p:cNvPr>
          <p:cNvSpPr>
            <a:spLocks noGrp="1"/>
          </p:cNvSpPr>
          <p:nvPr>
            <p:ph type="sldNum" sz="quarter" idx="10"/>
          </p:nvPr>
        </p:nvSpPr>
        <p:spPr>
          <a:xfrm>
            <a:off x="3884613" y="8685213"/>
            <a:ext cx="2971800" cy="457200"/>
          </a:xfrm>
          <a:prstGeom prst="rect">
            <a:avLst/>
          </a:prstGeom>
        </p:spPr>
        <p:txBody>
          <a:bodyPr/>
          <a:lstStyle/>
          <a:p>
            <a:fld id="{A5D55155-D8E0-6D4C-A3FA-F8DF719785C4}" type="slidenum">
              <a:rPr lang="en-US" smtClean="0">
                <a:solidFill>
                  <a:prstClr val="black"/>
                </a:solidFill>
                <a:latin typeface="Calibri"/>
                <a:ea typeface=""/>
                <a:cs typeface=""/>
              </a:rPr>
              <a:pPr/>
              <a:t>3</a:t>
            </a:fld>
            <a:endParaRPr lang="en-US">
              <a:solidFill>
                <a:prstClr val="black"/>
              </a:solidFill>
              <a:latin typeface="Calibri"/>
              <a:ea typeface=""/>
              <a:cs typeface=""/>
            </a:endParaRPr>
          </a:p>
        </p:txBody>
      </p:sp>
    </p:spTree>
    <p:extLst>
      <p:ext uri="{BB962C8B-B14F-4D97-AF65-F5344CB8AC3E}">
        <p14:creationId xmlns:p14="http://schemas.microsoft.com/office/powerpoint/2010/main" val="2139237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7FD27-1FA7-9292-6662-EE4AA2C066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D221F1-DE62-FBEE-8893-C9518F12D9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7BDB94-FDB9-9238-140A-777FB31A0BB9}"/>
              </a:ext>
            </a:extLst>
          </p:cNvPr>
          <p:cNvSpPr>
            <a:spLocks noGrp="1"/>
          </p:cNvSpPr>
          <p:nvPr>
            <p:ph type="body" idx="1"/>
          </p:nvPr>
        </p:nvSpPr>
        <p:spPr/>
        <p:txBody>
          <a:bodyPr/>
          <a:lstStyle/>
          <a:p>
            <a:pPr marL="171450" indent="-171450">
              <a:buFont typeface="Arial" charset="0"/>
              <a:buChar char="•"/>
            </a:pPr>
            <a:r>
              <a:rPr lang="en-US" baseline="0" dirty="0"/>
              <a:t>The resulting distribution of scores clearly separates expected abundance phenotypes.</a:t>
            </a:r>
          </a:p>
          <a:p>
            <a:pPr marL="171450" indent="-171450">
              <a:buFont typeface="Arial" charset="0"/>
              <a:buChar char="•"/>
            </a:pPr>
            <a:r>
              <a:rPr lang="en-US" baseline="0" dirty="0"/>
              <a:t>Synonymous variants cluster around WT, which is set at 1.</a:t>
            </a:r>
          </a:p>
          <a:p>
            <a:pPr marL="171450" indent="-171450">
              <a:buFont typeface="Arial" charset="0"/>
              <a:buChar char="•"/>
            </a:pPr>
            <a:r>
              <a:rPr lang="en-US" baseline="0" dirty="0"/>
              <a:t>Nonsense variants are at the lowest end, around 0.</a:t>
            </a:r>
          </a:p>
          <a:p>
            <a:pPr marL="171450" indent="-171450">
              <a:buFont typeface="Arial" charset="0"/>
              <a:buChar char="•"/>
            </a:pPr>
            <a:r>
              <a:rPr lang="en-US" baseline="0" dirty="0"/>
              <a:t>And the missense variant scores span this range.</a:t>
            </a:r>
          </a:p>
        </p:txBody>
      </p:sp>
      <p:sp>
        <p:nvSpPr>
          <p:cNvPr id="4" name="Slide Number Placeholder 3">
            <a:extLst>
              <a:ext uri="{FF2B5EF4-FFF2-40B4-BE49-F238E27FC236}">
                <a16:creationId xmlns:a16="http://schemas.microsoft.com/office/drawing/2014/main" id="{832FDFC1-69BE-0712-58CA-0E9AC1A31990}"/>
              </a:ext>
            </a:extLst>
          </p:cNvPr>
          <p:cNvSpPr>
            <a:spLocks noGrp="1"/>
          </p:cNvSpPr>
          <p:nvPr>
            <p:ph type="sldNum" sz="quarter" idx="10"/>
          </p:nvPr>
        </p:nvSpPr>
        <p:spPr>
          <a:xfrm>
            <a:off x="3884613" y="8685213"/>
            <a:ext cx="2971800" cy="457200"/>
          </a:xfrm>
          <a:prstGeom prst="rect">
            <a:avLst/>
          </a:prstGeom>
        </p:spPr>
        <p:txBody>
          <a:bodyPr/>
          <a:lstStyle/>
          <a:p>
            <a:fld id="{A5D55155-D8E0-6D4C-A3FA-F8DF719785C4}" type="slidenum">
              <a:rPr lang="en-US" smtClean="0">
                <a:solidFill>
                  <a:prstClr val="black"/>
                </a:solidFill>
                <a:latin typeface="Calibri"/>
                <a:ea typeface=""/>
                <a:cs typeface=""/>
              </a:rPr>
              <a:pPr/>
              <a:t>4</a:t>
            </a:fld>
            <a:endParaRPr lang="en-US">
              <a:solidFill>
                <a:prstClr val="black"/>
              </a:solidFill>
              <a:latin typeface="Calibri"/>
              <a:ea typeface=""/>
              <a:cs typeface=""/>
            </a:endParaRPr>
          </a:p>
        </p:txBody>
      </p:sp>
    </p:spTree>
    <p:extLst>
      <p:ext uri="{BB962C8B-B14F-4D97-AF65-F5344CB8AC3E}">
        <p14:creationId xmlns:p14="http://schemas.microsoft.com/office/powerpoint/2010/main" val="3943351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a:t>To find a generalizable assay, we looked to a fundamental feature of protein function, which is that almost all proteins have to be correctly folded and stable to do their jobs.</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A5D55155-D8E0-6D4C-A3FA-F8DF719785C4}" type="slidenum">
              <a:rPr lang="en-US" smtClean="0">
                <a:solidFill>
                  <a:prstClr val="black"/>
                </a:solidFill>
                <a:latin typeface="Calibri"/>
                <a:ea typeface=""/>
                <a:cs typeface=""/>
              </a:rPr>
              <a:pPr/>
              <a:t>5</a:t>
            </a:fld>
            <a:endParaRPr lang="en-US">
              <a:solidFill>
                <a:prstClr val="black"/>
              </a:solidFill>
              <a:latin typeface="Calibri"/>
              <a:ea typeface=""/>
              <a:cs typeface=""/>
            </a:endParaRPr>
          </a:p>
        </p:txBody>
      </p:sp>
    </p:spTree>
    <p:extLst>
      <p:ext uri="{BB962C8B-B14F-4D97-AF65-F5344CB8AC3E}">
        <p14:creationId xmlns:p14="http://schemas.microsoft.com/office/powerpoint/2010/main" val="462297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a:t>Oftentimes when a protein sequence becomes altered, the variation causes the protein to </a:t>
            </a:r>
            <a:r>
              <a:rPr lang="en-US" baseline="0" dirty="0" err="1"/>
              <a:t>mis</a:t>
            </a:r>
            <a:r>
              <a:rPr lang="en-US" baseline="0" dirty="0"/>
              <a:t>-fold and become less stable.</a:t>
            </a:r>
          </a:p>
          <a:p>
            <a:pPr marL="171450" indent="-171450">
              <a:buFontTx/>
              <a:buChar char="•"/>
            </a:pPr>
            <a:r>
              <a:rPr lang="en-US" baseline="0" dirty="0"/>
              <a:t>This results in lower total amounts of protein at steady-state, which we refer to as lowered protein abundance in cells.</a:t>
            </a:r>
          </a:p>
          <a:p>
            <a:pPr marL="171450" indent="-171450">
              <a:buFontTx/>
              <a:buChar char="•"/>
            </a:pPr>
            <a:r>
              <a:rPr lang="en-US" baseline="0" dirty="0"/>
              <a:t>Importantly, this phenotype is a major contributor to disease, such as with the CFTR deltaF508 variation, which causes cystic fibrosis in homozygous individuals.</a:t>
            </a:r>
          </a:p>
          <a:p>
            <a:pPr marL="171450" indent="-171450">
              <a:buFontTx/>
              <a:buChar char="•"/>
            </a:pPr>
            <a:r>
              <a:rPr lang="en-US" baseline="0" dirty="0"/>
              <a:t>Notably, there are estimates that as low as 1/3 and as high as 3/4 of all monogenic disease-causing variants reduce protein stability.</a:t>
            </a:r>
          </a:p>
          <a:p>
            <a:pPr marL="171450" indent="-171450">
              <a:buFontTx/>
              <a:buChar char="•"/>
            </a:pPr>
            <a:endParaRPr lang="en-US" baseline="0"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A5D55155-D8E0-6D4C-A3FA-F8DF719785C4}" type="slidenum">
              <a:rPr lang="en-US" smtClean="0">
                <a:solidFill>
                  <a:prstClr val="black"/>
                </a:solidFill>
                <a:latin typeface="Calibri"/>
                <a:ea typeface=""/>
                <a:cs typeface=""/>
              </a:rPr>
              <a:pPr/>
              <a:t>6</a:t>
            </a:fld>
            <a:endParaRPr lang="en-US">
              <a:solidFill>
                <a:prstClr val="black"/>
              </a:solidFill>
              <a:latin typeface="Calibri"/>
              <a:ea typeface=""/>
              <a:cs typeface=""/>
            </a:endParaRPr>
          </a:p>
        </p:txBody>
      </p:sp>
    </p:spTree>
    <p:extLst>
      <p:ext uri="{BB962C8B-B14F-4D97-AF65-F5344CB8AC3E}">
        <p14:creationId xmlns:p14="http://schemas.microsoft.com/office/powerpoint/2010/main" val="597130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baseline="0" dirty="0"/>
              <a:t>To assess protein variant abundance at high throughput, VAMP-</a:t>
            </a:r>
            <a:r>
              <a:rPr lang="en-US" baseline="0" dirty="0" err="1"/>
              <a:t>seq</a:t>
            </a:r>
            <a:r>
              <a:rPr lang="en-US" baseline="0" dirty="0"/>
              <a:t> uses recombinant DNA expression where GFP is directly fused to your protein of interest.</a:t>
            </a:r>
          </a:p>
          <a:p>
            <a:pPr marL="171450" indent="-171450">
              <a:buFont typeface="Arial" charset="0"/>
              <a:buChar char="•"/>
            </a:pPr>
            <a:r>
              <a:rPr lang="en-US" baseline="0" dirty="0"/>
              <a:t>If it is fused to the WT protein or a stable variant, then the entire GFP-fusion folds fine, there’s plenty of it in the cell, and the cell ends up glowing green.</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A5D55155-D8E0-6D4C-A3FA-F8DF719785C4}" type="slidenum">
              <a:rPr lang="en-US" smtClean="0">
                <a:solidFill>
                  <a:prstClr val="black"/>
                </a:solidFill>
                <a:latin typeface="Calibri"/>
                <a:ea typeface=""/>
                <a:cs typeface=""/>
              </a:rPr>
              <a:pPr/>
              <a:t>7</a:t>
            </a:fld>
            <a:endParaRPr lang="en-US">
              <a:solidFill>
                <a:prstClr val="black"/>
              </a:solidFill>
              <a:latin typeface="Calibri"/>
              <a:ea typeface=""/>
              <a:cs typeface=""/>
            </a:endParaRPr>
          </a:p>
        </p:txBody>
      </p:sp>
    </p:spTree>
    <p:extLst>
      <p:ext uri="{BB962C8B-B14F-4D97-AF65-F5344CB8AC3E}">
        <p14:creationId xmlns:p14="http://schemas.microsoft.com/office/powerpoint/2010/main" val="5465559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baseline="0" dirty="0"/>
              <a:t>If I instead fuse GFP to a known destabilized variant, then the entire GFP fusion product is destabilized and degraded, there’s fewer overall molecules of GFP in the cell, and the cell remains dark.</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A5D55155-D8E0-6D4C-A3FA-F8DF719785C4}" type="slidenum">
              <a:rPr lang="en-US" smtClean="0">
                <a:solidFill>
                  <a:prstClr val="black"/>
                </a:solidFill>
                <a:latin typeface="Calibri"/>
                <a:ea typeface=""/>
                <a:cs typeface=""/>
              </a:rPr>
              <a:pPr/>
              <a:t>8</a:t>
            </a:fld>
            <a:endParaRPr lang="en-US">
              <a:solidFill>
                <a:prstClr val="black"/>
              </a:solidFill>
              <a:latin typeface="Calibri"/>
              <a:ea typeface=""/>
              <a:cs typeface=""/>
            </a:endParaRPr>
          </a:p>
        </p:txBody>
      </p:sp>
    </p:spTree>
    <p:extLst>
      <p:ext uri="{BB962C8B-B14F-4D97-AF65-F5344CB8AC3E}">
        <p14:creationId xmlns:p14="http://schemas.microsoft.com/office/powerpoint/2010/main" val="14029903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We can exploit the range of this assay by fusing GFP to a library of thousands of possible missense variants for a protein, which typically spans the range of fluorescence values.</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A5D55155-D8E0-6D4C-A3FA-F8DF719785C4}" type="slidenum">
              <a:rPr lang="en-US" smtClean="0">
                <a:solidFill>
                  <a:prstClr val="black"/>
                </a:solidFill>
                <a:latin typeface="Calibri"/>
                <a:ea typeface=""/>
                <a:cs typeface=""/>
              </a:rPr>
              <a:pPr/>
              <a:t>9</a:t>
            </a:fld>
            <a:endParaRPr lang="en-US">
              <a:solidFill>
                <a:prstClr val="black"/>
              </a:solidFill>
              <a:latin typeface="Calibri"/>
              <a:ea typeface=""/>
              <a:cs typeface=""/>
            </a:endParaRPr>
          </a:p>
        </p:txBody>
      </p:sp>
    </p:spTree>
    <p:extLst>
      <p:ext uri="{BB962C8B-B14F-4D97-AF65-F5344CB8AC3E}">
        <p14:creationId xmlns:p14="http://schemas.microsoft.com/office/powerpoint/2010/main" val="1420236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baseline="0" dirty="0"/>
              <a:t>We can then separate out the variants using FACS, or fluorescence activated cells sorting. Low abundance variants largely go into bin 1, stable variants largely go into bin 4, and the intermediate variants go into bins 2 and 3.</a:t>
            </a:r>
          </a:p>
          <a:p>
            <a:pPr marL="171450" indent="-171450">
              <a:buFont typeface="Arial" charset="0"/>
              <a:buChar char="•"/>
            </a:pPr>
            <a:r>
              <a:rPr lang="en-US" baseline="0" dirty="0"/>
              <a:t>High throughput sequencing is then used to count and score each variant.</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A5D55155-D8E0-6D4C-A3FA-F8DF719785C4}" type="slidenum">
              <a:rPr lang="en-US" smtClean="0">
                <a:solidFill>
                  <a:prstClr val="black"/>
                </a:solidFill>
                <a:latin typeface="Calibri"/>
                <a:ea typeface=""/>
                <a:cs typeface=""/>
              </a:rPr>
              <a:pPr/>
              <a:t>10</a:t>
            </a:fld>
            <a:endParaRPr lang="en-US">
              <a:solidFill>
                <a:prstClr val="black"/>
              </a:solidFill>
              <a:latin typeface="Calibri"/>
              <a:ea typeface=""/>
              <a:cs typeface=""/>
            </a:endParaRPr>
          </a:p>
        </p:txBody>
      </p:sp>
    </p:spTree>
    <p:extLst>
      <p:ext uri="{BB962C8B-B14F-4D97-AF65-F5344CB8AC3E}">
        <p14:creationId xmlns:p14="http://schemas.microsoft.com/office/powerpoint/2010/main" val="19582442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r>
              <a:rPr lang="en-US" baseline="0" dirty="0"/>
              <a:t>The resulting distribution of scores clearly separates expected abundance phenotypes.</a:t>
            </a:r>
          </a:p>
          <a:p>
            <a:pPr marL="171450" indent="-171450">
              <a:buFont typeface="Arial" charset="0"/>
              <a:buChar char="•"/>
            </a:pPr>
            <a:r>
              <a:rPr lang="en-US" baseline="0" dirty="0"/>
              <a:t>Synonymous variants cluster around WT, which is set at 1.</a:t>
            </a:r>
          </a:p>
          <a:p>
            <a:pPr marL="171450" indent="-171450">
              <a:buFont typeface="Arial" charset="0"/>
              <a:buChar char="•"/>
            </a:pPr>
            <a:r>
              <a:rPr lang="en-US" baseline="0" dirty="0"/>
              <a:t>Nonsense variants are at the lowest end, around 0.</a:t>
            </a:r>
          </a:p>
          <a:p>
            <a:pPr marL="171450" indent="-171450">
              <a:buFont typeface="Arial" charset="0"/>
              <a:buChar char="•"/>
            </a:pPr>
            <a:r>
              <a:rPr lang="en-US" baseline="0" dirty="0"/>
              <a:t>And the missense variant scores span this range.</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A5D55155-D8E0-6D4C-A3FA-F8DF719785C4}" type="slidenum">
              <a:rPr lang="en-US" smtClean="0">
                <a:solidFill>
                  <a:prstClr val="black"/>
                </a:solidFill>
                <a:latin typeface="Calibri"/>
                <a:ea typeface=""/>
                <a:cs typeface=""/>
              </a:rPr>
              <a:pPr/>
              <a:t>11</a:t>
            </a:fld>
            <a:endParaRPr lang="en-US">
              <a:solidFill>
                <a:prstClr val="black"/>
              </a:solidFill>
              <a:latin typeface="Calibri"/>
              <a:ea typeface=""/>
              <a:cs typeface=""/>
            </a:endParaRPr>
          </a:p>
        </p:txBody>
      </p:sp>
    </p:spTree>
    <p:extLst>
      <p:ext uri="{BB962C8B-B14F-4D97-AF65-F5344CB8AC3E}">
        <p14:creationId xmlns:p14="http://schemas.microsoft.com/office/powerpoint/2010/main" val="2860893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Missingness comes from Twist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FE3B12-B2B0-264F-B2E2-D013BAC6C13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376140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FE3B12-B2B0-264F-B2E2-D013BAC6C13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75592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THANK NHGRI</a:t>
            </a:r>
          </a:p>
        </p:txBody>
      </p:sp>
    </p:spTree>
    <p:extLst>
      <p:ext uri="{BB962C8B-B14F-4D97-AF65-F5344CB8AC3E}">
        <p14:creationId xmlns:p14="http://schemas.microsoft.com/office/powerpoint/2010/main" val="2203849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07E045B-52AC-D74F-84E1-199D424851A8}" type="datetime1">
              <a:rPr lang="en-US" smtClean="0">
                <a:solidFill>
                  <a:prstClr val="black">
                    <a:tint val="75000"/>
                  </a:prstClr>
                </a:solidFill>
              </a:rPr>
              <a:pPr/>
              <a:t>12/3/25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C4E9D6D-2AED-1E4C-B00B-2D5E4D1E18BE}" type="slidenum">
              <a:rPr lang="en-US" smtClean="0">
                <a:solidFill>
                  <a:prstClr val="white">
                    <a:lumMod val="85000"/>
                  </a:prstClr>
                </a:solidFill>
              </a:rPr>
              <a:pPr/>
              <a:t>‹#›</a:t>
            </a:fld>
            <a:endParaRPr lang="en-US">
              <a:solidFill>
                <a:prstClr val="white">
                  <a:lumMod val="8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400">
                <a:latin typeface="Arial"/>
                <a:cs typeface="Arial"/>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Arial"/>
                <a:cs typeface="Arial"/>
              </a:defRPr>
            </a:lvl1pPr>
            <a:lvl2pP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Arial"/>
                <a:cs typeface="Arial"/>
              </a:defRPr>
            </a:lvl1pPr>
          </a:lstStyle>
          <a:p>
            <a:fld id="{941561C1-03DC-3445-9A47-B0458A341D0F}" type="datetime1">
              <a:rPr lang="en-US" smtClean="0">
                <a:solidFill>
                  <a:prstClr val="black">
                    <a:tint val="75000"/>
                  </a:prstClr>
                </a:solidFill>
              </a:rPr>
              <a:pPr/>
              <a:t>12/3/25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Arial"/>
                <a:cs typeface="Arial"/>
              </a:defRPr>
            </a:lvl1p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atin typeface="Arial"/>
                <a:cs typeface="Arial"/>
              </a:defRPr>
            </a:lvl1pPr>
          </a:lstStyle>
          <a:p>
            <a:fld id="{1C4E9D6D-2AED-1E4C-B00B-2D5E4D1E18BE}" type="slidenum">
              <a:rPr lang="en-US" smtClean="0">
                <a:solidFill>
                  <a:prstClr val="white">
                    <a:lumMod val="85000"/>
                  </a:prstClr>
                </a:solidFill>
              </a:rPr>
              <a:pPr/>
              <a:t>‹#›</a:t>
            </a:fld>
            <a:endParaRPr lang="en-US">
              <a:solidFill>
                <a:prstClr val="white">
                  <a:lumMod val="8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3DA426-FE7F-6940-AE61-0E8EB4EDC1AE}" type="datetime1">
              <a:rPr lang="en-US" smtClean="0">
                <a:solidFill>
                  <a:prstClr val="black">
                    <a:tint val="75000"/>
                  </a:prstClr>
                </a:solidFill>
              </a:rPr>
              <a:pPr/>
              <a:t>12/3/25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C4E9D6D-2AED-1E4C-B00B-2D5E4D1E18BE}" type="slidenum">
              <a:rPr lang="en-US" smtClean="0">
                <a:solidFill>
                  <a:prstClr val="white">
                    <a:lumMod val="85000"/>
                  </a:prstClr>
                </a:solidFill>
              </a:rPr>
              <a:pPr/>
              <a:t>‹#›</a:t>
            </a:fld>
            <a:endParaRPr lang="en-US">
              <a:solidFill>
                <a:prstClr val="white">
                  <a:lumMod val="8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687D1BB-E15F-4546-ABC7-7C36978E41A3}" type="datetime1">
              <a:rPr lang="en-US" smtClean="0">
                <a:solidFill>
                  <a:prstClr val="black">
                    <a:tint val="75000"/>
                  </a:prstClr>
                </a:solidFill>
              </a:rPr>
              <a:pPr/>
              <a:t>12/3/25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C4E9D6D-2AED-1E4C-B00B-2D5E4D1E18BE}" type="slidenum">
              <a:rPr lang="en-US" smtClean="0">
                <a:solidFill>
                  <a:prstClr val="white">
                    <a:lumMod val="85000"/>
                  </a:prstClr>
                </a:solidFill>
              </a:rPr>
              <a:pPr/>
              <a:t>‹#›</a:t>
            </a:fld>
            <a:endParaRPr lang="en-US">
              <a:solidFill>
                <a:prstClr val="white">
                  <a:lumMod val="8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9FD0AA0-67AC-014A-AAAF-2D1D25E1330C}" type="datetime1">
              <a:rPr lang="en-US" smtClean="0">
                <a:solidFill>
                  <a:prstClr val="black">
                    <a:tint val="75000"/>
                  </a:prstClr>
                </a:solidFill>
              </a:rPr>
              <a:pPr/>
              <a:t>12/3/25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C4E9D6D-2AED-1E4C-B00B-2D5E4D1E18BE}" type="slidenum">
              <a:rPr lang="en-US" smtClean="0">
                <a:solidFill>
                  <a:prstClr val="white">
                    <a:lumMod val="85000"/>
                  </a:prstClr>
                </a:solidFill>
              </a:rPr>
              <a:pPr/>
              <a:t>‹#›</a:t>
            </a:fld>
            <a:endParaRPr lang="en-US">
              <a:solidFill>
                <a:prstClr val="white">
                  <a:lumMod val="8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60473"/>
            <a:ext cx="8229600" cy="536695"/>
          </a:xfrm>
        </p:spPr>
        <p:txBody>
          <a:bodyPr>
            <a:noAutofit/>
          </a:bodyPr>
          <a:lstStyle>
            <a:lvl1pPr>
              <a:defRPr sz="2400">
                <a:latin typeface="Arial"/>
                <a:cs typeface="Arial"/>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Arial"/>
                <a:cs typeface="Arial"/>
              </a:defRPr>
            </a:lvl1pPr>
          </a:lstStyle>
          <a:p>
            <a:fld id="{55EE9E02-4777-074D-89AC-22AFD91DD1BA}" type="datetime1">
              <a:rPr lang="en-US" smtClean="0">
                <a:solidFill>
                  <a:prstClr val="black">
                    <a:tint val="75000"/>
                  </a:prstClr>
                </a:solidFill>
              </a:rPr>
              <a:pPr/>
              <a:t>12/3/25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lvl1pPr>
              <a:defRPr>
                <a:latin typeface="Arial"/>
                <a:cs typeface="Arial"/>
              </a:defRPr>
            </a:lvl1p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a:latin typeface="Arial"/>
                <a:cs typeface="Arial"/>
              </a:defRPr>
            </a:lvl1pPr>
          </a:lstStyle>
          <a:p>
            <a:fld id="{1C4E9D6D-2AED-1E4C-B00B-2D5E4D1E18BE}" type="slidenum">
              <a:rPr lang="en-US" smtClean="0">
                <a:solidFill>
                  <a:prstClr val="white">
                    <a:lumMod val="85000"/>
                  </a:prstClr>
                </a:solidFill>
              </a:rPr>
              <a:pPr/>
              <a:t>‹#›</a:t>
            </a:fld>
            <a:endParaRPr lang="en-US">
              <a:solidFill>
                <a:prstClr val="white">
                  <a:lumMod val="8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A59545-02C4-ED44-9894-D9FE11A4C44B}" type="datetime1">
              <a:rPr lang="en-US" smtClean="0">
                <a:solidFill>
                  <a:prstClr val="black">
                    <a:tint val="75000"/>
                  </a:prstClr>
                </a:solidFill>
              </a:rPr>
              <a:pPr/>
              <a:t>12/3/25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C4E9D6D-2AED-1E4C-B00B-2D5E4D1E18BE}" type="slidenum">
              <a:rPr lang="en-US" smtClean="0">
                <a:solidFill>
                  <a:prstClr val="white">
                    <a:lumMod val="85000"/>
                  </a:prstClr>
                </a:solidFill>
              </a:rPr>
              <a:pPr/>
              <a:t>‹#›</a:t>
            </a:fld>
            <a:endParaRPr lang="en-US">
              <a:solidFill>
                <a:prstClr val="white">
                  <a:lumMod val="8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CC938C8-7B54-064B-83DC-CD5233B16755}" type="datetime1">
              <a:rPr lang="en-US" smtClean="0">
                <a:solidFill>
                  <a:prstClr val="black">
                    <a:tint val="75000"/>
                  </a:prstClr>
                </a:solidFill>
              </a:rPr>
              <a:pPr/>
              <a:t>12/3/25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C4E9D6D-2AED-1E4C-B00B-2D5E4D1E18BE}" type="slidenum">
              <a:rPr lang="en-US" smtClean="0">
                <a:solidFill>
                  <a:prstClr val="white">
                    <a:lumMod val="85000"/>
                  </a:prstClr>
                </a:solidFill>
              </a:rPr>
              <a:pPr/>
              <a:t>‹#›</a:t>
            </a:fld>
            <a:endParaRPr lang="en-US">
              <a:solidFill>
                <a:prstClr val="white">
                  <a:lumMod val="8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3D0C620-22AB-134D-B16B-408B89C795B5}" type="datetime1">
              <a:rPr lang="en-US" smtClean="0">
                <a:solidFill>
                  <a:prstClr val="black">
                    <a:tint val="75000"/>
                  </a:prstClr>
                </a:solidFill>
              </a:rPr>
              <a:pPr/>
              <a:t>12/3/25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C4E9D6D-2AED-1E4C-B00B-2D5E4D1E18BE}" type="slidenum">
              <a:rPr lang="en-US" smtClean="0">
                <a:solidFill>
                  <a:prstClr val="white">
                    <a:lumMod val="85000"/>
                  </a:prstClr>
                </a:solidFill>
              </a:rPr>
              <a:pPr/>
              <a:t>‹#›</a:t>
            </a:fld>
            <a:endParaRPr lang="en-US">
              <a:solidFill>
                <a:prstClr val="white">
                  <a:lumMod val="8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07EFD4-D962-9F49-986F-A373176B9F47}" type="datetime1">
              <a:rPr lang="en-US" smtClean="0">
                <a:solidFill>
                  <a:prstClr val="black">
                    <a:tint val="75000"/>
                  </a:prstClr>
                </a:solidFill>
              </a:rPr>
              <a:pPr/>
              <a:t>12/3/25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C4E9D6D-2AED-1E4C-B00B-2D5E4D1E18BE}" type="slidenum">
              <a:rPr lang="en-US" smtClean="0">
                <a:solidFill>
                  <a:prstClr val="white">
                    <a:lumMod val="85000"/>
                  </a:prstClr>
                </a:solidFill>
              </a:rPr>
              <a:pPr/>
              <a:t>‹#›</a:t>
            </a:fld>
            <a:endParaRPr lang="en-US">
              <a:solidFill>
                <a:prstClr val="white">
                  <a:lumMod val="8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C7B3A8-6D93-EB45-B219-666A693620AC}" type="datetime1">
              <a:rPr lang="en-US" smtClean="0">
                <a:solidFill>
                  <a:prstClr val="black">
                    <a:tint val="75000"/>
                  </a:prstClr>
                </a:solidFill>
              </a:rPr>
              <a:pPr/>
              <a:t>12/3/25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C4E9D6D-2AED-1E4C-B00B-2D5E4D1E18BE}" type="slidenum">
              <a:rPr lang="en-US" smtClean="0">
                <a:solidFill>
                  <a:prstClr val="white">
                    <a:lumMod val="85000"/>
                  </a:prstClr>
                </a:solidFill>
              </a:rPr>
              <a:pPr/>
              <a:t>‹#›</a:t>
            </a:fld>
            <a:endParaRPr lang="en-US">
              <a:solidFill>
                <a:prstClr val="white">
                  <a:lumMod val="85000"/>
                </a:prst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109EF-89E9-AB56-AA28-E3BD24A4D452}"/>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8E1C9E8B-44A3-EDCF-1FE6-1A063643645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4F864BFD-984B-D0EC-30E5-5B1DFF98547F}"/>
              </a:ext>
            </a:extLst>
          </p:cNvPr>
          <p:cNvSpPr>
            <a:spLocks noGrp="1"/>
          </p:cNvSpPr>
          <p:nvPr>
            <p:ph type="dt" sz="half" idx="10"/>
          </p:nvPr>
        </p:nvSpPr>
        <p:spPr/>
        <p:txBody>
          <a:bodyPr/>
          <a:lstStyle/>
          <a:p>
            <a:fld id="{ACD8B19E-EC7A-3D4A-9933-436C000B7423}" type="datetimeFigureOut">
              <a:rPr lang="en-US" smtClean="0"/>
              <a:t>12/3/25</a:t>
            </a:fld>
            <a:endParaRPr lang="en-US"/>
          </a:p>
        </p:txBody>
      </p:sp>
      <p:sp>
        <p:nvSpPr>
          <p:cNvPr id="5" name="Footer Placeholder 4">
            <a:extLst>
              <a:ext uri="{FF2B5EF4-FFF2-40B4-BE49-F238E27FC236}">
                <a16:creationId xmlns:a16="http://schemas.microsoft.com/office/drawing/2014/main" id="{82397685-A8B9-2E2B-67D4-C71597DAC1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745F53-E858-1778-656F-B0246A344F42}"/>
              </a:ext>
            </a:extLst>
          </p:cNvPr>
          <p:cNvSpPr>
            <a:spLocks noGrp="1"/>
          </p:cNvSpPr>
          <p:nvPr>
            <p:ph type="sldNum" sz="quarter" idx="12"/>
          </p:nvPr>
        </p:nvSpPr>
        <p:spPr/>
        <p:txBody>
          <a:bodyPr/>
          <a:lstStyle/>
          <a:p>
            <a:fld id="{A60149AD-2AC9-6644-BFC8-CA590A320311}" type="slidenum">
              <a:rPr lang="en-US" smtClean="0"/>
              <a:t>‹#›</a:t>
            </a:fld>
            <a:endParaRPr lang="en-US"/>
          </a:p>
        </p:txBody>
      </p:sp>
    </p:spTree>
    <p:extLst>
      <p:ext uri="{BB962C8B-B14F-4D97-AF65-F5344CB8AC3E}">
        <p14:creationId xmlns:p14="http://schemas.microsoft.com/office/powerpoint/2010/main" val="22512677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D68A8-3F6A-A275-53B8-2B0D021501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4477169-BBE2-B97B-139B-8ACE9FF75A0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FD25D8-294C-ED02-B832-F6F56A319E31}"/>
              </a:ext>
            </a:extLst>
          </p:cNvPr>
          <p:cNvSpPr>
            <a:spLocks noGrp="1"/>
          </p:cNvSpPr>
          <p:nvPr>
            <p:ph type="dt" sz="half" idx="10"/>
          </p:nvPr>
        </p:nvSpPr>
        <p:spPr/>
        <p:txBody>
          <a:bodyPr/>
          <a:lstStyle/>
          <a:p>
            <a:fld id="{ACD8B19E-EC7A-3D4A-9933-436C000B7423}" type="datetimeFigureOut">
              <a:rPr lang="en-US" smtClean="0"/>
              <a:t>12/3/25</a:t>
            </a:fld>
            <a:endParaRPr lang="en-US"/>
          </a:p>
        </p:txBody>
      </p:sp>
      <p:sp>
        <p:nvSpPr>
          <p:cNvPr id="5" name="Footer Placeholder 4">
            <a:extLst>
              <a:ext uri="{FF2B5EF4-FFF2-40B4-BE49-F238E27FC236}">
                <a16:creationId xmlns:a16="http://schemas.microsoft.com/office/drawing/2014/main" id="{85FCABB7-F940-2CDD-A493-371851033E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0802EC-F7B4-210E-0BF5-E1C64E078100}"/>
              </a:ext>
            </a:extLst>
          </p:cNvPr>
          <p:cNvSpPr>
            <a:spLocks noGrp="1"/>
          </p:cNvSpPr>
          <p:nvPr>
            <p:ph type="sldNum" sz="quarter" idx="12"/>
          </p:nvPr>
        </p:nvSpPr>
        <p:spPr/>
        <p:txBody>
          <a:bodyPr/>
          <a:lstStyle/>
          <a:p>
            <a:fld id="{A60149AD-2AC9-6644-BFC8-CA590A320311}" type="slidenum">
              <a:rPr lang="en-US" smtClean="0"/>
              <a:t>‹#›</a:t>
            </a:fld>
            <a:endParaRPr lang="en-US"/>
          </a:p>
        </p:txBody>
      </p:sp>
    </p:spTree>
    <p:extLst>
      <p:ext uri="{BB962C8B-B14F-4D97-AF65-F5344CB8AC3E}">
        <p14:creationId xmlns:p14="http://schemas.microsoft.com/office/powerpoint/2010/main" val="5251043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C7BAB-9168-19ED-9B68-F21642E9279C}"/>
              </a:ext>
            </a:extLst>
          </p:cNvPr>
          <p:cNvSpPr>
            <a:spLocks noGrp="1"/>
          </p:cNvSpPr>
          <p:nvPr>
            <p:ph type="title"/>
          </p:nvPr>
        </p:nvSpPr>
        <p:spPr>
          <a:xfrm>
            <a:off x="623887" y="1709738"/>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463E52B2-D53A-E192-2437-21A880351250}"/>
              </a:ext>
            </a:extLst>
          </p:cNvPr>
          <p:cNvSpPr>
            <a:spLocks noGrp="1"/>
          </p:cNvSpPr>
          <p:nvPr>
            <p:ph type="body" idx="1"/>
          </p:nvPr>
        </p:nvSpPr>
        <p:spPr>
          <a:xfrm>
            <a:off x="623887"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1E8DF4-79B2-0BD7-4E0B-B5B4DF000C0B}"/>
              </a:ext>
            </a:extLst>
          </p:cNvPr>
          <p:cNvSpPr>
            <a:spLocks noGrp="1"/>
          </p:cNvSpPr>
          <p:nvPr>
            <p:ph type="dt" sz="half" idx="10"/>
          </p:nvPr>
        </p:nvSpPr>
        <p:spPr/>
        <p:txBody>
          <a:bodyPr/>
          <a:lstStyle/>
          <a:p>
            <a:fld id="{ACD8B19E-EC7A-3D4A-9933-436C000B7423}" type="datetimeFigureOut">
              <a:rPr lang="en-US" smtClean="0"/>
              <a:t>12/3/25</a:t>
            </a:fld>
            <a:endParaRPr lang="en-US"/>
          </a:p>
        </p:txBody>
      </p:sp>
      <p:sp>
        <p:nvSpPr>
          <p:cNvPr id="5" name="Footer Placeholder 4">
            <a:extLst>
              <a:ext uri="{FF2B5EF4-FFF2-40B4-BE49-F238E27FC236}">
                <a16:creationId xmlns:a16="http://schemas.microsoft.com/office/drawing/2014/main" id="{FD044055-D9A7-046C-5B3E-79B2E5A6AF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998F6B-21D6-B0D2-E9DB-53A38A0DD619}"/>
              </a:ext>
            </a:extLst>
          </p:cNvPr>
          <p:cNvSpPr>
            <a:spLocks noGrp="1"/>
          </p:cNvSpPr>
          <p:nvPr>
            <p:ph type="sldNum" sz="quarter" idx="12"/>
          </p:nvPr>
        </p:nvSpPr>
        <p:spPr/>
        <p:txBody>
          <a:bodyPr/>
          <a:lstStyle/>
          <a:p>
            <a:fld id="{A60149AD-2AC9-6644-BFC8-CA590A320311}" type="slidenum">
              <a:rPr lang="en-US" smtClean="0"/>
              <a:t>‹#›</a:t>
            </a:fld>
            <a:endParaRPr lang="en-US"/>
          </a:p>
        </p:txBody>
      </p:sp>
    </p:spTree>
    <p:extLst>
      <p:ext uri="{BB962C8B-B14F-4D97-AF65-F5344CB8AC3E}">
        <p14:creationId xmlns:p14="http://schemas.microsoft.com/office/powerpoint/2010/main" val="22833545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B6887-6FF3-B402-1938-A19130FCD9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DE9AD6-44C9-3066-6FFD-BB5A1849A07D}"/>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2D1B2AA-95FB-A041-FA3C-C9FA1469C00C}"/>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BF7538-9809-1D0D-F7F1-2B52F94DB81D}"/>
              </a:ext>
            </a:extLst>
          </p:cNvPr>
          <p:cNvSpPr>
            <a:spLocks noGrp="1"/>
          </p:cNvSpPr>
          <p:nvPr>
            <p:ph type="dt" sz="half" idx="10"/>
          </p:nvPr>
        </p:nvSpPr>
        <p:spPr/>
        <p:txBody>
          <a:bodyPr/>
          <a:lstStyle/>
          <a:p>
            <a:fld id="{ACD8B19E-EC7A-3D4A-9933-436C000B7423}" type="datetimeFigureOut">
              <a:rPr lang="en-US" smtClean="0"/>
              <a:t>12/3/25</a:t>
            </a:fld>
            <a:endParaRPr lang="en-US"/>
          </a:p>
        </p:txBody>
      </p:sp>
      <p:sp>
        <p:nvSpPr>
          <p:cNvPr id="6" name="Footer Placeholder 5">
            <a:extLst>
              <a:ext uri="{FF2B5EF4-FFF2-40B4-BE49-F238E27FC236}">
                <a16:creationId xmlns:a16="http://schemas.microsoft.com/office/drawing/2014/main" id="{6EA05857-EAE3-84D8-C79A-D663E128D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1B29C5-E53A-5FCB-3FA5-9BAD8DA02D2D}"/>
              </a:ext>
            </a:extLst>
          </p:cNvPr>
          <p:cNvSpPr>
            <a:spLocks noGrp="1"/>
          </p:cNvSpPr>
          <p:nvPr>
            <p:ph type="sldNum" sz="quarter" idx="12"/>
          </p:nvPr>
        </p:nvSpPr>
        <p:spPr/>
        <p:txBody>
          <a:bodyPr/>
          <a:lstStyle/>
          <a:p>
            <a:fld id="{A60149AD-2AC9-6644-BFC8-CA590A320311}" type="slidenum">
              <a:rPr lang="en-US" smtClean="0"/>
              <a:t>‹#›</a:t>
            </a:fld>
            <a:endParaRPr lang="en-US"/>
          </a:p>
        </p:txBody>
      </p:sp>
    </p:spTree>
    <p:extLst>
      <p:ext uri="{BB962C8B-B14F-4D97-AF65-F5344CB8AC3E}">
        <p14:creationId xmlns:p14="http://schemas.microsoft.com/office/powerpoint/2010/main" val="20247090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41CDD-2833-D7B1-07F9-3A9007A9CC66}"/>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66CF42-CB6F-88F9-F4B9-E8F96AEEEA55}"/>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09C86369-16C3-71F8-2DF9-4529BB6A45E0}"/>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B57FEE9-ED3E-2F31-CA3B-7165C93EDAFE}"/>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D973CE4-CF73-2F42-9079-BB0741011CCF}"/>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763B5D0-072C-2766-21F4-A64399CA9E44}"/>
              </a:ext>
            </a:extLst>
          </p:cNvPr>
          <p:cNvSpPr>
            <a:spLocks noGrp="1"/>
          </p:cNvSpPr>
          <p:nvPr>
            <p:ph type="dt" sz="half" idx="10"/>
          </p:nvPr>
        </p:nvSpPr>
        <p:spPr/>
        <p:txBody>
          <a:bodyPr/>
          <a:lstStyle/>
          <a:p>
            <a:fld id="{ACD8B19E-EC7A-3D4A-9933-436C000B7423}" type="datetimeFigureOut">
              <a:rPr lang="en-US" smtClean="0"/>
              <a:t>12/3/25</a:t>
            </a:fld>
            <a:endParaRPr lang="en-US"/>
          </a:p>
        </p:txBody>
      </p:sp>
      <p:sp>
        <p:nvSpPr>
          <p:cNvPr id="8" name="Footer Placeholder 7">
            <a:extLst>
              <a:ext uri="{FF2B5EF4-FFF2-40B4-BE49-F238E27FC236}">
                <a16:creationId xmlns:a16="http://schemas.microsoft.com/office/drawing/2014/main" id="{C372E4D3-A6CE-8D23-3C6D-51433F16242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F72D95C-AEA9-EEFE-06C0-C955C01702BB}"/>
              </a:ext>
            </a:extLst>
          </p:cNvPr>
          <p:cNvSpPr>
            <a:spLocks noGrp="1"/>
          </p:cNvSpPr>
          <p:nvPr>
            <p:ph type="sldNum" sz="quarter" idx="12"/>
          </p:nvPr>
        </p:nvSpPr>
        <p:spPr/>
        <p:txBody>
          <a:bodyPr/>
          <a:lstStyle/>
          <a:p>
            <a:fld id="{A60149AD-2AC9-6644-BFC8-CA590A320311}" type="slidenum">
              <a:rPr lang="en-US" smtClean="0"/>
              <a:t>‹#›</a:t>
            </a:fld>
            <a:endParaRPr lang="en-US"/>
          </a:p>
        </p:txBody>
      </p:sp>
    </p:spTree>
    <p:extLst>
      <p:ext uri="{BB962C8B-B14F-4D97-AF65-F5344CB8AC3E}">
        <p14:creationId xmlns:p14="http://schemas.microsoft.com/office/powerpoint/2010/main" val="19931158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8E3F7-971A-BC44-3AC6-079DB72F5BE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76FB064-5AAA-D8B8-A79E-6A708F46A3B8}"/>
              </a:ext>
            </a:extLst>
          </p:cNvPr>
          <p:cNvSpPr>
            <a:spLocks noGrp="1"/>
          </p:cNvSpPr>
          <p:nvPr>
            <p:ph type="dt" sz="half" idx="10"/>
          </p:nvPr>
        </p:nvSpPr>
        <p:spPr/>
        <p:txBody>
          <a:bodyPr/>
          <a:lstStyle/>
          <a:p>
            <a:fld id="{ACD8B19E-EC7A-3D4A-9933-436C000B7423}" type="datetimeFigureOut">
              <a:rPr lang="en-US" smtClean="0"/>
              <a:t>12/3/25</a:t>
            </a:fld>
            <a:endParaRPr lang="en-US"/>
          </a:p>
        </p:txBody>
      </p:sp>
      <p:sp>
        <p:nvSpPr>
          <p:cNvPr id="4" name="Footer Placeholder 3">
            <a:extLst>
              <a:ext uri="{FF2B5EF4-FFF2-40B4-BE49-F238E27FC236}">
                <a16:creationId xmlns:a16="http://schemas.microsoft.com/office/drawing/2014/main" id="{74F6455D-609B-0261-7F47-1F08929A8F1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C80A758-BD38-7384-5CFE-A0519772D77C}"/>
              </a:ext>
            </a:extLst>
          </p:cNvPr>
          <p:cNvSpPr>
            <a:spLocks noGrp="1"/>
          </p:cNvSpPr>
          <p:nvPr>
            <p:ph type="sldNum" sz="quarter" idx="12"/>
          </p:nvPr>
        </p:nvSpPr>
        <p:spPr/>
        <p:txBody>
          <a:bodyPr/>
          <a:lstStyle/>
          <a:p>
            <a:fld id="{A60149AD-2AC9-6644-BFC8-CA590A320311}" type="slidenum">
              <a:rPr lang="en-US" smtClean="0"/>
              <a:t>‹#›</a:t>
            </a:fld>
            <a:endParaRPr lang="en-US"/>
          </a:p>
        </p:txBody>
      </p:sp>
    </p:spTree>
    <p:extLst>
      <p:ext uri="{BB962C8B-B14F-4D97-AF65-F5344CB8AC3E}">
        <p14:creationId xmlns:p14="http://schemas.microsoft.com/office/powerpoint/2010/main" val="35856174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EBBCBC-6955-B591-DF48-008956C0278C}"/>
              </a:ext>
            </a:extLst>
          </p:cNvPr>
          <p:cNvSpPr>
            <a:spLocks noGrp="1"/>
          </p:cNvSpPr>
          <p:nvPr>
            <p:ph type="dt" sz="half" idx="10"/>
          </p:nvPr>
        </p:nvSpPr>
        <p:spPr/>
        <p:txBody>
          <a:bodyPr/>
          <a:lstStyle/>
          <a:p>
            <a:fld id="{ACD8B19E-EC7A-3D4A-9933-436C000B7423}" type="datetimeFigureOut">
              <a:rPr lang="en-US" smtClean="0"/>
              <a:t>12/3/25</a:t>
            </a:fld>
            <a:endParaRPr lang="en-US"/>
          </a:p>
        </p:txBody>
      </p:sp>
      <p:sp>
        <p:nvSpPr>
          <p:cNvPr id="3" name="Footer Placeholder 2">
            <a:extLst>
              <a:ext uri="{FF2B5EF4-FFF2-40B4-BE49-F238E27FC236}">
                <a16:creationId xmlns:a16="http://schemas.microsoft.com/office/drawing/2014/main" id="{666DE65F-BFD0-DB95-9C23-979011F4D2B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1606E9-06F1-9935-C9CC-C1DF157A192F}"/>
              </a:ext>
            </a:extLst>
          </p:cNvPr>
          <p:cNvSpPr>
            <a:spLocks noGrp="1"/>
          </p:cNvSpPr>
          <p:nvPr>
            <p:ph type="sldNum" sz="quarter" idx="12"/>
          </p:nvPr>
        </p:nvSpPr>
        <p:spPr/>
        <p:txBody>
          <a:bodyPr/>
          <a:lstStyle/>
          <a:p>
            <a:fld id="{A60149AD-2AC9-6644-BFC8-CA590A320311}" type="slidenum">
              <a:rPr lang="en-US" smtClean="0"/>
              <a:t>‹#›</a:t>
            </a:fld>
            <a:endParaRPr lang="en-US"/>
          </a:p>
        </p:txBody>
      </p:sp>
    </p:spTree>
    <p:extLst>
      <p:ext uri="{BB962C8B-B14F-4D97-AF65-F5344CB8AC3E}">
        <p14:creationId xmlns:p14="http://schemas.microsoft.com/office/powerpoint/2010/main" val="5645007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74296-68DE-1E19-C0B3-6F6B37D2117A}"/>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CB8E617-BE72-639F-AE95-4E144BBA7DA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779621-58F6-220F-9267-FDF60F51EE2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BEA0D23-38E8-A1A6-188A-836737343472}"/>
              </a:ext>
            </a:extLst>
          </p:cNvPr>
          <p:cNvSpPr>
            <a:spLocks noGrp="1"/>
          </p:cNvSpPr>
          <p:nvPr>
            <p:ph type="dt" sz="half" idx="10"/>
          </p:nvPr>
        </p:nvSpPr>
        <p:spPr/>
        <p:txBody>
          <a:bodyPr/>
          <a:lstStyle/>
          <a:p>
            <a:fld id="{ACD8B19E-EC7A-3D4A-9933-436C000B7423}" type="datetimeFigureOut">
              <a:rPr lang="en-US" smtClean="0"/>
              <a:t>12/3/25</a:t>
            </a:fld>
            <a:endParaRPr lang="en-US"/>
          </a:p>
        </p:txBody>
      </p:sp>
      <p:sp>
        <p:nvSpPr>
          <p:cNvPr id="6" name="Footer Placeholder 5">
            <a:extLst>
              <a:ext uri="{FF2B5EF4-FFF2-40B4-BE49-F238E27FC236}">
                <a16:creationId xmlns:a16="http://schemas.microsoft.com/office/drawing/2014/main" id="{CAA0B6FA-7FEE-438D-5AA3-754428C7B5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E82A78-57F7-E6FF-95A6-0882679AE25F}"/>
              </a:ext>
            </a:extLst>
          </p:cNvPr>
          <p:cNvSpPr>
            <a:spLocks noGrp="1"/>
          </p:cNvSpPr>
          <p:nvPr>
            <p:ph type="sldNum" sz="quarter" idx="12"/>
          </p:nvPr>
        </p:nvSpPr>
        <p:spPr/>
        <p:txBody>
          <a:bodyPr/>
          <a:lstStyle/>
          <a:p>
            <a:fld id="{A60149AD-2AC9-6644-BFC8-CA590A320311}" type="slidenum">
              <a:rPr lang="en-US" smtClean="0"/>
              <a:t>‹#›</a:t>
            </a:fld>
            <a:endParaRPr lang="en-US"/>
          </a:p>
        </p:txBody>
      </p:sp>
    </p:spTree>
    <p:extLst>
      <p:ext uri="{BB962C8B-B14F-4D97-AF65-F5344CB8AC3E}">
        <p14:creationId xmlns:p14="http://schemas.microsoft.com/office/powerpoint/2010/main" val="2997194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310C3-3C5C-5A28-2FCA-BDD2D67D40A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9D4C7F12-29A7-1AAF-C338-F6F0E0B3DCBA}"/>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F962FC59-8579-ED77-DA6F-D4CDA142A90E}"/>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56DD9C3-0C32-F7C5-42E6-1C1DD4705620}"/>
              </a:ext>
            </a:extLst>
          </p:cNvPr>
          <p:cNvSpPr>
            <a:spLocks noGrp="1"/>
          </p:cNvSpPr>
          <p:nvPr>
            <p:ph type="dt" sz="half" idx="10"/>
          </p:nvPr>
        </p:nvSpPr>
        <p:spPr/>
        <p:txBody>
          <a:bodyPr/>
          <a:lstStyle/>
          <a:p>
            <a:fld id="{ACD8B19E-EC7A-3D4A-9933-436C000B7423}" type="datetimeFigureOut">
              <a:rPr lang="en-US" smtClean="0"/>
              <a:t>12/3/25</a:t>
            </a:fld>
            <a:endParaRPr lang="en-US"/>
          </a:p>
        </p:txBody>
      </p:sp>
      <p:sp>
        <p:nvSpPr>
          <p:cNvPr id="6" name="Footer Placeholder 5">
            <a:extLst>
              <a:ext uri="{FF2B5EF4-FFF2-40B4-BE49-F238E27FC236}">
                <a16:creationId xmlns:a16="http://schemas.microsoft.com/office/drawing/2014/main" id="{D550176B-7417-F9FE-5855-B98A49FCFE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DD0D5B-2B8E-96AB-7B3D-39B819112802}"/>
              </a:ext>
            </a:extLst>
          </p:cNvPr>
          <p:cNvSpPr>
            <a:spLocks noGrp="1"/>
          </p:cNvSpPr>
          <p:nvPr>
            <p:ph type="sldNum" sz="quarter" idx="12"/>
          </p:nvPr>
        </p:nvSpPr>
        <p:spPr/>
        <p:txBody>
          <a:bodyPr/>
          <a:lstStyle/>
          <a:p>
            <a:fld id="{A60149AD-2AC9-6644-BFC8-CA590A320311}" type="slidenum">
              <a:rPr lang="en-US" smtClean="0"/>
              <a:t>‹#›</a:t>
            </a:fld>
            <a:endParaRPr lang="en-US"/>
          </a:p>
        </p:txBody>
      </p:sp>
    </p:spTree>
    <p:extLst>
      <p:ext uri="{BB962C8B-B14F-4D97-AF65-F5344CB8AC3E}">
        <p14:creationId xmlns:p14="http://schemas.microsoft.com/office/powerpoint/2010/main" val="18891405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E14A3-F488-A04E-E9A7-6E4E507110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6D1D99-4371-E112-A865-567C3270211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CEAC44-6F77-BB13-1C75-08125E1E64E5}"/>
              </a:ext>
            </a:extLst>
          </p:cNvPr>
          <p:cNvSpPr>
            <a:spLocks noGrp="1"/>
          </p:cNvSpPr>
          <p:nvPr>
            <p:ph type="dt" sz="half" idx="10"/>
          </p:nvPr>
        </p:nvSpPr>
        <p:spPr/>
        <p:txBody>
          <a:bodyPr/>
          <a:lstStyle/>
          <a:p>
            <a:fld id="{ACD8B19E-EC7A-3D4A-9933-436C000B7423}" type="datetimeFigureOut">
              <a:rPr lang="en-US" smtClean="0"/>
              <a:t>12/3/25</a:t>
            </a:fld>
            <a:endParaRPr lang="en-US"/>
          </a:p>
        </p:txBody>
      </p:sp>
      <p:sp>
        <p:nvSpPr>
          <p:cNvPr id="5" name="Footer Placeholder 4">
            <a:extLst>
              <a:ext uri="{FF2B5EF4-FFF2-40B4-BE49-F238E27FC236}">
                <a16:creationId xmlns:a16="http://schemas.microsoft.com/office/drawing/2014/main" id="{3E89EAF3-2539-ED1C-333F-42BB806814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7E689E-08A6-C35E-2012-E463D6094609}"/>
              </a:ext>
            </a:extLst>
          </p:cNvPr>
          <p:cNvSpPr>
            <a:spLocks noGrp="1"/>
          </p:cNvSpPr>
          <p:nvPr>
            <p:ph type="sldNum" sz="quarter" idx="12"/>
          </p:nvPr>
        </p:nvSpPr>
        <p:spPr/>
        <p:txBody>
          <a:bodyPr/>
          <a:lstStyle/>
          <a:p>
            <a:fld id="{A60149AD-2AC9-6644-BFC8-CA590A320311}" type="slidenum">
              <a:rPr lang="en-US" smtClean="0"/>
              <a:t>‹#›</a:t>
            </a:fld>
            <a:endParaRPr lang="en-US"/>
          </a:p>
        </p:txBody>
      </p:sp>
    </p:spTree>
    <p:extLst>
      <p:ext uri="{BB962C8B-B14F-4D97-AF65-F5344CB8AC3E}">
        <p14:creationId xmlns:p14="http://schemas.microsoft.com/office/powerpoint/2010/main" val="27791986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036451-1205-79BD-C17C-66398765201E}"/>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306F67C-043E-DDC3-449D-E43309A751DB}"/>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1D27D7-49E4-BC09-4FE6-408190055DF3}"/>
              </a:ext>
            </a:extLst>
          </p:cNvPr>
          <p:cNvSpPr>
            <a:spLocks noGrp="1"/>
          </p:cNvSpPr>
          <p:nvPr>
            <p:ph type="dt" sz="half" idx="10"/>
          </p:nvPr>
        </p:nvSpPr>
        <p:spPr/>
        <p:txBody>
          <a:bodyPr/>
          <a:lstStyle/>
          <a:p>
            <a:fld id="{ACD8B19E-EC7A-3D4A-9933-436C000B7423}" type="datetimeFigureOut">
              <a:rPr lang="en-US" smtClean="0"/>
              <a:t>12/3/25</a:t>
            </a:fld>
            <a:endParaRPr lang="en-US"/>
          </a:p>
        </p:txBody>
      </p:sp>
      <p:sp>
        <p:nvSpPr>
          <p:cNvPr id="5" name="Footer Placeholder 4">
            <a:extLst>
              <a:ext uri="{FF2B5EF4-FFF2-40B4-BE49-F238E27FC236}">
                <a16:creationId xmlns:a16="http://schemas.microsoft.com/office/drawing/2014/main" id="{2A01CE52-BAA2-B225-481A-FA191943F7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92C671-D89E-7B5F-9F88-5FA1D2BE9113}"/>
              </a:ext>
            </a:extLst>
          </p:cNvPr>
          <p:cNvSpPr>
            <a:spLocks noGrp="1"/>
          </p:cNvSpPr>
          <p:nvPr>
            <p:ph type="sldNum" sz="quarter" idx="12"/>
          </p:nvPr>
        </p:nvSpPr>
        <p:spPr/>
        <p:txBody>
          <a:bodyPr/>
          <a:lstStyle/>
          <a:p>
            <a:fld id="{A60149AD-2AC9-6644-BFC8-CA590A320311}" type="slidenum">
              <a:rPr lang="en-US" smtClean="0"/>
              <a:t>‹#›</a:t>
            </a:fld>
            <a:endParaRPr lang="en-US"/>
          </a:p>
        </p:txBody>
      </p:sp>
    </p:spTree>
    <p:extLst>
      <p:ext uri="{BB962C8B-B14F-4D97-AF65-F5344CB8AC3E}">
        <p14:creationId xmlns:p14="http://schemas.microsoft.com/office/powerpoint/2010/main" val="37181761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7" name="Shape 7"/>
          <p:cNvSpPr>
            <a:spLocks noGrp="1"/>
          </p:cNvSpPr>
          <p:nvPr>
            <p:ph type="title"/>
          </p:nvPr>
        </p:nvSpPr>
        <p:spPr>
          <a:xfrm>
            <a:off x="892971" y="178594"/>
            <a:ext cx="7358063" cy="1714500"/>
          </a:xfrm>
          <a:prstGeom prst="rect">
            <a:avLst/>
          </a:prstGeom>
        </p:spPr>
        <p:txBody>
          <a:bodyPr lIns="35717" tIns="35717" rIns="35717" bIns="35717">
            <a:noAutofit/>
          </a:bodyPr>
          <a:lstStyle>
            <a:lvl1pPr defTabSz="410740">
              <a:defRPr sz="5900">
                <a:latin typeface="+mn-lt"/>
                <a:ea typeface="+mn-ea"/>
                <a:cs typeface="+mn-cs"/>
                <a:sym typeface="Gill Sans"/>
              </a:defRPr>
            </a:lvl1pPr>
          </a:lstStyle>
          <a:p>
            <a:pPr lvl="0">
              <a:defRPr sz="1800"/>
            </a:pPr>
            <a:r>
              <a:rPr sz="5900"/>
              <a:t>Title Text</a:t>
            </a:r>
          </a:p>
        </p:txBody>
      </p:sp>
      <p:sp>
        <p:nvSpPr>
          <p:cNvPr id="8" name="Shape 8"/>
          <p:cNvSpPr>
            <a:spLocks noGrp="1"/>
          </p:cNvSpPr>
          <p:nvPr>
            <p:ph type="body" idx="1"/>
          </p:nvPr>
        </p:nvSpPr>
        <p:spPr>
          <a:xfrm>
            <a:off x="892971" y="1946674"/>
            <a:ext cx="7358063" cy="4018359"/>
          </a:xfrm>
          <a:prstGeom prst="rect">
            <a:avLst/>
          </a:prstGeom>
        </p:spPr>
        <p:txBody>
          <a:bodyPr lIns="35717" tIns="35717" rIns="35717" bIns="35717" anchor="ctr">
            <a:noAutofit/>
          </a:bodyPr>
          <a:lstStyle>
            <a:lvl1pPr marL="625040" indent="-401813" defTabSz="410740">
              <a:spcBef>
                <a:spcPts val="1687"/>
              </a:spcBef>
              <a:buSzPct val="171000"/>
              <a:buFontTx/>
              <a:defRPr sz="3000">
                <a:latin typeface="+mn-lt"/>
                <a:ea typeface="+mn-ea"/>
                <a:cs typeface="+mn-cs"/>
                <a:sym typeface="Gill Sans"/>
              </a:defRPr>
            </a:lvl1pPr>
            <a:lvl2pPr marL="937561" indent="-401813" defTabSz="410740">
              <a:spcBef>
                <a:spcPts val="1687"/>
              </a:spcBef>
              <a:buSzPct val="171000"/>
              <a:buFontTx/>
              <a:buChar char="•"/>
              <a:defRPr sz="3000">
                <a:latin typeface="+mn-lt"/>
                <a:ea typeface="+mn-ea"/>
                <a:cs typeface="+mn-cs"/>
                <a:sym typeface="Gill Sans"/>
              </a:defRPr>
            </a:lvl2pPr>
            <a:lvl3pPr marL="1250081" indent="-401813" defTabSz="410740">
              <a:spcBef>
                <a:spcPts val="1687"/>
              </a:spcBef>
              <a:buSzPct val="171000"/>
              <a:buFontTx/>
              <a:defRPr sz="3000">
                <a:latin typeface="+mn-lt"/>
                <a:ea typeface="+mn-ea"/>
                <a:cs typeface="+mn-cs"/>
                <a:sym typeface="Gill Sans"/>
              </a:defRPr>
            </a:lvl3pPr>
            <a:lvl4pPr marL="1562601" indent="-401813" defTabSz="410740">
              <a:spcBef>
                <a:spcPts val="1687"/>
              </a:spcBef>
              <a:buSzPct val="171000"/>
              <a:buFontTx/>
              <a:buChar char="•"/>
              <a:defRPr sz="3000">
                <a:latin typeface="+mn-lt"/>
                <a:ea typeface="+mn-ea"/>
                <a:cs typeface="+mn-cs"/>
                <a:sym typeface="Gill Sans"/>
              </a:defRPr>
            </a:lvl4pPr>
            <a:lvl5pPr marL="1875121" indent="-401813" defTabSz="410740">
              <a:spcBef>
                <a:spcPts val="1687"/>
              </a:spcBef>
              <a:buSzPct val="171000"/>
              <a:buFontTx/>
              <a:buChar char="•"/>
              <a:defRPr sz="3000">
                <a:latin typeface="+mn-lt"/>
                <a:ea typeface="+mn-ea"/>
                <a:cs typeface="+mn-cs"/>
                <a:sym typeface="Gill Sans"/>
              </a:defRPr>
            </a:lvl5pPr>
          </a:lstStyle>
          <a:p>
            <a:pPr lvl="0">
              <a:defRPr sz="1800"/>
            </a:pPr>
            <a:r>
              <a:rPr sz="3000"/>
              <a:t>Body Level One</a:t>
            </a:r>
          </a:p>
          <a:p>
            <a:pPr lvl="1">
              <a:defRPr sz="1800"/>
            </a:pPr>
            <a:r>
              <a:rPr sz="3000"/>
              <a:t>Body Level Two</a:t>
            </a:r>
          </a:p>
          <a:p>
            <a:pPr lvl="2">
              <a:defRPr sz="1800"/>
            </a:pPr>
            <a:r>
              <a:rPr sz="3000"/>
              <a:t>Body Level Three</a:t>
            </a:r>
          </a:p>
          <a:p>
            <a:pPr lvl="3">
              <a:defRPr sz="1800"/>
            </a:pPr>
            <a:r>
              <a:rPr sz="3000"/>
              <a:t>Body Level Four</a:t>
            </a:r>
          </a:p>
          <a:p>
            <a:pPr lvl="4">
              <a:defRPr sz="1800"/>
            </a:pPr>
            <a:r>
              <a:rPr sz="3000"/>
              <a:t>Body Level Five</a:t>
            </a:r>
          </a:p>
        </p:txBody>
      </p:sp>
    </p:spTree>
    <p:extLst>
      <p:ext uri="{BB962C8B-B14F-4D97-AF65-F5344CB8AC3E}">
        <p14:creationId xmlns:p14="http://schemas.microsoft.com/office/powerpoint/2010/main" val="1172637237"/>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a:cs typeface="Arial"/>
              </a:defRPr>
            </a:lvl1pPr>
          </a:lstStyle>
          <a:p>
            <a:pPr marR="0" defTabSz="457200" rtl="0">
              <a:lnSpc>
                <a:spcPct val="100000"/>
              </a:lnSpc>
            </a:pPr>
            <a:fld id="{242182BA-67BB-7943-A10C-4826EFB5E97B}" type="datetime1">
              <a:rPr lang="en-US" kern="1200" smtClean="0">
                <a:solidFill>
                  <a:prstClr val="black">
                    <a:tint val="75000"/>
                  </a:prstClr>
                </a:solidFill>
                <a:ea typeface=""/>
              </a:rPr>
              <a:pPr marR="0" defTabSz="457200" rtl="0">
                <a:lnSpc>
                  <a:spcPct val="100000"/>
                </a:lnSpc>
              </a:pPr>
              <a:t>12/3/25</a:t>
            </a:fld>
            <a:endParaRPr lang="en-US" kern="1200">
              <a:solidFill>
                <a:prstClr val="black">
                  <a:tint val="75000"/>
                </a:prstClr>
              </a:solidFill>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a:cs typeface="Arial"/>
              </a:defRPr>
            </a:lvl1pPr>
          </a:lstStyle>
          <a:p>
            <a:pPr marR="0" defTabSz="457200" rtl="0">
              <a:lnSpc>
                <a:spcPct val="100000"/>
              </a:lnSpc>
            </a:pPr>
            <a:endParaRPr lang="en-US" kern="1200">
              <a:solidFill>
                <a:prstClr val="black">
                  <a:tint val="75000"/>
                </a:prstClr>
              </a:solidFill>
              <a:ea typeface=""/>
            </a:endParaRPr>
          </a:p>
        </p:txBody>
      </p:sp>
      <p:sp>
        <p:nvSpPr>
          <p:cNvPr id="6" name="Slide Number Placeholder 5"/>
          <p:cNvSpPr>
            <a:spLocks noGrp="1"/>
          </p:cNvSpPr>
          <p:nvPr>
            <p:ph type="sldNum" sz="quarter" idx="4"/>
          </p:nvPr>
        </p:nvSpPr>
        <p:spPr>
          <a:xfrm>
            <a:off x="6849840" y="6356350"/>
            <a:ext cx="2133600" cy="365125"/>
          </a:xfrm>
          <a:prstGeom prst="rect">
            <a:avLst/>
          </a:prstGeom>
        </p:spPr>
        <p:txBody>
          <a:bodyPr vert="horz" lIns="91440" tIns="45720" rIns="91440" bIns="45720" rtlCol="0" anchor="ctr"/>
          <a:lstStyle>
            <a:lvl1pPr algn="r">
              <a:defRPr sz="1200">
                <a:solidFill>
                  <a:schemeClr val="bg1">
                    <a:lumMod val="85000"/>
                  </a:schemeClr>
                </a:solidFill>
                <a:latin typeface="Arial"/>
                <a:cs typeface="Arial"/>
              </a:defRPr>
            </a:lvl1pPr>
          </a:lstStyle>
          <a:p>
            <a:pPr marR="0" defTabSz="457200" rtl="0">
              <a:lnSpc>
                <a:spcPct val="100000"/>
              </a:lnSpc>
            </a:pPr>
            <a:fld id="{1C4E9D6D-2AED-1E4C-B00B-2D5E4D1E18BE}" type="slidenum">
              <a:rPr lang="en-US" kern="1200" smtClean="0">
                <a:solidFill>
                  <a:prstClr val="white">
                    <a:lumMod val="85000"/>
                  </a:prstClr>
                </a:solidFill>
                <a:ea typeface=""/>
              </a:rPr>
              <a:pPr marR="0" defTabSz="457200" rtl="0">
                <a:lnSpc>
                  <a:spcPct val="100000"/>
                </a:lnSpc>
              </a:pPr>
              <a:t>‹#›</a:t>
            </a:fld>
            <a:endParaRPr lang="en-US" kern="1200" dirty="0">
              <a:solidFill>
                <a:prstClr val="white">
                  <a:lumMod val="85000"/>
                </a:prstClr>
              </a:solidFill>
              <a:ea typeface=""/>
            </a:endParaRPr>
          </a:p>
        </p:txBody>
      </p:sp>
    </p:spTree>
    <p:extLst>
      <p:ext uri="{BB962C8B-B14F-4D97-AF65-F5344CB8AC3E}">
        <p14:creationId xmlns:p14="http://schemas.microsoft.com/office/powerpoint/2010/main" val="633398846"/>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hf sldNum="0" hdr="0" ftr="0" dt="0"/>
  <p:txStyles>
    <p:titleStyle>
      <a:lvl1pPr algn="ctr" defTabSz="457200" rtl="0" eaLnBrk="1" latinLnBrk="0" hangingPunct="1">
        <a:spcBef>
          <a:spcPct val="0"/>
        </a:spcBef>
        <a:buNone/>
        <a:defRPr sz="440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1D04E8-B728-819A-FB1B-D49A312D2AC5}"/>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D41E9DF-34CD-3639-1D85-0DCDA11E5E1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C6CB5F-88DF-D798-A944-CFF04EE1B9D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ACD8B19E-EC7A-3D4A-9933-436C000B7423}" type="datetimeFigureOut">
              <a:rPr lang="en-US" smtClean="0"/>
              <a:t>12/3/25</a:t>
            </a:fld>
            <a:endParaRPr lang="en-US"/>
          </a:p>
        </p:txBody>
      </p:sp>
      <p:sp>
        <p:nvSpPr>
          <p:cNvPr id="5" name="Footer Placeholder 4">
            <a:extLst>
              <a:ext uri="{FF2B5EF4-FFF2-40B4-BE49-F238E27FC236}">
                <a16:creationId xmlns:a16="http://schemas.microsoft.com/office/drawing/2014/main" id="{5CDE0AAA-F4D2-B830-C1C4-F5E148B710C7}"/>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27051EC-76A9-43D6-7E70-F26E7FD0EBCC}"/>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A60149AD-2AC9-6644-BFC8-CA590A320311}" type="slidenum">
              <a:rPr lang="en-US" smtClean="0"/>
              <a:t>‹#›</a:t>
            </a:fld>
            <a:endParaRPr lang="en-US"/>
          </a:p>
        </p:txBody>
      </p:sp>
    </p:spTree>
    <p:extLst>
      <p:ext uri="{BB962C8B-B14F-4D97-AF65-F5344CB8AC3E}">
        <p14:creationId xmlns:p14="http://schemas.microsoft.com/office/powerpoint/2010/main" val="1936878202"/>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6.jp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image" Target="../media/image35.jpeg"/><Relationship Id="rId13" Type="http://schemas.openxmlformats.org/officeDocument/2006/relationships/image" Target="../media/image40.png"/><Relationship Id="rId18" Type="http://schemas.openxmlformats.org/officeDocument/2006/relationships/image" Target="../media/image45.jpeg"/><Relationship Id="rId3" Type="http://schemas.openxmlformats.org/officeDocument/2006/relationships/image" Target="../media/image30.png"/><Relationship Id="rId21" Type="http://schemas.openxmlformats.org/officeDocument/2006/relationships/image" Target="../media/image48.png"/><Relationship Id="rId7" Type="http://schemas.openxmlformats.org/officeDocument/2006/relationships/image" Target="../media/image34.jpeg"/><Relationship Id="rId12" Type="http://schemas.openxmlformats.org/officeDocument/2006/relationships/image" Target="../media/image39.jpeg"/><Relationship Id="rId17" Type="http://schemas.openxmlformats.org/officeDocument/2006/relationships/image" Target="../media/image44.jpeg"/><Relationship Id="rId2" Type="http://schemas.openxmlformats.org/officeDocument/2006/relationships/notesSlide" Target="../notesSlides/notesSlide13.xml"/><Relationship Id="rId16" Type="http://schemas.openxmlformats.org/officeDocument/2006/relationships/image" Target="../media/image43.jpeg"/><Relationship Id="rId20" Type="http://schemas.openxmlformats.org/officeDocument/2006/relationships/image" Target="../media/image47.jpeg"/><Relationship Id="rId1" Type="http://schemas.openxmlformats.org/officeDocument/2006/relationships/slideLayout" Target="../slideLayouts/slideLayout23.xml"/><Relationship Id="rId6" Type="http://schemas.openxmlformats.org/officeDocument/2006/relationships/image" Target="../media/image33.jpeg"/><Relationship Id="rId11" Type="http://schemas.openxmlformats.org/officeDocument/2006/relationships/image" Target="../media/image38.jpeg"/><Relationship Id="rId24" Type="http://schemas.openxmlformats.org/officeDocument/2006/relationships/image" Target="../media/image51.png"/><Relationship Id="rId5" Type="http://schemas.openxmlformats.org/officeDocument/2006/relationships/image" Target="../media/image32.jpeg"/><Relationship Id="rId15" Type="http://schemas.openxmlformats.org/officeDocument/2006/relationships/image" Target="../media/image42.jpeg"/><Relationship Id="rId23" Type="http://schemas.openxmlformats.org/officeDocument/2006/relationships/image" Target="../media/image50.png"/><Relationship Id="rId10" Type="http://schemas.openxmlformats.org/officeDocument/2006/relationships/image" Target="../media/image37.jpeg"/><Relationship Id="rId19" Type="http://schemas.openxmlformats.org/officeDocument/2006/relationships/image" Target="../media/image46.jpeg"/><Relationship Id="rId4" Type="http://schemas.openxmlformats.org/officeDocument/2006/relationships/image" Target="../media/image31.jpeg"/><Relationship Id="rId9" Type="http://schemas.openxmlformats.org/officeDocument/2006/relationships/image" Target="../media/image36.png"/><Relationship Id="rId14" Type="http://schemas.openxmlformats.org/officeDocument/2006/relationships/image" Target="../media/image41.jpeg"/><Relationship Id="rId22"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3EBB6-DA1F-8D6E-A745-8223E4C74C48}"/>
            </a:ext>
          </a:extLst>
        </p:cNvPr>
        <p:cNvGrpSpPr/>
        <p:nvPr/>
      </p:nvGrpSpPr>
      <p:grpSpPr>
        <a:xfrm>
          <a:off x="0" y="0"/>
          <a:ext cx="0" cy="0"/>
          <a:chOff x="0" y="0"/>
          <a:chExt cx="0" cy="0"/>
        </a:xfrm>
      </p:grpSpPr>
      <p:sp>
        <p:nvSpPr>
          <p:cNvPr id="28" name="Shape 28">
            <a:extLst>
              <a:ext uri="{FF2B5EF4-FFF2-40B4-BE49-F238E27FC236}">
                <a16:creationId xmlns:a16="http://schemas.microsoft.com/office/drawing/2014/main" id="{A187196D-DB3E-51E7-D068-E58ED7FFE385}"/>
              </a:ext>
            </a:extLst>
          </p:cNvPr>
          <p:cNvSpPr/>
          <p:nvPr/>
        </p:nvSpPr>
        <p:spPr>
          <a:xfrm>
            <a:off x="311582" y="2201616"/>
            <a:ext cx="8520835" cy="1549459"/>
          </a:xfrm>
          <a:prstGeom prst="rect">
            <a:avLst/>
          </a:prstGeom>
          <a:ln w="12700">
            <a:miter lim="400000"/>
          </a:ln>
          <a:extLst>
            <a:ext uri="{C572A759-6A51-4108-AA02-DFA0A04FC94B}">
              <ma14:wrappingTextBoxFlag xmlns:ma14="http://schemas.microsoft.com/office/mac/drawingml/2011/main" xmlns="" val="1"/>
            </a:ext>
          </a:extLst>
        </p:spPr>
        <p:txBody>
          <a:bodyPr wrap="square" lIns="35717" tIns="35717" rIns="35717" bIns="35717" anchor="ctr">
            <a:spAutoFit/>
          </a:bodyPr>
          <a:lstStyle>
            <a:lvl1pPr marR="0">
              <a:lnSpc>
                <a:spcPct val="100000"/>
              </a:lnSpc>
              <a:defRPr sz="3500"/>
            </a:lvl1pPr>
          </a:lstStyle>
          <a:p>
            <a:pPr lvl="0">
              <a:defRPr sz="1800"/>
            </a:pPr>
            <a:r>
              <a:rPr lang="en-US" sz="3600" dirty="0"/>
              <a:t>Measuring the steady-state abundance of ~9,000 TSC2 variants VAMP-seq</a:t>
            </a:r>
          </a:p>
          <a:p>
            <a:pPr lvl="0">
              <a:defRPr sz="1800"/>
            </a:pPr>
            <a:r>
              <a:rPr lang="en-US" sz="2400" dirty="0"/>
              <a:t>CAGI, 2025</a:t>
            </a:r>
          </a:p>
        </p:txBody>
      </p:sp>
      <p:sp>
        <p:nvSpPr>
          <p:cNvPr id="29" name="Shape 29">
            <a:extLst>
              <a:ext uri="{FF2B5EF4-FFF2-40B4-BE49-F238E27FC236}">
                <a16:creationId xmlns:a16="http://schemas.microsoft.com/office/drawing/2014/main" id="{1E09F434-2ACA-7B3E-CAA4-0B0068EC8ED4}"/>
              </a:ext>
            </a:extLst>
          </p:cNvPr>
          <p:cNvSpPr/>
          <p:nvPr/>
        </p:nvSpPr>
        <p:spPr>
          <a:xfrm>
            <a:off x="2827463" y="4425891"/>
            <a:ext cx="3729222" cy="995461"/>
          </a:xfrm>
          <a:prstGeom prst="rect">
            <a:avLst/>
          </a:prstGeom>
          <a:ln w="12700">
            <a:miter lim="400000"/>
          </a:ln>
          <a:extLst>
            <a:ext uri="{C572A759-6A51-4108-AA02-DFA0A04FC94B}">
              <ma14:wrappingTextBoxFlag xmlns:ma14="http://schemas.microsoft.com/office/mac/drawingml/2011/main" xmlns="" val="1"/>
            </a:ext>
          </a:extLst>
        </p:spPr>
        <p:txBody>
          <a:bodyPr wrap="none" lIns="35717" tIns="35717" rIns="35717" bIns="35717" anchor="ctr">
            <a:spAutoFit/>
          </a:bodyPr>
          <a:lstStyle/>
          <a:p>
            <a:pPr lvl="0">
              <a:lnSpc>
                <a:spcPct val="100000"/>
              </a:lnSpc>
              <a:defRPr sz="1800"/>
            </a:pPr>
            <a:r>
              <a:rPr sz="2000" dirty="0"/>
              <a:t>Douglas M. Fowler</a:t>
            </a:r>
            <a:r>
              <a:rPr lang="en-US" sz="2000" dirty="0"/>
              <a:t>, Ph. D.</a:t>
            </a:r>
            <a:endParaRPr sz="2000" dirty="0"/>
          </a:p>
          <a:p>
            <a:pPr lvl="0">
              <a:lnSpc>
                <a:spcPct val="100000"/>
              </a:lnSpc>
              <a:defRPr sz="1800"/>
            </a:pPr>
            <a:r>
              <a:rPr lang="en-US" sz="2000" dirty="0"/>
              <a:t>Professor, </a:t>
            </a:r>
            <a:r>
              <a:rPr sz="2000" dirty="0"/>
              <a:t>Genome Sciences</a:t>
            </a:r>
          </a:p>
          <a:p>
            <a:pPr lvl="0">
              <a:lnSpc>
                <a:spcPct val="100000"/>
              </a:lnSpc>
              <a:defRPr sz="1800"/>
            </a:pPr>
            <a:r>
              <a:rPr sz="2000" dirty="0"/>
              <a:t>University of Washington</a:t>
            </a:r>
            <a:endParaRPr lang="en-US" sz="2000" dirty="0"/>
          </a:p>
        </p:txBody>
      </p:sp>
      <p:pic>
        <p:nvPicPr>
          <p:cNvPr id="4" name="Picture 3">
            <a:extLst>
              <a:ext uri="{FF2B5EF4-FFF2-40B4-BE49-F238E27FC236}">
                <a16:creationId xmlns:a16="http://schemas.microsoft.com/office/drawing/2014/main" id="{A0C11822-1FDE-FD24-7377-3ACE482C5419}"/>
              </a:ext>
            </a:extLst>
          </p:cNvPr>
          <p:cNvPicPr>
            <a:picLocks noChangeAspect="1"/>
          </p:cNvPicPr>
          <p:nvPr/>
        </p:nvPicPr>
        <p:blipFill>
          <a:blip r:embed="rId2"/>
          <a:stretch>
            <a:fillRect/>
          </a:stretch>
        </p:blipFill>
        <p:spPr>
          <a:xfrm>
            <a:off x="7598462" y="5586791"/>
            <a:ext cx="1249010" cy="841000"/>
          </a:xfrm>
          <a:prstGeom prst="rect">
            <a:avLst/>
          </a:prstGeom>
        </p:spPr>
      </p:pic>
    </p:spTree>
    <p:extLst>
      <p:ext uri="{BB962C8B-B14F-4D97-AF65-F5344CB8AC3E}">
        <p14:creationId xmlns:p14="http://schemas.microsoft.com/office/powerpoint/2010/main" val="26855138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6E666-3F77-256E-3451-5E939D05C081}"/>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768CCC46-A18E-6207-0DA5-259B6B5CC910}"/>
              </a:ext>
            </a:extLst>
          </p:cNvPr>
          <p:cNvPicPr>
            <a:picLocks noChangeAspect="1"/>
          </p:cNvPicPr>
          <p:nvPr/>
        </p:nvPicPr>
        <p:blipFill>
          <a:blip r:embed="rId3"/>
          <a:stretch>
            <a:fillRect/>
          </a:stretch>
        </p:blipFill>
        <p:spPr>
          <a:xfrm>
            <a:off x="2540000" y="2719203"/>
            <a:ext cx="6604000" cy="4000500"/>
          </a:xfrm>
          <a:prstGeom prst="rect">
            <a:avLst/>
          </a:prstGeom>
        </p:spPr>
      </p:pic>
      <p:sp>
        <p:nvSpPr>
          <p:cNvPr id="17" name="Title 8">
            <a:extLst>
              <a:ext uri="{FF2B5EF4-FFF2-40B4-BE49-F238E27FC236}">
                <a16:creationId xmlns:a16="http://schemas.microsoft.com/office/drawing/2014/main" id="{9866299F-D14A-479D-1D48-08545E5A8339}"/>
              </a:ext>
            </a:extLst>
          </p:cNvPr>
          <p:cNvSpPr>
            <a:spLocks noGrp="1"/>
          </p:cNvSpPr>
          <p:nvPr>
            <p:ph type="title"/>
          </p:nvPr>
        </p:nvSpPr>
        <p:spPr>
          <a:xfrm>
            <a:off x="457200" y="138297"/>
            <a:ext cx="8229600" cy="815827"/>
          </a:xfrm>
        </p:spPr>
        <p:txBody>
          <a:bodyPr>
            <a:noAutofit/>
          </a:bodyPr>
          <a:lstStyle/>
          <a:p>
            <a:pPr algn="l"/>
            <a:r>
              <a:rPr lang="en-US" sz="3000" dirty="0"/>
              <a:t>TSC2 is a tumor suppressor in the </a:t>
            </a:r>
            <a:br>
              <a:rPr lang="en-US" sz="3000" dirty="0"/>
            </a:br>
            <a:r>
              <a:rPr lang="en-US" sz="3000" dirty="0"/>
              <a:t>mTOR pathway</a:t>
            </a:r>
          </a:p>
        </p:txBody>
      </p:sp>
      <p:sp>
        <p:nvSpPr>
          <p:cNvPr id="4" name="TextBox 3">
            <a:extLst>
              <a:ext uri="{FF2B5EF4-FFF2-40B4-BE49-F238E27FC236}">
                <a16:creationId xmlns:a16="http://schemas.microsoft.com/office/drawing/2014/main" id="{7EA8D3BD-6C5E-4198-B7CD-C0451E9643AF}"/>
              </a:ext>
            </a:extLst>
          </p:cNvPr>
          <p:cNvSpPr txBox="1"/>
          <p:nvPr/>
        </p:nvSpPr>
        <p:spPr>
          <a:xfrm>
            <a:off x="589722" y="1103042"/>
            <a:ext cx="8554278" cy="2805255"/>
          </a:xfrm>
          <a:prstGeom prst="rect">
            <a:avLst/>
          </a:prstGeom>
          <a:noFill/>
        </p:spPr>
        <p:txBody>
          <a:bodyPr wrap="square">
            <a:spAutoFit/>
          </a:bodyPr>
          <a:lstStyle/>
          <a:p>
            <a:pPr marL="342900" indent="-342900" algn="l">
              <a:buFont typeface="Arial" panose="020B0604020202020204" pitchFamily="34" charset="0"/>
              <a:buChar char="•"/>
            </a:pPr>
            <a:r>
              <a:rPr lang="en-US" sz="2000" b="0" i="0" dirty="0">
                <a:solidFill>
                  <a:srgbClr val="000000"/>
                </a:solidFill>
                <a:effectLst/>
                <a:latin typeface="Arial" panose="020B0604020202020204" pitchFamily="34" charset="0"/>
                <a:cs typeface="Arial" panose="020B0604020202020204" pitchFamily="34" charset="0"/>
              </a:rPr>
              <a:t>Tuberous sclerosis complex (TSC) is an autosomal dominant disorder characterized by the development of hamartomas </a:t>
            </a:r>
          </a:p>
          <a:p>
            <a:pPr marL="342900" indent="-342900" algn="l">
              <a:buFont typeface="Arial" panose="020B0604020202020204" pitchFamily="34" charset="0"/>
              <a:buChar char="•"/>
            </a:pPr>
            <a:r>
              <a:rPr lang="en-US" sz="2000" b="0" i="0" dirty="0">
                <a:solidFill>
                  <a:srgbClr val="000000"/>
                </a:solidFill>
                <a:effectLst/>
                <a:latin typeface="Arial" panose="020B0604020202020204" pitchFamily="34" charset="0"/>
                <a:cs typeface="Arial" panose="020B0604020202020204" pitchFamily="34" charset="0"/>
              </a:rPr>
              <a:t>Affects approximately 1 in 10,000 individuals and is caused by inactivating mutations in </a:t>
            </a:r>
            <a:r>
              <a:rPr lang="en-US" sz="2000" b="0" i="1" dirty="0">
                <a:solidFill>
                  <a:srgbClr val="000000"/>
                </a:solidFill>
                <a:effectLst/>
                <a:latin typeface="Arial" panose="020B0604020202020204" pitchFamily="34" charset="0"/>
                <a:cs typeface="Arial" panose="020B0604020202020204" pitchFamily="34" charset="0"/>
              </a:rPr>
              <a:t>TSC2</a:t>
            </a:r>
            <a:r>
              <a:rPr lang="en-US" sz="2000" b="0" i="0" dirty="0">
                <a:solidFill>
                  <a:srgbClr val="000000"/>
                </a:solidFill>
                <a:effectLst/>
                <a:latin typeface="Arial" panose="020B0604020202020204" pitchFamily="34" charset="0"/>
                <a:cs typeface="Arial" panose="020B0604020202020204" pitchFamily="34" charset="0"/>
              </a:rPr>
              <a:t> </a:t>
            </a:r>
          </a:p>
          <a:p>
            <a:pPr marL="342900" indent="-342900" algn="l">
              <a:buFont typeface="Arial" panose="020B0604020202020204" pitchFamily="34" charset="0"/>
              <a:buChar char="•"/>
            </a:pPr>
            <a:r>
              <a:rPr lang="en-US" sz="2000" dirty="0">
                <a:solidFill>
                  <a:srgbClr val="000000"/>
                </a:solidFill>
                <a:latin typeface="Arial" panose="020B0604020202020204" pitchFamily="34" charset="0"/>
                <a:cs typeface="Arial" panose="020B0604020202020204" pitchFamily="34" charset="0"/>
              </a:rPr>
              <a:t>Forms a complex with TSC1</a:t>
            </a:r>
            <a:endParaRPr lang="en-US" sz="2000" b="0" i="0" dirty="0">
              <a:solidFill>
                <a:srgbClr val="000000"/>
              </a:solidFill>
              <a:effectLst/>
              <a:latin typeface="Arial" panose="020B0604020202020204" pitchFamily="34" charset="0"/>
              <a:cs typeface="Arial" panose="020B0604020202020204" pitchFamily="34" charset="0"/>
            </a:endParaRPr>
          </a:p>
          <a:p>
            <a:pPr marL="342900" indent="-342900" algn="l">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6629BCF7-6629-E385-1271-87156B840CBF}"/>
              </a:ext>
            </a:extLst>
          </p:cNvPr>
          <p:cNvSpPr txBox="1"/>
          <p:nvPr/>
        </p:nvSpPr>
        <p:spPr>
          <a:xfrm>
            <a:off x="4368442" y="6244370"/>
            <a:ext cx="5151410" cy="613630"/>
          </a:xfrm>
          <a:prstGeom prst="rect">
            <a:avLst/>
          </a:prstGeom>
          <a:noFill/>
        </p:spPr>
        <p:txBody>
          <a:bodyPr wrap="none" rtlCol="0">
            <a:spAutoFit/>
          </a:bodyPr>
          <a:lstStyle/>
          <a:p>
            <a:r>
              <a:rPr lang="en-US" sz="1800" dirty="0"/>
              <a:t>Dufner Almeida </a:t>
            </a:r>
            <a:r>
              <a:rPr lang="en-US" sz="1800" i="1" dirty="0"/>
              <a:t>et al., Human Mutation</a:t>
            </a:r>
            <a:r>
              <a:rPr lang="en-US" sz="1800" dirty="0"/>
              <a:t> 2019</a:t>
            </a:r>
            <a:r>
              <a:rPr lang="en-US" i="1" dirty="0"/>
              <a:t> </a:t>
            </a:r>
          </a:p>
        </p:txBody>
      </p:sp>
    </p:spTree>
    <p:extLst>
      <p:ext uri="{BB962C8B-B14F-4D97-AF65-F5344CB8AC3E}">
        <p14:creationId xmlns:p14="http://schemas.microsoft.com/office/powerpoint/2010/main" val="18723817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31B46-98AD-E203-F419-54D32879DE0A}"/>
            </a:ext>
          </a:extLst>
        </p:cNvPr>
        <p:cNvGrpSpPr/>
        <p:nvPr/>
      </p:nvGrpSpPr>
      <p:grpSpPr>
        <a:xfrm>
          <a:off x="0" y="0"/>
          <a:ext cx="0" cy="0"/>
          <a:chOff x="0" y="0"/>
          <a:chExt cx="0" cy="0"/>
        </a:xfrm>
      </p:grpSpPr>
      <p:sp>
        <p:nvSpPr>
          <p:cNvPr id="17" name="Title 8">
            <a:extLst>
              <a:ext uri="{FF2B5EF4-FFF2-40B4-BE49-F238E27FC236}">
                <a16:creationId xmlns:a16="http://schemas.microsoft.com/office/drawing/2014/main" id="{5FB5D770-E194-9FEB-E1D1-CA82C6BCE61B}"/>
              </a:ext>
            </a:extLst>
          </p:cNvPr>
          <p:cNvSpPr>
            <a:spLocks noGrp="1"/>
          </p:cNvSpPr>
          <p:nvPr>
            <p:ph type="title"/>
          </p:nvPr>
        </p:nvSpPr>
        <p:spPr>
          <a:xfrm>
            <a:off x="457200" y="138297"/>
            <a:ext cx="8229600" cy="815827"/>
          </a:xfrm>
        </p:spPr>
        <p:txBody>
          <a:bodyPr>
            <a:noAutofit/>
          </a:bodyPr>
          <a:lstStyle/>
          <a:p>
            <a:pPr algn="l"/>
            <a:r>
              <a:rPr lang="en-US" sz="3000" dirty="0"/>
              <a:t>We targeted </a:t>
            </a:r>
            <a:r>
              <a:rPr lang="en-US" sz="3000" i="1" dirty="0"/>
              <a:t>TSC2 </a:t>
            </a:r>
            <a:r>
              <a:rPr lang="en-US" sz="3000" dirty="0"/>
              <a:t>because variant effect data would be particularly impactful</a:t>
            </a:r>
          </a:p>
        </p:txBody>
      </p:sp>
      <p:pic>
        <p:nvPicPr>
          <p:cNvPr id="3" name="Picture 2">
            <a:extLst>
              <a:ext uri="{FF2B5EF4-FFF2-40B4-BE49-F238E27FC236}">
                <a16:creationId xmlns:a16="http://schemas.microsoft.com/office/drawing/2014/main" id="{C03CEC37-550E-C954-1F49-D42E940E7543}"/>
              </a:ext>
            </a:extLst>
          </p:cNvPr>
          <p:cNvPicPr>
            <a:picLocks noChangeAspect="1"/>
          </p:cNvPicPr>
          <p:nvPr/>
        </p:nvPicPr>
        <p:blipFill>
          <a:blip r:embed="rId3"/>
          <a:srcRect b="67322"/>
          <a:stretch>
            <a:fillRect/>
          </a:stretch>
        </p:blipFill>
        <p:spPr>
          <a:xfrm>
            <a:off x="168172" y="1120890"/>
            <a:ext cx="8975828" cy="1370520"/>
          </a:xfrm>
          <a:prstGeom prst="rect">
            <a:avLst/>
          </a:prstGeom>
        </p:spPr>
      </p:pic>
      <p:sp>
        <p:nvSpPr>
          <p:cNvPr id="5" name="TextBox 4">
            <a:extLst>
              <a:ext uri="{FF2B5EF4-FFF2-40B4-BE49-F238E27FC236}">
                <a16:creationId xmlns:a16="http://schemas.microsoft.com/office/drawing/2014/main" id="{F8ED4F43-9B04-71D9-E4F9-C89B47FA4236}"/>
              </a:ext>
            </a:extLst>
          </p:cNvPr>
          <p:cNvSpPr txBox="1"/>
          <p:nvPr/>
        </p:nvSpPr>
        <p:spPr>
          <a:xfrm>
            <a:off x="536713" y="2723173"/>
            <a:ext cx="8070574" cy="2554545"/>
          </a:xfrm>
          <a:prstGeom prst="rect">
            <a:avLst/>
          </a:prstGeom>
          <a:noFill/>
        </p:spPr>
        <p:txBody>
          <a:bodyPr wrap="square" rtlCol="0">
            <a:spAutoFit/>
          </a:bodyPr>
          <a:lstStyle/>
          <a:p>
            <a:pPr algn="l">
              <a:lnSpc>
                <a:spcPct val="100000"/>
              </a:lnSpc>
            </a:pPr>
            <a:r>
              <a:rPr lang="en-US" sz="2000" b="1" dirty="0"/>
              <a:t>Criteria</a:t>
            </a:r>
          </a:p>
          <a:p>
            <a:pPr marL="342900" indent="-342900" algn="l">
              <a:lnSpc>
                <a:spcPct val="100000"/>
              </a:lnSpc>
              <a:buFont typeface="Arial" panose="020B0604020202020204" pitchFamily="34" charset="0"/>
              <a:buChar char="•"/>
            </a:pPr>
            <a:r>
              <a:rPr lang="en-US" sz="2000" dirty="0"/>
              <a:t>Movability scores to prioritize genes with the most VUS moving to non-VUS categories</a:t>
            </a:r>
          </a:p>
          <a:p>
            <a:pPr marL="342900" indent="-342900" algn="l">
              <a:lnSpc>
                <a:spcPct val="100000"/>
              </a:lnSpc>
              <a:buFont typeface="Arial" panose="020B0604020202020204" pitchFamily="34" charset="0"/>
              <a:buChar char="•"/>
            </a:pPr>
            <a:r>
              <a:rPr lang="en-US" sz="2000" dirty="0"/>
              <a:t>Correction scores to prioritize genes with the most pathogenic and/or benign variants that could be reclassified</a:t>
            </a:r>
          </a:p>
          <a:p>
            <a:pPr marL="342900" indent="-342900" algn="l">
              <a:lnSpc>
                <a:spcPct val="100000"/>
              </a:lnSpc>
              <a:buFont typeface="Arial" panose="020B0604020202020204" pitchFamily="34" charset="0"/>
              <a:buChar char="•"/>
            </a:pPr>
            <a:r>
              <a:rPr lang="en-US" sz="2000" dirty="0"/>
              <a:t>Uncertainty scores to prioritize genes with VUS for which predictors used in clinical classification exhibit the greatest uncertainty</a:t>
            </a:r>
          </a:p>
        </p:txBody>
      </p:sp>
      <p:sp>
        <p:nvSpPr>
          <p:cNvPr id="6" name="TextBox 5">
            <a:extLst>
              <a:ext uri="{FF2B5EF4-FFF2-40B4-BE49-F238E27FC236}">
                <a16:creationId xmlns:a16="http://schemas.microsoft.com/office/drawing/2014/main" id="{F0E6D89D-D4BC-536D-0239-F7A72309F3B8}"/>
              </a:ext>
            </a:extLst>
          </p:cNvPr>
          <p:cNvSpPr txBox="1"/>
          <p:nvPr/>
        </p:nvSpPr>
        <p:spPr>
          <a:xfrm>
            <a:off x="2787618" y="6390371"/>
            <a:ext cx="6510757" cy="467629"/>
          </a:xfrm>
          <a:prstGeom prst="rect">
            <a:avLst/>
          </a:prstGeom>
          <a:noFill/>
        </p:spPr>
        <p:txBody>
          <a:bodyPr wrap="none" rtlCol="0">
            <a:spAutoFit/>
          </a:bodyPr>
          <a:lstStyle/>
          <a:p>
            <a:r>
              <a:rPr lang="en-US" sz="1800" dirty="0"/>
              <a:t>Chen, …, </a:t>
            </a:r>
            <a:r>
              <a:rPr lang="en-US" sz="1800" dirty="0" err="1"/>
              <a:t>Radivojac</a:t>
            </a:r>
            <a:r>
              <a:rPr lang="en-US" sz="1800" dirty="0"/>
              <a:t>, </a:t>
            </a:r>
            <a:r>
              <a:rPr lang="en-US" sz="1800" dirty="0" err="1"/>
              <a:t>Pejaver</a:t>
            </a:r>
            <a:r>
              <a:rPr lang="en-US" sz="1800" dirty="0"/>
              <a:t>, </a:t>
            </a:r>
            <a:r>
              <a:rPr lang="en-US" sz="1800" i="1" dirty="0"/>
              <a:t>Pac Symp </a:t>
            </a:r>
            <a:r>
              <a:rPr lang="en-US" sz="1800" i="1" dirty="0" err="1"/>
              <a:t>Biocomput</a:t>
            </a:r>
            <a:r>
              <a:rPr lang="en-US" sz="1800" i="1" dirty="0"/>
              <a:t>.</a:t>
            </a:r>
            <a:r>
              <a:rPr lang="en-US" sz="1800" dirty="0"/>
              <a:t> 2023</a:t>
            </a:r>
          </a:p>
        </p:txBody>
      </p:sp>
      <p:pic>
        <p:nvPicPr>
          <p:cNvPr id="7" name="Picture 2" descr="Impact of Genomic Variation on Function (IGVF) Consortium">
            <a:extLst>
              <a:ext uri="{FF2B5EF4-FFF2-40B4-BE49-F238E27FC236}">
                <a16:creationId xmlns:a16="http://schemas.microsoft.com/office/drawing/2014/main" id="{BC34131E-AD08-0426-1BED-C852CDA83D6C}"/>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699514" y="5040933"/>
            <a:ext cx="3483396" cy="141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2484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9617D-7B1E-A9E8-10BF-E51E9B1EB361}"/>
            </a:ext>
          </a:extLst>
        </p:cNvPr>
        <p:cNvGrpSpPr/>
        <p:nvPr/>
      </p:nvGrpSpPr>
      <p:grpSpPr>
        <a:xfrm>
          <a:off x="0" y="0"/>
          <a:ext cx="0" cy="0"/>
          <a:chOff x="0" y="0"/>
          <a:chExt cx="0" cy="0"/>
        </a:xfrm>
      </p:grpSpPr>
      <p:sp>
        <p:nvSpPr>
          <p:cNvPr id="17" name="Title 8">
            <a:extLst>
              <a:ext uri="{FF2B5EF4-FFF2-40B4-BE49-F238E27FC236}">
                <a16:creationId xmlns:a16="http://schemas.microsoft.com/office/drawing/2014/main" id="{978FB7C2-0567-1A73-3595-E324E2F7254C}"/>
              </a:ext>
            </a:extLst>
          </p:cNvPr>
          <p:cNvSpPr>
            <a:spLocks noGrp="1"/>
          </p:cNvSpPr>
          <p:nvPr>
            <p:ph type="title"/>
          </p:nvPr>
        </p:nvSpPr>
        <p:spPr>
          <a:xfrm>
            <a:off x="457200" y="138297"/>
            <a:ext cx="8229600" cy="815827"/>
          </a:xfrm>
        </p:spPr>
        <p:txBody>
          <a:bodyPr>
            <a:noAutofit/>
          </a:bodyPr>
          <a:lstStyle/>
          <a:p>
            <a:pPr algn="l"/>
            <a:r>
              <a:rPr lang="en-US" sz="3000" dirty="0"/>
              <a:t>~50% of </a:t>
            </a:r>
            <a:r>
              <a:rPr lang="en-US" sz="3000" i="1" dirty="0"/>
              <a:t>TSC2</a:t>
            </a:r>
            <a:r>
              <a:rPr lang="en-US" sz="3000" dirty="0"/>
              <a:t> pathogenic variants </a:t>
            </a:r>
            <a:br>
              <a:rPr lang="en-US" sz="3000" dirty="0"/>
            </a:br>
            <a:r>
              <a:rPr lang="en-US" sz="3000" dirty="0"/>
              <a:t>exhibit loss of abundance</a:t>
            </a:r>
          </a:p>
        </p:txBody>
      </p:sp>
      <p:pic>
        <p:nvPicPr>
          <p:cNvPr id="6" name="Picture 5">
            <a:extLst>
              <a:ext uri="{FF2B5EF4-FFF2-40B4-BE49-F238E27FC236}">
                <a16:creationId xmlns:a16="http://schemas.microsoft.com/office/drawing/2014/main" id="{05344E42-BB02-0947-906B-6D82C1E84CC5}"/>
              </a:ext>
            </a:extLst>
          </p:cNvPr>
          <p:cNvPicPr>
            <a:picLocks noChangeAspect="1"/>
          </p:cNvPicPr>
          <p:nvPr/>
        </p:nvPicPr>
        <p:blipFill>
          <a:blip r:embed="rId3"/>
          <a:stretch>
            <a:fillRect/>
          </a:stretch>
        </p:blipFill>
        <p:spPr>
          <a:xfrm>
            <a:off x="1054100" y="1314450"/>
            <a:ext cx="7035800" cy="4229100"/>
          </a:xfrm>
          <a:prstGeom prst="rect">
            <a:avLst/>
          </a:prstGeom>
        </p:spPr>
      </p:pic>
      <p:pic>
        <p:nvPicPr>
          <p:cNvPr id="7" name="Picture 6">
            <a:extLst>
              <a:ext uri="{FF2B5EF4-FFF2-40B4-BE49-F238E27FC236}">
                <a16:creationId xmlns:a16="http://schemas.microsoft.com/office/drawing/2014/main" id="{7A933808-1FBD-A803-9C83-352643715D65}"/>
              </a:ext>
            </a:extLst>
          </p:cNvPr>
          <p:cNvPicPr>
            <a:picLocks noChangeAspect="1"/>
          </p:cNvPicPr>
          <p:nvPr/>
        </p:nvPicPr>
        <p:blipFill>
          <a:blip r:embed="rId3"/>
          <a:stretch>
            <a:fillRect/>
          </a:stretch>
        </p:blipFill>
        <p:spPr>
          <a:xfrm>
            <a:off x="660696" y="1314450"/>
            <a:ext cx="7822608" cy="4702037"/>
          </a:xfrm>
          <a:prstGeom prst="rect">
            <a:avLst/>
          </a:prstGeom>
        </p:spPr>
      </p:pic>
      <p:sp>
        <p:nvSpPr>
          <p:cNvPr id="8" name="TextBox 7">
            <a:extLst>
              <a:ext uri="{FF2B5EF4-FFF2-40B4-BE49-F238E27FC236}">
                <a16:creationId xmlns:a16="http://schemas.microsoft.com/office/drawing/2014/main" id="{5BB29C08-32BD-E5CC-6A67-6774F21E83B6}"/>
              </a:ext>
            </a:extLst>
          </p:cNvPr>
          <p:cNvSpPr txBox="1"/>
          <p:nvPr/>
        </p:nvSpPr>
        <p:spPr>
          <a:xfrm>
            <a:off x="4368442" y="6244370"/>
            <a:ext cx="5151410" cy="613630"/>
          </a:xfrm>
          <a:prstGeom prst="rect">
            <a:avLst/>
          </a:prstGeom>
          <a:noFill/>
        </p:spPr>
        <p:txBody>
          <a:bodyPr wrap="none" rtlCol="0">
            <a:spAutoFit/>
          </a:bodyPr>
          <a:lstStyle/>
          <a:p>
            <a:r>
              <a:rPr lang="en-US" sz="1800" dirty="0"/>
              <a:t>Dufner Almeida </a:t>
            </a:r>
            <a:r>
              <a:rPr lang="en-US" sz="1800" i="1" dirty="0"/>
              <a:t>et al., Human Mutation</a:t>
            </a:r>
            <a:r>
              <a:rPr lang="en-US" sz="1800" dirty="0"/>
              <a:t> 2019</a:t>
            </a:r>
            <a:r>
              <a:rPr lang="en-US" i="1" dirty="0"/>
              <a:t> </a:t>
            </a:r>
          </a:p>
        </p:txBody>
      </p:sp>
    </p:spTree>
    <p:extLst>
      <p:ext uri="{BB962C8B-B14F-4D97-AF65-F5344CB8AC3E}">
        <p14:creationId xmlns:p14="http://schemas.microsoft.com/office/powerpoint/2010/main" val="3189738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8"/>
          <p:cNvSpPr>
            <a:spLocks noGrp="1"/>
          </p:cNvSpPr>
          <p:nvPr>
            <p:ph type="title"/>
          </p:nvPr>
        </p:nvSpPr>
        <p:spPr>
          <a:xfrm>
            <a:off x="241906" y="60473"/>
            <a:ext cx="8696476" cy="765027"/>
          </a:xfrm>
        </p:spPr>
        <p:txBody>
          <a:bodyPr>
            <a:noAutofit/>
          </a:bodyPr>
          <a:lstStyle/>
          <a:p>
            <a:r>
              <a:rPr lang="en-US" sz="2600" dirty="0"/>
              <a:t>Proteins need to be correctly folded and stable to function</a:t>
            </a:r>
          </a:p>
        </p:txBody>
      </p:sp>
      <p:pic>
        <p:nvPicPr>
          <p:cNvPr id="2" name="Picture 1" descr="Stable_unstable_disease_cartoon.PNG"/>
          <p:cNvPicPr>
            <a:picLocks noChangeAspect="1"/>
          </p:cNvPicPr>
          <p:nvPr/>
        </p:nvPicPr>
        <p:blipFill rotWithShape="1">
          <a:blip r:embed="rId3">
            <a:extLst>
              <a:ext uri="{28A0092B-C50C-407E-A947-70E740481C1C}">
                <a14:useLocalDpi xmlns:a14="http://schemas.microsoft.com/office/drawing/2010/main" val="0"/>
              </a:ext>
            </a:extLst>
          </a:blip>
          <a:srcRect b="46117"/>
          <a:stretch/>
        </p:blipFill>
        <p:spPr>
          <a:xfrm>
            <a:off x="1010600" y="1365766"/>
            <a:ext cx="6998868" cy="2553091"/>
          </a:xfrm>
          <a:prstGeom prst="rect">
            <a:avLst/>
          </a:prstGeom>
        </p:spPr>
      </p:pic>
    </p:spTree>
    <p:extLst>
      <p:ext uri="{BB962C8B-B14F-4D97-AF65-F5344CB8AC3E}">
        <p14:creationId xmlns:p14="http://schemas.microsoft.com/office/powerpoint/2010/main" val="457966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8"/>
          <p:cNvSpPr>
            <a:spLocks noGrp="1"/>
          </p:cNvSpPr>
          <p:nvPr>
            <p:ph type="title"/>
          </p:nvPr>
        </p:nvSpPr>
        <p:spPr>
          <a:xfrm>
            <a:off x="241905" y="212145"/>
            <a:ext cx="8708571" cy="765027"/>
          </a:xfrm>
        </p:spPr>
        <p:txBody>
          <a:bodyPr>
            <a:noAutofit/>
          </a:bodyPr>
          <a:lstStyle/>
          <a:p>
            <a:r>
              <a:rPr lang="en-US" sz="3000" dirty="0"/>
              <a:t>Loss of stability and, consequently, abundance is major mechanism of pathogenicity</a:t>
            </a:r>
          </a:p>
        </p:txBody>
      </p:sp>
      <p:pic>
        <p:nvPicPr>
          <p:cNvPr id="29" name="Picture 28" descr="Stable_unstable_disease_carto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600" y="1365766"/>
            <a:ext cx="6998868" cy="4738172"/>
          </a:xfrm>
          <a:prstGeom prst="rect">
            <a:avLst/>
          </a:prstGeom>
        </p:spPr>
      </p:pic>
    </p:spTree>
    <p:extLst>
      <p:ext uri="{BB962C8B-B14F-4D97-AF65-F5344CB8AC3E}">
        <p14:creationId xmlns:p14="http://schemas.microsoft.com/office/powerpoint/2010/main" val="235777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igh_abundance_carto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8089" y="1530305"/>
            <a:ext cx="2635758" cy="2503170"/>
          </a:xfrm>
          <a:prstGeom prst="rect">
            <a:avLst/>
          </a:prstGeom>
        </p:spPr>
      </p:pic>
      <p:pic>
        <p:nvPicPr>
          <p:cNvPr id="4" name="Picture 3" descr="Flow_profiles_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7599" y="4130237"/>
            <a:ext cx="5660136" cy="2551176"/>
          </a:xfrm>
          <a:prstGeom prst="rect">
            <a:avLst/>
          </a:prstGeom>
        </p:spPr>
      </p:pic>
      <p:sp>
        <p:nvSpPr>
          <p:cNvPr id="17" name="Title 8"/>
          <p:cNvSpPr>
            <a:spLocks noGrp="1"/>
          </p:cNvSpPr>
          <p:nvPr>
            <p:ph type="title"/>
          </p:nvPr>
        </p:nvSpPr>
        <p:spPr>
          <a:xfrm>
            <a:off x="457200" y="138293"/>
            <a:ext cx="8229600" cy="815827"/>
          </a:xfrm>
        </p:spPr>
        <p:txBody>
          <a:bodyPr>
            <a:noAutofit/>
          </a:bodyPr>
          <a:lstStyle/>
          <a:p>
            <a:r>
              <a:rPr lang="en-US" sz="3000" dirty="0"/>
              <a:t>GFP fusions provide clear fluorescence-based readouts of variant stability</a:t>
            </a:r>
          </a:p>
        </p:txBody>
      </p:sp>
      <p:sp>
        <p:nvSpPr>
          <p:cNvPr id="9" name="TextBox 8"/>
          <p:cNvSpPr txBox="1"/>
          <p:nvPr/>
        </p:nvSpPr>
        <p:spPr>
          <a:xfrm>
            <a:off x="5944808" y="4718420"/>
            <a:ext cx="598714" cy="400110"/>
          </a:xfrm>
          <a:prstGeom prst="rect">
            <a:avLst/>
          </a:prstGeom>
          <a:noFill/>
        </p:spPr>
        <p:txBody>
          <a:bodyPr wrap="square" rtlCol="0">
            <a:spAutoFit/>
          </a:bodyPr>
          <a:lstStyle/>
          <a:p>
            <a:pPr marR="0" algn="l" defTabSz="457200" rtl="0">
              <a:lnSpc>
                <a:spcPct val="100000"/>
              </a:lnSpc>
            </a:pPr>
            <a:r>
              <a:rPr lang="en-US" sz="2000" kern="1200" dirty="0">
                <a:solidFill>
                  <a:srgbClr val="800000"/>
                </a:solidFill>
                <a:latin typeface="Arial"/>
                <a:ea typeface=""/>
                <a:cs typeface="Arial"/>
              </a:rPr>
              <a:t>WT</a:t>
            </a:r>
          </a:p>
        </p:txBody>
      </p:sp>
    </p:spTree>
    <p:extLst>
      <p:ext uri="{BB962C8B-B14F-4D97-AF65-F5344CB8AC3E}">
        <p14:creationId xmlns:p14="http://schemas.microsoft.com/office/powerpoint/2010/main" val="1333089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w_abundance_cartoon.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7599" y="1530305"/>
            <a:ext cx="2635758" cy="2503170"/>
          </a:xfrm>
          <a:prstGeom prst="rect">
            <a:avLst/>
          </a:prstGeom>
        </p:spPr>
      </p:pic>
      <p:pic>
        <p:nvPicPr>
          <p:cNvPr id="3" name="Picture 2" descr="Flow_profiles_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7599" y="4130237"/>
            <a:ext cx="5660136" cy="2551176"/>
          </a:xfrm>
          <a:prstGeom prst="rect">
            <a:avLst/>
          </a:prstGeom>
        </p:spPr>
      </p:pic>
      <p:sp>
        <p:nvSpPr>
          <p:cNvPr id="17" name="Title 8"/>
          <p:cNvSpPr>
            <a:spLocks noGrp="1"/>
          </p:cNvSpPr>
          <p:nvPr>
            <p:ph type="title"/>
          </p:nvPr>
        </p:nvSpPr>
        <p:spPr>
          <a:xfrm>
            <a:off x="457200" y="138296"/>
            <a:ext cx="8229600" cy="815827"/>
          </a:xfrm>
        </p:spPr>
        <p:txBody>
          <a:bodyPr>
            <a:noAutofit/>
          </a:bodyPr>
          <a:lstStyle/>
          <a:p>
            <a:r>
              <a:rPr lang="en-US" sz="3000" dirty="0"/>
              <a:t>GFP fusions provide clear fluorescence-based readouts of variant stability</a:t>
            </a:r>
          </a:p>
        </p:txBody>
      </p:sp>
      <p:sp>
        <p:nvSpPr>
          <p:cNvPr id="21" name="TextBox 20"/>
          <p:cNvSpPr txBox="1"/>
          <p:nvPr/>
        </p:nvSpPr>
        <p:spPr>
          <a:xfrm>
            <a:off x="2780998" y="4318310"/>
            <a:ext cx="1181100" cy="369332"/>
          </a:xfrm>
          <a:prstGeom prst="rect">
            <a:avLst/>
          </a:prstGeom>
          <a:noFill/>
        </p:spPr>
        <p:txBody>
          <a:bodyPr wrap="square" rtlCol="0">
            <a:spAutoFit/>
          </a:bodyPr>
          <a:lstStyle/>
          <a:p>
            <a:pPr marR="0" defTabSz="457200" rtl="0">
              <a:lnSpc>
                <a:spcPct val="100000"/>
              </a:lnSpc>
            </a:pPr>
            <a:r>
              <a:rPr lang="en-US" sz="1800" kern="1200" dirty="0">
                <a:solidFill>
                  <a:srgbClr val="000090"/>
                </a:solidFill>
                <a:latin typeface="Arial"/>
                <a:ea typeface=""/>
                <a:cs typeface="Arial"/>
              </a:rPr>
              <a:t>Unstable</a:t>
            </a:r>
          </a:p>
        </p:txBody>
      </p:sp>
      <p:sp>
        <p:nvSpPr>
          <p:cNvPr id="10" name="TextBox 9"/>
          <p:cNvSpPr txBox="1"/>
          <p:nvPr/>
        </p:nvSpPr>
        <p:spPr>
          <a:xfrm>
            <a:off x="5944808" y="4718420"/>
            <a:ext cx="598714" cy="369332"/>
          </a:xfrm>
          <a:prstGeom prst="rect">
            <a:avLst/>
          </a:prstGeom>
          <a:noFill/>
        </p:spPr>
        <p:txBody>
          <a:bodyPr wrap="square" rtlCol="0">
            <a:spAutoFit/>
          </a:bodyPr>
          <a:lstStyle/>
          <a:p>
            <a:pPr marR="0" algn="l" defTabSz="457200" rtl="0">
              <a:lnSpc>
                <a:spcPct val="100000"/>
              </a:lnSpc>
            </a:pPr>
            <a:r>
              <a:rPr lang="en-US" sz="1800" kern="1200" dirty="0">
                <a:solidFill>
                  <a:srgbClr val="800000"/>
                </a:solidFill>
                <a:latin typeface="Arial"/>
                <a:ea typeface=""/>
                <a:cs typeface="Arial"/>
              </a:rPr>
              <a:t>WT</a:t>
            </a:r>
          </a:p>
        </p:txBody>
      </p:sp>
      <p:pic>
        <p:nvPicPr>
          <p:cNvPr id="11" name="Picture 10" descr="High_abundance_cartoon.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18089" y="1530305"/>
            <a:ext cx="2635758" cy="2503170"/>
          </a:xfrm>
          <a:prstGeom prst="rect">
            <a:avLst/>
          </a:prstGeom>
        </p:spPr>
      </p:pic>
    </p:spTree>
    <p:extLst>
      <p:ext uri="{BB962C8B-B14F-4D97-AF65-F5344CB8AC3E}">
        <p14:creationId xmlns:p14="http://schemas.microsoft.com/office/powerpoint/2010/main" val="11786631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low_profiles_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7599" y="4130237"/>
            <a:ext cx="5660136" cy="2551176"/>
          </a:xfrm>
          <a:prstGeom prst="rect">
            <a:avLst/>
          </a:prstGeom>
        </p:spPr>
      </p:pic>
      <p:sp>
        <p:nvSpPr>
          <p:cNvPr id="17" name="Title 8"/>
          <p:cNvSpPr>
            <a:spLocks noGrp="1"/>
          </p:cNvSpPr>
          <p:nvPr>
            <p:ph type="title"/>
          </p:nvPr>
        </p:nvSpPr>
        <p:spPr>
          <a:xfrm>
            <a:off x="457200" y="60473"/>
            <a:ext cx="8229600" cy="815827"/>
          </a:xfrm>
        </p:spPr>
        <p:txBody>
          <a:bodyPr>
            <a:noAutofit/>
          </a:bodyPr>
          <a:lstStyle/>
          <a:p>
            <a:r>
              <a:rPr lang="en-US" sz="2700" dirty="0"/>
              <a:t>GFP fusions of a missense variant library span the assay fluorescence range</a:t>
            </a:r>
          </a:p>
        </p:txBody>
      </p:sp>
      <p:sp>
        <p:nvSpPr>
          <p:cNvPr id="13" name="TextBox 12"/>
          <p:cNvSpPr txBox="1"/>
          <p:nvPr/>
        </p:nvSpPr>
        <p:spPr>
          <a:xfrm>
            <a:off x="4196443" y="4499569"/>
            <a:ext cx="1181100" cy="369332"/>
          </a:xfrm>
          <a:prstGeom prst="rect">
            <a:avLst/>
          </a:prstGeom>
          <a:noFill/>
        </p:spPr>
        <p:txBody>
          <a:bodyPr wrap="square" rtlCol="0">
            <a:spAutoFit/>
          </a:bodyPr>
          <a:lstStyle/>
          <a:p>
            <a:pPr marR="0" defTabSz="457200" rtl="0">
              <a:lnSpc>
                <a:spcPct val="100000"/>
              </a:lnSpc>
            </a:pPr>
            <a:r>
              <a:rPr lang="en-US" sz="1800" kern="1200" dirty="0">
                <a:solidFill>
                  <a:prstClr val="black"/>
                </a:solidFill>
                <a:latin typeface="Arial"/>
                <a:ea typeface=""/>
                <a:cs typeface="Arial"/>
              </a:rPr>
              <a:t>Library</a:t>
            </a:r>
          </a:p>
        </p:txBody>
      </p:sp>
      <p:sp>
        <p:nvSpPr>
          <p:cNvPr id="14" name="Rectangle 13"/>
          <p:cNvSpPr/>
          <p:nvPr/>
        </p:nvSpPr>
        <p:spPr>
          <a:xfrm>
            <a:off x="2799839" y="2253771"/>
            <a:ext cx="4095993" cy="369332"/>
          </a:xfrm>
          <a:prstGeom prst="rect">
            <a:avLst/>
          </a:prstGeom>
        </p:spPr>
        <p:txBody>
          <a:bodyPr wrap="none">
            <a:spAutoFit/>
          </a:bodyPr>
          <a:lstStyle/>
          <a:p>
            <a:pPr marR="0" defTabSz="457200" rtl="0">
              <a:lnSpc>
                <a:spcPct val="100000"/>
              </a:lnSpc>
            </a:pPr>
            <a:r>
              <a:rPr lang="en-US" sz="1800" kern="1200" dirty="0">
                <a:solidFill>
                  <a:prstClr val="black"/>
                </a:solidFill>
                <a:latin typeface="Arial" charset="0"/>
                <a:ea typeface="Arial" charset="0"/>
                <a:cs typeface="Arial" charset="0"/>
              </a:rPr>
              <a:t>Saturating library of missense variants</a:t>
            </a:r>
          </a:p>
        </p:txBody>
      </p:sp>
      <p:pic>
        <p:nvPicPr>
          <p:cNvPr id="4" name="Picture 3" descr="Mixed_pool_cells.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6976" y="2749507"/>
            <a:ext cx="2033016" cy="697992"/>
          </a:xfrm>
          <a:prstGeom prst="rect">
            <a:avLst/>
          </a:prstGeom>
        </p:spPr>
      </p:pic>
      <p:cxnSp>
        <p:nvCxnSpPr>
          <p:cNvPr id="18" name="Straight Arrow Connector 17"/>
          <p:cNvCxnSpPr/>
          <p:nvPr/>
        </p:nvCxnSpPr>
        <p:spPr>
          <a:xfrm>
            <a:off x="4847827" y="3588893"/>
            <a:ext cx="401506" cy="941412"/>
          </a:xfrm>
          <a:prstGeom prst="straightConnector1">
            <a:avLst/>
          </a:prstGeom>
          <a:ln w="50800">
            <a:solidFill>
              <a:srgbClr val="00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944808" y="4718420"/>
            <a:ext cx="598714" cy="369332"/>
          </a:xfrm>
          <a:prstGeom prst="rect">
            <a:avLst/>
          </a:prstGeom>
          <a:noFill/>
        </p:spPr>
        <p:txBody>
          <a:bodyPr wrap="square" rtlCol="0">
            <a:spAutoFit/>
          </a:bodyPr>
          <a:lstStyle/>
          <a:p>
            <a:pPr marR="0" algn="l" defTabSz="457200" rtl="0">
              <a:lnSpc>
                <a:spcPct val="100000"/>
              </a:lnSpc>
            </a:pPr>
            <a:r>
              <a:rPr lang="en-US" sz="1800" kern="1200" dirty="0">
                <a:solidFill>
                  <a:srgbClr val="800000"/>
                </a:solidFill>
                <a:latin typeface="Arial"/>
                <a:ea typeface=""/>
                <a:cs typeface="Arial"/>
              </a:rPr>
              <a:t>WT</a:t>
            </a:r>
          </a:p>
        </p:txBody>
      </p:sp>
      <p:sp>
        <p:nvSpPr>
          <p:cNvPr id="15" name="TextBox 14"/>
          <p:cNvSpPr txBox="1"/>
          <p:nvPr/>
        </p:nvSpPr>
        <p:spPr>
          <a:xfrm>
            <a:off x="2780998" y="4318310"/>
            <a:ext cx="1181100" cy="369332"/>
          </a:xfrm>
          <a:prstGeom prst="rect">
            <a:avLst/>
          </a:prstGeom>
          <a:noFill/>
        </p:spPr>
        <p:txBody>
          <a:bodyPr wrap="square" rtlCol="0">
            <a:spAutoFit/>
          </a:bodyPr>
          <a:lstStyle/>
          <a:p>
            <a:pPr marR="0" defTabSz="457200" rtl="0">
              <a:lnSpc>
                <a:spcPct val="100000"/>
              </a:lnSpc>
            </a:pPr>
            <a:r>
              <a:rPr lang="en-US" sz="1800" kern="1200" dirty="0">
                <a:solidFill>
                  <a:srgbClr val="000090"/>
                </a:solidFill>
                <a:latin typeface="Arial"/>
                <a:ea typeface=""/>
                <a:cs typeface="Arial"/>
              </a:rPr>
              <a:t>Unstable</a:t>
            </a:r>
          </a:p>
        </p:txBody>
      </p:sp>
      <p:sp>
        <p:nvSpPr>
          <p:cNvPr id="2" name="Rectangle 1"/>
          <p:cNvSpPr/>
          <p:nvPr/>
        </p:nvSpPr>
        <p:spPr>
          <a:xfrm>
            <a:off x="3962098" y="6464808"/>
            <a:ext cx="1982710" cy="28346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3853890" y="6378940"/>
            <a:ext cx="2027158" cy="369332"/>
          </a:xfrm>
          <a:prstGeom prst="rect">
            <a:avLst/>
          </a:prstGeom>
        </p:spPr>
        <p:txBody>
          <a:bodyPr wrap="none">
            <a:spAutoFit/>
          </a:bodyPr>
          <a:lstStyle/>
          <a:p>
            <a:pPr marR="0" defTabSz="457200" rtl="0">
              <a:lnSpc>
                <a:spcPct val="100000"/>
              </a:lnSpc>
            </a:pPr>
            <a:r>
              <a:rPr lang="en-US" sz="1800" kern="1200" dirty="0">
                <a:solidFill>
                  <a:prstClr val="black"/>
                </a:solidFill>
                <a:latin typeface="Arial" charset="0"/>
                <a:ea typeface="Arial" charset="0"/>
                <a:cs typeface="Arial" charset="0"/>
              </a:rPr>
              <a:t>GFP fluorescence</a:t>
            </a:r>
          </a:p>
        </p:txBody>
      </p:sp>
    </p:spTree>
    <p:extLst>
      <p:ext uri="{BB962C8B-B14F-4D97-AF65-F5344CB8AC3E}">
        <p14:creationId xmlns:p14="http://schemas.microsoft.com/office/powerpoint/2010/main" val="688654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Flow_profiles_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7599" y="3456401"/>
            <a:ext cx="5660136" cy="3223260"/>
          </a:xfrm>
          <a:prstGeom prst="rect">
            <a:avLst/>
          </a:prstGeom>
        </p:spPr>
      </p:pic>
      <p:sp>
        <p:nvSpPr>
          <p:cNvPr id="17" name="Title 8"/>
          <p:cNvSpPr>
            <a:spLocks noGrp="1"/>
          </p:cNvSpPr>
          <p:nvPr>
            <p:ph type="title"/>
          </p:nvPr>
        </p:nvSpPr>
        <p:spPr>
          <a:xfrm>
            <a:off x="457200" y="60473"/>
            <a:ext cx="8229600" cy="815827"/>
          </a:xfrm>
        </p:spPr>
        <p:txBody>
          <a:bodyPr>
            <a:noAutofit/>
          </a:bodyPr>
          <a:lstStyle/>
          <a:p>
            <a:r>
              <a:rPr lang="en-US" sz="2700" dirty="0"/>
              <a:t>Variant Abundance by Massively Parallel sequencing (VAMP-</a:t>
            </a:r>
            <a:r>
              <a:rPr lang="en-US" sz="2700" dirty="0" err="1"/>
              <a:t>seq</a:t>
            </a:r>
            <a:r>
              <a:rPr lang="en-US" sz="2700" dirty="0"/>
              <a:t>) quantifies protein abundance in cells</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29473" y="2017324"/>
            <a:ext cx="6543040" cy="487883"/>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932" y="1612791"/>
            <a:ext cx="1640727" cy="1123785"/>
          </a:xfrm>
          <a:prstGeom prst="rect">
            <a:avLst/>
          </a:prstGeom>
        </p:spPr>
      </p:pic>
      <p:cxnSp>
        <p:nvCxnSpPr>
          <p:cNvPr id="7" name="Straight Connector 6"/>
          <p:cNvCxnSpPr/>
          <p:nvPr/>
        </p:nvCxnSpPr>
        <p:spPr>
          <a:xfrm>
            <a:off x="2757314" y="2695033"/>
            <a:ext cx="470795" cy="637274"/>
          </a:xfrm>
          <a:prstGeom prst="line">
            <a:avLst/>
          </a:prstGeom>
          <a:ln>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4364182" y="2736576"/>
            <a:ext cx="19885" cy="595731"/>
          </a:xfrm>
          <a:prstGeom prst="line">
            <a:avLst/>
          </a:prstGeom>
          <a:ln>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5173283" y="2736576"/>
            <a:ext cx="465517" cy="595731"/>
          </a:xfrm>
          <a:prstGeom prst="line">
            <a:avLst/>
          </a:prstGeom>
          <a:ln>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H="1">
            <a:off x="6413268" y="2695033"/>
            <a:ext cx="763390" cy="609579"/>
          </a:xfrm>
          <a:prstGeom prst="line">
            <a:avLst/>
          </a:prstGeom>
          <a:ln>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32625" y="1002745"/>
            <a:ext cx="1827318" cy="646331"/>
          </a:xfrm>
          <a:prstGeom prst="rect">
            <a:avLst/>
          </a:prstGeom>
          <a:noFill/>
        </p:spPr>
        <p:txBody>
          <a:bodyPr wrap="none" rtlCol="0">
            <a:spAutoFit/>
          </a:bodyPr>
          <a:lstStyle/>
          <a:p>
            <a:pPr marR="0" algn="l" defTabSz="457200" rtl="0">
              <a:lnSpc>
                <a:spcPct val="100000"/>
              </a:lnSpc>
            </a:pPr>
            <a:r>
              <a:rPr lang="en-US" sz="1800" kern="1200" dirty="0">
                <a:solidFill>
                  <a:prstClr val="black"/>
                </a:solidFill>
                <a:latin typeface="Arial"/>
                <a:ea typeface=""/>
                <a:cs typeface="Arial"/>
              </a:rPr>
              <a:t>High throughput</a:t>
            </a:r>
            <a:br>
              <a:rPr lang="en-US" sz="1800" kern="1200" dirty="0">
                <a:solidFill>
                  <a:prstClr val="black"/>
                </a:solidFill>
                <a:latin typeface="Arial"/>
                <a:ea typeface=""/>
                <a:cs typeface="Arial"/>
              </a:rPr>
            </a:br>
            <a:r>
              <a:rPr lang="en-US" sz="1800" kern="1200" dirty="0">
                <a:solidFill>
                  <a:prstClr val="black"/>
                </a:solidFill>
                <a:latin typeface="Arial"/>
                <a:ea typeface=""/>
                <a:cs typeface="Arial"/>
              </a:rPr>
              <a:t>sequencing</a:t>
            </a:r>
          </a:p>
        </p:txBody>
      </p:sp>
      <p:cxnSp>
        <p:nvCxnSpPr>
          <p:cNvPr id="12" name="Straight Connector 11"/>
          <p:cNvCxnSpPr/>
          <p:nvPr/>
        </p:nvCxnSpPr>
        <p:spPr>
          <a:xfrm>
            <a:off x="1458678" y="1468576"/>
            <a:ext cx="6306465" cy="0"/>
          </a:xfrm>
          <a:prstGeom prst="line">
            <a:avLst/>
          </a:prstGeom>
          <a:ln>
            <a:solidFill>
              <a:schemeClr val="tx1"/>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2633806" y="1468576"/>
            <a:ext cx="0" cy="394091"/>
          </a:xfrm>
          <a:prstGeom prst="line">
            <a:avLst/>
          </a:prstGeom>
          <a:ln>
            <a:solidFill>
              <a:schemeClr val="tx1"/>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4344292" y="1471986"/>
            <a:ext cx="0" cy="394091"/>
          </a:xfrm>
          <a:prstGeom prst="line">
            <a:avLst/>
          </a:prstGeom>
          <a:ln>
            <a:solidFill>
              <a:schemeClr val="tx1"/>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081169" y="1482867"/>
            <a:ext cx="0" cy="394091"/>
          </a:xfrm>
          <a:prstGeom prst="line">
            <a:avLst/>
          </a:prstGeom>
          <a:ln>
            <a:solidFill>
              <a:schemeClr val="tx1"/>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7774503" y="1468576"/>
            <a:ext cx="0" cy="394091"/>
          </a:xfrm>
          <a:prstGeom prst="line">
            <a:avLst/>
          </a:prstGeom>
          <a:ln>
            <a:solidFill>
              <a:schemeClr val="tx1"/>
            </a:solidFill>
            <a:prstDash val="solid"/>
          </a:ln>
          <a:effectLst/>
        </p:spPr>
        <p:style>
          <a:lnRef idx="2">
            <a:schemeClr val="accent1"/>
          </a:lnRef>
          <a:fillRef idx="0">
            <a:schemeClr val="accent1"/>
          </a:fillRef>
          <a:effectRef idx="1">
            <a:schemeClr val="accent1"/>
          </a:effectRef>
          <a:fontRef idx="minor">
            <a:schemeClr val="tx1"/>
          </a:fontRef>
        </p:style>
      </p:cxnSp>
      <p:sp>
        <p:nvSpPr>
          <p:cNvPr id="20" name="Rectangle 19"/>
          <p:cNvSpPr/>
          <p:nvPr/>
        </p:nvSpPr>
        <p:spPr>
          <a:xfrm>
            <a:off x="3962098" y="6464808"/>
            <a:ext cx="1982710" cy="28346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3853890" y="6378940"/>
            <a:ext cx="2027158" cy="369332"/>
          </a:xfrm>
          <a:prstGeom prst="rect">
            <a:avLst/>
          </a:prstGeom>
        </p:spPr>
        <p:txBody>
          <a:bodyPr wrap="none">
            <a:spAutoFit/>
          </a:bodyPr>
          <a:lstStyle/>
          <a:p>
            <a:pPr marR="0" defTabSz="457200" rtl="0">
              <a:lnSpc>
                <a:spcPct val="100000"/>
              </a:lnSpc>
            </a:pPr>
            <a:r>
              <a:rPr lang="en-US" sz="1800" kern="1200" dirty="0">
                <a:solidFill>
                  <a:prstClr val="black"/>
                </a:solidFill>
                <a:latin typeface="Arial" charset="0"/>
                <a:ea typeface="Arial" charset="0"/>
                <a:cs typeface="Arial" charset="0"/>
              </a:rPr>
              <a:t>GFP fluorescence</a:t>
            </a:r>
          </a:p>
        </p:txBody>
      </p:sp>
    </p:spTree>
    <p:extLst>
      <p:ext uri="{BB962C8B-B14F-4D97-AF65-F5344CB8AC3E}">
        <p14:creationId xmlns:p14="http://schemas.microsoft.com/office/powerpoint/2010/main" val="6304215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low_profiles_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276" y="1802191"/>
            <a:ext cx="7504524" cy="3613065"/>
          </a:xfrm>
          <a:prstGeom prst="rect">
            <a:avLst/>
          </a:prstGeom>
        </p:spPr>
      </p:pic>
      <p:sp>
        <p:nvSpPr>
          <p:cNvPr id="17" name="Title 8"/>
          <p:cNvSpPr>
            <a:spLocks noGrp="1"/>
          </p:cNvSpPr>
          <p:nvPr>
            <p:ph type="title"/>
          </p:nvPr>
        </p:nvSpPr>
        <p:spPr>
          <a:xfrm>
            <a:off x="457200" y="138297"/>
            <a:ext cx="8229600" cy="815827"/>
          </a:xfrm>
        </p:spPr>
        <p:txBody>
          <a:bodyPr>
            <a:noAutofit/>
          </a:bodyPr>
          <a:lstStyle/>
          <a:p>
            <a:r>
              <a:rPr lang="en-US" sz="3000" dirty="0"/>
              <a:t>Characterizing protein </a:t>
            </a:r>
            <a:r>
              <a:rPr lang="en-US" sz="3000" u="sng" dirty="0"/>
              <a:t>V</a:t>
            </a:r>
            <a:r>
              <a:rPr lang="en-US" sz="3000" dirty="0"/>
              <a:t>ariant </a:t>
            </a:r>
            <a:r>
              <a:rPr lang="en-US" sz="3000" u="sng" dirty="0"/>
              <a:t>A</a:t>
            </a:r>
            <a:r>
              <a:rPr lang="en-US" sz="3000" dirty="0"/>
              <a:t>bundance </a:t>
            </a:r>
            <a:br>
              <a:rPr lang="en-US" sz="3000" dirty="0"/>
            </a:br>
            <a:r>
              <a:rPr lang="en-US" sz="3000" dirty="0"/>
              <a:t>by </a:t>
            </a:r>
            <a:r>
              <a:rPr lang="en-US" sz="3000" u="sng" dirty="0"/>
              <a:t>M</a:t>
            </a:r>
            <a:r>
              <a:rPr lang="en-US" sz="3000" dirty="0"/>
              <a:t>assively </a:t>
            </a:r>
            <a:r>
              <a:rPr lang="en-US" sz="3000" u="sng" dirty="0"/>
              <a:t>P</a:t>
            </a:r>
            <a:r>
              <a:rPr lang="en-US" sz="3000" dirty="0"/>
              <a:t>arallel sequencing (VAMP-</a:t>
            </a:r>
            <a:r>
              <a:rPr lang="en-US" sz="3000" dirty="0" err="1"/>
              <a:t>seq</a:t>
            </a:r>
            <a:r>
              <a:rPr lang="en-US" sz="3000" dirty="0"/>
              <a:t>)</a:t>
            </a:r>
          </a:p>
        </p:txBody>
      </p:sp>
      <p:sp>
        <p:nvSpPr>
          <p:cNvPr id="3" name="TextBox 2"/>
          <p:cNvSpPr txBox="1"/>
          <p:nvPr/>
        </p:nvSpPr>
        <p:spPr>
          <a:xfrm>
            <a:off x="2427406" y="1940262"/>
            <a:ext cx="1109599" cy="369332"/>
          </a:xfrm>
          <a:prstGeom prst="rect">
            <a:avLst/>
          </a:prstGeom>
          <a:noFill/>
        </p:spPr>
        <p:txBody>
          <a:bodyPr wrap="none" rtlCol="0">
            <a:spAutoFit/>
          </a:bodyPr>
          <a:lstStyle/>
          <a:p>
            <a:pPr marR="0" algn="l" defTabSz="457200" rtl="0">
              <a:lnSpc>
                <a:spcPct val="100000"/>
              </a:lnSpc>
            </a:pPr>
            <a:r>
              <a:rPr lang="en-US" sz="1800" kern="1200" dirty="0">
                <a:solidFill>
                  <a:srgbClr val="1F497D"/>
                </a:solidFill>
                <a:latin typeface="Calibri"/>
                <a:ea typeface=""/>
                <a:cs typeface=""/>
              </a:rPr>
              <a:t>Nonsense</a:t>
            </a:r>
          </a:p>
        </p:txBody>
      </p:sp>
      <p:sp>
        <p:nvSpPr>
          <p:cNvPr id="8" name="TextBox 7"/>
          <p:cNvSpPr txBox="1"/>
          <p:nvPr/>
        </p:nvSpPr>
        <p:spPr>
          <a:xfrm>
            <a:off x="5423590" y="1940262"/>
            <a:ext cx="1375185" cy="369332"/>
          </a:xfrm>
          <a:prstGeom prst="rect">
            <a:avLst/>
          </a:prstGeom>
          <a:noFill/>
        </p:spPr>
        <p:txBody>
          <a:bodyPr wrap="none" rtlCol="0">
            <a:spAutoFit/>
          </a:bodyPr>
          <a:lstStyle/>
          <a:p>
            <a:pPr marR="0" algn="l" defTabSz="457200" rtl="0">
              <a:lnSpc>
                <a:spcPct val="100000"/>
              </a:lnSpc>
            </a:pPr>
            <a:r>
              <a:rPr lang="en-US" sz="1800" kern="1200" dirty="0">
                <a:solidFill>
                  <a:srgbClr val="C00000"/>
                </a:solidFill>
                <a:latin typeface="Calibri"/>
                <a:ea typeface=""/>
                <a:cs typeface=""/>
              </a:rPr>
              <a:t>Synonymous</a:t>
            </a:r>
          </a:p>
        </p:txBody>
      </p:sp>
      <p:sp>
        <p:nvSpPr>
          <p:cNvPr id="9" name="TextBox 8"/>
          <p:cNvSpPr txBox="1"/>
          <p:nvPr/>
        </p:nvSpPr>
        <p:spPr>
          <a:xfrm>
            <a:off x="3899188" y="1940262"/>
            <a:ext cx="1056700" cy="369332"/>
          </a:xfrm>
          <a:prstGeom prst="rect">
            <a:avLst/>
          </a:prstGeom>
          <a:noFill/>
        </p:spPr>
        <p:txBody>
          <a:bodyPr wrap="none" rtlCol="0">
            <a:spAutoFit/>
          </a:bodyPr>
          <a:lstStyle/>
          <a:p>
            <a:pPr marR="0" algn="l" defTabSz="457200" rtl="0">
              <a:lnSpc>
                <a:spcPct val="100000"/>
              </a:lnSpc>
            </a:pPr>
            <a:r>
              <a:rPr lang="en-US" sz="1800" kern="1200" dirty="0">
                <a:solidFill>
                  <a:prstClr val="black"/>
                </a:solidFill>
                <a:latin typeface="Calibri"/>
                <a:ea typeface=""/>
                <a:cs typeface=""/>
              </a:rPr>
              <a:t>Missense</a:t>
            </a:r>
          </a:p>
        </p:txBody>
      </p:sp>
    </p:spTree>
    <p:extLst>
      <p:ext uri="{BB962C8B-B14F-4D97-AF65-F5344CB8AC3E}">
        <p14:creationId xmlns:p14="http://schemas.microsoft.com/office/powerpoint/2010/main" val="3476925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F0F76-2C24-BCDD-56B7-E954E9D78763}"/>
              </a:ext>
            </a:extLst>
          </p:cNvPr>
          <p:cNvSpPr>
            <a:spLocks noGrp="1"/>
          </p:cNvSpPr>
          <p:nvPr>
            <p:ph type="title"/>
          </p:nvPr>
        </p:nvSpPr>
        <p:spPr>
          <a:xfrm>
            <a:off x="478538" y="114499"/>
            <a:ext cx="8186924" cy="1325563"/>
          </a:xfrm>
        </p:spPr>
        <p:txBody>
          <a:bodyPr/>
          <a:lstStyle/>
          <a:p>
            <a:r>
              <a:rPr lang="en-US" dirty="0">
                <a:latin typeface="Arial" panose="020B0604020202020204" pitchFamily="34" charset="0"/>
                <a:cs typeface="Arial" panose="020B0604020202020204" pitchFamily="34" charset="0"/>
              </a:rPr>
              <a:t>~9,000 missense, nonsense, synonymous and 3 bp deletions in two domains</a:t>
            </a:r>
          </a:p>
        </p:txBody>
      </p:sp>
      <p:sp>
        <p:nvSpPr>
          <p:cNvPr id="3" name="Content Placeholder 2">
            <a:extLst>
              <a:ext uri="{FF2B5EF4-FFF2-40B4-BE49-F238E27FC236}">
                <a16:creationId xmlns:a16="http://schemas.microsoft.com/office/drawing/2014/main" id="{97C4E2E9-A005-036F-3BE8-306E00B34959}"/>
              </a:ext>
            </a:extLst>
          </p:cNvPr>
          <p:cNvSpPr>
            <a:spLocks noGrp="1"/>
          </p:cNvSpPr>
          <p:nvPr>
            <p:ph idx="1"/>
          </p:nvPr>
        </p:nvSpPr>
        <p:spPr>
          <a:xfrm>
            <a:off x="341321" y="3313043"/>
            <a:ext cx="8708469" cy="2705745"/>
          </a:xfrm>
        </p:spPr>
        <p:txBody>
          <a:bodyPr>
            <a:noAutofit/>
          </a:bodyPr>
          <a:lstStyle/>
          <a:p>
            <a:pPr marL="0" indent="0">
              <a:buNone/>
            </a:pPr>
            <a:r>
              <a:rPr lang="en-US" sz="2000" dirty="0">
                <a:latin typeface="Arial" panose="020B0604020202020204" pitchFamily="34" charset="0"/>
                <a:cs typeface="Arial" panose="020B0604020202020204" pitchFamily="34" charset="0"/>
              </a:rPr>
              <a:t>Library 1</a:t>
            </a:r>
          </a:p>
          <a:p>
            <a:pPr lvl="1"/>
            <a:r>
              <a:rPr lang="en-US" sz="2000" dirty="0">
                <a:latin typeface="Arial" panose="020B0604020202020204" pitchFamily="34" charset="0"/>
                <a:cs typeface="Arial" panose="020B0604020202020204" pitchFamily="34" charset="0"/>
              </a:rPr>
              <a:t>205 amino acids in the Tuberin domain (534-737)</a:t>
            </a:r>
          </a:p>
          <a:p>
            <a:pPr lvl="1"/>
            <a:r>
              <a:rPr lang="en-US" sz="2000" dirty="0">
                <a:latin typeface="Arial" panose="020B0604020202020204" pitchFamily="34" charset="0"/>
                <a:cs typeface="Arial" panose="020B0604020202020204" pitchFamily="34" charset="0"/>
              </a:rPr>
              <a:t>4,510 variants were ordered, 3,841 were scored (~85%) </a:t>
            </a:r>
          </a:p>
          <a:p>
            <a:pPr marL="0" indent="0">
              <a:buNone/>
            </a:pPr>
            <a:r>
              <a:rPr lang="en-US" sz="2000" dirty="0">
                <a:latin typeface="Arial" panose="020B0604020202020204" pitchFamily="34" charset="0"/>
                <a:cs typeface="Arial" panose="020B0604020202020204" pitchFamily="34" charset="0"/>
              </a:rPr>
              <a:t>Library 2</a:t>
            </a:r>
          </a:p>
          <a:p>
            <a:pPr lvl="1"/>
            <a:r>
              <a:rPr lang="en-US" sz="2000" dirty="0">
                <a:latin typeface="Arial" panose="020B0604020202020204" pitchFamily="34" charset="0"/>
                <a:cs typeface="Arial" panose="020B0604020202020204" pitchFamily="34" charset="0"/>
              </a:rPr>
              <a:t>295 amino acids including the Rap Gap domain (1,512-1,805)</a:t>
            </a:r>
          </a:p>
          <a:p>
            <a:pPr lvl="1"/>
            <a:r>
              <a:rPr lang="en-US" sz="2000" dirty="0">
                <a:latin typeface="Arial" panose="020B0604020202020204" pitchFamily="34" charset="0"/>
                <a:cs typeface="Arial" panose="020B0604020202020204" pitchFamily="34" charset="0"/>
              </a:rPr>
              <a:t>6,468 variants were ordered, 6,004 were scored (~93%) </a:t>
            </a:r>
          </a:p>
          <a:p>
            <a:r>
              <a:rPr lang="en-US" sz="2000" dirty="0">
                <a:latin typeface="Arial" panose="020B0604020202020204" pitchFamily="34" charset="0"/>
                <a:cs typeface="Arial" panose="020B0604020202020204" pitchFamily="34" charset="0"/>
              </a:rPr>
              <a:t>All missense, 1 synonymous, 1 stop, 1 3bp deletion at each position</a:t>
            </a:r>
          </a:p>
          <a:p>
            <a:r>
              <a:rPr lang="en-US" sz="2000" dirty="0">
                <a:latin typeface="Arial" panose="020B0604020202020204" pitchFamily="34" charset="0"/>
                <a:cs typeface="Arial" panose="020B0604020202020204" pitchFamily="34" charset="0"/>
              </a:rPr>
              <a:t>Both libraries used a barcoded design, with ~24 barcodes per variant for the Tuberin domain and 14 barcodes per variant for the Rap Gap domain</a:t>
            </a:r>
          </a:p>
        </p:txBody>
      </p:sp>
      <p:pic>
        <p:nvPicPr>
          <p:cNvPr id="6" name="Picture 5" descr="A diagram of a diagram of a patient&#10;&#10;AI-generated content may be incorrect.">
            <a:extLst>
              <a:ext uri="{FF2B5EF4-FFF2-40B4-BE49-F238E27FC236}">
                <a16:creationId xmlns:a16="http://schemas.microsoft.com/office/drawing/2014/main" id="{3EF91D10-8D84-9970-1E3A-0CF5E477F035}"/>
              </a:ext>
            </a:extLst>
          </p:cNvPr>
          <p:cNvPicPr>
            <a:picLocks noChangeAspect="1"/>
          </p:cNvPicPr>
          <p:nvPr/>
        </p:nvPicPr>
        <p:blipFill>
          <a:blip r:embed="rId3">
            <a:extLst>
              <a:ext uri="{28A0092B-C50C-407E-A947-70E740481C1C}">
                <a14:useLocalDpi xmlns:a14="http://schemas.microsoft.com/office/drawing/2010/main" val="0"/>
              </a:ext>
            </a:extLst>
          </a:blip>
          <a:srcRect t="63408" r="44897" b="21496"/>
          <a:stretch>
            <a:fillRect/>
          </a:stretch>
        </p:blipFill>
        <p:spPr>
          <a:xfrm>
            <a:off x="107105" y="1440062"/>
            <a:ext cx="8929790" cy="1210373"/>
          </a:xfrm>
          <a:prstGeom prst="rect">
            <a:avLst/>
          </a:prstGeom>
        </p:spPr>
      </p:pic>
      <p:pic>
        <p:nvPicPr>
          <p:cNvPr id="7" name="Picture 6" descr="A diagram of a diagram of a patient&#10;&#10;AI-generated content may be incorrect.">
            <a:extLst>
              <a:ext uri="{FF2B5EF4-FFF2-40B4-BE49-F238E27FC236}">
                <a16:creationId xmlns:a16="http://schemas.microsoft.com/office/drawing/2014/main" id="{7ECA31F8-F18F-B1AF-4CD9-046C858EB3F3}"/>
              </a:ext>
            </a:extLst>
          </p:cNvPr>
          <p:cNvPicPr>
            <a:picLocks noChangeAspect="1"/>
          </p:cNvPicPr>
          <p:nvPr/>
        </p:nvPicPr>
        <p:blipFill>
          <a:blip r:embed="rId3">
            <a:extLst>
              <a:ext uri="{28A0092B-C50C-407E-A947-70E740481C1C}">
                <a14:useLocalDpi xmlns:a14="http://schemas.microsoft.com/office/drawing/2010/main" val="0"/>
              </a:ext>
            </a:extLst>
          </a:blip>
          <a:srcRect t="91492" r="77117" b="244"/>
          <a:stretch>
            <a:fillRect/>
          </a:stretch>
        </p:blipFill>
        <p:spPr>
          <a:xfrm>
            <a:off x="863566" y="2650435"/>
            <a:ext cx="3708434" cy="662608"/>
          </a:xfrm>
          <a:prstGeom prst="rect">
            <a:avLst/>
          </a:prstGeom>
        </p:spPr>
      </p:pic>
      <p:pic>
        <p:nvPicPr>
          <p:cNvPr id="8" name="Picture 7" descr="A diagram of a diagram of a patient&#10;&#10;AI-generated content may be incorrect.">
            <a:extLst>
              <a:ext uri="{FF2B5EF4-FFF2-40B4-BE49-F238E27FC236}">
                <a16:creationId xmlns:a16="http://schemas.microsoft.com/office/drawing/2014/main" id="{24817A1C-1495-FF87-D048-FCE197BACB15}"/>
              </a:ext>
            </a:extLst>
          </p:cNvPr>
          <p:cNvPicPr>
            <a:picLocks noChangeAspect="1"/>
          </p:cNvPicPr>
          <p:nvPr/>
        </p:nvPicPr>
        <p:blipFill>
          <a:blip r:embed="rId3">
            <a:extLst>
              <a:ext uri="{28A0092B-C50C-407E-A947-70E740481C1C}">
                <a14:useLocalDpi xmlns:a14="http://schemas.microsoft.com/office/drawing/2010/main" val="0"/>
              </a:ext>
            </a:extLst>
          </a:blip>
          <a:srcRect l="23815" t="91736" r="69670" b="6117"/>
          <a:stretch>
            <a:fillRect/>
          </a:stretch>
        </p:blipFill>
        <p:spPr>
          <a:xfrm>
            <a:off x="4695556" y="2650435"/>
            <a:ext cx="1055887" cy="172134"/>
          </a:xfrm>
          <a:prstGeom prst="rect">
            <a:avLst/>
          </a:prstGeom>
        </p:spPr>
      </p:pic>
      <p:sp>
        <p:nvSpPr>
          <p:cNvPr id="10" name="TextBox 9">
            <a:extLst>
              <a:ext uri="{FF2B5EF4-FFF2-40B4-BE49-F238E27FC236}">
                <a16:creationId xmlns:a16="http://schemas.microsoft.com/office/drawing/2014/main" id="{CA017051-B661-1F2A-B866-9068E1483DCA}"/>
              </a:ext>
            </a:extLst>
          </p:cNvPr>
          <p:cNvSpPr txBox="1"/>
          <p:nvPr/>
        </p:nvSpPr>
        <p:spPr>
          <a:xfrm>
            <a:off x="6764056" y="6333747"/>
            <a:ext cx="2573782" cy="467629"/>
          </a:xfrm>
          <a:prstGeom prst="rect">
            <a:avLst/>
          </a:prstGeom>
          <a:noFill/>
        </p:spPr>
        <p:txBody>
          <a:bodyPr wrap="none" rtlCol="0">
            <a:spAutoFit/>
          </a:bodyPr>
          <a:lstStyle/>
          <a:p>
            <a:r>
              <a:rPr lang="en-US" sz="1800" dirty="0"/>
              <a:t>Image: Jeff Calhoun</a:t>
            </a:r>
          </a:p>
        </p:txBody>
      </p:sp>
    </p:spTree>
    <p:extLst>
      <p:ext uri="{BB962C8B-B14F-4D97-AF65-F5344CB8AC3E}">
        <p14:creationId xmlns:p14="http://schemas.microsoft.com/office/powerpoint/2010/main" val="3992137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4EB7F5-D486-86E7-DB7C-0768E642AD75}"/>
              </a:ext>
            </a:extLst>
          </p:cNvPr>
          <p:cNvSpPr>
            <a:spLocks noGrp="1"/>
          </p:cNvSpPr>
          <p:nvPr>
            <p:ph type="title"/>
          </p:nvPr>
        </p:nvSpPr>
        <p:spPr>
          <a:xfrm>
            <a:off x="628650" y="193676"/>
            <a:ext cx="7886700" cy="1325563"/>
          </a:xfrm>
        </p:spPr>
        <p:txBody>
          <a:bodyPr>
            <a:normAutofit/>
          </a:bodyPr>
          <a:lstStyle/>
          <a:p>
            <a:r>
              <a:rPr lang="en-US" sz="3000" dirty="0">
                <a:latin typeface="Arial" panose="020B0604020202020204" pitchFamily="34" charset="0"/>
                <a:cs typeface="Arial" panose="020B0604020202020204" pitchFamily="34" charset="0"/>
              </a:rPr>
              <a:t>Data processing details</a:t>
            </a:r>
          </a:p>
        </p:txBody>
      </p:sp>
      <p:sp>
        <p:nvSpPr>
          <p:cNvPr id="3" name="Content Placeholder 2">
            <a:extLst>
              <a:ext uri="{FF2B5EF4-FFF2-40B4-BE49-F238E27FC236}">
                <a16:creationId xmlns:a16="http://schemas.microsoft.com/office/drawing/2014/main" id="{86620054-DC6B-2B0E-7F8F-F489743D64AA}"/>
              </a:ext>
            </a:extLst>
          </p:cNvPr>
          <p:cNvSpPr>
            <a:spLocks noGrp="1"/>
          </p:cNvSpPr>
          <p:nvPr>
            <p:ph idx="1"/>
          </p:nvPr>
        </p:nvSpPr>
        <p:spPr>
          <a:xfrm>
            <a:off x="628650" y="1253331"/>
            <a:ext cx="7886700" cy="4351338"/>
          </a:xfrm>
        </p:spPr>
        <p:txBody>
          <a:bodyPr/>
          <a:lstStyle/>
          <a:p>
            <a:r>
              <a:rPr lang="en-US" dirty="0">
                <a:latin typeface="Arial" panose="020B0604020202020204" pitchFamily="34" charset="0"/>
                <a:cs typeface="Arial" panose="020B0604020202020204" pitchFamily="34" charset="0"/>
              </a:rPr>
              <a:t>Individual barcode counts across samples were summed and then divided by the sum of all the sums to generate a frequency</a:t>
            </a:r>
          </a:p>
          <a:p>
            <a:pPr lvl="1"/>
            <a:r>
              <a:rPr lang="en-US" dirty="0">
                <a:latin typeface="Arial" panose="020B0604020202020204" pitchFamily="34" charset="0"/>
                <a:cs typeface="Arial" panose="020B0604020202020204" pitchFamily="34" charset="0"/>
              </a:rPr>
              <a:t>A cut-off of 5x10</a:t>
            </a:r>
            <a:r>
              <a:rPr lang="en-US" baseline="30000" dirty="0">
                <a:latin typeface="Arial" panose="020B0604020202020204" pitchFamily="34" charset="0"/>
                <a:cs typeface="Arial" panose="020B0604020202020204" pitchFamily="34" charset="0"/>
              </a:rPr>
              <a:t>-7 </a:t>
            </a:r>
            <a:r>
              <a:rPr lang="en-US" dirty="0">
                <a:latin typeface="Arial" panose="020B0604020202020204" pitchFamily="34" charset="0"/>
                <a:cs typeface="Arial" panose="020B0604020202020204" pitchFamily="34" charset="0"/>
              </a:rPr>
              <a:t>was used to eliminate low frequency barcodes</a:t>
            </a:r>
          </a:p>
          <a:p>
            <a:pPr lvl="1"/>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 pseudo-count of 1 was added to all remaining barcode counts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Bin barcode frequencies are calculated and then barcodes are collapsed to variants according to the map</a:t>
            </a:r>
          </a:p>
          <a:p>
            <a:pPr lvl="1"/>
            <a:r>
              <a:rPr lang="en-US" dirty="0">
                <a:latin typeface="Arial" panose="020B0604020202020204" pitchFamily="34" charset="0"/>
                <a:cs typeface="Arial" panose="020B0604020202020204" pitchFamily="34" charset="0"/>
              </a:rPr>
              <a:t>Only variants that are present at a frequency greater than 8x10</a:t>
            </a:r>
            <a:r>
              <a:rPr lang="en-US" baseline="30000" dirty="0">
                <a:latin typeface="Arial" panose="020B0604020202020204" pitchFamily="34" charset="0"/>
                <a:cs typeface="Arial" panose="020B0604020202020204" pitchFamily="34" charset="0"/>
              </a:rPr>
              <a:t>-4</a:t>
            </a:r>
            <a:r>
              <a:rPr lang="en-US" dirty="0">
                <a:latin typeface="Arial" panose="020B0604020202020204" pitchFamily="34" charset="0"/>
                <a:cs typeface="Arial" panose="020B0604020202020204" pitchFamily="34" charset="0"/>
              </a:rPr>
              <a:t> receive a score</a:t>
            </a:r>
          </a:p>
        </p:txBody>
      </p:sp>
    </p:spTree>
    <p:extLst>
      <p:ext uri="{BB962C8B-B14F-4D97-AF65-F5344CB8AC3E}">
        <p14:creationId xmlns:p14="http://schemas.microsoft.com/office/powerpoint/2010/main" val="1380278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9D853-15DC-EAD1-A155-4F1C092BCB67}"/>
              </a:ext>
            </a:extLst>
          </p:cNvPr>
          <p:cNvSpPr>
            <a:spLocks noGrp="1"/>
          </p:cNvSpPr>
          <p:nvPr>
            <p:ph type="title"/>
          </p:nvPr>
        </p:nvSpPr>
        <p:spPr>
          <a:xfrm>
            <a:off x="433866" y="-65188"/>
            <a:ext cx="7886700" cy="1325563"/>
          </a:xfrm>
        </p:spPr>
        <p:txBody>
          <a:bodyPr>
            <a:normAutofit/>
          </a:bodyPr>
          <a:lstStyle/>
          <a:p>
            <a:r>
              <a:rPr lang="en-US" sz="3000" dirty="0">
                <a:latin typeface="Arial" panose="020B0604020202020204" pitchFamily="34" charset="0"/>
                <a:cs typeface="Arial" panose="020B0604020202020204" pitchFamily="34" charset="0"/>
              </a:rPr>
              <a:t>Data Processing Details (Continued)</a:t>
            </a:r>
          </a:p>
        </p:txBody>
      </p:sp>
      <p:sp>
        <p:nvSpPr>
          <p:cNvPr id="3" name="Content Placeholder 2">
            <a:extLst>
              <a:ext uri="{FF2B5EF4-FFF2-40B4-BE49-F238E27FC236}">
                <a16:creationId xmlns:a16="http://schemas.microsoft.com/office/drawing/2014/main" id="{72C160A6-37CF-AB39-0465-D41E5E5C30E8}"/>
              </a:ext>
            </a:extLst>
          </p:cNvPr>
          <p:cNvSpPr>
            <a:spLocks noGrp="1"/>
          </p:cNvSpPr>
          <p:nvPr>
            <p:ph idx="1"/>
          </p:nvPr>
        </p:nvSpPr>
        <p:spPr>
          <a:xfrm>
            <a:off x="628650" y="1042021"/>
            <a:ext cx="7886700" cy="4773958"/>
          </a:xfrm>
        </p:spPr>
        <p:txBody>
          <a:bodyPr>
            <a:normAutofit fontScale="92500" lnSpcReduction="20000"/>
          </a:bodyPr>
          <a:lstStyle/>
          <a:p>
            <a:r>
              <a:rPr lang="en-US" dirty="0">
                <a:latin typeface="Arial" panose="020B0604020202020204" pitchFamily="34" charset="0"/>
                <a:cs typeface="Arial" panose="020B0604020202020204" pitchFamily="34" charset="0"/>
              </a:rPr>
              <a:t>Weighted average calculations as in </a:t>
            </a:r>
            <a:r>
              <a:rPr lang="en-US" dirty="0" err="1">
                <a:latin typeface="Arial" panose="020B0604020202020204" pitchFamily="34" charset="0"/>
                <a:cs typeface="Arial" panose="020B0604020202020204" pitchFamily="34" charset="0"/>
              </a:rPr>
              <a:t>Matreyek</a:t>
            </a:r>
            <a:r>
              <a:rPr lang="en-US" dirty="0">
                <a:latin typeface="Arial" panose="020B0604020202020204" pitchFamily="34" charset="0"/>
                <a:cs typeface="Arial" panose="020B0604020202020204" pitchFamily="34" charset="0"/>
              </a:rPr>
              <a:t> et al, 2018</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Weighted frequencies for each variant (</a:t>
            </a:r>
            <a:r>
              <a:rPr lang="en-US" i="1" dirty="0">
                <a:latin typeface="Arial" panose="020B0604020202020204" pitchFamily="34" charset="0"/>
                <a:cs typeface="Arial" panose="020B0604020202020204" pitchFamily="34" charset="0"/>
              </a:rPr>
              <a:t>W</a:t>
            </a:r>
            <a:r>
              <a:rPr lang="en-US" i="1" baseline="-25000" dirty="0">
                <a:latin typeface="Arial" panose="020B0604020202020204" pitchFamily="34" charset="0"/>
                <a:cs typeface="Arial" panose="020B0604020202020204" pitchFamily="34" charset="0"/>
              </a:rPr>
              <a:t>V</a:t>
            </a:r>
            <a:r>
              <a:rPr lang="en-US" i="1"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are min-maxed normalized using the wild type (</a:t>
            </a:r>
            <a:r>
              <a:rPr lang="en-US" i="1" dirty="0">
                <a:latin typeface="Arial" panose="020B0604020202020204" pitchFamily="34" charset="0"/>
                <a:cs typeface="Arial" panose="020B0604020202020204" pitchFamily="34" charset="0"/>
              </a:rPr>
              <a:t>W</a:t>
            </a:r>
            <a:r>
              <a:rPr lang="en-US" i="1" baseline="-25000" dirty="0">
                <a:latin typeface="Arial" panose="020B0604020202020204" pitchFamily="34" charset="0"/>
                <a:cs typeface="Arial" panose="020B0604020202020204" pitchFamily="34" charset="0"/>
              </a:rPr>
              <a:t>WT</a:t>
            </a:r>
            <a:r>
              <a:rPr lang="en-US" dirty="0">
                <a:latin typeface="Arial" panose="020B0604020202020204" pitchFamily="34" charset="0"/>
                <a:cs typeface="Arial" panose="020B0604020202020204" pitchFamily="34" charset="0"/>
              </a:rPr>
              <a:t>) and the median of the bottom 5</a:t>
            </a:r>
            <a:r>
              <a:rPr lang="en-US" baseline="30000" dirty="0">
                <a:latin typeface="Arial" panose="020B0604020202020204" pitchFamily="34" charset="0"/>
                <a:cs typeface="Arial" panose="020B0604020202020204" pitchFamily="34" charset="0"/>
              </a:rPr>
              <a:t>th</a:t>
            </a:r>
            <a:r>
              <a:rPr lang="en-US" dirty="0">
                <a:latin typeface="Arial" panose="020B0604020202020204" pitchFamily="34" charset="0"/>
                <a:cs typeface="Arial" panose="020B0604020202020204" pitchFamily="34" charset="0"/>
              </a:rPr>
              <a:t> percentile of missense values (</a:t>
            </a:r>
            <a:r>
              <a:rPr lang="en-US" i="1" dirty="0">
                <a:latin typeface="Arial" panose="020B0604020202020204" pitchFamily="34" charset="0"/>
                <a:cs typeface="Arial" panose="020B0604020202020204" pitchFamily="34" charset="0"/>
              </a:rPr>
              <a:t>W</a:t>
            </a:r>
            <a:r>
              <a:rPr lang="en-US" i="1" baseline="-25000" dirty="0">
                <a:latin typeface="Arial" panose="020B0604020202020204" pitchFamily="34" charset="0"/>
                <a:cs typeface="Arial" panose="020B0604020202020204" pitchFamily="34" charset="0"/>
              </a:rPr>
              <a:t>5%mismed</a:t>
            </a:r>
            <a:r>
              <a:rPr lang="en-US" dirty="0">
                <a:latin typeface="Arial" panose="020B0604020202020204" pitchFamily="34" charset="0"/>
                <a:cs typeface="Arial" panose="020B0604020202020204" pitchFamily="34" charset="0"/>
              </a:rPr>
              <a:t>)</a:t>
            </a:r>
            <a:endParaRPr lang="en-US" i="1" dirty="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Variants whose abundance is like wild type will score around 1, and lower abundance variants will be less than 1.</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Standard deviation and standard error were provided</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Scores from the two libraries were combined</a:t>
            </a:r>
          </a:p>
        </p:txBody>
      </p:sp>
      <p:pic>
        <p:nvPicPr>
          <p:cNvPr id="5" name="Picture 4">
            <a:extLst>
              <a:ext uri="{FF2B5EF4-FFF2-40B4-BE49-F238E27FC236}">
                <a16:creationId xmlns:a16="http://schemas.microsoft.com/office/drawing/2014/main" id="{D6107621-F409-7A95-D3A3-FBDE5FB59775}"/>
              </a:ext>
            </a:extLst>
          </p:cNvPr>
          <p:cNvPicPr>
            <a:picLocks noChangeAspect="1"/>
          </p:cNvPicPr>
          <p:nvPr/>
        </p:nvPicPr>
        <p:blipFill>
          <a:blip r:embed="rId2"/>
          <a:srcRect l="21242" t="21203" r="25361" b="73769"/>
          <a:stretch>
            <a:fillRect/>
          </a:stretch>
        </p:blipFill>
        <p:spPr>
          <a:xfrm>
            <a:off x="980466" y="1316957"/>
            <a:ext cx="7183067" cy="875227"/>
          </a:xfrm>
          <a:prstGeom prst="rect">
            <a:avLst/>
          </a:prstGeom>
        </p:spPr>
      </p:pic>
      <p:pic>
        <p:nvPicPr>
          <p:cNvPr id="8" name="Picture 7">
            <a:extLst>
              <a:ext uri="{FF2B5EF4-FFF2-40B4-BE49-F238E27FC236}">
                <a16:creationId xmlns:a16="http://schemas.microsoft.com/office/drawing/2014/main" id="{6E9F2F66-6A9B-0E1A-F095-1F6141DC95AB}"/>
              </a:ext>
            </a:extLst>
          </p:cNvPr>
          <p:cNvPicPr>
            <a:picLocks noChangeAspect="1"/>
          </p:cNvPicPr>
          <p:nvPr/>
        </p:nvPicPr>
        <p:blipFill>
          <a:blip r:embed="rId3"/>
          <a:srcRect l="39858" t="26306" r="39881" b="69100"/>
          <a:stretch>
            <a:fillRect/>
          </a:stretch>
        </p:blipFill>
        <p:spPr>
          <a:xfrm>
            <a:off x="2593758" y="2905640"/>
            <a:ext cx="3566916" cy="1046720"/>
          </a:xfrm>
          <a:prstGeom prst="rect">
            <a:avLst/>
          </a:prstGeom>
        </p:spPr>
      </p:pic>
    </p:spTree>
    <p:extLst>
      <p:ext uri="{BB962C8B-B14F-4D97-AF65-F5344CB8AC3E}">
        <p14:creationId xmlns:p14="http://schemas.microsoft.com/office/powerpoint/2010/main" val="1650377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12" descr="A diagram of a library&#10;&#10;AI-generated content may be incorrect.">
            <a:extLst>
              <a:ext uri="{FF2B5EF4-FFF2-40B4-BE49-F238E27FC236}">
                <a16:creationId xmlns:a16="http://schemas.microsoft.com/office/drawing/2014/main" id="{055DAF25-07B6-42E3-7FA5-701DA21F17AD}"/>
              </a:ext>
            </a:extLst>
          </p:cNvPr>
          <p:cNvPicPr>
            <a:picLocks noChangeAspect="1"/>
          </p:cNvPicPr>
          <p:nvPr/>
        </p:nvPicPr>
        <p:blipFill>
          <a:blip r:embed="rId2"/>
          <a:srcRect t="12202"/>
          <a:stretch>
            <a:fillRect/>
          </a:stretch>
        </p:blipFill>
        <p:spPr>
          <a:xfrm>
            <a:off x="962376" y="1258140"/>
            <a:ext cx="6764307" cy="5014815"/>
          </a:xfrm>
          <a:prstGeom prst="rect">
            <a:avLst/>
          </a:prstGeom>
        </p:spPr>
      </p:pic>
      <p:sp>
        <p:nvSpPr>
          <p:cNvPr id="2" name="Title 1">
            <a:extLst>
              <a:ext uri="{FF2B5EF4-FFF2-40B4-BE49-F238E27FC236}">
                <a16:creationId xmlns:a16="http://schemas.microsoft.com/office/drawing/2014/main" id="{06FA6647-00B8-3E3D-CD40-D7E2CDD57E89}"/>
              </a:ext>
            </a:extLst>
          </p:cNvPr>
          <p:cNvSpPr>
            <a:spLocks noGrp="1"/>
          </p:cNvSpPr>
          <p:nvPr>
            <p:ph type="title"/>
          </p:nvPr>
        </p:nvSpPr>
        <p:spPr/>
        <p:txBody>
          <a:bodyPr>
            <a:normAutofit/>
          </a:bodyPr>
          <a:lstStyle/>
          <a:p>
            <a:r>
              <a:rPr lang="en-US" sz="3000" dirty="0">
                <a:latin typeface="Arial" panose="020B0604020202020204" pitchFamily="34" charset="0"/>
                <a:cs typeface="Arial" panose="020B0604020202020204" pitchFamily="34" charset="0"/>
              </a:rPr>
              <a:t>Replicate abundance scores were well correlated, Pearson R ~ 0.95</a:t>
            </a:r>
          </a:p>
        </p:txBody>
      </p:sp>
    </p:spTree>
    <p:extLst>
      <p:ext uri="{BB962C8B-B14F-4D97-AF65-F5344CB8AC3E}">
        <p14:creationId xmlns:p14="http://schemas.microsoft.com/office/powerpoint/2010/main" val="22618266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891A0-C810-9643-7CAC-19E7188AF5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FA1E08-6DEE-6537-D94E-A9C9B775A919}"/>
              </a:ext>
            </a:extLst>
          </p:cNvPr>
          <p:cNvSpPr>
            <a:spLocks noGrp="1"/>
          </p:cNvSpPr>
          <p:nvPr>
            <p:ph type="title"/>
          </p:nvPr>
        </p:nvSpPr>
        <p:spPr>
          <a:xfrm>
            <a:off x="628650" y="262099"/>
            <a:ext cx="7886700" cy="1325563"/>
          </a:xfrm>
        </p:spPr>
        <p:txBody>
          <a:bodyPr>
            <a:normAutofit fontScale="90000"/>
          </a:bodyPr>
          <a:lstStyle/>
          <a:p>
            <a:r>
              <a:rPr lang="en-US" dirty="0">
                <a:latin typeface="Arial" panose="020B0604020202020204" pitchFamily="34" charset="0"/>
                <a:cs typeface="Arial" panose="020B0604020202020204" pitchFamily="34" charset="0"/>
              </a:rPr>
              <a:t>Synonymous and nonsense variants were well separated, missense variants were ~bimodal</a:t>
            </a:r>
          </a:p>
        </p:txBody>
      </p:sp>
      <p:pic>
        <p:nvPicPr>
          <p:cNvPr id="4" name="Graphic 3">
            <a:extLst>
              <a:ext uri="{FF2B5EF4-FFF2-40B4-BE49-F238E27FC236}">
                <a16:creationId xmlns:a16="http://schemas.microsoft.com/office/drawing/2014/main" id="{496BC9EA-ED62-D0EB-21E7-313F14974103}"/>
              </a:ext>
            </a:extLst>
          </p:cNvPr>
          <p:cNvPicPr>
            <a:picLocks noChangeAspect="1"/>
          </p:cNvPicPr>
          <p:nvPr/>
        </p:nvPicPr>
        <p:blipFill>
          <a:blip r:embed="rId2">
            <a:extLst>
              <a:ext uri="{96DAC541-7B7A-43D3-8B79-37D633B846F1}">
                <asvg:svgBlip xmlns:asvg="http://schemas.microsoft.com/office/drawing/2016/SVG/main" r:embed="rId3"/>
              </a:ext>
            </a:extLst>
          </a:blip>
          <a:srcRect l="6265" b="46498"/>
          <a:stretch>
            <a:fillRect/>
          </a:stretch>
        </p:blipFill>
        <p:spPr>
          <a:xfrm>
            <a:off x="197359" y="1587662"/>
            <a:ext cx="8749282" cy="4756410"/>
          </a:xfrm>
          <a:prstGeom prst="rect">
            <a:avLst/>
          </a:prstGeom>
        </p:spPr>
      </p:pic>
      <p:sp>
        <p:nvSpPr>
          <p:cNvPr id="5" name="TextBox 4">
            <a:extLst>
              <a:ext uri="{FF2B5EF4-FFF2-40B4-BE49-F238E27FC236}">
                <a16:creationId xmlns:a16="http://schemas.microsoft.com/office/drawing/2014/main" id="{90A49F06-D2A0-7D8F-4159-EE039B343797}"/>
              </a:ext>
            </a:extLst>
          </p:cNvPr>
          <p:cNvSpPr txBox="1"/>
          <p:nvPr/>
        </p:nvSpPr>
        <p:spPr>
          <a:xfrm>
            <a:off x="7400693" y="6344072"/>
            <a:ext cx="2009524" cy="467629"/>
          </a:xfrm>
          <a:prstGeom prst="rect">
            <a:avLst/>
          </a:prstGeom>
          <a:noFill/>
        </p:spPr>
        <p:txBody>
          <a:bodyPr wrap="none" rtlCol="0">
            <a:spAutoFit/>
          </a:bodyPr>
          <a:lstStyle/>
          <a:p>
            <a:r>
              <a:rPr lang="en-US" sz="1800" dirty="0"/>
              <a:t>Plot: Ivan Woo</a:t>
            </a:r>
          </a:p>
        </p:txBody>
      </p:sp>
    </p:spTree>
    <p:extLst>
      <p:ext uri="{BB962C8B-B14F-4D97-AF65-F5344CB8AC3E}">
        <p14:creationId xmlns:p14="http://schemas.microsoft.com/office/powerpoint/2010/main" val="1848736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09097-1B0B-1274-7FC0-EB27C9BCEAAD}"/>
              </a:ext>
            </a:extLst>
          </p:cNvPr>
          <p:cNvSpPr>
            <a:spLocks noGrp="1"/>
          </p:cNvSpPr>
          <p:nvPr>
            <p:ph type="title"/>
          </p:nvPr>
        </p:nvSpPr>
        <p:spPr>
          <a:xfrm>
            <a:off x="628650" y="375754"/>
            <a:ext cx="7886700" cy="1325563"/>
          </a:xfrm>
        </p:spPr>
        <p:txBody>
          <a:bodyPr>
            <a:normAutofit fontScale="90000"/>
          </a:bodyPr>
          <a:lstStyle/>
          <a:p>
            <a:r>
              <a:rPr lang="en-US" dirty="0">
                <a:latin typeface="Arial" panose="020B0604020202020204" pitchFamily="34" charset="0"/>
                <a:cs typeface="Arial" panose="020B0604020202020204" pitchFamily="34" charset="0"/>
              </a:rPr>
              <a:t>Tuberin domain library shows expected patterns of variant effect, with some missing positions</a:t>
            </a:r>
          </a:p>
        </p:txBody>
      </p:sp>
      <p:pic>
        <p:nvPicPr>
          <p:cNvPr id="5" name="Content Placeholder 4">
            <a:extLst>
              <a:ext uri="{FF2B5EF4-FFF2-40B4-BE49-F238E27FC236}">
                <a16:creationId xmlns:a16="http://schemas.microsoft.com/office/drawing/2014/main" id="{D6F244D2-B508-6A82-638C-E24BD3FE9782}"/>
              </a:ext>
            </a:extLst>
          </p:cNvPr>
          <p:cNvPicPr>
            <a:picLocks noGrp="1" noChangeAspect="1"/>
          </p:cNvPicPr>
          <p:nvPr>
            <p:ph idx="1"/>
          </p:nvPr>
        </p:nvPicPr>
        <p:blipFill>
          <a:blip r:embed="rId2"/>
          <a:srcRect r="1586"/>
          <a:stretch>
            <a:fillRect/>
          </a:stretch>
        </p:blipFill>
        <p:spPr>
          <a:xfrm>
            <a:off x="204071" y="1818254"/>
            <a:ext cx="8164425" cy="2067800"/>
          </a:xfrm>
        </p:spPr>
      </p:pic>
      <p:pic>
        <p:nvPicPr>
          <p:cNvPr id="7" name="Picture 6">
            <a:extLst>
              <a:ext uri="{FF2B5EF4-FFF2-40B4-BE49-F238E27FC236}">
                <a16:creationId xmlns:a16="http://schemas.microsoft.com/office/drawing/2014/main" id="{7AD2E730-FC62-849F-9A5F-8600ABE3A621}"/>
              </a:ext>
            </a:extLst>
          </p:cNvPr>
          <p:cNvPicPr>
            <a:picLocks noChangeAspect="1"/>
          </p:cNvPicPr>
          <p:nvPr/>
        </p:nvPicPr>
        <p:blipFill>
          <a:blip r:embed="rId3"/>
          <a:srcRect r="1586"/>
          <a:stretch>
            <a:fillRect/>
          </a:stretch>
        </p:blipFill>
        <p:spPr>
          <a:xfrm>
            <a:off x="204071" y="4013619"/>
            <a:ext cx="8164425" cy="2067800"/>
          </a:xfrm>
          <a:prstGeom prst="rect">
            <a:avLst/>
          </a:prstGeom>
        </p:spPr>
      </p:pic>
      <p:pic>
        <p:nvPicPr>
          <p:cNvPr id="3" name="Content Placeholder 4">
            <a:extLst>
              <a:ext uri="{FF2B5EF4-FFF2-40B4-BE49-F238E27FC236}">
                <a16:creationId xmlns:a16="http://schemas.microsoft.com/office/drawing/2014/main" id="{AB9C5354-F67F-2E42-6675-7AFE9EC0C886}"/>
              </a:ext>
            </a:extLst>
          </p:cNvPr>
          <p:cNvPicPr>
            <a:picLocks noChangeAspect="1"/>
          </p:cNvPicPr>
          <p:nvPr/>
        </p:nvPicPr>
        <p:blipFill>
          <a:blip r:embed="rId2"/>
          <a:srcRect l="98434"/>
          <a:stretch>
            <a:fillRect/>
          </a:stretch>
        </p:blipFill>
        <p:spPr>
          <a:xfrm>
            <a:off x="8566245" y="1038536"/>
            <a:ext cx="373684" cy="5950166"/>
          </a:xfrm>
          <a:prstGeom prst="rect">
            <a:avLst/>
          </a:prstGeom>
        </p:spPr>
      </p:pic>
    </p:spTree>
    <p:extLst>
      <p:ext uri="{BB962C8B-B14F-4D97-AF65-F5344CB8AC3E}">
        <p14:creationId xmlns:p14="http://schemas.microsoft.com/office/powerpoint/2010/main" val="3792555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1C113-DBE4-23DF-B2E7-72542DB110CF}"/>
              </a:ext>
            </a:extLst>
          </p:cNvPr>
          <p:cNvSpPr>
            <a:spLocks noGrp="1"/>
          </p:cNvSpPr>
          <p:nvPr>
            <p:ph type="title"/>
          </p:nvPr>
        </p:nvSpPr>
        <p:spPr/>
        <p:txBody>
          <a:bodyPr/>
          <a:lstStyle/>
          <a:p>
            <a:r>
              <a:rPr lang="en-US" dirty="0"/>
              <a:t>RAP GAP domain</a:t>
            </a:r>
          </a:p>
        </p:txBody>
      </p:sp>
      <p:sp>
        <p:nvSpPr>
          <p:cNvPr id="12" name="Rectangle 11">
            <a:extLst>
              <a:ext uri="{FF2B5EF4-FFF2-40B4-BE49-F238E27FC236}">
                <a16:creationId xmlns:a16="http://schemas.microsoft.com/office/drawing/2014/main" id="{CC5B4239-614D-2CD9-1364-7CE82B14B6F5}"/>
              </a:ext>
            </a:extLst>
          </p:cNvPr>
          <p:cNvSpPr/>
          <p:nvPr/>
        </p:nvSpPr>
        <p:spPr>
          <a:xfrm>
            <a:off x="1615645" y="3652774"/>
            <a:ext cx="7271953" cy="298025"/>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RAP GAP Domain</a:t>
            </a:r>
          </a:p>
        </p:txBody>
      </p:sp>
      <p:sp>
        <p:nvSpPr>
          <p:cNvPr id="13" name="Rectangle 12">
            <a:extLst>
              <a:ext uri="{FF2B5EF4-FFF2-40B4-BE49-F238E27FC236}">
                <a16:creationId xmlns:a16="http://schemas.microsoft.com/office/drawing/2014/main" id="{9BC12239-1569-E94E-ED8E-6DA051E587E6}"/>
              </a:ext>
            </a:extLst>
          </p:cNvPr>
          <p:cNvSpPr/>
          <p:nvPr/>
        </p:nvSpPr>
        <p:spPr>
          <a:xfrm>
            <a:off x="438664" y="5701316"/>
            <a:ext cx="5807677" cy="294370"/>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latin typeface="Arial" panose="020B0604020202020204" pitchFamily="34" charset="0"/>
                <a:cs typeface="Arial" panose="020B0604020202020204" pitchFamily="34" charset="0"/>
              </a:rPr>
              <a:t>RAP GAP Domain</a:t>
            </a:r>
          </a:p>
        </p:txBody>
      </p:sp>
      <p:pic>
        <p:nvPicPr>
          <p:cNvPr id="17" name="Content Placeholder 16">
            <a:extLst>
              <a:ext uri="{FF2B5EF4-FFF2-40B4-BE49-F238E27FC236}">
                <a16:creationId xmlns:a16="http://schemas.microsoft.com/office/drawing/2014/main" id="{72325487-1F08-CF04-2051-B579144AEC11}"/>
              </a:ext>
            </a:extLst>
          </p:cNvPr>
          <p:cNvPicPr>
            <a:picLocks noGrp="1" noChangeAspect="1"/>
          </p:cNvPicPr>
          <p:nvPr>
            <p:ph idx="1"/>
          </p:nvPr>
        </p:nvPicPr>
        <p:blipFill>
          <a:blip r:embed="rId2"/>
          <a:srcRect r="1493"/>
          <a:stretch>
            <a:fillRect/>
          </a:stretch>
        </p:blipFill>
        <p:spPr>
          <a:xfrm>
            <a:off x="123568" y="1988714"/>
            <a:ext cx="8764030" cy="1664060"/>
          </a:xfrm>
        </p:spPr>
      </p:pic>
      <p:pic>
        <p:nvPicPr>
          <p:cNvPr id="19" name="Picture 18">
            <a:extLst>
              <a:ext uri="{FF2B5EF4-FFF2-40B4-BE49-F238E27FC236}">
                <a16:creationId xmlns:a16="http://schemas.microsoft.com/office/drawing/2014/main" id="{F6C696E8-C352-1EAD-5C9D-F251A9DBA3DD}"/>
              </a:ext>
            </a:extLst>
          </p:cNvPr>
          <p:cNvPicPr>
            <a:picLocks noChangeAspect="1"/>
          </p:cNvPicPr>
          <p:nvPr/>
        </p:nvPicPr>
        <p:blipFill>
          <a:blip r:embed="rId3"/>
          <a:srcRect r="1493"/>
          <a:stretch>
            <a:fillRect/>
          </a:stretch>
        </p:blipFill>
        <p:spPr>
          <a:xfrm>
            <a:off x="123569" y="4037256"/>
            <a:ext cx="8764030" cy="1664060"/>
          </a:xfrm>
          <a:prstGeom prst="rect">
            <a:avLst/>
          </a:prstGeom>
        </p:spPr>
      </p:pic>
    </p:spTree>
    <p:extLst>
      <p:ext uri="{BB962C8B-B14F-4D97-AF65-F5344CB8AC3E}">
        <p14:creationId xmlns:p14="http://schemas.microsoft.com/office/powerpoint/2010/main" val="15787164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E2D85-65EB-2F03-AC43-E603F41DA125}"/>
              </a:ext>
            </a:extLst>
          </p:cNvPr>
          <p:cNvSpPr>
            <a:spLocks noGrp="1"/>
          </p:cNvSpPr>
          <p:nvPr>
            <p:ph type="title"/>
          </p:nvPr>
        </p:nvSpPr>
        <p:spPr>
          <a:xfrm>
            <a:off x="350858" y="376700"/>
            <a:ext cx="7886700" cy="1325563"/>
          </a:xfrm>
        </p:spPr>
        <p:txBody>
          <a:bodyPr>
            <a:noAutofit/>
          </a:bodyPr>
          <a:lstStyle/>
          <a:p>
            <a:r>
              <a:rPr lang="en-US" sz="3000" dirty="0">
                <a:latin typeface="Arial" panose="020B0604020202020204" pitchFamily="34" charset="0"/>
                <a:cs typeface="Arial" panose="020B0604020202020204" pitchFamily="34" charset="0"/>
              </a:rPr>
              <a:t>Positive predictive value for pathogenic variants is high, negative predictive value modest</a:t>
            </a:r>
          </a:p>
        </p:txBody>
      </p:sp>
      <p:pic>
        <p:nvPicPr>
          <p:cNvPr id="8" name="Picture 7" descr="A graph of a number of patients&#10;&#10;AI-generated content may be incorrect.">
            <a:extLst>
              <a:ext uri="{FF2B5EF4-FFF2-40B4-BE49-F238E27FC236}">
                <a16:creationId xmlns:a16="http://schemas.microsoft.com/office/drawing/2014/main" id="{0457EA20-B2E3-47D3-3A95-8584D7A1C758}"/>
              </a:ext>
            </a:extLst>
          </p:cNvPr>
          <p:cNvPicPr>
            <a:picLocks noChangeAspect="1"/>
          </p:cNvPicPr>
          <p:nvPr/>
        </p:nvPicPr>
        <p:blipFill>
          <a:blip r:embed="rId2"/>
          <a:stretch>
            <a:fillRect/>
          </a:stretch>
        </p:blipFill>
        <p:spPr>
          <a:xfrm>
            <a:off x="1" y="2125267"/>
            <a:ext cx="4571999" cy="3428999"/>
          </a:xfrm>
          <a:prstGeom prst="rect">
            <a:avLst/>
          </a:prstGeom>
        </p:spPr>
      </p:pic>
      <p:pic>
        <p:nvPicPr>
          <p:cNvPr id="10" name="Picture 9" descr="A graph of a number of bmi&#10;&#10;AI-generated content may be incorrect.">
            <a:extLst>
              <a:ext uri="{FF2B5EF4-FFF2-40B4-BE49-F238E27FC236}">
                <a16:creationId xmlns:a16="http://schemas.microsoft.com/office/drawing/2014/main" id="{116342DD-4F91-C225-F485-A1DADB3B23C4}"/>
              </a:ext>
            </a:extLst>
          </p:cNvPr>
          <p:cNvPicPr>
            <a:picLocks noChangeAspect="1"/>
          </p:cNvPicPr>
          <p:nvPr/>
        </p:nvPicPr>
        <p:blipFill>
          <a:blip r:embed="rId3"/>
          <a:stretch>
            <a:fillRect/>
          </a:stretch>
        </p:blipFill>
        <p:spPr>
          <a:xfrm>
            <a:off x="4572000" y="2125267"/>
            <a:ext cx="4571999" cy="3428999"/>
          </a:xfrm>
          <a:prstGeom prst="rect">
            <a:avLst/>
          </a:prstGeom>
        </p:spPr>
      </p:pic>
      <p:sp>
        <p:nvSpPr>
          <p:cNvPr id="11" name="TextBox 10">
            <a:extLst>
              <a:ext uri="{FF2B5EF4-FFF2-40B4-BE49-F238E27FC236}">
                <a16:creationId xmlns:a16="http://schemas.microsoft.com/office/drawing/2014/main" id="{9F6008C3-C806-C2C3-19DD-457101F13872}"/>
              </a:ext>
            </a:extLst>
          </p:cNvPr>
          <p:cNvSpPr txBox="1"/>
          <p:nvPr/>
        </p:nvSpPr>
        <p:spPr>
          <a:xfrm>
            <a:off x="235032" y="5977270"/>
            <a:ext cx="6622967" cy="483337"/>
          </a:xfrm>
          <a:prstGeom prst="rect">
            <a:avLst/>
          </a:prstGeom>
          <a:noFill/>
        </p:spPr>
        <p:txBody>
          <a:bodyPr wrap="none" rtlCol="0">
            <a:spAutoFit/>
          </a:bodyPr>
          <a:lstStyle/>
          <a:p>
            <a:r>
              <a:rPr lang="en-US" sz="1875" dirty="0"/>
              <a:t>1 star or greater P/LP, LB/B variants retrieved June 2025 </a:t>
            </a:r>
          </a:p>
        </p:txBody>
      </p:sp>
    </p:spTree>
    <p:extLst>
      <p:ext uri="{BB962C8B-B14F-4D97-AF65-F5344CB8AC3E}">
        <p14:creationId xmlns:p14="http://schemas.microsoft.com/office/powerpoint/2010/main" val="8680371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CF56A-5E05-E774-5E81-F31AAF4CF8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EC2D1E-076F-9D97-AC72-8A5D5D3AACBD}"/>
              </a:ext>
            </a:extLst>
          </p:cNvPr>
          <p:cNvSpPr>
            <a:spLocks noGrp="1"/>
          </p:cNvSpPr>
          <p:nvPr>
            <p:ph type="title"/>
          </p:nvPr>
        </p:nvSpPr>
        <p:spPr>
          <a:xfrm>
            <a:off x="350858" y="376700"/>
            <a:ext cx="7886700" cy="1325563"/>
          </a:xfrm>
        </p:spPr>
        <p:txBody>
          <a:bodyPr>
            <a:noAutofit/>
          </a:bodyPr>
          <a:lstStyle/>
          <a:p>
            <a:r>
              <a:rPr lang="en-US" sz="3000" dirty="0">
                <a:latin typeface="Arial" panose="020B0604020202020204" pitchFamily="34" charset="0"/>
                <a:cs typeface="Arial" panose="020B0604020202020204" pitchFamily="34" charset="0"/>
              </a:rPr>
              <a:t>Limitations and challenges of VAMP-seq</a:t>
            </a:r>
          </a:p>
        </p:txBody>
      </p:sp>
      <p:sp>
        <p:nvSpPr>
          <p:cNvPr id="11" name="TextBox 10">
            <a:extLst>
              <a:ext uri="{FF2B5EF4-FFF2-40B4-BE49-F238E27FC236}">
                <a16:creationId xmlns:a16="http://schemas.microsoft.com/office/drawing/2014/main" id="{D65D510F-5882-C726-A0EB-4363B89B6D53}"/>
              </a:ext>
            </a:extLst>
          </p:cNvPr>
          <p:cNvSpPr txBox="1"/>
          <p:nvPr/>
        </p:nvSpPr>
        <p:spPr>
          <a:xfrm>
            <a:off x="1019174" y="1460594"/>
            <a:ext cx="7218384" cy="3513013"/>
          </a:xfrm>
          <a:prstGeom prst="rect">
            <a:avLst/>
          </a:prstGeom>
          <a:noFill/>
        </p:spPr>
        <p:txBody>
          <a:bodyPr wrap="square" rtlCol="0">
            <a:spAutoFit/>
          </a:bodyPr>
          <a:lstStyle/>
          <a:p>
            <a:pPr algn="l"/>
            <a:r>
              <a:rPr lang="en-US" sz="1875" b="1" dirty="0"/>
              <a:t>Cell sorting</a:t>
            </a:r>
          </a:p>
          <a:p>
            <a:pPr marL="342900" lvl="4" indent="-342900" algn="l">
              <a:buFont typeface="Arial" panose="020B0604020202020204" pitchFamily="34" charset="0"/>
              <a:buChar char="•"/>
            </a:pPr>
            <a:r>
              <a:rPr lang="en-US" sz="1875" dirty="0"/>
              <a:t>FACS instruments can sort into at most 4 bins</a:t>
            </a:r>
          </a:p>
          <a:p>
            <a:pPr marL="342900" lvl="4" indent="-342900" algn="l">
              <a:buFont typeface="Arial" panose="020B0604020202020204" pitchFamily="34" charset="0"/>
              <a:buChar char="•"/>
            </a:pPr>
            <a:r>
              <a:rPr lang="en-US" sz="1875" dirty="0"/>
              <a:t>Binning causes score compression and loss of dynamic range at the top and bottom end of the range</a:t>
            </a:r>
          </a:p>
          <a:p>
            <a:pPr lvl="4" indent="0" algn="l"/>
            <a:endParaRPr lang="en-US" sz="1875" dirty="0"/>
          </a:p>
          <a:p>
            <a:pPr lvl="4" indent="0" algn="l"/>
            <a:r>
              <a:rPr lang="en-US" sz="1875" b="1" dirty="0"/>
              <a:t>Protein abundance</a:t>
            </a:r>
          </a:p>
          <a:p>
            <a:pPr marL="342900" lvl="4" indent="-342900" algn="l">
              <a:buFont typeface="Arial" panose="020B0604020202020204" pitchFamily="34" charset="0"/>
              <a:buChar char="•"/>
            </a:pPr>
            <a:r>
              <a:rPr lang="en-US" sz="1875" dirty="0"/>
              <a:t>Abundance is a single phenotype which, while important, does not capture all pathogenic variants</a:t>
            </a:r>
          </a:p>
        </p:txBody>
      </p:sp>
    </p:spTree>
    <p:extLst>
      <p:ext uri="{BB962C8B-B14F-4D97-AF65-F5344CB8AC3E}">
        <p14:creationId xmlns:p14="http://schemas.microsoft.com/office/powerpoint/2010/main" val="29423614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Shape 324"/>
          <p:cNvSpPr/>
          <p:nvPr/>
        </p:nvSpPr>
        <p:spPr>
          <a:xfrm>
            <a:off x="262566" y="57267"/>
            <a:ext cx="8581431" cy="642939"/>
          </a:xfrm>
          <a:prstGeom prst="rect">
            <a:avLst/>
          </a:prstGeom>
          <a:ln w="12700">
            <a:miter lim="400000"/>
          </a:ln>
          <a:extLst>
            <a:ext uri="{C572A759-6A51-4108-AA02-DFA0A04FC94B}">
              <ma14:wrappingTextBoxFlag xmlns="" xmlns:ma14="http://schemas.microsoft.com/office/mac/drawingml/2011/main" val="1"/>
            </a:ext>
          </a:extLst>
        </p:spPr>
        <p:txBody>
          <a:bodyPr lIns="35713" tIns="35713" rIns="35713" bIns="35713" anchor="ctr"/>
          <a:lstStyle>
            <a:lvl1pPr marR="0" defTabSz="584200">
              <a:lnSpc>
                <a:spcPct val="100000"/>
              </a:lnSpc>
              <a:defRPr sz="3500"/>
            </a:lvl1pPr>
          </a:lstStyle>
          <a:p>
            <a:pPr marL="0" marR="0" lvl="0" indent="0" algn="ctr" defTabSz="584200" eaLnBrk="1" fontAlgn="auto" latinLnBrk="0" hangingPunct="1">
              <a:lnSpc>
                <a:spcPct val="100000"/>
              </a:lnSpc>
              <a:spcBef>
                <a:spcPts val="0"/>
              </a:spcBef>
              <a:spcAft>
                <a:spcPts val="0"/>
              </a:spcAft>
              <a:buClrTx/>
              <a:buSzTx/>
              <a:buFontTx/>
              <a:buNone/>
              <a:tabLst/>
              <a:defRPr sz="1800"/>
            </a:pPr>
            <a:r>
              <a:rPr kumimoji="0" lang="en-US" sz="2500" b="0" i="0" u="none" strike="noStrike" kern="0" cap="none" spc="0" normalizeH="0" baseline="0" noProof="0" dirty="0">
                <a:ln>
                  <a:noFill/>
                </a:ln>
                <a:solidFill>
                  <a:sysClr val="windowText" lastClr="000000"/>
                </a:solidFill>
                <a:effectLst/>
                <a:uLnTx/>
                <a:uFillTx/>
                <a:latin typeface="Helvetica"/>
                <a:sym typeface="Helvetica"/>
              </a:rPr>
              <a:t>Fowler lab</a:t>
            </a:r>
            <a:endParaRPr kumimoji="0" sz="2500" b="0" i="0" u="none" strike="noStrike" kern="0" cap="none" spc="0" normalizeH="0" baseline="0" noProof="0" dirty="0">
              <a:ln>
                <a:noFill/>
              </a:ln>
              <a:solidFill>
                <a:sysClr val="windowText" lastClr="000000"/>
              </a:solidFill>
              <a:effectLst/>
              <a:uLnTx/>
              <a:uFillTx/>
              <a:latin typeface="Helvetica"/>
              <a:sym typeface="Helvetica"/>
            </a:endParaRPr>
          </a:p>
        </p:txBody>
      </p:sp>
      <p:pic>
        <p:nvPicPr>
          <p:cNvPr id="326" name="droppedImage.png"/>
          <p:cNvPicPr/>
          <p:nvPr/>
        </p:nvPicPr>
        <p:blipFill>
          <a:blip r:embed="rId3"/>
          <a:srcRect l="20098" t="4968" r="8333" b="3105"/>
          <a:stretch>
            <a:fillRect/>
          </a:stretch>
        </p:blipFill>
        <p:spPr>
          <a:xfrm>
            <a:off x="-3488625" y="-2206481"/>
            <a:ext cx="138688" cy="140587"/>
          </a:xfrm>
          <a:prstGeom prst="rect">
            <a:avLst/>
          </a:prstGeom>
          <a:ln w="12700">
            <a:miter lim="400000"/>
          </a:ln>
        </p:spPr>
      </p:pic>
      <p:pic>
        <p:nvPicPr>
          <p:cNvPr id="33" name="droppedImage.png">
            <a:extLst>
              <a:ext uri="{FF2B5EF4-FFF2-40B4-BE49-F238E27FC236}">
                <a16:creationId xmlns:a16="http://schemas.microsoft.com/office/drawing/2014/main" id="{325AD97F-8AA9-3D47-AEF7-B35888E27D63}"/>
              </a:ext>
            </a:extLst>
          </p:cNvPr>
          <p:cNvPicPr/>
          <p:nvPr/>
        </p:nvPicPr>
        <p:blipFill>
          <a:blip r:embed="rId3"/>
          <a:srcRect l="20098" t="4968" r="8333" b="3105"/>
          <a:stretch>
            <a:fillRect/>
          </a:stretch>
        </p:blipFill>
        <p:spPr>
          <a:xfrm>
            <a:off x="-3336225" y="-2054081"/>
            <a:ext cx="138688" cy="140587"/>
          </a:xfrm>
          <a:prstGeom prst="rect">
            <a:avLst/>
          </a:prstGeom>
          <a:ln w="12700">
            <a:miter lim="400000"/>
          </a:ln>
        </p:spPr>
      </p:pic>
      <p:pic>
        <p:nvPicPr>
          <p:cNvPr id="1050" name="Picture 26" descr="Nhgri logo vertical.jpg">
            <a:extLst>
              <a:ext uri="{FF2B5EF4-FFF2-40B4-BE49-F238E27FC236}">
                <a16:creationId xmlns:a16="http://schemas.microsoft.com/office/drawing/2014/main" id="{D7F89DF7-8815-A14D-8F7A-88838FE035F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 b="1012"/>
          <a:stretch/>
        </p:blipFill>
        <p:spPr bwMode="auto">
          <a:xfrm>
            <a:off x="233146" y="5647966"/>
            <a:ext cx="658661" cy="622109"/>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Image result for nigms">
            <a:extLst>
              <a:ext uri="{FF2B5EF4-FFF2-40B4-BE49-F238E27FC236}">
                <a16:creationId xmlns:a16="http://schemas.microsoft.com/office/drawing/2014/main" id="{DA06CAA9-12C6-BA41-B8DB-DAFA589BD15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7227" t="13634" r="3316" b="13013"/>
          <a:stretch/>
        </p:blipFill>
        <p:spPr bwMode="auto">
          <a:xfrm>
            <a:off x="1397827" y="5634927"/>
            <a:ext cx="673878" cy="622108"/>
          </a:xfrm>
          <a:prstGeom prst="rect">
            <a:avLst/>
          </a:prstGeom>
          <a:noFill/>
          <a:extLst>
            <a:ext uri="{909E8E84-426E-40DD-AFC4-6F175D3DCCD1}">
              <a14:hiddenFill xmlns:a14="http://schemas.microsoft.com/office/drawing/2010/main">
                <a:solidFill>
                  <a:srgbClr val="FFFFFF"/>
                </a:solidFill>
              </a14:hiddenFill>
            </a:ext>
          </a:extLst>
        </p:spPr>
      </p:pic>
      <p:sp>
        <p:nvSpPr>
          <p:cNvPr id="54" name="TextBox 53">
            <a:extLst>
              <a:ext uri="{FF2B5EF4-FFF2-40B4-BE49-F238E27FC236}">
                <a16:creationId xmlns:a16="http://schemas.microsoft.com/office/drawing/2014/main" id="{AE8510B0-8506-7C4E-B43C-B87E3E0C655D}"/>
              </a:ext>
            </a:extLst>
          </p:cNvPr>
          <p:cNvSpPr txBox="1"/>
          <p:nvPr/>
        </p:nvSpPr>
        <p:spPr>
          <a:xfrm>
            <a:off x="1140214" y="6416556"/>
            <a:ext cx="2940318" cy="39285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t">
            <a:noAutofit/>
          </a:bodyPr>
          <a:lstStyle/>
          <a:p>
            <a:pPr marL="0" marR="457200" lvl="0" indent="0" algn="l" defTabSz="457200" rtl="0" eaLnBrk="1" fontAlgn="auto" latinLnBrk="0" hangingPunct="0">
              <a:lnSpc>
                <a:spcPct val="100000"/>
              </a:lnSpc>
              <a:spcBef>
                <a:spcPts val="0"/>
              </a:spcBef>
              <a:spcAft>
                <a:spcPts val="0"/>
              </a:spcAft>
              <a:buClrTx/>
              <a:buSzTx/>
              <a:buFontTx/>
              <a:buNone/>
              <a:tabLst/>
              <a:defRPr/>
            </a:pPr>
            <a:r>
              <a:rPr kumimoji="0" lang="en-US" sz="1500" b="0" i="0" u="none" strike="noStrike" kern="0" cap="none" spc="0" normalizeH="0" baseline="0" noProof="0" dirty="0">
                <a:ln>
                  <a:noFill/>
                </a:ln>
                <a:solidFill>
                  <a:srgbClr val="000000"/>
                </a:solidFill>
                <a:effectLst/>
                <a:uLnTx/>
                <a:uFillTx/>
                <a:latin typeface="Helvetica" pitchFamily="2" charset="0"/>
                <a:cs typeface="Arial" panose="020B0604020202020204" pitchFamily="34" charset="0"/>
                <a:sym typeface="Helvetica"/>
              </a:rPr>
              <a:t>http://</a:t>
            </a:r>
            <a:r>
              <a:rPr kumimoji="0" lang="en-US" sz="1500" b="0" i="0" u="none" strike="noStrike" kern="0" cap="none" spc="0" normalizeH="0" baseline="0" noProof="0" dirty="0" err="1">
                <a:ln>
                  <a:noFill/>
                </a:ln>
                <a:solidFill>
                  <a:srgbClr val="000000"/>
                </a:solidFill>
                <a:effectLst/>
                <a:uLnTx/>
                <a:uFillTx/>
                <a:latin typeface="Helvetica" pitchFamily="2" charset="0"/>
                <a:cs typeface="Arial" panose="020B0604020202020204" pitchFamily="34" charset="0"/>
                <a:sym typeface="Helvetica"/>
              </a:rPr>
              <a:t>gs.fowlerlab.washington.edu</a:t>
            </a:r>
            <a:endParaRPr kumimoji="0" lang="en-US" sz="1500" b="0" i="0" u="none" strike="noStrike" kern="0" cap="none" spc="0" normalizeH="0" baseline="0" noProof="0" dirty="0">
              <a:ln>
                <a:noFill/>
              </a:ln>
              <a:solidFill>
                <a:srgbClr val="000000"/>
              </a:solidFill>
              <a:effectLst/>
              <a:uLnTx/>
              <a:uFillTx/>
              <a:latin typeface="Helvetica" pitchFamily="2" charset="0"/>
              <a:cs typeface="Arial" panose="020B0604020202020204" pitchFamily="34" charset="0"/>
              <a:sym typeface="Helvetica"/>
            </a:endParaRPr>
          </a:p>
        </p:txBody>
      </p:sp>
      <p:sp>
        <p:nvSpPr>
          <p:cNvPr id="14" name="Rectangle 13">
            <a:extLst>
              <a:ext uri="{FF2B5EF4-FFF2-40B4-BE49-F238E27FC236}">
                <a16:creationId xmlns:a16="http://schemas.microsoft.com/office/drawing/2014/main" id="{64B22AA5-EA33-834D-A367-E662640A5C44}"/>
              </a:ext>
            </a:extLst>
          </p:cNvPr>
          <p:cNvSpPr/>
          <p:nvPr/>
        </p:nvSpPr>
        <p:spPr>
          <a:xfrm>
            <a:off x="4622469" y="6362558"/>
            <a:ext cx="3381317" cy="405047"/>
          </a:xfrm>
          <a:prstGeom prst="rect">
            <a:avLst/>
          </a:prstGeom>
        </p:spPr>
        <p:txBody>
          <a:bodyPr wrap="square">
            <a:spAutoFit/>
          </a:bodyPr>
          <a:lstStyle/>
          <a:p>
            <a:pPr marL="0" marR="321457" lvl="0" indent="0" algn="ctr" defTabSz="321457" eaLnBrk="1" fontAlgn="auto" latinLnBrk="0" hangingPunct="1">
              <a:lnSpc>
                <a:spcPct val="150000"/>
              </a:lnSpc>
              <a:spcBef>
                <a:spcPts val="0"/>
              </a:spcBef>
              <a:spcAft>
                <a:spcPts val="0"/>
              </a:spcAft>
              <a:buClrTx/>
              <a:buSzTx/>
              <a:buFontTx/>
              <a:buNone/>
              <a:tabLst/>
              <a:defRPr/>
            </a:pPr>
            <a:r>
              <a:rPr kumimoji="0" lang="en-US" sz="1500" b="0" i="0" u="none" strike="noStrike" kern="0" cap="none" spc="0" normalizeH="0" baseline="0" noProof="0" dirty="0">
                <a:ln>
                  <a:noFill/>
                </a:ln>
                <a:solidFill>
                  <a:sysClr val="windowText" lastClr="000000"/>
                </a:solidFill>
                <a:effectLst/>
                <a:uLnTx/>
                <a:uFillTx/>
                <a:latin typeface="Helvetica"/>
                <a:sym typeface="Helvetica"/>
              </a:rPr>
              <a:t>https://</a:t>
            </a:r>
            <a:r>
              <a:rPr kumimoji="0" lang="en-US" sz="1500" b="0" i="0" u="none" strike="noStrike" kern="0" cap="none" spc="0" normalizeH="0" baseline="0" noProof="0" dirty="0" err="1">
                <a:ln>
                  <a:noFill/>
                </a:ln>
                <a:solidFill>
                  <a:sysClr val="windowText" lastClr="000000"/>
                </a:solidFill>
                <a:effectLst/>
                <a:uLnTx/>
                <a:uFillTx/>
                <a:latin typeface="Helvetica"/>
                <a:sym typeface="Helvetica"/>
              </a:rPr>
              <a:t>github.com</a:t>
            </a:r>
            <a:r>
              <a:rPr kumimoji="0" lang="en-US" sz="1500" b="0" i="0" u="none" strike="noStrike" kern="0" cap="none" spc="0" normalizeH="0" baseline="0" noProof="0" dirty="0">
                <a:ln>
                  <a:noFill/>
                </a:ln>
                <a:solidFill>
                  <a:sysClr val="windowText" lastClr="000000"/>
                </a:solidFill>
                <a:effectLst/>
                <a:uLnTx/>
                <a:uFillTx/>
                <a:latin typeface="Helvetica"/>
                <a:sym typeface="Helvetica"/>
              </a:rPr>
              <a:t>/</a:t>
            </a:r>
            <a:r>
              <a:rPr kumimoji="0" lang="en-US" sz="1500" b="0" i="0" u="none" strike="noStrike" kern="0" cap="none" spc="0" normalizeH="0" baseline="0" noProof="0" dirty="0" err="1">
                <a:ln>
                  <a:noFill/>
                </a:ln>
                <a:solidFill>
                  <a:sysClr val="windowText" lastClr="000000"/>
                </a:solidFill>
                <a:effectLst/>
                <a:uLnTx/>
                <a:uFillTx/>
                <a:latin typeface="Helvetica"/>
                <a:sym typeface="Helvetica"/>
              </a:rPr>
              <a:t>FowlerLab</a:t>
            </a:r>
            <a:endParaRPr kumimoji="0" lang="en-US" sz="1500" b="0" i="0" u="none" strike="noStrike" kern="0" cap="none" spc="0" normalizeH="0" baseline="0" noProof="0" dirty="0">
              <a:ln>
                <a:noFill/>
              </a:ln>
              <a:solidFill>
                <a:sysClr val="windowText" lastClr="000000"/>
              </a:solidFill>
              <a:effectLst/>
              <a:uLnTx/>
              <a:uFillTx/>
              <a:latin typeface="Helvetica"/>
              <a:sym typeface="Helvetica"/>
            </a:endParaRPr>
          </a:p>
        </p:txBody>
      </p:sp>
      <p:sp>
        <p:nvSpPr>
          <p:cNvPr id="36" name="Shape 331">
            <a:extLst>
              <a:ext uri="{FF2B5EF4-FFF2-40B4-BE49-F238E27FC236}">
                <a16:creationId xmlns:a16="http://schemas.microsoft.com/office/drawing/2014/main" id="{6095A908-5A53-EE4D-8BD4-84911FEC65FA}"/>
              </a:ext>
            </a:extLst>
          </p:cNvPr>
          <p:cNvSpPr/>
          <p:nvPr/>
        </p:nvSpPr>
        <p:spPr>
          <a:xfrm>
            <a:off x="224986" y="1829410"/>
            <a:ext cx="1131709" cy="302956"/>
          </a:xfrm>
          <a:prstGeom prst="rect">
            <a:avLst/>
          </a:prstGeom>
          <a:ln w="12700">
            <a:miter lim="400000"/>
          </a:ln>
          <a:extLst>
            <a:ext uri="{C572A759-6A51-4108-AA02-DFA0A04FC94B}">
              <ma14:wrappingTextBoxFlag xmlns="" xmlns:ma14="http://schemas.microsoft.com/office/mac/drawingml/2011/main" val="1"/>
            </a:ext>
          </a:extLst>
        </p:spPr>
        <p:txBody>
          <a:bodyPr wrap="square" lIns="35713" tIns="35713" rIns="35713" bIns="35713" anchor="ctr">
            <a:spAutoFit/>
          </a:bodyPr>
          <a:lstStyle>
            <a:lvl1pPr marR="0" algn="l" defTabSz="584200">
              <a:lnSpc>
                <a:spcPct val="100000"/>
              </a:lnSpc>
              <a:defRPr sz="2600"/>
            </a:lvl1pPr>
          </a:lstStyle>
          <a:p>
            <a:pPr marL="0" marR="0" lvl="0" indent="0" algn="l" defTabSz="584200" eaLnBrk="1" fontAlgn="auto" latinLnBrk="0" hangingPunct="1">
              <a:lnSpc>
                <a:spcPct val="100000"/>
              </a:lnSpc>
              <a:spcBef>
                <a:spcPts val="0"/>
              </a:spcBef>
              <a:spcAft>
                <a:spcPts val="0"/>
              </a:spcAft>
              <a:buClrTx/>
              <a:buSzTx/>
              <a:buFontTx/>
              <a:buNone/>
              <a:tabLst/>
              <a:defRPr sz="1800"/>
            </a:pPr>
            <a:r>
              <a:rPr kumimoji="0" lang="en-US" sz="1500" b="0" i="0" u="none" strike="noStrike" kern="0" cap="none" spc="0" normalizeH="0" baseline="0" noProof="0" dirty="0">
                <a:ln>
                  <a:noFill/>
                </a:ln>
                <a:solidFill>
                  <a:sysClr val="windowText" lastClr="000000"/>
                </a:solidFill>
                <a:effectLst/>
                <a:uLnTx/>
                <a:uFillTx/>
                <a:latin typeface="Helvetica"/>
                <a:sym typeface="Helvetica"/>
              </a:rPr>
              <a:t>Lara </a:t>
            </a:r>
            <a:r>
              <a:rPr kumimoji="0" lang="en-US" sz="1500" b="0" i="0" u="none" strike="noStrike" kern="0" cap="none" spc="0" normalizeH="0" baseline="0" noProof="0" dirty="0" err="1">
                <a:ln>
                  <a:noFill/>
                </a:ln>
                <a:solidFill>
                  <a:sysClr val="windowText" lastClr="000000"/>
                </a:solidFill>
                <a:effectLst/>
                <a:uLnTx/>
                <a:uFillTx/>
                <a:latin typeface="Helvetica"/>
                <a:sym typeface="Helvetica"/>
              </a:rPr>
              <a:t>Muffley</a:t>
            </a:r>
            <a:endParaRPr kumimoji="0" sz="1500" b="0" i="0" u="none" strike="noStrike" kern="0" cap="none" spc="0" normalizeH="0" baseline="0" noProof="0" dirty="0">
              <a:ln>
                <a:noFill/>
              </a:ln>
              <a:solidFill>
                <a:sysClr val="windowText" lastClr="000000"/>
              </a:solidFill>
              <a:effectLst/>
              <a:uLnTx/>
              <a:uFillTx/>
              <a:latin typeface="Helvetica"/>
              <a:sym typeface="Helvetica"/>
            </a:endParaRPr>
          </a:p>
        </p:txBody>
      </p:sp>
      <p:sp>
        <p:nvSpPr>
          <p:cNvPr id="39" name="Shape 338">
            <a:extLst>
              <a:ext uri="{FF2B5EF4-FFF2-40B4-BE49-F238E27FC236}">
                <a16:creationId xmlns:a16="http://schemas.microsoft.com/office/drawing/2014/main" id="{1F7E0D8D-580F-824C-8768-0BD2143ADD46}"/>
              </a:ext>
            </a:extLst>
          </p:cNvPr>
          <p:cNvSpPr/>
          <p:nvPr/>
        </p:nvSpPr>
        <p:spPr>
          <a:xfrm>
            <a:off x="5264731" y="1829410"/>
            <a:ext cx="1265307" cy="302956"/>
          </a:xfrm>
          <a:prstGeom prst="rect">
            <a:avLst/>
          </a:prstGeom>
          <a:ln w="12700">
            <a:miter lim="400000"/>
          </a:ln>
          <a:extLst>
            <a:ext uri="{C572A759-6A51-4108-AA02-DFA0A04FC94B}">
              <ma14:wrappingTextBoxFlag xmlns="" xmlns:ma14="http://schemas.microsoft.com/office/mac/drawingml/2011/main" val="1"/>
            </a:ext>
          </a:extLst>
        </p:spPr>
        <p:txBody>
          <a:bodyPr wrap="square" lIns="35713" tIns="35713" rIns="35713" bIns="35713" anchor="ctr">
            <a:spAutoFit/>
          </a:bodyPr>
          <a:lstStyle>
            <a:lvl1pPr marR="0" algn="l" defTabSz="584200">
              <a:lnSpc>
                <a:spcPct val="100000"/>
              </a:lnSpc>
              <a:defRPr sz="2600"/>
            </a:lvl1pPr>
          </a:lstStyle>
          <a:p>
            <a:pPr marL="0" marR="0" lvl="0" indent="0" algn="l" defTabSz="584200" eaLnBrk="1" fontAlgn="auto" latinLnBrk="0" hangingPunct="1">
              <a:lnSpc>
                <a:spcPct val="100000"/>
              </a:lnSpc>
              <a:spcBef>
                <a:spcPts val="0"/>
              </a:spcBef>
              <a:spcAft>
                <a:spcPts val="0"/>
              </a:spcAft>
              <a:buClrTx/>
              <a:buSzTx/>
              <a:buFontTx/>
              <a:buNone/>
              <a:tabLst/>
              <a:defRPr sz="1800"/>
            </a:pPr>
            <a:r>
              <a:rPr kumimoji="0" lang="en-US" sz="1500" b="0" i="0" u="none" strike="noStrike" kern="0" cap="none" spc="0" normalizeH="0" baseline="0" noProof="0" dirty="0">
                <a:ln>
                  <a:noFill/>
                </a:ln>
                <a:solidFill>
                  <a:sysClr val="windowText" lastClr="000000"/>
                </a:solidFill>
                <a:effectLst/>
                <a:uLnTx/>
                <a:uFillTx/>
                <a:latin typeface="Helvetica"/>
                <a:sym typeface="Helvetica"/>
              </a:rPr>
              <a:t>Shawn </a:t>
            </a:r>
            <a:r>
              <a:rPr kumimoji="0" lang="en-US" sz="1500" b="0" i="0" u="none" strike="noStrike" kern="0" cap="none" spc="0" normalizeH="0" baseline="0" noProof="0" dirty="0" err="1">
                <a:ln>
                  <a:noFill/>
                </a:ln>
                <a:solidFill>
                  <a:sysClr val="windowText" lastClr="000000"/>
                </a:solidFill>
                <a:effectLst/>
                <a:uLnTx/>
                <a:uFillTx/>
                <a:latin typeface="Helvetica"/>
                <a:sym typeface="Helvetica"/>
              </a:rPr>
              <a:t>Fayer</a:t>
            </a:r>
            <a:endParaRPr kumimoji="0" sz="1500" b="0" i="0" u="none" strike="noStrike" kern="0" cap="none" spc="0" normalizeH="0" baseline="0" noProof="0" dirty="0">
              <a:ln>
                <a:noFill/>
              </a:ln>
              <a:solidFill>
                <a:sysClr val="windowText" lastClr="000000"/>
              </a:solidFill>
              <a:effectLst/>
              <a:uLnTx/>
              <a:uFillTx/>
              <a:latin typeface="Helvetica"/>
              <a:sym typeface="Helvetica"/>
            </a:endParaRPr>
          </a:p>
        </p:txBody>
      </p:sp>
      <p:sp>
        <p:nvSpPr>
          <p:cNvPr id="40" name="Shape 331">
            <a:extLst>
              <a:ext uri="{FF2B5EF4-FFF2-40B4-BE49-F238E27FC236}">
                <a16:creationId xmlns:a16="http://schemas.microsoft.com/office/drawing/2014/main" id="{1879321A-7326-EC4F-A90F-7A7F29C78CCD}"/>
              </a:ext>
            </a:extLst>
          </p:cNvPr>
          <p:cNvSpPr>
            <a:spLocks noChangeAspect="1"/>
          </p:cNvSpPr>
          <p:nvPr/>
        </p:nvSpPr>
        <p:spPr>
          <a:xfrm>
            <a:off x="271921" y="3475260"/>
            <a:ext cx="1283994" cy="302956"/>
          </a:xfrm>
          <a:prstGeom prst="rect">
            <a:avLst/>
          </a:prstGeom>
          <a:ln w="12700">
            <a:miter lim="400000"/>
          </a:ln>
          <a:extLst>
            <a:ext uri="{C572A759-6A51-4108-AA02-DFA0A04FC94B}">
              <ma14:wrappingTextBoxFlag xmlns="" xmlns:ma14="http://schemas.microsoft.com/office/mac/drawingml/2011/main" val="1"/>
            </a:ext>
          </a:extLst>
        </p:spPr>
        <p:txBody>
          <a:bodyPr wrap="square" lIns="35713" tIns="35713" rIns="35713" bIns="35713" anchor="ctr">
            <a:spAutoFit/>
          </a:bodyPr>
          <a:lstStyle>
            <a:lvl1pPr marR="0" algn="l" defTabSz="584200">
              <a:lnSpc>
                <a:spcPct val="100000"/>
              </a:lnSpc>
              <a:defRPr sz="2600"/>
            </a:lvl1pPr>
          </a:lstStyle>
          <a:p>
            <a:pPr marL="0" marR="0" lvl="0" indent="0" algn="l" defTabSz="584200" eaLnBrk="1" fontAlgn="auto" latinLnBrk="0" hangingPunct="1">
              <a:lnSpc>
                <a:spcPct val="100000"/>
              </a:lnSpc>
              <a:spcBef>
                <a:spcPts val="0"/>
              </a:spcBef>
              <a:spcAft>
                <a:spcPts val="0"/>
              </a:spcAft>
              <a:buClrTx/>
              <a:buSzTx/>
              <a:buFontTx/>
              <a:buNone/>
              <a:tabLst/>
              <a:defRPr sz="1800"/>
            </a:pPr>
            <a:r>
              <a:rPr kumimoji="0" lang="en-US" sz="1500" b="1" i="0" u="none" strike="noStrike" kern="0" cap="none" spc="0" normalizeH="0" baseline="0" noProof="0" dirty="0">
                <a:ln>
                  <a:noFill/>
                </a:ln>
                <a:solidFill>
                  <a:sysClr val="windowText" lastClr="000000"/>
                </a:solidFill>
                <a:effectLst/>
                <a:uLnTx/>
                <a:uFillTx/>
                <a:latin typeface="Helvetica"/>
                <a:sym typeface="Helvetica"/>
              </a:rPr>
              <a:t>Dan Holmes</a:t>
            </a:r>
            <a:endParaRPr kumimoji="0" sz="1500" b="1" i="0" u="none" strike="noStrike" kern="0" cap="none" spc="0" normalizeH="0" baseline="0" noProof="0" dirty="0">
              <a:ln>
                <a:noFill/>
              </a:ln>
              <a:solidFill>
                <a:sysClr val="windowText" lastClr="000000"/>
              </a:solidFill>
              <a:effectLst/>
              <a:uLnTx/>
              <a:uFillTx/>
              <a:latin typeface="Helvetica"/>
              <a:sym typeface="Helvetica"/>
            </a:endParaRPr>
          </a:p>
        </p:txBody>
      </p:sp>
      <p:pic>
        <p:nvPicPr>
          <p:cNvPr id="46" name="Picture 14" descr="Shawn Fayer   Shawn is a certified genetic counselor and is interested in developing new technologies to understand the functional significance of genetic variation.   @ShawnFayerGC  sfayer [at] uw.edu">
            <a:extLst>
              <a:ext uri="{FF2B5EF4-FFF2-40B4-BE49-F238E27FC236}">
                <a16:creationId xmlns:a16="http://schemas.microsoft.com/office/drawing/2014/main" id="{7B0EE560-79DA-BB44-A5F0-F81F5DC5D77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40696" y="948298"/>
            <a:ext cx="905933" cy="914400"/>
          </a:xfrm>
          <a:prstGeom prst="rect">
            <a:avLst/>
          </a:prstGeom>
          <a:noFill/>
          <a:extLst>
            <a:ext uri="{909E8E84-426E-40DD-AFC4-6F175D3DCCD1}">
              <a14:hiddenFill xmlns:a14="http://schemas.microsoft.com/office/drawing/2010/main">
                <a:solidFill>
                  <a:srgbClr val="FFFFFF"/>
                </a:solidFill>
              </a14:hiddenFill>
            </a:ext>
          </a:extLst>
        </p:spPr>
      </p:pic>
      <p:sp>
        <p:nvSpPr>
          <p:cNvPr id="61" name="Shape 338">
            <a:extLst>
              <a:ext uri="{FF2B5EF4-FFF2-40B4-BE49-F238E27FC236}">
                <a16:creationId xmlns:a16="http://schemas.microsoft.com/office/drawing/2014/main" id="{010DD3D0-33FA-5443-BB39-48AD80BD55A0}"/>
              </a:ext>
            </a:extLst>
          </p:cNvPr>
          <p:cNvSpPr/>
          <p:nvPr/>
        </p:nvSpPr>
        <p:spPr>
          <a:xfrm>
            <a:off x="4002151" y="642622"/>
            <a:ext cx="1325672" cy="302956"/>
          </a:xfrm>
          <a:prstGeom prst="rect">
            <a:avLst/>
          </a:prstGeom>
          <a:ln w="12700">
            <a:miter lim="400000"/>
          </a:ln>
          <a:extLst>
            <a:ext uri="{C572A759-6A51-4108-AA02-DFA0A04FC94B}">
              <ma14:wrappingTextBoxFlag xmlns="" xmlns:ma14="http://schemas.microsoft.com/office/mac/drawingml/2011/main" val="1"/>
            </a:ext>
          </a:extLst>
        </p:spPr>
        <p:txBody>
          <a:bodyPr wrap="none" lIns="35713" tIns="35713" rIns="35713" bIns="35713" anchor="ctr">
            <a:spAutoFit/>
          </a:bodyPr>
          <a:lstStyle>
            <a:lvl1pPr marR="0" algn="l" defTabSz="584200">
              <a:lnSpc>
                <a:spcPct val="100000"/>
              </a:lnSpc>
              <a:defRPr sz="2600"/>
            </a:lvl1pPr>
          </a:lstStyle>
          <a:p>
            <a:pPr marL="0" marR="0" lvl="0" indent="0" algn="l" defTabSz="584200" eaLnBrk="1" fontAlgn="auto" latinLnBrk="0" hangingPunct="1">
              <a:lnSpc>
                <a:spcPct val="100000"/>
              </a:lnSpc>
              <a:spcBef>
                <a:spcPts val="0"/>
              </a:spcBef>
              <a:spcAft>
                <a:spcPts val="0"/>
              </a:spcAft>
              <a:buClrTx/>
              <a:buSzTx/>
              <a:buFontTx/>
              <a:buNone/>
              <a:tabLst/>
              <a:defRPr sz="1800"/>
            </a:pPr>
            <a:r>
              <a:rPr kumimoji="0" lang="en-US" sz="1500" b="0" i="0" u="none" strike="noStrike" kern="0" cap="none" spc="0" normalizeH="0" baseline="0" noProof="0" dirty="0">
                <a:ln>
                  <a:noFill/>
                </a:ln>
                <a:solidFill>
                  <a:sysClr val="windowText" lastClr="000000"/>
                </a:solidFill>
                <a:effectLst/>
                <a:uLnTx/>
                <a:uFillTx/>
                <a:latin typeface="Helvetica"/>
                <a:sym typeface="Helvetica"/>
              </a:rPr>
              <a:t>Jordan Opsahl</a:t>
            </a:r>
            <a:endParaRPr kumimoji="0" sz="1500" b="0" i="0" u="none" strike="noStrike" kern="0" cap="none" spc="0" normalizeH="0" baseline="0" noProof="0" dirty="0">
              <a:ln>
                <a:noFill/>
              </a:ln>
              <a:solidFill>
                <a:sysClr val="windowText" lastClr="000000"/>
              </a:solidFill>
              <a:effectLst/>
              <a:uLnTx/>
              <a:uFillTx/>
              <a:latin typeface="Helvetica"/>
              <a:sym typeface="Helvetica"/>
            </a:endParaRPr>
          </a:p>
        </p:txBody>
      </p:sp>
      <p:pic>
        <p:nvPicPr>
          <p:cNvPr id="62" name="Picture 2" descr="Novo Nordisk Foundation (@novonordiskfond) | Twitter">
            <a:extLst>
              <a:ext uri="{FF2B5EF4-FFF2-40B4-BE49-F238E27FC236}">
                <a16:creationId xmlns:a16="http://schemas.microsoft.com/office/drawing/2014/main" id="{7FAA1068-4D9D-5C43-99DB-42177469F89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77606" y="5616636"/>
            <a:ext cx="634848" cy="63484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Daniel Holmes (he/him)  Dan’s research interests are focused on understanding the breadth of phenotypic diversity in eukaryotic cells. His work focuses on developing genomic tools to couple with visual cell sorting.  dlholmes [at] uw.edu">
            <a:extLst>
              <a:ext uri="{FF2B5EF4-FFF2-40B4-BE49-F238E27FC236}">
                <a16:creationId xmlns:a16="http://schemas.microsoft.com/office/drawing/2014/main" id="{1A63F908-C094-5E47-8384-0F466686C26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0366" y="2569514"/>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907B741A-96FB-204D-8D02-0E4BE00326AB}"/>
              </a:ext>
            </a:extLst>
          </p:cNvPr>
          <p:cNvPicPr>
            <a:picLocks noChangeAspect="1"/>
          </p:cNvPicPr>
          <p:nvPr/>
        </p:nvPicPr>
        <p:blipFill>
          <a:blip r:embed="rId9"/>
          <a:stretch>
            <a:fillRect/>
          </a:stretch>
        </p:blipFill>
        <p:spPr>
          <a:xfrm>
            <a:off x="2577725" y="5616636"/>
            <a:ext cx="693861" cy="658429"/>
          </a:xfrm>
          <a:prstGeom prst="rect">
            <a:avLst/>
          </a:prstGeom>
        </p:spPr>
      </p:pic>
      <p:sp>
        <p:nvSpPr>
          <p:cNvPr id="49" name="Shape 339">
            <a:extLst>
              <a:ext uri="{FF2B5EF4-FFF2-40B4-BE49-F238E27FC236}">
                <a16:creationId xmlns:a16="http://schemas.microsoft.com/office/drawing/2014/main" id="{5A5C02EF-707B-0047-A22E-3427766C3BE9}"/>
              </a:ext>
            </a:extLst>
          </p:cNvPr>
          <p:cNvSpPr/>
          <p:nvPr/>
        </p:nvSpPr>
        <p:spPr>
          <a:xfrm>
            <a:off x="6613614" y="831011"/>
            <a:ext cx="2780343" cy="3996275"/>
          </a:xfrm>
          <a:prstGeom prst="rect">
            <a:avLst/>
          </a:prstGeom>
          <a:ln w="12700">
            <a:miter lim="400000"/>
          </a:ln>
          <a:extLst>
            <a:ext uri="{C572A759-6A51-4108-AA02-DFA0A04FC94B}">
              <ma14:wrappingTextBoxFlag xmlns="" xmlns:ma14="http://schemas.microsoft.com/office/mac/drawingml/2011/main" val="1"/>
            </a:ext>
          </a:extLst>
        </p:spPr>
        <p:txBody>
          <a:bodyPr lIns="35713" tIns="35713" rIns="35713" bIns="35713" anchor="ctr">
            <a:spAutoFit/>
          </a:bodyPr>
          <a:lstStyle/>
          <a:p>
            <a:pPr marL="0" marR="0" lvl="0" indent="0" algn="l" defTabSz="410699" eaLnBrk="1" fontAlgn="auto" latinLnBrk="0" hangingPunct="1">
              <a:lnSpc>
                <a:spcPct val="100000"/>
              </a:lnSpc>
              <a:spcBef>
                <a:spcPts val="0"/>
              </a:spcBef>
              <a:spcAft>
                <a:spcPts val="0"/>
              </a:spcAft>
              <a:buClrTx/>
              <a:buSzTx/>
              <a:buFontTx/>
              <a:buNone/>
              <a:tabLst/>
              <a:defRPr sz="1800"/>
            </a:pPr>
            <a:endParaRPr lang="en-US" sz="1700" dirty="0"/>
          </a:p>
          <a:p>
            <a:pPr marR="0" algn="l" defTabSz="410699">
              <a:lnSpc>
                <a:spcPct val="100000"/>
              </a:lnSpc>
              <a:defRPr sz="1800"/>
            </a:pPr>
            <a:r>
              <a:rPr lang="en-US" sz="1700" b="1" dirty="0"/>
              <a:t>IGVF Coding Variant</a:t>
            </a:r>
          </a:p>
          <a:p>
            <a:pPr marR="0" algn="l" defTabSz="410699">
              <a:lnSpc>
                <a:spcPct val="100000"/>
              </a:lnSpc>
              <a:defRPr sz="1800"/>
            </a:pPr>
            <a:r>
              <a:rPr lang="en-US" sz="1700" b="1" dirty="0"/>
              <a:t>Focus Group</a:t>
            </a:r>
          </a:p>
          <a:p>
            <a:pPr marR="0" algn="l" defTabSz="410699">
              <a:lnSpc>
                <a:spcPct val="100000"/>
              </a:lnSpc>
              <a:defRPr sz="1800"/>
            </a:pPr>
            <a:endParaRPr lang="en-US" sz="1700" b="1" dirty="0"/>
          </a:p>
          <a:p>
            <a:pPr marR="0" algn="l" defTabSz="410699">
              <a:lnSpc>
                <a:spcPct val="100000"/>
              </a:lnSpc>
              <a:defRPr sz="1800"/>
            </a:pPr>
            <a:r>
              <a:rPr lang="en-US" sz="1700" b="1" dirty="0"/>
              <a:t>UWVEP production </a:t>
            </a:r>
          </a:p>
          <a:p>
            <a:pPr marR="0" algn="l" defTabSz="410699">
              <a:lnSpc>
                <a:spcPct val="100000"/>
              </a:lnSpc>
              <a:defRPr sz="1800"/>
            </a:pPr>
            <a:r>
              <a:rPr lang="en-US" sz="1700" b="1" dirty="0"/>
              <a:t>and data teams</a:t>
            </a:r>
          </a:p>
          <a:p>
            <a:pPr marL="0" marR="0" lvl="0" indent="0" algn="l" defTabSz="410699" eaLnBrk="1" fontAlgn="auto" latinLnBrk="0" hangingPunct="1">
              <a:lnSpc>
                <a:spcPct val="100000"/>
              </a:lnSpc>
              <a:spcBef>
                <a:spcPts val="0"/>
              </a:spcBef>
              <a:spcAft>
                <a:spcPts val="0"/>
              </a:spcAft>
              <a:buClrTx/>
              <a:buSzTx/>
              <a:buFontTx/>
              <a:buNone/>
              <a:tabLst/>
              <a:defRPr sz="1800"/>
            </a:pPr>
            <a:endParaRPr lang="en-US" sz="1700" dirty="0"/>
          </a:p>
          <a:p>
            <a:pPr marL="0" marR="0" lvl="0" indent="0" algn="l" defTabSz="410699" eaLnBrk="1" fontAlgn="auto" latinLnBrk="0" hangingPunct="1">
              <a:lnSpc>
                <a:spcPct val="100000"/>
              </a:lnSpc>
              <a:spcBef>
                <a:spcPts val="0"/>
              </a:spcBef>
              <a:spcAft>
                <a:spcPts val="0"/>
              </a:spcAft>
              <a:buClrTx/>
              <a:buSzTx/>
              <a:buFontTx/>
              <a:buNone/>
              <a:tabLst/>
              <a:defRPr sz="1800"/>
            </a:pPr>
            <a:r>
              <a:rPr kumimoji="0" lang="en-US" sz="1700" b="1" i="0" u="none" strike="noStrike" kern="0" cap="none" spc="0" normalizeH="0" baseline="0" noProof="0" dirty="0">
                <a:ln>
                  <a:noFill/>
                </a:ln>
                <a:solidFill>
                  <a:sysClr val="windowText" lastClr="000000"/>
                </a:solidFill>
                <a:effectLst/>
                <a:uLnTx/>
                <a:uFillTx/>
                <a:latin typeface="Helvetica"/>
                <a:sym typeface="Helvetica"/>
              </a:rPr>
              <a:t>Collaborators</a:t>
            </a:r>
          </a:p>
          <a:p>
            <a:pPr marL="0" marR="0" lvl="0" indent="0" algn="l" defTabSz="410699" eaLnBrk="1" fontAlgn="auto" latinLnBrk="0" hangingPunct="1">
              <a:lnSpc>
                <a:spcPct val="100000"/>
              </a:lnSpc>
              <a:spcBef>
                <a:spcPts val="0"/>
              </a:spcBef>
              <a:spcAft>
                <a:spcPts val="0"/>
              </a:spcAft>
              <a:buClrTx/>
              <a:buSzTx/>
              <a:buFontTx/>
              <a:buNone/>
              <a:tabLst/>
              <a:defRPr sz="1800"/>
            </a:pPr>
            <a:r>
              <a:rPr lang="en-US" sz="1700" dirty="0"/>
              <a:t>Jeff Calhoun</a:t>
            </a:r>
          </a:p>
          <a:p>
            <a:pPr marL="0" marR="0" lvl="0" indent="0" algn="l" defTabSz="410699" eaLnBrk="1" fontAlgn="auto" latinLnBrk="0" hangingPunct="1">
              <a:lnSpc>
                <a:spcPct val="100000"/>
              </a:lnSpc>
              <a:spcBef>
                <a:spcPts val="0"/>
              </a:spcBef>
              <a:spcAft>
                <a:spcPts val="0"/>
              </a:spcAft>
              <a:buClrTx/>
              <a:buSzTx/>
              <a:buFontTx/>
              <a:buNone/>
              <a:tabLst/>
              <a:defRPr sz="1800"/>
            </a:pPr>
            <a:r>
              <a:rPr lang="en-US" sz="1700" dirty="0"/>
              <a:t>Lea Starita</a:t>
            </a:r>
          </a:p>
          <a:p>
            <a:pPr marL="0" marR="0" lvl="0" indent="0" algn="l" defTabSz="410699" eaLnBrk="1" fontAlgn="auto" latinLnBrk="0" hangingPunct="1">
              <a:lnSpc>
                <a:spcPct val="100000"/>
              </a:lnSpc>
              <a:spcBef>
                <a:spcPts val="0"/>
              </a:spcBef>
              <a:spcAft>
                <a:spcPts val="0"/>
              </a:spcAft>
              <a:buClrTx/>
              <a:buSzTx/>
              <a:buFontTx/>
              <a:buNone/>
              <a:tabLst/>
              <a:defRPr sz="1800"/>
            </a:pPr>
            <a:r>
              <a:rPr lang="en-US" sz="1700" dirty="0"/>
              <a:t>Pedja </a:t>
            </a:r>
            <a:r>
              <a:rPr lang="en-US" sz="1700" dirty="0" err="1"/>
              <a:t>Radivojac</a:t>
            </a:r>
            <a:endParaRPr lang="en-US" sz="1700" dirty="0"/>
          </a:p>
          <a:p>
            <a:pPr marL="0" marR="0" lvl="0" indent="0" algn="l" defTabSz="410699" eaLnBrk="1" fontAlgn="auto" latinLnBrk="0" hangingPunct="1">
              <a:lnSpc>
                <a:spcPct val="100000"/>
              </a:lnSpc>
              <a:spcBef>
                <a:spcPts val="0"/>
              </a:spcBef>
              <a:spcAft>
                <a:spcPts val="0"/>
              </a:spcAft>
              <a:buClrTx/>
              <a:buSzTx/>
              <a:buFontTx/>
              <a:buNone/>
              <a:tabLst/>
              <a:defRPr sz="1800"/>
            </a:pPr>
            <a:r>
              <a:rPr kumimoji="0" lang="en-US" sz="1700" i="0" u="none" strike="noStrike" kern="0" cap="none" spc="0" normalizeH="0" baseline="0" noProof="0" dirty="0">
                <a:ln>
                  <a:noFill/>
                </a:ln>
                <a:solidFill>
                  <a:sysClr val="windowText" lastClr="000000"/>
                </a:solidFill>
                <a:effectLst/>
                <a:uLnTx/>
                <a:uFillTx/>
                <a:latin typeface="Helvetica"/>
                <a:sym typeface="Helvetica"/>
              </a:rPr>
              <a:t>Vikas </a:t>
            </a:r>
            <a:r>
              <a:rPr kumimoji="0" lang="en-US" sz="1700" i="0" u="none" strike="noStrike" kern="0" cap="none" spc="0" normalizeH="0" baseline="0" noProof="0" dirty="0" err="1">
                <a:ln>
                  <a:noFill/>
                </a:ln>
                <a:solidFill>
                  <a:sysClr val="windowText" lastClr="000000"/>
                </a:solidFill>
                <a:effectLst/>
                <a:uLnTx/>
                <a:uFillTx/>
                <a:latin typeface="Helvetica"/>
                <a:sym typeface="Helvetica"/>
              </a:rPr>
              <a:t>Pejaver</a:t>
            </a:r>
            <a:endParaRPr kumimoji="0" lang="en-US" sz="1700" i="0" u="none" strike="noStrike" kern="0" cap="none" spc="0" normalizeH="0" baseline="0" noProof="0" dirty="0">
              <a:ln>
                <a:noFill/>
              </a:ln>
              <a:solidFill>
                <a:sysClr val="windowText" lastClr="000000"/>
              </a:solidFill>
              <a:effectLst/>
              <a:uLnTx/>
              <a:uFillTx/>
              <a:latin typeface="Helvetica"/>
              <a:sym typeface="Helvetica"/>
            </a:endParaRPr>
          </a:p>
          <a:p>
            <a:pPr marL="0" marR="0" lvl="0" indent="0" algn="l" defTabSz="410699" eaLnBrk="1" fontAlgn="auto" latinLnBrk="0" hangingPunct="1">
              <a:lnSpc>
                <a:spcPct val="100000"/>
              </a:lnSpc>
              <a:spcBef>
                <a:spcPts val="0"/>
              </a:spcBef>
              <a:spcAft>
                <a:spcPts val="0"/>
              </a:spcAft>
              <a:buClrTx/>
              <a:buSzTx/>
              <a:buFontTx/>
              <a:buNone/>
              <a:tabLst/>
              <a:defRPr sz="1800"/>
            </a:pPr>
            <a:r>
              <a:rPr lang="en-US" sz="1700" dirty="0"/>
              <a:t>Dan </a:t>
            </a:r>
            <a:r>
              <a:rPr lang="en-US" sz="1700" dirty="0" err="1"/>
              <a:t>Zieberg</a:t>
            </a:r>
            <a:endParaRPr lang="en-US" sz="1700" dirty="0"/>
          </a:p>
          <a:p>
            <a:pPr marL="0" marR="0" lvl="0" indent="0" algn="l" defTabSz="410699" eaLnBrk="1" fontAlgn="auto" latinLnBrk="0" hangingPunct="1">
              <a:lnSpc>
                <a:spcPct val="100000"/>
              </a:lnSpc>
              <a:spcBef>
                <a:spcPts val="0"/>
              </a:spcBef>
              <a:spcAft>
                <a:spcPts val="0"/>
              </a:spcAft>
              <a:buClrTx/>
              <a:buSzTx/>
              <a:buFontTx/>
              <a:buNone/>
              <a:tabLst/>
              <a:defRPr sz="1800"/>
            </a:pPr>
            <a:r>
              <a:rPr kumimoji="0" lang="en-US" sz="1700" i="0" u="none" strike="noStrike" kern="0" cap="none" spc="0" normalizeH="0" baseline="0" noProof="0" dirty="0" err="1">
                <a:ln>
                  <a:noFill/>
                </a:ln>
                <a:solidFill>
                  <a:sysClr val="windowText" lastClr="000000"/>
                </a:solidFill>
                <a:effectLst/>
                <a:uLnTx/>
                <a:uFillTx/>
                <a:latin typeface="Helvetica"/>
                <a:sym typeface="Helvetica"/>
              </a:rPr>
              <a:t>Yile</a:t>
            </a:r>
            <a:r>
              <a:rPr kumimoji="0" lang="en-US" sz="1700" i="0" u="none" strike="noStrike" kern="0" cap="none" spc="0" normalizeH="0" baseline="0" noProof="0" dirty="0">
                <a:ln>
                  <a:noFill/>
                </a:ln>
                <a:solidFill>
                  <a:sysClr val="windowText" lastClr="000000"/>
                </a:solidFill>
                <a:effectLst/>
                <a:uLnTx/>
                <a:uFillTx/>
                <a:latin typeface="Helvetica"/>
                <a:sym typeface="Helvetica"/>
              </a:rPr>
              <a:t> Chen</a:t>
            </a:r>
          </a:p>
          <a:p>
            <a:pPr marL="0" marR="0" lvl="0" indent="0" algn="l" defTabSz="410699" eaLnBrk="1" fontAlgn="auto" latinLnBrk="0" hangingPunct="1">
              <a:lnSpc>
                <a:spcPct val="100000"/>
              </a:lnSpc>
              <a:spcBef>
                <a:spcPts val="0"/>
              </a:spcBef>
              <a:spcAft>
                <a:spcPts val="0"/>
              </a:spcAft>
              <a:buClrTx/>
              <a:buSzTx/>
              <a:buFontTx/>
              <a:buNone/>
              <a:tabLst/>
              <a:defRPr sz="1800"/>
            </a:pPr>
            <a:endParaRPr lang="en-US" sz="1700" b="1" dirty="0"/>
          </a:p>
        </p:txBody>
      </p:sp>
      <p:sp>
        <p:nvSpPr>
          <p:cNvPr id="47" name="Shape 333">
            <a:extLst>
              <a:ext uri="{FF2B5EF4-FFF2-40B4-BE49-F238E27FC236}">
                <a16:creationId xmlns:a16="http://schemas.microsoft.com/office/drawing/2014/main" id="{49B541BB-D43E-9E4C-A2B8-AF156B56E916}"/>
              </a:ext>
            </a:extLst>
          </p:cNvPr>
          <p:cNvSpPr/>
          <p:nvPr/>
        </p:nvSpPr>
        <p:spPr>
          <a:xfrm>
            <a:off x="3944800" y="2255704"/>
            <a:ext cx="1410631" cy="302956"/>
          </a:xfrm>
          <a:prstGeom prst="rect">
            <a:avLst/>
          </a:prstGeom>
          <a:ln w="12700">
            <a:miter lim="400000"/>
          </a:ln>
          <a:extLst>
            <a:ext uri="{C572A759-6A51-4108-AA02-DFA0A04FC94B}">
              <ma14:wrappingTextBoxFlag xmlns="" xmlns:ma14="http://schemas.microsoft.com/office/mac/drawingml/2011/main" val="1"/>
            </a:ext>
          </a:extLst>
        </p:spPr>
        <p:txBody>
          <a:bodyPr wrap="none" lIns="35713" tIns="35713" rIns="35713" bIns="35713" anchor="ctr">
            <a:spAutoFit/>
          </a:bodyPr>
          <a:lstStyle>
            <a:lvl1pPr marR="0" algn="r" defTabSz="584200">
              <a:lnSpc>
                <a:spcPct val="100000"/>
              </a:lnSpc>
              <a:defRPr sz="2600"/>
            </a:lvl1pPr>
          </a:lstStyle>
          <a:p>
            <a:pPr marL="0" marR="0" lvl="0" indent="0" algn="r" defTabSz="584200" eaLnBrk="1" fontAlgn="auto" latinLnBrk="0" hangingPunct="1">
              <a:lnSpc>
                <a:spcPct val="100000"/>
              </a:lnSpc>
              <a:spcBef>
                <a:spcPts val="0"/>
              </a:spcBef>
              <a:spcAft>
                <a:spcPts val="0"/>
              </a:spcAft>
              <a:buClrTx/>
              <a:buSzTx/>
              <a:buFontTx/>
              <a:buNone/>
              <a:tabLst/>
              <a:defRPr sz="1800"/>
            </a:pPr>
            <a:r>
              <a:rPr kumimoji="0" lang="en-US" sz="1500" i="0" u="none" strike="noStrike" kern="0" cap="none" spc="0" normalizeH="0" baseline="0" noProof="0" dirty="0" err="1">
                <a:ln>
                  <a:noFill/>
                </a:ln>
                <a:solidFill>
                  <a:sysClr val="windowText" lastClr="000000"/>
                </a:solidFill>
                <a:effectLst/>
                <a:uLnTx/>
                <a:uFillTx/>
                <a:latin typeface="Helvetica"/>
                <a:sym typeface="Helvetica"/>
              </a:rPr>
              <a:t>Abbye</a:t>
            </a:r>
            <a:r>
              <a:rPr kumimoji="0" lang="en-US" sz="1500" i="0" u="none" strike="noStrike" kern="0" cap="none" spc="0" normalizeH="0" baseline="0" noProof="0" dirty="0">
                <a:ln>
                  <a:noFill/>
                </a:ln>
                <a:solidFill>
                  <a:sysClr val="windowText" lastClr="000000"/>
                </a:solidFill>
                <a:effectLst/>
                <a:uLnTx/>
                <a:uFillTx/>
                <a:latin typeface="Helvetica"/>
                <a:sym typeface="Helvetica"/>
              </a:rPr>
              <a:t> McEwen</a:t>
            </a:r>
            <a:endParaRPr kumimoji="0" sz="1500" i="0" u="none" strike="noStrike" kern="0" cap="none" spc="0" normalizeH="0" baseline="0" noProof="0" dirty="0">
              <a:ln>
                <a:noFill/>
              </a:ln>
              <a:solidFill>
                <a:sysClr val="windowText" lastClr="000000"/>
              </a:solidFill>
              <a:effectLst/>
              <a:uLnTx/>
              <a:uFillTx/>
              <a:latin typeface="Helvetica"/>
              <a:sym typeface="Helvetica"/>
            </a:endParaRPr>
          </a:p>
        </p:txBody>
      </p:sp>
      <p:pic>
        <p:nvPicPr>
          <p:cNvPr id="63" name="Picture 2" descr="Abbye McEwen, M.D./Ph. D. (She/her/hers)Abbye is a cell biologist by training. During her doctoral work, she studied the basic science of cell-cell adhesion in the cadherin-catenin system. She is currently a resident physician interested in using deep mutational scanning to aid in the interpretation of clinical genetics results.@AbbyeNormalMD amcewen [at] uw.edu">
            <a:extLst>
              <a:ext uri="{FF2B5EF4-FFF2-40B4-BE49-F238E27FC236}">
                <a16:creationId xmlns:a16="http://schemas.microsoft.com/office/drawing/2014/main" id="{7863A05F-4ACA-D945-B043-2C5463FB70D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92916" y="2569514"/>
            <a:ext cx="914401" cy="914401"/>
          </a:xfrm>
          <a:prstGeom prst="rect">
            <a:avLst/>
          </a:prstGeom>
          <a:noFill/>
          <a:extLst>
            <a:ext uri="{909E8E84-426E-40DD-AFC4-6F175D3DCCD1}">
              <a14:hiddenFill xmlns:a14="http://schemas.microsoft.com/office/drawing/2010/main">
                <a:solidFill>
                  <a:srgbClr val="FFFFFF"/>
                </a:solidFill>
              </a14:hiddenFill>
            </a:ext>
          </a:extLst>
        </p:spPr>
      </p:pic>
      <p:sp>
        <p:nvSpPr>
          <p:cNvPr id="65" name="Shape 333">
            <a:extLst>
              <a:ext uri="{FF2B5EF4-FFF2-40B4-BE49-F238E27FC236}">
                <a16:creationId xmlns:a16="http://schemas.microsoft.com/office/drawing/2014/main" id="{C98EC3DE-7BD5-FC4A-B6ED-46C19DA4F34E}"/>
              </a:ext>
            </a:extLst>
          </p:cNvPr>
          <p:cNvSpPr/>
          <p:nvPr/>
        </p:nvSpPr>
        <p:spPr>
          <a:xfrm>
            <a:off x="5180854" y="3475260"/>
            <a:ext cx="1351321" cy="302956"/>
          </a:xfrm>
          <a:prstGeom prst="rect">
            <a:avLst/>
          </a:prstGeom>
          <a:ln w="12700">
            <a:miter lim="400000"/>
          </a:ln>
          <a:extLst>
            <a:ext uri="{C572A759-6A51-4108-AA02-DFA0A04FC94B}">
              <ma14:wrappingTextBoxFlag xmlns="" xmlns:ma14="http://schemas.microsoft.com/office/mac/drawingml/2011/main" val="1"/>
            </a:ext>
          </a:extLst>
        </p:spPr>
        <p:txBody>
          <a:bodyPr wrap="none" lIns="35713" tIns="35713" rIns="35713" bIns="35713" anchor="ctr">
            <a:spAutoFit/>
          </a:bodyPr>
          <a:lstStyle>
            <a:lvl1pPr marR="0" algn="r" defTabSz="584200">
              <a:lnSpc>
                <a:spcPct val="100000"/>
              </a:lnSpc>
              <a:defRPr sz="2600"/>
            </a:lvl1pPr>
          </a:lstStyle>
          <a:p>
            <a:pPr marL="0" marR="0" lvl="0" indent="0" algn="r" defTabSz="584200" eaLnBrk="1" fontAlgn="auto" latinLnBrk="0" hangingPunct="1">
              <a:lnSpc>
                <a:spcPct val="100000"/>
              </a:lnSpc>
              <a:spcBef>
                <a:spcPts val="0"/>
              </a:spcBef>
              <a:spcAft>
                <a:spcPts val="0"/>
              </a:spcAft>
              <a:buClrTx/>
              <a:buSzTx/>
              <a:buFontTx/>
              <a:buNone/>
              <a:tabLst/>
              <a:defRPr sz="1800"/>
            </a:pPr>
            <a:r>
              <a:rPr kumimoji="0" lang="en-US" sz="1500" b="1" i="0" u="none" strike="noStrike" kern="0" cap="none" spc="0" normalizeH="0" baseline="0" noProof="0" dirty="0">
                <a:ln>
                  <a:noFill/>
                </a:ln>
                <a:solidFill>
                  <a:sysClr val="windowText" lastClr="000000"/>
                </a:solidFill>
                <a:effectLst/>
                <a:uLnTx/>
                <a:uFillTx/>
                <a:latin typeface="Helvetica"/>
                <a:sym typeface="Helvetica"/>
              </a:rPr>
              <a:t>Raining Wang</a:t>
            </a:r>
            <a:endParaRPr kumimoji="0" sz="1500" b="1" i="0" u="none" strike="noStrike" kern="0" cap="none" spc="0" normalizeH="0" baseline="0" noProof="0" dirty="0">
              <a:ln>
                <a:noFill/>
              </a:ln>
              <a:solidFill>
                <a:sysClr val="windowText" lastClr="000000"/>
              </a:solidFill>
              <a:effectLst/>
              <a:uLnTx/>
              <a:uFillTx/>
              <a:latin typeface="Helvetica"/>
              <a:sym typeface="Helvetica"/>
            </a:endParaRPr>
          </a:p>
        </p:txBody>
      </p:sp>
      <p:pic>
        <p:nvPicPr>
          <p:cNvPr id="3" name="Picture 2" descr="Raining Wang, Ph. D.RSE2/Lab Manager">
            <a:extLst>
              <a:ext uri="{FF2B5EF4-FFF2-40B4-BE49-F238E27FC236}">
                <a16:creationId xmlns:a16="http://schemas.microsoft.com/office/drawing/2014/main" id="{BB2D68FF-EF67-1B2E-C7B9-31A57B5E77BD}"/>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50000" t="31556" r="10649" b="29093"/>
          <a:stretch/>
        </p:blipFill>
        <p:spPr bwMode="auto">
          <a:xfrm>
            <a:off x="5451062" y="2569514"/>
            <a:ext cx="914400" cy="914400"/>
          </a:xfrm>
          <a:prstGeom prst="rect">
            <a:avLst/>
          </a:prstGeom>
          <a:noFill/>
          <a:extLst>
            <a:ext uri="{909E8E84-426E-40DD-AFC4-6F175D3DCCD1}">
              <a14:hiddenFill xmlns:a14="http://schemas.microsoft.com/office/drawing/2010/main">
                <a:solidFill>
                  <a:srgbClr val="FFFFFF"/>
                </a:solidFill>
              </a14:hiddenFill>
            </a:ext>
          </a:extLst>
        </p:spPr>
      </p:pic>
      <p:sp>
        <p:nvSpPr>
          <p:cNvPr id="50" name="Shape 331">
            <a:extLst>
              <a:ext uri="{FF2B5EF4-FFF2-40B4-BE49-F238E27FC236}">
                <a16:creationId xmlns:a16="http://schemas.microsoft.com/office/drawing/2014/main" id="{95798AC5-A144-A939-43B0-3F8FF9F3E95D}"/>
              </a:ext>
            </a:extLst>
          </p:cNvPr>
          <p:cNvSpPr>
            <a:spLocks noChangeAspect="1"/>
          </p:cNvSpPr>
          <p:nvPr/>
        </p:nvSpPr>
        <p:spPr>
          <a:xfrm>
            <a:off x="237218" y="5120000"/>
            <a:ext cx="1283994" cy="302956"/>
          </a:xfrm>
          <a:prstGeom prst="rect">
            <a:avLst/>
          </a:prstGeom>
          <a:ln w="12700">
            <a:miter lim="400000"/>
          </a:ln>
          <a:extLst>
            <a:ext uri="{C572A759-6A51-4108-AA02-DFA0A04FC94B}">
              <ma14:wrappingTextBoxFlag xmlns="" xmlns:ma14="http://schemas.microsoft.com/office/mac/drawingml/2011/main" val="1"/>
            </a:ext>
          </a:extLst>
        </p:spPr>
        <p:txBody>
          <a:bodyPr wrap="square" lIns="35713" tIns="35713" rIns="35713" bIns="35713" anchor="ctr">
            <a:spAutoFit/>
          </a:bodyPr>
          <a:lstStyle>
            <a:lvl1pPr marR="0" algn="l" defTabSz="584200">
              <a:lnSpc>
                <a:spcPct val="100000"/>
              </a:lnSpc>
              <a:defRPr sz="2600"/>
            </a:lvl1pPr>
          </a:lstStyle>
          <a:p>
            <a:pPr marL="0" marR="0" lvl="0" indent="0" algn="l" defTabSz="584200" eaLnBrk="1" fontAlgn="auto" latinLnBrk="0" hangingPunct="1">
              <a:lnSpc>
                <a:spcPct val="100000"/>
              </a:lnSpc>
              <a:spcBef>
                <a:spcPts val="0"/>
              </a:spcBef>
              <a:spcAft>
                <a:spcPts val="0"/>
              </a:spcAft>
              <a:buClrTx/>
              <a:buSzTx/>
              <a:buFontTx/>
              <a:buNone/>
              <a:tabLst/>
              <a:defRPr sz="1800"/>
            </a:pPr>
            <a:r>
              <a:rPr kumimoji="0" lang="en-US" sz="1500" b="0" i="0" u="none" strike="noStrike" kern="0" cap="none" spc="0" normalizeH="0" baseline="0" noProof="0" dirty="0">
                <a:ln>
                  <a:noFill/>
                </a:ln>
                <a:solidFill>
                  <a:sysClr val="windowText" lastClr="000000"/>
                </a:solidFill>
                <a:effectLst/>
                <a:uLnTx/>
                <a:uFillTx/>
                <a:latin typeface="Helvetica"/>
                <a:sym typeface="Helvetica"/>
              </a:rPr>
              <a:t>Alex Hopkins</a:t>
            </a:r>
            <a:endParaRPr kumimoji="0" sz="1500" b="0" i="0" u="none" strike="noStrike" kern="0" cap="none" spc="0" normalizeH="0" baseline="0" noProof="0" dirty="0">
              <a:ln>
                <a:noFill/>
              </a:ln>
              <a:solidFill>
                <a:sysClr val="windowText" lastClr="000000"/>
              </a:solidFill>
              <a:effectLst/>
              <a:uLnTx/>
              <a:uFillTx/>
              <a:latin typeface="Helvetica"/>
              <a:sym typeface="Helvetica"/>
            </a:endParaRPr>
          </a:p>
        </p:txBody>
      </p:sp>
      <p:pic>
        <p:nvPicPr>
          <p:cNvPr id="1030" name="Picture 6">
            <a:extLst>
              <a:ext uri="{FF2B5EF4-FFF2-40B4-BE49-F238E27FC236}">
                <a16:creationId xmlns:a16="http://schemas.microsoft.com/office/drawing/2014/main" id="{9F8A1753-6B27-5D61-D070-19C44847F9F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00398" y="4223385"/>
            <a:ext cx="869172" cy="904995"/>
          </a:xfrm>
          <a:prstGeom prst="rect">
            <a:avLst/>
          </a:prstGeom>
          <a:noFill/>
          <a:extLst>
            <a:ext uri="{909E8E84-426E-40DD-AFC4-6F175D3DCCD1}">
              <a14:hiddenFill xmlns:a14="http://schemas.microsoft.com/office/drawing/2010/main">
                <a:solidFill>
                  <a:srgbClr val="FFFFFF"/>
                </a:solidFill>
              </a14:hiddenFill>
            </a:ext>
          </a:extLst>
        </p:spPr>
      </p:pic>
      <p:sp>
        <p:nvSpPr>
          <p:cNvPr id="66" name="Shape 331">
            <a:extLst>
              <a:ext uri="{FF2B5EF4-FFF2-40B4-BE49-F238E27FC236}">
                <a16:creationId xmlns:a16="http://schemas.microsoft.com/office/drawing/2014/main" id="{7D7D460E-14B8-CE4B-E3DE-0F652AC17C67}"/>
              </a:ext>
            </a:extLst>
          </p:cNvPr>
          <p:cNvSpPr>
            <a:spLocks noChangeAspect="1"/>
          </p:cNvSpPr>
          <p:nvPr/>
        </p:nvSpPr>
        <p:spPr>
          <a:xfrm>
            <a:off x="2552366" y="5137157"/>
            <a:ext cx="1807159" cy="302956"/>
          </a:xfrm>
          <a:prstGeom prst="rect">
            <a:avLst/>
          </a:prstGeom>
          <a:ln w="12700">
            <a:miter lim="400000"/>
          </a:ln>
          <a:extLst>
            <a:ext uri="{C572A759-6A51-4108-AA02-DFA0A04FC94B}">
              <ma14:wrappingTextBoxFlag xmlns="" xmlns:ma14="http://schemas.microsoft.com/office/mac/drawingml/2011/main" val="1"/>
            </a:ext>
          </a:extLst>
        </p:spPr>
        <p:txBody>
          <a:bodyPr wrap="square" lIns="35713" tIns="35713" rIns="35713" bIns="35713" anchor="ctr">
            <a:spAutoFit/>
          </a:bodyPr>
          <a:lstStyle>
            <a:lvl1pPr marR="0" algn="l" defTabSz="584200">
              <a:lnSpc>
                <a:spcPct val="100000"/>
              </a:lnSpc>
              <a:defRPr sz="2600"/>
            </a:lvl1pPr>
          </a:lstStyle>
          <a:p>
            <a:pPr marL="0" marR="0" lvl="0" indent="0" algn="l" defTabSz="584200" eaLnBrk="1" fontAlgn="auto" latinLnBrk="0" hangingPunct="1">
              <a:lnSpc>
                <a:spcPct val="100000"/>
              </a:lnSpc>
              <a:spcBef>
                <a:spcPts val="0"/>
              </a:spcBef>
              <a:spcAft>
                <a:spcPts val="0"/>
              </a:spcAft>
              <a:buClrTx/>
              <a:buSzTx/>
              <a:buFontTx/>
              <a:buNone/>
              <a:tabLst/>
              <a:defRPr sz="1800"/>
            </a:pPr>
            <a:r>
              <a:rPr kumimoji="0" lang="en-US" sz="1500" b="1" i="0" u="none" strike="noStrike" kern="0" cap="none" spc="0" normalizeH="0" baseline="0" noProof="0" dirty="0">
                <a:ln>
                  <a:noFill/>
                </a:ln>
                <a:solidFill>
                  <a:sysClr val="windowText" lastClr="000000"/>
                </a:solidFill>
                <a:effectLst/>
                <a:uLnTx/>
                <a:uFillTx/>
                <a:latin typeface="Helvetica"/>
                <a:sym typeface="Helvetica"/>
              </a:rPr>
              <a:t>Melinda Wheelock</a:t>
            </a:r>
            <a:endParaRPr kumimoji="0" sz="1500" b="1" i="0" u="none" strike="noStrike" kern="0" cap="none" spc="0" normalizeH="0" baseline="0" noProof="0" dirty="0">
              <a:ln>
                <a:noFill/>
              </a:ln>
              <a:solidFill>
                <a:sysClr val="windowText" lastClr="000000"/>
              </a:solidFill>
              <a:effectLst/>
              <a:uLnTx/>
              <a:uFillTx/>
              <a:latin typeface="Helvetica"/>
              <a:sym typeface="Helvetica"/>
            </a:endParaRPr>
          </a:p>
        </p:txBody>
      </p:sp>
      <p:pic>
        <p:nvPicPr>
          <p:cNvPr id="5" name="Picture 4">
            <a:extLst>
              <a:ext uri="{FF2B5EF4-FFF2-40B4-BE49-F238E27FC236}">
                <a16:creationId xmlns:a16="http://schemas.microsoft.com/office/drawing/2014/main" id="{061BBE1A-ABE4-68E4-62A4-811FB21BD8C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918474" y="5682611"/>
            <a:ext cx="1467980" cy="479955"/>
          </a:xfrm>
          <a:prstGeom prst="rect">
            <a:avLst/>
          </a:prstGeom>
        </p:spPr>
      </p:pic>
      <p:pic>
        <p:nvPicPr>
          <p:cNvPr id="3074" name="Picture 2">
            <a:extLst>
              <a:ext uri="{FF2B5EF4-FFF2-40B4-BE49-F238E27FC236}">
                <a16:creationId xmlns:a16="http://schemas.microsoft.com/office/drawing/2014/main" id="{1E4C3ECB-FBCB-C89D-442B-7BD4566821F6}"/>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387886" y="4225971"/>
            <a:ext cx="914400" cy="914400"/>
          </a:xfrm>
          <a:prstGeom prst="rect">
            <a:avLst/>
          </a:prstGeom>
          <a:noFill/>
          <a:extLst>
            <a:ext uri="{909E8E84-426E-40DD-AFC4-6F175D3DCCD1}">
              <a14:hiddenFill xmlns:a14="http://schemas.microsoft.com/office/drawing/2010/main">
                <a:solidFill>
                  <a:srgbClr val="FFFFFF"/>
                </a:solidFill>
              </a14:hiddenFill>
            </a:ext>
          </a:extLst>
        </p:spPr>
      </p:pic>
      <p:sp>
        <p:nvSpPr>
          <p:cNvPr id="7" name="Shape 331">
            <a:extLst>
              <a:ext uri="{FF2B5EF4-FFF2-40B4-BE49-F238E27FC236}">
                <a16:creationId xmlns:a16="http://schemas.microsoft.com/office/drawing/2014/main" id="{8EDF5918-4621-F913-8AC5-19037BFE55D0}"/>
              </a:ext>
            </a:extLst>
          </p:cNvPr>
          <p:cNvSpPr>
            <a:spLocks noChangeAspect="1"/>
          </p:cNvSpPr>
          <p:nvPr/>
        </p:nvSpPr>
        <p:spPr>
          <a:xfrm>
            <a:off x="5192056" y="5128380"/>
            <a:ext cx="1655422" cy="302956"/>
          </a:xfrm>
          <a:prstGeom prst="rect">
            <a:avLst/>
          </a:prstGeom>
          <a:ln w="12700">
            <a:miter lim="400000"/>
          </a:ln>
          <a:extLst>
            <a:ext uri="{C572A759-6A51-4108-AA02-DFA0A04FC94B}">
              <ma14:wrappingTextBoxFlag xmlns="" xmlns:ma14="http://schemas.microsoft.com/office/mac/drawingml/2011/main" val="1"/>
            </a:ext>
          </a:extLst>
        </p:spPr>
        <p:txBody>
          <a:bodyPr wrap="square" lIns="35713" tIns="35713" rIns="35713" bIns="35713" anchor="ctr">
            <a:spAutoFit/>
          </a:bodyPr>
          <a:lstStyle>
            <a:lvl1pPr marR="0" algn="l" defTabSz="584200">
              <a:lnSpc>
                <a:spcPct val="100000"/>
              </a:lnSpc>
              <a:defRPr sz="2600"/>
            </a:lvl1pPr>
          </a:lstStyle>
          <a:p>
            <a:pPr marL="0" marR="0" lvl="0" indent="0" algn="l" defTabSz="584200" eaLnBrk="1" fontAlgn="auto" latinLnBrk="0" hangingPunct="1">
              <a:lnSpc>
                <a:spcPct val="100000"/>
              </a:lnSpc>
              <a:spcBef>
                <a:spcPts val="0"/>
              </a:spcBef>
              <a:spcAft>
                <a:spcPts val="0"/>
              </a:spcAft>
              <a:buClrTx/>
              <a:buSzTx/>
              <a:buFontTx/>
              <a:buNone/>
              <a:tabLst/>
              <a:defRPr sz="1800"/>
            </a:pPr>
            <a:r>
              <a:rPr kumimoji="0" lang="en-US" sz="1500" i="0" u="none" strike="noStrike" kern="0" cap="none" spc="0" normalizeH="0" baseline="0" noProof="0" dirty="0">
                <a:ln>
                  <a:noFill/>
                </a:ln>
                <a:solidFill>
                  <a:sysClr val="windowText" lastClr="000000"/>
                </a:solidFill>
                <a:effectLst/>
                <a:uLnTx/>
                <a:uFillTx/>
                <a:latin typeface="Helvetica"/>
                <a:sym typeface="Helvetica"/>
              </a:rPr>
              <a:t>Malvika </a:t>
            </a:r>
            <a:r>
              <a:rPr kumimoji="0" lang="en-US" sz="1500" i="0" u="none" strike="noStrike" kern="0" cap="none" spc="0" normalizeH="0" baseline="0" noProof="0" dirty="0" err="1">
                <a:ln>
                  <a:noFill/>
                </a:ln>
                <a:solidFill>
                  <a:sysClr val="windowText" lastClr="000000"/>
                </a:solidFill>
                <a:effectLst/>
                <a:uLnTx/>
                <a:uFillTx/>
                <a:latin typeface="Helvetica"/>
                <a:sym typeface="Helvetica"/>
              </a:rPr>
              <a:t>Tejura</a:t>
            </a:r>
            <a:endParaRPr kumimoji="0" sz="1500" i="0" u="none" strike="noStrike" kern="0" cap="none" spc="0" normalizeH="0" baseline="0" noProof="0" dirty="0">
              <a:ln>
                <a:noFill/>
              </a:ln>
              <a:solidFill>
                <a:sysClr val="windowText" lastClr="000000"/>
              </a:solidFill>
              <a:effectLst/>
              <a:uLnTx/>
              <a:uFillTx/>
              <a:latin typeface="Helvetica"/>
              <a:sym typeface="Helvetica"/>
            </a:endParaRPr>
          </a:p>
        </p:txBody>
      </p:sp>
      <p:pic>
        <p:nvPicPr>
          <p:cNvPr id="3076" name="Picture 4">
            <a:extLst>
              <a:ext uri="{FF2B5EF4-FFF2-40B4-BE49-F238E27FC236}">
                <a16:creationId xmlns:a16="http://schemas.microsoft.com/office/drawing/2014/main" id="{974F1393-926F-CC2A-4758-F67A8BB23A9B}"/>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939502" y="4211877"/>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45D51948-30FF-95C1-0CA6-3FAE6C772D76}"/>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15331" y="913898"/>
            <a:ext cx="951018" cy="914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8751946D-94BC-7327-7452-B0791DBB3C78}"/>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207787" y="4210177"/>
            <a:ext cx="914400" cy="914400"/>
          </a:xfrm>
          <a:prstGeom prst="rect">
            <a:avLst/>
          </a:prstGeom>
          <a:noFill/>
          <a:extLst>
            <a:ext uri="{909E8E84-426E-40DD-AFC4-6F175D3DCCD1}">
              <a14:hiddenFill xmlns:a14="http://schemas.microsoft.com/office/drawing/2010/main">
                <a:solidFill>
                  <a:srgbClr val="FFFFFF"/>
                </a:solidFill>
              </a14:hiddenFill>
            </a:ext>
          </a:extLst>
        </p:spPr>
      </p:pic>
      <p:sp>
        <p:nvSpPr>
          <p:cNvPr id="8" name="Shape 331">
            <a:extLst>
              <a:ext uri="{FF2B5EF4-FFF2-40B4-BE49-F238E27FC236}">
                <a16:creationId xmlns:a16="http://schemas.microsoft.com/office/drawing/2014/main" id="{992F1D8F-81BB-3373-4B1E-E5E7B499D970}"/>
              </a:ext>
            </a:extLst>
          </p:cNvPr>
          <p:cNvSpPr>
            <a:spLocks noChangeAspect="1"/>
          </p:cNvSpPr>
          <p:nvPr/>
        </p:nvSpPr>
        <p:spPr>
          <a:xfrm>
            <a:off x="4073352" y="3868737"/>
            <a:ext cx="1655421" cy="302956"/>
          </a:xfrm>
          <a:prstGeom prst="rect">
            <a:avLst/>
          </a:prstGeom>
          <a:ln w="12700">
            <a:miter lim="400000"/>
          </a:ln>
          <a:extLst>
            <a:ext uri="{C572A759-6A51-4108-AA02-DFA0A04FC94B}">
              <ma14:wrappingTextBoxFlag xmlns="" xmlns:ma14="http://schemas.microsoft.com/office/mac/drawingml/2011/main" val="1"/>
            </a:ext>
          </a:extLst>
        </p:spPr>
        <p:txBody>
          <a:bodyPr wrap="square" lIns="35713" tIns="35713" rIns="35713" bIns="35713" anchor="ctr">
            <a:spAutoFit/>
          </a:bodyPr>
          <a:lstStyle>
            <a:lvl1pPr marR="0" algn="l" defTabSz="584200">
              <a:lnSpc>
                <a:spcPct val="100000"/>
              </a:lnSpc>
              <a:defRPr sz="2600"/>
            </a:lvl1pPr>
          </a:lstStyle>
          <a:p>
            <a:pPr marL="0" marR="0" lvl="0" indent="0" algn="l" defTabSz="584200" eaLnBrk="1" fontAlgn="auto" latinLnBrk="0" hangingPunct="1">
              <a:lnSpc>
                <a:spcPct val="100000"/>
              </a:lnSpc>
              <a:spcBef>
                <a:spcPts val="0"/>
              </a:spcBef>
              <a:spcAft>
                <a:spcPts val="0"/>
              </a:spcAft>
              <a:buClrTx/>
              <a:buSzTx/>
              <a:buFontTx/>
              <a:buNone/>
              <a:tabLst/>
              <a:defRPr sz="1800"/>
            </a:pPr>
            <a:r>
              <a:rPr kumimoji="0" lang="en-US" sz="1500" b="1" i="0" u="none" strike="noStrike" kern="0" cap="none" spc="0" normalizeH="0" baseline="0" noProof="0" dirty="0">
                <a:ln>
                  <a:noFill/>
                </a:ln>
                <a:solidFill>
                  <a:sysClr val="windowText" lastClr="000000"/>
                </a:solidFill>
                <a:effectLst/>
                <a:uLnTx/>
                <a:uFillTx/>
                <a:latin typeface="Helvetica"/>
                <a:sym typeface="Helvetica"/>
              </a:rPr>
              <a:t>Allyssa Vandi</a:t>
            </a:r>
            <a:endParaRPr kumimoji="0" sz="1500" b="1" i="0" u="none" strike="noStrike" kern="0" cap="none" spc="0" normalizeH="0" baseline="0" noProof="0" dirty="0">
              <a:ln>
                <a:noFill/>
              </a:ln>
              <a:solidFill>
                <a:sysClr val="windowText" lastClr="000000"/>
              </a:solidFill>
              <a:effectLst/>
              <a:uLnTx/>
              <a:uFillTx/>
              <a:latin typeface="Helvetica"/>
              <a:sym typeface="Helvetica"/>
            </a:endParaRPr>
          </a:p>
        </p:txBody>
      </p:sp>
      <p:pic>
        <p:nvPicPr>
          <p:cNvPr id="9" name="Picture 6">
            <a:extLst>
              <a:ext uri="{FF2B5EF4-FFF2-40B4-BE49-F238E27FC236}">
                <a16:creationId xmlns:a16="http://schemas.microsoft.com/office/drawing/2014/main" id="{3696F056-0FD8-C972-CB3A-FDE50EB0F872}"/>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637966" y="913898"/>
            <a:ext cx="914400" cy="914400"/>
          </a:xfrm>
          <a:prstGeom prst="rect">
            <a:avLst/>
          </a:prstGeom>
          <a:noFill/>
          <a:extLst>
            <a:ext uri="{909E8E84-426E-40DD-AFC4-6F175D3DCCD1}">
              <a14:hiddenFill xmlns:a14="http://schemas.microsoft.com/office/drawing/2010/main">
                <a:solidFill>
                  <a:srgbClr val="FFFFFF"/>
                </a:solidFill>
              </a14:hiddenFill>
            </a:ext>
          </a:extLst>
        </p:spPr>
      </p:pic>
      <p:sp>
        <p:nvSpPr>
          <p:cNvPr id="11" name="Shape 338">
            <a:extLst>
              <a:ext uri="{FF2B5EF4-FFF2-40B4-BE49-F238E27FC236}">
                <a16:creationId xmlns:a16="http://schemas.microsoft.com/office/drawing/2014/main" id="{C17423A7-B433-1DFF-DD28-50B38A8D7DBE}"/>
              </a:ext>
            </a:extLst>
          </p:cNvPr>
          <p:cNvSpPr/>
          <p:nvPr/>
        </p:nvSpPr>
        <p:spPr>
          <a:xfrm>
            <a:off x="1373198" y="642622"/>
            <a:ext cx="1442692" cy="302956"/>
          </a:xfrm>
          <a:prstGeom prst="rect">
            <a:avLst/>
          </a:prstGeom>
          <a:ln w="12700">
            <a:miter lim="400000"/>
          </a:ln>
          <a:extLst>
            <a:ext uri="{C572A759-6A51-4108-AA02-DFA0A04FC94B}">
              <ma14:wrappingTextBoxFlag xmlns="" xmlns:ma14="http://schemas.microsoft.com/office/mac/drawingml/2011/main" val="1"/>
            </a:ext>
          </a:extLst>
        </p:spPr>
        <p:txBody>
          <a:bodyPr wrap="none" lIns="35713" tIns="35713" rIns="35713" bIns="35713" anchor="ctr">
            <a:spAutoFit/>
          </a:bodyPr>
          <a:lstStyle>
            <a:lvl1pPr marR="0" algn="l" defTabSz="584200">
              <a:lnSpc>
                <a:spcPct val="100000"/>
              </a:lnSpc>
              <a:defRPr sz="2600"/>
            </a:lvl1pPr>
          </a:lstStyle>
          <a:p>
            <a:pPr marL="0" marR="0" lvl="0" indent="0" algn="l" defTabSz="584200" eaLnBrk="1" fontAlgn="auto" latinLnBrk="0" hangingPunct="1">
              <a:lnSpc>
                <a:spcPct val="100000"/>
              </a:lnSpc>
              <a:spcBef>
                <a:spcPts val="0"/>
              </a:spcBef>
              <a:spcAft>
                <a:spcPts val="0"/>
              </a:spcAft>
              <a:buClrTx/>
              <a:buSzTx/>
              <a:buFontTx/>
              <a:buNone/>
              <a:tabLst/>
              <a:defRPr sz="1800"/>
            </a:pPr>
            <a:r>
              <a:rPr kumimoji="0" lang="en-US" sz="1500" i="0" u="none" strike="noStrike" kern="0" cap="none" spc="0" normalizeH="0" baseline="0" noProof="0" dirty="0">
                <a:ln>
                  <a:noFill/>
                </a:ln>
                <a:solidFill>
                  <a:sysClr val="windowText" lastClr="000000"/>
                </a:solidFill>
                <a:effectLst/>
                <a:uLnTx/>
                <a:uFillTx/>
                <a:latin typeface="Helvetica"/>
                <a:sym typeface="Helvetica"/>
              </a:rPr>
              <a:t>Katie Partington</a:t>
            </a:r>
            <a:endParaRPr kumimoji="0" sz="1500" i="0" u="none" strike="noStrike" kern="0" cap="none" spc="0" normalizeH="0" baseline="0" noProof="0" dirty="0">
              <a:ln>
                <a:noFill/>
              </a:ln>
              <a:solidFill>
                <a:sysClr val="windowText" lastClr="000000"/>
              </a:solidFill>
              <a:effectLst/>
              <a:uLnTx/>
              <a:uFillTx/>
              <a:latin typeface="Helvetica"/>
              <a:sym typeface="Helvetica"/>
            </a:endParaRPr>
          </a:p>
        </p:txBody>
      </p:sp>
      <p:pic>
        <p:nvPicPr>
          <p:cNvPr id="12" name="Picture 8">
            <a:extLst>
              <a:ext uri="{FF2B5EF4-FFF2-40B4-BE49-F238E27FC236}">
                <a16:creationId xmlns:a16="http://schemas.microsoft.com/office/drawing/2014/main" id="{1C37267F-87CA-CE7A-B2C4-19AF56ECFDFB}"/>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937550" y="960687"/>
            <a:ext cx="914400" cy="914400"/>
          </a:xfrm>
          <a:prstGeom prst="rect">
            <a:avLst/>
          </a:prstGeom>
          <a:noFill/>
          <a:extLst>
            <a:ext uri="{909E8E84-426E-40DD-AFC4-6F175D3DCCD1}">
              <a14:hiddenFill xmlns:a14="http://schemas.microsoft.com/office/drawing/2010/main">
                <a:solidFill>
                  <a:srgbClr val="FFFFFF"/>
                </a:solidFill>
              </a14:hiddenFill>
            </a:ext>
          </a:extLst>
        </p:spPr>
      </p:pic>
      <p:sp>
        <p:nvSpPr>
          <p:cNvPr id="13" name="Shape 338">
            <a:extLst>
              <a:ext uri="{FF2B5EF4-FFF2-40B4-BE49-F238E27FC236}">
                <a16:creationId xmlns:a16="http://schemas.microsoft.com/office/drawing/2014/main" id="{98FC85E2-4FBF-02CC-03E4-6F6E5EC8158D}"/>
              </a:ext>
            </a:extLst>
          </p:cNvPr>
          <p:cNvSpPr/>
          <p:nvPr/>
        </p:nvSpPr>
        <p:spPr>
          <a:xfrm>
            <a:off x="2713993" y="1846947"/>
            <a:ext cx="1316054" cy="302956"/>
          </a:xfrm>
          <a:prstGeom prst="rect">
            <a:avLst/>
          </a:prstGeom>
          <a:ln w="12700">
            <a:miter lim="400000"/>
          </a:ln>
          <a:extLst>
            <a:ext uri="{C572A759-6A51-4108-AA02-DFA0A04FC94B}">
              <ma14:wrappingTextBoxFlag xmlns="" xmlns:ma14="http://schemas.microsoft.com/office/mac/drawingml/2011/main" val="1"/>
            </a:ext>
          </a:extLst>
        </p:spPr>
        <p:txBody>
          <a:bodyPr wrap="none" lIns="35713" tIns="35713" rIns="35713" bIns="35713" anchor="ctr">
            <a:spAutoFit/>
          </a:bodyPr>
          <a:lstStyle>
            <a:lvl1pPr marR="0" algn="l" defTabSz="584200">
              <a:lnSpc>
                <a:spcPct val="100000"/>
              </a:lnSpc>
              <a:defRPr sz="2600"/>
            </a:lvl1pPr>
          </a:lstStyle>
          <a:p>
            <a:pPr marL="0" marR="0" lvl="0" indent="0" algn="l" defTabSz="584200" eaLnBrk="1" fontAlgn="auto" latinLnBrk="0" hangingPunct="1">
              <a:lnSpc>
                <a:spcPct val="100000"/>
              </a:lnSpc>
              <a:spcBef>
                <a:spcPts val="0"/>
              </a:spcBef>
              <a:spcAft>
                <a:spcPts val="0"/>
              </a:spcAft>
              <a:buClrTx/>
              <a:buSzTx/>
              <a:buFontTx/>
              <a:buNone/>
              <a:tabLst/>
              <a:defRPr sz="1800"/>
            </a:pPr>
            <a:r>
              <a:rPr kumimoji="0" lang="en-US" sz="1500" b="0" i="0" u="none" strike="noStrike" kern="0" cap="none" spc="0" normalizeH="0" baseline="0" noProof="0" dirty="0">
                <a:ln>
                  <a:noFill/>
                </a:ln>
                <a:solidFill>
                  <a:sysClr val="windowText" lastClr="000000"/>
                </a:solidFill>
                <a:effectLst/>
                <a:uLnTx/>
                <a:uFillTx/>
                <a:latin typeface="Helvetica"/>
                <a:sym typeface="Helvetica"/>
              </a:rPr>
              <a:t>Arielle </a:t>
            </a:r>
            <a:r>
              <a:rPr kumimoji="0" lang="en-US" sz="1500" b="0" i="0" u="none" strike="noStrike" kern="0" cap="none" spc="0" normalizeH="0" baseline="0" noProof="0" dirty="0" err="1">
                <a:ln>
                  <a:noFill/>
                </a:ln>
                <a:solidFill>
                  <a:sysClr val="windowText" lastClr="000000"/>
                </a:solidFill>
                <a:effectLst/>
                <a:uLnTx/>
                <a:uFillTx/>
                <a:latin typeface="Helvetica"/>
                <a:sym typeface="Helvetica"/>
              </a:rPr>
              <a:t>Hancko</a:t>
            </a:r>
            <a:endParaRPr kumimoji="0" sz="1500" b="0" i="0" u="none" strike="noStrike" kern="0" cap="none" spc="0" normalizeH="0" baseline="0" noProof="0" dirty="0">
              <a:ln>
                <a:noFill/>
              </a:ln>
              <a:solidFill>
                <a:sysClr val="windowText" lastClr="000000"/>
              </a:solidFill>
              <a:effectLst/>
              <a:uLnTx/>
              <a:uFillTx/>
              <a:latin typeface="Helvetica"/>
              <a:sym typeface="Helvetica"/>
            </a:endParaRPr>
          </a:p>
        </p:txBody>
      </p:sp>
      <p:pic>
        <p:nvPicPr>
          <p:cNvPr id="1034" name="Picture 10">
            <a:extLst>
              <a:ext uri="{FF2B5EF4-FFF2-40B4-BE49-F238E27FC236}">
                <a16:creationId xmlns:a16="http://schemas.microsoft.com/office/drawing/2014/main" id="{1D6517D2-C2FA-776E-0188-58A9BCF3B7F7}"/>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937550" y="2556339"/>
            <a:ext cx="914400" cy="914400"/>
          </a:xfrm>
          <a:prstGeom prst="rect">
            <a:avLst/>
          </a:prstGeom>
          <a:noFill/>
          <a:extLst>
            <a:ext uri="{909E8E84-426E-40DD-AFC4-6F175D3DCCD1}">
              <a14:hiddenFill xmlns:a14="http://schemas.microsoft.com/office/drawing/2010/main">
                <a:solidFill>
                  <a:srgbClr val="FFFFFF"/>
                </a:solidFill>
              </a14:hiddenFill>
            </a:ext>
          </a:extLst>
        </p:spPr>
      </p:pic>
      <p:sp>
        <p:nvSpPr>
          <p:cNvPr id="15" name="Shape 338">
            <a:extLst>
              <a:ext uri="{FF2B5EF4-FFF2-40B4-BE49-F238E27FC236}">
                <a16:creationId xmlns:a16="http://schemas.microsoft.com/office/drawing/2014/main" id="{2751FE67-56FD-D450-72AF-C5D44E803EE2}"/>
              </a:ext>
            </a:extLst>
          </p:cNvPr>
          <p:cNvSpPr/>
          <p:nvPr/>
        </p:nvSpPr>
        <p:spPr>
          <a:xfrm>
            <a:off x="2634932" y="3484333"/>
            <a:ext cx="1519636" cy="302956"/>
          </a:xfrm>
          <a:prstGeom prst="rect">
            <a:avLst/>
          </a:prstGeom>
          <a:ln w="12700">
            <a:miter lim="400000"/>
          </a:ln>
          <a:extLst>
            <a:ext uri="{C572A759-6A51-4108-AA02-DFA0A04FC94B}">
              <ma14:wrappingTextBoxFlag xmlns="" xmlns:ma14="http://schemas.microsoft.com/office/mac/drawingml/2011/main" val="1"/>
            </a:ext>
          </a:extLst>
        </p:spPr>
        <p:txBody>
          <a:bodyPr wrap="none" lIns="35713" tIns="35713" rIns="35713" bIns="35713" anchor="ctr">
            <a:spAutoFit/>
          </a:bodyPr>
          <a:lstStyle>
            <a:lvl1pPr marR="0" algn="l" defTabSz="584200">
              <a:lnSpc>
                <a:spcPct val="100000"/>
              </a:lnSpc>
              <a:defRPr sz="2600"/>
            </a:lvl1pPr>
          </a:lstStyle>
          <a:p>
            <a:pPr marL="0" marR="0" lvl="0" indent="0" algn="l" defTabSz="584200" eaLnBrk="1" fontAlgn="auto" latinLnBrk="0" hangingPunct="1">
              <a:lnSpc>
                <a:spcPct val="100000"/>
              </a:lnSpc>
              <a:spcBef>
                <a:spcPts val="0"/>
              </a:spcBef>
              <a:spcAft>
                <a:spcPts val="0"/>
              </a:spcAft>
              <a:buClrTx/>
              <a:buSzTx/>
              <a:buFontTx/>
              <a:buNone/>
              <a:tabLst/>
              <a:defRPr sz="1800"/>
            </a:pPr>
            <a:r>
              <a:rPr kumimoji="0" lang="en-US" sz="1500" i="0" u="none" strike="noStrike" kern="0" cap="none" spc="0" normalizeH="0" baseline="0" noProof="0" dirty="0">
                <a:ln>
                  <a:noFill/>
                </a:ln>
                <a:solidFill>
                  <a:sysClr val="windowText" lastClr="000000"/>
                </a:solidFill>
                <a:effectLst/>
                <a:uLnTx/>
                <a:uFillTx/>
                <a:latin typeface="Helvetica"/>
                <a:sym typeface="Helvetica"/>
              </a:rPr>
              <a:t>Nicholas Bradley</a:t>
            </a:r>
            <a:endParaRPr kumimoji="0" sz="1500" i="0" u="none" strike="noStrike" kern="0" cap="none" spc="0" normalizeH="0" baseline="0" noProof="0" dirty="0">
              <a:ln>
                <a:noFill/>
              </a:ln>
              <a:solidFill>
                <a:sysClr val="windowText" lastClr="000000"/>
              </a:solidFill>
              <a:effectLst/>
              <a:uLnTx/>
              <a:uFillTx/>
              <a:latin typeface="Helvetica"/>
              <a:sym typeface="Helvetica"/>
            </a:endParaRPr>
          </a:p>
        </p:txBody>
      </p:sp>
      <p:sp>
        <p:nvSpPr>
          <p:cNvPr id="17" name="Shape 331">
            <a:extLst>
              <a:ext uri="{FF2B5EF4-FFF2-40B4-BE49-F238E27FC236}">
                <a16:creationId xmlns:a16="http://schemas.microsoft.com/office/drawing/2014/main" id="{4956D898-C722-9E43-E8B8-3E33641E6DF4}"/>
              </a:ext>
            </a:extLst>
          </p:cNvPr>
          <p:cNvSpPr>
            <a:spLocks noChangeAspect="1"/>
          </p:cNvSpPr>
          <p:nvPr/>
        </p:nvSpPr>
        <p:spPr>
          <a:xfrm>
            <a:off x="1499846" y="3874622"/>
            <a:ext cx="1655421" cy="302956"/>
          </a:xfrm>
          <a:prstGeom prst="rect">
            <a:avLst/>
          </a:prstGeom>
          <a:ln w="12700">
            <a:miter lim="400000"/>
          </a:ln>
          <a:extLst>
            <a:ext uri="{C572A759-6A51-4108-AA02-DFA0A04FC94B}">
              <ma14:wrappingTextBoxFlag xmlns="" xmlns:ma14="http://schemas.microsoft.com/office/mac/drawingml/2011/main" val="1"/>
            </a:ext>
          </a:extLst>
        </p:spPr>
        <p:txBody>
          <a:bodyPr wrap="square" lIns="35713" tIns="35713" rIns="35713" bIns="35713" anchor="ctr">
            <a:spAutoFit/>
          </a:bodyPr>
          <a:lstStyle>
            <a:lvl1pPr marR="0" algn="l" defTabSz="584200">
              <a:lnSpc>
                <a:spcPct val="100000"/>
              </a:lnSpc>
              <a:defRPr sz="2600"/>
            </a:lvl1pPr>
          </a:lstStyle>
          <a:p>
            <a:pPr marL="0" marR="0" lvl="0" indent="0" algn="l" defTabSz="584200" eaLnBrk="1" fontAlgn="auto" latinLnBrk="0" hangingPunct="1">
              <a:lnSpc>
                <a:spcPct val="100000"/>
              </a:lnSpc>
              <a:spcBef>
                <a:spcPts val="0"/>
              </a:spcBef>
              <a:spcAft>
                <a:spcPts val="0"/>
              </a:spcAft>
              <a:buClrTx/>
              <a:buSzTx/>
              <a:buFontTx/>
              <a:buNone/>
              <a:tabLst/>
              <a:defRPr sz="1800"/>
            </a:pPr>
            <a:r>
              <a:rPr kumimoji="0" lang="en-US" sz="1500" b="0" i="0" u="none" strike="noStrike" kern="0" cap="none" spc="0" normalizeH="0" baseline="0" noProof="0" dirty="0">
                <a:ln>
                  <a:noFill/>
                </a:ln>
                <a:solidFill>
                  <a:sysClr val="windowText" lastClr="000000"/>
                </a:solidFill>
                <a:effectLst/>
                <a:uLnTx/>
                <a:uFillTx/>
                <a:latin typeface="Helvetica"/>
                <a:sym typeface="Helvetica"/>
              </a:rPr>
              <a:t>Manali Sawant</a:t>
            </a:r>
            <a:endParaRPr kumimoji="0" sz="1500" b="0" i="0" u="none" strike="noStrike" kern="0" cap="none" spc="0" normalizeH="0" baseline="0" noProof="0" dirty="0">
              <a:ln>
                <a:noFill/>
              </a:ln>
              <a:solidFill>
                <a:sysClr val="windowText" lastClr="000000"/>
              </a:solidFill>
              <a:effectLst/>
              <a:uLnTx/>
              <a:uFillTx/>
              <a:latin typeface="Helvetica"/>
              <a:sym typeface="Helvetica"/>
            </a:endParaRPr>
          </a:p>
        </p:txBody>
      </p:sp>
      <p:pic>
        <p:nvPicPr>
          <p:cNvPr id="1044" name="Picture 20" descr="CLOVES Syndrome Community Receives $450,000 Award from Chan Zuckerberg  Initiative - Cloves Syndrome Community">
            <a:extLst>
              <a:ext uri="{FF2B5EF4-FFF2-40B4-BE49-F238E27FC236}">
                <a16:creationId xmlns:a16="http://schemas.microsoft.com/office/drawing/2014/main" id="{AFFBA9A6-E4BC-5EA6-052E-CF2A48D1D5CB}"/>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765018" y="5532225"/>
            <a:ext cx="1655422" cy="75312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31DD5A65-9E13-361A-4E36-13A6DF73E5D4}"/>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1635173" y="4223727"/>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8D6DB9C6-DE1A-FB8E-D4AD-572853BD75EC}"/>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156544" y="931767"/>
            <a:ext cx="950773" cy="95077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0000C389-8C93-874E-CB3A-6AACDD52D440}"/>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1600612" y="2556339"/>
            <a:ext cx="932879" cy="932879"/>
          </a:xfrm>
          <a:prstGeom prst="rect">
            <a:avLst/>
          </a:prstGeom>
          <a:noFill/>
          <a:extLst>
            <a:ext uri="{909E8E84-426E-40DD-AFC4-6F175D3DCCD1}">
              <a14:hiddenFill xmlns:a14="http://schemas.microsoft.com/office/drawing/2010/main">
                <a:solidFill>
                  <a:srgbClr val="FFFFFF"/>
                </a:solidFill>
              </a14:hiddenFill>
            </a:ext>
          </a:extLst>
        </p:spPr>
      </p:pic>
      <p:sp>
        <p:nvSpPr>
          <p:cNvPr id="18" name="Shape 338">
            <a:extLst>
              <a:ext uri="{FF2B5EF4-FFF2-40B4-BE49-F238E27FC236}">
                <a16:creationId xmlns:a16="http://schemas.microsoft.com/office/drawing/2014/main" id="{6FB3FDC3-ECD5-2A1A-B1D1-B4AA0F2FA860}"/>
              </a:ext>
            </a:extLst>
          </p:cNvPr>
          <p:cNvSpPr/>
          <p:nvPr/>
        </p:nvSpPr>
        <p:spPr>
          <a:xfrm>
            <a:off x="1337592" y="2287362"/>
            <a:ext cx="1527090" cy="302956"/>
          </a:xfrm>
          <a:prstGeom prst="rect">
            <a:avLst/>
          </a:prstGeom>
          <a:ln w="12700">
            <a:miter lim="400000"/>
          </a:ln>
          <a:extLst>
            <a:ext uri="{C572A759-6A51-4108-AA02-DFA0A04FC94B}">
              <ma14:wrappingTextBoxFlag xmlns="" xmlns:ma14="http://schemas.microsoft.com/office/mac/drawingml/2011/main" val="1"/>
            </a:ext>
          </a:extLst>
        </p:spPr>
        <p:txBody>
          <a:bodyPr wrap="square" lIns="35713" tIns="35713" rIns="35713" bIns="35713" anchor="ctr">
            <a:spAutoFit/>
          </a:bodyPr>
          <a:lstStyle>
            <a:lvl1pPr marR="0" algn="l" defTabSz="584200">
              <a:lnSpc>
                <a:spcPct val="100000"/>
              </a:lnSpc>
              <a:defRPr sz="2600"/>
            </a:lvl1pPr>
          </a:lstStyle>
          <a:p>
            <a:pPr marL="0" marR="0" lvl="0" indent="0" algn="l" defTabSz="584200" eaLnBrk="1" fontAlgn="auto" latinLnBrk="0" hangingPunct="1">
              <a:lnSpc>
                <a:spcPct val="100000"/>
              </a:lnSpc>
              <a:spcBef>
                <a:spcPts val="0"/>
              </a:spcBef>
              <a:spcAft>
                <a:spcPts val="0"/>
              </a:spcAft>
              <a:buClrTx/>
              <a:buSzTx/>
              <a:buFontTx/>
              <a:buNone/>
              <a:tabLst/>
              <a:defRPr sz="1800"/>
            </a:pPr>
            <a:r>
              <a:rPr kumimoji="0" lang="en-US" sz="1500" b="0" i="0" u="none" strike="noStrike" kern="0" cap="none" spc="0" normalizeH="0" baseline="0" noProof="0" dirty="0">
                <a:ln>
                  <a:noFill/>
                </a:ln>
                <a:solidFill>
                  <a:sysClr val="windowText" lastClr="000000"/>
                </a:solidFill>
                <a:effectLst/>
                <a:uLnTx/>
                <a:uFillTx/>
                <a:latin typeface="Helvetica"/>
                <a:sym typeface="Helvetica"/>
              </a:rPr>
              <a:t>Melissa Hopkins</a:t>
            </a:r>
            <a:endParaRPr kumimoji="0" sz="1500" b="0" i="0" u="none" strike="noStrike" kern="0" cap="none" spc="0" normalizeH="0" baseline="0" noProof="0" dirty="0">
              <a:ln>
                <a:noFill/>
              </a:ln>
              <a:solidFill>
                <a:sysClr val="windowText" lastClr="000000"/>
              </a:solidFill>
              <a:effectLst/>
              <a:uLnTx/>
              <a:uFillTx/>
              <a:latin typeface="Helvetica"/>
              <a:sym typeface="Helvetica"/>
            </a:endParaRPr>
          </a:p>
        </p:txBody>
      </p:sp>
    </p:spTree>
    <p:extLst>
      <p:ext uri="{BB962C8B-B14F-4D97-AF65-F5344CB8AC3E}">
        <p14:creationId xmlns:p14="http://schemas.microsoft.com/office/powerpoint/2010/main" val="383534007"/>
      </p:ext>
    </p:extLst>
  </p:cSld>
  <p:clrMapOvr>
    <a:masterClrMapping/>
  </p:clrMapOvr>
  <p:transition spd="med"/>
</p:sld>
</file>

<file path=ppt/theme/_rels/theme3.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50800">
          <a:solidFill>
            <a:srgbClr val="000000"/>
          </a:solidFill>
          <a:tailEnd type="triangle"/>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ill Sans"/>
        <a:ea typeface="Gill Sans"/>
        <a:cs typeface="Gill Sans"/>
      </a:majorFont>
      <a:minorFont>
        <a:latin typeface="Gill Sans"/>
        <a:ea typeface="Gill Sans"/>
        <a:cs typeface="Gill Sans"/>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4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mn-lt"/>
            <a:ea typeface="+mn-ea"/>
            <a:cs typeface="+mn-c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457200" indent="0" algn="ctr" defTabSz="457200" rtl="0" fontAlgn="auto" latinLnBrk="1" hangingPunct="0">
          <a:lnSpc>
            <a:spcPct val="15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117098</TotalTime>
  <Words>1254</Words>
  <Application>Microsoft Macintosh PowerPoint</Application>
  <PresentationFormat>On-screen Show (4:3)</PresentationFormat>
  <Paragraphs>160</Paragraphs>
  <Slides>21</Slides>
  <Notes>13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21</vt:i4>
      </vt:variant>
    </vt:vector>
  </HeadingPairs>
  <TitlesOfParts>
    <vt:vector size="29" baseType="lpstr">
      <vt:lpstr>Aptos</vt:lpstr>
      <vt:lpstr>Aptos Display</vt:lpstr>
      <vt:lpstr>Arial</vt:lpstr>
      <vt:lpstr>Calibri</vt:lpstr>
      <vt:lpstr>Helvetica</vt:lpstr>
      <vt:lpstr>Lucida Grande</vt:lpstr>
      <vt:lpstr>6_Office Theme</vt:lpstr>
      <vt:lpstr>Office Theme</vt:lpstr>
      <vt:lpstr>PowerPoint Presentation</vt:lpstr>
      <vt:lpstr>TSC2 is a tumor suppressor in the  mTOR pathway</vt:lpstr>
      <vt:lpstr>We targeted TSC2 because variant effect data would be particularly impactful</vt:lpstr>
      <vt:lpstr>~50% of TSC2 pathogenic variants  exhibit loss of abundance</vt:lpstr>
      <vt:lpstr>Proteins need to be correctly folded and stable to function</vt:lpstr>
      <vt:lpstr>Loss of stability and, consequently, abundance is major mechanism of pathogenicity</vt:lpstr>
      <vt:lpstr>GFP fusions provide clear fluorescence-based readouts of variant stability</vt:lpstr>
      <vt:lpstr>GFP fusions provide clear fluorescence-based readouts of variant stability</vt:lpstr>
      <vt:lpstr>GFP fusions of a missense variant library span the assay fluorescence range</vt:lpstr>
      <vt:lpstr>Variant Abundance by Massively Parallel sequencing (VAMP-seq) quantifies protein abundance in cells</vt:lpstr>
      <vt:lpstr>Characterizing protein Variant Abundance  by Massively Parallel sequencing (VAMP-seq)</vt:lpstr>
      <vt:lpstr>~9,000 missense, nonsense, synonymous and 3 bp deletions in two domains</vt:lpstr>
      <vt:lpstr>Data processing details</vt:lpstr>
      <vt:lpstr>Data Processing Details (Continued)</vt:lpstr>
      <vt:lpstr>Replicate abundance scores were well correlated, Pearson R ~ 0.95</vt:lpstr>
      <vt:lpstr>Synonymous and nonsense variants were well separated, missense variants were ~bimodal</vt:lpstr>
      <vt:lpstr>Tuberin domain library shows expected patterns of variant effect, with some missing positions</vt:lpstr>
      <vt:lpstr>RAP GAP domain</vt:lpstr>
      <vt:lpstr>Positive predictive value for pathogenic variants is high, negative predictive value modest</vt:lpstr>
      <vt:lpstr>Limitations and challenges of VAMP-seq</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Doug Fowler</cp:lastModifiedBy>
  <cp:revision>804</cp:revision>
  <dcterms:modified xsi:type="dcterms:W3CDTF">2025-12-05T22:24:53Z</dcterms:modified>
</cp:coreProperties>
</file>