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jlThOtfdfmiQM7+8eGu5QVQK0O7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2F13618-DC63-4045-B5CA-852ADAB179A6}">
  <a:tblStyle styleId="{92F13618-DC63-4045-B5CA-852ADAB179A6}"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p:txBody>
      </p:sp>
      <p:sp>
        <p:nvSpPr>
          <p:cNvPr id="99" name="Google Shape;9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6: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63" name="Google Shape;16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strike="noStrike">
              <a:solidFill>
                <a:schemeClr val="dk1"/>
              </a:solidFill>
              <a:latin typeface="Calibri"/>
              <a:ea typeface="Calibri"/>
              <a:cs typeface="Calibri"/>
              <a:sym typeface="Calibri"/>
            </a:endParaRPr>
          </a:p>
        </p:txBody>
      </p:sp>
      <p:sp>
        <p:nvSpPr>
          <p:cNvPr id="258" name="Google Shape;25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1" name="Google Shape;39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6" name="Google Shape;40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4" name="Google Shape;52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6" name="Google Shape;57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7" name="Google Shape;57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9" name="Google Shape;58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21" name="Shape 21"/>
        <p:cNvGrpSpPr/>
        <p:nvPr/>
      </p:nvGrpSpPr>
      <p:grpSpPr>
        <a:xfrm>
          <a:off x="0" y="0"/>
          <a:ext cx="0" cy="0"/>
          <a:chOff x="0" y="0"/>
          <a:chExt cx="0" cy="0"/>
        </a:xfrm>
      </p:grpSpPr>
      <p:sp>
        <p:nvSpPr>
          <p:cNvPr id="22" name="Google Shape;22;p30"/>
          <p:cNvSpPr txBox="1"/>
          <p:nvPr>
            <p:ph type="title"/>
          </p:nvPr>
        </p:nvSpPr>
        <p:spPr>
          <a:xfrm>
            <a:off x="609600" y="152400"/>
            <a:ext cx="10972800" cy="762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Arial"/>
                <a:ea typeface="Arial"/>
                <a:cs typeface="Arial"/>
                <a:sym typeface="Arial"/>
              </a:defRPr>
            </a:lvl1pPr>
            <a:lvl2pPr indent="0" lvl="1" marL="0" algn="r">
              <a:spcBef>
                <a:spcPts val="0"/>
              </a:spcBef>
              <a:buNone/>
              <a:defRPr sz="1200">
                <a:solidFill>
                  <a:srgbClr val="888888"/>
                </a:solidFill>
                <a:latin typeface="Arial"/>
                <a:ea typeface="Arial"/>
                <a:cs typeface="Arial"/>
                <a:sym typeface="Arial"/>
              </a:defRPr>
            </a:lvl2pPr>
            <a:lvl3pPr indent="0" lvl="2" marL="0" algn="r">
              <a:spcBef>
                <a:spcPts val="0"/>
              </a:spcBef>
              <a:buNone/>
              <a:defRPr sz="1200">
                <a:solidFill>
                  <a:srgbClr val="888888"/>
                </a:solidFill>
                <a:latin typeface="Arial"/>
                <a:ea typeface="Arial"/>
                <a:cs typeface="Arial"/>
                <a:sym typeface="Arial"/>
              </a:defRPr>
            </a:lvl3pPr>
            <a:lvl4pPr indent="0" lvl="3" marL="0" algn="r">
              <a:spcBef>
                <a:spcPts val="0"/>
              </a:spcBef>
              <a:buNone/>
              <a:defRPr sz="1200">
                <a:solidFill>
                  <a:srgbClr val="888888"/>
                </a:solidFill>
                <a:latin typeface="Arial"/>
                <a:ea typeface="Arial"/>
                <a:cs typeface="Arial"/>
                <a:sym typeface="Arial"/>
              </a:defRPr>
            </a:lvl4pPr>
            <a:lvl5pPr indent="0" lvl="4" marL="0" algn="r">
              <a:spcBef>
                <a:spcPts val="0"/>
              </a:spcBef>
              <a:buNone/>
              <a:defRPr sz="1200">
                <a:solidFill>
                  <a:srgbClr val="888888"/>
                </a:solidFill>
                <a:latin typeface="Arial"/>
                <a:ea typeface="Arial"/>
                <a:cs typeface="Arial"/>
                <a:sym typeface="Arial"/>
              </a:defRPr>
            </a:lvl5pPr>
            <a:lvl6pPr indent="0" lvl="5" marL="0" algn="r">
              <a:spcBef>
                <a:spcPts val="0"/>
              </a:spcBef>
              <a:buNone/>
              <a:defRPr sz="1200">
                <a:solidFill>
                  <a:srgbClr val="888888"/>
                </a:solidFill>
                <a:latin typeface="Arial"/>
                <a:ea typeface="Arial"/>
                <a:cs typeface="Arial"/>
                <a:sym typeface="Arial"/>
              </a:defRPr>
            </a:lvl6pPr>
            <a:lvl7pPr indent="0" lvl="6" marL="0" algn="r">
              <a:spcBef>
                <a:spcPts val="0"/>
              </a:spcBef>
              <a:buNone/>
              <a:defRPr sz="1200">
                <a:solidFill>
                  <a:srgbClr val="888888"/>
                </a:solidFill>
                <a:latin typeface="Arial"/>
                <a:ea typeface="Arial"/>
                <a:cs typeface="Arial"/>
                <a:sym typeface="Arial"/>
              </a:defRPr>
            </a:lvl7pPr>
            <a:lvl8pPr indent="0" lvl="7" marL="0" algn="r">
              <a:spcBef>
                <a:spcPts val="0"/>
              </a:spcBef>
              <a:buNone/>
              <a:defRPr sz="1200">
                <a:solidFill>
                  <a:srgbClr val="888888"/>
                </a:solidFill>
                <a:latin typeface="Arial"/>
                <a:ea typeface="Arial"/>
                <a:cs typeface="Arial"/>
                <a:sym typeface="Arial"/>
              </a:defRPr>
            </a:lvl8pPr>
            <a:lvl9pPr indent="0" lvl="8" marL="0" algn="r">
              <a:spcBef>
                <a:spcPts val="0"/>
              </a:spcBef>
              <a:buNone/>
              <a:defRPr sz="1200">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6" name="Google Shape;26;p30"/>
          <p:cNvSpPr txBox="1"/>
          <p:nvPr>
            <p:ph idx="1" type="body"/>
          </p:nvPr>
        </p:nvSpPr>
        <p:spPr>
          <a:xfrm>
            <a:off x="609600" y="1066800"/>
            <a:ext cx="10972800" cy="57912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1">
    <p:spTree>
      <p:nvGrpSpPr>
        <p:cNvPr id="33" name="Shape 33"/>
        <p:cNvGrpSpPr/>
        <p:nvPr/>
      </p:nvGrpSpPr>
      <p:grpSpPr>
        <a:xfrm>
          <a:off x="0" y="0"/>
          <a:ext cx="0" cy="0"/>
          <a:chOff x="0" y="0"/>
          <a:chExt cx="0" cy="0"/>
        </a:xfrm>
      </p:grpSpPr>
      <p:sp>
        <p:nvSpPr>
          <p:cNvPr id="34" name="Google Shape;34;p32"/>
          <p:cNvSpPr txBox="1"/>
          <p:nvPr>
            <p:ph type="title"/>
          </p:nvPr>
        </p:nvSpPr>
        <p:spPr>
          <a:xfrm>
            <a:off x="838200" y="365125"/>
            <a:ext cx="10515600" cy="1325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Font typeface="Calibri"/>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 name="Google Shape;35;p32"/>
          <p:cNvSpPr txBox="1"/>
          <p:nvPr>
            <p:ph idx="1" type="body"/>
          </p:nvPr>
        </p:nvSpPr>
        <p:spPr>
          <a:xfrm>
            <a:off x="838200" y="1825625"/>
            <a:ext cx="10515600" cy="43512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1067"/>
              </a:spcBef>
              <a:spcAft>
                <a:spcPts val="0"/>
              </a:spcAft>
              <a:buClr>
                <a:schemeClr val="dk1"/>
              </a:buClr>
              <a:buSzPts val="1400"/>
              <a:buChar char="●"/>
              <a:defRPr/>
            </a:lvl1pPr>
            <a:lvl2pPr indent="-317500" lvl="1" marL="914400" algn="l">
              <a:lnSpc>
                <a:spcPct val="90000"/>
              </a:lnSpc>
              <a:spcBef>
                <a:spcPts val="1600"/>
              </a:spcBef>
              <a:spcAft>
                <a:spcPts val="0"/>
              </a:spcAft>
              <a:buClr>
                <a:schemeClr val="dk1"/>
              </a:buClr>
              <a:buSzPts val="1400"/>
              <a:buChar char="○"/>
              <a:defRPr/>
            </a:lvl2pPr>
            <a:lvl3pPr indent="-317500" lvl="2" marL="1371600" algn="l">
              <a:lnSpc>
                <a:spcPct val="90000"/>
              </a:lnSpc>
              <a:spcBef>
                <a:spcPts val="1600"/>
              </a:spcBef>
              <a:spcAft>
                <a:spcPts val="0"/>
              </a:spcAft>
              <a:buClr>
                <a:schemeClr val="dk1"/>
              </a:buClr>
              <a:buSzPts val="1400"/>
              <a:buChar char="■"/>
              <a:defRPr/>
            </a:lvl3pPr>
            <a:lvl4pPr indent="-317500" lvl="3" marL="1828800" algn="l">
              <a:lnSpc>
                <a:spcPct val="90000"/>
              </a:lnSpc>
              <a:spcBef>
                <a:spcPts val="1600"/>
              </a:spcBef>
              <a:spcAft>
                <a:spcPts val="0"/>
              </a:spcAft>
              <a:buClr>
                <a:schemeClr val="dk1"/>
              </a:buClr>
              <a:buSzPts val="1400"/>
              <a:buChar char="●"/>
              <a:defRPr/>
            </a:lvl4pPr>
            <a:lvl5pPr indent="-317500" lvl="4" marL="2286000" algn="l">
              <a:lnSpc>
                <a:spcPct val="90000"/>
              </a:lnSpc>
              <a:spcBef>
                <a:spcPts val="1600"/>
              </a:spcBef>
              <a:spcAft>
                <a:spcPts val="0"/>
              </a:spcAft>
              <a:buClr>
                <a:schemeClr val="dk1"/>
              </a:buClr>
              <a:buSzPts val="1400"/>
              <a:buChar char="○"/>
              <a:defRPr/>
            </a:lvl5pPr>
            <a:lvl6pPr indent="-317500" lvl="5" marL="2743200" algn="l">
              <a:lnSpc>
                <a:spcPct val="90000"/>
              </a:lnSpc>
              <a:spcBef>
                <a:spcPts val="1600"/>
              </a:spcBef>
              <a:spcAft>
                <a:spcPts val="0"/>
              </a:spcAft>
              <a:buClr>
                <a:schemeClr val="dk1"/>
              </a:buClr>
              <a:buSzPts val="1400"/>
              <a:buChar char="■"/>
              <a:defRPr/>
            </a:lvl6pPr>
            <a:lvl7pPr indent="-317500" lvl="6" marL="3200400" algn="l">
              <a:lnSpc>
                <a:spcPct val="90000"/>
              </a:lnSpc>
              <a:spcBef>
                <a:spcPts val="1600"/>
              </a:spcBef>
              <a:spcAft>
                <a:spcPts val="0"/>
              </a:spcAft>
              <a:buClr>
                <a:schemeClr val="dk1"/>
              </a:buClr>
              <a:buSzPts val="1400"/>
              <a:buChar char="●"/>
              <a:defRPr/>
            </a:lvl7pPr>
            <a:lvl8pPr indent="-317500" lvl="7" marL="3657600" algn="l">
              <a:lnSpc>
                <a:spcPct val="90000"/>
              </a:lnSpc>
              <a:spcBef>
                <a:spcPts val="1600"/>
              </a:spcBef>
              <a:spcAft>
                <a:spcPts val="0"/>
              </a:spcAft>
              <a:buClr>
                <a:schemeClr val="dk1"/>
              </a:buClr>
              <a:buSzPts val="1400"/>
              <a:buChar char="○"/>
              <a:defRPr/>
            </a:lvl8pPr>
            <a:lvl9pPr indent="-317500" lvl="8" marL="4114800" algn="l">
              <a:lnSpc>
                <a:spcPct val="90000"/>
              </a:lnSpc>
              <a:spcBef>
                <a:spcPts val="1600"/>
              </a:spcBef>
              <a:spcAft>
                <a:spcPts val="1600"/>
              </a:spcAft>
              <a:buClr>
                <a:schemeClr val="dk1"/>
              </a:buClr>
              <a:buSzPts val="1400"/>
              <a:buChar char="■"/>
              <a:defRPr/>
            </a:lvl9pPr>
          </a:lstStyle>
          <a:p/>
        </p:txBody>
      </p:sp>
      <p:sp>
        <p:nvSpPr>
          <p:cNvPr id="36" name="Google Shape;36;p32"/>
          <p:cNvSpPr txBox="1"/>
          <p:nvPr>
            <p:ph idx="10" type="dt"/>
          </p:nvPr>
        </p:nvSpPr>
        <p:spPr>
          <a:xfrm>
            <a:off x="838200" y="6356351"/>
            <a:ext cx="2743200" cy="3652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7" name="Google Shape;37;p32"/>
          <p:cNvSpPr txBox="1"/>
          <p:nvPr>
            <p:ph idx="11" type="ftr"/>
          </p:nvPr>
        </p:nvSpPr>
        <p:spPr>
          <a:xfrm>
            <a:off x="4038600" y="6356351"/>
            <a:ext cx="4114800" cy="3652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38" name="Google Shape;38;p32"/>
          <p:cNvSpPr txBox="1"/>
          <p:nvPr>
            <p:ph idx="12" type="sldNum"/>
          </p:nvPr>
        </p:nvSpPr>
        <p:spPr>
          <a:xfrm>
            <a:off x="8610600" y="6356351"/>
            <a:ext cx="2743200" cy="365200"/>
          </a:xfrm>
          <a:prstGeom prst="rect">
            <a:avLst/>
          </a:prstGeom>
          <a:noFill/>
          <a:ln>
            <a:noFill/>
          </a:ln>
        </p:spPr>
        <p:txBody>
          <a:bodyPr anchorCtr="0" anchor="ctr" bIns="34275" lIns="68575" spcFirstLastPara="1" rIns="68575" wrap="square" tIns="34275">
            <a:norm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2" name="Google Shape;42;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3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0" name="Shape 70"/>
        <p:cNvGrpSpPr/>
        <p:nvPr/>
      </p:nvGrpSpPr>
      <p:grpSpPr>
        <a:xfrm>
          <a:off x="0" y="0"/>
          <a:ext cx="0" cy="0"/>
          <a:chOff x="0" y="0"/>
          <a:chExt cx="0" cy="0"/>
        </a:xfrm>
      </p:grpSpPr>
      <p:sp>
        <p:nvSpPr>
          <p:cNvPr id="71" name="Google Shape;71;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3" name="Google Shape;73;p3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7" name="Shape 77"/>
        <p:cNvGrpSpPr/>
        <p:nvPr/>
      </p:nvGrpSpPr>
      <p:grpSpPr>
        <a:xfrm>
          <a:off x="0" y="0"/>
          <a:ext cx="0" cy="0"/>
          <a:chOff x="0" y="0"/>
          <a:chExt cx="0" cy="0"/>
        </a:xfrm>
      </p:grpSpPr>
      <p:sp>
        <p:nvSpPr>
          <p:cNvPr id="78" name="Google Shape;78;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39"/>
          <p:cNvSpPr/>
          <p:nvPr>
            <p:ph idx="2" type="pic"/>
          </p:nvPr>
        </p:nvSpPr>
        <p:spPr>
          <a:xfrm>
            <a:off x="5183188" y="987425"/>
            <a:ext cx="6172200" cy="4873625"/>
          </a:xfrm>
          <a:prstGeom prst="rect">
            <a:avLst/>
          </a:prstGeom>
          <a:noFill/>
          <a:ln>
            <a:noFill/>
          </a:ln>
        </p:spPr>
      </p:sp>
      <p:sp>
        <p:nvSpPr>
          <p:cNvPr id="80" name="Google Shape;80;p3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1" name="Google Shape;8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4" name="Shape 84"/>
        <p:cNvGrpSpPr/>
        <p:nvPr/>
      </p:nvGrpSpPr>
      <p:grpSpPr>
        <a:xfrm>
          <a:off x="0" y="0"/>
          <a:ext cx="0" cy="0"/>
          <a:chOff x="0" y="0"/>
          <a:chExt cx="0" cy="0"/>
        </a:xfrm>
      </p:grpSpPr>
      <p:sp>
        <p:nvSpPr>
          <p:cNvPr id="85" name="Google Shape;85;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4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0" name="Shape 90"/>
        <p:cNvGrpSpPr/>
        <p:nvPr/>
      </p:nvGrpSpPr>
      <p:grpSpPr>
        <a:xfrm>
          <a:off x="0" y="0"/>
          <a:ext cx="0" cy="0"/>
          <a:chOff x="0" y="0"/>
          <a:chExt cx="0" cy="0"/>
        </a:xfrm>
      </p:grpSpPr>
      <p:sp>
        <p:nvSpPr>
          <p:cNvPr id="91" name="Google Shape;91;p4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4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17.jpg"/><Relationship Id="rId7" Type="http://schemas.openxmlformats.org/officeDocument/2006/relationships/image" Target="../media/image9.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jpg"/></Relationships>
</file>

<file path=ppt/slides/_rels/slide6.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27.png"/><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3.png"/><Relationship Id="rId9" Type="http://schemas.openxmlformats.org/officeDocument/2006/relationships/image" Target="../media/image6.png"/><Relationship Id="rId5" Type="http://schemas.openxmlformats.org/officeDocument/2006/relationships/image" Target="../media/image18.png"/><Relationship Id="rId6" Type="http://schemas.openxmlformats.org/officeDocument/2006/relationships/image" Target="../media/image11.png"/><Relationship Id="rId7" Type="http://schemas.openxmlformats.org/officeDocument/2006/relationships/image" Target="../media/image16.png"/><Relationship Id="rId8" Type="http://schemas.openxmlformats.org/officeDocument/2006/relationships/image" Target="../media/image24.png"/></Relationships>
</file>

<file path=ppt/slides/_rels/slide7.xml.rels><?xml version="1.0" encoding="UTF-8" standalone="yes"?><Relationships xmlns="http://schemas.openxmlformats.org/package/2006/relationships"><Relationship Id="rId10" Type="http://schemas.openxmlformats.org/officeDocument/2006/relationships/image" Target="../media/image39.jpg"/><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10.jpg"/><Relationship Id="rId9" Type="http://schemas.openxmlformats.org/officeDocument/2006/relationships/image" Target="../media/image25.jpg"/><Relationship Id="rId5" Type="http://schemas.openxmlformats.org/officeDocument/2006/relationships/image" Target="../media/image12.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23.png"/></Relationships>
</file>

<file path=ppt/slides/_rels/slide8.xml.rels><?xml version="1.0" encoding="UTF-8" standalone="yes"?><Relationships xmlns="http://schemas.openxmlformats.org/package/2006/relationships"><Relationship Id="rId11" Type="http://schemas.openxmlformats.org/officeDocument/2006/relationships/image" Target="../media/image25.jpg"/><Relationship Id="rId10" Type="http://schemas.openxmlformats.org/officeDocument/2006/relationships/image" Target="../media/image40.jpg"/><Relationship Id="rId12" Type="http://schemas.openxmlformats.org/officeDocument/2006/relationships/image" Target="../media/image39.jpg"/><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1.png"/><Relationship Id="rId4" Type="http://schemas.openxmlformats.org/officeDocument/2006/relationships/image" Target="../media/image10.jpg"/><Relationship Id="rId9" Type="http://schemas.openxmlformats.org/officeDocument/2006/relationships/image" Target="../media/image31.jpg"/><Relationship Id="rId5" Type="http://schemas.openxmlformats.org/officeDocument/2006/relationships/image" Target="../media/image12.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2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5.png"/><Relationship Id="rId4" Type="http://schemas.openxmlformats.org/officeDocument/2006/relationships/image" Target="../media/image52.png"/><Relationship Id="rId5" Type="http://schemas.openxmlformats.org/officeDocument/2006/relationships/image" Target="../media/image42.png"/><Relationship Id="rId6"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3.png"/><Relationship Id="rId4" Type="http://schemas.openxmlformats.org/officeDocument/2006/relationships/image" Target="../media/image3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6.png"/><Relationship Id="rId4" Type="http://schemas.openxmlformats.org/officeDocument/2006/relationships/image" Target="../media/image36.png"/><Relationship Id="rId5" Type="http://schemas.openxmlformats.org/officeDocument/2006/relationships/image" Target="../media/image45.png"/><Relationship Id="rId6" Type="http://schemas.openxmlformats.org/officeDocument/2006/relationships/image" Target="../media/image4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41.png"/><Relationship Id="rId5" Type="http://schemas.openxmlformats.org/officeDocument/2006/relationships/image" Target="../media/image5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64.png"/><Relationship Id="rId6" Type="http://schemas.openxmlformats.org/officeDocument/2006/relationships/image" Target="../media/image5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5.png"/><Relationship Id="rId4" Type="http://schemas.openxmlformats.org/officeDocument/2006/relationships/image" Target="../media/image52.png"/><Relationship Id="rId5" Type="http://schemas.openxmlformats.org/officeDocument/2006/relationships/image" Target="../media/image42.png"/><Relationship Id="rId6"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medgenomeinitiative.org/" TargetMode="External"/><Relationship Id="rId4" Type="http://schemas.openxmlformats.org/officeDocument/2006/relationships/hyperlink" Target="https://www.ga4gh.org/community/clinical-genomics-laboratory-community/"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5.png"/><Relationship Id="rId4" Type="http://schemas.openxmlformats.org/officeDocument/2006/relationships/image" Target="../media/image52.png"/><Relationship Id="rId5" Type="http://schemas.openxmlformats.org/officeDocument/2006/relationships/image" Target="../media/image42.png"/><Relationship Id="rId6"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0" Type="http://schemas.openxmlformats.org/officeDocument/2006/relationships/image" Target="../media/image37.jpg"/><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17.jpg"/><Relationship Id="rId9" Type="http://schemas.openxmlformats.org/officeDocument/2006/relationships/image" Target="../media/image59.jpg"/><Relationship Id="rId5" Type="http://schemas.openxmlformats.org/officeDocument/2006/relationships/image" Target="../media/image9.gif"/><Relationship Id="rId6" Type="http://schemas.openxmlformats.org/officeDocument/2006/relationships/image" Target="../media/image5.png"/><Relationship Id="rId7" Type="http://schemas.openxmlformats.org/officeDocument/2006/relationships/hyperlink" Target="https://raregenomes.org/" TargetMode="External"/><Relationship Id="rId8"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64.png"/><Relationship Id="rId6" Type="http://schemas.openxmlformats.org/officeDocument/2006/relationships/image" Target="../media/image5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66.png"/><Relationship Id="rId4" Type="http://schemas.openxmlformats.org/officeDocument/2006/relationships/image" Target="../media/image6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61.pn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descr="Graphical user interface, text, application, email&#10;&#10;Description automatically generated" id="101" name="Google Shape;101;p1"/>
          <p:cNvPicPr preferRelativeResize="0"/>
          <p:nvPr/>
        </p:nvPicPr>
        <p:blipFill rotWithShape="1">
          <a:blip r:embed="rId3">
            <a:alphaModFix/>
          </a:blip>
          <a:srcRect b="56039" l="1" r="76684" t="0"/>
          <a:stretch/>
        </p:blipFill>
        <p:spPr>
          <a:xfrm>
            <a:off x="628166" y="3195655"/>
            <a:ext cx="2314903" cy="1912880"/>
          </a:xfrm>
          <a:prstGeom prst="rect">
            <a:avLst/>
          </a:prstGeom>
          <a:noFill/>
          <a:ln>
            <a:noFill/>
          </a:ln>
        </p:spPr>
      </p:pic>
      <p:sp>
        <p:nvSpPr>
          <p:cNvPr id="102" name="Google Shape;102;p1"/>
          <p:cNvSpPr txBox="1"/>
          <p:nvPr>
            <p:ph type="ctrTitle"/>
          </p:nvPr>
        </p:nvSpPr>
        <p:spPr>
          <a:xfrm>
            <a:off x="838949" y="388337"/>
            <a:ext cx="10527956"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6AA4A2"/>
              </a:buClr>
              <a:buSzPts val="4500"/>
              <a:buFont typeface="Arial"/>
              <a:buNone/>
            </a:pPr>
            <a:r>
              <a:rPr lang="en-US" sz="4500">
                <a:solidFill>
                  <a:srgbClr val="6AA4A2"/>
                </a:solidFill>
                <a:latin typeface="Arial"/>
                <a:ea typeface="Arial"/>
                <a:cs typeface="Arial"/>
                <a:sym typeface="Arial"/>
              </a:rPr>
              <a:t>Rare Genomes Project: </a:t>
            </a:r>
            <a:br>
              <a:rPr lang="en-US" sz="4500">
                <a:solidFill>
                  <a:srgbClr val="6AA4A2"/>
                </a:solidFill>
                <a:latin typeface="Arial"/>
                <a:ea typeface="Arial"/>
                <a:cs typeface="Arial"/>
                <a:sym typeface="Arial"/>
              </a:rPr>
            </a:br>
            <a:r>
              <a:rPr lang="en-US" sz="4500">
                <a:solidFill>
                  <a:srgbClr val="6AA4A2"/>
                </a:solidFill>
                <a:latin typeface="Arial"/>
                <a:ea typeface="Arial"/>
                <a:cs typeface="Arial"/>
                <a:sym typeface="Arial"/>
              </a:rPr>
              <a:t>CAGI 6 and CAGI 7 challenges</a:t>
            </a:r>
            <a:endParaRPr/>
          </a:p>
        </p:txBody>
      </p:sp>
      <p:sp>
        <p:nvSpPr>
          <p:cNvPr id="103" name="Google Shape;103;p1"/>
          <p:cNvSpPr txBox="1"/>
          <p:nvPr>
            <p:ph idx="1" type="subTitle"/>
          </p:nvPr>
        </p:nvSpPr>
        <p:spPr>
          <a:xfrm>
            <a:off x="2943069" y="3153802"/>
            <a:ext cx="6658132" cy="2224966"/>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lnSpc>
                <a:spcPct val="120000"/>
              </a:lnSpc>
              <a:spcBef>
                <a:spcPts val="0"/>
              </a:spcBef>
              <a:spcAft>
                <a:spcPts val="0"/>
              </a:spcAft>
              <a:buClr>
                <a:schemeClr val="dk1"/>
              </a:buClr>
              <a:buSzPct val="100000"/>
              <a:buNone/>
            </a:pPr>
            <a:r>
              <a:rPr lang="en-US" sz="3300"/>
              <a:t>Anne O’Donnell-Luria, MD, PhD</a:t>
            </a:r>
            <a:endParaRPr/>
          </a:p>
          <a:p>
            <a:pPr indent="0" lvl="0" marL="0" rtl="0" algn="ctr">
              <a:lnSpc>
                <a:spcPct val="120000"/>
              </a:lnSpc>
              <a:spcBef>
                <a:spcPts val="400"/>
              </a:spcBef>
              <a:spcAft>
                <a:spcPts val="0"/>
              </a:spcAft>
              <a:buClr>
                <a:schemeClr val="dk1"/>
              </a:buClr>
              <a:buSzPct val="100000"/>
              <a:buNone/>
            </a:pPr>
            <a:r>
              <a:rPr lang="en-US" sz="1900"/>
              <a:t>Institute </a:t>
            </a:r>
            <a:r>
              <a:rPr lang="en-US" sz="1900">
                <a:latin typeface="Calibri"/>
                <a:ea typeface="Calibri"/>
                <a:cs typeface="Calibri"/>
                <a:sym typeface="Calibri"/>
              </a:rPr>
              <a:t>Member</a:t>
            </a:r>
            <a:r>
              <a:rPr lang="en-US" sz="1900"/>
              <a:t>, Broad Institute of MIT and Harvard</a:t>
            </a:r>
            <a:endParaRPr/>
          </a:p>
          <a:p>
            <a:pPr indent="0" lvl="0" marL="0" rtl="0" algn="ctr">
              <a:lnSpc>
                <a:spcPct val="120000"/>
              </a:lnSpc>
              <a:spcBef>
                <a:spcPts val="400"/>
              </a:spcBef>
              <a:spcAft>
                <a:spcPts val="0"/>
              </a:spcAft>
              <a:buClr>
                <a:schemeClr val="dk1"/>
              </a:buClr>
              <a:buSzPct val="100000"/>
              <a:buNone/>
            </a:pPr>
            <a:r>
              <a:rPr lang="en-US" sz="1900"/>
              <a:t>Clinical Genetics Physician, Boston Children’s Hospital</a:t>
            </a:r>
            <a:endParaRPr/>
          </a:p>
          <a:p>
            <a:pPr indent="0" lvl="0" marL="0" rtl="0" algn="ctr">
              <a:lnSpc>
                <a:spcPct val="120000"/>
              </a:lnSpc>
              <a:spcBef>
                <a:spcPts val="400"/>
              </a:spcBef>
              <a:spcAft>
                <a:spcPts val="0"/>
              </a:spcAft>
              <a:buClr>
                <a:schemeClr val="dk1"/>
              </a:buClr>
              <a:buSzPct val="100000"/>
              <a:buNone/>
            </a:pPr>
            <a:r>
              <a:rPr lang="en-US" sz="1900"/>
              <a:t>Associate Professor, Harvard Medical School</a:t>
            </a:r>
            <a:endParaRPr/>
          </a:p>
          <a:p>
            <a:pPr indent="0" lvl="0" marL="0" rtl="0" algn="ctr">
              <a:lnSpc>
                <a:spcPct val="120000"/>
              </a:lnSpc>
              <a:spcBef>
                <a:spcPts val="400"/>
              </a:spcBef>
              <a:spcAft>
                <a:spcPts val="0"/>
              </a:spcAft>
              <a:buClr>
                <a:schemeClr val="dk1"/>
              </a:buClr>
              <a:buSzPct val="100000"/>
              <a:buNone/>
            </a:pPr>
            <a:r>
              <a:t/>
            </a:r>
            <a:endParaRPr sz="1800"/>
          </a:p>
          <a:p>
            <a:pPr indent="0" lvl="0" marL="0" rtl="0" algn="ctr">
              <a:lnSpc>
                <a:spcPct val="120000"/>
              </a:lnSpc>
              <a:spcBef>
                <a:spcPts val="400"/>
              </a:spcBef>
              <a:spcAft>
                <a:spcPts val="0"/>
              </a:spcAft>
              <a:buClr>
                <a:schemeClr val="dk1"/>
              </a:buClr>
              <a:buSzPct val="100000"/>
              <a:buNone/>
            </a:pPr>
            <a:r>
              <a:rPr lang="en-US" sz="2100"/>
              <a:t>12/6/2025</a:t>
            </a:r>
            <a:endParaRPr/>
          </a:p>
          <a:p>
            <a:pPr indent="0" lvl="0" marL="0" rtl="0" algn="ctr">
              <a:lnSpc>
                <a:spcPct val="120000"/>
              </a:lnSpc>
              <a:spcBef>
                <a:spcPts val="1200"/>
              </a:spcBef>
              <a:spcAft>
                <a:spcPts val="0"/>
              </a:spcAft>
              <a:buClr>
                <a:schemeClr val="dk1"/>
              </a:buClr>
              <a:buSzPct val="100000"/>
              <a:buNone/>
            </a:pPr>
            <a:r>
              <a:t/>
            </a:r>
            <a:endParaRPr>
              <a:solidFill>
                <a:srgbClr val="646164"/>
              </a:solidFill>
              <a:latin typeface="Arial"/>
              <a:ea typeface="Arial"/>
              <a:cs typeface="Arial"/>
              <a:sym typeface="Arial"/>
            </a:endParaRPr>
          </a:p>
        </p:txBody>
      </p:sp>
      <p:pic>
        <p:nvPicPr>
          <p:cNvPr descr="Graphical user interface&#10;&#10;Description automatically generated with medium confidence" id="104" name="Google Shape;104;p1"/>
          <p:cNvPicPr preferRelativeResize="0"/>
          <p:nvPr/>
        </p:nvPicPr>
        <p:blipFill rotWithShape="1">
          <a:blip r:embed="rId4">
            <a:alphaModFix/>
          </a:blip>
          <a:srcRect b="0" l="0" r="0" t="0"/>
          <a:stretch/>
        </p:blipFill>
        <p:spPr>
          <a:xfrm>
            <a:off x="9688946" y="3705204"/>
            <a:ext cx="1468272" cy="724347"/>
          </a:xfrm>
          <a:prstGeom prst="rect">
            <a:avLst/>
          </a:prstGeom>
          <a:noFill/>
          <a:ln>
            <a:noFill/>
          </a:ln>
        </p:spPr>
      </p:pic>
      <p:cxnSp>
        <p:nvCxnSpPr>
          <p:cNvPr id="105" name="Google Shape;105;p1"/>
          <p:cNvCxnSpPr/>
          <p:nvPr/>
        </p:nvCxnSpPr>
        <p:spPr>
          <a:xfrm>
            <a:off x="498764" y="5486400"/>
            <a:ext cx="11208327" cy="0"/>
          </a:xfrm>
          <a:prstGeom prst="straightConnector1">
            <a:avLst/>
          </a:prstGeom>
          <a:noFill/>
          <a:ln cap="flat" cmpd="sng" w="19050">
            <a:solidFill>
              <a:srgbClr val="646164"/>
            </a:solidFill>
            <a:prstDash val="solid"/>
            <a:miter lim="800000"/>
            <a:headEnd len="sm" w="sm" type="none"/>
            <a:tailEnd len="sm" w="sm" type="none"/>
          </a:ln>
        </p:spPr>
      </p:cxnSp>
      <p:pic>
        <p:nvPicPr>
          <p:cNvPr descr="A picture containing text, sign&#10;&#10;Description automatically generated" id="106" name="Google Shape;106;p1"/>
          <p:cNvPicPr preferRelativeResize="0"/>
          <p:nvPr/>
        </p:nvPicPr>
        <p:blipFill rotWithShape="1">
          <a:blip r:embed="rId5">
            <a:alphaModFix/>
          </a:blip>
          <a:srcRect b="0" l="0" r="0" t="0"/>
          <a:stretch/>
        </p:blipFill>
        <p:spPr>
          <a:xfrm>
            <a:off x="1573202" y="5766464"/>
            <a:ext cx="1369867" cy="703199"/>
          </a:xfrm>
          <a:prstGeom prst="rect">
            <a:avLst/>
          </a:prstGeom>
          <a:noFill/>
          <a:ln>
            <a:noFill/>
          </a:ln>
        </p:spPr>
      </p:pic>
      <p:pic>
        <p:nvPicPr>
          <p:cNvPr descr="A picture containing text, clipart&#10;&#10;Description automatically generated" id="107" name="Google Shape;107;p1"/>
          <p:cNvPicPr preferRelativeResize="0"/>
          <p:nvPr/>
        </p:nvPicPr>
        <p:blipFill rotWithShape="1">
          <a:blip r:embed="rId6">
            <a:alphaModFix/>
          </a:blip>
          <a:srcRect b="0" l="0" r="0" t="0"/>
          <a:stretch/>
        </p:blipFill>
        <p:spPr>
          <a:xfrm>
            <a:off x="5247986" y="5897699"/>
            <a:ext cx="1709882" cy="428635"/>
          </a:xfrm>
          <a:prstGeom prst="rect">
            <a:avLst/>
          </a:prstGeom>
          <a:noFill/>
          <a:ln>
            <a:noFill/>
          </a:ln>
        </p:spPr>
      </p:pic>
      <p:pic>
        <p:nvPicPr>
          <p:cNvPr descr="Text&#10;&#10;Description automatically generated" id="108" name="Google Shape;108;p1"/>
          <p:cNvPicPr preferRelativeResize="0"/>
          <p:nvPr/>
        </p:nvPicPr>
        <p:blipFill rotWithShape="1">
          <a:blip r:embed="rId7">
            <a:alphaModFix/>
          </a:blip>
          <a:srcRect b="0" l="0" r="0" t="0"/>
          <a:stretch/>
        </p:blipFill>
        <p:spPr>
          <a:xfrm>
            <a:off x="8418946" y="5854841"/>
            <a:ext cx="2540000" cy="514350"/>
          </a:xfrm>
          <a:prstGeom prst="rect">
            <a:avLst/>
          </a:prstGeom>
          <a:noFill/>
          <a:ln>
            <a:noFill/>
          </a:ln>
        </p:spPr>
      </p:pic>
      <p:sp>
        <p:nvSpPr>
          <p:cNvPr id="109" name="Google Shape;109;p1"/>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200" u="none" cap="none" strike="noStrike">
                <a:solidFill>
                  <a:srgbClr val="646164"/>
                </a:solidFill>
                <a:latin typeface="Arial"/>
                <a:ea typeface="Arial"/>
                <a:cs typeface="Arial"/>
                <a:sym typeface="Arial"/>
              </a:rPr>
              <a:t>Created for CAGI 7</a:t>
            </a:r>
            <a:endParaRPr/>
          </a:p>
        </p:txBody>
      </p:sp>
      <p:sp>
        <p:nvSpPr>
          <p:cNvPr id="110" name="Google Shape;110;p1"/>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111" name="Google Shape;111;p1"/>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
          <p:cNvSpPr txBox="1"/>
          <p:nvPr>
            <p:ph type="title"/>
          </p:nvPr>
        </p:nvSpPr>
        <p:spPr>
          <a:xfrm>
            <a:off x="609600" y="313038"/>
            <a:ext cx="10972800" cy="7620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Arial"/>
              <a:buNone/>
            </a:pPr>
            <a:r>
              <a:rPr lang="en-US" sz="4000"/>
              <a:t>CAGI</a:t>
            </a:r>
            <a:r>
              <a:rPr lang="en-US" sz="4000">
                <a:solidFill>
                  <a:srgbClr val="7030A0"/>
                </a:solidFill>
              </a:rPr>
              <a:t> </a:t>
            </a:r>
            <a:r>
              <a:rPr lang="en-US" sz="4000"/>
              <a:t>7 slide pack guidelines</a:t>
            </a:r>
            <a:br>
              <a:rPr lang="en-US" sz="4000"/>
            </a:br>
            <a:r>
              <a:rPr lang="en-US" sz="1800"/>
              <a:t>I agree to my slides being used according to the following terms:</a:t>
            </a:r>
            <a:br>
              <a:rPr lang="en-US" sz="1800"/>
            </a:br>
            <a:r>
              <a:rPr lang="en-US" sz="1800"/>
              <a:t> </a:t>
            </a:r>
            <a:r>
              <a:rPr i="1" lang="en-US" sz="1800"/>
              <a:t>_______</a:t>
            </a:r>
            <a:r>
              <a:rPr i="1" lang="en-US" sz="1800">
                <a:solidFill>
                  <a:srgbClr val="FF3300"/>
                </a:solidFill>
              </a:rPr>
              <a:t>Anne O’Donnell-Luria</a:t>
            </a:r>
            <a:r>
              <a:rPr i="1" lang="en-US" sz="1800"/>
              <a:t>_______</a:t>
            </a:r>
            <a:endParaRPr/>
          </a:p>
        </p:txBody>
      </p:sp>
      <p:sp>
        <p:nvSpPr>
          <p:cNvPr id="117" name="Google Shape;117;p2"/>
          <p:cNvSpPr txBox="1"/>
          <p:nvPr>
            <p:ph idx="1" type="body"/>
          </p:nvPr>
        </p:nvSpPr>
        <p:spPr>
          <a:xfrm>
            <a:off x="438665" y="1285103"/>
            <a:ext cx="11314670" cy="5420497"/>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0" lvl="0" marL="0" rtl="0" algn="l">
              <a:lnSpc>
                <a:spcPct val="80000"/>
              </a:lnSpc>
              <a:spcBef>
                <a:spcPts val="1000"/>
              </a:spcBef>
              <a:spcAft>
                <a:spcPts val="0"/>
              </a:spcAft>
              <a:buClr>
                <a:schemeClr val="dk1"/>
              </a:buClr>
              <a:buSzPts val="1400"/>
              <a:buNone/>
            </a:pPr>
            <a:r>
              <a:t/>
            </a:r>
            <a:endParaRPr i="1" sz="1400"/>
          </a:p>
          <a:p>
            <a:pPr indent="-228600" lvl="0" marL="228600" rtl="0" algn="l">
              <a:lnSpc>
                <a:spcPct val="80000"/>
              </a:lnSpc>
              <a:spcBef>
                <a:spcPts val="100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228600" lvl="0" marL="228600" rtl="0" algn="l">
              <a:lnSpc>
                <a:spcPct val="80000"/>
              </a:lnSpc>
              <a:spcBef>
                <a:spcPts val="100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228600" lvl="0" marL="228600" rtl="0" algn="l">
              <a:lnSpc>
                <a:spcPct val="80000"/>
              </a:lnSpc>
              <a:spcBef>
                <a:spcPts val="100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228600" lvl="0" marL="228600" rtl="0" algn="l">
              <a:lnSpc>
                <a:spcPct val="80000"/>
              </a:lnSpc>
              <a:spcBef>
                <a:spcPts val="1000"/>
              </a:spcBef>
              <a:spcAft>
                <a:spcPts val="0"/>
              </a:spcAft>
              <a:buClr>
                <a:schemeClr val="dk1"/>
              </a:buClr>
              <a:buSzPts val="14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228600" lvl="0" marL="228600" rtl="0" algn="l">
              <a:lnSpc>
                <a:spcPct val="80000"/>
              </a:lnSpc>
              <a:spcBef>
                <a:spcPts val="1000"/>
              </a:spcBef>
              <a:spcAft>
                <a:spcPts val="0"/>
              </a:spcAft>
              <a:buClr>
                <a:schemeClr val="dk1"/>
              </a:buClr>
              <a:buSzPts val="1400"/>
              <a:buChar char="•"/>
            </a:pPr>
            <a:r>
              <a:rPr lang="en-US" sz="1400"/>
              <a:t>CAGI participants must include the CAGI credits slide in their presentations</a:t>
            </a:r>
            <a:endParaRPr/>
          </a:p>
          <a:p>
            <a:pPr indent="-228600" lvl="0" marL="228600" rtl="0" algn="l">
              <a:lnSpc>
                <a:spcPct val="80000"/>
              </a:lnSpc>
              <a:spcBef>
                <a:spcPts val="100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228600" lvl="0" marL="228600" rtl="0" algn="l">
              <a:lnSpc>
                <a:spcPct val="80000"/>
              </a:lnSpc>
              <a:spcBef>
                <a:spcPts val="1000"/>
              </a:spcBef>
              <a:spcAft>
                <a:spcPts val="0"/>
              </a:spcAft>
              <a:buClr>
                <a:schemeClr val="dk1"/>
              </a:buClr>
              <a:buSzPts val="1400"/>
              <a:buChar char="•"/>
            </a:pPr>
            <a:r>
              <a:rPr lang="en-US" sz="1400"/>
              <a:t>Slides with a red X over the entire slide may not be used in any circumstances</a:t>
            </a:r>
            <a:endParaRPr/>
          </a:p>
          <a:p>
            <a:pPr indent="-228600" lvl="0" marL="228600" rtl="0" algn="l">
              <a:lnSpc>
                <a:spcPct val="80000"/>
              </a:lnSpc>
              <a:spcBef>
                <a:spcPts val="1000"/>
              </a:spcBef>
              <a:spcAft>
                <a:spcPts val="0"/>
              </a:spcAft>
              <a:buClr>
                <a:schemeClr val="dk1"/>
              </a:buClr>
              <a:buSzPts val="1400"/>
              <a:buChar char="•"/>
            </a:pPr>
            <a:r>
              <a:rPr lang="en-US" sz="1400"/>
              <a:t>Slides with a blue slash (embargoed) may not be used unless the embargo is explicitly lifted</a:t>
            </a:r>
            <a:endParaRPr/>
          </a:p>
          <a:p>
            <a:pPr indent="-228600" lvl="0" marL="228600" rtl="0" algn="l">
              <a:lnSpc>
                <a:spcPct val="80000"/>
              </a:lnSpc>
              <a:spcBef>
                <a:spcPts val="100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228600" lvl="0" marL="228600" rtl="0" algn="l">
              <a:lnSpc>
                <a:spcPct val="80000"/>
              </a:lnSpc>
              <a:spcBef>
                <a:spcPts val="100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139700" lvl="0" marL="228600" rtl="0" algn="l">
              <a:lnSpc>
                <a:spcPct val="80000"/>
              </a:lnSpc>
              <a:spcBef>
                <a:spcPts val="1000"/>
              </a:spcBef>
              <a:spcAft>
                <a:spcPts val="0"/>
              </a:spcAft>
              <a:buClr>
                <a:schemeClr val="dk1"/>
              </a:buClr>
              <a:buSzPts val="1400"/>
              <a:buNone/>
            </a:pPr>
            <a:r>
              <a:t/>
            </a:r>
            <a:endParaRPr sz="1400"/>
          </a:p>
          <a:p>
            <a:pPr indent="-228600" lvl="0" marL="228600" rtl="0" algn="l">
              <a:lnSpc>
                <a:spcPct val="80000"/>
              </a:lnSpc>
              <a:spcBef>
                <a:spcPts val="100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118" name="Google Shape;118;p2"/>
          <p:cNvGrpSpPr/>
          <p:nvPr/>
        </p:nvGrpSpPr>
        <p:grpSpPr>
          <a:xfrm>
            <a:off x="10134600" y="5029200"/>
            <a:ext cx="439738" cy="439738"/>
            <a:chOff x="5373" y="3933"/>
            <a:chExt cx="387" cy="387"/>
          </a:xfrm>
        </p:grpSpPr>
        <p:sp>
          <p:nvSpPr>
            <p:cNvPr id="119" name="Google Shape;119;p2"/>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pic>
          <p:nvPicPr>
            <p:cNvPr id="120" name="Google Shape;120;p2"/>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21" name="Google Shape;121;p2"/>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3"/>
          <p:cNvSpPr txBox="1"/>
          <p:nvPr/>
        </p:nvSpPr>
        <p:spPr>
          <a:xfrm>
            <a:off x="838200" y="1423382"/>
            <a:ext cx="10848975"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00000"/>
                </a:solidFill>
                <a:latin typeface="Arial"/>
                <a:ea typeface="Arial"/>
                <a:cs typeface="Arial"/>
                <a:sym typeface="Arial"/>
              </a:rPr>
              <a:t>One major obstacle facing rare disease patients is simply obtaining a genetic diagnosis</a:t>
            </a:r>
            <a:endParaRPr/>
          </a:p>
          <a:p>
            <a:pPr indent="0" lvl="0" marL="0" marR="0" rtl="0" algn="l">
              <a:spcBef>
                <a:spcPts val="0"/>
              </a:spcBef>
              <a:spcAft>
                <a:spcPts val="0"/>
              </a:spcAft>
              <a:buNone/>
            </a:pPr>
            <a:r>
              <a:t/>
            </a:r>
            <a:endParaRPr sz="2000">
              <a:solidFill>
                <a:srgbClr val="000000"/>
              </a:solidFill>
              <a:latin typeface="Arial"/>
              <a:ea typeface="Arial"/>
              <a:cs typeface="Arial"/>
              <a:sym typeface="Arial"/>
            </a:endParaRPr>
          </a:p>
          <a:p>
            <a:pPr indent="0" lvl="0" marL="0" marR="0" rtl="0" algn="l">
              <a:spcBef>
                <a:spcPts val="0"/>
              </a:spcBef>
              <a:spcAft>
                <a:spcPts val="0"/>
              </a:spcAft>
              <a:buNone/>
            </a:pPr>
            <a:r>
              <a:rPr lang="en-US" sz="2000">
                <a:solidFill>
                  <a:srgbClr val="000000"/>
                </a:solidFill>
                <a:latin typeface="Arial"/>
                <a:ea typeface="Arial"/>
                <a:cs typeface="Arial"/>
                <a:sym typeface="Arial"/>
              </a:rPr>
              <a:t>The average “diagnostic odyssey” lasts more than five years, and over 60% of patients still lack a genetic diagnosis</a:t>
            </a:r>
            <a:endParaRPr/>
          </a:p>
          <a:p>
            <a:pPr indent="0" lvl="0" marL="0" marR="0" rtl="0" algn="l">
              <a:spcBef>
                <a:spcPts val="0"/>
              </a:spcBef>
              <a:spcAft>
                <a:spcPts val="0"/>
              </a:spcAft>
              <a:buNone/>
            </a:pPr>
            <a:r>
              <a:t/>
            </a:r>
            <a:endParaRPr sz="2000">
              <a:solidFill>
                <a:srgbClr val="000000"/>
              </a:solidFill>
              <a:latin typeface="Arial"/>
              <a:ea typeface="Arial"/>
              <a:cs typeface="Arial"/>
              <a:sym typeface="Arial"/>
            </a:endParaRPr>
          </a:p>
          <a:p>
            <a:pPr indent="0" lvl="0" marL="0" marR="0" rtl="0" algn="l">
              <a:spcBef>
                <a:spcPts val="0"/>
              </a:spcBef>
              <a:spcAft>
                <a:spcPts val="0"/>
              </a:spcAft>
              <a:buNone/>
            </a:pPr>
            <a:r>
              <a:rPr b="1" lang="en-US" sz="2000">
                <a:solidFill>
                  <a:srgbClr val="000000"/>
                </a:solidFill>
                <a:latin typeface="Arial"/>
                <a:ea typeface="Arial"/>
                <a:cs typeface="Arial"/>
                <a:sym typeface="Arial"/>
              </a:rPr>
              <a:t>	          </a:t>
            </a:r>
            <a:endParaRPr/>
          </a:p>
          <a:p>
            <a:pPr indent="0" lvl="0" marL="0" marR="0" rtl="0" algn="l">
              <a:spcBef>
                <a:spcPts val="0"/>
              </a:spcBef>
              <a:spcAft>
                <a:spcPts val="0"/>
              </a:spcAft>
              <a:buNone/>
            </a:pPr>
            <a:r>
              <a:t/>
            </a:r>
            <a:endParaRPr b="1" sz="2000">
              <a:solidFill>
                <a:srgbClr val="000000"/>
              </a:solidFill>
              <a:latin typeface="Arial"/>
              <a:ea typeface="Arial"/>
              <a:cs typeface="Arial"/>
              <a:sym typeface="Arial"/>
            </a:endParaRPr>
          </a:p>
        </p:txBody>
      </p:sp>
      <p:sp>
        <p:nvSpPr>
          <p:cNvPr id="128" name="Google Shape;128;p3"/>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 name="Google Shape;129;p3"/>
          <p:cNvSpPr txBox="1"/>
          <p:nvPr>
            <p:ph type="title"/>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Diagnostic landscape</a:t>
            </a:r>
            <a:endParaRPr/>
          </a:p>
        </p:txBody>
      </p:sp>
      <p:sp>
        <p:nvSpPr>
          <p:cNvPr id="130" name="Google Shape;130;p3"/>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131" name="Google Shape;131;p3"/>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132" name="Google Shape;132;p3"/>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pic>
        <p:nvPicPr>
          <p:cNvPr descr="A clipboard with a magnifying glass and a dna strand&#10;&#10;Description automatically generated" id="133" name="Google Shape;133;p3"/>
          <p:cNvPicPr preferRelativeResize="0"/>
          <p:nvPr/>
        </p:nvPicPr>
        <p:blipFill rotWithShape="1">
          <a:blip r:embed="rId3">
            <a:alphaModFix/>
          </a:blip>
          <a:srcRect b="0" l="0" r="0" t="0"/>
          <a:stretch/>
        </p:blipFill>
        <p:spPr>
          <a:xfrm>
            <a:off x="1565350" y="2846713"/>
            <a:ext cx="9061299" cy="2246769"/>
          </a:xfrm>
          <a:prstGeom prst="rect">
            <a:avLst/>
          </a:prstGeom>
          <a:noFill/>
          <a:ln>
            <a:noFill/>
          </a:ln>
        </p:spPr>
      </p:pic>
      <p:sp>
        <p:nvSpPr>
          <p:cNvPr id="134" name="Google Shape;134;p3"/>
          <p:cNvSpPr txBox="1"/>
          <p:nvPr/>
        </p:nvSpPr>
        <p:spPr>
          <a:xfrm>
            <a:off x="0" y="3895955"/>
            <a:ext cx="191529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Clinical genomic sequencing</a:t>
            </a:r>
            <a:endParaRPr/>
          </a:p>
        </p:txBody>
      </p:sp>
      <p:sp>
        <p:nvSpPr>
          <p:cNvPr id="135" name="Google Shape;135;p3"/>
          <p:cNvSpPr txBox="1"/>
          <p:nvPr/>
        </p:nvSpPr>
        <p:spPr>
          <a:xfrm>
            <a:off x="2975214" y="5093482"/>
            <a:ext cx="2833191"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Pathogenic/Likely Pathogenic </a:t>
            </a:r>
            <a:r>
              <a:rPr lang="en-US" sz="1800">
                <a:solidFill>
                  <a:schemeClr val="dk1"/>
                </a:solidFill>
                <a:latin typeface="Calibri"/>
                <a:ea typeface="Calibri"/>
                <a:cs typeface="Calibri"/>
                <a:sym typeface="Calibri"/>
              </a:rPr>
              <a:t>Variant in Gene Consistent with Phenotype and Inheritance Mode</a:t>
            </a:r>
            <a:endParaRPr/>
          </a:p>
        </p:txBody>
      </p:sp>
      <p:sp>
        <p:nvSpPr>
          <p:cNvPr id="136" name="Google Shape;136;p3"/>
          <p:cNvSpPr txBox="1"/>
          <p:nvPr/>
        </p:nvSpPr>
        <p:spPr>
          <a:xfrm>
            <a:off x="5950985" y="5231981"/>
            <a:ext cx="2366682"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Candidate variant of uncertain significance (</a:t>
            </a:r>
            <a:r>
              <a:rPr b="1" lang="en-US" sz="1800">
                <a:solidFill>
                  <a:schemeClr val="dk1"/>
                </a:solidFill>
                <a:latin typeface="Calibri"/>
                <a:ea typeface="Calibri"/>
                <a:cs typeface="Calibri"/>
                <a:sym typeface="Calibri"/>
              </a:rPr>
              <a:t>VUS</a:t>
            </a:r>
            <a:r>
              <a:rPr lang="en-US" sz="1800">
                <a:solidFill>
                  <a:schemeClr val="dk1"/>
                </a:solidFill>
                <a:latin typeface="Calibri"/>
                <a:ea typeface="Calibri"/>
                <a:cs typeface="Calibri"/>
                <a:sym typeface="Calibri"/>
              </a:rPr>
              <a:t>)</a:t>
            </a:r>
            <a:endParaRPr/>
          </a:p>
        </p:txBody>
      </p:sp>
      <p:sp>
        <p:nvSpPr>
          <p:cNvPr id="137" name="Google Shape;137;p3"/>
          <p:cNvSpPr txBox="1"/>
          <p:nvPr/>
        </p:nvSpPr>
        <p:spPr>
          <a:xfrm>
            <a:off x="9138508" y="5185594"/>
            <a:ext cx="1488141"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No variants reported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4"/>
          <p:cNvSpPr txBox="1"/>
          <p:nvPr/>
        </p:nvSpPr>
        <p:spPr>
          <a:xfrm>
            <a:off x="838200" y="1720840"/>
            <a:ext cx="10848975" cy="44012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757070"/>
                </a:solidFill>
                <a:latin typeface="Arial"/>
                <a:ea typeface="Arial"/>
                <a:cs typeface="Arial"/>
                <a:sym typeface="Arial"/>
              </a:rPr>
              <a:t>One major obstacle facing rare disease patients is simply obtaining a genetic diagnosis</a:t>
            </a:r>
            <a:endParaRPr/>
          </a:p>
          <a:p>
            <a:pPr indent="0" lvl="0" marL="0" marR="0" rtl="0" algn="l">
              <a:spcBef>
                <a:spcPts val="0"/>
              </a:spcBef>
              <a:spcAft>
                <a:spcPts val="0"/>
              </a:spcAft>
              <a:buNone/>
            </a:pPr>
            <a:r>
              <a:t/>
            </a:r>
            <a:endParaRPr sz="2000">
              <a:solidFill>
                <a:srgbClr val="757070"/>
              </a:solidFill>
              <a:latin typeface="Arial"/>
              <a:ea typeface="Arial"/>
              <a:cs typeface="Arial"/>
              <a:sym typeface="Arial"/>
            </a:endParaRPr>
          </a:p>
          <a:p>
            <a:pPr indent="0" lvl="0" marL="0" marR="0" rtl="0" algn="l">
              <a:spcBef>
                <a:spcPts val="0"/>
              </a:spcBef>
              <a:spcAft>
                <a:spcPts val="0"/>
              </a:spcAft>
              <a:buNone/>
            </a:pPr>
            <a:r>
              <a:rPr lang="en-US" sz="2000">
                <a:solidFill>
                  <a:srgbClr val="757070"/>
                </a:solidFill>
                <a:latin typeface="Arial"/>
                <a:ea typeface="Arial"/>
                <a:cs typeface="Arial"/>
                <a:sym typeface="Arial"/>
              </a:rPr>
              <a:t>The average “diagnostic odyssey” lasts more than five years, and over 60% of patients still lack a genetic diagnosis</a:t>
            </a:r>
            <a:endParaRPr/>
          </a:p>
          <a:p>
            <a:pPr indent="0" lvl="0" marL="0" marR="0" rtl="0" algn="l">
              <a:spcBef>
                <a:spcPts val="0"/>
              </a:spcBef>
              <a:spcAft>
                <a:spcPts val="0"/>
              </a:spcAft>
              <a:buNone/>
            </a:pPr>
            <a:r>
              <a:t/>
            </a:r>
            <a:endParaRPr sz="2000">
              <a:solidFill>
                <a:srgbClr val="000000"/>
              </a:solidFill>
              <a:latin typeface="Arial"/>
              <a:ea typeface="Arial"/>
              <a:cs typeface="Arial"/>
              <a:sym typeface="Arial"/>
            </a:endParaRPr>
          </a:p>
          <a:p>
            <a:pPr indent="0" lvl="0" marL="0" marR="0" rtl="0" algn="l">
              <a:spcBef>
                <a:spcPts val="0"/>
              </a:spcBef>
              <a:spcAft>
                <a:spcPts val="0"/>
              </a:spcAft>
              <a:buNone/>
            </a:pPr>
            <a:r>
              <a:rPr lang="en-US" sz="2000">
                <a:solidFill>
                  <a:srgbClr val="000000"/>
                </a:solidFill>
                <a:latin typeface="Arial"/>
                <a:ea typeface="Arial"/>
                <a:cs typeface="Arial"/>
                <a:sym typeface="Arial"/>
              </a:rPr>
              <a:t>Genome sequencing </a:t>
            </a:r>
            <a:r>
              <a:rPr lang="en-US" sz="2000">
                <a:solidFill>
                  <a:schemeClr val="dk1"/>
                </a:solidFill>
                <a:latin typeface="Arial"/>
                <a:ea typeface="Arial"/>
                <a:cs typeface="Arial"/>
                <a:sym typeface="Arial"/>
              </a:rPr>
              <a:t>provides coverage of coding and noncoding regions resulting in thousands of rare variants per individual</a:t>
            </a:r>
            <a:endParaRPr/>
          </a:p>
          <a:p>
            <a:pPr indent="0" lvl="0" marL="0" marR="0" rtl="0" algn="l">
              <a:spcBef>
                <a:spcPts val="0"/>
              </a:spcBef>
              <a:spcAft>
                <a:spcPts val="0"/>
              </a:spcAft>
              <a:buNone/>
            </a:pPr>
            <a:r>
              <a:t/>
            </a:r>
            <a:endParaRPr sz="2000">
              <a:solidFill>
                <a:srgbClr val="000000"/>
              </a:solidFill>
              <a:latin typeface="Arial"/>
              <a:ea typeface="Arial"/>
              <a:cs typeface="Arial"/>
              <a:sym typeface="Arial"/>
            </a:endParaRPr>
          </a:p>
          <a:p>
            <a:pPr indent="0" lvl="0" marL="0" marR="0" rtl="0" algn="l">
              <a:spcBef>
                <a:spcPts val="0"/>
              </a:spcBef>
              <a:spcAft>
                <a:spcPts val="0"/>
              </a:spcAft>
              <a:buNone/>
            </a:pPr>
            <a:r>
              <a:rPr lang="en-US" sz="2000">
                <a:solidFill>
                  <a:srgbClr val="000000"/>
                </a:solidFill>
                <a:latin typeface="Arial"/>
                <a:ea typeface="Arial"/>
                <a:cs typeface="Arial"/>
                <a:sym typeface="Arial"/>
              </a:rPr>
              <a:t>The impact on gene function of the vast majority of variation is unknown</a:t>
            </a:r>
            <a:endParaRPr/>
          </a:p>
          <a:p>
            <a:pPr indent="0" lvl="0" marL="0" marR="0" rtl="0" algn="l">
              <a:spcBef>
                <a:spcPts val="0"/>
              </a:spcBef>
              <a:spcAft>
                <a:spcPts val="0"/>
              </a:spcAft>
              <a:buNone/>
            </a:pPr>
            <a:r>
              <a:t/>
            </a:r>
            <a:endParaRPr sz="2000">
              <a:solidFill>
                <a:srgbClr val="000000"/>
              </a:solidFill>
              <a:latin typeface="Arial"/>
              <a:ea typeface="Arial"/>
              <a:cs typeface="Arial"/>
              <a:sym typeface="Arial"/>
            </a:endParaRPr>
          </a:p>
          <a:p>
            <a:pPr indent="0" lvl="0" marL="0" marR="0" rtl="0" algn="l">
              <a:spcBef>
                <a:spcPts val="0"/>
              </a:spcBef>
              <a:spcAft>
                <a:spcPts val="0"/>
              </a:spcAft>
              <a:buNone/>
            </a:pPr>
            <a:r>
              <a:rPr lang="en-US" sz="2000">
                <a:solidFill>
                  <a:srgbClr val="000000"/>
                </a:solidFill>
                <a:latin typeface="Arial"/>
                <a:ea typeface="Arial"/>
                <a:cs typeface="Arial"/>
                <a:sym typeface="Arial"/>
              </a:rPr>
              <a:t>Analytical obstacle to diagnosis to recognize pathogenic variation within a sea of benign variation</a:t>
            </a:r>
            <a:endParaRPr sz="2000">
              <a:solidFill>
                <a:srgbClr val="000000"/>
              </a:solidFill>
              <a:latin typeface="Arial"/>
              <a:ea typeface="Arial"/>
              <a:cs typeface="Arial"/>
              <a:sym typeface="Arial"/>
            </a:endParaRPr>
          </a:p>
          <a:p>
            <a:pPr indent="0" lvl="0" marL="0" marR="0" rtl="0" algn="l">
              <a:spcBef>
                <a:spcPts val="0"/>
              </a:spcBef>
              <a:spcAft>
                <a:spcPts val="0"/>
              </a:spcAft>
              <a:buNone/>
            </a:pPr>
            <a:r>
              <a:rPr b="1" lang="en-US" sz="2000">
                <a:solidFill>
                  <a:srgbClr val="000000"/>
                </a:solidFill>
                <a:latin typeface="Arial"/>
                <a:ea typeface="Arial"/>
                <a:cs typeface="Arial"/>
                <a:sym typeface="Arial"/>
              </a:rPr>
              <a:t>	          </a:t>
            </a:r>
            <a:endParaRPr/>
          </a:p>
          <a:p>
            <a:pPr indent="0" lvl="0" marL="0" marR="0" rtl="0" algn="l">
              <a:spcBef>
                <a:spcPts val="0"/>
              </a:spcBef>
              <a:spcAft>
                <a:spcPts val="0"/>
              </a:spcAft>
              <a:buNone/>
            </a:pPr>
            <a:r>
              <a:t/>
            </a:r>
            <a:endParaRPr b="1" sz="2000">
              <a:solidFill>
                <a:srgbClr val="000000"/>
              </a:solidFill>
              <a:latin typeface="Arial"/>
              <a:ea typeface="Arial"/>
              <a:cs typeface="Arial"/>
              <a:sym typeface="Arial"/>
            </a:endParaRPr>
          </a:p>
        </p:txBody>
      </p:sp>
      <p:sp>
        <p:nvSpPr>
          <p:cNvPr id="144" name="Google Shape;144;p4"/>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4"/>
          <p:cNvSpPr txBox="1"/>
          <p:nvPr>
            <p:ph type="title"/>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The challenges of rare disease diagnosis</a:t>
            </a:r>
            <a:endParaRPr/>
          </a:p>
        </p:txBody>
      </p:sp>
      <p:sp>
        <p:nvSpPr>
          <p:cNvPr id="146" name="Google Shape;146;p4"/>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147" name="Google Shape;147;p4"/>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148" name="Google Shape;148;p4"/>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5"/>
          <p:cNvSpPr txBox="1"/>
          <p:nvPr/>
        </p:nvSpPr>
        <p:spPr>
          <a:xfrm>
            <a:off x="838200" y="1720840"/>
            <a:ext cx="10848975"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00000"/>
                </a:solidFill>
                <a:latin typeface="Arial"/>
                <a:ea typeface="Arial"/>
                <a:cs typeface="Arial"/>
                <a:sym typeface="Arial"/>
              </a:rPr>
              <a:t>	          </a:t>
            </a:r>
            <a:endParaRPr/>
          </a:p>
          <a:p>
            <a:pPr indent="0" lvl="0" marL="0" marR="0" rtl="0" algn="l">
              <a:spcBef>
                <a:spcPts val="0"/>
              </a:spcBef>
              <a:spcAft>
                <a:spcPts val="0"/>
              </a:spcAft>
              <a:buNone/>
            </a:pPr>
            <a:r>
              <a:rPr lang="en-US" sz="2000">
                <a:solidFill>
                  <a:srgbClr val="000000"/>
                </a:solidFill>
                <a:latin typeface="Arial"/>
                <a:ea typeface="Arial"/>
                <a:cs typeface="Arial"/>
                <a:sym typeface="Arial"/>
              </a:rPr>
              <a:t>Direct-to-participant research study on the utility of genome sequencing for rare disease diagnosis and gene discovery</a:t>
            </a:r>
            <a:endParaRPr sz="2000">
              <a:solidFill>
                <a:srgbClr val="000000"/>
              </a:solidFill>
              <a:latin typeface="Arial"/>
              <a:ea typeface="Arial"/>
              <a:cs typeface="Arial"/>
              <a:sym typeface="Arial"/>
            </a:endParaRPr>
          </a:p>
          <a:p>
            <a:pPr indent="0" lvl="0" marL="0" marR="0" rtl="0" algn="l">
              <a:spcBef>
                <a:spcPts val="0"/>
              </a:spcBef>
              <a:spcAft>
                <a:spcPts val="0"/>
              </a:spcAft>
              <a:buNone/>
            </a:pPr>
            <a:r>
              <a:t/>
            </a:r>
            <a:endParaRPr sz="2000">
              <a:solidFill>
                <a:srgbClr val="000000"/>
              </a:solidFill>
              <a:latin typeface="Arial"/>
              <a:ea typeface="Arial"/>
              <a:cs typeface="Arial"/>
              <a:sym typeface="Arial"/>
            </a:endParaRPr>
          </a:p>
          <a:p>
            <a:pPr indent="0" lvl="0" marL="0" marR="0" rtl="0" algn="l">
              <a:spcBef>
                <a:spcPts val="0"/>
              </a:spcBef>
              <a:spcAft>
                <a:spcPts val="0"/>
              </a:spcAft>
              <a:buNone/>
            </a:pPr>
            <a:r>
              <a:rPr lang="en-US" sz="2000">
                <a:solidFill>
                  <a:srgbClr val="000000"/>
                </a:solidFill>
                <a:latin typeface="Arial"/>
                <a:ea typeface="Arial"/>
                <a:cs typeface="Arial"/>
                <a:sym typeface="Arial"/>
              </a:rPr>
              <a:t>Led by genomics experts and clinicians at the Broad Institute of MIT and Harvard</a:t>
            </a:r>
            <a:endParaRPr sz="2000">
              <a:solidFill>
                <a:srgbClr val="000000"/>
              </a:solidFill>
              <a:latin typeface="Arial"/>
              <a:ea typeface="Arial"/>
              <a:cs typeface="Arial"/>
              <a:sym typeface="Arial"/>
            </a:endParaRPr>
          </a:p>
          <a:p>
            <a:pPr indent="-158750" lvl="0" marL="285750" marR="0" rtl="0" algn="l">
              <a:spcBef>
                <a:spcPts val="0"/>
              </a:spcBef>
              <a:spcAft>
                <a:spcPts val="0"/>
              </a:spcAft>
              <a:buClr>
                <a:schemeClr val="dk1"/>
              </a:buClr>
              <a:buSzPts val="2000"/>
              <a:buFont typeface="Arial"/>
              <a:buNone/>
            </a:pPr>
            <a:r>
              <a:t/>
            </a:r>
            <a:endParaRPr sz="2000">
              <a:solidFill>
                <a:srgbClr val="000000"/>
              </a:solidFill>
              <a:latin typeface="Arial"/>
              <a:ea typeface="Arial"/>
              <a:cs typeface="Arial"/>
              <a:sym typeface="Arial"/>
            </a:endParaRPr>
          </a:p>
          <a:p>
            <a:pPr indent="0" lvl="0" marL="0" marR="0" rtl="0" algn="l">
              <a:spcBef>
                <a:spcPts val="0"/>
              </a:spcBef>
              <a:spcAft>
                <a:spcPts val="0"/>
              </a:spcAft>
              <a:buNone/>
            </a:pPr>
            <a:r>
              <a:rPr lang="en-US" sz="2000">
                <a:solidFill>
                  <a:srgbClr val="000000"/>
                </a:solidFill>
                <a:latin typeface="Arial"/>
                <a:ea typeface="Arial"/>
                <a:cs typeface="Arial"/>
                <a:sym typeface="Arial"/>
              </a:rPr>
              <a:t>Research subjects are consented for genomic sequencing and the sharing of their sequence and phenotype information with researchers working to understand the molecular causes of rare disease</a:t>
            </a:r>
            <a:endParaRPr/>
          </a:p>
          <a:p>
            <a:pPr indent="0" lvl="0" marL="0" marR="0" rtl="0" algn="l">
              <a:spcBef>
                <a:spcPts val="0"/>
              </a:spcBef>
              <a:spcAft>
                <a:spcPts val="0"/>
              </a:spcAft>
              <a:buNone/>
            </a:pPr>
            <a:r>
              <a:t/>
            </a:r>
            <a:endParaRPr sz="2000">
              <a:solidFill>
                <a:srgbClr val="000000"/>
              </a:solidFill>
              <a:latin typeface="Arial"/>
              <a:ea typeface="Arial"/>
              <a:cs typeface="Arial"/>
              <a:sym typeface="Arial"/>
            </a:endParaRPr>
          </a:p>
          <a:p>
            <a:pPr indent="0" lvl="0" marL="0" marR="0" rtl="0" algn="l">
              <a:spcBef>
                <a:spcPts val="0"/>
              </a:spcBef>
              <a:spcAft>
                <a:spcPts val="0"/>
              </a:spcAft>
              <a:buNone/>
            </a:pPr>
            <a:r>
              <a:rPr lang="en-US" sz="2000">
                <a:solidFill>
                  <a:srgbClr val="000000"/>
                </a:solidFill>
                <a:latin typeface="Arial"/>
                <a:ea typeface="Arial"/>
                <a:cs typeface="Arial"/>
                <a:sym typeface="Arial"/>
              </a:rPr>
              <a:t>Most have had prior clinical testing including exome sequencing (45%), array and/or gene panel (45%), though some are unable to access genetic testing (10%)</a:t>
            </a:r>
            <a:endParaRPr sz="2000">
              <a:solidFill>
                <a:schemeClr val="dk1"/>
              </a:solidFill>
              <a:latin typeface="Calibri"/>
              <a:ea typeface="Calibri"/>
              <a:cs typeface="Calibri"/>
              <a:sym typeface="Calibri"/>
            </a:endParaRPr>
          </a:p>
        </p:txBody>
      </p:sp>
      <p:sp>
        <p:nvSpPr>
          <p:cNvPr id="155" name="Google Shape;155;p5"/>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 name="Google Shape;156;p5"/>
          <p:cNvSpPr txBox="1"/>
          <p:nvPr>
            <p:ph type="title"/>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Rare Genomes Project (RGP)</a:t>
            </a:r>
            <a:endParaRPr/>
          </a:p>
        </p:txBody>
      </p:sp>
      <p:sp>
        <p:nvSpPr>
          <p:cNvPr id="157" name="Google Shape;157;p5"/>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158" name="Google Shape;158;p5"/>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pic>
        <p:nvPicPr>
          <p:cNvPr descr="A blue and orange text&#10;&#10;AI-generated content may be incorrect." id="159" name="Google Shape;159;p5"/>
          <p:cNvPicPr preferRelativeResize="0"/>
          <p:nvPr/>
        </p:nvPicPr>
        <p:blipFill rotWithShape="1">
          <a:blip r:embed="rId3">
            <a:alphaModFix/>
          </a:blip>
          <a:srcRect b="0" l="0" r="0" t="0"/>
          <a:stretch/>
        </p:blipFill>
        <p:spPr>
          <a:xfrm>
            <a:off x="9111878" y="117604"/>
            <a:ext cx="2071938" cy="956279"/>
          </a:xfrm>
          <a:prstGeom prst="rect">
            <a:avLst/>
          </a:prstGeom>
          <a:noFill/>
          <a:ln>
            <a:noFill/>
          </a:ln>
        </p:spPr>
      </p:pic>
      <p:sp>
        <p:nvSpPr>
          <p:cNvPr id="160" name="Google Shape;160;p5"/>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6"/>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66" name="Google Shape;166;p6"/>
          <p:cNvPicPr preferRelativeResize="0"/>
          <p:nvPr/>
        </p:nvPicPr>
        <p:blipFill rotWithShape="1">
          <a:blip r:embed="rId3">
            <a:alphaModFix/>
          </a:blip>
          <a:srcRect b="0" l="0" r="0" t="0"/>
          <a:stretch/>
        </p:blipFill>
        <p:spPr>
          <a:xfrm>
            <a:off x="10573518" y="6058716"/>
            <a:ext cx="1560567" cy="756441"/>
          </a:xfrm>
          <a:prstGeom prst="rect">
            <a:avLst/>
          </a:prstGeom>
          <a:noFill/>
          <a:ln>
            <a:noFill/>
          </a:ln>
        </p:spPr>
      </p:pic>
      <p:sp>
        <p:nvSpPr>
          <p:cNvPr id="167" name="Google Shape;167;p6"/>
          <p:cNvSpPr txBox="1"/>
          <p:nvPr/>
        </p:nvSpPr>
        <p:spPr>
          <a:xfrm>
            <a:off x="838200" y="-102481"/>
            <a:ext cx="10515600" cy="13256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None/>
            </a:pPr>
            <a:r>
              <a:rPr b="1" lang="en-US" sz="2500">
                <a:solidFill>
                  <a:schemeClr val="lt1"/>
                </a:solidFill>
                <a:latin typeface="Arial"/>
                <a:ea typeface="Arial"/>
                <a:cs typeface="Arial"/>
                <a:sym typeface="Arial"/>
              </a:rPr>
              <a:t>Who is enrolled in RGP?</a:t>
            </a:r>
            <a:endParaRPr b="1" sz="2500">
              <a:solidFill>
                <a:schemeClr val="lt1"/>
              </a:solidFill>
              <a:latin typeface="Arial"/>
              <a:ea typeface="Arial"/>
              <a:cs typeface="Arial"/>
              <a:sym typeface="Arial"/>
            </a:endParaRPr>
          </a:p>
        </p:txBody>
      </p:sp>
      <p:pic>
        <p:nvPicPr>
          <p:cNvPr id="168" name="Google Shape;168;p6"/>
          <p:cNvPicPr preferRelativeResize="0"/>
          <p:nvPr/>
        </p:nvPicPr>
        <p:blipFill rotWithShape="1">
          <a:blip r:embed="rId4">
            <a:alphaModFix/>
          </a:blip>
          <a:srcRect b="0" l="0" r="0" t="0"/>
          <a:stretch/>
        </p:blipFill>
        <p:spPr>
          <a:xfrm>
            <a:off x="2759745" y="6416999"/>
            <a:ext cx="1543051" cy="333375"/>
          </a:xfrm>
          <a:prstGeom prst="rect">
            <a:avLst/>
          </a:prstGeom>
          <a:noFill/>
          <a:ln>
            <a:noFill/>
          </a:ln>
        </p:spPr>
      </p:pic>
      <p:pic>
        <p:nvPicPr>
          <p:cNvPr id="169" name="Google Shape;169;p6"/>
          <p:cNvPicPr preferRelativeResize="0"/>
          <p:nvPr/>
        </p:nvPicPr>
        <p:blipFill rotWithShape="1">
          <a:blip r:embed="rId5">
            <a:alphaModFix/>
          </a:blip>
          <a:srcRect b="0" l="0" r="0" t="0"/>
          <a:stretch/>
        </p:blipFill>
        <p:spPr>
          <a:xfrm>
            <a:off x="2540672" y="6416987"/>
            <a:ext cx="295275" cy="295275"/>
          </a:xfrm>
          <a:prstGeom prst="rect">
            <a:avLst/>
          </a:prstGeom>
          <a:noFill/>
          <a:ln>
            <a:noFill/>
          </a:ln>
        </p:spPr>
      </p:pic>
      <p:pic>
        <p:nvPicPr>
          <p:cNvPr id="170" name="Google Shape;170;p6"/>
          <p:cNvPicPr preferRelativeResize="0"/>
          <p:nvPr/>
        </p:nvPicPr>
        <p:blipFill rotWithShape="1">
          <a:blip r:embed="rId6">
            <a:alphaModFix/>
          </a:blip>
          <a:srcRect b="0" l="0" r="0" t="0"/>
          <a:stretch/>
        </p:blipFill>
        <p:spPr>
          <a:xfrm>
            <a:off x="4494798" y="6421737"/>
            <a:ext cx="1457325" cy="361951"/>
          </a:xfrm>
          <a:prstGeom prst="rect">
            <a:avLst/>
          </a:prstGeom>
          <a:noFill/>
          <a:ln>
            <a:noFill/>
          </a:ln>
        </p:spPr>
      </p:pic>
      <p:pic>
        <p:nvPicPr>
          <p:cNvPr id="171" name="Google Shape;171;p6"/>
          <p:cNvPicPr preferRelativeResize="0"/>
          <p:nvPr/>
        </p:nvPicPr>
        <p:blipFill rotWithShape="1">
          <a:blip r:embed="rId7">
            <a:alphaModFix/>
          </a:blip>
          <a:srcRect b="0" l="0" r="0" t="0"/>
          <a:stretch/>
        </p:blipFill>
        <p:spPr>
          <a:xfrm>
            <a:off x="4199521" y="6421750"/>
            <a:ext cx="295275" cy="285751"/>
          </a:xfrm>
          <a:prstGeom prst="rect">
            <a:avLst/>
          </a:prstGeom>
          <a:noFill/>
          <a:ln>
            <a:noFill/>
          </a:ln>
        </p:spPr>
      </p:pic>
      <p:sp>
        <p:nvSpPr>
          <p:cNvPr id="172" name="Google Shape;172;p6"/>
          <p:cNvSpPr txBox="1"/>
          <p:nvPr>
            <p:ph idx="1" type="body"/>
          </p:nvPr>
        </p:nvSpPr>
        <p:spPr>
          <a:xfrm>
            <a:off x="7253512" y="3192279"/>
            <a:ext cx="4795631" cy="3895200"/>
          </a:xfrm>
          <a:prstGeom prst="rect">
            <a:avLst/>
          </a:prstGeom>
          <a:noFill/>
          <a:ln>
            <a:noFill/>
          </a:ln>
        </p:spPr>
        <p:txBody>
          <a:bodyPr anchorCtr="0" anchor="t" bIns="45700" lIns="91425" spcFirstLastPara="1" rIns="91425" wrap="square" tIns="45700">
            <a:normAutofit/>
          </a:bodyPr>
          <a:lstStyle/>
          <a:p>
            <a:pPr indent="-380990" lvl="0" marL="931310" rtl="0" algn="l">
              <a:lnSpc>
                <a:spcPct val="100000"/>
              </a:lnSpc>
              <a:spcBef>
                <a:spcPts val="1067"/>
              </a:spcBef>
              <a:spcAft>
                <a:spcPts val="0"/>
              </a:spcAft>
              <a:buSzPts val="1700"/>
              <a:buFont typeface="Courier New"/>
              <a:buChar char="o"/>
            </a:pPr>
            <a:r>
              <a:rPr lang="en-US" sz="2400"/>
              <a:t>50 states + DC + Puerto Rico</a:t>
            </a:r>
            <a:endParaRPr sz="2400"/>
          </a:p>
          <a:p>
            <a:pPr indent="-380990" lvl="0" marL="931310" rtl="0" algn="l">
              <a:lnSpc>
                <a:spcPct val="100000"/>
              </a:lnSpc>
              <a:spcBef>
                <a:spcPts val="0"/>
              </a:spcBef>
              <a:spcAft>
                <a:spcPts val="0"/>
              </a:spcAft>
              <a:buSzPts val="1700"/>
              <a:buFont typeface="Courier New"/>
              <a:buChar char="o"/>
            </a:pPr>
            <a:r>
              <a:rPr lang="en-US" sz="2400"/>
              <a:t>85% urban; 15% rural</a:t>
            </a:r>
            <a:endParaRPr sz="2400"/>
          </a:p>
          <a:p>
            <a:pPr indent="-380990" lvl="0" marL="931310" rtl="0" algn="l">
              <a:lnSpc>
                <a:spcPct val="115000"/>
              </a:lnSpc>
              <a:spcBef>
                <a:spcPts val="0"/>
              </a:spcBef>
              <a:spcAft>
                <a:spcPts val="0"/>
              </a:spcAft>
              <a:buSzPts val="1700"/>
              <a:buFont typeface="Courier New"/>
              <a:buChar char="o"/>
            </a:pPr>
            <a:r>
              <a:rPr lang="en-US" sz="2400"/>
              <a:t>Proband age range 1m-89y</a:t>
            </a:r>
            <a:endParaRPr sz="2400"/>
          </a:p>
        </p:txBody>
      </p:sp>
      <p:sp>
        <p:nvSpPr>
          <p:cNvPr id="173" name="Google Shape;173;p6"/>
          <p:cNvSpPr txBox="1"/>
          <p:nvPr/>
        </p:nvSpPr>
        <p:spPr>
          <a:xfrm>
            <a:off x="1724667" y="1796233"/>
            <a:ext cx="5694800" cy="569600"/>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0"/>
              </a:spcBef>
              <a:spcAft>
                <a:spcPts val="0"/>
              </a:spcAft>
              <a:buNone/>
            </a:pPr>
            <a:r>
              <a:rPr lang="en-US" sz="2800">
                <a:solidFill>
                  <a:schemeClr val="dk1"/>
                </a:solidFill>
                <a:latin typeface="Calibri"/>
                <a:ea typeface="Calibri"/>
                <a:cs typeface="Calibri"/>
                <a:sym typeface="Calibri"/>
              </a:rPr>
              <a:t>3394 individuals from 1300 families</a:t>
            </a:r>
            <a:endParaRPr sz="2400">
              <a:solidFill>
                <a:schemeClr val="dk1"/>
              </a:solidFill>
              <a:latin typeface="Calibri"/>
              <a:ea typeface="Calibri"/>
              <a:cs typeface="Calibri"/>
              <a:sym typeface="Calibri"/>
            </a:endParaRPr>
          </a:p>
        </p:txBody>
      </p:sp>
      <p:pic>
        <p:nvPicPr>
          <p:cNvPr id="174" name="Google Shape;174;p6"/>
          <p:cNvPicPr preferRelativeResize="0"/>
          <p:nvPr/>
        </p:nvPicPr>
        <p:blipFill rotWithShape="1">
          <a:blip r:embed="rId8">
            <a:alphaModFix/>
          </a:blip>
          <a:srcRect b="0" l="0" r="0" t="0"/>
          <a:stretch/>
        </p:blipFill>
        <p:spPr>
          <a:xfrm>
            <a:off x="984500" y="2672379"/>
            <a:ext cx="6214936" cy="3541421"/>
          </a:xfrm>
          <a:prstGeom prst="rect">
            <a:avLst/>
          </a:prstGeom>
          <a:noFill/>
          <a:ln>
            <a:noFill/>
          </a:ln>
        </p:spPr>
      </p:pic>
      <p:pic>
        <p:nvPicPr>
          <p:cNvPr id="175" name="Google Shape;175;p6"/>
          <p:cNvPicPr preferRelativeResize="0"/>
          <p:nvPr/>
        </p:nvPicPr>
        <p:blipFill rotWithShape="1">
          <a:blip r:embed="rId9">
            <a:alphaModFix/>
          </a:blip>
          <a:srcRect b="0" l="0" r="0" t="0"/>
          <a:stretch/>
        </p:blipFill>
        <p:spPr>
          <a:xfrm>
            <a:off x="6780834" y="5854934"/>
            <a:ext cx="1188333" cy="857333"/>
          </a:xfrm>
          <a:prstGeom prst="rect">
            <a:avLst/>
          </a:prstGeom>
          <a:noFill/>
          <a:ln>
            <a:noFill/>
          </a:ln>
        </p:spPr>
      </p:pic>
      <p:pic>
        <p:nvPicPr>
          <p:cNvPr id="176" name="Google Shape;176;p6"/>
          <p:cNvPicPr preferRelativeResize="0"/>
          <p:nvPr/>
        </p:nvPicPr>
        <p:blipFill rotWithShape="1">
          <a:blip r:embed="rId10">
            <a:alphaModFix/>
          </a:blip>
          <a:srcRect b="0" l="0" r="0" t="0"/>
          <a:stretch/>
        </p:blipFill>
        <p:spPr>
          <a:xfrm>
            <a:off x="209326" y="1845933"/>
            <a:ext cx="1068209" cy="1088000"/>
          </a:xfrm>
          <a:prstGeom prst="rect">
            <a:avLst/>
          </a:prstGeom>
          <a:noFill/>
          <a:ln>
            <a:noFill/>
          </a:ln>
        </p:spPr>
      </p:pic>
      <p:pic>
        <p:nvPicPr>
          <p:cNvPr id="177" name="Google Shape;177;p6"/>
          <p:cNvPicPr preferRelativeResize="0"/>
          <p:nvPr/>
        </p:nvPicPr>
        <p:blipFill rotWithShape="1">
          <a:blip r:embed="rId11">
            <a:alphaModFix/>
          </a:blip>
          <a:srcRect b="0" l="0" r="0" t="0"/>
          <a:stretch/>
        </p:blipFill>
        <p:spPr>
          <a:xfrm>
            <a:off x="264367" y="5621533"/>
            <a:ext cx="1136000" cy="9324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7"/>
          <p:cNvSpPr/>
          <p:nvPr/>
        </p:nvSpPr>
        <p:spPr>
          <a:xfrm>
            <a:off x="-180109" y="-96981"/>
            <a:ext cx="12704618" cy="938662"/>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3" name="Google Shape;183;p7"/>
          <p:cNvSpPr txBox="1"/>
          <p:nvPr/>
        </p:nvSpPr>
        <p:spPr>
          <a:xfrm>
            <a:off x="48738" y="3356930"/>
            <a:ext cx="1188259" cy="443126"/>
          </a:xfrm>
          <a:prstGeom prst="rect">
            <a:avLst/>
          </a:prstGeom>
          <a:noFill/>
          <a:ln>
            <a:noFill/>
          </a:ln>
        </p:spPr>
        <p:txBody>
          <a:bodyPr anchorCtr="0" anchor="t" bIns="36525" lIns="73075" spcFirstLastPara="1" rIns="73075" wrap="square" tIns="36525">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Monica </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Wojcik</a:t>
            </a:r>
            <a:endParaRPr sz="1200">
              <a:solidFill>
                <a:schemeClr val="dk1"/>
              </a:solidFill>
              <a:latin typeface="Calibri"/>
              <a:ea typeface="Calibri"/>
              <a:cs typeface="Calibri"/>
              <a:sym typeface="Calibri"/>
            </a:endParaRPr>
          </a:p>
        </p:txBody>
      </p:sp>
      <p:pic>
        <p:nvPicPr>
          <p:cNvPr id="184" name="Google Shape;184;p7"/>
          <p:cNvPicPr preferRelativeResize="0"/>
          <p:nvPr/>
        </p:nvPicPr>
        <p:blipFill rotWithShape="1">
          <a:blip r:embed="rId3">
            <a:alphaModFix/>
          </a:blip>
          <a:srcRect b="0" l="0" r="0" t="0"/>
          <a:stretch/>
        </p:blipFill>
        <p:spPr>
          <a:xfrm>
            <a:off x="303375" y="2494029"/>
            <a:ext cx="687893" cy="886414"/>
          </a:xfrm>
          <a:prstGeom prst="rect">
            <a:avLst/>
          </a:prstGeom>
          <a:noFill/>
          <a:ln>
            <a:noFill/>
          </a:ln>
        </p:spPr>
      </p:pic>
      <p:pic>
        <p:nvPicPr>
          <p:cNvPr descr="Rami Jamra, Professor Dr. med. – Professor of Medical Genomics – Leipzig  University | LinkedIn" id="185" name="Google Shape;185;p7"/>
          <p:cNvPicPr preferRelativeResize="0"/>
          <p:nvPr/>
        </p:nvPicPr>
        <p:blipFill rotWithShape="1">
          <a:blip r:embed="rId4">
            <a:alphaModFix/>
          </a:blip>
          <a:srcRect b="0" l="9105" r="10729" t="0"/>
          <a:stretch/>
        </p:blipFill>
        <p:spPr>
          <a:xfrm>
            <a:off x="3748311" y="2456148"/>
            <a:ext cx="740975" cy="924295"/>
          </a:xfrm>
          <a:prstGeom prst="rect">
            <a:avLst/>
          </a:prstGeom>
          <a:noFill/>
          <a:ln>
            <a:noFill/>
          </a:ln>
        </p:spPr>
      </p:pic>
      <p:sp>
        <p:nvSpPr>
          <p:cNvPr id="186" name="Google Shape;186;p7"/>
          <p:cNvSpPr txBox="1"/>
          <p:nvPr/>
        </p:nvSpPr>
        <p:spPr>
          <a:xfrm>
            <a:off x="3732372" y="3356930"/>
            <a:ext cx="95975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Rami </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Abou Jamra</a:t>
            </a:r>
            <a:endParaRPr sz="1200">
              <a:solidFill>
                <a:schemeClr val="dk1"/>
              </a:solidFill>
              <a:latin typeface="Calibri"/>
              <a:ea typeface="Calibri"/>
              <a:cs typeface="Calibri"/>
              <a:sym typeface="Calibri"/>
            </a:endParaRPr>
          </a:p>
        </p:txBody>
      </p:sp>
      <p:pic>
        <p:nvPicPr>
          <p:cNvPr id="187" name="Google Shape;187;p7"/>
          <p:cNvPicPr preferRelativeResize="0"/>
          <p:nvPr/>
        </p:nvPicPr>
        <p:blipFill rotWithShape="1">
          <a:blip r:embed="rId5">
            <a:alphaModFix/>
          </a:blip>
          <a:srcRect b="71149" l="0" r="0" t="17245"/>
          <a:stretch/>
        </p:blipFill>
        <p:spPr>
          <a:xfrm>
            <a:off x="402726" y="1591591"/>
            <a:ext cx="4397620" cy="444944"/>
          </a:xfrm>
          <a:prstGeom prst="rect">
            <a:avLst/>
          </a:prstGeom>
          <a:noFill/>
          <a:ln>
            <a:noFill/>
          </a:ln>
        </p:spPr>
      </p:pic>
      <p:pic>
        <p:nvPicPr>
          <p:cNvPr id="188" name="Google Shape;188;p7"/>
          <p:cNvPicPr preferRelativeResize="0"/>
          <p:nvPr/>
        </p:nvPicPr>
        <p:blipFill rotWithShape="1">
          <a:blip r:embed="rId6">
            <a:alphaModFix/>
          </a:blip>
          <a:srcRect b="0" l="0" r="0" t="0"/>
          <a:stretch/>
        </p:blipFill>
        <p:spPr>
          <a:xfrm>
            <a:off x="6612858" y="1086485"/>
            <a:ext cx="4935675" cy="1245523"/>
          </a:xfrm>
          <a:prstGeom prst="rect">
            <a:avLst/>
          </a:prstGeom>
          <a:noFill/>
          <a:ln>
            <a:noFill/>
          </a:ln>
        </p:spPr>
      </p:pic>
      <p:sp>
        <p:nvSpPr>
          <p:cNvPr id="189" name="Google Shape;189;p7"/>
          <p:cNvSpPr txBox="1"/>
          <p:nvPr/>
        </p:nvSpPr>
        <p:spPr>
          <a:xfrm>
            <a:off x="5272426" y="1131679"/>
            <a:ext cx="1340432"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8AA8C7"/>
                </a:solidFill>
                <a:latin typeface="Calibri"/>
                <a:ea typeface="Calibri"/>
                <a:cs typeface="Calibri"/>
                <a:sym typeface="Calibri"/>
              </a:rPr>
              <a:t>Exome</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vs</a:t>
            </a:r>
            <a:endParaRPr/>
          </a:p>
          <a:p>
            <a:pPr indent="0" lvl="0" marL="0" marR="0" rtl="0" algn="ctr">
              <a:spcBef>
                <a:spcPts val="0"/>
              </a:spcBef>
              <a:spcAft>
                <a:spcPts val="0"/>
              </a:spcAft>
              <a:buNone/>
            </a:pPr>
            <a:r>
              <a:rPr lang="en-US" sz="1800">
                <a:solidFill>
                  <a:srgbClr val="B7D4A2"/>
                </a:solidFill>
                <a:latin typeface="Calibri"/>
                <a:ea typeface="Calibri"/>
                <a:cs typeface="Calibri"/>
                <a:sym typeface="Calibri"/>
              </a:rPr>
              <a:t>Genome</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sequencing</a:t>
            </a:r>
            <a:endParaRPr/>
          </a:p>
        </p:txBody>
      </p:sp>
      <p:sp>
        <p:nvSpPr>
          <p:cNvPr id="190" name="Google Shape;190;p7"/>
          <p:cNvSpPr txBox="1"/>
          <p:nvPr/>
        </p:nvSpPr>
        <p:spPr>
          <a:xfrm>
            <a:off x="3408508" y="2202269"/>
            <a:ext cx="16135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Replication cohort</a:t>
            </a:r>
            <a:endParaRPr/>
          </a:p>
        </p:txBody>
      </p:sp>
      <p:sp>
        <p:nvSpPr>
          <p:cNvPr id="191" name="Google Shape;191;p7"/>
          <p:cNvSpPr txBox="1"/>
          <p:nvPr/>
        </p:nvSpPr>
        <p:spPr>
          <a:xfrm>
            <a:off x="222720" y="2202269"/>
            <a:ext cx="31967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Center for Mendelian Genomics cohort</a:t>
            </a:r>
            <a:endParaRPr/>
          </a:p>
        </p:txBody>
      </p:sp>
      <p:pic>
        <p:nvPicPr>
          <p:cNvPr id="192" name="Google Shape;192;p7"/>
          <p:cNvPicPr preferRelativeResize="0"/>
          <p:nvPr/>
        </p:nvPicPr>
        <p:blipFill rotWithShape="1">
          <a:blip r:embed="rId5">
            <a:alphaModFix/>
          </a:blip>
          <a:srcRect b="90949" l="0" r="51262" t="-169"/>
          <a:stretch/>
        </p:blipFill>
        <p:spPr>
          <a:xfrm>
            <a:off x="260254" y="897862"/>
            <a:ext cx="3618751" cy="596898"/>
          </a:xfrm>
          <a:prstGeom prst="rect">
            <a:avLst/>
          </a:prstGeom>
          <a:noFill/>
          <a:ln>
            <a:noFill/>
          </a:ln>
        </p:spPr>
      </p:pic>
      <p:sp>
        <p:nvSpPr>
          <p:cNvPr id="193" name="Google Shape;193;p7"/>
          <p:cNvSpPr txBox="1"/>
          <p:nvPr>
            <p:ph type="title"/>
          </p:nvPr>
        </p:nvSpPr>
        <p:spPr>
          <a:xfrm>
            <a:off x="402726" y="39221"/>
            <a:ext cx="11360800" cy="763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Genome sequencing after exome</a:t>
            </a:r>
            <a:endParaRPr/>
          </a:p>
        </p:txBody>
      </p:sp>
      <p:pic>
        <p:nvPicPr>
          <p:cNvPr id="194" name="Google Shape;194;p7"/>
          <p:cNvPicPr preferRelativeResize="0"/>
          <p:nvPr/>
        </p:nvPicPr>
        <p:blipFill rotWithShape="1">
          <a:blip r:embed="rId7">
            <a:alphaModFix/>
          </a:blip>
          <a:srcRect b="0" l="0" r="0" t="0"/>
          <a:stretch/>
        </p:blipFill>
        <p:spPr>
          <a:xfrm>
            <a:off x="320041" y="3770797"/>
            <a:ext cx="6691170" cy="2991224"/>
          </a:xfrm>
          <a:prstGeom prst="rect">
            <a:avLst/>
          </a:prstGeom>
          <a:noFill/>
          <a:ln>
            <a:noFill/>
          </a:ln>
        </p:spPr>
      </p:pic>
      <p:pic>
        <p:nvPicPr>
          <p:cNvPr id="195" name="Google Shape;195;p7"/>
          <p:cNvPicPr preferRelativeResize="0"/>
          <p:nvPr/>
        </p:nvPicPr>
        <p:blipFill rotWithShape="1">
          <a:blip r:embed="rId8">
            <a:alphaModFix/>
          </a:blip>
          <a:srcRect b="0" l="0" r="0" t="10714"/>
          <a:stretch/>
        </p:blipFill>
        <p:spPr>
          <a:xfrm>
            <a:off x="6997523" y="3356930"/>
            <a:ext cx="4874436" cy="2825965"/>
          </a:xfrm>
          <a:prstGeom prst="rect">
            <a:avLst/>
          </a:prstGeom>
          <a:noFill/>
          <a:ln>
            <a:noFill/>
          </a:ln>
        </p:spPr>
      </p:pic>
      <p:sp>
        <p:nvSpPr>
          <p:cNvPr id="196" name="Google Shape;196;p7"/>
          <p:cNvSpPr txBox="1"/>
          <p:nvPr/>
        </p:nvSpPr>
        <p:spPr>
          <a:xfrm>
            <a:off x="5730411" y="6529147"/>
            <a:ext cx="2561599"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(small proportion had RNAseq data)</a:t>
            </a:r>
            <a:endParaRPr/>
          </a:p>
        </p:txBody>
      </p:sp>
      <p:sp>
        <p:nvSpPr>
          <p:cNvPr id="197" name="Google Shape;197;p7"/>
          <p:cNvSpPr txBox="1"/>
          <p:nvPr/>
        </p:nvSpPr>
        <p:spPr>
          <a:xfrm>
            <a:off x="48738" y="6191970"/>
            <a:ext cx="31551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Wojcik et al., NEJM, 2024, PMC11350637</a:t>
            </a:r>
            <a:endParaRPr/>
          </a:p>
        </p:txBody>
      </p:sp>
      <p:sp>
        <p:nvSpPr>
          <p:cNvPr id="198" name="Google Shape;198;p7"/>
          <p:cNvSpPr/>
          <p:nvPr/>
        </p:nvSpPr>
        <p:spPr>
          <a:xfrm>
            <a:off x="4164227" y="3929449"/>
            <a:ext cx="4238368" cy="292855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9" name="Google Shape;199;p7"/>
          <p:cNvSpPr txBox="1"/>
          <p:nvPr/>
        </p:nvSpPr>
        <p:spPr>
          <a:xfrm>
            <a:off x="74141" y="7216346"/>
            <a:ext cx="18473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 name="Google Shape;200;p7"/>
          <p:cNvSpPr/>
          <p:nvPr/>
        </p:nvSpPr>
        <p:spPr>
          <a:xfrm>
            <a:off x="3879005" y="1591591"/>
            <a:ext cx="813117" cy="20013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Good Data Assembly — Good Data ..." id="201" name="Google Shape;201;p7"/>
          <p:cNvPicPr preferRelativeResize="0"/>
          <p:nvPr/>
        </p:nvPicPr>
        <p:blipFill rotWithShape="1">
          <a:blip r:embed="rId9">
            <a:alphaModFix/>
          </a:blip>
          <a:srcRect b="40130" l="12529" r="16900" t="0"/>
          <a:stretch/>
        </p:blipFill>
        <p:spPr>
          <a:xfrm>
            <a:off x="2162917" y="2479126"/>
            <a:ext cx="695722" cy="886968"/>
          </a:xfrm>
          <a:prstGeom prst="rect">
            <a:avLst/>
          </a:prstGeom>
          <a:noFill/>
          <a:ln>
            <a:noFill/>
          </a:ln>
        </p:spPr>
      </p:pic>
      <p:sp>
        <p:nvSpPr>
          <p:cNvPr id="202" name="Google Shape;202;p7"/>
          <p:cNvSpPr txBox="1"/>
          <p:nvPr/>
        </p:nvSpPr>
        <p:spPr>
          <a:xfrm>
            <a:off x="1933584" y="3368687"/>
            <a:ext cx="1188259" cy="443126"/>
          </a:xfrm>
          <a:prstGeom prst="rect">
            <a:avLst/>
          </a:prstGeom>
          <a:noFill/>
          <a:ln>
            <a:noFill/>
          </a:ln>
        </p:spPr>
        <p:txBody>
          <a:bodyPr anchorCtr="0" anchor="t" bIns="36525" lIns="73075" spcFirstLastPara="1" rIns="73075" wrap="square" tIns="36525">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Heidi </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Rehm</a:t>
            </a:r>
            <a:endParaRPr sz="1200">
              <a:solidFill>
                <a:schemeClr val="dk1"/>
              </a:solidFill>
              <a:latin typeface="Calibri"/>
              <a:ea typeface="Calibri"/>
              <a:cs typeface="Calibri"/>
              <a:sym typeface="Calibri"/>
            </a:endParaRPr>
          </a:p>
        </p:txBody>
      </p:sp>
      <p:pic>
        <p:nvPicPr>
          <p:cNvPr descr="Anne O'Donnell-Luria | HMS Office for ..." id="203" name="Google Shape;203;p7"/>
          <p:cNvPicPr preferRelativeResize="0"/>
          <p:nvPr/>
        </p:nvPicPr>
        <p:blipFill rotWithShape="1">
          <a:blip r:embed="rId10">
            <a:alphaModFix/>
          </a:blip>
          <a:srcRect b="0" l="0" r="0" t="0"/>
          <a:stretch/>
        </p:blipFill>
        <p:spPr>
          <a:xfrm>
            <a:off x="1120372" y="2491729"/>
            <a:ext cx="891014" cy="891014"/>
          </a:xfrm>
          <a:prstGeom prst="rect">
            <a:avLst/>
          </a:prstGeom>
          <a:noFill/>
          <a:ln>
            <a:noFill/>
          </a:ln>
        </p:spPr>
      </p:pic>
      <p:sp>
        <p:nvSpPr>
          <p:cNvPr id="204" name="Google Shape;204;p7"/>
          <p:cNvSpPr txBox="1"/>
          <p:nvPr/>
        </p:nvSpPr>
        <p:spPr>
          <a:xfrm>
            <a:off x="955709" y="3362862"/>
            <a:ext cx="1188259" cy="443126"/>
          </a:xfrm>
          <a:prstGeom prst="rect">
            <a:avLst/>
          </a:prstGeom>
          <a:noFill/>
          <a:ln>
            <a:noFill/>
          </a:ln>
        </p:spPr>
        <p:txBody>
          <a:bodyPr anchorCtr="0" anchor="t" bIns="36525" lIns="73075" spcFirstLastPara="1" rIns="73075" wrap="square" tIns="36525">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Anne </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O’Donnell-Luria</a:t>
            </a:r>
            <a:endParaRPr sz="1200">
              <a:solidFill>
                <a:schemeClr val="dk1"/>
              </a:solidFill>
              <a:latin typeface="Calibri"/>
              <a:ea typeface="Calibri"/>
              <a:cs typeface="Calibri"/>
              <a:sym typeface="Calibri"/>
            </a:endParaRPr>
          </a:p>
        </p:txBody>
      </p:sp>
      <p:sp>
        <p:nvSpPr>
          <p:cNvPr id="205" name="Google Shape;205;p7"/>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206" name="Google Shape;206;p7"/>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9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8"/>
          <p:cNvSpPr txBox="1"/>
          <p:nvPr/>
        </p:nvSpPr>
        <p:spPr>
          <a:xfrm>
            <a:off x="48738" y="3356930"/>
            <a:ext cx="1188259" cy="443126"/>
          </a:xfrm>
          <a:prstGeom prst="rect">
            <a:avLst/>
          </a:prstGeom>
          <a:noFill/>
          <a:ln>
            <a:noFill/>
          </a:ln>
        </p:spPr>
        <p:txBody>
          <a:bodyPr anchorCtr="0" anchor="t" bIns="36525" lIns="73075" spcFirstLastPara="1" rIns="73075" wrap="square" tIns="36525">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Monica </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Wojcik</a:t>
            </a:r>
            <a:endParaRPr sz="1200">
              <a:solidFill>
                <a:schemeClr val="dk1"/>
              </a:solidFill>
              <a:latin typeface="Calibri"/>
              <a:ea typeface="Calibri"/>
              <a:cs typeface="Calibri"/>
              <a:sym typeface="Calibri"/>
            </a:endParaRPr>
          </a:p>
        </p:txBody>
      </p:sp>
      <p:pic>
        <p:nvPicPr>
          <p:cNvPr id="213" name="Google Shape;213;p8"/>
          <p:cNvPicPr preferRelativeResize="0"/>
          <p:nvPr/>
        </p:nvPicPr>
        <p:blipFill rotWithShape="1">
          <a:blip r:embed="rId3">
            <a:alphaModFix/>
          </a:blip>
          <a:srcRect b="0" l="0" r="0" t="0"/>
          <a:stretch/>
        </p:blipFill>
        <p:spPr>
          <a:xfrm>
            <a:off x="303375" y="2494029"/>
            <a:ext cx="687893" cy="886414"/>
          </a:xfrm>
          <a:prstGeom prst="rect">
            <a:avLst/>
          </a:prstGeom>
          <a:noFill/>
          <a:ln>
            <a:noFill/>
          </a:ln>
        </p:spPr>
      </p:pic>
      <p:pic>
        <p:nvPicPr>
          <p:cNvPr descr="Rami Jamra, Professor Dr. med. – Professor of Medical Genomics – Leipzig  University | LinkedIn" id="214" name="Google Shape;214;p8"/>
          <p:cNvPicPr preferRelativeResize="0"/>
          <p:nvPr/>
        </p:nvPicPr>
        <p:blipFill rotWithShape="1">
          <a:blip r:embed="rId4">
            <a:alphaModFix/>
          </a:blip>
          <a:srcRect b="0" l="9105" r="10729" t="0"/>
          <a:stretch/>
        </p:blipFill>
        <p:spPr>
          <a:xfrm>
            <a:off x="3748311" y="2456148"/>
            <a:ext cx="740975" cy="924295"/>
          </a:xfrm>
          <a:prstGeom prst="rect">
            <a:avLst/>
          </a:prstGeom>
          <a:noFill/>
          <a:ln>
            <a:noFill/>
          </a:ln>
        </p:spPr>
      </p:pic>
      <p:sp>
        <p:nvSpPr>
          <p:cNvPr id="215" name="Google Shape;215;p8"/>
          <p:cNvSpPr txBox="1"/>
          <p:nvPr/>
        </p:nvSpPr>
        <p:spPr>
          <a:xfrm>
            <a:off x="3732372" y="3356930"/>
            <a:ext cx="95975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Rami </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Abou Jamra</a:t>
            </a:r>
            <a:endParaRPr sz="1200">
              <a:solidFill>
                <a:schemeClr val="dk1"/>
              </a:solidFill>
              <a:latin typeface="Calibri"/>
              <a:ea typeface="Calibri"/>
              <a:cs typeface="Calibri"/>
              <a:sym typeface="Calibri"/>
            </a:endParaRPr>
          </a:p>
        </p:txBody>
      </p:sp>
      <p:pic>
        <p:nvPicPr>
          <p:cNvPr id="216" name="Google Shape;216;p8"/>
          <p:cNvPicPr preferRelativeResize="0"/>
          <p:nvPr/>
        </p:nvPicPr>
        <p:blipFill rotWithShape="1">
          <a:blip r:embed="rId5">
            <a:alphaModFix/>
          </a:blip>
          <a:srcRect b="71149" l="0" r="0" t="17245"/>
          <a:stretch/>
        </p:blipFill>
        <p:spPr>
          <a:xfrm>
            <a:off x="402726" y="1591591"/>
            <a:ext cx="4397620" cy="444944"/>
          </a:xfrm>
          <a:prstGeom prst="rect">
            <a:avLst/>
          </a:prstGeom>
          <a:noFill/>
          <a:ln>
            <a:noFill/>
          </a:ln>
        </p:spPr>
      </p:pic>
      <p:pic>
        <p:nvPicPr>
          <p:cNvPr id="217" name="Google Shape;217;p8"/>
          <p:cNvPicPr preferRelativeResize="0"/>
          <p:nvPr/>
        </p:nvPicPr>
        <p:blipFill rotWithShape="1">
          <a:blip r:embed="rId6">
            <a:alphaModFix/>
          </a:blip>
          <a:srcRect b="0" l="0" r="0" t="0"/>
          <a:stretch/>
        </p:blipFill>
        <p:spPr>
          <a:xfrm>
            <a:off x="6612858" y="1086485"/>
            <a:ext cx="4935675" cy="1245523"/>
          </a:xfrm>
          <a:prstGeom prst="rect">
            <a:avLst/>
          </a:prstGeom>
          <a:noFill/>
          <a:ln>
            <a:noFill/>
          </a:ln>
        </p:spPr>
      </p:pic>
      <p:sp>
        <p:nvSpPr>
          <p:cNvPr id="218" name="Google Shape;218;p8"/>
          <p:cNvSpPr txBox="1"/>
          <p:nvPr/>
        </p:nvSpPr>
        <p:spPr>
          <a:xfrm>
            <a:off x="5272426" y="1131679"/>
            <a:ext cx="1340432"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8AA8C7"/>
                </a:solidFill>
                <a:latin typeface="Calibri"/>
                <a:ea typeface="Calibri"/>
                <a:cs typeface="Calibri"/>
                <a:sym typeface="Calibri"/>
              </a:rPr>
              <a:t>Exome</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vs</a:t>
            </a:r>
            <a:endParaRPr/>
          </a:p>
          <a:p>
            <a:pPr indent="0" lvl="0" marL="0" marR="0" rtl="0" algn="ctr">
              <a:spcBef>
                <a:spcPts val="0"/>
              </a:spcBef>
              <a:spcAft>
                <a:spcPts val="0"/>
              </a:spcAft>
              <a:buNone/>
            </a:pPr>
            <a:r>
              <a:rPr lang="en-US" sz="1800">
                <a:solidFill>
                  <a:srgbClr val="B7D4A2"/>
                </a:solidFill>
                <a:latin typeface="Calibri"/>
                <a:ea typeface="Calibri"/>
                <a:cs typeface="Calibri"/>
                <a:sym typeface="Calibri"/>
              </a:rPr>
              <a:t>Genome</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sequencing</a:t>
            </a:r>
            <a:endParaRPr/>
          </a:p>
        </p:txBody>
      </p:sp>
      <p:sp>
        <p:nvSpPr>
          <p:cNvPr id="219" name="Google Shape;219;p8"/>
          <p:cNvSpPr txBox="1"/>
          <p:nvPr/>
        </p:nvSpPr>
        <p:spPr>
          <a:xfrm>
            <a:off x="3408508" y="2202269"/>
            <a:ext cx="161351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Replication cohort</a:t>
            </a:r>
            <a:endParaRPr/>
          </a:p>
        </p:txBody>
      </p:sp>
      <p:sp>
        <p:nvSpPr>
          <p:cNvPr id="220" name="Google Shape;220;p8"/>
          <p:cNvSpPr txBox="1"/>
          <p:nvPr/>
        </p:nvSpPr>
        <p:spPr>
          <a:xfrm>
            <a:off x="222720" y="2202269"/>
            <a:ext cx="319670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Calibri"/>
                <a:ea typeface="Calibri"/>
                <a:cs typeface="Calibri"/>
                <a:sym typeface="Calibri"/>
              </a:rPr>
              <a:t>Center for Mendelian Genomics cohort</a:t>
            </a:r>
            <a:endParaRPr/>
          </a:p>
        </p:txBody>
      </p:sp>
      <p:pic>
        <p:nvPicPr>
          <p:cNvPr id="221" name="Google Shape;221;p8"/>
          <p:cNvPicPr preferRelativeResize="0"/>
          <p:nvPr/>
        </p:nvPicPr>
        <p:blipFill rotWithShape="1">
          <a:blip r:embed="rId5">
            <a:alphaModFix/>
          </a:blip>
          <a:srcRect b="90949" l="0" r="51262" t="-169"/>
          <a:stretch/>
        </p:blipFill>
        <p:spPr>
          <a:xfrm>
            <a:off x="260254" y="897862"/>
            <a:ext cx="3618751" cy="596898"/>
          </a:xfrm>
          <a:prstGeom prst="rect">
            <a:avLst/>
          </a:prstGeom>
          <a:noFill/>
          <a:ln>
            <a:noFill/>
          </a:ln>
        </p:spPr>
      </p:pic>
      <p:sp>
        <p:nvSpPr>
          <p:cNvPr id="222" name="Google Shape;222;p8"/>
          <p:cNvSpPr txBox="1"/>
          <p:nvPr>
            <p:ph type="title"/>
          </p:nvPr>
        </p:nvSpPr>
        <p:spPr>
          <a:xfrm>
            <a:off x="415600" y="190353"/>
            <a:ext cx="11360800" cy="763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246D44"/>
              </a:buClr>
              <a:buSzPts val="3600"/>
              <a:buFont typeface="Calibri"/>
              <a:buNone/>
            </a:pPr>
            <a:r>
              <a:rPr lang="en-US" sz="3600">
                <a:solidFill>
                  <a:srgbClr val="246D44"/>
                </a:solidFill>
                <a:latin typeface="Calibri"/>
                <a:ea typeface="Calibri"/>
                <a:cs typeface="Calibri"/>
                <a:sym typeface="Calibri"/>
              </a:rPr>
              <a:t>Long read sequencing after short read genome</a:t>
            </a:r>
            <a:endParaRPr/>
          </a:p>
        </p:txBody>
      </p:sp>
      <p:pic>
        <p:nvPicPr>
          <p:cNvPr id="223" name="Google Shape;223;p8"/>
          <p:cNvPicPr preferRelativeResize="0"/>
          <p:nvPr/>
        </p:nvPicPr>
        <p:blipFill rotWithShape="1">
          <a:blip r:embed="rId7">
            <a:alphaModFix/>
          </a:blip>
          <a:srcRect b="0" l="0" r="0" t="0"/>
          <a:stretch/>
        </p:blipFill>
        <p:spPr>
          <a:xfrm>
            <a:off x="320041" y="3770797"/>
            <a:ext cx="6691170" cy="2991224"/>
          </a:xfrm>
          <a:prstGeom prst="rect">
            <a:avLst/>
          </a:prstGeom>
          <a:noFill/>
          <a:ln>
            <a:noFill/>
          </a:ln>
        </p:spPr>
      </p:pic>
      <p:sp>
        <p:nvSpPr>
          <p:cNvPr id="224" name="Google Shape;224;p8"/>
          <p:cNvSpPr txBox="1"/>
          <p:nvPr/>
        </p:nvSpPr>
        <p:spPr>
          <a:xfrm>
            <a:off x="6831760" y="2493660"/>
            <a:ext cx="5104969" cy="2031325"/>
          </a:xfrm>
          <a:prstGeom prst="rect">
            <a:avLst/>
          </a:prstGeom>
          <a:solidFill>
            <a:srgbClr val="FBE4D4"/>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Long-read genome sequencing </a:t>
            </a:r>
            <a:r>
              <a:rPr lang="en-US" sz="1800">
                <a:solidFill>
                  <a:schemeClr val="dk1"/>
                </a:solidFill>
                <a:latin typeface="Calibri"/>
                <a:ea typeface="Calibri"/>
                <a:cs typeface="Calibri"/>
                <a:sym typeface="Calibri"/>
              </a:rPr>
              <a:t>(ONT/PacBio) after short-read genome sequencing detected 1 new diagnosis in 96 families </a:t>
            </a:r>
            <a:r>
              <a:rPr b="1" lang="en-US" sz="1800">
                <a:solidFill>
                  <a:schemeClr val="dk1"/>
                </a:solidFill>
                <a:latin typeface="Calibri"/>
                <a:ea typeface="Calibri"/>
                <a:cs typeface="Calibri"/>
                <a:sym typeface="Calibri"/>
              </a:rPr>
              <a:t>(1%) </a:t>
            </a:r>
            <a:r>
              <a:rPr lang="en-US" sz="1800">
                <a:solidFill>
                  <a:schemeClr val="dk1"/>
                </a:solidFill>
                <a:latin typeface="Calibri"/>
                <a:ea typeface="Calibri"/>
                <a:cs typeface="Calibri"/>
                <a:sym typeface="Calibri"/>
              </a:rPr>
              <a:t>not detectable by srGS </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De novo possibly mosaic SNV in a region with decent coverage on srGS</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Additional diagnoses from reanalysis (14/96 diagnosed, </a:t>
            </a:r>
            <a:r>
              <a:rPr b="1" lang="en-US" sz="1800">
                <a:solidFill>
                  <a:schemeClr val="dk1"/>
                </a:solidFill>
                <a:latin typeface="Calibri"/>
                <a:ea typeface="Calibri"/>
                <a:cs typeface="Calibri"/>
                <a:sym typeface="Calibri"/>
              </a:rPr>
              <a:t>15%</a:t>
            </a:r>
            <a:r>
              <a:rPr lang="en-US" sz="1800">
                <a:solidFill>
                  <a:schemeClr val="dk1"/>
                </a:solidFill>
                <a:latin typeface="Calibri"/>
                <a:ea typeface="Calibri"/>
                <a:cs typeface="Calibri"/>
                <a:sym typeface="Calibri"/>
              </a:rPr>
              <a:t>)</a:t>
            </a:r>
            <a:endParaRPr b="1" sz="1800">
              <a:solidFill>
                <a:schemeClr val="dk1"/>
              </a:solidFill>
              <a:latin typeface="Calibri"/>
              <a:ea typeface="Calibri"/>
              <a:cs typeface="Calibri"/>
              <a:sym typeface="Calibri"/>
            </a:endParaRPr>
          </a:p>
        </p:txBody>
      </p:sp>
      <p:pic>
        <p:nvPicPr>
          <p:cNvPr id="225" name="Google Shape;225;p8"/>
          <p:cNvPicPr preferRelativeResize="0"/>
          <p:nvPr/>
        </p:nvPicPr>
        <p:blipFill rotWithShape="1">
          <a:blip r:embed="rId8">
            <a:alphaModFix/>
          </a:blip>
          <a:srcRect b="0" l="13426" r="14751" t="0"/>
          <a:stretch/>
        </p:blipFill>
        <p:spPr>
          <a:xfrm>
            <a:off x="7550605" y="4646622"/>
            <a:ext cx="926130" cy="1289492"/>
          </a:xfrm>
          <a:prstGeom prst="rect">
            <a:avLst/>
          </a:prstGeom>
          <a:noFill/>
          <a:ln>
            <a:noFill/>
          </a:ln>
        </p:spPr>
      </p:pic>
      <p:sp>
        <p:nvSpPr>
          <p:cNvPr id="226" name="Google Shape;226;p8"/>
          <p:cNvSpPr txBox="1"/>
          <p:nvPr/>
        </p:nvSpPr>
        <p:spPr>
          <a:xfrm>
            <a:off x="7653570" y="5930518"/>
            <a:ext cx="70570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Sarah</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Stenton</a:t>
            </a:r>
            <a:endParaRPr/>
          </a:p>
        </p:txBody>
      </p:sp>
      <p:pic>
        <p:nvPicPr>
          <p:cNvPr descr="Alba Sanchis-Juan | VIB Conferences" id="227" name="Google Shape;227;p8"/>
          <p:cNvPicPr preferRelativeResize="0"/>
          <p:nvPr/>
        </p:nvPicPr>
        <p:blipFill rotWithShape="1">
          <a:blip r:embed="rId9">
            <a:alphaModFix/>
          </a:blip>
          <a:srcRect b="28833" l="16641" r="18938" t="4399"/>
          <a:stretch/>
        </p:blipFill>
        <p:spPr>
          <a:xfrm>
            <a:off x="8843762" y="4665060"/>
            <a:ext cx="1243957" cy="1289304"/>
          </a:xfrm>
          <a:prstGeom prst="rect">
            <a:avLst/>
          </a:prstGeom>
          <a:noFill/>
          <a:ln>
            <a:noFill/>
          </a:ln>
        </p:spPr>
      </p:pic>
      <p:pic>
        <p:nvPicPr>
          <p:cNvPr descr="Our Team – Talkowski Laboratory" id="228" name="Google Shape;228;p8"/>
          <p:cNvPicPr preferRelativeResize="0"/>
          <p:nvPr/>
        </p:nvPicPr>
        <p:blipFill rotWithShape="1">
          <a:blip r:embed="rId10">
            <a:alphaModFix/>
          </a:blip>
          <a:srcRect b="0" l="0" r="0" t="0"/>
          <a:stretch/>
        </p:blipFill>
        <p:spPr>
          <a:xfrm>
            <a:off x="10350985" y="4646622"/>
            <a:ext cx="1289492" cy="1289492"/>
          </a:xfrm>
          <a:prstGeom prst="rect">
            <a:avLst/>
          </a:prstGeom>
          <a:noFill/>
          <a:ln>
            <a:noFill/>
          </a:ln>
        </p:spPr>
      </p:pic>
      <p:sp>
        <p:nvSpPr>
          <p:cNvPr id="229" name="Google Shape;229;p8"/>
          <p:cNvSpPr txBox="1"/>
          <p:nvPr/>
        </p:nvSpPr>
        <p:spPr>
          <a:xfrm>
            <a:off x="8937611" y="5934532"/>
            <a:ext cx="1072731"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Alba</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Sanchis-Juan</a:t>
            </a:r>
            <a:endParaRPr/>
          </a:p>
        </p:txBody>
      </p:sp>
      <p:sp>
        <p:nvSpPr>
          <p:cNvPr id="230" name="Google Shape;230;p8"/>
          <p:cNvSpPr txBox="1"/>
          <p:nvPr/>
        </p:nvSpPr>
        <p:spPr>
          <a:xfrm>
            <a:off x="10586645" y="5954364"/>
            <a:ext cx="81817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Yulia</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Mostovoy</a:t>
            </a:r>
            <a:endParaRPr/>
          </a:p>
        </p:txBody>
      </p:sp>
      <p:sp>
        <p:nvSpPr>
          <p:cNvPr id="231" name="Google Shape;231;p8"/>
          <p:cNvSpPr/>
          <p:nvPr/>
        </p:nvSpPr>
        <p:spPr>
          <a:xfrm>
            <a:off x="3879005" y="1591591"/>
            <a:ext cx="813117" cy="20013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Good Data Assembly — Good Data ..." id="232" name="Google Shape;232;p8"/>
          <p:cNvPicPr preferRelativeResize="0"/>
          <p:nvPr/>
        </p:nvPicPr>
        <p:blipFill rotWithShape="1">
          <a:blip r:embed="rId11">
            <a:alphaModFix/>
          </a:blip>
          <a:srcRect b="40130" l="12529" r="16900" t="0"/>
          <a:stretch/>
        </p:blipFill>
        <p:spPr>
          <a:xfrm>
            <a:off x="2162918" y="2479127"/>
            <a:ext cx="687893" cy="876987"/>
          </a:xfrm>
          <a:prstGeom prst="rect">
            <a:avLst/>
          </a:prstGeom>
          <a:noFill/>
          <a:ln>
            <a:noFill/>
          </a:ln>
        </p:spPr>
      </p:pic>
      <p:sp>
        <p:nvSpPr>
          <p:cNvPr id="233" name="Google Shape;233;p8"/>
          <p:cNvSpPr txBox="1"/>
          <p:nvPr/>
        </p:nvSpPr>
        <p:spPr>
          <a:xfrm>
            <a:off x="1933584" y="3368687"/>
            <a:ext cx="1188259" cy="443126"/>
          </a:xfrm>
          <a:prstGeom prst="rect">
            <a:avLst/>
          </a:prstGeom>
          <a:noFill/>
          <a:ln>
            <a:noFill/>
          </a:ln>
        </p:spPr>
        <p:txBody>
          <a:bodyPr anchorCtr="0" anchor="t" bIns="36525" lIns="73075" spcFirstLastPara="1" rIns="73075" wrap="square" tIns="36525">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Heidi </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Rehm</a:t>
            </a:r>
            <a:endParaRPr sz="1200">
              <a:solidFill>
                <a:schemeClr val="dk1"/>
              </a:solidFill>
              <a:latin typeface="Calibri"/>
              <a:ea typeface="Calibri"/>
              <a:cs typeface="Calibri"/>
              <a:sym typeface="Calibri"/>
            </a:endParaRPr>
          </a:p>
        </p:txBody>
      </p:sp>
      <p:sp>
        <p:nvSpPr>
          <p:cNvPr id="234" name="Google Shape;234;p8"/>
          <p:cNvSpPr/>
          <p:nvPr/>
        </p:nvSpPr>
        <p:spPr>
          <a:xfrm>
            <a:off x="-180109" y="-96981"/>
            <a:ext cx="12704618" cy="938662"/>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8"/>
          <p:cNvSpPr txBox="1"/>
          <p:nvPr/>
        </p:nvSpPr>
        <p:spPr>
          <a:xfrm>
            <a:off x="402726" y="39221"/>
            <a:ext cx="11360800" cy="7636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Long read genome sequencing (lrGS) after short read genome (srGS)</a:t>
            </a:r>
            <a:endParaRPr/>
          </a:p>
        </p:txBody>
      </p:sp>
      <p:pic>
        <p:nvPicPr>
          <p:cNvPr descr="Anne O'Donnell-Luria | HMS Office for ..." id="236" name="Google Shape;236;p8"/>
          <p:cNvPicPr preferRelativeResize="0"/>
          <p:nvPr/>
        </p:nvPicPr>
        <p:blipFill rotWithShape="1">
          <a:blip r:embed="rId12">
            <a:alphaModFix/>
          </a:blip>
          <a:srcRect b="0" l="0" r="0" t="0"/>
          <a:stretch/>
        </p:blipFill>
        <p:spPr>
          <a:xfrm>
            <a:off x="1120372" y="2491729"/>
            <a:ext cx="891014" cy="891014"/>
          </a:xfrm>
          <a:prstGeom prst="rect">
            <a:avLst/>
          </a:prstGeom>
          <a:noFill/>
          <a:ln>
            <a:noFill/>
          </a:ln>
        </p:spPr>
      </p:pic>
      <p:sp>
        <p:nvSpPr>
          <p:cNvPr id="237" name="Google Shape;237;p8"/>
          <p:cNvSpPr txBox="1"/>
          <p:nvPr/>
        </p:nvSpPr>
        <p:spPr>
          <a:xfrm>
            <a:off x="955709" y="3362862"/>
            <a:ext cx="1188259" cy="443126"/>
          </a:xfrm>
          <a:prstGeom prst="rect">
            <a:avLst/>
          </a:prstGeom>
          <a:noFill/>
          <a:ln>
            <a:noFill/>
          </a:ln>
        </p:spPr>
        <p:txBody>
          <a:bodyPr anchorCtr="0" anchor="t" bIns="36525" lIns="73075" spcFirstLastPara="1" rIns="73075" wrap="square" tIns="36525">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Anne </a:t>
            </a:r>
            <a:endParaRPr/>
          </a:p>
          <a:p>
            <a:pPr indent="0" lvl="0" marL="0" marR="0" rtl="0" algn="ctr">
              <a:spcBef>
                <a:spcPts val="0"/>
              </a:spcBef>
              <a:spcAft>
                <a:spcPts val="0"/>
              </a:spcAft>
              <a:buNone/>
            </a:pPr>
            <a:r>
              <a:rPr lang="en-US" sz="1200">
                <a:solidFill>
                  <a:schemeClr val="dk1"/>
                </a:solidFill>
                <a:latin typeface="Calibri"/>
                <a:ea typeface="Calibri"/>
                <a:cs typeface="Calibri"/>
                <a:sym typeface="Calibri"/>
              </a:rPr>
              <a:t>O’Donnell-Luria</a:t>
            </a:r>
            <a:endParaRPr sz="1200">
              <a:solidFill>
                <a:schemeClr val="dk1"/>
              </a:solidFill>
              <a:latin typeface="Calibri"/>
              <a:ea typeface="Calibri"/>
              <a:cs typeface="Calibri"/>
              <a:sym typeface="Calibri"/>
            </a:endParaRPr>
          </a:p>
        </p:txBody>
      </p:sp>
      <p:sp>
        <p:nvSpPr>
          <p:cNvPr id="238" name="Google Shape;238;p8"/>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239" name="Google Shape;239;p8"/>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9"/>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Graphical user interface, text, application, email&#10;&#10;Description automatically generated" id="246" name="Google Shape;246;p9"/>
          <p:cNvPicPr preferRelativeResize="0"/>
          <p:nvPr>
            <p:ph idx="1" type="body"/>
          </p:nvPr>
        </p:nvPicPr>
        <p:blipFill rotWithShape="1">
          <a:blip r:embed="rId3">
            <a:alphaModFix/>
          </a:blip>
          <a:srcRect b="0" l="0" r="0" t="49300"/>
          <a:stretch/>
        </p:blipFill>
        <p:spPr>
          <a:xfrm>
            <a:off x="2720924" y="2739544"/>
            <a:ext cx="9471076" cy="2104461"/>
          </a:xfrm>
          <a:prstGeom prst="rect">
            <a:avLst/>
          </a:prstGeom>
          <a:noFill/>
          <a:ln>
            <a:noFill/>
          </a:ln>
        </p:spPr>
      </p:pic>
      <p:sp>
        <p:nvSpPr>
          <p:cNvPr id="247" name="Google Shape;247;p9"/>
          <p:cNvSpPr txBox="1"/>
          <p:nvPr>
            <p:ph type="title"/>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Overview of the RGP CAGI 6 challenge</a:t>
            </a:r>
            <a:endParaRPr/>
          </a:p>
        </p:txBody>
      </p:sp>
      <p:sp>
        <p:nvSpPr>
          <p:cNvPr id="248" name="Google Shape;248;p9"/>
          <p:cNvSpPr txBox="1"/>
          <p:nvPr/>
        </p:nvSpPr>
        <p:spPr>
          <a:xfrm>
            <a:off x="838201" y="5658455"/>
            <a:ext cx="9220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…w</a:t>
            </a:r>
            <a:r>
              <a:rPr b="0" i="0" lang="en-US" sz="1500">
                <a:solidFill>
                  <a:schemeClr val="dk1"/>
                </a:solidFill>
                <a:latin typeface="Arial"/>
                <a:ea typeface="Arial"/>
                <a:cs typeface="Arial"/>
                <a:sym typeface="Arial"/>
              </a:rPr>
              <a:t>ith the idea to put variant pathogenicity prediction models and diagnostic algorithms head-to-head in a “real-life” diagnostic setting</a:t>
            </a:r>
            <a:endParaRPr sz="1500">
              <a:solidFill>
                <a:schemeClr val="dk1"/>
              </a:solidFill>
              <a:latin typeface="Arial"/>
              <a:ea typeface="Arial"/>
              <a:cs typeface="Arial"/>
              <a:sym typeface="Arial"/>
            </a:endParaRPr>
          </a:p>
        </p:txBody>
      </p:sp>
      <p:pic>
        <p:nvPicPr>
          <p:cNvPr descr="Graphical user interface, text, application, email&#10;&#10;Description automatically generated" id="249" name="Google Shape;249;p9"/>
          <p:cNvPicPr preferRelativeResize="0"/>
          <p:nvPr/>
        </p:nvPicPr>
        <p:blipFill rotWithShape="1">
          <a:blip r:embed="rId3">
            <a:alphaModFix/>
          </a:blip>
          <a:srcRect b="56039" l="1" r="76684" t="0"/>
          <a:stretch/>
        </p:blipFill>
        <p:spPr>
          <a:xfrm>
            <a:off x="406020" y="2521528"/>
            <a:ext cx="2314903" cy="1912880"/>
          </a:xfrm>
          <a:prstGeom prst="rect">
            <a:avLst/>
          </a:prstGeom>
          <a:noFill/>
          <a:ln>
            <a:noFill/>
          </a:ln>
        </p:spPr>
      </p:pic>
      <p:pic>
        <p:nvPicPr>
          <p:cNvPr descr="Graphical user interface&#10;&#10;Description automatically generated with medium confidence" id="250" name="Google Shape;250;p9"/>
          <p:cNvPicPr preferRelativeResize="0"/>
          <p:nvPr/>
        </p:nvPicPr>
        <p:blipFill rotWithShape="1">
          <a:blip r:embed="rId4">
            <a:alphaModFix/>
          </a:blip>
          <a:srcRect b="0" l="0" r="0" t="0"/>
          <a:stretch/>
        </p:blipFill>
        <p:spPr>
          <a:xfrm>
            <a:off x="757351" y="1559167"/>
            <a:ext cx="1852063" cy="913684"/>
          </a:xfrm>
          <a:prstGeom prst="rect">
            <a:avLst/>
          </a:prstGeom>
          <a:noFill/>
          <a:ln>
            <a:noFill/>
          </a:ln>
        </p:spPr>
      </p:pic>
      <p:sp>
        <p:nvSpPr>
          <p:cNvPr id="251" name="Google Shape;251;p9"/>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252" name="Google Shape;252;p9"/>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253" name="Google Shape;253;p9"/>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
        <p:nvSpPr>
          <p:cNvPr id="254" name="Google Shape;254;p9"/>
          <p:cNvSpPr txBox="1"/>
          <p:nvPr/>
        </p:nvSpPr>
        <p:spPr>
          <a:xfrm>
            <a:off x="7735637" y="3722799"/>
            <a:ext cx="249234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Opened June 8, 2021</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Closed October 11, 2021</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0"/>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61" name="Google Shape;261;p10"/>
          <p:cNvGrpSpPr/>
          <p:nvPr/>
        </p:nvGrpSpPr>
        <p:grpSpPr>
          <a:xfrm>
            <a:off x="848592" y="1516227"/>
            <a:ext cx="1655780" cy="1172317"/>
            <a:chOff x="838200" y="2297853"/>
            <a:chExt cx="1655780" cy="1172317"/>
          </a:xfrm>
        </p:grpSpPr>
        <p:grpSp>
          <p:nvGrpSpPr>
            <p:cNvPr id="262" name="Google Shape;262;p10"/>
            <p:cNvGrpSpPr/>
            <p:nvPr/>
          </p:nvGrpSpPr>
          <p:grpSpPr>
            <a:xfrm>
              <a:off x="1332103" y="2304258"/>
              <a:ext cx="171732" cy="507790"/>
              <a:chOff x="1531" y="712"/>
              <a:chExt cx="630" cy="2189"/>
            </a:xfrm>
          </p:grpSpPr>
          <p:sp>
            <p:nvSpPr>
              <p:cNvPr id="263" name="Google Shape;263;p10"/>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264" name="Google Shape;264;p10"/>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265" name="Google Shape;265;p10"/>
            <p:cNvGrpSpPr/>
            <p:nvPr/>
          </p:nvGrpSpPr>
          <p:grpSpPr>
            <a:xfrm>
              <a:off x="1472851" y="2304258"/>
              <a:ext cx="171732" cy="507790"/>
              <a:chOff x="1531" y="712"/>
              <a:chExt cx="630" cy="2189"/>
            </a:xfrm>
          </p:grpSpPr>
          <p:sp>
            <p:nvSpPr>
              <p:cNvPr id="266" name="Google Shape;266;p10"/>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chemeClr val="lt1"/>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267" name="Google Shape;267;p10"/>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no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268" name="Google Shape;268;p10"/>
            <p:cNvGrpSpPr/>
            <p:nvPr/>
          </p:nvGrpSpPr>
          <p:grpSpPr>
            <a:xfrm>
              <a:off x="1632765" y="2301055"/>
              <a:ext cx="171732" cy="507790"/>
              <a:chOff x="1531" y="712"/>
              <a:chExt cx="630" cy="2189"/>
            </a:xfrm>
          </p:grpSpPr>
          <p:sp>
            <p:nvSpPr>
              <p:cNvPr id="269" name="Google Shape;269;p10"/>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270" name="Google Shape;270;p10"/>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271" name="Google Shape;271;p10"/>
            <p:cNvGrpSpPr/>
            <p:nvPr/>
          </p:nvGrpSpPr>
          <p:grpSpPr>
            <a:xfrm>
              <a:off x="1792240" y="2301055"/>
              <a:ext cx="171732" cy="507790"/>
              <a:chOff x="1531" y="712"/>
              <a:chExt cx="630" cy="2189"/>
            </a:xfrm>
          </p:grpSpPr>
          <p:sp>
            <p:nvSpPr>
              <p:cNvPr id="272" name="Google Shape;272;p10"/>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chemeClr val="lt1"/>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273" name="Google Shape;273;p10"/>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no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274" name="Google Shape;274;p10"/>
            <p:cNvGrpSpPr/>
            <p:nvPr/>
          </p:nvGrpSpPr>
          <p:grpSpPr>
            <a:xfrm>
              <a:off x="1952154" y="2297853"/>
              <a:ext cx="171732" cy="507790"/>
              <a:chOff x="1531" y="712"/>
              <a:chExt cx="630" cy="2189"/>
            </a:xfrm>
          </p:grpSpPr>
          <p:sp>
            <p:nvSpPr>
              <p:cNvPr id="275" name="Google Shape;275;p10"/>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276" name="Google Shape;276;p10"/>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sp>
          <p:nvSpPr>
            <p:cNvPr id="277" name="Google Shape;277;p10"/>
            <p:cNvSpPr txBox="1"/>
            <p:nvPr/>
          </p:nvSpPr>
          <p:spPr>
            <a:xfrm>
              <a:off x="838200" y="2823839"/>
              <a:ext cx="165578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Probands with suspected Mendelian disease</a:t>
              </a:r>
              <a:endParaRPr/>
            </a:p>
          </p:txBody>
        </p:sp>
      </p:grpSp>
      <p:grpSp>
        <p:nvGrpSpPr>
          <p:cNvPr id="278" name="Google Shape;278;p10"/>
          <p:cNvGrpSpPr/>
          <p:nvPr/>
        </p:nvGrpSpPr>
        <p:grpSpPr>
          <a:xfrm>
            <a:off x="838200" y="4176595"/>
            <a:ext cx="1593115" cy="1300016"/>
            <a:chOff x="900865" y="4832152"/>
            <a:chExt cx="1593115" cy="1300016"/>
          </a:xfrm>
        </p:grpSpPr>
        <p:pic>
          <p:nvPicPr>
            <p:cNvPr id="279" name="Google Shape;279;p10"/>
            <p:cNvPicPr preferRelativeResize="0"/>
            <p:nvPr/>
          </p:nvPicPr>
          <p:blipFill rotWithShape="1">
            <a:blip r:embed="rId3">
              <a:alphaModFix/>
            </a:blip>
            <a:srcRect b="0" l="0" r="0" t="0"/>
            <a:stretch/>
          </p:blipFill>
          <p:spPr>
            <a:xfrm>
              <a:off x="1544260" y="4832152"/>
              <a:ext cx="355583" cy="638844"/>
            </a:xfrm>
            <a:prstGeom prst="rect">
              <a:avLst/>
            </a:prstGeom>
            <a:noFill/>
            <a:ln>
              <a:noFill/>
            </a:ln>
          </p:spPr>
        </p:pic>
        <p:pic>
          <p:nvPicPr>
            <p:cNvPr id="280" name="Google Shape;280;p10"/>
            <p:cNvPicPr preferRelativeResize="0"/>
            <p:nvPr/>
          </p:nvPicPr>
          <p:blipFill rotWithShape="1">
            <a:blip r:embed="rId4">
              <a:alphaModFix/>
            </a:blip>
            <a:srcRect b="0" l="0" r="0" t="0"/>
            <a:stretch/>
          </p:blipFill>
          <p:spPr>
            <a:xfrm>
              <a:off x="1822367" y="5050321"/>
              <a:ext cx="215729" cy="415477"/>
            </a:xfrm>
            <a:prstGeom prst="rect">
              <a:avLst/>
            </a:prstGeom>
            <a:noFill/>
            <a:ln>
              <a:noFill/>
            </a:ln>
          </p:spPr>
        </p:pic>
        <p:sp>
          <p:nvSpPr>
            <p:cNvPr id="281" name="Google Shape;281;p10"/>
            <p:cNvSpPr txBox="1"/>
            <p:nvPr/>
          </p:nvSpPr>
          <p:spPr>
            <a:xfrm>
              <a:off x="900865" y="5485837"/>
              <a:ext cx="159311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DNA purified from blood for genetic analysis</a:t>
              </a:r>
              <a:endParaRPr/>
            </a:p>
          </p:txBody>
        </p:sp>
      </p:grpSp>
      <p:grpSp>
        <p:nvGrpSpPr>
          <p:cNvPr id="282" name="Google Shape;282;p10"/>
          <p:cNvGrpSpPr/>
          <p:nvPr/>
        </p:nvGrpSpPr>
        <p:grpSpPr>
          <a:xfrm>
            <a:off x="879924" y="2890215"/>
            <a:ext cx="1593115" cy="1098191"/>
            <a:chOff x="395751" y="5041921"/>
            <a:chExt cx="1593115" cy="1098191"/>
          </a:xfrm>
        </p:grpSpPr>
        <p:pic>
          <p:nvPicPr>
            <p:cNvPr id="283" name="Google Shape;283;p10"/>
            <p:cNvPicPr preferRelativeResize="0"/>
            <p:nvPr/>
          </p:nvPicPr>
          <p:blipFill rotWithShape="1">
            <a:blip r:embed="rId5">
              <a:alphaModFix/>
            </a:blip>
            <a:srcRect b="0" l="0" r="0" t="0"/>
            <a:stretch/>
          </p:blipFill>
          <p:spPr>
            <a:xfrm>
              <a:off x="1311587" y="5325219"/>
              <a:ext cx="288605" cy="350710"/>
            </a:xfrm>
            <a:prstGeom prst="rect">
              <a:avLst/>
            </a:prstGeom>
            <a:noFill/>
            <a:ln>
              <a:noFill/>
            </a:ln>
          </p:spPr>
        </p:pic>
        <p:pic>
          <p:nvPicPr>
            <p:cNvPr id="284" name="Google Shape;284;p10"/>
            <p:cNvPicPr preferRelativeResize="0"/>
            <p:nvPr/>
          </p:nvPicPr>
          <p:blipFill rotWithShape="1">
            <a:blip r:embed="rId6">
              <a:alphaModFix/>
            </a:blip>
            <a:srcRect b="0" l="0" r="0" t="0"/>
            <a:stretch/>
          </p:blipFill>
          <p:spPr>
            <a:xfrm>
              <a:off x="935749" y="5041921"/>
              <a:ext cx="429673" cy="501285"/>
            </a:xfrm>
            <a:prstGeom prst="rect">
              <a:avLst/>
            </a:prstGeom>
            <a:noFill/>
            <a:ln>
              <a:noFill/>
            </a:ln>
          </p:spPr>
        </p:pic>
        <p:sp>
          <p:nvSpPr>
            <p:cNvPr id="285" name="Google Shape;285;p10"/>
            <p:cNvSpPr txBox="1"/>
            <p:nvPr/>
          </p:nvSpPr>
          <p:spPr>
            <a:xfrm>
              <a:off x="395751" y="5678447"/>
              <a:ext cx="159311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HPO extraction from medical records</a:t>
              </a:r>
              <a:endParaRPr/>
            </a:p>
          </p:txBody>
        </p:sp>
      </p:grpSp>
      <p:sp>
        <p:nvSpPr>
          <p:cNvPr id="286" name="Google Shape;286;p10"/>
          <p:cNvSpPr txBox="1"/>
          <p:nvPr/>
        </p:nvSpPr>
        <p:spPr>
          <a:xfrm>
            <a:off x="3339558" y="1471464"/>
            <a:ext cx="1002160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35 families provided as example data and shared diagnoses</a:t>
            </a:r>
            <a:endParaRPr b="1" sz="1500">
              <a:solidFill>
                <a:schemeClr val="dk1"/>
              </a:solidFill>
              <a:latin typeface="Arial"/>
              <a:ea typeface="Arial"/>
              <a:cs typeface="Arial"/>
              <a:sym typeface="Arial"/>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30 families as test data </a:t>
            </a:r>
            <a:r>
              <a:rPr lang="en-US" sz="1500">
                <a:solidFill>
                  <a:schemeClr val="dk1"/>
                </a:solidFill>
                <a:latin typeface="Arial"/>
                <a:ea typeface="Arial"/>
                <a:cs typeface="Arial"/>
                <a:sym typeface="Arial"/>
              </a:rPr>
              <a:t>- proband only (2), duos (3), trios (23), quads (2) </a:t>
            </a:r>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14/30 solved </a:t>
            </a:r>
            <a:r>
              <a:rPr lang="en-US" sz="1500">
                <a:solidFill>
                  <a:schemeClr val="dk1"/>
                </a:solidFill>
                <a:latin typeface="Arial"/>
                <a:ea typeface="Arial"/>
                <a:cs typeface="Arial"/>
                <a:sym typeface="Arial"/>
              </a:rPr>
              <a:t>- included to evaluate the performance of each participant's predictive model</a:t>
            </a:r>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16/30 unsolved </a:t>
            </a:r>
            <a:r>
              <a:rPr lang="en-US" sz="1500">
                <a:solidFill>
                  <a:schemeClr val="dk1"/>
                </a:solidFill>
                <a:latin typeface="Arial"/>
                <a:ea typeface="Arial"/>
                <a:cs typeface="Arial"/>
                <a:sym typeface="Arial"/>
              </a:rPr>
              <a:t>- included with the goal of identifying new potentially causal variants</a:t>
            </a:r>
            <a:endParaRPr/>
          </a:p>
        </p:txBody>
      </p:sp>
      <p:sp>
        <p:nvSpPr>
          <p:cNvPr id="287" name="Google Shape;287;p10"/>
          <p:cNvSpPr txBox="1"/>
          <p:nvPr/>
        </p:nvSpPr>
        <p:spPr>
          <a:xfrm>
            <a:off x="3339558" y="2972743"/>
            <a:ext cx="8616277" cy="78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Phenotype provided as Human Phenotype Ontology (HPO) nomenclature</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Range 1-9 per proband (median 5)</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Diversity represents the range of phenotypes routinely seen in patients referred for genetic testing</a:t>
            </a:r>
            <a:endParaRPr/>
          </a:p>
        </p:txBody>
      </p:sp>
      <p:sp>
        <p:nvSpPr>
          <p:cNvPr id="288" name="Google Shape;288;p10"/>
          <p:cNvSpPr txBox="1"/>
          <p:nvPr/>
        </p:nvSpPr>
        <p:spPr>
          <a:xfrm>
            <a:off x="3364465" y="4394764"/>
            <a:ext cx="8095816" cy="78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Sequencing performed at the Broad Institute on an Illumina sequencer at 30x depth</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Raw sequence reads reassembled against GRCh38 with variant calling by GATK</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Variant calls in the form of SNVs and indels (no structural variants) provided within a joint vcf</a:t>
            </a:r>
            <a:endParaRPr/>
          </a:p>
        </p:txBody>
      </p:sp>
      <p:sp>
        <p:nvSpPr>
          <p:cNvPr id="289" name="Google Shape;289;p10"/>
          <p:cNvSpPr txBox="1"/>
          <p:nvPr/>
        </p:nvSpPr>
        <p:spPr>
          <a:xfrm>
            <a:off x="731719" y="5744469"/>
            <a:ext cx="10728562"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500" u="sng">
                <a:solidFill>
                  <a:srgbClr val="6AA4A2"/>
                </a:solidFill>
                <a:latin typeface="Arial"/>
                <a:ea typeface="Arial"/>
                <a:cs typeface="Arial"/>
                <a:sym typeface="Arial"/>
              </a:rPr>
              <a:t>Aim</a:t>
            </a:r>
            <a:r>
              <a:rPr b="1" lang="en-US" sz="1500">
                <a:solidFill>
                  <a:srgbClr val="6AA4A2"/>
                </a:solidFill>
                <a:latin typeface="Arial"/>
                <a:ea typeface="Arial"/>
                <a:cs typeface="Arial"/>
                <a:sym typeface="Arial"/>
              </a:rPr>
              <a:t>: </a:t>
            </a:r>
            <a:r>
              <a:rPr b="1" lang="en-US" sz="1500">
                <a:solidFill>
                  <a:schemeClr val="dk1"/>
                </a:solidFill>
                <a:latin typeface="Arial"/>
                <a:ea typeface="Arial"/>
                <a:cs typeface="Arial"/>
                <a:sym typeface="Arial"/>
              </a:rPr>
              <a:t>participants asked to provide a molecular diagnosis for as many probands as possible i.e., to identify one or more causal variants per proband</a:t>
            </a:r>
            <a:endParaRPr/>
          </a:p>
        </p:txBody>
      </p:sp>
      <p:sp>
        <p:nvSpPr>
          <p:cNvPr id="290" name="Google Shape;290;p10"/>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Design of the RGP CAGI 6 challenge</a:t>
            </a:r>
            <a:endParaRPr/>
          </a:p>
        </p:txBody>
      </p:sp>
      <p:sp>
        <p:nvSpPr>
          <p:cNvPr id="291" name="Google Shape;291;p10"/>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292" name="Google Shape;292;p10"/>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293" name="Google Shape;293;p10"/>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1"/>
          <p:cNvSpPr txBox="1"/>
          <p:nvPr/>
        </p:nvSpPr>
        <p:spPr>
          <a:xfrm>
            <a:off x="838200" y="1524323"/>
            <a:ext cx="11353800" cy="21698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Participants submitted a </a:t>
            </a:r>
            <a:r>
              <a:rPr b="1" lang="en-US" sz="1500">
                <a:solidFill>
                  <a:schemeClr val="dk1"/>
                </a:solidFill>
                <a:latin typeface="Arial"/>
                <a:ea typeface="Arial"/>
                <a:cs typeface="Arial"/>
                <a:sym typeface="Arial"/>
              </a:rPr>
              <a:t>ranked list</a:t>
            </a:r>
            <a:r>
              <a:rPr lang="en-US" sz="1500">
                <a:solidFill>
                  <a:schemeClr val="dk1"/>
                </a:solidFill>
                <a:latin typeface="Arial"/>
                <a:ea typeface="Arial"/>
                <a:cs typeface="Arial"/>
                <a:sym typeface="Arial"/>
              </a:rPr>
              <a:t> of maximum 100 variants per proband</a:t>
            </a:r>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Proposed monoallelic or biallelic variants</a:t>
            </a:r>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proband identifier</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variant</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estimated probability of causal relationship (real number, 0 to 1, indicating the degree of certainty)</a:t>
            </a:r>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Variants ranked by the </a:t>
            </a:r>
            <a:r>
              <a:rPr b="1" lang="en-US" sz="1500">
                <a:solidFill>
                  <a:srgbClr val="6AA4A2"/>
                </a:solidFill>
                <a:latin typeface="Arial"/>
                <a:ea typeface="Arial"/>
                <a:cs typeface="Arial"/>
                <a:sym typeface="Arial"/>
              </a:rPr>
              <a:t>estimated probability of causal relationship </a:t>
            </a:r>
            <a:r>
              <a:rPr b="1" lang="en-US" sz="1500">
                <a:solidFill>
                  <a:schemeClr val="dk1"/>
                </a:solidFill>
                <a:latin typeface="Arial"/>
                <a:ea typeface="Arial"/>
                <a:cs typeface="Arial"/>
                <a:sym typeface="Arial"/>
              </a:rPr>
              <a:t>value</a:t>
            </a:r>
            <a:endParaRPr/>
          </a:p>
        </p:txBody>
      </p:sp>
      <p:grpSp>
        <p:nvGrpSpPr>
          <p:cNvPr id="300" name="Google Shape;300;p11"/>
          <p:cNvGrpSpPr/>
          <p:nvPr/>
        </p:nvGrpSpPr>
        <p:grpSpPr>
          <a:xfrm>
            <a:off x="838200" y="4172792"/>
            <a:ext cx="11106150" cy="2775362"/>
            <a:chOff x="838200" y="4544272"/>
            <a:chExt cx="11106150" cy="2775362"/>
          </a:xfrm>
        </p:grpSpPr>
        <p:pic>
          <p:nvPicPr>
            <p:cNvPr descr="Text&#10;&#10;Description automatically generated with medium confidence" id="301" name="Google Shape;301;p11"/>
            <p:cNvPicPr preferRelativeResize="0"/>
            <p:nvPr/>
          </p:nvPicPr>
          <p:blipFill rotWithShape="1">
            <a:blip r:embed="rId3">
              <a:alphaModFix/>
            </a:blip>
            <a:srcRect b="59383" l="0" r="0" t="2"/>
            <a:stretch/>
          </p:blipFill>
          <p:spPr>
            <a:xfrm>
              <a:off x="838200" y="4544272"/>
              <a:ext cx="10896600" cy="1887858"/>
            </a:xfrm>
            <a:prstGeom prst="rect">
              <a:avLst/>
            </a:prstGeom>
            <a:noFill/>
            <a:ln>
              <a:noFill/>
            </a:ln>
          </p:spPr>
        </p:pic>
        <p:sp>
          <p:nvSpPr>
            <p:cNvPr id="302" name="Google Shape;302;p11"/>
            <p:cNvSpPr/>
            <p:nvPr/>
          </p:nvSpPr>
          <p:spPr>
            <a:xfrm>
              <a:off x="838200" y="6605259"/>
              <a:ext cx="11106150" cy="714375"/>
            </a:xfrm>
            <a:prstGeom prst="rect">
              <a:avLst/>
            </a:prstGeom>
            <a:solidFill>
              <a:schemeClr val="lt1">
                <a:alpha val="56862"/>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303" name="Google Shape;303;p11"/>
          <p:cNvSpPr/>
          <p:nvPr/>
        </p:nvSpPr>
        <p:spPr>
          <a:xfrm>
            <a:off x="838200" y="5687804"/>
            <a:ext cx="11106150" cy="423863"/>
          </a:xfrm>
          <a:prstGeom prst="rect">
            <a:avLst/>
          </a:prstGeom>
          <a:solidFill>
            <a:schemeClr val="lt1">
              <a:alpha val="76862"/>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11"/>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5" name="Google Shape;305;p11"/>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RGP CAGI 6 challenge entry format</a:t>
            </a:r>
            <a:endParaRPr/>
          </a:p>
        </p:txBody>
      </p:sp>
      <p:sp>
        <p:nvSpPr>
          <p:cNvPr id="306" name="Google Shape;306;p11"/>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307" name="Google Shape;307;p11"/>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308" name="Google Shape;308;p11"/>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pic>
        <p:nvPicPr>
          <p:cNvPr descr="Sarah Louise Stenton-Seeger ..." id="309" name="Google Shape;309;p11"/>
          <p:cNvPicPr preferRelativeResize="0"/>
          <p:nvPr/>
        </p:nvPicPr>
        <p:blipFill rotWithShape="1">
          <a:blip r:embed="rId4">
            <a:alphaModFix/>
          </a:blip>
          <a:srcRect b="20751" l="9378" r="10583" t="0"/>
          <a:stretch/>
        </p:blipFill>
        <p:spPr>
          <a:xfrm>
            <a:off x="10326128" y="1752001"/>
            <a:ext cx="1236832" cy="1224648"/>
          </a:xfrm>
          <a:prstGeom prst="rect">
            <a:avLst/>
          </a:prstGeom>
          <a:noFill/>
          <a:ln>
            <a:noFill/>
          </a:ln>
        </p:spPr>
      </p:pic>
      <p:sp>
        <p:nvSpPr>
          <p:cNvPr id="310" name="Google Shape;310;p11"/>
          <p:cNvSpPr txBox="1"/>
          <p:nvPr/>
        </p:nvSpPr>
        <p:spPr>
          <a:xfrm>
            <a:off x="9889341" y="3029998"/>
            <a:ext cx="2125647"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chemeClr val="dk1"/>
                </a:solidFill>
                <a:latin typeface="Arial"/>
                <a:ea typeface="Arial"/>
                <a:cs typeface="Arial"/>
                <a:sym typeface="Arial"/>
              </a:rPr>
              <a:t>Accessor RGP CAGI 6</a:t>
            </a:r>
            <a:endParaRPr/>
          </a:p>
          <a:p>
            <a:pPr indent="0" lvl="0" marL="0" marR="0" rtl="0" algn="ctr">
              <a:spcBef>
                <a:spcPts val="0"/>
              </a:spcBef>
              <a:spcAft>
                <a:spcPts val="0"/>
              </a:spcAft>
              <a:buNone/>
            </a:pPr>
            <a:r>
              <a:rPr lang="en-US" sz="1500">
                <a:solidFill>
                  <a:schemeClr val="dk1"/>
                </a:solidFill>
                <a:latin typeface="Arial"/>
                <a:ea typeface="Arial"/>
                <a:cs typeface="Arial"/>
                <a:sym typeface="Arial"/>
              </a:rPr>
              <a:t>Sarah Stenton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2"/>
          <p:cNvSpPr txBox="1"/>
          <p:nvPr/>
        </p:nvSpPr>
        <p:spPr>
          <a:xfrm>
            <a:off x="838200" y="1538009"/>
            <a:ext cx="10728562" cy="26314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500">
                <a:solidFill>
                  <a:schemeClr val="dk1"/>
                </a:solidFill>
                <a:latin typeface="Arial"/>
                <a:ea typeface="Arial"/>
                <a:cs typeface="Arial"/>
                <a:sym typeface="Arial"/>
              </a:rPr>
              <a:t>16 teams entered the challenge </a:t>
            </a:r>
            <a:r>
              <a:rPr lang="en-US" sz="1500">
                <a:solidFill>
                  <a:schemeClr val="dk1"/>
                </a:solidFill>
                <a:latin typeface="Arial"/>
                <a:ea typeface="Arial"/>
                <a:cs typeface="Arial"/>
                <a:sym typeface="Arial"/>
              </a:rPr>
              <a:t>across academia and industry</a:t>
            </a:r>
            <a:endParaRPr/>
          </a:p>
          <a:p>
            <a:pPr indent="0" lvl="0" marL="0" marR="0" rtl="0" algn="l">
              <a:spcBef>
                <a:spcPts val="0"/>
              </a:spcBef>
              <a:spcAft>
                <a:spcPts val="0"/>
              </a:spcAft>
              <a:buNone/>
            </a:pPr>
            <a:r>
              <a:t/>
            </a:r>
            <a:endParaRPr b="1" sz="1500">
              <a:solidFill>
                <a:schemeClr val="dk1"/>
              </a:solidFill>
              <a:latin typeface="Arial"/>
              <a:ea typeface="Arial"/>
              <a:cs typeface="Arial"/>
              <a:sym typeface="Arial"/>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52 models submitted in total</a:t>
            </a:r>
            <a:r>
              <a:rPr lang="en-US" sz="1500">
                <a:solidFill>
                  <a:schemeClr val="dk1"/>
                </a:solidFill>
                <a:latin typeface="Arial"/>
                <a:ea typeface="Arial"/>
                <a:cs typeface="Arial"/>
                <a:sym typeface="Arial"/>
              </a:rPr>
              <a:t>, 1-6 models per team (one primary model nominated). Model performance was scored twice:</a:t>
            </a:r>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p:txBody>
      </p:sp>
      <p:sp>
        <p:nvSpPr>
          <p:cNvPr id="317" name="Google Shape;317;p12"/>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8" name="Google Shape;318;p12"/>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RGP CAGI 6 challenge participant summary</a:t>
            </a:r>
            <a:endParaRPr/>
          </a:p>
        </p:txBody>
      </p:sp>
      <p:sp>
        <p:nvSpPr>
          <p:cNvPr id="319" name="Google Shape;319;p12"/>
          <p:cNvSpPr txBox="1"/>
          <p:nvPr/>
        </p:nvSpPr>
        <p:spPr>
          <a:xfrm>
            <a:off x="212962" y="2466662"/>
            <a:ext cx="5687966" cy="401648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a:solidFill>
                  <a:schemeClr val="dk1"/>
                </a:solidFill>
                <a:latin typeface="Arial"/>
                <a:ea typeface="Arial"/>
                <a:cs typeface="Arial"/>
                <a:sym typeface="Arial"/>
              </a:rPr>
              <a:t>Score 1</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Weighted scoring system for occurrence of the correct diagnosis in the top 5, 10, 20, 50, or 100 ranked variants</a:t>
            </a:r>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Maximum 1,400 points to be gained from the 14 solved cases</a:t>
            </a:r>
            <a:endParaRPr/>
          </a:p>
        </p:txBody>
      </p:sp>
      <p:graphicFrame>
        <p:nvGraphicFramePr>
          <p:cNvPr id="320" name="Google Shape;320;p12"/>
          <p:cNvGraphicFramePr/>
          <p:nvPr/>
        </p:nvGraphicFramePr>
        <p:xfrm>
          <a:off x="750366" y="3328120"/>
          <a:ext cx="3000000" cy="3000000"/>
        </p:xfrm>
        <a:graphic>
          <a:graphicData uri="http://schemas.openxmlformats.org/drawingml/2006/table">
            <a:tbl>
              <a:tblPr bandRow="1" firstRow="1">
                <a:noFill/>
                <a:tableStyleId>{92F13618-DC63-4045-B5CA-852ADAB179A6}</a:tableStyleId>
              </a:tblPr>
              <a:tblGrid>
                <a:gridCol w="2383675"/>
                <a:gridCol w="1267975"/>
              </a:tblGrid>
              <a:tr h="370850">
                <a:tc>
                  <a:txBody>
                    <a:bodyPr/>
                    <a:lstStyle/>
                    <a:p>
                      <a:pPr indent="0" lvl="0" marL="0" marR="0" rtl="0" algn="l">
                        <a:spcBef>
                          <a:spcPts val="0"/>
                        </a:spcBef>
                        <a:spcAft>
                          <a:spcPts val="0"/>
                        </a:spcAft>
                        <a:buNone/>
                      </a:pPr>
                      <a:r>
                        <a:rPr lang="en-US" sz="1500" u="none" cap="none" strike="noStrike">
                          <a:solidFill>
                            <a:srgbClr val="000000"/>
                          </a:solidFill>
                          <a:latin typeface="Arial"/>
                          <a:ea typeface="Arial"/>
                          <a:cs typeface="Arial"/>
                          <a:sym typeface="Arial"/>
                        </a:rPr>
                        <a:t>Causative variant rank</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500">
                          <a:solidFill>
                            <a:srgbClr val="000000"/>
                          </a:solidFill>
                          <a:latin typeface="Arial"/>
                          <a:ea typeface="Arial"/>
                          <a:cs typeface="Arial"/>
                          <a:sym typeface="Arial"/>
                        </a:rPr>
                        <a:t>Rank score</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rPr lang="en-US" sz="1500">
                          <a:latin typeface="Arial"/>
                          <a:ea typeface="Arial"/>
                          <a:cs typeface="Arial"/>
                          <a:sym typeface="Arial"/>
                        </a:rPr>
                        <a:t>Top 5</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500">
                          <a:latin typeface="Arial"/>
                          <a:ea typeface="Arial"/>
                          <a:cs typeface="Arial"/>
                          <a:sym typeface="Arial"/>
                        </a:rPr>
                        <a:t>100</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rPr lang="en-US" sz="1500">
                          <a:latin typeface="Arial"/>
                          <a:ea typeface="Arial"/>
                          <a:cs typeface="Arial"/>
                          <a:sym typeface="Arial"/>
                        </a:rPr>
                        <a:t>Top 10</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500">
                          <a:latin typeface="Arial"/>
                          <a:ea typeface="Arial"/>
                          <a:cs typeface="Arial"/>
                          <a:sym typeface="Arial"/>
                        </a:rPr>
                        <a:t>50</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rPr lang="en-US" sz="1500">
                          <a:latin typeface="Arial"/>
                          <a:ea typeface="Arial"/>
                          <a:cs typeface="Arial"/>
                          <a:sym typeface="Arial"/>
                        </a:rPr>
                        <a:t>Top 20</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500">
                          <a:latin typeface="Arial"/>
                          <a:ea typeface="Arial"/>
                          <a:cs typeface="Arial"/>
                          <a:sym typeface="Arial"/>
                        </a:rPr>
                        <a:t>25</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rPr lang="en-US" sz="1500">
                          <a:latin typeface="Arial"/>
                          <a:ea typeface="Arial"/>
                          <a:cs typeface="Arial"/>
                          <a:sym typeface="Arial"/>
                        </a:rPr>
                        <a:t>Top 50</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500">
                          <a:latin typeface="Arial"/>
                          <a:ea typeface="Arial"/>
                          <a:cs typeface="Arial"/>
                          <a:sym typeface="Arial"/>
                        </a:rPr>
                        <a:t>10</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rPr lang="en-US" sz="1500">
                          <a:latin typeface="Arial"/>
                          <a:ea typeface="Arial"/>
                          <a:cs typeface="Arial"/>
                          <a:sym typeface="Arial"/>
                        </a:rPr>
                        <a:t>Top 100</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500">
                          <a:latin typeface="Arial"/>
                          <a:ea typeface="Arial"/>
                          <a:cs typeface="Arial"/>
                          <a:sym typeface="Arial"/>
                        </a:rPr>
                        <a:t>5</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l">
                        <a:spcBef>
                          <a:spcPts val="0"/>
                        </a:spcBef>
                        <a:spcAft>
                          <a:spcPts val="0"/>
                        </a:spcAft>
                        <a:buNone/>
                      </a:pPr>
                      <a:r>
                        <a:rPr lang="en-US" sz="1500">
                          <a:latin typeface="Arial"/>
                          <a:ea typeface="Arial"/>
                          <a:cs typeface="Arial"/>
                          <a:sym typeface="Arial"/>
                        </a:rPr>
                        <a:t>Variant not listed</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500">
                          <a:latin typeface="Arial"/>
                          <a:ea typeface="Arial"/>
                          <a:cs typeface="Arial"/>
                          <a:sym typeface="Arial"/>
                        </a:rPr>
                        <a:t>0</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321" name="Google Shape;321;p12"/>
          <p:cNvSpPr txBox="1"/>
          <p:nvPr/>
        </p:nvSpPr>
        <p:spPr>
          <a:xfrm>
            <a:off x="6096000" y="2466662"/>
            <a:ext cx="5687966" cy="378565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a:solidFill>
                  <a:schemeClr val="dk1"/>
                </a:solidFill>
                <a:latin typeface="Arial"/>
                <a:ea typeface="Arial"/>
                <a:cs typeface="Arial"/>
                <a:sym typeface="Arial"/>
              </a:rPr>
              <a:t>Score 2</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All teams submitted an estimated probability of causal relationship value with each variant prediction</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Real number, 0 to 1, indicating the degree of certainty of causal relationship in the proband</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Determine </a:t>
            </a:r>
            <a:r>
              <a:rPr b="1" lang="en-US" sz="1500">
                <a:solidFill>
                  <a:schemeClr val="dk1"/>
                </a:solidFill>
                <a:latin typeface="Arial"/>
                <a:ea typeface="Arial"/>
                <a:cs typeface="Arial"/>
                <a:sym typeface="Arial"/>
              </a:rPr>
              <a:t>how confident </a:t>
            </a:r>
            <a:r>
              <a:rPr lang="en-US" sz="1500">
                <a:solidFill>
                  <a:schemeClr val="dk1"/>
                </a:solidFill>
                <a:latin typeface="Arial"/>
                <a:ea typeface="Arial"/>
                <a:cs typeface="Arial"/>
                <a:sym typeface="Arial"/>
              </a:rPr>
              <a:t>the teams were in their predictions based on </a:t>
            </a:r>
            <a:r>
              <a:rPr b="1" lang="en-US" sz="1500">
                <a:solidFill>
                  <a:schemeClr val="dk1"/>
                </a:solidFill>
                <a:latin typeface="Arial"/>
                <a:ea typeface="Arial"/>
                <a:cs typeface="Arial"/>
                <a:sym typeface="Arial"/>
              </a:rPr>
              <a:t>how well they discriminated </a:t>
            </a:r>
            <a:r>
              <a:rPr lang="en-US" sz="1500">
                <a:solidFill>
                  <a:schemeClr val="dk1"/>
                </a:solidFill>
                <a:latin typeface="Arial"/>
                <a:ea typeface="Arial"/>
                <a:cs typeface="Arial"/>
                <a:sym typeface="Arial"/>
              </a:rPr>
              <a:t>between P and B</a:t>
            </a:r>
            <a:endParaRPr/>
          </a:p>
          <a:p>
            <a:pPr indent="-190500" lvl="0" marL="285750" marR="0" rtl="0" algn="l">
              <a:spcBef>
                <a:spcPts val="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90500" lvl="0" marL="285750" marR="0" rtl="0" algn="l">
              <a:spcBef>
                <a:spcPts val="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90500" lvl="0" marL="285750" marR="0" rtl="0" algn="l">
              <a:spcBef>
                <a:spcPts val="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90500" lvl="0" marL="285750" marR="0" rtl="0" algn="l">
              <a:spcBef>
                <a:spcPts val="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90500" lvl="0" marL="285750" marR="0" rtl="0" algn="l">
              <a:spcBef>
                <a:spcPts val="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190500" lvl="0" marL="285750" marR="0" rtl="0" algn="l">
              <a:spcBef>
                <a:spcPts val="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To account for stark differences in distribution, </a:t>
            </a:r>
            <a:r>
              <a:rPr b="1" lang="en-US" sz="1500">
                <a:solidFill>
                  <a:schemeClr val="dk1"/>
                </a:solidFill>
                <a:latin typeface="Arial"/>
                <a:ea typeface="Arial"/>
                <a:cs typeface="Arial"/>
                <a:sym typeface="Arial"/>
              </a:rPr>
              <a:t>maximum F-measure (F-max)</a:t>
            </a:r>
            <a:r>
              <a:rPr lang="en-US" sz="1500">
                <a:solidFill>
                  <a:schemeClr val="dk1"/>
                </a:solidFill>
                <a:latin typeface="Arial"/>
                <a:ea typeface="Arial"/>
                <a:cs typeface="Arial"/>
                <a:sym typeface="Arial"/>
              </a:rPr>
              <a:t> was used to reward models with high precision and recall of causative variants</a:t>
            </a:r>
            <a:endParaRPr/>
          </a:p>
        </p:txBody>
      </p:sp>
      <p:pic>
        <p:nvPicPr>
          <p:cNvPr descr="Chart, line chart&#10;&#10;Description automatically generated" id="322" name="Google Shape;322;p12"/>
          <p:cNvPicPr preferRelativeResize="0"/>
          <p:nvPr/>
        </p:nvPicPr>
        <p:blipFill rotWithShape="1">
          <a:blip r:embed="rId3">
            <a:alphaModFix/>
          </a:blip>
          <a:srcRect b="0" l="0" r="0" t="0"/>
          <a:stretch/>
        </p:blipFill>
        <p:spPr>
          <a:xfrm>
            <a:off x="7674833" y="4305672"/>
            <a:ext cx="1425126" cy="1097280"/>
          </a:xfrm>
          <a:prstGeom prst="rect">
            <a:avLst/>
          </a:prstGeom>
          <a:noFill/>
          <a:ln>
            <a:noFill/>
          </a:ln>
        </p:spPr>
      </p:pic>
      <p:pic>
        <p:nvPicPr>
          <p:cNvPr descr="Chart, line chart&#10;&#10;Description automatically generated" id="323" name="Google Shape;323;p12"/>
          <p:cNvPicPr preferRelativeResize="0"/>
          <p:nvPr/>
        </p:nvPicPr>
        <p:blipFill rotWithShape="1">
          <a:blip r:embed="rId4">
            <a:alphaModFix/>
          </a:blip>
          <a:srcRect b="0" l="0" r="0" t="0"/>
          <a:stretch/>
        </p:blipFill>
        <p:spPr>
          <a:xfrm>
            <a:off x="6291074" y="4305672"/>
            <a:ext cx="1425126" cy="1097280"/>
          </a:xfrm>
          <a:prstGeom prst="rect">
            <a:avLst/>
          </a:prstGeom>
          <a:noFill/>
          <a:ln>
            <a:noFill/>
          </a:ln>
        </p:spPr>
      </p:pic>
      <p:pic>
        <p:nvPicPr>
          <p:cNvPr descr="Chart, line chart&#10;&#10;Description automatically generated" id="324" name="Google Shape;324;p12"/>
          <p:cNvPicPr preferRelativeResize="0"/>
          <p:nvPr/>
        </p:nvPicPr>
        <p:blipFill rotWithShape="1">
          <a:blip r:embed="rId5">
            <a:alphaModFix/>
          </a:blip>
          <a:srcRect b="0" l="0" r="0" t="0"/>
          <a:stretch/>
        </p:blipFill>
        <p:spPr>
          <a:xfrm>
            <a:off x="9058592" y="4305672"/>
            <a:ext cx="1425126" cy="1097280"/>
          </a:xfrm>
          <a:prstGeom prst="rect">
            <a:avLst/>
          </a:prstGeom>
          <a:noFill/>
          <a:ln>
            <a:noFill/>
          </a:ln>
        </p:spPr>
      </p:pic>
      <p:pic>
        <p:nvPicPr>
          <p:cNvPr descr="Shape, rectangle&#10;&#10;Description automatically generated" id="325" name="Google Shape;325;p12"/>
          <p:cNvPicPr preferRelativeResize="0"/>
          <p:nvPr/>
        </p:nvPicPr>
        <p:blipFill rotWithShape="1">
          <a:blip r:embed="rId6">
            <a:alphaModFix/>
          </a:blip>
          <a:srcRect b="0" l="0" r="0" t="0"/>
          <a:stretch/>
        </p:blipFill>
        <p:spPr>
          <a:xfrm>
            <a:off x="10483718" y="4305672"/>
            <a:ext cx="1425126" cy="1097280"/>
          </a:xfrm>
          <a:prstGeom prst="rect">
            <a:avLst/>
          </a:prstGeom>
          <a:noFill/>
          <a:ln>
            <a:noFill/>
          </a:ln>
        </p:spPr>
      </p:pic>
      <p:sp>
        <p:nvSpPr>
          <p:cNvPr id="326" name="Google Shape;326;p12"/>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327" name="Google Shape;327;p12"/>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328" name="Google Shape;328;p12"/>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13"/>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5" name="Google Shape;335;p13"/>
          <p:cNvSpPr txBox="1"/>
          <p:nvPr>
            <p:ph type="title"/>
          </p:nvPr>
        </p:nvSpPr>
        <p:spPr>
          <a:xfrm>
            <a:off x="838199" y="-67037"/>
            <a:ext cx="11686309"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Model accuracy in solved cases</a:t>
            </a:r>
            <a:endParaRPr/>
          </a:p>
        </p:txBody>
      </p:sp>
      <p:pic>
        <p:nvPicPr>
          <p:cNvPr descr="A graph with different colored bars&#10;&#10;AI-generated content may be incorrect." id="336" name="Google Shape;336;p13"/>
          <p:cNvPicPr preferRelativeResize="0"/>
          <p:nvPr/>
        </p:nvPicPr>
        <p:blipFill rotWithShape="1">
          <a:blip r:embed="rId3">
            <a:alphaModFix/>
          </a:blip>
          <a:srcRect b="0" l="0" r="0" t="0"/>
          <a:stretch/>
        </p:blipFill>
        <p:spPr>
          <a:xfrm>
            <a:off x="401120" y="1318418"/>
            <a:ext cx="9397058" cy="4811036"/>
          </a:xfrm>
          <a:prstGeom prst="rect">
            <a:avLst/>
          </a:prstGeom>
          <a:noFill/>
          <a:ln>
            <a:noFill/>
          </a:ln>
        </p:spPr>
      </p:pic>
      <p:sp>
        <p:nvSpPr>
          <p:cNvPr id="337" name="Google Shape;337;p13"/>
          <p:cNvSpPr/>
          <p:nvPr/>
        </p:nvSpPr>
        <p:spPr>
          <a:xfrm>
            <a:off x="666798" y="1445240"/>
            <a:ext cx="402336" cy="29260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8" name="Google Shape;338;p13"/>
          <p:cNvSpPr txBox="1"/>
          <p:nvPr/>
        </p:nvSpPr>
        <p:spPr>
          <a:xfrm>
            <a:off x="1053032" y="6129454"/>
            <a:ext cx="98915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The most successful team identified the correct diagnosis for 13 of the 14 probands within the top 5.</a:t>
            </a:r>
            <a:endParaRPr/>
          </a:p>
        </p:txBody>
      </p:sp>
      <p:sp>
        <p:nvSpPr>
          <p:cNvPr id="339" name="Google Shape;339;p13"/>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340" name="Google Shape;340;p13"/>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341" name="Google Shape;341;p13"/>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graphicFrame>
        <p:nvGraphicFramePr>
          <p:cNvPr id="347" name="Google Shape;347;p14"/>
          <p:cNvGraphicFramePr/>
          <p:nvPr/>
        </p:nvGraphicFramePr>
        <p:xfrm>
          <a:off x="925827" y="1783054"/>
          <a:ext cx="3000000" cy="3000000"/>
        </p:xfrm>
        <a:graphic>
          <a:graphicData uri="http://schemas.openxmlformats.org/drawingml/2006/table">
            <a:tbl>
              <a:tblPr bandRow="1" firstRow="1">
                <a:noFill/>
                <a:tableStyleId>{92F13618-DC63-4045-B5CA-852ADAB179A6}</a:tableStyleId>
              </a:tblPr>
              <a:tblGrid>
                <a:gridCol w="588325"/>
                <a:gridCol w="614675"/>
                <a:gridCol w="671500"/>
                <a:gridCol w="828675"/>
                <a:gridCol w="2700350"/>
                <a:gridCol w="1000125"/>
                <a:gridCol w="1528750"/>
                <a:gridCol w="1843100"/>
                <a:gridCol w="652475"/>
              </a:tblGrid>
              <a:tr h="456575">
                <a:tc>
                  <a:txBody>
                    <a:bodyPr/>
                    <a:lstStyle/>
                    <a:p>
                      <a:pPr indent="0" lvl="0" marL="0" marR="0" rtl="0" algn="r">
                        <a:spcBef>
                          <a:spcPts val="0"/>
                        </a:spcBef>
                        <a:spcAft>
                          <a:spcPts val="0"/>
                        </a:spcAft>
                        <a:buNone/>
                      </a:pPr>
                      <a:r>
                        <a:rPr b="1" i="0" lang="en-US" sz="1200" u="none" strike="noStrike">
                          <a:solidFill>
                            <a:schemeClr val="dk1"/>
                          </a:solidFill>
                          <a:latin typeface="Arial"/>
                          <a:ea typeface="Arial"/>
                          <a:cs typeface="Arial"/>
                          <a:sym typeface="Arial"/>
                        </a:rPr>
                        <a:t>Family</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1" i="0" lang="en-US" sz="1200" u="none" strike="noStrike">
                          <a:solidFill>
                            <a:schemeClr val="dk1"/>
                          </a:solidFill>
                          <a:latin typeface="Arial"/>
                          <a:ea typeface="Arial"/>
                          <a:cs typeface="Arial"/>
                          <a:sym typeface="Arial"/>
                        </a:rPr>
                        <a:t>HPO n</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1" i="0" lang="en-US" sz="1200" u="none" strike="noStrike">
                          <a:solidFill>
                            <a:schemeClr val="dk1"/>
                          </a:solidFill>
                          <a:latin typeface="Arial"/>
                          <a:ea typeface="Arial"/>
                          <a:cs typeface="Arial"/>
                          <a:sym typeface="Arial"/>
                        </a:rPr>
                        <a:t>HPO IC</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1" i="0" lang="en-US" sz="1200" u="none" strike="noStrike">
                          <a:solidFill>
                            <a:schemeClr val="dk1"/>
                          </a:solidFill>
                          <a:latin typeface="Arial"/>
                          <a:ea typeface="Arial"/>
                          <a:cs typeface="Arial"/>
                          <a:sym typeface="Arial"/>
                        </a:rPr>
                        <a:t>Gene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1" i="0" lang="en-US" sz="1200" u="none" strike="noStrike">
                          <a:solidFill>
                            <a:schemeClr val="dk1"/>
                          </a:solidFill>
                          <a:latin typeface="Arial"/>
                          <a:ea typeface="Arial"/>
                          <a:cs typeface="Arial"/>
                          <a:sym typeface="Arial"/>
                        </a:rPr>
                        <a:t>Variant(s)</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1" i="0" lang="en-US" sz="1200" u="none" strike="noStrike">
                          <a:solidFill>
                            <a:schemeClr val="dk1"/>
                          </a:solidFill>
                          <a:latin typeface="Arial"/>
                          <a:ea typeface="Arial"/>
                          <a:cs typeface="Arial"/>
                          <a:sym typeface="Arial"/>
                        </a:rPr>
                        <a:t>Inheritance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1" i="0" lang="en-US" sz="1200" u="none" strike="noStrike">
                          <a:solidFill>
                            <a:schemeClr val="dk1"/>
                          </a:solidFill>
                          <a:latin typeface="Arial"/>
                          <a:ea typeface="Arial"/>
                          <a:cs typeface="Arial"/>
                          <a:sym typeface="Arial"/>
                        </a:rPr>
                        <a:t>Variant class</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1" i="0" lang="en-US" sz="1200" u="none" strike="noStrike">
                          <a:solidFill>
                            <a:schemeClr val="dk1"/>
                          </a:solidFill>
                          <a:latin typeface="Arial"/>
                          <a:ea typeface="Arial"/>
                          <a:cs typeface="Arial"/>
                          <a:sym typeface="Arial"/>
                        </a:rPr>
                        <a:t>Sequencing type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1" i="0" lang="en-US" sz="1200" u="none" strike="noStrike">
                          <a:solidFill>
                            <a:schemeClr val="dk1"/>
                          </a:solidFill>
                          <a:latin typeface="Arial"/>
                          <a:ea typeface="Arial"/>
                          <a:cs typeface="Arial"/>
                          <a:sym typeface="Arial"/>
                        </a:rPr>
                        <a:t>ACMG</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F28</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4</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27.1</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FGFR2</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chr10:g.121517378C&gt;T</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de novo</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missense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trio, unaffected parents</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F11</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4</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33.4</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TPM2</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chr9:g.35685677T&gt;A</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AD</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missense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proband only</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VUS</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F04</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5</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32.6</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NALCN</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chr13:g.101229500C&gt;A</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200"/>
                        <a:buFont typeface="Arial"/>
                        <a:buNone/>
                      </a:pPr>
                      <a:r>
                        <a:rPr b="0" i="0" lang="en-US" sz="1200" u="none" strike="noStrike">
                          <a:solidFill>
                            <a:schemeClr val="dk1"/>
                          </a:solidFill>
                          <a:latin typeface="Arial"/>
                          <a:ea typeface="Arial"/>
                          <a:cs typeface="Arial"/>
                          <a:sym typeface="Arial"/>
                        </a:rPr>
                        <a:t>de novo</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missense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trio, unaffected parents</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LP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F2FF"/>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F07</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5</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42.7</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EHMT1</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chr9:g.137743969AG&gt;A</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200"/>
                        <a:buFont typeface="Arial"/>
                        <a:buNone/>
                      </a:pPr>
                      <a:r>
                        <a:rPr b="0" i="0" lang="en-US" sz="1200" u="none" strike="noStrike">
                          <a:solidFill>
                            <a:schemeClr val="dk1"/>
                          </a:solidFill>
                          <a:latin typeface="Arial"/>
                          <a:ea typeface="Arial"/>
                          <a:cs typeface="Arial"/>
                          <a:sym typeface="Arial"/>
                        </a:rPr>
                        <a:t>de novo</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frameshift</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trio, unaffected parents</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LP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F2FF"/>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F02</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5</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38.6</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FAM111B</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chr11:g.59125977G&gt;C</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AD</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missense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200"/>
                        <a:buFont typeface="Arial"/>
                        <a:buNone/>
                      </a:pPr>
                      <a:r>
                        <a:rPr b="0" i="0" lang="en-US" sz="1200" u="none" strike="noStrike">
                          <a:solidFill>
                            <a:schemeClr val="dk1"/>
                          </a:solidFill>
                          <a:latin typeface="Arial"/>
                          <a:ea typeface="Arial"/>
                          <a:cs typeface="Arial"/>
                          <a:sym typeface="Arial"/>
                        </a:rPr>
                        <a:t>proband only</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200"/>
                        <a:buFont typeface="Arial"/>
                        <a:buNone/>
                      </a:pPr>
                      <a:r>
                        <a:rPr b="0" i="0" lang="en-US" sz="1200" u="none" strike="noStrike">
                          <a:solidFill>
                            <a:schemeClr val="dk1"/>
                          </a:solidFill>
                          <a:latin typeface="Arial"/>
                          <a:ea typeface="Arial"/>
                          <a:cs typeface="Arial"/>
                          <a:sym typeface="Arial"/>
                        </a:rPr>
                        <a:t>LP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F2FF"/>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F24</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7</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59.8</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KMT2D</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chr12:g.49054901T&gt;C</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de novo</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missense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200"/>
                        <a:buFont typeface="Arial"/>
                        <a:buNone/>
                      </a:pPr>
                      <a:r>
                        <a:rPr b="0" i="0" lang="en-US" sz="1200" u="none" strike="noStrike">
                          <a:solidFill>
                            <a:schemeClr val="dk1"/>
                          </a:solidFill>
                          <a:latin typeface="Arial"/>
                          <a:ea typeface="Arial"/>
                          <a:cs typeface="Arial"/>
                          <a:sym typeface="Arial"/>
                        </a:rPr>
                        <a:t>trio, unaffected parents</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LP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F2FF"/>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F21</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3</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21.8</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BICC1</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chr10:g.58813842T&gt;C</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de novo</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missense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200"/>
                        <a:buFont typeface="Arial"/>
                        <a:buNone/>
                      </a:pPr>
                      <a:r>
                        <a:rPr b="0" i="0" lang="en-US" sz="1200" u="none" strike="noStrike">
                          <a:solidFill>
                            <a:schemeClr val="dk1"/>
                          </a:solidFill>
                          <a:latin typeface="Arial"/>
                          <a:ea typeface="Arial"/>
                          <a:cs typeface="Arial"/>
                          <a:sym typeface="Arial"/>
                        </a:rPr>
                        <a:t>trio, unaffected parents</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LP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F2FF"/>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F22</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6</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47.6</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GRIN2A</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chr16:g.9764502C&gt;T</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unknown</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nonsense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duo, unaffected mother</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F23</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6</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43.1</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GNAI1</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chr7:g.80212805G&gt;C</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de novo</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missense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200"/>
                        <a:buFont typeface="Arial"/>
                        <a:buNone/>
                      </a:pPr>
                      <a:r>
                        <a:rPr b="0" i="0" lang="en-US" sz="1200" u="none" strike="noStrike">
                          <a:solidFill>
                            <a:schemeClr val="dk1"/>
                          </a:solidFill>
                          <a:latin typeface="Arial"/>
                          <a:ea typeface="Arial"/>
                          <a:cs typeface="Arial"/>
                          <a:sym typeface="Arial"/>
                        </a:rPr>
                        <a:t>trio, unaffected parents</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LP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F2FF"/>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F16</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9</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68.9</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DLG4</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chr17:g.7190808AC&gt;A</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de novo</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frameshift</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200"/>
                        <a:buFont typeface="Arial"/>
                        <a:buNone/>
                      </a:pPr>
                      <a:r>
                        <a:rPr b="0" i="0" lang="en-US" sz="1200" u="none" strike="noStrike">
                          <a:solidFill>
                            <a:schemeClr val="dk1"/>
                          </a:solidFill>
                          <a:latin typeface="Arial"/>
                          <a:ea typeface="Arial"/>
                          <a:cs typeface="Arial"/>
                          <a:sym typeface="Arial"/>
                        </a:rPr>
                        <a:t>trio, unaffected parents</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LP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F2FF"/>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F27</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1</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9.4</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TUBB8</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chr10:g.47353T&gt;C</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AD</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missense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quad with affected sibling</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VUS</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F19</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8</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65.4</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CLTC</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chr17:g.59664785AG&gt;A</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de novo</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frameshift</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200"/>
                        <a:buFont typeface="Arial"/>
                        <a:buNone/>
                      </a:pPr>
                      <a:r>
                        <a:rPr b="0" i="0" lang="en-US" sz="1200" u="none" strike="noStrike">
                          <a:solidFill>
                            <a:schemeClr val="dk1"/>
                          </a:solidFill>
                          <a:latin typeface="Arial"/>
                          <a:ea typeface="Arial"/>
                          <a:cs typeface="Arial"/>
                          <a:sym typeface="Arial"/>
                        </a:rPr>
                        <a:t>trio, unaffected parents</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LP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BF2FF"/>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F05</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7</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55.5</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PI4KA</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chr22:g.20726493C&gt;T; 20799245G&gt;A</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AR</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nonsense; missense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duo, unaffected father</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P; LP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r>
              <a:tr h="152400">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F06</a:t>
                      </a:r>
                      <a:endParaRPr/>
                    </a:p>
                  </a:txBody>
                  <a:tcPr marT="45725" marB="45725" marR="45725" marL="4572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8</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63.3</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spcBef>
                          <a:spcPts val="0"/>
                        </a:spcBef>
                        <a:spcAft>
                          <a:spcPts val="0"/>
                        </a:spcAft>
                        <a:buNone/>
                      </a:pPr>
                      <a:r>
                        <a:rPr b="0" i="1" lang="en-US" sz="1200" u="none" strike="noStrike">
                          <a:solidFill>
                            <a:schemeClr val="dk1"/>
                          </a:solidFill>
                          <a:latin typeface="Arial"/>
                          <a:ea typeface="Arial"/>
                          <a:cs typeface="Arial"/>
                          <a:sym typeface="Arial"/>
                        </a:rPr>
                        <a:t>KCND2</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chr7:g.120732994C&gt;G</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unknown</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missense</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duo, unaffected father</a:t>
                      </a:r>
                      <a:endParaRPr/>
                    </a:p>
                  </a:txBody>
                  <a:tcPr marT="45725" marB="45725" marR="45725" marL="457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r">
                        <a:spcBef>
                          <a:spcPts val="0"/>
                        </a:spcBef>
                        <a:spcAft>
                          <a:spcPts val="0"/>
                        </a:spcAft>
                        <a:buNone/>
                      </a:pPr>
                      <a:r>
                        <a:rPr b="0" i="0" lang="en-US" sz="1200" u="none" strike="noStrike">
                          <a:solidFill>
                            <a:schemeClr val="dk1"/>
                          </a:solidFill>
                          <a:latin typeface="Arial"/>
                          <a:ea typeface="Arial"/>
                          <a:cs typeface="Arial"/>
                          <a:sym typeface="Arial"/>
                        </a:rPr>
                        <a:t>LP</a:t>
                      </a:r>
                      <a:endParaRPr/>
                    </a:p>
                  </a:txBody>
                  <a:tcPr marT="45725" marB="45725" marR="45725" marL="45725"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BF2FF"/>
                    </a:solidFill>
                  </a:tcPr>
                </a:tc>
              </a:tr>
            </a:tbl>
          </a:graphicData>
        </a:graphic>
      </p:graphicFrame>
      <p:cxnSp>
        <p:nvCxnSpPr>
          <p:cNvPr id="348" name="Google Shape;348;p14"/>
          <p:cNvCxnSpPr/>
          <p:nvPr/>
        </p:nvCxnSpPr>
        <p:spPr>
          <a:xfrm>
            <a:off x="654848" y="2221203"/>
            <a:ext cx="0" cy="3858894"/>
          </a:xfrm>
          <a:prstGeom prst="straightConnector1">
            <a:avLst/>
          </a:prstGeom>
          <a:noFill/>
          <a:ln cap="flat" cmpd="sng" w="12700">
            <a:solidFill>
              <a:schemeClr val="dk1"/>
            </a:solidFill>
            <a:prstDash val="solid"/>
            <a:miter lim="800000"/>
            <a:headEnd len="sm" w="sm" type="none"/>
            <a:tailEnd len="med" w="med" type="triangle"/>
          </a:ln>
        </p:spPr>
      </p:cxnSp>
      <p:sp>
        <p:nvSpPr>
          <p:cNvPr id="349" name="Google Shape;349;p14"/>
          <p:cNvSpPr txBox="1"/>
          <p:nvPr/>
        </p:nvSpPr>
        <p:spPr>
          <a:xfrm rot="-5400000">
            <a:off x="-1442168" y="3983081"/>
            <a:ext cx="3858896" cy="33514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chemeClr val="dk1"/>
                </a:solidFill>
                <a:latin typeface="Arial"/>
                <a:ea typeface="Arial"/>
                <a:cs typeface="Arial"/>
                <a:sym typeface="Arial"/>
              </a:rPr>
              <a:t>Detection rate</a:t>
            </a:r>
            <a:endParaRPr/>
          </a:p>
        </p:txBody>
      </p:sp>
      <p:sp>
        <p:nvSpPr>
          <p:cNvPr id="350" name="Google Shape;350;p14"/>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1" name="Google Shape;351;p14"/>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Overview of the solved cases for RGP CAGI 6 challenge</a:t>
            </a:r>
            <a:endParaRPr/>
          </a:p>
        </p:txBody>
      </p:sp>
      <p:sp>
        <p:nvSpPr>
          <p:cNvPr id="352" name="Google Shape;352;p14"/>
          <p:cNvSpPr/>
          <p:nvPr/>
        </p:nvSpPr>
        <p:spPr>
          <a:xfrm>
            <a:off x="12385081" y="1812623"/>
            <a:ext cx="12192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p14"/>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354" name="Google Shape;354;p14"/>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355" name="Google Shape;355;p14"/>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15"/>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2" name="Google Shape;362;p15"/>
          <p:cNvSpPr txBox="1"/>
          <p:nvPr/>
        </p:nvSpPr>
        <p:spPr>
          <a:xfrm>
            <a:off x="496445" y="-67037"/>
            <a:ext cx="11477251"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Patterns in performance – </a:t>
            </a:r>
            <a:endParaRPr/>
          </a:p>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	what did top performing teams have in common?</a:t>
            </a:r>
            <a:endParaRPr/>
          </a:p>
        </p:txBody>
      </p:sp>
      <p:graphicFrame>
        <p:nvGraphicFramePr>
          <p:cNvPr id="363" name="Google Shape;363;p15"/>
          <p:cNvGraphicFramePr/>
          <p:nvPr/>
        </p:nvGraphicFramePr>
        <p:xfrm>
          <a:off x="496446" y="1718020"/>
          <a:ext cx="3000000" cy="3000000"/>
        </p:xfrm>
        <a:graphic>
          <a:graphicData uri="http://schemas.openxmlformats.org/drawingml/2006/table">
            <a:tbl>
              <a:tblPr bandRow="1" firstRow="1">
                <a:noFill/>
                <a:tableStyleId>{92F13618-DC63-4045-B5CA-852ADAB179A6}</a:tableStyleId>
              </a:tblPr>
              <a:tblGrid>
                <a:gridCol w="3243125"/>
                <a:gridCol w="483725"/>
                <a:gridCol w="483725"/>
                <a:gridCol w="483725"/>
                <a:gridCol w="483725"/>
                <a:gridCol w="483725"/>
                <a:gridCol w="483725"/>
                <a:gridCol w="483725"/>
                <a:gridCol w="483725"/>
                <a:gridCol w="483725"/>
                <a:gridCol w="483725"/>
                <a:gridCol w="483725"/>
                <a:gridCol w="483725"/>
                <a:gridCol w="483725"/>
                <a:gridCol w="483725"/>
                <a:gridCol w="483725"/>
                <a:gridCol w="483725"/>
              </a:tblGrid>
              <a:tr h="360950">
                <a:tc>
                  <a:txBody>
                    <a:bodyPr/>
                    <a:lstStyle/>
                    <a:p>
                      <a:pPr indent="0" lvl="0" marL="0" marR="0" rtl="0" algn="ctr">
                        <a:spcBef>
                          <a:spcPts val="0"/>
                        </a:spcBef>
                        <a:spcAft>
                          <a:spcPts val="0"/>
                        </a:spcAft>
                        <a:buNone/>
                      </a:pPr>
                      <a:r>
                        <a:t/>
                      </a:r>
                      <a:endParaRPr sz="1500">
                        <a:solidFill>
                          <a:schemeClr val="dk1"/>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T9</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C6EDEC"/>
                    </a:solidFill>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T12</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C6EDEC"/>
                    </a:solidFill>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T11</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C6EDEC"/>
                    </a:solidFill>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T5</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C6EDEC"/>
                    </a:solidFill>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T14</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T4</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T1</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T10</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T2</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T8</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EDEDED"/>
                    </a:solidFill>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T13</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EDEDED"/>
                    </a:solidFill>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T15</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T16</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T7</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T3</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100">
                          <a:solidFill>
                            <a:schemeClr val="dk1"/>
                          </a:solidFill>
                          <a:latin typeface="Arial"/>
                          <a:ea typeface="Arial"/>
                          <a:cs typeface="Arial"/>
                          <a:sym typeface="Arial"/>
                        </a:rPr>
                        <a:t>T6</a:t>
                      </a:r>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r>
              <a:tr h="391450">
                <a:tc>
                  <a:txBody>
                    <a:bodyPr/>
                    <a:lstStyle/>
                    <a:p>
                      <a:pPr indent="0" lvl="0" marL="0" marR="0" rtl="0" algn="r">
                        <a:spcBef>
                          <a:spcPts val="0"/>
                        </a:spcBef>
                        <a:spcAft>
                          <a:spcPts val="0"/>
                        </a:spcAft>
                        <a:buNone/>
                      </a:pPr>
                      <a:r>
                        <a:rPr b="1" lang="en-US" sz="1500">
                          <a:solidFill>
                            <a:schemeClr val="dk1"/>
                          </a:solidFill>
                          <a:latin typeface="Arial"/>
                          <a:ea typeface="Arial"/>
                          <a:cs typeface="Arial"/>
                          <a:sym typeface="Arial"/>
                        </a:rPr>
                        <a:t>variant QC</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1450">
                <a:tc>
                  <a:txBody>
                    <a:bodyPr/>
                    <a:lstStyle/>
                    <a:p>
                      <a:pPr indent="0" lvl="0" marL="0" marR="0" rtl="0" algn="r">
                        <a:spcBef>
                          <a:spcPts val="0"/>
                        </a:spcBef>
                        <a:spcAft>
                          <a:spcPts val="0"/>
                        </a:spcAft>
                        <a:buNone/>
                      </a:pPr>
                      <a:r>
                        <a:rPr b="1" lang="en-US" sz="1500">
                          <a:solidFill>
                            <a:schemeClr val="dk1"/>
                          </a:solidFill>
                          <a:latin typeface="Arial"/>
                          <a:ea typeface="Arial"/>
                          <a:cs typeface="Arial"/>
                          <a:sym typeface="Arial"/>
                        </a:rPr>
                        <a:t>variant frequency</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r>
              <a:tr h="391450">
                <a:tc>
                  <a:txBody>
                    <a:bodyPr/>
                    <a:lstStyle/>
                    <a:p>
                      <a:pPr indent="0" lvl="0" marL="0" marR="0" rtl="0" algn="r">
                        <a:spcBef>
                          <a:spcPts val="0"/>
                        </a:spcBef>
                        <a:spcAft>
                          <a:spcPts val="0"/>
                        </a:spcAft>
                        <a:buNone/>
                      </a:pPr>
                      <a:r>
                        <a:rPr b="1" lang="en-US" sz="1500">
                          <a:solidFill>
                            <a:schemeClr val="dk1"/>
                          </a:solidFill>
                          <a:latin typeface="Arial"/>
                          <a:ea typeface="Arial"/>
                          <a:cs typeface="Arial"/>
                          <a:sym typeface="Arial"/>
                        </a:rPr>
                        <a:t>pathogenicity prediction</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r>
              <a:tr h="391450">
                <a:tc>
                  <a:txBody>
                    <a:bodyPr/>
                    <a:lstStyle/>
                    <a:p>
                      <a:pPr indent="0" lvl="0" marL="0" marR="0" rtl="0" algn="r">
                        <a:spcBef>
                          <a:spcPts val="0"/>
                        </a:spcBef>
                        <a:spcAft>
                          <a:spcPts val="0"/>
                        </a:spcAft>
                        <a:buNone/>
                      </a:pPr>
                      <a:r>
                        <a:rPr b="1" lang="en-US" sz="1500">
                          <a:solidFill>
                            <a:schemeClr val="dk1"/>
                          </a:solidFill>
                          <a:latin typeface="Arial"/>
                          <a:ea typeface="Arial"/>
                          <a:cs typeface="Arial"/>
                          <a:sym typeface="Arial"/>
                        </a:rPr>
                        <a:t>familial segregation, inheritance</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1450">
                <a:tc>
                  <a:txBody>
                    <a:bodyPr/>
                    <a:lstStyle/>
                    <a:p>
                      <a:pPr indent="0" lvl="0" marL="0" marR="0" rtl="0" algn="r">
                        <a:lnSpc>
                          <a:spcPct val="100000"/>
                        </a:lnSpc>
                        <a:spcBef>
                          <a:spcPts val="0"/>
                        </a:spcBef>
                        <a:spcAft>
                          <a:spcPts val="0"/>
                        </a:spcAft>
                        <a:buClr>
                          <a:schemeClr val="dk1"/>
                        </a:buClr>
                        <a:buSzPts val="1500"/>
                        <a:buFont typeface="Arial"/>
                        <a:buNone/>
                      </a:pPr>
                      <a:r>
                        <a:rPr b="1" lang="en-US" sz="1500">
                          <a:solidFill>
                            <a:schemeClr val="dk1"/>
                          </a:solidFill>
                          <a:latin typeface="Arial"/>
                          <a:ea typeface="Arial"/>
                          <a:cs typeface="Arial"/>
                          <a:sym typeface="Arial"/>
                        </a:rPr>
                        <a:t>phenotype relevance, similarity</a:t>
                      </a:r>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lnSpc>
                          <a:spcPct val="100000"/>
                        </a:lnSpc>
                        <a:spcBef>
                          <a:spcPts val="0"/>
                        </a:spcBef>
                        <a:spcAft>
                          <a:spcPts val="0"/>
                        </a:spcAft>
                        <a:buClr>
                          <a:schemeClr val="dk1"/>
                        </a:buClr>
                        <a:buSzPts val="800"/>
                        <a:buFont typeface="Calibri"/>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91450">
                <a:tc>
                  <a:txBody>
                    <a:bodyPr/>
                    <a:lstStyle/>
                    <a:p>
                      <a:pPr indent="0" lvl="0" marL="0" marR="0" rtl="0" algn="r">
                        <a:lnSpc>
                          <a:spcPct val="100000"/>
                        </a:lnSpc>
                        <a:spcBef>
                          <a:spcPts val="0"/>
                        </a:spcBef>
                        <a:spcAft>
                          <a:spcPts val="0"/>
                        </a:spcAft>
                        <a:buClr>
                          <a:schemeClr val="dk1"/>
                        </a:buClr>
                        <a:buSzPts val="1500"/>
                        <a:buFont typeface="Arial"/>
                        <a:buNone/>
                      </a:pPr>
                      <a:r>
                        <a:rPr b="1" lang="en-US" sz="1500">
                          <a:solidFill>
                            <a:schemeClr val="dk1"/>
                          </a:solidFill>
                          <a:latin typeface="Arial"/>
                          <a:ea typeface="Arial"/>
                          <a:cs typeface="Arial"/>
                          <a:sym typeface="Arial"/>
                        </a:rPr>
                        <a:t>use of </a:t>
                      </a:r>
                      <a:r>
                        <a:rPr b="1" lang="en-US" sz="1500">
                          <a:latin typeface="Arial"/>
                          <a:ea typeface="Arial"/>
                          <a:cs typeface="Arial"/>
                          <a:sym typeface="Arial"/>
                        </a:rPr>
                        <a:t>proprietary data</a:t>
                      </a:r>
                      <a:endParaRPr b="1" sz="1500">
                        <a:solidFill>
                          <a:schemeClr val="dk1"/>
                        </a:solidFill>
                        <a:latin typeface="Arial"/>
                        <a:ea typeface="Arial"/>
                        <a:cs typeface="Arial"/>
                        <a:sym typeface="Arial"/>
                      </a:endParaRPr>
                    </a:p>
                  </a:txBody>
                  <a:tcPr marT="45725" marB="45725" marR="91450" marL="91450"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6D1EE"/>
                    </a:solidFill>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None/>
                      </a:pPr>
                      <a:r>
                        <a:t/>
                      </a:r>
                      <a:endParaRPr sz="8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6D1EE"/>
                    </a:solidFill>
                  </a:tcPr>
                </a:tc>
              </a:tr>
            </a:tbl>
          </a:graphicData>
        </a:graphic>
      </p:graphicFrame>
      <p:sp>
        <p:nvSpPr>
          <p:cNvPr id="364" name="Google Shape;364;p15"/>
          <p:cNvSpPr/>
          <p:nvPr/>
        </p:nvSpPr>
        <p:spPr>
          <a:xfrm>
            <a:off x="3715714" y="4905227"/>
            <a:ext cx="494675" cy="404734"/>
          </a:xfrm>
          <a:prstGeom prst="rect">
            <a:avLst/>
          </a:prstGeom>
          <a:solidFill>
            <a:srgbClr val="F6D1EE"/>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5" name="Google Shape;365;p15"/>
          <p:cNvSpPr txBox="1"/>
          <p:nvPr/>
        </p:nvSpPr>
        <p:spPr>
          <a:xfrm>
            <a:off x="4210388" y="4946012"/>
            <a:ext cx="1274167"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all models</a:t>
            </a:r>
            <a:endParaRPr/>
          </a:p>
        </p:txBody>
      </p:sp>
      <p:sp>
        <p:nvSpPr>
          <p:cNvPr id="366" name="Google Shape;366;p15"/>
          <p:cNvSpPr/>
          <p:nvPr/>
        </p:nvSpPr>
        <p:spPr>
          <a:xfrm>
            <a:off x="5680080" y="4905227"/>
            <a:ext cx="494675" cy="40473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7" name="Google Shape;367;p15"/>
          <p:cNvSpPr txBox="1"/>
          <p:nvPr/>
        </p:nvSpPr>
        <p:spPr>
          <a:xfrm>
            <a:off x="6174755" y="4946010"/>
            <a:ext cx="1976204"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some models</a:t>
            </a:r>
            <a:endParaRPr/>
          </a:p>
        </p:txBody>
      </p:sp>
      <p:sp>
        <p:nvSpPr>
          <p:cNvPr id="368" name="Google Shape;368;p15"/>
          <p:cNvSpPr/>
          <p:nvPr/>
        </p:nvSpPr>
        <p:spPr>
          <a:xfrm>
            <a:off x="7630378" y="4905227"/>
            <a:ext cx="494675" cy="40473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9" name="Google Shape;369;p15"/>
          <p:cNvSpPr txBox="1"/>
          <p:nvPr/>
        </p:nvSpPr>
        <p:spPr>
          <a:xfrm>
            <a:off x="8125052" y="4946011"/>
            <a:ext cx="1976204"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not specified</a:t>
            </a:r>
            <a:endParaRPr/>
          </a:p>
        </p:txBody>
      </p:sp>
      <p:sp>
        <p:nvSpPr>
          <p:cNvPr id="370" name="Google Shape;370;p15"/>
          <p:cNvSpPr txBox="1"/>
          <p:nvPr/>
        </p:nvSpPr>
        <p:spPr>
          <a:xfrm>
            <a:off x="496446" y="5464842"/>
            <a:ext cx="11695554"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Highest performing teams identified </a:t>
            </a:r>
            <a:r>
              <a:rPr b="1" lang="en-US" sz="1500">
                <a:solidFill>
                  <a:schemeClr val="dk1"/>
                </a:solidFill>
                <a:latin typeface="Arial"/>
                <a:ea typeface="Arial"/>
                <a:cs typeface="Arial"/>
                <a:sym typeface="Arial"/>
              </a:rPr>
              <a:t>high quality rare damaging variants segregating correctly in-keeping with the phenotype</a:t>
            </a:r>
            <a:endParaRPr/>
          </a:p>
        </p:txBody>
      </p:sp>
      <p:sp>
        <p:nvSpPr>
          <p:cNvPr id="371" name="Google Shape;371;p15"/>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372" name="Google Shape;372;p15"/>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373" name="Google Shape;373;p15"/>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16"/>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0" name="Google Shape;380;p16"/>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Exploration of unsolved cases – two cases solved in RGP CAGI 6</a:t>
            </a:r>
            <a:endParaRPr/>
          </a:p>
        </p:txBody>
      </p:sp>
      <p:sp>
        <p:nvSpPr>
          <p:cNvPr id="381" name="Google Shape;381;p16"/>
          <p:cNvSpPr txBox="1"/>
          <p:nvPr/>
        </p:nvSpPr>
        <p:spPr>
          <a:xfrm>
            <a:off x="838200" y="1528362"/>
            <a:ext cx="10833872"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Arial"/>
                <a:ea typeface="Arial"/>
                <a:cs typeface="Arial"/>
                <a:sym typeface="Arial"/>
              </a:rPr>
              <a:t>16 unsolved cases included in the challenge in the hope of discovering novel diagnoses</a:t>
            </a:r>
            <a:endParaRPr sz="1600">
              <a:solidFill>
                <a:schemeClr val="dk1"/>
              </a:solidFill>
              <a:latin typeface="Arial"/>
              <a:ea typeface="Arial"/>
              <a:cs typeface="Arial"/>
              <a:sym typeface="Arial"/>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US" sz="1600">
                <a:solidFill>
                  <a:schemeClr val="dk1"/>
                </a:solidFill>
                <a:latin typeface="Arial"/>
                <a:ea typeface="Arial"/>
                <a:cs typeface="Arial"/>
                <a:sym typeface="Arial"/>
              </a:rPr>
              <a:t>The majority of candidates were deemed non-disease-causing due to issues with variant </a:t>
            </a:r>
            <a:r>
              <a:rPr b="1" lang="en-US" sz="1600">
                <a:solidFill>
                  <a:schemeClr val="dk1"/>
                </a:solidFill>
                <a:latin typeface="Arial"/>
                <a:ea typeface="Arial"/>
                <a:cs typeface="Arial"/>
                <a:sym typeface="Arial"/>
              </a:rPr>
              <a:t>quality</a:t>
            </a:r>
            <a:r>
              <a:rPr lang="en-US" sz="1600">
                <a:solidFill>
                  <a:schemeClr val="dk1"/>
                </a:solidFill>
                <a:latin typeface="Arial"/>
                <a:ea typeface="Arial"/>
                <a:cs typeface="Arial"/>
                <a:sym typeface="Arial"/>
              </a:rPr>
              <a:t> metrics, </a:t>
            </a:r>
            <a:r>
              <a:rPr b="1" lang="en-US" sz="1600">
                <a:solidFill>
                  <a:schemeClr val="dk1"/>
                </a:solidFill>
                <a:latin typeface="Arial"/>
                <a:ea typeface="Arial"/>
                <a:cs typeface="Arial"/>
                <a:sym typeface="Arial"/>
              </a:rPr>
              <a:t>segregation</a:t>
            </a:r>
            <a:r>
              <a:rPr lang="en-US" sz="1600">
                <a:solidFill>
                  <a:schemeClr val="dk1"/>
                </a:solidFill>
                <a:latin typeface="Arial"/>
                <a:ea typeface="Arial"/>
                <a:cs typeface="Arial"/>
                <a:sym typeface="Arial"/>
              </a:rPr>
              <a:t> (assuming complete penetrance) and/or </a:t>
            </a:r>
            <a:r>
              <a:rPr b="1" lang="en-US" sz="1600">
                <a:solidFill>
                  <a:schemeClr val="dk1"/>
                </a:solidFill>
                <a:latin typeface="Arial"/>
                <a:ea typeface="Arial"/>
                <a:cs typeface="Arial"/>
                <a:sym typeface="Arial"/>
              </a:rPr>
              <a:t>phenotype</a:t>
            </a:r>
            <a:r>
              <a:rPr lang="en-US" sz="1600">
                <a:solidFill>
                  <a:schemeClr val="dk1"/>
                </a:solidFill>
                <a:latin typeface="Arial"/>
                <a:ea typeface="Arial"/>
                <a:cs typeface="Arial"/>
                <a:sym typeface="Arial"/>
              </a:rPr>
              <a:t> relevance. RNA-seq confirmed candidates in </a:t>
            </a:r>
            <a:r>
              <a:rPr b="1" lang="en-US" sz="1600">
                <a:solidFill>
                  <a:schemeClr val="dk1"/>
                </a:solidFill>
                <a:latin typeface="Arial"/>
                <a:ea typeface="Arial"/>
                <a:cs typeface="Arial"/>
                <a:sym typeface="Arial"/>
              </a:rPr>
              <a:t>2/16 patients</a:t>
            </a:r>
            <a:endParaRPr sz="1600">
              <a:solidFill>
                <a:schemeClr val="dk1"/>
              </a:solidFill>
              <a:latin typeface="Arial"/>
              <a:ea typeface="Arial"/>
              <a:cs typeface="Arial"/>
              <a:sym typeface="Arial"/>
            </a:endParaRPr>
          </a:p>
        </p:txBody>
      </p:sp>
      <p:pic>
        <p:nvPicPr>
          <p:cNvPr descr="A diagram of a graph&#10;&#10;AI-generated content may be incorrect." id="382" name="Google Shape;382;p16"/>
          <p:cNvPicPr preferRelativeResize="0"/>
          <p:nvPr/>
        </p:nvPicPr>
        <p:blipFill rotWithShape="1">
          <a:blip r:embed="rId3">
            <a:alphaModFix/>
          </a:blip>
          <a:srcRect b="0" l="0" r="52380" t="7688"/>
          <a:stretch/>
        </p:blipFill>
        <p:spPr>
          <a:xfrm>
            <a:off x="1561692" y="2727285"/>
            <a:ext cx="3868384" cy="3602545"/>
          </a:xfrm>
          <a:prstGeom prst="rect">
            <a:avLst/>
          </a:prstGeom>
          <a:noFill/>
          <a:ln>
            <a:noFill/>
          </a:ln>
        </p:spPr>
      </p:pic>
      <p:pic>
        <p:nvPicPr>
          <p:cNvPr descr="A diagram of a graph&#10;&#10;AI-generated content may be incorrect." id="383" name="Google Shape;383;p16"/>
          <p:cNvPicPr preferRelativeResize="0"/>
          <p:nvPr/>
        </p:nvPicPr>
        <p:blipFill rotWithShape="1">
          <a:blip r:embed="rId3">
            <a:alphaModFix/>
          </a:blip>
          <a:srcRect b="0" l="47995" r="0" t="7688"/>
          <a:stretch/>
        </p:blipFill>
        <p:spPr>
          <a:xfrm>
            <a:off x="6386165" y="2727286"/>
            <a:ext cx="4224528" cy="3602545"/>
          </a:xfrm>
          <a:prstGeom prst="rect">
            <a:avLst/>
          </a:prstGeom>
          <a:noFill/>
          <a:ln>
            <a:noFill/>
          </a:ln>
        </p:spPr>
      </p:pic>
      <p:sp>
        <p:nvSpPr>
          <p:cNvPr id="384" name="Google Shape;384;p16"/>
          <p:cNvSpPr txBox="1"/>
          <p:nvPr/>
        </p:nvSpPr>
        <p:spPr>
          <a:xfrm>
            <a:off x="74880" y="3923189"/>
            <a:ext cx="1645679"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Intron retention caused by deep intronic variant in </a:t>
            </a:r>
            <a:r>
              <a:rPr b="1" i="1" lang="en-US" sz="1500">
                <a:solidFill>
                  <a:schemeClr val="dk1"/>
                </a:solidFill>
                <a:latin typeface="Arial"/>
                <a:ea typeface="Arial"/>
                <a:cs typeface="Arial"/>
                <a:sym typeface="Arial"/>
              </a:rPr>
              <a:t>ASNS</a:t>
            </a:r>
            <a:endParaRPr/>
          </a:p>
        </p:txBody>
      </p:sp>
      <p:sp>
        <p:nvSpPr>
          <p:cNvPr id="385" name="Google Shape;385;p16"/>
          <p:cNvSpPr txBox="1"/>
          <p:nvPr/>
        </p:nvSpPr>
        <p:spPr>
          <a:xfrm>
            <a:off x="10546321" y="4014629"/>
            <a:ext cx="1645679"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Skipped exon caused by near-splice site variant in </a:t>
            </a:r>
            <a:r>
              <a:rPr b="1" i="1" lang="en-US" sz="1500">
                <a:solidFill>
                  <a:schemeClr val="dk1"/>
                </a:solidFill>
                <a:latin typeface="Arial"/>
                <a:ea typeface="Arial"/>
                <a:cs typeface="Arial"/>
                <a:sym typeface="Arial"/>
              </a:rPr>
              <a:t>TCF4</a:t>
            </a:r>
            <a:endParaRPr/>
          </a:p>
        </p:txBody>
      </p:sp>
      <p:sp>
        <p:nvSpPr>
          <p:cNvPr id="386" name="Google Shape;386;p16"/>
          <p:cNvSpPr txBox="1"/>
          <p:nvPr/>
        </p:nvSpPr>
        <p:spPr>
          <a:xfrm>
            <a:off x="2836582" y="6396046"/>
            <a:ext cx="603428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Results returned to participants through their local providers.  </a:t>
            </a:r>
            <a:endParaRPr/>
          </a:p>
        </p:txBody>
      </p:sp>
      <p:sp>
        <p:nvSpPr>
          <p:cNvPr id="387" name="Google Shape;387;p16"/>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388" name="Google Shape;388;p16"/>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17"/>
          <p:cNvSpPr/>
          <p:nvPr/>
        </p:nvSpPr>
        <p:spPr>
          <a:xfrm>
            <a:off x="-180109" y="-96982"/>
            <a:ext cx="12704618" cy="1385455"/>
          </a:xfrm>
          <a:prstGeom prst="rect">
            <a:avLst/>
          </a:prstGeom>
          <a:solidFill>
            <a:srgbClr val="CC9FB7"/>
          </a:solidFill>
          <a:ln cap="flat" cmpd="sng" w="12700">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17"/>
          <p:cNvSpPr txBox="1"/>
          <p:nvPr>
            <p:ph type="title"/>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Overview of the RGP CAGI challenge 2025</a:t>
            </a:r>
            <a:endParaRPr/>
          </a:p>
        </p:txBody>
      </p:sp>
      <p:pic>
        <p:nvPicPr>
          <p:cNvPr descr="Graphical user interface, text, application, email&#10;&#10;Description automatically generated" id="396" name="Google Shape;396;p17"/>
          <p:cNvPicPr preferRelativeResize="0"/>
          <p:nvPr/>
        </p:nvPicPr>
        <p:blipFill rotWithShape="1">
          <a:blip r:embed="rId3">
            <a:alphaModFix/>
          </a:blip>
          <a:srcRect b="56039" l="1" r="76684" t="0"/>
          <a:stretch/>
        </p:blipFill>
        <p:spPr>
          <a:xfrm>
            <a:off x="113137" y="2944343"/>
            <a:ext cx="2314903" cy="1912880"/>
          </a:xfrm>
          <a:prstGeom prst="rect">
            <a:avLst/>
          </a:prstGeom>
          <a:noFill/>
          <a:ln>
            <a:noFill/>
          </a:ln>
        </p:spPr>
      </p:pic>
      <p:pic>
        <p:nvPicPr>
          <p:cNvPr id="397" name="Google Shape;397;p17"/>
          <p:cNvPicPr preferRelativeResize="0"/>
          <p:nvPr/>
        </p:nvPicPr>
        <p:blipFill rotWithShape="1">
          <a:blip r:embed="rId4">
            <a:alphaModFix/>
          </a:blip>
          <a:srcRect b="0" l="0" r="0" t="0"/>
          <a:stretch/>
        </p:blipFill>
        <p:spPr>
          <a:xfrm>
            <a:off x="750365" y="1621974"/>
            <a:ext cx="8694331" cy="1039163"/>
          </a:xfrm>
          <a:prstGeom prst="rect">
            <a:avLst/>
          </a:prstGeom>
          <a:noFill/>
          <a:ln>
            <a:noFill/>
          </a:ln>
        </p:spPr>
      </p:pic>
      <p:sp>
        <p:nvSpPr>
          <p:cNvPr id="398" name="Google Shape;398;p17"/>
          <p:cNvSpPr txBox="1"/>
          <p:nvPr/>
        </p:nvSpPr>
        <p:spPr>
          <a:xfrm>
            <a:off x="9285387" y="2248742"/>
            <a:ext cx="224228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878270"/>
                </a:solidFill>
                <a:latin typeface="Calibri"/>
                <a:ea typeface="Calibri"/>
                <a:cs typeface="Calibri"/>
                <a:sym typeface="Calibri"/>
              </a:rPr>
              <a:t>and one to open soon</a:t>
            </a:r>
            <a:endParaRPr/>
          </a:p>
        </p:txBody>
      </p:sp>
      <p:sp>
        <p:nvSpPr>
          <p:cNvPr id="399" name="Google Shape;399;p17"/>
          <p:cNvSpPr txBox="1"/>
          <p:nvPr/>
        </p:nvSpPr>
        <p:spPr>
          <a:xfrm>
            <a:off x="3235570" y="3493477"/>
            <a:ext cx="7491046"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In 2021, CAGI/Northeastern took responsibility for data security, but this is not practical when users accessing data from many institutions/countries to participate in CAGI.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Data sharing agreement required several months of renegotiation.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An institutional signature is required for participation in the challenge, with a separate form for each individual who will “touch” the data.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 name="Google Shape;400;p17"/>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401" name="Google Shape;401;p17"/>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402" name="Google Shape;402;p17"/>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pic>
        <p:nvPicPr>
          <p:cNvPr descr="The Boat Stock Illustrations ..." id="403" name="Google Shape;403;p17"/>
          <p:cNvPicPr preferRelativeResize="0"/>
          <p:nvPr/>
        </p:nvPicPr>
        <p:blipFill rotWithShape="1">
          <a:blip r:embed="rId5">
            <a:alphaModFix/>
          </a:blip>
          <a:srcRect b="0" l="0" r="0" t="0"/>
          <a:stretch/>
        </p:blipFill>
        <p:spPr>
          <a:xfrm>
            <a:off x="8970343" y="188631"/>
            <a:ext cx="2872367" cy="191143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18"/>
          <p:cNvSpPr/>
          <p:nvPr/>
        </p:nvSpPr>
        <p:spPr>
          <a:xfrm>
            <a:off x="-180109" y="-96982"/>
            <a:ext cx="12704618" cy="1385455"/>
          </a:xfrm>
          <a:prstGeom prst="rect">
            <a:avLst/>
          </a:prstGeom>
          <a:solidFill>
            <a:srgbClr val="CC9FB7"/>
          </a:solidFill>
          <a:ln cap="flat" cmpd="sng" w="12700">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0" name="Google Shape;410;p18"/>
          <p:cNvSpPr txBox="1"/>
          <p:nvPr>
            <p:ph type="title"/>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Overview of the RGP CAGI challenge 2025</a:t>
            </a:r>
            <a:endParaRPr/>
          </a:p>
        </p:txBody>
      </p:sp>
      <p:pic>
        <p:nvPicPr>
          <p:cNvPr descr="Graphical user interface, text, application, email&#10;&#10;Description automatically generated" id="411" name="Google Shape;411;p18"/>
          <p:cNvPicPr preferRelativeResize="0"/>
          <p:nvPr/>
        </p:nvPicPr>
        <p:blipFill rotWithShape="1">
          <a:blip r:embed="rId3">
            <a:alphaModFix/>
          </a:blip>
          <a:srcRect b="56039" l="1" r="76684" t="0"/>
          <a:stretch/>
        </p:blipFill>
        <p:spPr>
          <a:xfrm>
            <a:off x="113137" y="2944343"/>
            <a:ext cx="2314903" cy="1912880"/>
          </a:xfrm>
          <a:prstGeom prst="rect">
            <a:avLst/>
          </a:prstGeom>
          <a:noFill/>
          <a:ln>
            <a:noFill/>
          </a:ln>
        </p:spPr>
      </p:pic>
      <p:pic>
        <p:nvPicPr>
          <p:cNvPr descr="Graphical user interface&#10;&#10;Description automatically generated with medium confidence" id="412" name="Google Shape;412;p18"/>
          <p:cNvPicPr preferRelativeResize="0"/>
          <p:nvPr/>
        </p:nvPicPr>
        <p:blipFill rotWithShape="1">
          <a:blip r:embed="rId4">
            <a:alphaModFix/>
          </a:blip>
          <a:srcRect b="0" l="0" r="0" t="0"/>
          <a:stretch/>
        </p:blipFill>
        <p:spPr>
          <a:xfrm>
            <a:off x="476306" y="1485199"/>
            <a:ext cx="1468272" cy="724347"/>
          </a:xfrm>
          <a:prstGeom prst="rect">
            <a:avLst/>
          </a:prstGeom>
          <a:noFill/>
          <a:ln>
            <a:noFill/>
          </a:ln>
        </p:spPr>
      </p:pic>
      <p:pic>
        <p:nvPicPr>
          <p:cNvPr descr="A qr code on a white background&#10;&#10;AI-generated content may be incorrect." id="413" name="Google Shape;413;p18"/>
          <p:cNvPicPr preferRelativeResize="0"/>
          <p:nvPr/>
        </p:nvPicPr>
        <p:blipFill rotWithShape="1">
          <a:blip r:embed="rId5">
            <a:alphaModFix/>
          </a:blip>
          <a:srcRect b="0" l="0" r="0" t="0"/>
          <a:stretch/>
        </p:blipFill>
        <p:spPr>
          <a:xfrm>
            <a:off x="10121205" y="3000825"/>
            <a:ext cx="1483170" cy="1529231"/>
          </a:xfrm>
          <a:prstGeom prst="rect">
            <a:avLst/>
          </a:prstGeom>
          <a:noFill/>
          <a:ln>
            <a:noFill/>
          </a:ln>
        </p:spPr>
      </p:pic>
      <p:pic>
        <p:nvPicPr>
          <p:cNvPr id="414" name="Google Shape;414;p18"/>
          <p:cNvPicPr preferRelativeResize="0"/>
          <p:nvPr/>
        </p:nvPicPr>
        <p:blipFill rotWithShape="1">
          <a:blip r:embed="rId6">
            <a:alphaModFix/>
          </a:blip>
          <a:srcRect b="0" l="0" r="0" t="0"/>
          <a:stretch/>
        </p:blipFill>
        <p:spPr>
          <a:xfrm>
            <a:off x="2209800" y="2022935"/>
            <a:ext cx="7772400" cy="4490158"/>
          </a:xfrm>
          <a:prstGeom prst="rect">
            <a:avLst/>
          </a:prstGeom>
          <a:noFill/>
          <a:ln>
            <a:noFill/>
          </a:ln>
        </p:spPr>
      </p:pic>
      <p:sp>
        <p:nvSpPr>
          <p:cNvPr id="415" name="Google Shape;415;p18"/>
          <p:cNvSpPr txBox="1"/>
          <p:nvPr/>
        </p:nvSpPr>
        <p:spPr>
          <a:xfrm>
            <a:off x="7954625" y="1772160"/>
            <a:ext cx="234512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Calibri"/>
                <a:ea typeface="Calibri"/>
                <a:cs typeface="Calibri"/>
                <a:sym typeface="Calibri"/>
              </a:rPr>
              <a:t>Opened October 31, 2025</a:t>
            </a:r>
            <a:endParaRPr/>
          </a:p>
          <a:p>
            <a:pPr indent="0" lvl="0" marL="0" marR="0" rtl="0" algn="l">
              <a:spcBef>
                <a:spcPts val="0"/>
              </a:spcBef>
              <a:spcAft>
                <a:spcPts val="0"/>
              </a:spcAft>
              <a:buNone/>
            </a:pPr>
            <a:r>
              <a:rPr lang="en-US" sz="1600">
                <a:solidFill>
                  <a:schemeClr val="dk1"/>
                </a:solidFill>
                <a:latin typeface="Calibri"/>
                <a:ea typeface="Calibri"/>
                <a:cs typeface="Calibri"/>
                <a:sym typeface="Calibri"/>
              </a:rPr>
              <a:t>Closes February 28, 2026</a:t>
            </a:r>
            <a:endParaRPr/>
          </a:p>
        </p:txBody>
      </p:sp>
      <p:sp>
        <p:nvSpPr>
          <p:cNvPr id="416" name="Google Shape;416;p18"/>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417" name="Google Shape;417;p18"/>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418" name="Google Shape;418;p18"/>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19"/>
          <p:cNvSpPr/>
          <p:nvPr/>
        </p:nvSpPr>
        <p:spPr>
          <a:xfrm>
            <a:off x="-180109" y="-96982"/>
            <a:ext cx="12704618" cy="1385455"/>
          </a:xfrm>
          <a:prstGeom prst="rect">
            <a:avLst/>
          </a:prstGeom>
          <a:solidFill>
            <a:srgbClr val="CC9FB7"/>
          </a:solidFill>
          <a:ln cap="flat" cmpd="sng" w="12700">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25" name="Google Shape;425;p19"/>
          <p:cNvGrpSpPr/>
          <p:nvPr/>
        </p:nvGrpSpPr>
        <p:grpSpPr>
          <a:xfrm>
            <a:off x="848592" y="1516227"/>
            <a:ext cx="1655780" cy="1172317"/>
            <a:chOff x="838200" y="2297853"/>
            <a:chExt cx="1655780" cy="1172317"/>
          </a:xfrm>
        </p:grpSpPr>
        <p:grpSp>
          <p:nvGrpSpPr>
            <p:cNvPr id="426" name="Google Shape;426;p19"/>
            <p:cNvGrpSpPr/>
            <p:nvPr/>
          </p:nvGrpSpPr>
          <p:grpSpPr>
            <a:xfrm>
              <a:off x="1332103" y="2304258"/>
              <a:ext cx="171732" cy="507790"/>
              <a:chOff x="1531" y="712"/>
              <a:chExt cx="630" cy="2189"/>
            </a:xfrm>
          </p:grpSpPr>
          <p:sp>
            <p:nvSpPr>
              <p:cNvPr id="427" name="Google Shape;427;p19"/>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428" name="Google Shape;428;p19"/>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429" name="Google Shape;429;p19"/>
            <p:cNvGrpSpPr/>
            <p:nvPr/>
          </p:nvGrpSpPr>
          <p:grpSpPr>
            <a:xfrm>
              <a:off x="1472851" y="2304258"/>
              <a:ext cx="171732" cy="507790"/>
              <a:chOff x="1531" y="712"/>
              <a:chExt cx="630" cy="2189"/>
            </a:xfrm>
          </p:grpSpPr>
          <p:sp>
            <p:nvSpPr>
              <p:cNvPr id="430" name="Google Shape;430;p19"/>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chemeClr val="lt1"/>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431" name="Google Shape;431;p19"/>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no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432" name="Google Shape;432;p19"/>
            <p:cNvGrpSpPr/>
            <p:nvPr/>
          </p:nvGrpSpPr>
          <p:grpSpPr>
            <a:xfrm>
              <a:off x="1632765" y="2301055"/>
              <a:ext cx="171732" cy="507790"/>
              <a:chOff x="1531" y="712"/>
              <a:chExt cx="630" cy="2189"/>
            </a:xfrm>
          </p:grpSpPr>
          <p:sp>
            <p:nvSpPr>
              <p:cNvPr id="433" name="Google Shape;433;p19"/>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434" name="Google Shape;434;p19"/>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435" name="Google Shape;435;p19"/>
            <p:cNvGrpSpPr/>
            <p:nvPr/>
          </p:nvGrpSpPr>
          <p:grpSpPr>
            <a:xfrm>
              <a:off x="1792240" y="2301055"/>
              <a:ext cx="171732" cy="507790"/>
              <a:chOff x="1531" y="712"/>
              <a:chExt cx="630" cy="2189"/>
            </a:xfrm>
          </p:grpSpPr>
          <p:sp>
            <p:nvSpPr>
              <p:cNvPr id="436" name="Google Shape;436;p19"/>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chemeClr val="lt1"/>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437" name="Google Shape;437;p19"/>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no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438" name="Google Shape;438;p19"/>
            <p:cNvGrpSpPr/>
            <p:nvPr/>
          </p:nvGrpSpPr>
          <p:grpSpPr>
            <a:xfrm>
              <a:off x="1952154" y="2297853"/>
              <a:ext cx="171732" cy="507790"/>
              <a:chOff x="1531" y="712"/>
              <a:chExt cx="630" cy="2189"/>
            </a:xfrm>
          </p:grpSpPr>
          <p:sp>
            <p:nvSpPr>
              <p:cNvPr id="439" name="Google Shape;439;p19"/>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440" name="Google Shape;440;p19"/>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sp>
          <p:nvSpPr>
            <p:cNvPr id="441" name="Google Shape;441;p19"/>
            <p:cNvSpPr txBox="1"/>
            <p:nvPr/>
          </p:nvSpPr>
          <p:spPr>
            <a:xfrm>
              <a:off x="838200" y="2823839"/>
              <a:ext cx="165578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Probands with suspected Mendelian disease</a:t>
              </a:r>
              <a:endParaRPr/>
            </a:p>
          </p:txBody>
        </p:sp>
      </p:grpSp>
      <p:grpSp>
        <p:nvGrpSpPr>
          <p:cNvPr id="442" name="Google Shape;442;p19"/>
          <p:cNvGrpSpPr/>
          <p:nvPr/>
        </p:nvGrpSpPr>
        <p:grpSpPr>
          <a:xfrm>
            <a:off x="838200" y="4035919"/>
            <a:ext cx="1593115" cy="1300016"/>
            <a:chOff x="900865" y="4832152"/>
            <a:chExt cx="1593115" cy="1300016"/>
          </a:xfrm>
        </p:grpSpPr>
        <p:pic>
          <p:nvPicPr>
            <p:cNvPr id="443" name="Google Shape;443;p19"/>
            <p:cNvPicPr preferRelativeResize="0"/>
            <p:nvPr/>
          </p:nvPicPr>
          <p:blipFill rotWithShape="1">
            <a:blip r:embed="rId3">
              <a:alphaModFix/>
            </a:blip>
            <a:srcRect b="0" l="0" r="0" t="0"/>
            <a:stretch/>
          </p:blipFill>
          <p:spPr>
            <a:xfrm>
              <a:off x="1544260" y="4832152"/>
              <a:ext cx="355583" cy="638844"/>
            </a:xfrm>
            <a:prstGeom prst="rect">
              <a:avLst/>
            </a:prstGeom>
            <a:noFill/>
            <a:ln>
              <a:noFill/>
            </a:ln>
          </p:spPr>
        </p:pic>
        <p:pic>
          <p:nvPicPr>
            <p:cNvPr id="444" name="Google Shape;444;p19"/>
            <p:cNvPicPr preferRelativeResize="0"/>
            <p:nvPr/>
          </p:nvPicPr>
          <p:blipFill rotWithShape="1">
            <a:blip r:embed="rId4">
              <a:alphaModFix/>
            </a:blip>
            <a:srcRect b="0" l="0" r="0" t="0"/>
            <a:stretch/>
          </p:blipFill>
          <p:spPr>
            <a:xfrm>
              <a:off x="1822367" y="5050321"/>
              <a:ext cx="215729" cy="415477"/>
            </a:xfrm>
            <a:prstGeom prst="rect">
              <a:avLst/>
            </a:prstGeom>
            <a:noFill/>
            <a:ln>
              <a:noFill/>
            </a:ln>
          </p:spPr>
        </p:pic>
        <p:sp>
          <p:nvSpPr>
            <p:cNvPr id="445" name="Google Shape;445;p19"/>
            <p:cNvSpPr txBox="1"/>
            <p:nvPr/>
          </p:nvSpPr>
          <p:spPr>
            <a:xfrm>
              <a:off x="900865" y="5485837"/>
              <a:ext cx="159311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DNA purified from blood for genetic analysis</a:t>
              </a:r>
              <a:endParaRPr/>
            </a:p>
          </p:txBody>
        </p:sp>
      </p:grpSp>
      <p:grpSp>
        <p:nvGrpSpPr>
          <p:cNvPr id="446" name="Google Shape;446;p19"/>
          <p:cNvGrpSpPr/>
          <p:nvPr/>
        </p:nvGrpSpPr>
        <p:grpSpPr>
          <a:xfrm>
            <a:off x="879924" y="2819877"/>
            <a:ext cx="1593115" cy="1098191"/>
            <a:chOff x="395751" y="5041921"/>
            <a:chExt cx="1593115" cy="1098191"/>
          </a:xfrm>
        </p:grpSpPr>
        <p:pic>
          <p:nvPicPr>
            <p:cNvPr id="447" name="Google Shape;447;p19"/>
            <p:cNvPicPr preferRelativeResize="0"/>
            <p:nvPr/>
          </p:nvPicPr>
          <p:blipFill rotWithShape="1">
            <a:blip r:embed="rId5">
              <a:alphaModFix/>
            </a:blip>
            <a:srcRect b="0" l="0" r="0" t="0"/>
            <a:stretch/>
          </p:blipFill>
          <p:spPr>
            <a:xfrm>
              <a:off x="1311587" y="5325219"/>
              <a:ext cx="288605" cy="350710"/>
            </a:xfrm>
            <a:prstGeom prst="rect">
              <a:avLst/>
            </a:prstGeom>
            <a:noFill/>
            <a:ln>
              <a:noFill/>
            </a:ln>
          </p:spPr>
        </p:pic>
        <p:pic>
          <p:nvPicPr>
            <p:cNvPr id="448" name="Google Shape;448;p19"/>
            <p:cNvPicPr preferRelativeResize="0"/>
            <p:nvPr/>
          </p:nvPicPr>
          <p:blipFill rotWithShape="1">
            <a:blip r:embed="rId6">
              <a:alphaModFix/>
            </a:blip>
            <a:srcRect b="0" l="0" r="0" t="0"/>
            <a:stretch/>
          </p:blipFill>
          <p:spPr>
            <a:xfrm>
              <a:off x="935749" y="5041921"/>
              <a:ext cx="429673" cy="501285"/>
            </a:xfrm>
            <a:prstGeom prst="rect">
              <a:avLst/>
            </a:prstGeom>
            <a:noFill/>
            <a:ln>
              <a:noFill/>
            </a:ln>
          </p:spPr>
        </p:pic>
        <p:sp>
          <p:nvSpPr>
            <p:cNvPr id="449" name="Google Shape;449;p19"/>
            <p:cNvSpPr txBox="1"/>
            <p:nvPr/>
          </p:nvSpPr>
          <p:spPr>
            <a:xfrm>
              <a:off x="395751" y="5678447"/>
              <a:ext cx="159311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HPO extraction from medical records</a:t>
              </a:r>
              <a:endParaRPr/>
            </a:p>
          </p:txBody>
        </p:sp>
      </p:grpSp>
      <p:sp>
        <p:nvSpPr>
          <p:cNvPr id="450" name="Google Shape;450;p19"/>
          <p:cNvSpPr txBox="1"/>
          <p:nvPr/>
        </p:nvSpPr>
        <p:spPr>
          <a:xfrm>
            <a:off x="2961606" y="1580648"/>
            <a:ext cx="10021600" cy="78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500">
                <a:solidFill>
                  <a:schemeClr val="dk1"/>
                </a:solidFill>
                <a:latin typeface="Arial"/>
                <a:ea typeface="Arial"/>
                <a:cs typeface="Arial"/>
                <a:sym typeface="Arial"/>
              </a:rPr>
              <a:t>Example set: </a:t>
            </a:r>
            <a:r>
              <a:rPr lang="en-US" sz="1500">
                <a:solidFill>
                  <a:schemeClr val="dk1"/>
                </a:solidFill>
                <a:latin typeface="Arial"/>
                <a:ea typeface="Arial"/>
                <a:cs typeface="Arial"/>
                <a:sym typeface="Arial"/>
              </a:rPr>
              <a:t>14 solved families from RGP CAGI 6 </a:t>
            </a:r>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Test set: </a:t>
            </a:r>
            <a:r>
              <a:rPr lang="en-US" sz="1500">
                <a:solidFill>
                  <a:schemeClr val="dk1"/>
                </a:solidFill>
                <a:latin typeface="Arial"/>
                <a:ea typeface="Arial"/>
                <a:cs typeface="Arial"/>
                <a:sym typeface="Arial"/>
              </a:rPr>
              <a:t>30 solved and unsolved families – proband, duos, trios, quads </a:t>
            </a:r>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Discovery set: </a:t>
            </a:r>
            <a:r>
              <a:rPr lang="en-US" sz="1500">
                <a:solidFill>
                  <a:schemeClr val="dk1"/>
                </a:solidFill>
                <a:latin typeface="Arial"/>
                <a:ea typeface="Arial"/>
                <a:cs typeface="Arial"/>
                <a:sym typeface="Arial"/>
              </a:rPr>
              <a:t>20 unsolved families </a:t>
            </a:r>
            <a:endParaRPr/>
          </a:p>
        </p:txBody>
      </p:sp>
      <p:sp>
        <p:nvSpPr>
          <p:cNvPr id="451" name="Google Shape;451;p19"/>
          <p:cNvSpPr txBox="1"/>
          <p:nvPr/>
        </p:nvSpPr>
        <p:spPr>
          <a:xfrm>
            <a:off x="2961606" y="2986391"/>
            <a:ext cx="883006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Phenotype provided as Human Phenotype Ontology (HPO) nomenclature – in csv and phenopackets</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Diversity represents the range of phenotypes routinely seen in patients referred for genetic testing</a:t>
            </a:r>
            <a:endParaRPr/>
          </a:p>
        </p:txBody>
      </p:sp>
      <p:sp>
        <p:nvSpPr>
          <p:cNvPr id="452" name="Google Shape;452;p19"/>
          <p:cNvSpPr txBox="1"/>
          <p:nvPr/>
        </p:nvSpPr>
        <p:spPr>
          <a:xfrm>
            <a:off x="2961606" y="4331285"/>
            <a:ext cx="8702856" cy="78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Sequencing performed at the Broad Institute on an Illumina sequencer at least 30x depth</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Raw sequence reads reassembled against GRCh38 with variant calling by DRAGEN v3.7.8</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Variant calls in the form of SNVs and indels (no structural variants) provided within a joint-called vcf</a:t>
            </a:r>
            <a:endParaRPr/>
          </a:p>
        </p:txBody>
      </p:sp>
      <p:sp>
        <p:nvSpPr>
          <p:cNvPr id="453" name="Google Shape;453;p19"/>
          <p:cNvSpPr txBox="1"/>
          <p:nvPr/>
        </p:nvSpPr>
        <p:spPr>
          <a:xfrm>
            <a:off x="625238" y="5406141"/>
            <a:ext cx="10728562"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500">
                <a:solidFill>
                  <a:schemeClr val="dk1"/>
                </a:solidFill>
                <a:latin typeface="Arial"/>
                <a:ea typeface="Arial"/>
                <a:cs typeface="Arial"/>
                <a:sym typeface="Arial"/>
              </a:rPr>
              <a:t>Aim: participants asked to provide a molecular diagnosis for as many probands as possible i.e., to identify one or more causal variants per proband</a:t>
            </a:r>
            <a:endParaRPr/>
          </a:p>
        </p:txBody>
      </p:sp>
      <p:sp>
        <p:nvSpPr>
          <p:cNvPr id="454" name="Google Shape;454;p19"/>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Design of the RGP VCF CAGI 7 challenge</a:t>
            </a:r>
            <a:endParaRPr/>
          </a:p>
        </p:txBody>
      </p:sp>
      <p:sp>
        <p:nvSpPr>
          <p:cNvPr id="455" name="Google Shape;455;p19"/>
          <p:cNvSpPr txBox="1"/>
          <p:nvPr/>
        </p:nvSpPr>
        <p:spPr>
          <a:xfrm>
            <a:off x="2961606" y="5990238"/>
            <a:ext cx="7864141" cy="78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Solved families will be used in assessment</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Top hits from high-performing models will be evaluated for new solves in unsolved families</a:t>
            </a:r>
            <a:endParaRPr b="1" sz="1500">
              <a:solidFill>
                <a:schemeClr val="dk1"/>
              </a:solidFill>
              <a:latin typeface="Arial"/>
              <a:ea typeface="Arial"/>
              <a:cs typeface="Arial"/>
              <a:sym typeface="Arial"/>
            </a:endParaRPr>
          </a:p>
          <a:p>
            <a:pPr indent="0" lvl="0" marL="0" marR="0" rtl="0" algn="l">
              <a:spcBef>
                <a:spcPts val="0"/>
              </a:spcBef>
              <a:spcAft>
                <a:spcPts val="0"/>
              </a:spcAft>
              <a:buNone/>
            </a:pPr>
            <a:r>
              <a:t/>
            </a:r>
            <a:endParaRPr sz="1500">
              <a:solidFill>
                <a:schemeClr val="dk1"/>
              </a:solidFill>
              <a:latin typeface="Calibri"/>
              <a:ea typeface="Calibri"/>
              <a:cs typeface="Calibri"/>
              <a:sym typeface="Calibri"/>
            </a:endParaRPr>
          </a:p>
        </p:txBody>
      </p:sp>
      <p:sp>
        <p:nvSpPr>
          <p:cNvPr id="456" name="Google Shape;456;p19"/>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457" name="Google Shape;457;p19"/>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458" name="Google Shape;458;p19"/>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20"/>
          <p:cNvSpPr/>
          <p:nvPr/>
        </p:nvSpPr>
        <p:spPr>
          <a:xfrm>
            <a:off x="-180109" y="-96982"/>
            <a:ext cx="12704618" cy="1385455"/>
          </a:xfrm>
          <a:prstGeom prst="rect">
            <a:avLst/>
          </a:prstGeom>
          <a:solidFill>
            <a:srgbClr val="CC9FB7"/>
          </a:solidFill>
          <a:ln cap="flat" cmpd="sng" w="12700">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5" name="Google Shape;465;p20"/>
          <p:cNvSpPr txBox="1"/>
          <p:nvPr/>
        </p:nvSpPr>
        <p:spPr>
          <a:xfrm>
            <a:off x="326146" y="3203613"/>
            <a:ext cx="11561053" cy="338554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Additional data requested:</a:t>
            </a:r>
            <a:endParaRPr/>
          </a:p>
          <a:p>
            <a:pPr indent="-400050" lvl="0" marL="400050" marR="0" rtl="0" algn="l">
              <a:spcBef>
                <a:spcPts val="0"/>
              </a:spcBef>
              <a:spcAft>
                <a:spcPts val="0"/>
              </a:spcAft>
              <a:buClr>
                <a:schemeClr val="dk1"/>
              </a:buClr>
              <a:buSzPts val="1500"/>
              <a:buFont typeface="Arial"/>
              <a:buAutoNum type="romanLcParenR"/>
            </a:pPr>
            <a:r>
              <a:rPr lang="en-US" sz="1500">
                <a:solidFill>
                  <a:schemeClr val="dk1"/>
                </a:solidFill>
                <a:latin typeface="Arial"/>
                <a:ea typeface="Arial"/>
                <a:cs typeface="Arial"/>
                <a:sym typeface="Arial"/>
              </a:rPr>
              <a:t>If the submission file is the </a:t>
            </a:r>
            <a:r>
              <a:rPr b="1" lang="en-US" sz="1500">
                <a:solidFill>
                  <a:schemeClr val="dk1"/>
                </a:solidFill>
                <a:latin typeface="Arial"/>
                <a:ea typeface="Arial"/>
                <a:cs typeface="Arial"/>
                <a:sym typeface="Arial"/>
              </a:rPr>
              <a:t>automated output</a:t>
            </a:r>
            <a:r>
              <a:rPr lang="en-US" sz="1500">
                <a:solidFill>
                  <a:schemeClr val="dk1"/>
                </a:solidFill>
                <a:latin typeface="Arial"/>
                <a:ea typeface="Arial"/>
                <a:cs typeface="Arial"/>
                <a:sym typeface="Arial"/>
              </a:rPr>
              <a:t> of the computational model (preferred) or whether the file has undergone </a:t>
            </a:r>
            <a:r>
              <a:rPr b="1" lang="en-US" sz="1500">
                <a:solidFill>
                  <a:schemeClr val="dk1"/>
                </a:solidFill>
                <a:latin typeface="Arial"/>
                <a:ea typeface="Arial"/>
                <a:cs typeface="Arial"/>
                <a:sym typeface="Arial"/>
              </a:rPr>
              <a:t>downstream manual review </a:t>
            </a:r>
            <a:r>
              <a:rPr lang="en-US" sz="1500">
                <a:solidFill>
                  <a:schemeClr val="dk1"/>
                </a:solidFill>
                <a:latin typeface="Arial"/>
                <a:ea typeface="Arial"/>
                <a:cs typeface="Arial"/>
                <a:sym typeface="Arial"/>
              </a:rPr>
              <a:t>and curation</a:t>
            </a:r>
            <a:endParaRPr/>
          </a:p>
          <a:p>
            <a:pPr indent="-400050" lvl="0" marL="400050" marR="0" rtl="0" algn="l">
              <a:spcBef>
                <a:spcPts val="0"/>
              </a:spcBef>
              <a:spcAft>
                <a:spcPts val="0"/>
              </a:spcAft>
              <a:buClr>
                <a:schemeClr val="dk1"/>
              </a:buClr>
              <a:buSzPts val="1500"/>
              <a:buFont typeface="Arial"/>
              <a:buAutoNum type="romanLcParenR"/>
            </a:pPr>
            <a:r>
              <a:rPr lang="en-US" sz="1500">
                <a:solidFill>
                  <a:schemeClr val="dk1"/>
                </a:solidFill>
                <a:latin typeface="Arial"/>
                <a:ea typeface="Arial"/>
                <a:cs typeface="Arial"/>
                <a:sym typeface="Arial"/>
              </a:rPr>
              <a:t>If training of the model only used </a:t>
            </a:r>
            <a:r>
              <a:rPr b="1" lang="en-US" sz="1500">
                <a:solidFill>
                  <a:schemeClr val="dk1"/>
                </a:solidFill>
                <a:latin typeface="Arial"/>
                <a:ea typeface="Arial"/>
                <a:cs typeface="Arial"/>
                <a:sym typeface="Arial"/>
              </a:rPr>
              <a:t>publicly-available data </a:t>
            </a:r>
            <a:r>
              <a:rPr lang="en-US" sz="1500">
                <a:solidFill>
                  <a:schemeClr val="dk1"/>
                </a:solidFill>
                <a:latin typeface="Arial"/>
                <a:ea typeface="Arial"/>
                <a:cs typeface="Arial"/>
                <a:sym typeface="Arial"/>
              </a:rPr>
              <a:t>(preferred) or if </a:t>
            </a:r>
            <a:r>
              <a:rPr b="1" lang="en-US" sz="1500">
                <a:solidFill>
                  <a:schemeClr val="dk1"/>
                </a:solidFill>
                <a:latin typeface="Arial"/>
                <a:ea typeface="Arial"/>
                <a:cs typeface="Arial"/>
                <a:sym typeface="Arial"/>
              </a:rPr>
              <a:t>proprietary data </a:t>
            </a:r>
            <a:r>
              <a:rPr lang="en-US" sz="1500">
                <a:solidFill>
                  <a:schemeClr val="dk1"/>
                </a:solidFill>
                <a:latin typeface="Arial"/>
                <a:ea typeface="Arial"/>
                <a:cs typeface="Arial"/>
                <a:sym typeface="Arial"/>
              </a:rPr>
              <a:t>were also used </a:t>
            </a:r>
            <a:endParaRPr/>
          </a:p>
          <a:p>
            <a:pPr indent="-400050" lvl="0" marL="400050" marR="0" rtl="0" algn="l">
              <a:spcBef>
                <a:spcPts val="0"/>
              </a:spcBef>
              <a:spcAft>
                <a:spcPts val="0"/>
              </a:spcAft>
              <a:buClr>
                <a:schemeClr val="dk1"/>
              </a:buClr>
              <a:buSzPts val="1500"/>
              <a:buFont typeface="Arial"/>
              <a:buAutoNum type="romanLcParenR"/>
            </a:pPr>
            <a:r>
              <a:rPr lang="en-US" sz="1500">
                <a:solidFill>
                  <a:schemeClr val="dk1"/>
                </a:solidFill>
                <a:latin typeface="Arial"/>
                <a:ea typeface="Arial"/>
                <a:cs typeface="Arial"/>
                <a:sym typeface="Arial"/>
              </a:rPr>
              <a:t>If the model is able to output proposed </a:t>
            </a:r>
            <a:r>
              <a:rPr b="1" lang="en-US" sz="1500">
                <a:solidFill>
                  <a:schemeClr val="dk1"/>
                </a:solidFill>
                <a:latin typeface="Arial"/>
                <a:ea typeface="Arial"/>
                <a:cs typeface="Arial"/>
                <a:sym typeface="Arial"/>
              </a:rPr>
              <a:t>pairs</a:t>
            </a:r>
            <a:r>
              <a:rPr lang="en-US" sz="1500">
                <a:solidFill>
                  <a:schemeClr val="dk1"/>
                </a:solidFill>
                <a:latin typeface="Arial"/>
                <a:ea typeface="Arial"/>
                <a:cs typeface="Arial"/>
                <a:sym typeface="Arial"/>
              </a:rPr>
              <a:t> of compound heterozygous CV candidates or only </a:t>
            </a:r>
            <a:r>
              <a:rPr b="1" lang="en-US" sz="1500">
                <a:solidFill>
                  <a:schemeClr val="dk1"/>
                </a:solidFill>
                <a:latin typeface="Arial"/>
                <a:ea typeface="Arial"/>
                <a:cs typeface="Arial"/>
                <a:sym typeface="Arial"/>
              </a:rPr>
              <a:t>single</a:t>
            </a:r>
            <a:r>
              <a:rPr lang="en-US" sz="1500">
                <a:solidFill>
                  <a:schemeClr val="dk1"/>
                </a:solidFill>
                <a:latin typeface="Arial"/>
                <a:ea typeface="Arial"/>
                <a:cs typeface="Arial"/>
                <a:sym typeface="Arial"/>
              </a:rPr>
              <a:t> CV candidates (this will be taken into consideration in the assessment of performance in detecting true positive recessive diagnoses)</a:t>
            </a:r>
            <a:endParaRPr/>
          </a:p>
          <a:p>
            <a:pPr indent="-400050" lvl="0" marL="400050" marR="0" rtl="0" algn="l">
              <a:spcBef>
                <a:spcPts val="0"/>
              </a:spcBef>
              <a:spcAft>
                <a:spcPts val="0"/>
              </a:spcAft>
              <a:buClr>
                <a:schemeClr val="dk1"/>
              </a:buClr>
              <a:buSzPts val="1500"/>
              <a:buFont typeface="Arial"/>
              <a:buAutoNum type="romanLcParenR"/>
            </a:pPr>
            <a:r>
              <a:rPr lang="en-US" sz="1500">
                <a:solidFill>
                  <a:schemeClr val="dk1"/>
                </a:solidFill>
                <a:latin typeface="Arial"/>
                <a:ea typeface="Arial"/>
                <a:cs typeface="Arial"/>
                <a:sym typeface="Arial"/>
              </a:rPr>
              <a:t>An estimate of </a:t>
            </a:r>
            <a:r>
              <a:rPr b="1" lang="en-US" sz="1500">
                <a:solidFill>
                  <a:schemeClr val="dk1"/>
                </a:solidFill>
                <a:latin typeface="Arial"/>
                <a:ea typeface="Arial"/>
                <a:cs typeface="Arial"/>
                <a:sym typeface="Arial"/>
              </a:rPr>
              <a:t>run time and cost </a:t>
            </a:r>
            <a:r>
              <a:rPr lang="en-US" sz="1500">
                <a:solidFill>
                  <a:schemeClr val="dk1"/>
                </a:solidFill>
                <a:latin typeface="Arial"/>
                <a:ea typeface="Arial"/>
                <a:cs typeface="Arial"/>
                <a:sym typeface="Arial"/>
              </a:rPr>
              <a:t>for the model where possible</a:t>
            </a:r>
            <a:endParaRPr/>
          </a:p>
          <a:p>
            <a:pPr indent="-304800" lvl="0" marL="400050" marR="0" rtl="0" algn="l">
              <a:spcBef>
                <a:spcPts val="0"/>
              </a:spcBef>
              <a:spcAft>
                <a:spcPts val="0"/>
              </a:spcAft>
              <a:buClr>
                <a:schemeClr val="dk1"/>
              </a:buClr>
              <a:buSzPts val="1500"/>
              <a:buFont typeface="Calibri"/>
              <a:buNone/>
            </a:pPr>
            <a:r>
              <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A survey will be conducted, collecting information on methods/platforms from participating teams upon submission</a:t>
            </a:r>
            <a:endParaRPr/>
          </a:p>
          <a:p>
            <a:pPr indent="0" lvl="0" marL="0" marR="0" rtl="0" algn="l">
              <a:spcBef>
                <a:spcPts val="0"/>
              </a:spcBef>
              <a:spcAft>
                <a:spcPts val="0"/>
              </a:spcAft>
              <a:buNone/>
            </a:pPr>
            <a:br>
              <a:rPr lang="en-US" sz="1600">
                <a:solidFill>
                  <a:schemeClr val="dk1"/>
                </a:solidFill>
                <a:latin typeface="Calibri"/>
                <a:ea typeface="Calibri"/>
                <a:cs typeface="Calibri"/>
                <a:sym typeface="Calibri"/>
              </a:rPr>
            </a:br>
            <a:endParaRPr sz="1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600">
                <a:solidFill>
                  <a:schemeClr val="dk1"/>
                </a:solidFill>
                <a:latin typeface="Arial"/>
                <a:ea typeface="Arial"/>
                <a:cs typeface="Arial"/>
                <a:sym typeface="Arial"/>
              </a:rPr>
              <a:t>Please do not mark any case or variant in the ongoing CAGI challenge as solved in data-sharing analysis platforms.</a:t>
            </a:r>
            <a:endParaRPr/>
          </a:p>
          <a:p>
            <a:pPr indent="0" lvl="0" marL="0" marR="0" rtl="0" algn="l">
              <a:spcBef>
                <a:spcPts val="0"/>
              </a:spcBef>
              <a:spcAft>
                <a:spcPts val="0"/>
              </a:spcAft>
              <a:buNone/>
            </a:pPr>
            <a:br>
              <a:rPr lang="en-US" sz="1600">
                <a:solidFill>
                  <a:schemeClr val="dk1"/>
                </a:solidFill>
                <a:latin typeface="Calibri"/>
                <a:ea typeface="Calibri"/>
                <a:cs typeface="Calibri"/>
                <a:sym typeface="Calibri"/>
              </a:rPr>
            </a:br>
            <a:endParaRPr sz="1500">
              <a:solidFill>
                <a:schemeClr val="dk1"/>
              </a:solidFill>
              <a:latin typeface="Arial"/>
              <a:ea typeface="Arial"/>
              <a:cs typeface="Arial"/>
              <a:sym typeface="Arial"/>
            </a:endParaRPr>
          </a:p>
        </p:txBody>
      </p:sp>
      <p:sp>
        <p:nvSpPr>
          <p:cNvPr id="466" name="Google Shape;466;p20"/>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Results submission for RGP VCF CAGI 7</a:t>
            </a:r>
            <a:endParaRPr/>
          </a:p>
        </p:txBody>
      </p:sp>
      <p:sp>
        <p:nvSpPr>
          <p:cNvPr id="467" name="Google Shape;467;p20"/>
          <p:cNvSpPr txBox="1"/>
          <p:nvPr/>
        </p:nvSpPr>
        <p:spPr>
          <a:xfrm>
            <a:off x="212962" y="1456724"/>
            <a:ext cx="5773310" cy="12464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a:solidFill>
                  <a:schemeClr val="dk1"/>
                </a:solidFill>
                <a:latin typeface="Arial"/>
                <a:ea typeface="Arial"/>
                <a:cs typeface="Arial"/>
                <a:sym typeface="Arial"/>
              </a:rPr>
              <a:t>Submission</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List of single or pairs of variants and a probability score indicating the degree of certainty of causal relationship in the proband</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Each EPCR must be a real number, (0,1]</a:t>
            </a:r>
            <a:endParaRPr b="1" sz="1500">
              <a:solidFill>
                <a:schemeClr val="dk1"/>
              </a:solidFill>
              <a:latin typeface="Arial"/>
              <a:ea typeface="Arial"/>
              <a:cs typeface="Arial"/>
              <a:sym typeface="Arial"/>
            </a:endParaRPr>
          </a:p>
        </p:txBody>
      </p:sp>
      <p:sp>
        <p:nvSpPr>
          <p:cNvPr id="468" name="Google Shape;468;p20"/>
          <p:cNvSpPr txBox="1"/>
          <p:nvPr/>
        </p:nvSpPr>
        <p:spPr>
          <a:xfrm>
            <a:off x="6096000" y="1456724"/>
            <a:ext cx="5687966" cy="1477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a:solidFill>
                  <a:schemeClr val="dk1"/>
                </a:solidFill>
                <a:latin typeface="Arial"/>
                <a:ea typeface="Arial"/>
                <a:cs typeface="Arial"/>
                <a:sym typeface="Arial"/>
              </a:rPr>
              <a:t>Scoring</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Will use rank and probability score to assess model performance</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Both sensitivity and specificity will be evaluated</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Partial credit will be given for identifying one causal variant for a compound heterozygous recessive diagnosis</a:t>
            </a:r>
            <a:endParaRPr/>
          </a:p>
        </p:txBody>
      </p:sp>
      <p:sp>
        <p:nvSpPr>
          <p:cNvPr id="469" name="Google Shape;469;p20"/>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470" name="Google Shape;470;p20"/>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471" name="Google Shape;471;p20"/>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21"/>
          <p:cNvSpPr/>
          <p:nvPr/>
        </p:nvSpPr>
        <p:spPr>
          <a:xfrm>
            <a:off x="-180109" y="-96982"/>
            <a:ext cx="12704618" cy="1385455"/>
          </a:xfrm>
          <a:prstGeom prst="rect">
            <a:avLst/>
          </a:prstGeom>
          <a:solidFill>
            <a:srgbClr val="CC9FB7"/>
          </a:solidFill>
          <a:ln cap="flat" cmpd="sng" w="12700">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8" name="Google Shape;478;p21"/>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Increasing participation</a:t>
            </a:r>
            <a:endParaRPr/>
          </a:p>
        </p:txBody>
      </p:sp>
      <p:sp>
        <p:nvSpPr>
          <p:cNvPr id="479" name="Google Shape;479;p21"/>
          <p:cNvSpPr txBox="1"/>
          <p:nvPr/>
        </p:nvSpPr>
        <p:spPr>
          <a:xfrm>
            <a:off x="658438" y="1456724"/>
            <a:ext cx="9552361" cy="50783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Goal to see more diagnostic laboratories participating</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Heidi Rehm invited us to present RGP CAGI 6 and plans for CAGI 7 on two calls: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Medical Genome Initiative – small group of lab directors offering genome 		 </a:t>
            </a:r>
            <a:r>
              <a:rPr lang="en-US" sz="1600" u="sng">
                <a:solidFill>
                  <a:schemeClr val="dk1"/>
                </a:solidFill>
                <a:latin typeface="Arial"/>
                <a:ea typeface="Arial"/>
                <a:cs typeface="Arial"/>
                <a:sym typeface="Arial"/>
                <a:hlinkClick r:id="rId3">
                  <a:extLst>
                    <a:ext uri="{A12FA001-AC4F-418D-AE19-62706E023703}">
                      <ahyp:hlinkClr val="tx"/>
                    </a:ext>
                  </a:extLst>
                </a:hlinkClick>
              </a:rPr>
              <a:t>https://medgenomeinitiative.org/</a:t>
            </a:r>
            <a:r>
              <a:rPr lang="en-US" sz="1600">
                <a:solidFill>
                  <a:schemeClr val="dk1"/>
                </a:solidFill>
                <a:latin typeface="Arial"/>
                <a:ea typeface="Arial"/>
                <a:cs typeface="Arial"/>
                <a:sym typeface="Arial"/>
              </a:rPr>
              <a:t> </a:t>
            </a:r>
            <a:r>
              <a:rPr lang="en-US" sz="1400">
                <a:solidFill>
                  <a:schemeClr val="dk1"/>
                </a:solidFill>
                <a:latin typeface="Arial"/>
                <a:ea typeface="Arial"/>
                <a:cs typeface="Arial"/>
                <a:sym typeface="Arial"/>
              </a:rPr>
              <a:t>(organized by Illumina)</a:t>
            </a:r>
            <a:endParaRPr sz="16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	Clinical Genomics Laboratory Community (CGLC) in GA4GH</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		 </a:t>
            </a:r>
            <a:r>
              <a:rPr lang="en-US" sz="1600" u="sng">
                <a:solidFill>
                  <a:schemeClr val="dk1"/>
                </a:solidFill>
                <a:latin typeface="Arial"/>
                <a:ea typeface="Arial"/>
                <a:cs typeface="Arial"/>
                <a:sym typeface="Arial"/>
                <a:hlinkClick r:id="rId4">
                  <a:extLst>
                    <a:ext uri="{A12FA001-AC4F-418D-AE19-62706E023703}">
                      <ahyp:hlinkClr val="tx"/>
                    </a:ext>
                  </a:extLst>
                </a:hlinkClick>
              </a:rPr>
              <a:t>https://www.ga4gh.org/community/clinical-genomics-laboratory-community/</a:t>
            </a:r>
            <a:endParaRPr sz="16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1800">
                <a:solidFill>
                  <a:schemeClr val="dk1"/>
                </a:solidFill>
                <a:latin typeface="Arial"/>
                <a:ea typeface="Arial"/>
                <a:cs typeface="Arial"/>
                <a:sym typeface="Arial"/>
              </a:rPr>
              <a:t>Feedback: </a:t>
            </a:r>
            <a:r>
              <a:rPr lang="en-US" sz="1800">
                <a:solidFill>
                  <a:schemeClr val="dk1"/>
                </a:solidFill>
                <a:latin typeface="Arial"/>
                <a:ea typeface="Arial"/>
                <a:cs typeface="Arial"/>
                <a:sym typeface="Arial"/>
              </a:rPr>
              <a:t>High interest in an analysis bakeoff but more focused on platforms/software: </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Wanted to start from CRAMs as this is their normal workflow</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Interested in broader array of diagnostic variants beyond SNV/indels</a:t>
            </a:r>
            <a:endParaRPr/>
          </a:p>
          <a:p>
            <a:pPr indent="-171450" lvl="0" marL="285750" marR="0" rtl="0" algn="l">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a:p>
            <a:pPr indent="-171450" lvl="0" marL="285750" marR="0" rtl="0" algn="l">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sp>
        <p:nvSpPr>
          <p:cNvPr id="480" name="Google Shape;480;p21"/>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481" name="Google Shape;481;p21"/>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482" name="Google Shape;482;p21"/>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22"/>
          <p:cNvSpPr/>
          <p:nvPr/>
        </p:nvSpPr>
        <p:spPr>
          <a:xfrm>
            <a:off x="-180109" y="-96982"/>
            <a:ext cx="12704618" cy="1385455"/>
          </a:xfrm>
          <a:prstGeom prst="rect">
            <a:avLst/>
          </a:prstGeom>
          <a:solidFill>
            <a:srgbClr val="CC9FB7"/>
          </a:solidFill>
          <a:ln cap="flat" cmpd="sng" w="12700">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89" name="Google Shape;489;p22"/>
          <p:cNvGrpSpPr/>
          <p:nvPr/>
        </p:nvGrpSpPr>
        <p:grpSpPr>
          <a:xfrm>
            <a:off x="848592" y="1516227"/>
            <a:ext cx="1655780" cy="1172317"/>
            <a:chOff x="838200" y="2297853"/>
            <a:chExt cx="1655780" cy="1172317"/>
          </a:xfrm>
        </p:grpSpPr>
        <p:grpSp>
          <p:nvGrpSpPr>
            <p:cNvPr id="490" name="Google Shape;490;p22"/>
            <p:cNvGrpSpPr/>
            <p:nvPr/>
          </p:nvGrpSpPr>
          <p:grpSpPr>
            <a:xfrm>
              <a:off x="1332103" y="2304258"/>
              <a:ext cx="171732" cy="507790"/>
              <a:chOff x="1531" y="712"/>
              <a:chExt cx="630" cy="2189"/>
            </a:xfrm>
          </p:grpSpPr>
          <p:sp>
            <p:nvSpPr>
              <p:cNvPr id="491" name="Google Shape;491;p22"/>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492" name="Google Shape;492;p22"/>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493" name="Google Shape;493;p22"/>
            <p:cNvGrpSpPr/>
            <p:nvPr/>
          </p:nvGrpSpPr>
          <p:grpSpPr>
            <a:xfrm>
              <a:off x="1472851" y="2304258"/>
              <a:ext cx="171732" cy="507790"/>
              <a:chOff x="1531" y="712"/>
              <a:chExt cx="630" cy="2189"/>
            </a:xfrm>
          </p:grpSpPr>
          <p:sp>
            <p:nvSpPr>
              <p:cNvPr id="494" name="Google Shape;494;p22"/>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chemeClr val="lt1"/>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495" name="Google Shape;495;p22"/>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no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496" name="Google Shape;496;p22"/>
            <p:cNvGrpSpPr/>
            <p:nvPr/>
          </p:nvGrpSpPr>
          <p:grpSpPr>
            <a:xfrm>
              <a:off x="1632765" y="2301055"/>
              <a:ext cx="171732" cy="507790"/>
              <a:chOff x="1531" y="712"/>
              <a:chExt cx="630" cy="2189"/>
            </a:xfrm>
          </p:grpSpPr>
          <p:sp>
            <p:nvSpPr>
              <p:cNvPr id="497" name="Google Shape;497;p22"/>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498" name="Google Shape;498;p22"/>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499" name="Google Shape;499;p22"/>
            <p:cNvGrpSpPr/>
            <p:nvPr/>
          </p:nvGrpSpPr>
          <p:grpSpPr>
            <a:xfrm>
              <a:off x="1792240" y="2301055"/>
              <a:ext cx="171732" cy="507790"/>
              <a:chOff x="1531" y="712"/>
              <a:chExt cx="630" cy="2189"/>
            </a:xfrm>
          </p:grpSpPr>
          <p:sp>
            <p:nvSpPr>
              <p:cNvPr id="500" name="Google Shape;500;p22"/>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chemeClr val="lt1"/>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501" name="Google Shape;501;p22"/>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no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grpSp>
          <p:nvGrpSpPr>
            <p:cNvPr id="502" name="Google Shape;502;p22"/>
            <p:cNvGrpSpPr/>
            <p:nvPr/>
          </p:nvGrpSpPr>
          <p:grpSpPr>
            <a:xfrm>
              <a:off x="1952154" y="2297853"/>
              <a:ext cx="171732" cy="507790"/>
              <a:chOff x="1531" y="712"/>
              <a:chExt cx="630" cy="2189"/>
            </a:xfrm>
          </p:grpSpPr>
          <p:sp>
            <p:nvSpPr>
              <p:cNvPr id="503" name="Google Shape;503;p22"/>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flat" cmpd="sng" w="1905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sp>
            <p:nvSpPr>
              <p:cNvPr id="504" name="Google Shape;504;p22"/>
              <p:cNvSpPr/>
              <p:nvPr/>
            </p:nvSpPr>
            <p:spPr>
              <a:xfrm>
                <a:off x="1531" y="712"/>
                <a:ext cx="630" cy="2189"/>
              </a:xfrm>
              <a:custGeom>
                <a:rect b="b" l="l" r="r" t="t"/>
                <a:pathLst>
                  <a:path extrusionOk="0" h="2707" w="778">
                    <a:moveTo>
                      <a:pt x="758" y="1227"/>
                    </a:moveTo>
                    <a:cubicBezTo>
                      <a:pt x="775" y="1130"/>
                      <a:pt x="778" y="1007"/>
                      <a:pt x="776" y="974"/>
                    </a:cubicBezTo>
                    <a:cubicBezTo>
                      <a:pt x="773" y="941"/>
                      <a:pt x="743" y="794"/>
                      <a:pt x="736" y="674"/>
                    </a:cubicBezTo>
                    <a:cubicBezTo>
                      <a:pt x="736" y="663"/>
                      <a:pt x="734" y="652"/>
                      <a:pt x="733" y="642"/>
                    </a:cubicBezTo>
                    <a:cubicBezTo>
                      <a:pt x="717" y="550"/>
                      <a:pt x="657" y="530"/>
                      <a:pt x="644" y="529"/>
                    </a:cubicBezTo>
                    <a:cubicBezTo>
                      <a:pt x="629" y="528"/>
                      <a:pt x="575" y="509"/>
                      <a:pt x="528" y="494"/>
                    </a:cubicBezTo>
                    <a:cubicBezTo>
                      <a:pt x="522" y="493"/>
                      <a:pt x="518" y="490"/>
                      <a:pt x="514" y="487"/>
                    </a:cubicBezTo>
                    <a:cubicBezTo>
                      <a:pt x="498" y="469"/>
                      <a:pt x="496" y="433"/>
                      <a:pt x="498" y="407"/>
                    </a:cubicBezTo>
                    <a:cubicBezTo>
                      <a:pt x="498" y="407"/>
                      <a:pt x="498" y="406"/>
                      <a:pt x="498" y="406"/>
                    </a:cubicBezTo>
                    <a:cubicBezTo>
                      <a:pt x="498" y="406"/>
                      <a:pt x="498" y="406"/>
                      <a:pt x="498" y="406"/>
                    </a:cubicBezTo>
                    <a:cubicBezTo>
                      <a:pt x="498" y="405"/>
                      <a:pt x="498" y="403"/>
                      <a:pt x="498" y="402"/>
                    </a:cubicBezTo>
                    <a:cubicBezTo>
                      <a:pt x="498" y="402"/>
                      <a:pt x="498" y="402"/>
                      <a:pt x="498" y="402"/>
                    </a:cubicBezTo>
                    <a:cubicBezTo>
                      <a:pt x="498" y="403"/>
                      <a:pt x="498" y="404"/>
                      <a:pt x="498" y="406"/>
                    </a:cubicBezTo>
                    <a:cubicBezTo>
                      <a:pt x="499" y="401"/>
                      <a:pt x="499" y="401"/>
                      <a:pt x="499" y="401"/>
                    </a:cubicBezTo>
                    <a:cubicBezTo>
                      <a:pt x="502" y="395"/>
                      <a:pt x="504" y="390"/>
                      <a:pt x="507" y="385"/>
                    </a:cubicBezTo>
                    <a:cubicBezTo>
                      <a:pt x="512" y="376"/>
                      <a:pt x="515" y="369"/>
                      <a:pt x="516" y="365"/>
                    </a:cubicBezTo>
                    <a:cubicBezTo>
                      <a:pt x="518" y="357"/>
                      <a:pt x="522" y="341"/>
                      <a:pt x="526" y="321"/>
                    </a:cubicBezTo>
                    <a:cubicBezTo>
                      <a:pt x="530" y="323"/>
                      <a:pt x="534" y="323"/>
                      <a:pt x="538" y="322"/>
                    </a:cubicBezTo>
                    <a:cubicBezTo>
                      <a:pt x="549" y="317"/>
                      <a:pt x="550" y="302"/>
                      <a:pt x="550" y="291"/>
                    </a:cubicBezTo>
                    <a:cubicBezTo>
                      <a:pt x="550" y="289"/>
                      <a:pt x="550" y="287"/>
                      <a:pt x="550" y="285"/>
                    </a:cubicBezTo>
                    <a:cubicBezTo>
                      <a:pt x="550" y="284"/>
                      <a:pt x="550" y="284"/>
                      <a:pt x="550" y="283"/>
                    </a:cubicBezTo>
                    <a:cubicBezTo>
                      <a:pt x="550" y="273"/>
                      <a:pt x="553" y="261"/>
                      <a:pt x="557" y="252"/>
                    </a:cubicBezTo>
                    <a:cubicBezTo>
                      <a:pt x="560" y="242"/>
                      <a:pt x="563" y="234"/>
                      <a:pt x="565" y="224"/>
                    </a:cubicBezTo>
                    <a:cubicBezTo>
                      <a:pt x="565" y="222"/>
                      <a:pt x="565" y="220"/>
                      <a:pt x="565" y="219"/>
                    </a:cubicBezTo>
                    <a:cubicBezTo>
                      <a:pt x="565" y="211"/>
                      <a:pt x="562" y="203"/>
                      <a:pt x="553" y="202"/>
                    </a:cubicBezTo>
                    <a:cubicBezTo>
                      <a:pt x="547" y="202"/>
                      <a:pt x="542" y="206"/>
                      <a:pt x="538" y="211"/>
                    </a:cubicBezTo>
                    <a:cubicBezTo>
                      <a:pt x="538" y="211"/>
                      <a:pt x="538" y="211"/>
                      <a:pt x="538" y="211"/>
                    </a:cubicBezTo>
                    <a:cubicBezTo>
                      <a:pt x="538" y="211"/>
                      <a:pt x="538" y="212"/>
                      <a:pt x="538" y="212"/>
                    </a:cubicBezTo>
                    <a:cubicBezTo>
                      <a:pt x="538" y="210"/>
                      <a:pt x="538" y="208"/>
                      <a:pt x="538" y="206"/>
                    </a:cubicBezTo>
                    <a:cubicBezTo>
                      <a:pt x="539" y="196"/>
                      <a:pt x="541" y="185"/>
                      <a:pt x="539" y="176"/>
                    </a:cubicBezTo>
                    <a:cubicBezTo>
                      <a:pt x="539" y="174"/>
                      <a:pt x="539" y="173"/>
                      <a:pt x="538" y="171"/>
                    </a:cubicBezTo>
                    <a:cubicBezTo>
                      <a:pt x="538" y="169"/>
                      <a:pt x="537" y="167"/>
                      <a:pt x="537" y="165"/>
                    </a:cubicBezTo>
                    <a:cubicBezTo>
                      <a:pt x="536" y="159"/>
                      <a:pt x="535" y="153"/>
                      <a:pt x="534" y="147"/>
                    </a:cubicBezTo>
                    <a:cubicBezTo>
                      <a:pt x="529" y="117"/>
                      <a:pt x="517" y="94"/>
                      <a:pt x="501" y="68"/>
                    </a:cubicBezTo>
                    <a:cubicBezTo>
                      <a:pt x="495" y="60"/>
                      <a:pt x="489" y="53"/>
                      <a:pt x="482" y="46"/>
                    </a:cubicBezTo>
                    <a:cubicBezTo>
                      <a:pt x="471" y="35"/>
                      <a:pt x="457" y="26"/>
                      <a:pt x="443" y="20"/>
                    </a:cubicBezTo>
                    <a:cubicBezTo>
                      <a:pt x="443" y="20"/>
                      <a:pt x="442" y="19"/>
                      <a:pt x="442" y="19"/>
                    </a:cubicBezTo>
                    <a:cubicBezTo>
                      <a:pt x="446" y="20"/>
                      <a:pt x="450" y="21"/>
                      <a:pt x="454" y="21"/>
                    </a:cubicBezTo>
                    <a:cubicBezTo>
                      <a:pt x="448" y="15"/>
                      <a:pt x="431" y="11"/>
                      <a:pt x="422" y="9"/>
                    </a:cubicBezTo>
                    <a:cubicBezTo>
                      <a:pt x="411" y="6"/>
                      <a:pt x="400" y="6"/>
                      <a:pt x="389" y="6"/>
                    </a:cubicBezTo>
                    <a:cubicBezTo>
                      <a:pt x="393" y="5"/>
                      <a:pt x="397" y="3"/>
                      <a:pt x="401" y="3"/>
                    </a:cubicBezTo>
                    <a:cubicBezTo>
                      <a:pt x="385" y="0"/>
                      <a:pt x="353" y="2"/>
                      <a:pt x="336" y="13"/>
                    </a:cubicBezTo>
                    <a:cubicBezTo>
                      <a:pt x="334" y="13"/>
                      <a:pt x="331" y="14"/>
                      <a:pt x="328" y="15"/>
                    </a:cubicBezTo>
                    <a:cubicBezTo>
                      <a:pt x="311" y="15"/>
                      <a:pt x="294" y="17"/>
                      <a:pt x="278" y="26"/>
                    </a:cubicBezTo>
                    <a:cubicBezTo>
                      <a:pt x="284" y="27"/>
                      <a:pt x="293" y="22"/>
                      <a:pt x="299" y="25"/>
                    </a:cubicBezTo>
                    <a:cubicBezTo>
                      <a:pt x="281" y="29"/>
                      <a:pt x="264" y="35"/>
                      <a:pt x="252" y="51"/>
                    </a:cubicBezTo>
                    <a:cubicBezTo>
                      <a:pt x="259" y="47"/>
                      <a:pt x="267" y="45"/>
                      <a:pt x="275" y="44"/>
                    </a:cubicBezTo>
                    <a:cubicBezTo>
                      <a:pt x="261" y="53"/>
                      <a:pt x="243" y="62"/>
                      <a:pt x="234" y="76"/>
                    </a:cubicBezTo>
                    <a:cubicBezTo>
                      <a:pt x="241" y="73"/>
                      <a:pt x="248" y="68"/>
                      <a:pt x="255" y="65"/>
                    </a:cubicBezTo>
                    <a:cubicBezTo>
                      <a:pt x="248" y="72"/>
                      <a:pt x="244" y="80"/>
                      <a:pt x="241" y="89"/>
                    </a:cubicBezTo>
                    <a:cubicBezTo>
                      <a:pt x="234" y="101"/>
                      <a:pt x="228" y="115"/>
                      <a:pt x="226" y="131"/>
                    </a:cubicBezTo>
                    <a:cubicBezTo>
                      <a:pt x="224" y="138"/>
                      <a:pt x="224" y="146"/>
                      <a:pt x="224" y="154"/>
                    </a:cubicBezTo>
                    <a:cubicBezTo>
                      <a:pt x="224" y="178"/>
                      <a:pt x="224" y="201"/>
                      <a:pt x="231" y="224"/>
                    </a:cubicBezTo>
                    <a:cubicBezTo>
                      <a:pt x="231" y="224"/>
                      <a:pt x="231" y="224"/>
                      <a:pt x="231" y="224"/>
                    </a:cubicBezTo>
                    <a:cubicBezTo>
                      <a:pt x="231" y="225"/>
                      <a:pt x="231" y="226"/>
                      <a:pt x="232" y="227"/>
                    </a:cubicBezTo>
                    <a:cubicBezTo>
                      <a:pt x="232" y="228"/>
                      <a:pt x="233" y="230"/>
                      <a:pt x="233" y="232"/>
                    </a:cubicBezTo>
                    <a:cubicBezTo>
                      <a:pt x="233" y="232"/>
                      <a:pt x="233" y="232"/>
                      <a:pt x="233" y="232"/>
                    </a:cubicBezTo>
                    <a:cubicBezTo>
                      <a:pt x="234" y="234"/>
                      <a:pt x="234" y="235"/>
                      <a:pt x="235" y="237"/>
                    </a:cubicBezTo>
                    <a:cubicBezTo>
                      <a:pt x="235" y="237"/>
                      <a:pt x="235" y="237"/>
                      <a:pt x="235" y="238"/>
                    </a:cubicBezTo>
                    <a:cubicBezTo>
                      <a:pt x="235" y="239"/>
                      <a:pt x="236" y="241"/>
                      <a:pt x="236" y="243"/>
                    </a:cubicBezTo>
                    <a:cubicBezTo>
                      <a:pt x="236" y="243"/>
                      <a:pt x="236" y="243"/>
                      <a:pt x="236" y="243"/>
                    </a:cubicBezTo>
                    <a:cubicBezTo>
                      <a:pt x="237" y="245"/>
                      <a:pt x="237" y="246"/>
                      <a:pt x="238" y="248"/>
                    </a:cubicBezTo>
                    <a:cubicBezTo>
                      <a:pt x="238" y="248"/>
                      <a:pt x="238" y="248"/>
                      <a:pt x="238" y="249"/>
                    </a:cubicBezTo>
                    <a:cubicBezTo>
                      <a:pt x="239" y="250"/>
                      <a:pt x="239" y="252"/>
                      <a:pt x="240" y="253"/>
                    </a:cubicBezTo>
                    <a:cubicBezTo>
                      <a:pt x="240" y="254"/>
                      <a:pt x="240" y="254"/>
                      <a:pt x="241" y="255"/>
                    </a:cubicBezTo>
                    <a:cubicBezTo>
                      <a:pt x="241" y="256"/>
                      <a:pt x="242" y="257"/>
                      <a:pt x="242" y="259"/>
                    </a:cubicBezTo>
                    <a:cubicBezTo>
                      <a:pt x="243" y="259"/>
                      <a:pt x="243" y="260"/>
                      <a:pt x="243" y="260"/>
                    </a:cubicBezTo>
                    <a:cubicBezTo>
                      <a:pt x="244" y="262"/>
                      <a:pt x="244" y="263"/>
                      <a:pt x="245" y="264"/>
                    </a:cubicBezTo>
                    <a:cubicBezTo>
                      <a:pt x="245" y="265"/>
                      <a:pt x="245" y="265"/>
                      <a:pt x="245" y="265"/>
                    </a:cubicBezTo>
                    <a:cubicBezTo>
                      <a:pt x="242" y="264"/>
                      <a:pt x="239" y="264"/>
                      <a:pt x="236" y="264"/>
                    </a:cubicBezTo>
                    <a:cubicBezTo>
                      <a:pt x="232" y="265"/>
                      <a:pt x="229" y="265"/>
                      <a:pt x="227" y="267"/>
                    </a:cubicBezTo>
                    <a:cubicBezTo>
                      <a:pt x="219" y="271"/>
                      <a:pt x="218" y="279"/>
                      <a:pt x="218" y="287"/>
                    </a:cubicBezTo>
                    <a:cubicBezTo>
                      <a:pt x="219" y="297"/>
                      <a:pt x="227" y="304"/>
                      <a:pt x="234" y="311"/>
                    </a:cubicBezTo>
                    <a:cubicBezTo>
                      <a:pt x="246" y="323"/>
                      <a:pt x="252" y="339"/>
                      <a:pt x="261" y="352"/>
                    </a:cubicBezTo>
                    <a:cubicBezTo>
                      <a:pt x="265" y="357"/>
                      <a:pt x="271" y="364"/>
                      <a:pt x="279" y="363"/>
                    </a:cubicBezTo>
                    <a:cubicBezTo>
                      <a:pt x="279" y="363"/>
                      <a:pt x="279" y="363"/>
                      <a:pt x="279" y="363"/>
                    </a:cubicBezTo>
                    <a:cubicBezTo>
                      <a:pt x="279" y="363"/>
                      <a:pt x="279" y="363"/>
                      <a:pt x="279" y="363"/>
                    </a:cubicBezTo>
                    <a:cubicBezTo>
                      <a:pt x="281" y="362"/>
                      <a:pt x="283" y="361"/>
                      <a:pt x="284" y="360"/>
                    </a:cubicBezTo>
                    <a:cubicBezTo>
                      <a:pt x="292" y="376"/>
                      <a:pt x="301" y="392"/>
                      <a:pt x="310" y="403"/>
                    </a:cubicBezTo>
                    <a:cubicBezTo>
                      <a:pt x="313" y="427"/>
                      <a:pt x="315" y="465"/>
                      <a:pt x="301" y="480"/>
                    </a:cubicBezTo>
                    <a:cubicBezTo>
                      <a:pt x="281" y="503"/>
                      <a:pt x="221" y="510"/>
                      <a:pt x="194" y="516"/>
                    </a:cubicBezTo>
                    <a:cubicBezTo>
                      <a:pt x="167" y="523"/>
                      <a:pt x="91" y="519"/>
                      <a:pt x="79" y="655"/>
                    </a:cubicBezTo>
                    <a:cubicBezTo>
                      <a:pt x="68" y="790"/>
                      <a:pt x="15" y="884"/>
                      <a:pt x="7" y="982"/>
                    </a:cubicBezTo>
                    <a:cubicBezTo>
                      <a:pt x="0" y="1081"/>
                      <a:pt x="15" y="1213"/>
                      <a:pt x="17" y="1245"/>
                    </a:cubicBezTo>
                    <a:cubicBezTo>
                      <a:pt x="20" y="1278"/>
                      <a:pt x="22" y="1347"/>
                      <a:pt x="11" y="1379"/>
                    </a:cubicBezTo>
                    <a:cubicBezTo>
                      <a:pt x="0" y="1410"/>
                      <a:pt x="8" y="1454"/>
                      <a:pt x="8" y="1454"/>
                    </a:cubicBezTo>
                    <a:cubicBezTo>
                      <a:pt x="8" y="1454"/>
                      <a:pt x="8" y="1454"/>
                      <a:pt x="8" y="1454"/>
                    </a:cubicBezTo>
                    <a:cubicBezTo>
                      <a:pt x="8" y="1455"/>
                      <a:pt x="8" y="1455"/>
                      <a:pt x="8" y="1455"/>
                    </a:cubicBezTo>
                    <a:cubicBezTo>
                      <a:pt x="8" y="1455"/>
                      <a:pt x="13" y="1461"/>
                      <a:pt x="21" y="1468"/>
                    </a:cubicBezTo>
                    <a:cubicBezTo>
                      <a:pt x="21" y="1470"/>
                      <a:pt x="22" y="1472"/>
                      <a:pt x="24" y="1474"/>
                    </a:cubicBezTo>
                    <a:cubicBezTo>
                      <a:pt x="22" y="1469"/>
                      <a:pt x="22" y="1469"/>
                      <a:pt x="22" y="1469"/>
                    </a:cubicBezTo>
                    <a:cubicBezTo>
                      <a:pt x="29" y="1476"/>
                      <a:pt x="39" y="1483"/>
                      <a:pt x="45" y="1483"/>
                    </a:cubicBezTo>
                    <a:cubicBezTo>
                      <a:pt x="45" y="1483"/>
                      <a:pt x="78" y="1509"/>
                      <a:pt x="96" y="1508"/>
                    </a:cubicBezTo>
                    <a:cubicBezTo>
                      <a:pt x="100" y="1507"/>
                      <a:pt x="99" y="1498"/>
                      <a:pt x="99" y="1498"/>
                    </a:cubicBezTo>
                    <a:cubicBezTo>
                      <a:pt x="99" y="1498"/>
                      <a:pt x="110" y="1500"/>
                      <a:pt x="110" y="1491"/>
                    </a:cubicBezTo>
                    <a:cubicBezTo>
                      <a:pt x="110" y="1490"/>
                      <a:pt x="110" y="1489"/>
                      <a:pt x="110" y="1489"/>
                    </a:cubicBezTo>
                    <a:cubicBezTo>
                      <a:pt x="108" y="1480"/>
                      <a:pt x="89" y="1472"/>
                      <a:pt x="88" y="1471"/>
                    </a:cubicBezTo>
                    <a:cubicBezTo>
                      <a:pt x="88" y="1465"/>
                      <a:pt x="86" y="1423"/>
                      <a:pt x="86" y="1421"/>
                    </a:cubicBezTo>
                    <a:cubicBezTo>
                      <a:pt x="85" y="1419"/>
                      <a:pt x="99" y="1400"/>
                      <a:pt x="101" y="1398"/>
                    </a:cubicBezTo>
                    <a:cubicBezTo>
                      <a:pt x="101" y="1401"/>
                      <a:pt x="100" y="1413"/>
                      <a:pt x="102" y="1425"/>
                    </a:cubicBezTo>
                    <a:cubicBezTo>
                      <a:pt x="105" y="1442"/>
                      <a:pt x="113" y="1460"/>
                      <a:pt x="133" y="1463"/>
                    </a:cubicBezTo>
                    <a:cubicBezTo>
                      <a:pt x="133" y="1463"/>
                      <a:pt x="136" y="1426"/>
                      <a:pt x="138" y="1420"/>
                    </a:cubicBezTo>
                    <a:cubicBezTo>
                      <a:pt x="139" y="1414"/>
                      <a:pt x="139" y="1350"/>
                      <a:pt x="139" y="1350"/>
                    </a:cubicBezTo>
                    <a:cubicBezTo>
                      <a:pt x="139" y="1350"/>
                      <a:pt x="139" y="1348"/>
                      <a:pt x="138" y="1345"/>
                    </a:cubicBezTo>
                    <a:cubicBezTo>
                      <a:pt x="137" y="1339"/>
                      <a:pt x="133" y="1325"/>
                      <a:pt x="118" y="1306"/>
                    </a:cubicBezTo>
                    <a:cubicBezTo>
                      <a:pt x="109" y="1294"/>
                      <a:pt x="105" y="1282"/>
                      <a:pt x="103" y="1269"/>
                    </a:cubicBezTo>
                    <a:cubicBezTo>
                      <a:pt x="100" y="1252"/>
                      <a:pt x="101" y="1236"/>
                      <a:pt x="100" y="1223"/>
                    </a:cubicBezTo>
                    <a:cubicBezTo>
                      <a:pt x="98" y="1200"/>
                      <a:pt x="117" y="1048"/>
                      <a:pt x="122" y="1031"/>
                    </a:cubicBezTo>
                    <a:cubicBezTo>
                      <a:pt x="128" y="1014"/>
                      <a:pt x="132" y="953"/>
                      <a:pt x="131" y="934"/>
                    </a:cubicBezTo>
                    <a:cubicBezTo>
                      <a:pt x="129" y="914"/>
                      <a:pt x="166" y="815"/>
                      <a:pt x="168" y="810"/>
                    </a:cubicBezTo>
                    <a:cubicBezTo>
                      <a:pt x="170" y="809"/>
                      <a:pt x="170" y="809"/>
                      <a:pt x="170" y="809"/>
                    </a:cubicBezTo>
                    <a:cubicBezTo>
                      <a:pt x="170" y="825"/>
                      <a:pt x="171" y="841"/>
                      <a:pt x="172" y="855"/>
                    </a:cubicBezTo>
                    <a:cubicBezTo>
                      <a:pt x="178" y="907"/>
                      <a:pt x="181" y="1087"/>
                      <a:pt x="176" y="1126"/>
                    </a:cubicBezTo>
                    <a:cubicBezTo>
                      <a:pt x="171" y="1165"/>
                      <a:pt x="182" y="1180"/>
                      <a:pt x="162" y="1319"/>
                    </a:cubicBezTo>
                    <a:cubicBezTo>
                      <a:pt x="161" y="1319"/>
                      <a:pt x="161" y="1319"/>
                      <a:pt x="161" y="1319"/>
                    </a:cubicBezTo>
                    <a:cubicBezTo>
                      <a:pt x="161" y="1319"/>
                      <a:pt x="151" y="1402"/>
                      <a:pt x="147" y="1433"/>
                    </a:cubicBezTo>
                    <a:cubicBezTo>
                      <a:pt x="143" y="1460"/>
                      <a:pt x="136" y="1546"/>
                      <a:pt x="149" y="1620"/>
                    </a:cubicBezTo>
                    <a:cubicBezTo>
                      <a:pt x="151" y="1630"/>
                      <a:pt x="153" y="1640"/>
                      <a:pt x="156" y="1650"/>
                    </a:cubicBezTo>
                    <a:cubicBezTo>
                      <a:pt x="164" y="1679"/>
                      <a:pt x="169" y="1704"/>
                      <a:pt x="173" y="1727"/>
                    </a:cubicBezTo>
                    <a:cubicBezTo>
                      <a:pt x="180" y="1765"/>
                      <a:pt x="182" y="1798"/>
                      <a:pt x="180" y="1833"/>
                    </a:cubicBezTo>
                    <a:cubicBezTo>
                      <a:pt x="177" y="1890"/>
                      <a:pt x="190" y="1943"/>
                      <a:pt x="191" y="1997"/>
                    </a:cubicBezTo>
                    <a:cubicBezTo>
                      <a:pt x="192" y="2041"/>
                      <a:pt x="197" y="2161"/>
                      <a:pt x="216" y="2265"/>
                    </a:cubicBezTo>
                    <a:cubicBezTo>
                      <a:pt x="220" y="2289"/>
                      <a:pt x="225" y="2313"/>
                      <a:pt x="231" y="2334"/>
                    </a:cubicBezTo>
                    <a:cubicBezTo>
                      <a:pt x="234" y="2345"/>
                      <a:pt x="236" y="2355"/>
                      <a:pt x="238" y="2364"/>
                    </a:cubicBezTo>
                    <a:cubicBezTo>
                      <a:pt x="255" y="2457"/>
                      <a:pt x="224" y="2499"/>
                      <a:pt x="224" y="2499"/>
                    </a:cubicBezTo>
                    <a:cubicBezTo>
                      <a:pt x="224" y="2499"/>
                      <a:pt x="200" y="2541"/>
                      <a:pt x="192" y="2571"/>
                    </a:cubicBezTo>
                    <a:cubicBezTo>
                      <a:pt x="187" y="2589"/>
                      <a:pt x="173" y="2594"/>
                      <a:pt x="168" y="2608"/>
                    </a:cubicBezTo>
                    <a:cubicBezTo>
                      <a:pt x="164" y="2620"/>
                      <a:pt x="150" y="2629"/>
                      <a:pt x="153" y="2648"/>
                    </a:cubicBezTo>
                    <a:cubicBezTo>
                      <a:pt x="153" y="2651"/>
                      <a:pt x="154" y="2654"/>
                      <a:pt x="155" y="2657"/>
                    </a:cubicBezTo>
                    <a:cubicBezTo>
                      <a:pt x="155" y="2657"/>
                      <a:pt x="160" y="2682"/>
                      <a:pt x="172" y="2673"/>
                    </a:cubicBezTo>
                    <a:cubicBezTo>
                      <a:pt x="172" y="2673"/>
                      <a:pt x="182" y="2690"/>
                      <a:pt x="194" y="2683"/>
                    </a:cubicBezTo>
                    <a:cubicBezTo>
                      <a:pt x="194" y="2684"/>
                      <a:pt x="194" y="2684"/>
                      <a:pt x="194" y="2685"/>
                    </a:cubicBezTo>
                    <a:cubicBezTo>
                      <a:pt x="195" y="2683"/>
                      <a:pt x="195" y="2683"/>
                      <a:pt x="195" y="2683"/>
                    </a:cubicBezTo>
                    <a:cubicBezTo>
                      <a:pt x="196" y="2685"/>
                      <a:pt x="211" y="2700"/>
                      <a:pt x="221" y="2685"/>
                    </a:cubicBezTo>
                    <a:cubicBezTo>
                      <a:pt x="221" y="2686"/>
                      <a:pt x="221" y="2687"/>
                      <a:pt x="222" y="2689"/>
                    </a:cubicBezTo>
                    <a:cubicBezTo>
                      <a:pt x="223" y="2696"/>
                      <a:pt x="228" y="2706"/>
                      <a:pt x="249" y="2705"/>
                    </a:cubicBezTo>
                    <a:cubicBezTo>
                      <a:pt x="279" y="2703"/>
                      <a:pt x="281" y="2690"/>
                      <a:pt x="280" y="2672"/>
                    </a:cubicBezTo>
                    <a:cubicBezTo>
                      <a:pt x="279" y="2654"/>
                      <a:pt x="293" y="2651"/>
                      <a:pt x="293" y="2651"/>
                    </a:cubicBezTo>
                    <a:cubicBezTo>
                      <a:pt x="293" y="2651"/>
                      <a:pt x="314" y="2635"/>
                      <a:pt x="314" y="2616"/>
                    </a:cubicBezTo>
                    <a:cubicBezTo>
                      <a:pt x="314" y="2596"/>
                      <a:pt x="328" y="2580"/>
                      <a:pt x="328" y="2580"/>
                    </a:cubicBezTo>
                    <a:cubicBezTo>
                      <a:pt x="328" y="2580"/>
                      <a:pt x="344" y="2573"/>
                      <a:pt x="337" y="2535"/>
                    </a:cubicBezTo>
                    <a:cubicBezTo>
                      <a:pt x="337" y="2532"/>
                      <a:pt x="336" y="2528"/>
                      <a:pt x="335" y="2524"/>
                    </a:cubicBezTo>
                    <a:cubicBezTo>
                      <a:pt x="335" y="2523"/>
                      <a:pt x="341" y="2500"/>
                      <a:pt x="337" y="2478"/>
                    </a:cubicBezTo>
                    <a:cubicBezTo>
                      <a:pt x="337" y="2477"/>
                      <a:pt x="336" y="2475"/>
                      <a:pt x="336" y="2473"/>
                    </a:cubicBezTo>
                    <a:cubicBezTo>
                      <a:pt x="336" y="2472"/>
                      <a:pt x="335" y="2471"/>
                      <a:pt x="335" y="2469"/>
                    </a:cubicBezTo>
                    <a:cubicBezTo>
                      <a:pt x="330" y="2440"/>
                      <a:pt x="332" y="2368"/>
                      <a:pt x="333" y="2341"/>
                    </a:cubicBezTo>
                    <a:cubicBezTo>
                      <a:pt x="334" y="2311"/>
                      <a:pt x="352" y="2147"/>
                      <a:pt x="340" y="2083"/>
                    </a:cubicBezTo>
                    <a:cubicBezTo>
                      <a:pt x="340" y="2083"/>
                      <a:pt x="340" y="2083"/>
                      <a:pt x="340" y="2082"/>
                    </a:cubicBezTo>
                    <a:cubicBezTo>
                      <a:pt x="340" y="2082"/>
                      <a:pt x="340" y="2082"/>
                      <a:pt x="340" y="2082"/>
                    </a:cubicBezTo>
                    <a:cubicBezTo>
                      <a:pt x="339" y="2079"/>
                      <a:pt x="339" y="2076"/>
                      <a:pt x="338" y="2073"/>
                    </a:cubicBezTo>
                    <a:cubicBezTo>
                      <a:pt x="321" y="1974"/>
                      <a:pt x="348" y="1939"/>
                      <a:pt x="348" y="1890"/>
                    </a:cubicBezTo>
                    <a:cubicBezTo>
                      <a:pt x="348" y="1890"/>
                      <a:pt x="352" y="1833"/>
                      <a:pt x="346" y="1787"/>
                    </a:cubicBezTo>
                    <a:cubicBezTo>
                      <a:pt x="341" y="1740"/>
                      <a:pt x="351" y="1688"/>
                      <a:pt x="357" y="1629"/>
                    </a:cubicBezTo>
                    <a:cubicBezTo>
                      <a:pt x="360" y="1591"/>
                      <a:pt x="366" y="1555"/>
                      <a:pt x="370" y="1527"/>
                    </a:cubicBezTo>
                    <a:cubicBezTo>
                      <a:pt x="375" y="1529"/>
                      <a:pt x="381" y="1530"/>
                      <a:pt x="387" y="1530"/>
                    </a:cubicBezTo>
                    <a:cubicBezTo>
                      <a:pt x="389" y="1530"/>
                      <a:pt x="391" y="1530"/>
                      <a:pt x="393" y="1529"/>
                    </a:cubicBezTo>
                    <a:cubicBezTo>
                      <a:pt x="397" y="1557"/>
                      <a:pt x="403" y="1592"/>
                      <a:pt x="406" y="1628"/>
                    </a:cubicBezTo>
                    <a:cubicBezTo>
                      <a:pt x="412" y="1687"/>
                      <a:pt x="422" y="1739"/>
                      <a:pt x="416" y="1786"/>
                    </a:cubicBezTo>
                    <a:cubicBezTo>
                      <a:pt x="411" y="1833"/>
                      <a:pt x="415" y="1889"/>
                      <a:pt x="415" y="1889"/>
                    </a:cubicBezTo>
                    <a:cubicBezTo>
                      <a:pt x="415" y="1900"/>
                      <a:pt x="416" y="1911"/>
                      <a:pt x="418" y="1921"/>
                    </a:cubicBezTo>
                    <a:cubicBezTo>
                      <a:pt x="420" y="1934"/>
                      <a:pt x="423" y="1946"/>
                      <a:pt x="426" y="1960"/>
                    </a:cubicBezTo>
                    <a:cubicBezTo>
                      <a:pt x="431" y="1989"/>
                      <a:pt x="434" y="2026"/>
                      <a:pt x="423" y="2082"/>
                    </a:cubicBezTo>
                    <a:cubicBezTo>
                      <a:pt x="411" y="2147"/>
                      <a:pt x="429" y="2311"/>
                      <a:pt x="430" y="2340"/>
                    </a:cubicBezTo>
                    <a:cubicBezTo>
                      <a:pt x="431" y="2369"/>
                      <a:pt x="433" y="2450"/>
                      <a:pt x="427" y="2473"/>
                    </a:cubicBezTo>
                    <a:cubicBezTo>
                      <a:pt x="423" y="2490"/>
                      <a:pt x="425" y="2507"/>
                      <a:pt x="426" y="2516"/>
                    </a:cubicBezTo>
                    <a:cubicBezTo>
                      <a:pt x="427" y="2520"/>
                      <a:pt x="428" y="2522"/>
                      <a:pt x="428" y="2523"/>
                    </a:cubicBezTo>
                    <a:cubicBezTo>
                      <a:pt x="423" y="2541"/>
                      <a:pt x="423" y="2553"/>
                      <a:pt x="425" y="2562"/>
                    </a:cubicBezTo>
                    <a:cubicBezTo>
                      <a:pt x="428" y="2576"/>
                      <a:pt x="435" y="2580"/>
                      <a:pt x="435" y="2580"/>
                    </a:cubicBezTo>
                    <a:cubicBezTo>
                      <a:pt x="435" y="2580"/>
                      <a:pt x="446" y="2592"/>
                      <a:pt x="449" y="2608"/>
                    </a:cubicBezTo>
                    <a:cubicBezTo>
                      <a:pt x="449" y="2610"/>
                      <a:pt x="449" y="2613"/>
                      <a:pt x="449" y="2615"/>
                    </a:cubicBezTo>
                    <a:cubicBezTo>
                      <a:pt x="449" y="2616"/>
                      <a:pt x="449" y="2618"/>
                      <a:pt x="450" y="2619"/>
                    </a:cubicBezTo>
                    <a:cubicBezTo>
                      <a:pt x="452" y="2637"/>
                      <a:pt x="470" y="2651"/>
                      <a:pt x="470" y="2651"/>
                    </a:cubicBezTo>
                    <a:cubicBezTo>
                      <a:pt x="470" y="2651"/>
                      <a:pt x="480" y="2653"/>
                      <a:pt x="483" y="2665"/>
                    </a:cubicBezTo>
                    <a:cubicBezTo>
                      <a:pt x="483" y="2667"/>
                      <a:pt x="483" y="2669"/>
                      <a:pt x="483" y="2671"/>
                    </a:cubicBezTo>
                    <a:cubicBezTo>
                      <a:pt x="483" y="2676"/>
                      <a:pt x="483" y="2680"/>
                      <a:pt x="483" y="2684"/>
                    </a:cubicBezTo>
                    <a:cubicBezTo>
                      <a:pt x="485" y="2696"/>
                      <a:pt x="492" y="2703"/>
                      <a:pt x="514" y="2705"/>
                    </a:cubicBezTo>
                    <a:cubicBezTo>
                      <a:pt x="544" y="2707"/>
                      <a:pt x="542" y="2685"/>
                      <a:pt x="542" y="2685"/>
                    </a:cubicBezTo>
                    <a:cubicBezTo>
                      <a:pt x="551" y="2699"/>
                      <a:pt x="566" y="2686"/>
                      <a:pt x="568" y="2683"/>
                    </a:cubicBezTo>
                    <a:cubicBezTo>
                      <a:pt x="569" y="2685"/>
                      <a:pt x="569" y="2685"/>
                      <a:pt x="569" y="2685"/>
                    </a:cubicBezTo>
                    <a:cubicBezTo>
                      <a:pt x="569" y="2684"/>
                      <a:pt x="569" y="2684"/>
                      <a:pt x="569" y="2683"/>
                    </a:cubicBezTo>
                    <a:cubicBezTo>
                      <a:pt x="581" y="2690"/>
                      <a:pt x="591" y="2673"/>
                      <a:pt x="591" y="2673"/>
                    </a:cubicBezTo>
                    <a:cubicBezTo>
                      <a:pt x="603" y="2682"/>
                      <a:pt x="608" y="2657"/>
                      <a:pt x="608" y="2657"/>
                    </a:cubicBezTo>
                    <a:cubicBezTo>
                      <a:pt x="611" y="2649"/>
                      <a:pt x="611" y="2642"/>
                      <a:pt x="610" y="2637"/>
                    </a:cubicBezTo>
                    <a:cubicBezTo>
                      <a:pt x="607" y="2625"/>
                      <a:pt x="598" y="2617"/>
                      <a:pt x="595" y="2608"/>
                    </a:cubicBezTo>
                    <a:cubicBezTo>
                      <a:pt x="590" y="2594"/>
                      <a:pt x="576" y="2589"/>
                      <a:pt x="571" y="2571"/>
                    </a:cubicBezTo>
                    <a:cubicBezTo>
                      <a:pt x="563" y="2541"/>
                      <a:pt x="539" y="2499"/>
                      <a:pt x="539" y="2499"/>
                    </a:cubicBezTo>
                    <a:cubicBezTo>
                      <a:pt x="539" y="2499"/>
                      <a:pt x="528" y="2484"/>
                      <a:pt x="523" y="2454"/>
                    </a:cubicBezTo>
                    <a:cubicBezTo>
                      <a:pt x="518" y="2427"/>
                      <a:pt x="517" y="2387"/>
                      <a:pt x="532" y="2334"/>
                    </a:cubicBezTo>
                    <a:cubicBezTo>
                      <a:pt x="563" y="2220"/>
                      <a:pt x="570" y="2052"/>
                      <a:pt x="572" y="1998"/>
                    </a:cubicBezTo>
                    <a:cubicBezTo>
                      <a:pt x="573" y="1944"/>
                      <a:pt x="586" y="1891"/>
                      <a:pt x="583" y="1834"/>
                    </a:cubicBezTo>
                    <a:cubicBezTo>
                      <a:pt x="580" y="1777"/>
                      <a:pt x="586" y="1729"/>
                      <a:pt x="607" y="1650"/>
                    </a:cubicBezTo>
                    <a:cubicBezTo>
                      <a:pt x="629" y="1572"/>
                      <a:pt x="621" y="1465"/>
                      <a:pt x="623" y="1433"/>
                    </a:cubicBezTo>
                    <a:cubicBezTo>
                      <a:pt x="627" y="1376"/>
                      <a:pt x="620" y="1312"/>
                      <a:pt x="620" y="1312"/>
                    </a:cubicBezTo>
                    <a:cubicBezTo>
                      <a:pt x="620" y="1312"/>
                      <a:pt x="620" y="1312"/>
                      <a:pt x="620" y="1312"/>
                    </a:cubicBezTo>
                    <a:cubicBezTo>
                      <a:pt x="620" y="1311"/>
                      <a:pt x="620" y="1311"/>
                      <a:pt x="620" y="1311"/>
                    </a:cubicBezTo>
                    <a:cubicBezTo>
                      <a:pt x="619" y="1311"/>
                      <a:pt x="619" y="1311"/>
                      <a:pt x="619" y="1311"/>
                    </a:cubicBezTo>
                    <a:cubicBezTo>
                      <a:pt x="618" y="1299"/>
                      <a:pt x="614" y="1276"/>
                      <a:pt x="611" y="1255"/>
                    </a:cubicBezTo>
                    <a:cubicBezTo>
                      <a:pt x="608" y="1242"/>
                      <a:pt x="606" y="1229"/>
                      <a:pt x="603" y="1219"/>
                    </a:cubicBezTo>
                    <a:cubicBezTo>
                      <a:pt x="602" y="1215"/>
                      <a:pt x="601" y="1210"/>
                      <a:pt x="600" y="1204"/>
                    </a:cubicBezTo>
                    <a:cubicBezTo>
                      <a:pt x="593" y="1162"/>
                      <a:pt x="587" y="1083"/>
                      <a:pt x="590" y="1038"/>
                    </a:cubicBezTo>
                    <a:cubicBezTo>
                      <a:pt x="593" y="989"/>
                      <a:pt x="626" y="874"/>
                      <a:pt x="627" y="792"/>
                    </a:cubicBezTo>
                    <a:cubicBezTo>
                      <a:pt x="628" y="793"/>
                      <a:pt x="628" y="793"/>
                      <a:pt x="628" y="793"/>
                    </a:cubicBezTo>
                    <a:cubicBezTo>
                      <a:pt x="628" y="794"/>
                      <a:pt x="628" y="794"/>
                      <a:pt x="628" y="794"/>
                    </a:cubicBezTo>
                    <a:cubicBezTo>
                      <a:pt x="628" y="793"/>
                      <a:pt x="628" y="793"/>
                      <a:pt x="628" y="793"/>
                    </a:cubicBezTo>
                    <a:cubicBezTo>
                      <a:pt x="631" y="799"/>
                      <a:pt x="631" y="799"/>
                      <a:pt x="631" y="799"/>
                    </a:cubicBezTo>
                    <a:cubicBezTo>
                      <a:pt x="632" y="805"/>
                      <a:pt x="634" y="814"/>
                      <a:pt x="636" y="827"/>
                    </a:cubicBezTo>
                    <a:cubicBezTo>
                      <a:pt x="641" y="854"/>
                      <a:pt x="649" y="894"/>
                      <a:pt x="656" y="932"/>
                    </a:cubicBezTo>
                    <a:cubicBezTo>
                      <a:pt x="662" y="970"/>
                      <a:pt x="668" y="1004"/>
                      <a:pt x="668" y="1020"/>
                    </a:cubicBezTo>
                    <a:cubicBezTo>
                      <a:pt x="668" y="1058"/>
                      <a:pt x="669" y="1223"/>
                      <a:pt x="672" y="1250"/>
                    </a:cubicBezTo>
                    <a:cubicBezTo>
                      <a:pt x="676" y="1277"/>
                      <a:pt x="677" y="1307"/>
                      <a:pt x="659" y="1331"/>
                    </a:cubicBezTo>
                    <a:cubicBezTo>
                      <a:pt x="641" y="1356"/>
                      <a:pt x="636" y="1373"/>
                      <a:pt x="634" y="1380"/>
                    </a:cubicBezTo>
                    <a:cubicBezTo>
                      <a:pt x="632" y="1386"/>
                      <a:pt x="633" y="1460"/>
                      <a:pt x="633" y="1460"/>
                    </a:cubicBezTo>
                    <a:cubicBezTo>
                      <a:pt x="634" y="1461"/>
                      <a:pt x="634" y="1461"/>
                      <a:pt x="634" y="1461"/>
                    </a:cubicBezTo>
                    <a:cubicBezTo>
                      <a:pt x="634" y="1461"/>
                      <a:pt x="634" y="1461"/>
                      <a:pt x="634" y="1461"/>
                    </a:cubicBezTo>
                    <a:cubicBezTo>
                      <a:pt x="639" y="1486"/>
                      <a:pt x="639" y="1486"/>
                      <a:pt x="639" y="1486"/>
                    </a:cubicBezTo>
                    <a:cubicBezTo>
                      <a:pt x="665" y="1478"/>
                      <a:pt x="660" y="1412"/>
                      <a:pt x="660" y="1412"/>
                    </a:cubicBezTo>
                    <a:cubicBezTo>
                      <a:pt x="668" y="1421"/>
                      <a:pt x="671" y="1431"/>
                      <a:pt x="672" y="1439"/>
                    </a:cubicBezTo>
                    <a:cubicBezTo>
                      <a:pt x="674" y="1448"/>
                      <a:pt x="674" y="1456"/>
                      <a:pt x="674" y="1461"/>
                    </a:cubicBezTo>
                    <a:cubicBezTo>
                      <a:pt x="675" y="1471"/>
                      <a:pt x="672" y="1497"/>
                      <a:pt x="668" y="1500"/>
                    </a:cubicBezTo>
                    <a:cubicBezTo>
                      <a:pt x="665" y="1502"/>
                      <a:pt x="659" y="1519"/>
                      <a:pt x="661" y="1528"/>
                    </a:cubicBezTo>
                    <a:cubicBezTo>
                      <a:pt x="661" y="1531"/>
                      <a:pt x="662" y="1533"/>
                      <a:pt x="663" y="1534"/>
                    </a:cubicBezTo>
                    <a:cubicBezTo>
                      <a:pt x="670" y="1541"/>
                      <a:pt x="682" y="1532"/>
                      <a:pt x="682" y="1532"/>
                    </a:cubicBezTo>
                    <a:cubicBezTo>
                      <a:pt x="691" y="1537"/>
                      <a:pt x="699" y="1530"/>
                      <a:pt x="704" y="1524"/>
                    </a:cubicBezTo>
                    <a:cubicBezTo>
                      <a:pt x="704" y="1525"/>
                      <a:pt x="704" y="1525"/>
                      <a:pt x="704" y="1526"/>
                    </a:cubicBezTo>
                    <a:cubicBezTo>
                      <a:pt x="705" y="1523"/>
                      <a:pt x="705" y="1523"/>
                      <a:pt x="705" y="1523"/>
                    </a:cubicBezTo>
                    <a:cubicBezTo>
                      <a:pt x="707" y="1521"/>
                      <a:pt x="708" y="1519"/>
                      <a:pt x="708" y="1519"/>
                    </a:cubicBezTo>
                    <a:cubicBezTo>
                      <a:pt x="717" y="1520"/>
                      <a:pt x="741" y="1500"/>
                      <a:pt x="750" y="1481"/>
                    </a:cubicBezTo>
                    <a:cubicBezTo>
                      <a:pt x="760" y="1461"/>
                      <a:pt x="765" y="1408"/>
                      <a:pt x="758" y="1367"/>
                    </a:cubicBezTo>
                    <a:cubicBezTo>
                      <a:pt x="750" y="1327"/>
                      <a:pt x="750" y="1273"/>
                      <a:pt x="758" y="1227"/>
                    </a:cubicBezTo>
                    <a:close/>
                  </a:path>
                </a:pathLst>
              </a:custGeom>
              <a:solidFill>
                <a:srgbClr val="FEDBC8">
                  <a:alpha val="34901"/>
                </a:srgbClr>
              </a:solidFill>
              <a:ln cap="rnd"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14">
                  <a:solidFill>
                    <a:schemeClr val="dk1"/>
                  </a:solidFill>
                  <a:latin typeface="Calibri"/>
                  <a:ea typeface="Calibri"/>
                  <a:cs typeface="Calibri"/>
                  <a:sym typeface="Calibri"/>
                </a:endParaRPr>
              </a:p>
            </p:txBody>
          </p:sp>
        </p:grpSp>
        <p:sp>
          <p:nvSpPr>
            <p:cNvPr id="505" name="Google Shape;505;p22"/>
            <p:cNvSpPr txBox="1"/>
            <p:nvPr/>
          </p:nvSpPr>
          <p:spPr>
            <a:xfrm>
              <a:off x="838200" y="2823839"/>
              <a:ext cx="165578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Probands with suspected Mendelian disease</a:t>
              </a:r>
              <a:endParaRPr/>
            </a:p>
          </p:txBody>
        </p:sp>
      </p:grpSp>
      <p:grpSp>
        <p:nvGrpSpPr>
          <p:cNvPr id="506" name="Google Shape;506;p22"/>
          <p:cNvGrpSpPr/>
          <p:nvPr/>
        </p:nvGrpSpPr>
        <p:grpSpPr>
          <a:xfrm>
            <a:off x="838200" y="4176595"/>
            <a:ext cx="1593115" cy="1300016"/>
            <a:chOff x="900865" y="4832152"/>
            <a:chExt cx="1593115" cy="1300016"/>
          </a:xfrm>
        </p:grpSpPr>
        <p:pic>
          <p:nvPicPr>
            <p:cNvPr id="507" name="Google Shape;507;p22"/>
            <p:cNvPicPr preferRelativeResize="0"/>
            <p:nvPr/>
          </p:nvPicPr>
          <p:blipFill rotWithShape="1">
            <a:blip r:embed="rId3">
              <a:alphaModFix/>
            </a:blip>
            <a:srcRect b="0" l="0" r="0" t="0"/>
            <a:stretch/>
          </p:blipFill>
          <p:spPr>
            <a:xfrm>
              <a:off x="1544260" y="4832152"/>
              <a:ext cx="355583" cy="638844"/>
            </a:xfrm>
            <a:prstGeom prst="rect">
              <a:avLst/>
            </a:prstGeom>
            <a:noFill/>
            <a:ln>
              <a:noFill/>
            </a:ln>
          </p:spPr>
        </p:pic>
        <p:pic>
          <p:nvPicPr>
            <p:cNvPr id="508" name="Google Shape;508;p22"/>
            <p:cNvPicPr preferRelativeResize="0"/>
            <p:nvPr/>
          </p:nvPicPr>
          <p:blipFill rotWithShape="1">
            <a:blip r:embed="rId4">
              <a:alphaModFix/>
            </a:blip>
            <a:srcRect b="0" l="0" r="0" t="0"/>
            <a:stretch/>
          </p:blipFill>
          <p:spPr>
            <a:xfrm>
              <a:off x="1822367" y="5050321"/>
              <a:ext cx="215729" cy="415477"/>
            </a:xfrm>
            <a:prstGeom prst="rect">
              <a:avLst/>
            </a:prstGeom>
            <a:noFill/>
            <a:ln>
              <a:noFill/>
            </a:ln>
          </p:spPr>
        </p:pic>
        <p:sp>
          <p:nvSpPr>
            <p:cNvPr id="509" name="Google Shape;509;p22"/>
            <p:cNvSpPr txBox="1"/>
            <p:nvPr/>
          </p:nvSpPr>
          <p:spPr>
            <a:xfrm>
              <a:off x="900865" y="5485837"/>
              <a:ext cx="159311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DNA purified from blood for genetic analysis</a:t>
              </a:r>
              <a:endParaRPr/>
            </a:p>
          </p:txBody>
        </p:sp>
      </p:grpSp>
      <p:grpSp>
        <p:nvGrpSpPr>
          <p:cNvPr id="510" name="Google Shape;510;p22"/>
          <p:cNvGrpSpPr/>
          <p:nvPr/>
        </p:nvGrpSpPr>
        <p:grpSpPr>
          <a:xfrm>
            <a:off x="879924" y="2890215"/>
            <a:ext cx="1593115" cy="1098191"/>
            <a:chOff x="395751" y="5041921"/>
            <a:chExt cx="1593115" cy="1098191"/>
          </a:xfrm>
        </p:grpSpPr>
        <p:pic>
          <p:nvPicPr>
            <p:cNvPr id="511" name="Google Shape;511;p22"/>
            <p:cNvPicPr preferRelativeResize="0"/>
            <p:nvPr/>
          </p:nvPicPr>
          <p:blipFill rotWithShape="1">
            <a:blip r:embed="rId5">
              <a:alphaModFix/>
            </a:blip>
            <a:srcRect b="0" l="0" r="0" t="0"/>
            <a:stretch/>
          </p:blipFill>
          <p:spPr>
            <a:xfrm>
              <a:off x="1311587" y="5325219"/>
              <a:ext cx="288605" cy="350710"/>
            </a:xfrm>
            <a:prstGeom prst="rect">
              <a:avLst/>
            </a:prstGeom>
            <a:noFill/>
            <a:ln>
              <a:noFill/>
            </a:ln>
          </p:spPr>
        </p:pic>
        <p:pic>
          <p:nvPicPr>
            <p:cNvPr id="512" name="Google Shape;512;p22"/>
            <p:cNvPicPr preferRelativeResize="0"/>
            <p:nvPr/>
          </p:nvPicPr>
          <p:blipFill rotWithShape="1">
            <a:blip r:embed="rId6">
              <a:alphaModFix/>
            </a:blip>
            <a:srcRect b="0" l="0" r="0" t="0"/>
            <a:stretch/>
          </p:blipFill>
          <p:spPr>
            <a:xfrm>
              <a:off x="935749" y="5041921"/>
              <a:ext cx="429673" cy="501285"/>
            </a:xfrm>
            <a:prstGeom prst="rect">
              <a:avLst/>
            </a:prstGeom>
            <a:noFill/>
            <a:ln>
              <a:noFill/>
            </a:ln>
          </p:spPr>
        </p:pic>
        <p:sp>
          <p:nvSpPr>
            <p:cNvPr id="513" name="Google Shape;513;p22"/>
            <p:cNvSpPr txBox="1"/>
            <p:nvPr/>
          </p:nvSpPr>
          <p:spPr>
            <a:xfrm>
              <a:off x="395751" y="5678447"/>
              <a:ext cx="159311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HPO extraction from medical records</a:t>
              </a:r>
              <a:endParaRPr/>
            </a:p>
          </p:txBody>
        </p:sp>
      </p:grpSp>
      <p:sp>
        <p:nvSpPr>
          <p:cNvPr id="514" name="Google Shape;514;p22"/>
          <p:cNvSpPr txBox="1"/>
          <p:nvPr/>
        </p:nvSpPr>
        <p:spPr>
          <a:xfrm>
            <a:off x="2986513" y="4394764"/>
            <a:ext cx="8095816" cy="78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Sequencing performed at the Broad Institute on an Illumina sequencer at least 30x depth</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Raw sequence reads reassembled against GRCh38 by DRAGEN v3.7.8</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Data delivered as CRAM files</a:t>
            </a:r>
            <a:endParaRPr/>
          </a:p>
        </p:txBody>
      </p:sp>
      <p:sp>
        <p:nvSpPr>
          <p:cNvPr id="515" name="Google Shape;515;p22"/>
          <p:cNvSpPr txBox="1"/>
          <p:nvPr/>
        </p:nvSpPr>
        <p:spPr>
          <a:xfrm>
            <a:off x="731719" y="5744469"/>
            <a:ext cx="10728562"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500">
                <a:solidFill>
                  <a:srgbClr val="404040"/>
                </a:solidFill>
                <a:latin typeface="Arial"/>
                <a:ea typeface="Arial"/>
                <a:cs typeface="Arial"/>
                <a:sym typeface="Arial"/>
              </a:rPr>
              <a:t>Aim: </a:t>
            </a:r>
            <a:r>
              <a:rPr b="1" lang="en-US" sz="1500">
                <a:solidFill>
                  <a:schemeClr val="dk1"/>
                </a:solidFill>
                <a:latin typeface="Arial"/>
                <a:ea typeface="Arial"/>
                <a:cs typeface="Arial"/>
                <a:sym typeface="Arial"/>
              </a:rPr>
              <a:t>participants asked to provide a molecular diagnosis for as many probands as possible i.e., to identify one or more causal variants per proband, from extensive read data including more complicated solves</a:t>
            </a:r>
            <a:endParaRPr/>
          </a:p>
        </p:txBody>
      </p:sp>
      <p:sp>
        <p:nvSpPr>
          <p:cNvPr id="516" name="Google Shape;516;p22"/>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RGP CRAM CAGI 7 challenge was born – opening soon</a:t>
            </a:r>
            <a:endParaRPr/>
          </a:p>
        </p:txBody>
      </p:sp>
      <p:sp>
        <p:nvSpPr>
          <p:cNvPr id="517" name="Google Shape;517;p22"/>
          <p:cNvSpPr txBox="1"/>
          <p:nvPr/>
        </p:nvSpPr>
        <p:spPr>
          <a:xfrm>
            <a:off x="2961606" y="1580648"/>
            <a:ext cx="861627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500">
                <a:solidFill>
                  <a:schemeClr val="dk1"/>
                </a:solidFill>
                <a:latin typeface="Arial"/>
                <a:ea typeface="Arial"/>
                <a:cs typeface="Arial"/>
                <a:sym typeface="Arial"/>
              </a:rPr>
              <a:t>Example set: </a:t>
            </a:r>
            <a:r>
              <a:rPr lang="en-US" sz="1500">
                <a:solidFill>
                  <a:schemeClr val="dk1"/>
                </a:solidFill>
                <a:latin typeface="Arial"/>
                <a:ea typeface="Arial"/>
                <a:cs typeface="Arial"/>
                <a:sym typeface="Arial"/>
              </a:rPr>
              <a:t>4 solved probands </a:t>
            </a:r>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Test set: </a:t>
            </a:r>
            <a:r>
              <a:rPr lang="en-US" sz="1500">
                <a:solidFill>
                  <a:schemeClr val="dk1"/>
                </a:solidFill>
                <a:latin typeface="Arial"/>
                <a:ea typeface="Arial"/>
                <a:cs typeface="Arial"/>
                <a:sym typeface="Arial"/>
              </a:rPr>
              <a:t>20 solved and unsolved probands</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Diagnostic variants include SNV, indel, structural variants, mitochondrial variants, and tandem repeat expansions (TREs)</a:t>
            </a:r>
            <a:endParaRPr/>
          </a:p>
        </p:txBody>
      </p:sp>
      <p:sp>
        <p:nvSpPr>
          <p:cNvPr id="518" name="Google Shape;518;p22"/>
          <p:cNvSpPr txBox="1"/>
          <p:nvPr/>
        </p:nvSpPr>
        <p:spPr>
          <a:xfrm>
            <a:off x="2961606" y="3309787"/>
            <a:ext cx="883006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Phenotype provided as Human Phenotype Ontology (HPO) nomenclature – in csv and phenopackets</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Diversity represents the range of phenotypes routinely seen in patients referred for genetic testing</a:t>
            </a:r>
            <a:endParaRPr/>
          </a:p>
        </p:txBody>
      </p:sp>
      <p:sp>
        <p:nvSpPr>
          <p:cNvPr id="519" name="Google Shape;519;p22"/>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520" name="Google Shape;520;p22"/>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521" name="Google Shape;521;p22"/>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23"/>
          <p:cNvSpPr/>
          <p:nvPr/>
        </p:nvSpPr>
        <p:spPr>
          <a:xfrm>
            <a:off x="-180109" y="-96982"/>
            <a:ext cx="12704618" cy="1385455"/>
          </a:xfrm>
          <a:prstGeom prst="rect">
            <a:avLst/>
          </a:prstGeom>
          <a:solidFill>
            <a:srgbClr val="CC9FB7"/>
          </a:solidFill>
          <a:ln cap="flat" cmpd="sng" w="12700">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8" name="Google Shape;528;p23"/>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Ethical considerations</a:t>
            </a:r>
            <a:endParaRPr/>
          </a:p>
        </p:txBody>
      </p:sp>
      <p:sp>
        <p:nvSpPr>
          <p:cNvPr id="529" name="Google Shape;529;p23"/>
          <p:cNvSpPr txBox="1"/>
          <p:nvPr/>
        </p:nvSpPr>
        <p:spPr>
          <a:xfrm>
            <a:off x="838200" y="1676401"/>
            <a:ext cx="10515600" cy="424731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Data in this challenge are derived from individuals with rare, potentially undiagnosed, diseases and their close biological relatives, and includes families who are medically underserved.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Families have consented that data will be analyzed for findings related to the stated phenotype and that no active searching is conducted for variants unrelated to the rare condition in the family.</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Data should be stored securely with access only to CAGI challenge participants only.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No efforts should be made to re-identify RGP research participants.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Original and derived data must be destroyed after the challenge is completed (after time for assessment period and publication).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We have embargoed data sharing such as depositing these diagnostic variants in ClinVar for the duration of the CAGI challenge. </a:t>
            </a:r>
            <a:endParaRPr/>
          </a:p>
        </p:txBody>
      </p:sp>
      <p:sp>
        <p:nvSpPr>
          <p:cNvPr id="530" name="Google Shape;530;p23"/>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531" name="Google Shape;531;p23"/>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532" name="Google Shape;532;p23"/>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24"/>
          <p:cNvSpPr/>
          <p:nvPr/>
        </p:nvSpPr>
        <p:spPr>
          <a:xfrm>
            <a:off x="-180109" y="-96982"/>
            <a:ext cx="12704618" cy="1385455"/>
          </a:xfrm>
          <a:prstGeom prst="rect">
            <a:avLst/>
          </a:prstGeom>
          <a:solidFill>
            <a:srgbClr val="CC9FB7"/>
          </a:solidFill>
          <a:ln cap="flat" cmpd="sng" w="12700">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8" name="Google Shape;538;p24"/>
          <p:cNvSpPr txBox="1"/>
          <p:nvPr/>
        </p:nvSpPr>
        <p:spPr>
          <a:xfrm>
            <a:off x="498764" y="3110926"/>
            <a:ext cx="3254370" cy="21698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500">
                <a:solidFill>
                  <a:schemeClr val="dk1"/>
                </a:solidFill>
                <a:latin typeface="Arial"/>
                <a:ea typeface="Arial"/>
                <a:cs typeface="Arial"/>
                <a:sym typeface="Arial"/>
              </a:rPr>
              <a:t>RGP Team during CAGI 6 and 7</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Christina Austin-Tse</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Vijay Ganesh</a:t>
            </a:r>
            <a:endParaRPr baseline="30000"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Emily Groopman</a:t>
            </a:r>
            <a:endParaRPr baseline="30000"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Gabrielle Lemire</a:t>
            </a:r>
            <a:endParaRPr baseline="30000"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Emily O’Heir</a:t>
            </a:r>
            <a:endParaRPr baseline="30000"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Ikeoluwa Osei-Owusu</a:t>
            </a:r>
            <a:endParaRPr baseline="30000"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Lynn Pais</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Monica Wojcik</a:t>
            </a:r>
            <a:endParaRPr/>
          </a:p>
        </p:txBody>
      </p:sp>
      <p:sp>
        <p:nvSpPr>
          <p:cNvPr id="539" name="Google Shape;539;p24"/>
          <p:cNvSpPr txBox="1"/>
          <p:nvPr>
            <p:ph type="title"/>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Acknowledgements</a:t>
            </a:r>
            <a:endParaRPr/>
          </a:p>
        </p:txBody>
      </p:sp>
      <p:cxnSp>
        <p:nvCxnSpPr>
          <p:cNvPr id="540" name="Google Shape;540;p24"/>
          <p:cNvCxnSpPr/>
          <p:nvPr/>
        </p:nvCxnSpPr>
        <p:spPr>
          <a:xfrm>
            <a:off x="498764" y="5486400"/>
            <a:ext cx="11208327" cy="0"/>
          </a:xfrm>
          <a:prstGeom prst="straightConnector1">
            <a:avLst/>
          </a:prstGeom>
          <a:noFill/>
          <a:ln cap="flat" cmpd="sng" w="19050">
            <a:solidFill>
              <a:srgbClr val="646164"/>
            </a:solidFill>
            <a:prstDash val="solid"/>
            <a:miter lim="800000"/>
            <a:headEnd len="sm" w="sm" type="none"/>
            <a:tailEnd len="sm" w="sm" type="none"/>
          </a:ln>
        </p:spPr>
      </p:cxnSp>
      <p:pic>
        <p:nvPicPr>
          <p:cNvPr descr="A picture containing text, sign&#10;&#10;Description automatically generated" id="541" name="Google Shape;541;p24"/>
          <p:cNvPicPr preferRelativeResize="0"/>
          <p:nvPr/>
        </p:nvPicPr>
        <p:blipFill rotWithShape="1">
          <a:blip r:embed="rId3">
            <a:alphaModFix/>
          </a:blip>
          <a:srcRect b="0" l="0" r="0" t="0"/>
          <a:stretch/>
        </p:blipFill>
        <p:spPr>
          <a:xfrm>
            <a:off x="1573202" y="5766464"/>
            <a:ext cx="1369867" cy="703199"/>
          </a:xfrm>
          <a:prstGeom prst="rect">
            <a:avLst/>
          </a:prstGeom>
          <a:noFill/>
          <a:ln>
            <a:noFill/>
          </a:ln>
        </p:spPr>
      </p:pic>
      <p:pic>
        <p:nvPicPr>
          <p:cNvPr descr="A picture containing text, clipart&#10;&#10;Description automatically generated" id="542" name="Google Shape;542;p24"/>
          <p:cNvPicPr preferRelativeResize="0"/>
          <p:nvPr/>
        </p:nvPicPr>
        <p:blipFill rotWithShape="1">
          <a:blip r:embed="rId4">
            <a:alphaModFix/>
          </a:blip>
          <a:srcRect b="0" l="0" r="0" t="0"/>
          <a:stretch/>
        </p:blipFill>
        <p:spPr>
          <a:xfrm>
            <a:off x="5247986" y="5897699"/>
            <a:ext cx="1709882" cy="428635"/>
          </a:xfrm>
          <a:prstGeom prst="rect">
            <a:avLst/>
          </a:prstGeom>
          <a:noFill/>
          <a:ln>
            <a:noFill/>
          </a:ln>
        </p:spPr>
      </p:pic>
      <p:pic>
        <p:nvPicPr>
          <p:cNvPr descr="Text&#10;&#10;Description automatically generated" id="543" name="Google Shape;543;p24"/>
          <p:cNvPicPr preferRelativeResize="0"/>
          <p:nvPr/>
        </p:nvPicPr>
        <p:blipFill rotWithShape="1">
          <a:blip r:embed="rId5">
            <a:alphaModFix/>
          </a:blip>
          <a:srcRect b="0" l="0" r="0" t="0"/>
          <a:stretch/>
        </p:blipFill>
        <p:spPr>
          <a:xfrm>
            <a:off x="8418946" y="5854841"/>
            <a:ext cx="2540000" cy="514350"/>
          </a:xfrm>
          <a:prstGeom prst="rect">
            <a:avLst/>
          </a:prstGeom>
          <a:noFill/>
          <a:ln>
            <a:noFill/>
          </a:ln>
        </p:spPr>
      </p:pic>
      <p:pic>
        <p:nvPicPr>
          <p:cNvPr descr="Graphical user interface&#10;&#10;Description automatically generated with medium confidence" id="544" name="Google Shape;544;p24"/>
          <p:cNvPicPr preferRelativeResize="0"/>
          <p:nvPr/>
        </p:nvPicPr>
        <p:blipFill rotWithShape="1">
          <a:blip r:embed="rId6">
            <a:alphaModFix/>
          </a:blip>
          <a:srcRect b="0" l="0" r="0" t="0"/>
          <a:stretch/>
        </p:blipFill>
        <p:spPr>
          <a:xfrm>
            <a:off x="423275" y="1479409"/>
            <a:ext cx="2519794" cy="1243098"/>
          </a:xfrm>
          <a:prstGeom prst="rect">
            <a:avLst/>
          </a:prstGeom>
          <a:noFill/>
          <a:ln>
            <a:noFill/>
          </a:ln>
        </p:spPr>
      </p:pic>
      <p:sp>
        <p:nvSpPr>
          <p:cNvPr id="545" name="Google Shape;545;p24"/>
          <p:cNvSpPr txBox="1"/>
          <p:nvPr/>
        </p:nvSpPr>
        <p:spPr>
          <a:xfrm>
            <a:off x="2943069" y="1645179"/>
            <a:ext cx="6359236"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500">
                <a:solidFill>
                  <a:schemeClr val="dk1"/>
                </a:solidFill>
                <a:latin typeface="Arial"/>
                <a:ea typeface="Arial"/>
                <a:cs typeface="Arial"/>
                <a:sym typeface="Arial"/>
              </a:rPr>
              <a:t>Heidi Rehm</a:t>
            </a:r>
            <a:endParaRPr sz="1500">
              <a:solidFill>
                <a:schemeClr val="dk1"/>
              </a:solidFill>
              <a:latin typeface="Arial"/>
              <a:ea typeface="Arial"/>
              <a:cs typeface="Arial"/>
              <a:sym typeface="Arial"/>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Anne O’Donnell-Luria</a:t>
            </a:r>
            <a:endParaRPr sz="1500">
              <a:solidFill>
                <a:schemeClr val="dk1"/>
              </a:solidFill>
              <a:latin typeface="Arial"/>
              <a:ea typeface="Arial"/>
              <a:cs typeface="Arial"/>
              <a:sym typeface="Arial"/>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Melanie O'Leary </a:t>
            </a:r>
            <a:endParaRPr/>
          </a:p>
          <a:p>
            <a:pPr indent="0" lvl="0" marL="0" marR="0" rtl="0" algn="l">
              <a:spcBef>
                <a:spcPts val="0"/>
              </a:spcBef>
              <a:spcAft>
                <a:spcPts val="0"/>
              </a:spcAft>
              <a:buNone/>
            </a:pPr>
            <a:r>
              <a:rPr b="1" lang="en-US" sz="1500">
                <a:solidFill>
                  <a:schemeClr val="dk1"/>
                </a:solidFill>
                <a:latin typeface="Arial"/>
                <a:ea typeface="Arial"/>
                <a:cs typeface="Arial"/>
                <a:sym typeface="Arial"/>
              </a:rPr>
              <a:t>Stephanie DiTroia</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Alicia Pham</a:t>
            </a:r>
            <a:endParaRPr/>
          </a:p>
          <a:p>
            <a:pPr indent="0" lvl="0" marL="0" marR="0" rtl="0" algn="l">
              <a:spcBef>
                <a:spcPts val="0"/>
              </a:spcBef>
              <a:spcAft>
                <a:spcPts val="0"/>
              </a:spcAft>
              <a:buNone/>
            </a:pPr>
            <a:r>
              <a:t/>
            </a:r>
            <a:endParaRPr b="1" baseline="30000" sz="1500">
              <a:solidFill>
                <a:schemeClr val="dk1"/>
              </a:solidFill>
              <a:latin typeface="Arial"/>
              <a:ea typeface="Arial"/>
              <a:cs typeface="Arial"/>
              <a:sym typeface="Arial"/>
            </a:endParaRPr>
          </a:p>
          <a:p>
            <a:pPr indent="0" lvl="0" marL="0" marR="0" rtl="0" algn="l">
              <a:spcBef>
                <a:spcPts val="0"/>
              </a:spcBef>
              <a:spcAft>
                <a:spcPts val="0"/>
              </a:spcAft>
              <a:buNone/>
            </a:pPr>
            <a:r>
              <a:t/>
            </a:r>
            <a:endParaRPr b="1" sz="1500">
              <a:solidFill>
                <a:schemeClr val="dk1"/>
              </a:solidFill>
              <a:latin typeface="Arial"/>
              <a:ea typeface="Arial"/>
              <a:cs typeface="Arial"/>
              <a:sym typeface="Arial"/>
            </a:endParaRPr>
          </a:p>
        </p:txBody>
      </p:sp>
      <p:sp>
        <p:nvSpPr>
          <p:cNvPr id="546" name="Google Shape;546;p24"/>
          <p:cNvSpPr txBox="1"/>
          <p:nvPr/>
        </p:nvSpPr>
        <p:spPr>
          <a:xfrm>
            <a:off x="9585937" y="4996646"/>
            <a:ext cx="6359236"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u="sng">
                <a:solidFill>
                  <a:schemeClr val="dk1"/>
                </a:solidFill>
                <a:latin typeface="Arial"/>
                <a:ea typeface="Arial"/>
                <a:cs typeface="Arial"/>
                <a:sym typeface="Arial"/>
                <a:hlinkClick r:id="rId7">
                  <a:extLst>
                    <a:ext uri="{A12FA001-AC4F-418D-AE19-62706E023703}">
                      <ahyp:hlinkClr val="tx"/>
                    </a:ext>
                  </a:extLst>
                </a:hlinkClick>
              </a:rPr>
              <a:t>https://raregenomes.org/</a:t>
            </a:r>
            <a:endParaRPr sz="1500">
              <a:solidFill>
                <a:schemeClr val="dk1"/>
              </a:solidFill>
              <a:latin typeface="Arial"/>
              <a:ea typeface="Arial"/>
              <a:cs typeface="Arial"/>
              <a:sym typeface="Arial"/>
            </a:endParaRPr>
          </a:p>
        </p:txBody>
      </p:sp>
      <p:pic>
        <p:nvPicPr>
          <p:cNvPr descr="Graphical user interface, text, application, email&#10;&#10;Description automatically generated" id="547" name="Google Shape;547;p24"/>
          <p:cNvPicPr preferRelativeResize="0"/>
          <p:nvPr/>
        </p:nvPicPr>
        <p:blipFill rotWithShape="1">
          <a:blip r:embed="rId8">
            <a:alphaModFix/>
          </a:blip>
          <a:srcRect b="56039" l="1" r="76684" t="0"/>
          <a:stretch/>
        </p:blipFill>
        <p:spPr>
          <a:xfrm>
            <a:off x="7936232" y="1461645"/>
            <a:ext cx="1835309" cy="1516576"/>
          </a:xfrm>
          <a:prstGeom prst="rect">
            <a:avLst/>
          </a:prstGeom>
          <a:noFill/>
          <a:ln>
            <a:noFill/>
          </a:ln>
        </p:spPr>
      </p:pic>
      <p:sp>
        <p:nvSpPr>
          <p:cNvPr id="548" name="Google Shape;548;p24"/>
          <p:cNvSpPr txBox="1"/>
          <p:nvPr/>
        </p:nvSpPr>
        <p:spPr>
          <a:xfrm>
            <a:off x="9748018" y="1656913"/>
            <a:ext cx="222555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500">
                <a:solidFill>
                  <a:schemeClr val="dk1"/>
                </a:solidFill>
                <a:latin typeface="Arial"/>
                <a:ea typeface="Arial"/>
                <a:cs typeface="Arial"/>
                <a:sym typeface="Arial"/>
              </a:rPr>
              <a:t>CAGI Organizers</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Steven E. Brenner</a:t>
            </a:r>
            <a:br>
              <a:rPr lang="en-US" sz="1500">
                <a:solidFill>
                  <a:schemeClr val="dk1"/>
                </a:solidFill>
                <a:latin typeface="Arial"/>
                <a:ea typeface="Arial"/>
                <a:cs typeface="Arial"/>
                <a:sym typeface="Arial"/>
              </a:rPr>
            </a:br>
            <a:r>
              <a:rPr lang="en-US" sz="1500">
                <a:solidFill>
                  <a:schemeClr val="dk1"/>
                </a:solidFill>
                <a:latin typeface="Arial"/>
                <a:ea typeface="Arial"/>
                <a:cs typeface="Arial"/>
                <a:sym typeface="Arial"/>
              </a:rPr>
              <a:t>Predrag Radivojac</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Nilah Ioannidis</a:t>
            </a:r>
            <a:endParaRPr sz="1500">
              <a:solidFill>
                <a:schemeClr val="dk1"/>
              </a:solidFill>
              <a:latin typeface="Arial"/>
              <a:ea typeface="Arial"/>
              <a:cs typeface="Arial"/>
              <a:sym typeface="Arial"/>
            </a:endParaRPr>
          </a:p>
        </p:txBody>
      </p:sp>
      <p:sp>
        <p:nvSpPr>
          <p:cNvPr id="549" name="Google Shape;549;p24"/>
          <p:cNvSpPr txBox="1"/>
          <p:nvPr/>
        </p:nvSpPr>
        <p:spPr>
          <a:xfrm>
            <a:off x="2606063" y="3344289"/>
            <a:ext cx="1642083"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Grace VanNoy</a:t>
            </a:r>
            <a:endParaRPr baseline="30000"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Michael Wilson</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William Phu</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Stacey Hall</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Katie Larsson</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Brian Mangilog</a:t>
            </a:r>
            <a:endParaRPr sz="1500">
              <a:solidFill>
                <a:schemeClr val="dk1"/>
              </a:solidFill>
              <a:latin typeface="Arial"/>
              <a:ea typeface="Arial"/>
              <a:cs typeface="Arial"/>
              <a:sym typeface="Arial"/>
            </a:endParaRPr>
          </a:p>
          <a:p>
            <a:pPr indent="0" lvl="0" marL="0" marR="0" rtl="0" algn="l">
              <a:spcBef>
                <a:spcPts val="0"/>
              </a:spcBef>
              <a:spcAft>
                <a:spcPts val="0"/>
              </a:spcAft>
              <a:buNone/>
            </a:pPr>
            <a:r>
              <a:rPr lang="en-US" sz="1500">
                <a:solidFill>
                  <a:schemeClr val="dk1"/>
                </a:solidFill>
                <a:latin typeface="Arial"/>
                <a:ea typeface="Arial"/>
                <a:cs typeface="Arial"/>
                <a:sym typeface="Arial"/>
              </a:rPr>
              <a:t>Jillian Serrano</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Sarah Stenton</a:t>
            </a:r>
            <a:endParaRPr sz="1500">
              <a:solidFill>
                <a:schemeClr val="dk1"/>
              </a:solidFill>
              <a:latin typeface="Calibri"/>
              <a:ea typeface="Calibri"/>
              <a:cs typeface="Calibri"/>
              <a:sym typeface="Calibri"/>
            </a:endParaRPr>
          </a:p>
        </p:txBody>
      </p:sp>
      <p:sp>
        <p:nvSpPr>
          <p:cNvPr id="550" name="Google Shape;550;p24"/>
          <p:cNvSpPr txBox="1"/>
          <p:nvPr/>
        </p:nvSpPr>
        <p:spPr>
          <a:xfrm>
            <a:off x="4371207" y="3344289"/>
            <a:ext cx="3449585"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dk1"/>
                </a:solidFill>
                <a:latin typeface="Arial"/>
                <a:ea typeface="Arial"/>
                <a:cs typeface="Arial"/>
                <a:sym typeface="Arial"/>
              </a:rPr>
              <a:t>Mutaz Amin</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Jialan Ma</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Daniel Marten</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Lindsay Romo</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Mugdha Singh</a:t>
            </a:r>
            <a:endParaRPr/>
          </a:p>
          <a:p>
            <a:pPr indent="0" lvl="0" marL="0" marR="0" rtl="0" algn="l">
              <a:spcBef>
                <a:spcPts val="0"/>
              </a:spcBef>
              <a:spcAft>
                <a:spcPts val="0"/>
              </a:spcAft>
              <a:buNone/>
            </a:pPr>
            <a:r>
              <a:rPr lang="en-US" sz="1500">
                <a:solidFill>
                  <a:schemeClr val="dk1"/>
                </a:solidFill>
                <a:latin typeface="Arial"/>
                <a:ea typeface="Arial"/>
                <a:cs typeface="Arial"/>
                <a:sym typeface="Arial"/>
              </a:rPr>
              <a:t>Ben Weisburd</a:t>
            </a:r>
            <a:endParaRPr/>
          </a:p>
        </p:txBody>
      </p:sp>
      <p:pic>
        <p:nvPicPr>
          <p:cNvPr descr="Our Team" id="551" name="Google Shape;551;p24"/>
          <p:cNvPicPr preferRelativeResize="0"/>
          <p:nvPr/>
        </p:nvPicPr>
        <p:blipFill rotWithShape="1">
          <a:blip r:embed="rId9">
            <a:alphaModFix/>
          </a:blip>
          <a:srcRect b="0" l="0" r="0" t="0"/>
          <a:stretch/>
        </p:blipFill>
        <p:spPr>
          <a:xfrm>
            <a:off x="9646862" y="3143991"/>
            <a:ext cx="1224649" cy="1224649"/>
          </a:xfrm>
          <a:prstGeom prst="rect">
            <a:avLst/>
          </a:prstGeom>
          <a:noFill/>
          <a:ln>
            <a:noFill/>
          </a:ln>
        </p:spPr>
      </p:pic>
      <p:sp>
        <p:nvSpPr>
          <p:cNvPr id="552" name="Google Shape;552;p24"/>
          <p:cNvSpPr txBox="1"/>
          <p:nvPr/>
        </p:nvSpPr>
        <p:spPr>
          <a:xfrm>
            <a:off x="9302305" y="4429938"/>
            <a:ext cx="2125647"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chemeClr val="dk1"/>
                </a:solidFill>
                <a:latin typeface="Arial"/>
                <a:ea typeface="Arial"/>
                <a:cs typeface="Arial"/>
                <a:sym typeface="Arial"/>
              </a:rPr>
              <a:t>Accessor RGP CAGI 7</a:t>
            </a:r>
            <a:endParaRPr/>
          </a:p>
          <a:p>
            <a:pPr indent="0" lvl="0" marL="0" marR="0" rtl="0" algn="ctr">
              <a:spcBef>
                <a:spcPts val="0"/>
              </a:spcBef>
              <a:spcAft>
                <a:spcPts val="0"/>
              </a:spcAft>
              <a:buNone/>
            </a:pPr>
            <a:r>
              <a:rPr lang="en-US" sz="1500">
                <a:solidFill>
                  <a:schemeClr val="dk1"/>
                </a:solidFill>
                <a:latin typeface="Arial"/>
                <a:ea typeface="Arial"/>
                <a:cs typeface="Arial"/>
                <a:sym typeface="Arial"/>
              </a:rPr>
              <a:t>Laura Covill</a:t>
            </a:r>
            <a:endParaRPr/>
          </a:p>
        </p:txBody>
      </p:sp>
      <p:pic>
        <p:nvPicPr>
          <p:cNvPr descr="Sarah Louise Stenton-Seeger ..." id="553" name="Google Shape;553;p24"/>
          <p:cNvPicPr preferRelativeResize="0"/>
          <p:nvPr/>
        </p:nvPicPr>
        <p:blipFill rotWithShape="1">
          <a:blip r:embed="rId10">
            <a:alphaModFix/>
          </a:blip>
          <a:srcRect b="20751" l="9378" r="10583" t="0"/>
          <a:stretch/>
        </p:blipFill>
        <p:spPr>
          <a:xfrm>
            <a:off x="7317816" y="3143991"/>
            <a:ext cx="1236832" cy="1224648"/>
          </a:xfrm>
          <a:prstGeom prst="rect">
            <a:avLst/>
          </a:prstGeom>
          <a:noFill/>
          <a:ln>
            <a:noFill/>
          </a:ln>
        </p:spPr>
      </p:pic>
      <p:sp>
        <p:nvSpPr>
          <p:cNvPr id="554" name="Google Shape;554;p24"/>
          <p:cNvSpPr txBox="1"/>
          <p:nvPr/>
        </p:nvSpPr>
        <p:spPr>
          <a:xfrm>
            <a:off x="6881029" y="4421988"/>
            <a:ext cx="2125647" cy="55399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chemeClr val="dk1"/>
                </a:solidFill>
                <a:latin typeface="Arial"/>
                <a:ea typeface="Arial"/>
                <a:cs typeface="Arial"/>
                <a:sym typeface="Arial"/>
              </a:rPr>
              <a:t>Accessor RGP CAGI 6</a:t>
            </a:r>
            <a:endParaRPr/>
          </a:p>
          <a:p>
            <a:pPr indent="0" lvl="0" marL="0" marR="0" rtl="0" algn="ctr">
              <a:spcBef>
                <a:spcPts val="0"/>
              </a:spcBef>
              <a:spcAft>
                <a:spcPts val="0"/>
              </a:spcAft>
              <a:buNone/>
            </a:pPr>
            <a:r>
              <a:rPr lang="en-US" sz="1500">
                <a:solidFill>
                  <a:schemeClr val="dk1"/>
                </a:solidFill>
                <a:latin typeface="Arial"/>
                <a:ea typeface="Arial"/>
                <a:cs typeface="Arial"/>
                <a:sym typeface="Arial"/>
              </a:rPr>
              <a:t>Sarah Stenton</a:t>
            </a:r>
            <a:endParaRPr/>
          </a:p>
        </p:txBody>
      </p:sp>
      <p:sp>
        <p:nvSpPr>
          <p:cNvPr id="555" name="Google Shape;555;p24"/>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556" name="Google Shape;556;p24"/>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557" name="Google Shape;557;p24"/>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25"/>
          <p:cNvSpPr/>
          <p:nvPr/>
        </p:nvSpPr>
        <p:spPr>
          <a:xfrm>
            <a:off x="-180109" y="-96982"/>
            <a:ext cx="12704618" cy="1385455"/>
          </a:xfrm>
          <a:prstGeom prst="rect">
            <a:avLst/>
          </a:prstGeom>
          <a:solidFill>
            <a:srgbClr val="CC9FB7"/>
          </a:solidFill>
          <a:ln cap="flat" cmpd="sng" w="12700">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4" name="Google Shape;564;p25"/>
          <p:cNvSpPr txBox="1"/>
          <p:nvPr>
            <p:ph type="title"/>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Summary slide: RGP CAGI</a:t>
            </a:r>
            <a:endParaRPr/>
          </a:p>
        </p:txBody>
      </p:sp>
      <p:pic>
        <p:nvPicPr>
          <p:cNvPr descr="Graphical user interface, text, application, email&#10;&#10;Description automatically generated" id="565" name="Google Shape;565;p25"/>
          <p:cNvPicPr preferRelativeResize="0"/>
          <p:nvPr/>
        </p:nvPicPr>
        <p:blipFill rotWithShape="1">
          <a:blip r:embed="rId3">
            <a:alphaModFix/>
          </a:blip>
          <a:srcRect b="56039" l="1" r="76684" t="0"/>
          <a:stretch/>
        </p:blipFill>
        <p:spPr>
          <a:xfrm>
            <a:off x="113137" y="2944343"/>
            <a:ext cx="2314903" cy="1912880"/>
          </a:xfrm>
          <a:prstGeom prst="rect">
            <a:avLst/>
          </a:prstGeom>
          <a:noFill/>
          <a:ln>
            <a:noFill/>
          </a:ln>
        </p:spPr>
      </p:pic>
      <p:pic>
        <p:nvPicPr>
          <p:cNvPr descr="Graphical user interface&#10;&#10;Description automatically generated with medium confidence" id="566" name="Google Shape;566;p25"/>
          <p:cNvPicPr preferRelativeResize="0"/>
          <p:nvPr/>
        </p:nvPicPr>
        <p:blipFill rotWithShape="1">
          <a:blip r:embed="rId4">
            <a:alphaModFix/>
          </a:blip>
          <a:srcRect b="0" l="0" r="0" t="0"/>
          <a:stretch/>
        </p:blipFill>
        <p:spPr>
          <a:xfrm>
            <a:off x="476306" y="1485199"/>
            <a:ext cx="1468272" cy="724347"/>
          </a:xfrm>
          <a:prstGeom prst="rect">
            <a:avLst/>
          </a:prstGeom>
          <a:noFill/>
          <a:ln>
            <a:noFill/>
          </a:ln>
        </p:spPr>
      </p:pic>
      <p:pic>
        <p:nvPicPr>
          <p:cNvPr descr="A qr code on a white background&#10;&#10;AI-generated content may be incorrect." id="567" name="Google Shape;567;p25"/>
          <p:cNvPicPr preferRelativeResize="0"/>
          <p:nvPr/>
        </p:nvPicPr>
        <p:blipFill rotWithShape="1">
          <a:blip r:embed="rId5">
            <a:alphaModFix/>
          </a:blip>
          <a:srcRect b="0" l="0" r="0" t="0"/>
          <a:stretch/>
        </p:blipFill>
        <p:spPr>
          <a:xfrm>
            <a:off x="10121205" y="3000825"/>
            <a:ext cx="1483170" cy="1529231"/>
          </a:xfrm>
          <a:prstGeom prst="rect">
            <a:avLst/>
          </a:prstGeom>
          <a:noFill/>
          <a:ln>
            <a:noFill/>
          </a:ln>
        </p:spPr>
      </p:pic>
      <p:pic>
        <p:nvPicPr>
          <p:cNvPr id="568" name="Google Shape;568;p25"/>
          <p:cNvPicPr preferRelativeResize="0"/>
          <p:nvPr/>
        </p:nvPicPr>
        <p:blipFill rotWithShape="1">
          <a:blip r:embed="rId6">
            <a:alphaModFix/>
          </a:blip>
          <a:srcRect b="0" l="0" r="0" t="0"/>
          <a:stretch/>
        </p:blipFill>
        <p:spPr>
          <a:xfrm>
            <a:off x="2209800" y="2022935"/>
            <a:ext cx="7772400" cy="4490158"/>
          </a:xfrm>
          <a:prstGeom prst="rect">
            <a:avLst/>
          </a:prstGeom>
          <a:noFill/>
          <a:ln>
            <a:noFill/>
          </a:ln>
        </p:spPr>
      </p:pic>
      <p:sp>
        <p:nvSpPr>
          <p:cNvPr id="569" name="Google Shape;569;p25"/>
          <p:cNvSpPr txBox="1"/>
          <p:nvPr/>
        </p:nvSpPr>
        <p:spPr>
          <a:xfrm>
            <a:off x="7954625" y="1772160"/>
            <a:ext cx="234512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Calibri"/>
                <a:ea typeface="Calibri"/>
                <a:cs typeface="Calibri"/>
                <a:sym typeface="Calibri"/>
              </a:rPr>
              <a:t>Opened October 31, 2025</a:t>
            </a:r>
            <a:endParaRPr/>
          </a:p>
          <a:p>
            <a:pPr indent="0" lvl="0" marL="0" marR="0" rtl="0" algn="l">
              <a:spcBef>
                <a:spcPts val="0"/>
              </a:spcBef>
              <a:spcAft>
                <a:spcPts val="0"/>
              </a:spcAft>
              <a:buNone/>
            </a:pPr>
            <a:r>
              <a:rPr lang="en-US" sz="1600">
                <a:solidFill>
                  <a:schemeClr val="dk1"/>
                </a:solidFill>
                <a:latin typeface="Calibri"/>
                <a:ea typeface="Calibri"/>
                <a:cs typeface="Calibri"/>
                <a:sym typeface="Calibri"/>
              </a:rPr>
              <a:t>Closes February 28, 2026</a:t>
            </a:r>
            <a:endParaRPr/>
          </a:p>
        </p:txBody>
      </p:sp>
      <p:sp>
        <p:nvSpPr>
          <p:cNvPr id="570" name="Google Shape;570;p25"/>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571" name="Google Shape;571;p25"/>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572" name="Google Shape;572;p25"/>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
        <p:nvSpPr>
          <p:cNvPr id="573" name="Google Shape;573;p25"/>
          <p:cNvSpPr txBox="1"/>
          <p:nvPr/>
        </p:nvSpPr>
        <p:spPr>
          <a:xfrm>
            <a:off x="1954875" y="1457561"/>
            <a:ext cx="377455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Participate in the RGP CAGI challenges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78" name="Shape 578"/>
        <p:cNvGrpSpPr/>
        <p:nvPr/>
      </p:nvGrpSpPr>
      <p:grpSpPr>
        <a:xfrm>
          <a:off x="0" y="0"/>
          <a:ext cx="0" cy="0"/>
          <a:chOff x="0" y="0"/>
          <a:chExt cx="0" cy="0"/>
        </a:xfrm>
      </p:grpSpPr>
      <p:sp>
        <p:nvSpPr>
          <p:cNvPr id="579" name="Google Shape;579;p26"/>
          <p:cNvSpPr/>
          <p:nvPr/>
        </p:nvSpPr>
        <p:spPr>
          <a:xfrm>
            <a:off x="-180109" y="-96982"/>
            <a:ext cx="12704618" cy="1385455"/>
          </a:xfrm>
          <a:prstGeom prst="rect">
            <a:avLst/>
          </a:prstGeom>
          <a:solidFill>
            <a:srgbClr val="CC9FB7"/>
          </a:solidFill>
          <a:ln cap="flat" cmpd="sng" w="12700">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0" name="Google Shape;580;p26"/>
          <p:cNvSpPr txBox="1"/>
          <p:nvPr/>
        </p:nvSpPr>
        <p:spPr>
          <a:xfrm>
            <a:off x="838200" y="-67037"/>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GA4GH Phenopackets</a:t>
            </a:r>
            <a:endParaRPr b="1" sz="2500">
              <a:solidFill>
                <a:schemeClr val="lt1"/>
              </a:solidFill>
              <a:latin typeface="Arial"/>
              <a:ea typeface="Arial"/>
              <a:cs typeface="Arial"/>
              <a:sym typeface="Arial"/>
            </a:endParaRPr>
          </a:p>
        </p:txBody>
      </p:sp>
      <p:pic>
        <p:nvPicPr>
          <p:cNvPr descr="A diagram of a scientific experiment&#10;&#10;AI-generated content may be incorrect." id="581" name="Google Shape;581;p26"/>
          <p:cNvPicPr preferRelativeResize="0"/>
          <p:nvPr/>
        </p:nvPicPr>
        <p:blipFill rotWithShape="1">
          <a:blip r:embed="rId3">
            <a:alphaModFix/>
          </a:blip>
          <a:srcRect b="2083" l="0" r="0" t="0"/>
          <a:stretch/>
        </p:blipFill>
        <p:spPr>
          <a:xfrm>
            <a:off x="838200" y="1687263"/>
            <a:ext cx="6428094" cy="3483474"/>
          </a:xfrm>
          <a:prstGeom prst="rect">
            <a:avLst/>
          </a:prstGeom>
          <a:noFill/>
          <a:ln>
            <a:noFill/>
          </a:ln>
        </p:spPr>
      </p:pic>
      <p:sp>
        <p:nvSpPr>
          <p:cNvPr id="582" name="Google Shape;582;p26"/>
          <p:cNvSpPr txBox="1"/>
          <p:nvPr/>
        </p:nvSpPr>
        <p:spPr>
          <a:xfrm>
            <a:off x="270608" y="5434088"/>
            <a:ext cx="8095816" cy="7848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Structured format for clinical and phenotypic data in JSON or YAML</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Machine readable</a:t>
            </a:r>
            <a:endParaRPr/>
          </a:p>
          <a:p>
            <a:pPr indent="-285750" lvl="0" marL="285750" marR="0" rtl="0" algn="l">
              <a:spcBef>
                <a:spcPts val="0"/>
              </a:spcBef>
              <a:spcAft>
                <a:spcPts val="0"/>
              </a:spcAft>
              <a:buClr>
                <a:schemeClr val="dk1"/>
              </a:buClr>
              <a:buSzPts val="1500"/>
              <a:buFont typeface="Arial"/>
              <a:buChar char="•"/>
            </a:pPr>
            <a:r>
              <a:rPr lang="en-US" sz="1500">
                <a:solidFill>
                  <a:schemeClr val="dk1"/>
                </a:solidFill>
                <a:latin typeface="Arial"/>
                <a:ea typeface="Arial"/>
                <a:cs typeface="Arial"/>
                <a:sym typeface="Arial"/>
              </a:rPr>
              <a:t>Easily incorporates HPO terms</a:t>
            </a:r>
            <a:endParaRPr/>
          </a:p>
        </p:txBody>
      </p:sp>
      <p:pic>
        <p:nvPicPr>
          <p:cNvPr descr="A screenshot of a computer program&#10;&#10;AI-generated content may be incorrect." id="583" name="Google Shape;583;p26"/>
          <p:cNvPicPr preferRelativeResize="0"/>
          <p:nvPr/>
        </p:nvPicPr>
        <p:blipFill rotWithShape="1">
          <a:blip r:embed="rId4">
            <a:alphaModFix/>
          </a:blip>
          <a:srcRect b="0" l="0" r="0" t="0"/>
          <a:stretch/>
        </p:blipFill>
        <p:spPr>
          <a:xfrm>
            <a:off x="8053795" y="1349368"/>
            <a:ext cx="2612527" cy="5102829"/>
          </a:xfrm>
          <a:prstGeom prst="rect">
            <a:avLst/>
          </a:prstGeom>
          <a:noFill/>
          <a:ln>
            <a:noFill/>
          </a:ln>
        </p:spPr>
      </p:pic>
      <p:sp>
        <p:nvSpPr>
          <p:cNvPr id="584" name="Google Shape;584;p26"/>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585" name="Google Shape;585;p26"/>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586" name="Google Shape;586;p26"/>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91" name="Shape 591"/>
        <p:cNvGrpSpPr/>
        <p:nvPr/>
      </p:nvGrpSpPr>
      <p:grpSpPr>
        <a:xfrm>
          <a:off x="0" y="0"/>
          <a:ext cx="0" cy="0"/>
          <a:chOff x="0" y="0"/>
          <a:chExt cx="0" cy="0"/>
        </a:xfrm>
      </p:grpSpPr>
      <p:sp>
        <p:nvSpPr>
          <p:cNvPr id="592" name="Google Shape;592;p27"/>
          <p:cNvSpPr/>
          <p:nvPr/>
        </p:nvSpPr>
        <p:spPr>
          <a:xfrm>
            <a:off x="-180109" y="-96982"/>
            <a:ext cx="12704618" cy="1385455"/>
          </a:xfrm>
          <a:prstGeom prst="rect">
            <a:avLst/>
          </a:prstGeom>
          <a:solidFill>
            <a:srgbClr val="6AA4A2"/>
          </a:solidFill>
          <a:ln cap="flat" cmpd="sng" w="12700">
            <a:solidFill>
              <a:srgbClr val="6AA4A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3" name="Google Shape;593;p27"/>
          <p:cNvSpPr txBox="1"/>
          <p:nvPr>
            <p:ph type="title"/>
          </p:nvPr>
        </p:nvSpPr>
        <p:spPr>
          <a:xfrm>
            <a:off x="264987" y="-67037"/>
            <a:ext cx="11686309"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2500"/>
              <a:buFont typeface="Arial"/>
              <a:buNone/>
            </a:pPr>
            <a:r>
              <a:rPr b="1" lang="en-US" sz="2500">
                <a:solidFill>
                  <a:schemeClr val="lt1"/>
                </a:solidFill>
                <a:latin typeface="Arial"/>
                <a:ea typeface="Arial"/>
                <a:cs typeface="Arial"/>
                <a:sym typeface="Arial"/>
              </a:rPr>
              <a:t>Result 2. Agreement of the top-performing models in solved vs unsolved</a:t>
            </a:r>
            <a:endParaRPr/>
          </a:p>
        </p:txBody>
      </p:sp>
      <p:sp>
        <p:nvSpPr>
          <p:cNvPr id="594" name="Google Shape;594;p27"/>
          <p:cNvSpPr/>
          <p:nvPr/>
        </p:nvSpPr>
        <p:spPr>
          <a:xfrm>
            <a:off x="203502" y="1445240"/>
            <a:ext cx="402336" cy="29260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diagram of a group of people&#10;&#10;AI-generated content may be incorrect." id="595" name="Google Shape;595;p27"/>
          <p:cNvPicPr preferRelativeResize="0"/>
          <p:nvPr/>
        </p:nvPicPr>
        <p:blipFill rotWithShape="1">
          <a:blip r:embed="rId3">
            <a:alphaModFix/>
          </a:blip>
          <a:srcRect b="0" l="0" r="0" t="0"/>
          <a:stretch/>
        </p:blipFill>
        <p:spPr>
          <a:xfrm>
            <a:off x="104633" y="1894615"/>
            <a:ext cx="7315200" cy="3644900"/>
          </a:xfrm>
          <a:prstGeom prst="rect">
            <a:avLst/>
          </a:prstGeom>
          <a:noFill/>
          <a:ln>
            <a:noFill/>
          </a:ln>
        </p:spPr>
      </p:pic>
      <p:pic>
        <p:nvPicPr>
          <p:cNvPr descr="A comparison of different colored circles&#10;&#10;AI-generated content may be incorrect." id="596" name="Google Shape;596;p27"/>
          <p:cNvPicPr preferRelativeResize="0"/>
          <p:nvPr/>
        </p:nvPicPr>
        <p:blipFill rotWithShape="1">
          <a:blip r:embed="rId4">
            <a:alphaModFix/>
          </a:blip>
          <a:srcRect b="-4120" l="10179" r="72617" t="86780"/>
          <a:stretch/>
        </p:blipFill>
        <p:spPr>
          <a:xfrm>
            <a:off x="10854774" y="2185145"/>
            <a:ext cx="1337226" cy="655525"/>
          </a:xfrm>
          <a:prstGeom prst="rect">
            <a:avLst/>
          </a:prstGeom>
          <a:noFill/>
          <a:ln>
            <a:noFill/>
          </a:ln>
        </p:spPr>
      </p:pic>
      <p:pic>
        <p:nvPicPr>
          <p:cNvPr descr="A comparison of different colored circles&#10;&#10;AI-generated content may be incorrect." id="597" name="Google Shape;597;p27"/>
          <p:cNvPicPr preferRelativeResize="0"/>
          <p:nvPr/>
        </p:nvPicPr>
        <p:blipFill rotWithShape="1">
          <a:blip r:embed="rId4">
            <a:alphaModFix/>
          </a:blip>
          <a:srcRect b="17656" l="53374" r="4248" t="16283"/>
          <a:stretch/>
        </p:blipFill>
        <p:spPr>
          <a:xfrm>
            <a:off x="7610902" y="4060014"/>
            <a:ext cx="3007057" cy="2280190"/>
          </a:xfrm>
          <a:prstGeom prst="rect">
            <a:avLst/>
          </a:prstGeom>
          <a:noFill/>
          <a:ln>
            <a:noFill/>
          </a:ln>
        </p:spPr>
      </p:pic>
      <p:pic>
        <p:nvPicPr>
          <p:cNvPr descr="A comparison of different colored circles&#10;&#10;AI-generated content may be incorrect." id="598" name="Google Shape;598;p27"/>
          <p:cNvPicPr preferRelativeResize="0"/>
          <p:nvPr/>
        </p:nvPicPr>
        <p:blipFill rotWithShape="1">
          <a:blip r:embed="rId4">
            <a:alphaModFix/>
          </a:blip>
          <a:srcRect b="18586" l="4599" r="55282" t="15352"/>
          <a:stretch/>
        </p:blipFill>
        <p:spPr>
          <a:xfrm>
            <a:off x="8017030" y="1380808"/>
            <a:ext cx="2837745" cy="2272971"/>
          </a:xfrm>
          <a:prstGeom prst="rect">
            <a:avLst/>
          </a:prstGeom>
          <a:noFill/>
          <a:ln>
            <a:noFill/>
          </a:ln>
        </p:spPr>
      </p:pic>
      <p:pic>
        <p:nvPicPr>
          <p:cNvPr descr="A comparison of different colored circles&#10;&#10;AI-generated content may be incorrect." id="599" name="Google Shape;599;p27"/>
          <p:cNvPicPr preferRelativeResize="0"/>
          <p:nvPr/>
        </p:nvPicPr>
        <p:blipFill rotWithShape="1">
          <a:blip r:embed="rId4">
            <a:alphaModFix/>
          </a:blip>
          <a:srcRect b="-371" l="76317" r="8521" t="86780"/>
          <a:stretch/>
        </p:blipFill>
        <p:spPr>
          <a:xfrm>
            <a:off x="10846794" y="4647554"/>
            <a:ext cx="1178384" cy="513807"/>
          </a:xfrm>
          <a:prstGeom prst="rect">
            <a:avLst/>
          </a:prstGeom>
          <a:noFill/>
          <a:ln>
            <a:noFill/>
          </a:ln>
        </p:spPr>
      </p:pic>
      <p:pic>
        <p:nvPicPr>
          <p:cNvPr descr="A comparison of different colored circles&#10;&#10;AI-generated content may be incorrect." id="600" name="Google Shape;600;p27"/>
          <p:cNvPicPr preferRelativeResize="0"/>
          <p:nvPr/>
        </p:nvPicPr>
        <p:blipFill rotWithShape="1">
          <a:blip r:embed="rId4">
            <a:alphaModFix/>
          </a:blip>
          <a:srcRect b="-1966" l="61040" r="23683" t="86780"/>
          <a:stretch/>
        </p:blipFill>
        <p:spPr>
          <a:xfrm>
            <a:off x="10885219" y="4040673"/>
            <a:ext cx="1187355" cy="574119"/>
          </a:xfrm>
          <a:prstGeom prst="rect">
            <a:avLst/>
          </a:prstGeom>
          <a:noFill/>
          <a:ln>
            <a:noFill/>
          </a:ln>
        </p:spPr>
      </p:pic>
      <p:pic>
        <p:nvPicPr>
          <p:cNvPr descr="A comparison of different colored circles&#10;&#10;AI-generated content may be incorrect." id="601" name="Google Shape;601;p27"/>
          <p:cNvPicPr preferRelativeResize="0"/>
          <p:nvPr/>
        </p:nvPicPr>
        <p:blipFill rotWithShape="1">
          <a:blip r:embed="rId4">
            <a:alphaModFix/>
          </a:blip>
          <a:srcRect b="-1966" l="44184" r="38959" t="86780"/>
          <a:stretch/>
        </p:blipFill>
        <p:spPr>
          <a:xfrm>
            <a:off x="10814173" y="3433792"/>
            <a:ext cx="1310185" cy="574119"/>
          </a:xfrm>
          <a:prstGeom prst="rect">
            <a:avLst/>
          </a:prstGeom>
          <a:noFill/>
          <a:ln>
            <a:noFill/>
          </a:ln>
        </p:spPr>
      </p:pic>
      <p:pic>
        <p:nvPicPr>
          <p:cNvPr descr="A comparison of different colored circles&#10;&#10;AI-generated content may be incorrect." id="602" name="Google Shape;602;p27"/>
          <p:cNvPicPr preferRelativeResize="0"/>
          <p:nvPr/>
        </p:nvPicPr>
        <p:blipFill rotWithShape="1">
          <a:blip r:embed="rId4">
            <a:alphaModFix/>
          </a:blip>
          <a:srcRect b="-1355" l="29434" r="55816" t="86780"/>
          <a:stretch/>
        </p:blipFill>
        <p:spPr>
          <a:xfrm>
            <a:off x="10878766" y="2801363"/>
            <a:ext cx="1146412" cy="550982"/>
          </a:xfrm>
          <a:prstGeom prst="rect">
            <a:avLst/>
          </a:prstGeom>
          <a:noFill/>
          <a:ln>
            <a:noFill/>
          </a:ln>
        </p:spPr>
      </p:pic>
      <p:sp>
        <p:nvSpPr>
          <p:cNvPr id="603" name="Google Shape;603;p27"/>
          <p:cNvSpPr/>
          <p:nvPr/>
        </p:nvSpPr>
        <p:spPr>
          <a:xfrm>
            <a:off x="4899546" y="1894615"/>
            <a:ext cx="1760561" cy="1148836"/>
          </a:xfrm>
          <a:prstGeom prst="rect">
            <a:avLst/>
          </a:prstGeom>
          <a:noFill/>
          <a:ln cap="flat" cmpd="sng" w="28575">
            <a:solidFill>
              <a:srgbClr val="CC9FB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4" name="Google Shape;604;p27"/>
          <p:cNvSpPr txBox="1"/>
          <p:nvPr/>
        </p:nvSpPr>
        <p:spPr>
          <a:xfrm>
            <a:off x="8600622" y="3646179"/>
            <a:ext cx="218819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14 solved cases</a:t>
            </a:r>
            <a:endParaRPr/>
          </a:p>
        </p:txBody>
      </p:sp>
      <p:sp>
        <p:nvSpPr>
          <p:cNvPr id="605" name="Google Shape;605;p27"/>
          <p:cNvSpPr txBox="1"/>
          <p:nvPr/>
        </p:nvSpPr>
        <p:spPr>
          <a:xfrm>
            <a:off x="8532382" y="6336745"/>
            <a:ext cx="218819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16 unsolved cases</a:t>
            </a:r>
            <a:endParaRPr/>
          </a:p>
        </p:txBody>
      </p:sp>
      <p:sp>
        <p:nvSpPr>
          <p:cNvPr id="606" name="Google Shape;606;p27"/>
          <p:cNvSpPr txBox="1"/>
          <p:nvPr/>
        </p:nvSpPr>
        <p:spPr>
          <a:xfrm>
            <a:off x="0" y="6513094"/>
            <a:ext cx="150073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Created for CAGI 7</a:t>
            </a:r>
            <a:endParaRPr/>
          </a:p>
        </p:txBody>
      </p:sp>
      <p:sp>
        <p:nvSpPr>
          <p:cNvPr id="607" name="Google Shape;607;p27"/>
          <p:cNvSpPr txBox="1"/>
          <p:nvPr/>
        </p:nvSpPr>
        <p:spPr>
          <a:xfrm>
            <a:off x="10944544" y="6513093"/>
            <a:ext cx="124745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646164"/>
                </a:solidFill>
                <a:latin typeface="Arial"/>
                <a:ea typeface="Arial"/>
                <a:cs typeface="Arial"/>
                <a:sym typeface="Arial"/>
              </a:rPr>
              <a:t>O’Donnell-Luria</a:t>
            </a:r>
            <a:endParaRPr/>
          </a:p>
        </p:txBody>
      </p:sp>
      <p:sp>
        <p:nvSpPr>
          <p:cNvPr id="608" name="Google Shape;608;p27"/>
          <p:cNvSpPr txBox="1"/>
          <p:nvPr/>
        </p:nvSpPr>
        <p:spPr>
          <a:xfrm>
            <a:off x="5002649" y="6513094"/>
            <a:ext cx="189667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646164"/>
                </a:solidFill>
                <a:latin typeface="Arial"/>
                <a:ea typeface="Arial"/>
                <a:cs typeface="Arial"/>
                <a:sym typeface="Arial"/>
              </a:rPr>
              <a:t>genomeinterpretation.org</a:t>
            </a:r>
            <a:endParaRPr sz="1200">
              <a:solidFill>
                <a:srgbClr val="646164"/>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2022-01-05T16:26:43Z</dcterms:created>
  <dc:creator>Sarah Stenton</dc:creator>
</cp:coreProperties>
</file>