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drawingml.chart+xml" PartName="/ppt/charts/chart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themeOverride+xml" PartName="/ppt/theme/themeOverride1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  <p:sldMasterId id="2147483666" r:id="rId7"/>
    <p:sldMasterId id="2147483682" r:id="rId8"/>
    <p:sldMasterId id="2147483694" r:id="rId9"/>
    <p:sldMasterId id="2147483707" r:id="rId10"/>
    <p:sldMasterId id="2147483720" r:id="rId11"/>
    <p:sldMasterId id="2147483734" r:id="rId12"/>
    <p:sldMasterId id="2147483743" r:id="rId13"/>
    <p:sldMasterId id="2147483756" r:id="rId14"/>
    <p:sldMasterId id="2147483766" r:id="rId15"/>
    <p:sldMasterId id="2147483776" r:id="rId16"/>
  </p:sldMasterIdLst>
  <p:notesMasterIdLst>
    <p:notesMasterId r:id="rId17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4" r:id="rId56"/>
    <p:sldId id="295" r:id="rId57"/>
    <p:sldId id="296" r:id="rId58"/>
    <p:sldId id="297" r:id="rId59"/>
    <p:sldId id="298" r:id="rId60"/>
    <p:sldId id="299" r:id="rId61"/>
    <p:sldId id="300" r:id="rId62"/>
    <p:sldId id="301" r:id="rId63"/>
    <p:sldId id="302" r:id="rId64"/>
    <p:sldId id="303" r:id="rId65"/>
    <p:sldId id="304" r:id="rId66"/>
    <p:sldId id="305" r:id="rId67"/>
    <p:sldId id="306" r:id="rId68"/>
    <p:sldId id="307" r:id="rId69"/>
    <p:sldId id="308" r:id="rId70"/>
    <p:sldId id="309" r:id="rId71"/>
    <p:sldId id="310" r:id="rId72"/>
    <p:sldId id="311" r:id="rId73"/>
    <p:sldId id="312" r:id="rId74"/>
    <p:sldId id="313" r:id="rId75"/>
  </p:sldIdLst>
  <p:sldSz cy="5143500" cx="9144000"/>
  <p:notesSz cx="7315200" cy="9601200"/>
  <p:embeddedFontLst>
    <p:embeddedFont>
      <p:font typeface="Raleway"/>
      <p:regular r:id="rId76"/>
      <p:bold r:id="rId77"/>
      <p:italic r:id="rId78"/>
      <p:boldItalic r:id="rId79"/>
    </p:embeddedFont>
    <p:embeddedFont>
      <p:font typeface="Proxima Nova"/>
      <p:regular r:id="rId80"/>
      <p:bold r:id="rId81"/>
      <p:italic r:id="rId82"/>
      <p:boldItalic r:id="rId83"/>
    </p:embeddedFont>
    <p:embeddedFont>
      <p:font typeface="Roboto"/>
      <p:regular r:id="rId84"/>
      <p:bold r:id="rId85"/>
      <p:italic r:id="rId86"/>
      <p:boldItalic r:id="rId87"/>
    </p:embeddedFont>
    <p:embeddedFont>
      <p:font typeface="Nunito"/>
      <p:regular r:id="rId88"/>
      <p:bold r:id="rId89"/>
      <p:italic r:id="rId90"/>
      <p:boldItalic r:id="rId91"/>
    </p:embeddedFont>
    <p:embeddedFont>
      <p:font typeface="Poppins"/>
      <p:regular r:id="rId92"/>
      <p:bold r:id="rId93"/>
      <p:italic r:id="rId94"/>
      <p:boldItalic r:id="rId95"/>
    </p:embeddedFont>
    <p:embeddedFont>
      <p:font typeface="Aleo"/>
      <p:regular r:id="rId96"/>
      <p:bold r:id="rId97"/>
      <p:italic r:id="rId98"/>
      <p:boldItalic r:id="rId99"/>
    </p:embeddedFont>
    <p:embeddedFont>
      <p:font typeface="Helvetica Neue"/>
      <p:regular r:id="rId100"/>
      <p:bold r:id="rId101"/>
      <p:italic r:id="rId102"/>
      <p:boldItalic r:id="rId103"/>
    </p:embeddedFont>
    <p:embeddedFont>
      <p:font typeface="Open Sans"/>
      <p:regular r:id="rId104"/>
      <p:bold r:id="rId105"/>
      <p:italic r:id="rId106"/>
      <p:boldItalic r:id="rId10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08" roundtripDataSignature="AMtx7miXWjgiDqPryrlodFHd7SJGu5GO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D2313C2-3D6F-4457-A566-EB8E2F0E771F}">
  <a:tblStyle styleId="{BD2313C2-3D6F-4457-A566-EB8E2F0E771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3.xml"/><Relationship Id="rId42" Type="http://schemas.openxmlformats.org/officeDocument/2006/relationships/slide" Target="slides/slide25.xml"/><Relationship Id="rId41" Type="http://schemas.openxmlformats.org/officeDocument/2006/relationships/slide" Target="slides/slide24.xml"/><Relationship Id="rId44" Type="http://schemas.openxmlformats.org/officeDocument/2006/relationships/slide" Target="slides/slide27.xml"/><Relationship Id="rId43" Type="http://schemas.openxmlformats.org/officeDocument/2006/relationships/slide" Target="slides/slide26.xml"/><Relationship Id="rId46" Type="http://schemas.openxmlformats.org/officeDocument/2006/relationships/slide" Target="slides/slide29.xml"/><Relationship Id="rId45" Type="http://schemas.openxmlformats.org/officeDocument/2006/relationships/slide" Target="slides/slide28.xml"/><Relationship Id="rId107" Type="http://schemas.openxmlformats.org/officeDocument/2006/relationships/font" Target="fonts/OpenSans-boldItalic.fntdata"/><Relationship Id="rId106" Type="http://schemas.openxmlformats.org/officeDocument/2006/relationships/font" Target="fonts/OpenSans-italic.fntdata"/><Relationship Id="rId105" Type="http://schemas.openxmlformats.org/officeDocument/2006/relationships/font" Target="fonts/OpenSans-bold.fntdata"/><Relationship Id="rId104" Type="http://schemas.openxmlformats.org/officeDocument/2006/relationships/font" Target="fonts/OpenSans-regular.fntdata"/><Relationship Id="rId108" Type="http://customschemas.google.com/relationships/presentationmetadata" Target="metadata"/><Relationship Id="rId48" Type="http://schemas.openxmlformats.org/officeDocument/2006/relationships/slide" Target="slides/slide31.xml"/><Relationship Id="rId47" Type="http://schemas.openxmlformats.org/officeDocument/2006/relationships/slide" Target="slides/slide30.xml"/><Relationship Id="rId49" Type="http://schemas.openxmlformats.org/officeDocument/2006/relationships/slide" Target="slides/slide32.xml"/><Relationship Id="rId103" Type="http://schemas.openxmlformats.org/officeDocument/2006/relationships/font" Target="fonts/HelveticaNeue-boldItalic.fntdata"/><Relationship Id="rId102" Type="http://schemas.openxmlformats.org/officeDocument/2006/relationships/font" Target="fonts/HelveticaNeue-italic.fntdata"/><Relationship Id="rId101" Type="http://schemas.openxmlformats.org/officeDocument/2006/relationships/font" Target="fonts/HelveticaNeue-bold.fntdata"/><Relationship Id="rId100" Type="http://schemas.openxmlformats.org/officeDocument/2006/relationships/font" Target="fonts/HelveticaNeue-regular.fntdata"/><Relationship Id="rId31" Type="http://schemas.openxmlformats.org/officeDocument/2006/relationships/slide" Target="slides/slide14.xml"/><Relationship Id="rId30" Type="http://schemas.openxmlformats.org/officeDocument/2006/relationships/slide" Target="slides/slide13.xml"/><Relationship Id="rId33" Type="http://schemas.openxmlformats.org/officeDocument/2006/relationships/slide" Target="slides/slide16.xml"/><Relationship Id="rId32" Type="http://schemas.openxmlformats.org/officeDocument/2006/relationships/slide" Target="slides/slide15.xml"/><Relationship Id="rId35" Type="http://schemas.openxmlformats.org/officeDocument/2006/relationships/slide" Target="slides/slide18.xml"/><Relationship Id="rId34" Type="http://schemas.openxmlformats.org/officeDocument/2006/relationships/slide" Target="slides/slide17.xml"/><Relationship Id="rId37" Type="http://schemas.openxmlformats.org/officeDocument/2006/relationships/slide" Target="slides/slide20.xml"/><Relationship Id="rId36" Type="http://schemas.openxmlformats.org/officeDocument/2006/relationships/slide" Target="slides/slide19.xml"/><Relationship Id="rId39" Type="http://schemas.openxmlformats.org/officeDocument/2006/relationships/slide" Target="slides/slide22.xml"/><Relationship Id="rId38" Type="http://schemas.openxmlformats.org/officeDocument/2006/relationships/slide" Target="slides/slide21.xml"/><Relationship Id="rId20" Type="http://schemas.openxmlformats.org/officeDocument/2006/relationships/slide" Target="slides/slide3.xml"/><Relationship Id="rId22" Type="http://schemas.openxmlformats.org/officeDocument/2006/relationships/slide" Target="slides/slide5.xml"/><Relationship Id="rId21" Type="http://schemas.openxmlformats.org/officeDocument/2006/relationships/slide" Target="slides/slide4.xml"/><Relationship Id="rId24" Type="http://schemas.openxmlformats.org/officeDocument/2006/relationships/slide" Target="slides/slide7.xml"/><Relationship Id="rId23" Type="http://schemas.openxmlformats.org/officeDocument/2006/relationships/slide" Target="slides/slide6.xml"/><Relationship Id="rId26" Type="http://schemas.openxmlformats.org/officeDocument/2006/relationships/slide" Target="slides/slide9.xml"/><Relationship Id="rId25" Type="http://schemas.openxmlformats.org/officeDocument/2006/relationships/slide" Target="slides/slide8.xml"/><Relationship Id="rId28" Type="http://schemas.openxmlformats.org/officeDocument/2006/relationships/slide" Target="slides/slide11.xml"/><Relationship Id="rId27" Type="http://schemas.openxmlformats.org/officeDocument/2006/relationships/slide" Target="slides/slide10.xml"/><Relationship Id="rId29" Type="http://schemas.openxmlformats.org/officeDocument/2006/relationships/slide" Target="slides/slide12.xml"/><Relationship Id="rId95" Type="http://schemas.openxmlformats.org/officeDocument/2006/relationships/font" Target="fonts/Poppins-boldItalic.fntdata"/><Relationship Id="rId94" Type="http://schemas.openxmlformats.org/officeDocument/2006/relationships/font" Target="fonts/Poppins-italic.fntdata"/><Relationship Id="rId97" Type="http://schemas.openxmlformats.org/officeDocument/2006/relationships/font" Target="fonts/Aleo-bold.fntdata"/><Relationship Id="rId96" Type="http://schemas.openxmlformats.org/officeDocument/2006/relationships/font" Target="fonts/Aleo-regular.fntdata"/><Relationship Id="rId11" Type="http://schemas.openxmlformats.org/officeDocument/2006/relationships/slideMaster" Target="slideMasters/slideMaster7.xml"/><Relationship Id="rId99" Type="http://schemas.openxmlformats.org/officeDocument/2006/relationships/font" Target="fonts/Aleo-boldItalic.fntdata"/><Relationship Id="rId10" Type="http://schemas.openxmlformats.org/officeDocument/2006/relationships/slideMaster" Target="slideMasters/slideMaster6.xml"/><Relationship Id="rId98" Type="http://schemas.openxmlformats.org/officeDocument/2006/relationships/font" Target="fonts/Aleo-italic.fntdata"/><Relationship Id="rId13" Type="http://schemas.openxmlformats.org/officeDocument/2006/relationships/slideMaster" Target="slideMasters/slideMaster9.xml"/><Relationship Id="rId12" Type="http://schemas.openxmlformats.org/officeDocument/2006/relationships/slideMaster" Target="slideMasters/slideMaster8.xml"/><Relationship Id="rId91" Type="http://schemas.openxmlformats.org/officeDocument/2006/relationships/font" Target="fonts/Nunito-boldItalic.fntdata"/><Relationship Id="rId90" Type="http://schemas.openxmlformats.org/officeDocument/2006/relationships/font" Target="fonts/Nunito-italic.fntdata"/><Relationship Id="rId93" Type="http://schemas.openxmlformats.org/officeDocument/2006/relationships/font" Target="fonts/Poppins-bold.fntdata"/><Relationship Id="rId92" Type="http://schemas.openxmlformats.org/officeDocument/2006/relationships/font" Target="fonts/Poppins-regular.fntdata"/><Relationship Id="rId15" Type="http://schemas.openxmlformats.org/officeDocument/2006/relationships/slideMaster" Target="slideMasters/slideMaster11.xml"/><Relationship Id="rId14" Type="http://schemas.openxmlformats.org/officeDocument/2006/relationships/slideMaster" Target="slideMasters/slideMaster10.xml"/><Relationship Id="rId17" Type="http://schemas.openxmlformats.org/officeDocument/2006/relationships/notesMaster" Target="notesMasters/notesMaster1.xml"/><Relationship Id="rId16" Type="http://schemas.openxmlformats.org/officeDocument/2006/relationships/slideMaster" Target="slideMasters/slideMaster12.xml"/><Relationship Id="rId19" Type="http://schemas.openxmlformats.org/officeDocument/2006/relationships/slide" Target="slides/slide2.xml"/><Relationship Id="rId18" Type="http://schemas.openxmlformats.org/officeDocument/2006/relationships/slide" Target="slides/slide1.xml"/><Relationship Id="rId84" Type="http://schemas.openxmlformats.org/officeDocument/2006/relationships/font" Target="fonts/Roboto-regular.fntdata"/><Relationship Id="rId83" Type="http://schemas.openxmlformats.org/officeDocument/2006/relationships/font" Target="fonts/ProximaNova-boldItalic.fntdata"/><Relationship Id="rId86" Type="http://schemas.openxmlformats.org/officeDocument/2006/relationships/font" Target="fonts/Roboto-italic.fntdata"/><Relationship Id="rId85" Type="http://schemas.openxmlformats.org/officeDocument/2006/relationships/font" Target="fonts/Roboto-bold.fntdata"/><Relationship Id="rId88" Type="http://schemas.openxmlformats.org/officeDocument/2006/relationships/font" Target="fonts/Nunito-regular.fntdata"/><Relationship Id="rId87" Type="http://schemas.openxmlformats.org/officeDocument/2006/relationships/font" Target="fonts/Roboto-boldItalic.fntdata"/><Relationship Id="rId89" Type="http://schemas.openxmlformats.org/officeDocument/2006/relationships/font" Target="fonts/Nunito-bold.fntdata"/><Relationship Id="rId80" Type="http://schemas.openxmlformats.org/officeDocument/2006/relationships/font" Target="fonts/ProximaNova-regular.fntdata"/><Relationship Id="rId82" Type="http://schemas.openxmlformats.org/officeDocument/2006/relationships/font" Target="fonts/ProximaNova-italic.fntdata"/><Relationship Id="rId81" Type="http://schemas.openxmlformats.org/officeDocument/2006/relationships/font" Target="fonts/ProximaNova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slide" Target="slides/slide56.xml"/><Relationship Id="rId72" Type="http://schemas.openxmlformats.org/officeDocument/2006/relationships/slide" Target="slides/slide55.xml"/><Relationship Id="rId75" Type="http://schemas.openxmlformats.org/officeDocument/2006/relationships/slide" Target="slides/slide58.xml"/><Relationship Id="rId74" Type="http://schemas.openxmlformats.org/officeDocument/2006/relationships/slide" Target="slides/slide57.xml"/><Relationship Id="rId77" Type="http://schemas.openxmlformats.org/officeDocument/2006/relationships/font" Target="fonts/Raleway-bold.fntdata"/><Relationship Id="rId76" Type="http://schemas.openxmlformats.org/officeDocument/2006/relationships/font" Target="fonts/Raleway-regular.fntdata"/><Relationship Id="rId79" Type="http://schemas.openxmlformats.org/officeDocument/2006/relationships/font" Target="fonts/Raleway-boldItalic.fntdata"/><Relationship Id="rId78" Type="http://schemas.openxmlformats.org/officeDocument/2006/relationships/font" Target="fonts/Raleway-italic.fntdata"/><Relationship Id="rId71" Type="http://schemas.openxmlformats.org/officeDocument/2006/relationships/slide" Target="slides/slide54.xml"/><Relationship Id="rId70" Type="http://schemas.openxmlformats.org/officeDocument/2006/relationships/slide" Target="slides/slide53.xml"/><Relationship Id="rId62" Type="http://schemas.openxmlformats.org/officeDocument/2006/relationships/slide" Target="slides/slide45.xml"/><Relationship Id="rId61" Type="http://schemas.openxmlformats.org/officeDocument/2006/relationships/slide" Target="slides/slide44.xml"/><Relationship Id="rId64" Type="http://schemas.openxmlformats.org/officeDocument/2006/relationships/slide" Target="slides/slide47.xml"/><Relationship Id="rId63" Type="http://schemas.openxmlformats.org/officeDocument/2006/relationships/slide" Target="slides/slide46.xml"/><Relationship Id="rId66" Type="http://schemas.openxmlformats.org/officeDocument/2006/relationships/slide" Target="slides/slide49.xml"/><Relationship Id="rId65" Type="http://schemas.openxmlformats.org/officeDocument/2006/relationships/slide" Target="slides/slide48.xml"/><Relationship Id="rId68" Type="http://schemas.openxmlformats.org/officeDocument/2006/relationships/slide" Target="slides/slide51.xml"/><Relationship Id="rId67" Type="http://schemas.openxmlformats.org/officeDocument/2006/relationships/slide" Target="slides/slide50.xml"/><Relationship Id="rId60" Type="http://schemas.openxmlformats.org/officeDocument/2006/relationships/slide" Target="slides/slide43.xml"/><Relationship Id="rId69" Type="http://schemas.openxmlformats.org/officeDocument/2006/relationships/slide" Target="slides/slide52.xml"/><Relationship Id="rId51" Type="http://schemas.openxmlformats.org/officeDocument/2006/relationships/slide" Target="slides/slide34.xml"/><Relationship Id="rId50" Type="http://schemas.openxmlformats.org/officeDocument/2006/relationships/slide" Target="slides/slide33.xml"/><Relationship Id="rId53" Type="http://schemas.openxmlformats.org/officeDocument/2006/relationships/slide" Target="slides/slide36.xml"/><Relationship Id="rId52" Type="http://schemas.openxmlformats.org/officeDocument/2006/relationships/slide" Target="slides/slide35.xml"/><Relationship Id="rId55" Type="http://schemas.openxmlformats.org/officeDocument/2006/relationships/slide" Target="slides/slide38.xml"/><Relationship Id="rId54" Type="http://schemas.openxmlformats.org/officeDocument/2006/relationships/slide" Target="slides/slide37.xml"/><Relationship Id="rId57" Type="http://schemas.openxmlformats.org/officeDocument/2006/relationships/slide" Target="slides/slide40.xml"/><Relationship Id="rId56" Type="http://schemas.openxmlformats.org/officeDocument/2006/relationships/slide" Target="slides/slide39.xml"/><Relationship Id="rId59" Type="http://schemas.openxmlformats.org/officeDocument/2006/relationships/slide" Target="slides/slide42.xml"/><Relationship Id="rId58" Type="http://schemas.openxmlformats.org/officeDocument/2006/relationships/slide" Target="slides/slide41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themeOverride" Target="../theme/themeOverride1.xml"/><Relationship Id="rId4" Type="http://schemas.openxmlformats.org/officeDocument/2006/relationships/oleObject" Target="file:///C:\Users\heidi\Partners%20HealthCare%20Dropbox\Heidi%20Rehm\Heidi\papers.abstracts\Other.Papers\ClinChemistryReflections\gnomAD_v2v4_cou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Sheet1!$A$35</c:f>
              <c:strCache>
                <c:ptCount val="1"/>
                <c:pt idx="0">
                  <c:v>Non-European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Sheet1!$B$33:$E$34</c:f>
              <c:multiLvlStrCache>
                <c:ptCount val="4"/>
                <c:lvl>
                  <c:pt idx="0">
                    <c:v>gnomAD v2</c:v>
                  </c:pt>
                  <c:pt idx="1">
                    <c:v>gnomAD v4</c:v>
                  </c:pt>
                  <c:pt idx="2">
                    <c:v>gnomAD v2</c:v>
                  </c:pt>
                  <c:pt idx="3">
                    <c:v>gnomAD v4</c:v>
                  </c:pt>
                </c:lvl>
                <c:lvl>
                  <c:pt idx="0">
                    <c:v>Sample Growth</c:v>
                  </c:pt>
                  <c:pt idx="2">
                    <c:v>Variants with AF &gt; 0.1%</c:v>
                  </c:pt>
                </c:lvl>
              </c:multiLvlStrCache>
            </c:multiLvlStrRef>
          </c:cat>
          <c:val>
            <c:numRef>
              <c:f>Sheet1!$B$35:$E$35</c:f>
              <c:numCache>
                <c:formatCode>General</c:formatCode>
                <c:ptCount val="4"/>
                <c:pt idx="0">
                  <c:v>64291</c:v>
                </c:pt>
                <c:pt idx="1">
                  <c:v>185042</c:v>
                </c:pt>
                <c:pt idx="2">
                  <c:v>449551</c:v>
                </c:pt>
                <c:pt idx="3">
                  <c:v>616602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3-4784-BF25-4A729C5AA263}"/>
            </c:ext>
          </c:extLst>
        </c:ser>
        <c:ser>
          <c:idx val="1"/>
          <c:order val="1"/>
          <c:tx>
            <c:strRef>
              <c:f>Sheet1!$A$36</c:f>
              <c:strCache>
                <c:ptCount val="1"/>
                <c:pt idx="0">
                  <c:v>European</c:v>
                </c:pt>
              </c:strCache>
            </c:strRef>
          </c:tx>
          <c:spPr>
            <a:solidFill>
              <a:srgbClr val="00CCFF"/>
            </a:solidFill>
            <a:ln>
              <a:noFill/>
            </a:ln>
            <a:effectLst/>
          </c:spPr>
          <c:invertIfNegative val="0"/>
          <c:cat>
            <c:multiLvlStrRef>
              <c:f>Sheet1!$B$33:$E$34</c:f>
              <c:multiLvlStrCache>
                <c:ptCount val="4"/>
                <c:lvl>
                  <c:pt idx="0">
                    <c:v>gnomAD v2</c:v>
                  </c:pt>
                  <c:pt idx="1">
                    <c:v>gnomAD v4</c:v>
                  </c:pt>
                  <c:pt idx="2">
                    <c:v>gnomAD v2</c:v>
                  </c:pt>
                  <c:pt idx="3">
                    <c:v>gnomAD v4</c:v>
                  </c:pt>
                </c:lvl>
                <c:lvl>
                  <c:pt idx="0">
                    <c:v>Sample Growth</c:v>
                  </c:pt>
                  <c:pt idx="2">
                    <c:v>Variants with AF &gt; 0.1%</c:v>
                  </c:pt>
                </c:lvl>
              </c:multiLvlStrCache>
            </c:multiLvlStrRef>
          </c:cat>
          <c:val>
            <c:numRef>
              <c:f>Sheet1!$B$36:$E$36</c:f>
              <c:numCache>
                <c:formatCode>General</c:formatCode>
                <c:ptCount val="4"/>
                <c:pt idx="0">
                  <c:v>77165</c:v>
                </c:pt>
                <c:pt idx="1">
                  <c:v>622061</c:v>
                </c:pt>
                <c:pt idx="2">
                  <c:v>58348</c:v>
                </c:pt>
                <c:pt idx="3">
                  <c:v>64635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3-4784-BF25-4A729C5AA2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01806872"/>
        <c:axId val="901806152"/>
      </c:barChart>
      <c:catAx>
        <c:axId val="90180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901806152"/>
        <c:crosses val="autoZero"/>
        <c:auto val="1"/>
        <c:lblAlgn val="ctr"/>
        <c:lblOffset val="100"/>
        <c:noMultiLvlLbl val="0"/>
      </c:catAx>
      <c:valAx>
        <c:axId val="901806152"/>
        <c:scaling>
          <c:orientation val="minMax"/>
          <c:max val="8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1806872"/>
        <c:crosses val="autoZero"/>
        <c:crossBetween val="between"/>
        <c:majorUnit val="200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32370362488472"/>
          <c:y val="9.1587649904417687E-2"/>
          <c:w val="0.21231349459695917"/>
          <c:h val="0.224571600681062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1:notes"/>
          <p:cNvSpPr/>
          <p:nvPr>
            <p:ph idx="2" type="sldImg"/>
          </p:nvPr>
        </p:nvSpPr>
        <p:spPr>
          <a:xfrm>
            <a:off x="5121275" y="460375"/>
            <a:ext cx="4094163" cy="2303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3" name="Google Shape;863;p1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4" name="Google Shape;86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2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2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4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5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6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6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latin typeface="Aleo"/>
              <a:ea typeface="Aleo"/>
              <a:cs typeface="Aleo"/>
              <a:sym typeface="Aleo"/>
            </a:endParaRPr>
          </a:p>
        </p:txBody>
      </p:sp>
      <p:sp>
        <p:nvSpPr>
          <p:cNvPr id="926" name="Google Shape;926;p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9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9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0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10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1:notes"/>
          <p:cNvSpPr/>
          <p:nvPr>
            <p:ph idx="2" type="sldImg"/>
          </p:nvPr>
        </p:nvSpPr>
        <p:spPr>
          <a:xfrm>
            <a:off x="2559050" y="574675"/>
            <a:ext cx="5122863" cy="28813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6" name="Google Shape;976;p11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7" name="Google Shape;977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2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12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13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14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15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15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16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16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1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1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p1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9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9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20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20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21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21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22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22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2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23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2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24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25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25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26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26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2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2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2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2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29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29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p30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1" name="Google Shape;1191;p30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Variants initially classified as pathogenic, subsequently clearly benign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Variants of freq &gt; 1% in either black or white, associated with cardiomyopathy</a:t>
            </a:r>
            <a:endParaRPr/>
          </a:p>
        </p:txBody>
      </p:sp>
      <p:sp>
        <p:nvSpPr>
          <p:cNvPr id="1192" name="Google Shape;1192;p3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3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1" name="Google Shape;1201;p31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32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9" name="Google Shape;1209;p32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0" name="Google Shape;1210;p3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3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33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3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34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35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rgbClr val="333333"/>
                </a:solidFill>
                <a:highlight>
                  <a:srgbClr val="ADD8E6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19666 one star only</a:t>
            </a:r>
            <a:endParaRPr/>
          </a:p>
        </p:txBody>
      </p:sp>
      <p:sp>
        <p:nvSpPr>
          <p:cNvPr id="1244" name="Google Shape;1244;p35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p36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5" name="Google Shape;1255;p36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3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8" name="Google Shape;1268;p3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3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1" name="Google Shape;1281;p3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39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0" name="Google Shape;1300;p39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40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40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41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8" name="Google Shape;1318;p41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42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42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43:notes"/>
          <p:cNvSpPr/>
          <p:nvPr>
            <p:ph idx="2" type="sldImg"/>
          </p:nvPr>
        </p:nvSpPr>
        <p:spPr>
          <a:xfrm>
            <a:off x="830263" y="1231900"/>
            <a:ext cx="5915025" cy="3327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6" name="Google Shape;1336;p4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rm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Figure 4. Proband counts from public versus private data sources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0" lang="en-US"/>
              <a:t>Proband counts from private laboratory sources compared to public sources that resulted in a change in classification. Public sources refer to published sources and Oxford Molecular Genetics Laboratory data (Available at https://cardiodb.org/ACGV/).  Private data refers to internal data provided by the UK - Brompton &amp; Singapore, SHaRe, LMM, and Invitae laboratories. Numbers within the bar graph represent the proband count by source.  From left to right: R453H through G741W changed classification from likely pathogenic to pathogenic.  R1045C and E1356K changed from VUS to likely pathogenic. </a:t>
            </a:r>
            <a:endParaRPr b="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7" name="Google Shape;1337;p4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44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5" name="Google Shape;1345;p4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45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1" name="Google Shape;1351;p45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rm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2" name="Google Shape;1352;p4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46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8" name="Google Shape;1358;p46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4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9" name="Google Shape;1369;p4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4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6" name="Google Shape;1386;p4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49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49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50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1" name="Google Shape;1401;p50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51:notes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8" name="Google Shape;1408;p5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" name="Google Shape;1429;p52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52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0" name="Google Shape;1440;p53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1" name="Google Shape;1441;p5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1" name="Google Shape;1451;p54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2" name="Google Shape;1452;p5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55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55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56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3" name="Google Shape;1483;p56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57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57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58:notes"/>
          <p:cNvSpPr/>
          <p:nvPr>
            <p:ph idx="2" type="sldImg"/>
          </p:nvPr>
        </p:nvSpPr>
        <p:spPr>
          <a:xfrm>
            <a:off x="457200" y="720725"/>
            <a:ext cx="64008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4" name="Google Shape;1504;p58:notes"/>
          <p:cNvSpPr txBox="1"/>
          <p:nvPr>
            <p:ph idx="1" type="body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96625" lIns="96625" spcFirstLastPara="1" rIns="96625" wrap="square" tIns="9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0"/>
          <p:cNvSpPr/>
          <p:nvPr/>
        </p:nvSpPr>
        <p:spPr>
          <a:xfrm flipH="1" rot="10800000">
            <a:off x="5410218" y="2857529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60"/>
          <p:cNvSpPr/>
          <p:nvPr/>
        </p:nvSpPr>
        <p:spPr>
          <a:xfrm flipH="1" rot="10800000">
            <a:off x="5410260" y="2922758"/>
            <a:ext cx="3733801" cy="14401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60"/>
          <p:cNvSpPr/>
          <p:nvPr/>
        </p:nvSpPr>
        <p:spPr>
          <a:xfrm flipH="1" rot="10800000">
            <a:off x="5410260" y="3086375"/>
            <a:ext cx="3733801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60"/>
          <p:cNvSpPr/>
          <p:nvPr/>
        </p:nvSpPr>
        <p:spPr>
          <a:xfrm flipH="1" rot="10800000">
            <a:off x="5410209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60"/>
          <p:cNvSpPr/>
          <p:nvPr/>
        </p:nvSpPr>
        <p:spPr>
          <a:xfrm flipH="1" rot="10800000">
            <a:off x="5410209" y="3149679"/>
            <a:ext cx="1965960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60"/>
          <p:cNvSpPr/>
          <p:nvPr/>
        </p:nvSpPr>
        <p:spPr>
          <a:xfrm>
            <a:off x="5410200" y="2971800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60"/>
          <p:cNvSpPr/>
          <p:nvPr/>
        </p:nvSpPr>
        <p:spPr>
          <a:xfrm>
            <a:off x="7376507" y="3045737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60"/>
          <p:cNvSpPr/>
          <p:nvPr/>
        </p:nvSpPr>
        <p:spPr>
          <a:xfrm>
            <a:off x="10" y="2737249"/>
            <a:ext cx="9144000" cy="18312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60"/>
          <p:cNvSpPr/>
          <p:nvPr/>
        </p:nvSpPr>
        <p:spPr>
          <a:xfrm>
            <a:off x="18" y="2756650"/>
            <a:ext cx="9144001" cy="1055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0"/>
          <p:cNvSpPr/>
          <p:nvPr/>
        </p:nvSpPr>
        <p:spPr>
          <a:xfrm flipH="1" rot="10800000">
            <a:off x="6414060" y="2732318"/>
            <a:ext cx="2729950" cy="1863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60"/>
          <p:cNvSpPr/>
          <p:nvPr/>
        </p:nvSpPr>
        <p:spPr>
          <a:xfrm>
            <a:off x="9" y="1"/>
            <a:ext cx="9144000" cy="27762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0"/>
          <p:cNvSpPr txBox="1"/>
          <p:nvPr>
            <p:ph type="ctrTitle"/>
          </p:nvPr>
        </p:nvSpPr>
        <p:spPr>
          <a:xfrm>
            <a:off x="457200" y="1801481"/>
            <a:ext cx="84582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0"/>
          <p:cNvSpPr txBox="1"/>
          <p:nvPr>
            <p:ph idx="1" type="subTitle"/>
          </p:nvPr>
        </p:nvSpPr>
        <p:spPr>
          <a:xfrm>
            <a:off x="457200" y="2924953"/>
            <a:ext cx="4953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lvl="0" algn="l">
              <a:spcBef>
                <a:spcPts val="225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8" name="Google Shape;38;p60"/>
          <p:cNvSpPr txBox="1"/>
          <p:nvPr>
            <p:ph idx="10" type="dt"/>
          </p:nvPr>
        </p:nvSpPr>
        <p:spPr>
          <a:xfrm>
            <a:off x="6705600" y="3154680"/>
            <a:ext cx="960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0"/>
          <p:cNvSpPr txBox="1"/>
          <p:nvPr>
            <p:ph idx="11" type="ftr"/>
          </p:nvPr>
        </p:nvSpPr>
        <p:spPr>
          <a:xfrm>
            <a:off x="5410200" y="3153966"/>
            <a:ext cx="1295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0"/>
          <p:cNvSpPr txBox="1"/>
          <p:nvPr>
            <p:ph idx="12" type="sldNum"/>
          </p:nvPr>
        </p:nvSpPr>
        <p:spPr>
          <a:xfrm>
            <a:off x="8320098" y="852"/>
            <a:ext cx="7477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8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25"/>
              <a:buFont typeface="Calibri"/>
              <a:buNone/>
              <a:defRPr sz="232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8"/>
          <p:cNvSpPr txBox="1"/>
          <p:nvPr>
            <p:ph idx="1" type="body"/>
          </p:nvPr>
        </p:nvSpPr>
        <p:spPr>
          <a:xfrm>
            <a:off x="228601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7662" lvl="0" marL="457200" algn="l">
              <a:spcBef>
                <a:spcPts val="225"/>
              </a:spcBef>
              <a:spcAft>
                <a:spcPts val="0"/>
              </a:spcAft>
              <a:buSzPts val="1875"/>
              <a:buChar char="•"/>
              <a:defRPr sz="1875"/>
            </a:lvl1pPr>
            <a:lvl2pPr indent="-347662" lvl="1" marL="9144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2pPr>
            <a:lvl3pPr indent="-347662" lvl="2" marL="13716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3pPr>
            <a:lvl4pPr indent="-347662" lvl="3" marL="18288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4pPr>
            <a:lvl5pPr indent="-347662" lvl="4" marL="22860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4" name="Google Shape;44;p128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8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8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9"/>
          <p:cNvSpPr txBox="1"/>
          <p:nvPr>
            <p:ph type="title"/>
          </p:nvPr>
        </p:nvSpPr>
        <p:spPr>
          <a:xfrm>
            <a:off x="722313" y="1485913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25"/>
              <a:buFont typeface="Calibri"/>
              <a:buNone/>
              <a:defRPr b="1" sz="3225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9"/>
          <p:cNvSpPr txBox="1"/>
          <p:nvPr>
            <p:ph idx="1" type="body"/>
          </p:nvPr>
        </p:nvSpPr>
        <p:spPr>
          <a:xfrm>
            <a:off x="722313" y="2525316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575"/>
              <a:buNone/>
              <a:defRPr b="0" sz="1575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425"/>
              <a:buNone/>
              <a:defRPr sz="1425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129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9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9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0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0"/>
          <p:cNvSpPr txBox="1"/>
          <p:nvPr>
            <p:ph idx="1" type="body"/>
          </p:nvPr>
        </p:nvSpPr>
        <p:spPr>
          <a:xfrm>
            <a:off x="457200" y="168708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19087" lvl="3" marL="18288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4pPr>
            <a:lvl5pPr indent="-319087" lvl="4" marL="22860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6" name="Google Shape;56;p130"/>
          <p:cNvSpPr txBox="1"/>
          <p:nvPr>
            <p:ph idx="2" type="body"/>
          </p:nvPr>
        </p:nvSpPr>
        <p:spPr>
          <a:xfrm>
            <a:off x="4648200" y="168708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19087" lvl="3" marL="18288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4pPr>
            <a:lvl5pPr indent="-319087" lvl="4" marL="22860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7" name="Google Shape;57;p130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0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0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1"/>
          <p:cNvSpPr txBox="1"/>
          <p:nvPr>
            <p:ph type="title"/>
          </p:nvPr>
        </p:nvSpPr>
        <p:spPr>
          <a:xfrm>
            <a:off x="381001" y="857250"/>
            <a:ext cx="83820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1"/>
          <p:cNvSpPr txBox="1"/>
          <p:nvPr>
            <p:ph idx="1" type="body"/>
          </p:nvPr>
        </p:nvSpPr>
        <p:spPr>
          <a:xfrm>
            <a:off x="381010" y="1683728"/>
            <a:ext cx="4041648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91300" spcFirstLastPara="1" rIns="91300" wrap="square" tIns="4565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131"/>
          <p:cNvSpPr txBox="1"/>
          <p:nvPr>
            <p:ph idx="2" type="body"/>
          </p:nvPr>
        </p:nvSpPr>
        <p:spPr>
          <a:xfrm>
            <a:off x="4721297" y="1683728"/>
            <a:ext cx="4041775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91300" spcFirstLastPara="1" rIns="91300" wrap="square" tIns="4565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4" name="Google Shape;64;p131"/>
          <p:cNvSpPr txBox="1"/>
          <p:nvPr>
            <p:ph idx="3" type="body"/>
          </p:nvPr>
        </p:nvSpPr>
        <p:spPr>
          <a:xfrm>
            <a:off x="381010" y="2031389"/>
            <a:ext cx="4041648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5" name="Google Shape;65;p131"/>
          <p:cNvSpPr txBox="1"/>
          <p:nvPr>
            <p:ph idx="4" type="body"/>
          </p:nvPr>
        </p:nvSpPr>
        <p:spPr>
          <a:xfrm>
            <a:off x="4718345" y="2031389"/>
            <a:ext cx="4041775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6" name="Google Shape;66;p131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1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" name="Google Shape;68;p131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2"/>
          <p:cNvSpPr txBox="1"/>
          <p:nvPr>
            <p:ph type="title"/>
          </p:nvPr>
        </p:nvSpPr>
        <p:spPr>
          <a:xfrm>
            <a:off x="457209" y="857250"/>
            <a:ext cx="8229601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32"/>
          <p:cNvSpPr txBox="1"/>
          <p:nvPr>
            <p:ph idx="10" type="dt"/>
          </p:nvPr>
        </p:nvSpPr>
        <p:spPr>
          <a:xfrm>
            <a:off x="6583680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2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2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3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3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3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4"/>
          <p:cNvSpPr txBox="1"/>
          <p:nvPr>
            <p:ph type="title"/>
          </p:nvPr>
        </p:nvSpPr>
        <p:spPr>
          <a:xfrm>
            <a:off x="5353496" y="826477"/>
            <a:ext cx="33832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25"/>
              <a:buFont typeface="Calibri"/>
              <a:buNone/>
              <a:defRPr b="1" sz="142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4"/>
          <p:cNvSpPr txBox="1"/>
          <p:nvPr>
            <p:ph idx="1" type="body"/>
          </p:nvPr>
        </p:nvSpPr>
        <p:spPr>
          <a:xfrm>
            <a:off x="5353496" y="1508045"/>
            <a:ext cx="3383280" cy="3463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825"/>
              <a:buNone/>
              <a:defRPr sz="8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1" name="Google Shape;81;p134"/>
          <p:cNvSpPr txBox="1"/>
          <p:nvPr>
            <p:ph idx="2" type="body"/>
          </p:nvPr>
        </p:nvSpPr>
        <p:spPr>
          <a:xfrm>
            <a:off x="152400" y="582215"/>
            <a:ext cx="5102352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81000" lvl="0" marL="457200" algn="l">
              <a:spcBef>
                <a:spcPts val="225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61950" lvl="1" marL="914400" algn="l">
              <a:spcBef>
                <a:spcPts val="225"/>
              </a:spcBef>
              <a:spcAft>
                <a:spcPts val="0"/>
              </a:spcAft>
              <a:buSzPts val="2100"/>
              <a:buChar char="▫"/>
              <a:defRPr sz="2100"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23850" lvl="3" marL="1828800" algn="l">
              <a:spcBef>
                <a:spcPts val="225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2" name="Google Shape;82;p134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4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4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5"/>
          <p:cNvSpPr txBox="1"/>
          <p:nvPr>
            <p:ph type="title"/>
          </p:nvPr>
        </p:nvSpPr>
        <p:spPr>
          <a:xfrm rot="-5400000">
            <a:off x="3978251" y="2294092"/>
            <a:ext cx="3511228" cy="586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5"/>
          <p:cNvSpPr/>
          <p:nvPr>
            <p:ph idx="2" type="pic"/>
          </p:nvPr>
        </p:nvSpPr>
        <p:spPr>
          <a:xfrm>
            <a:off x="403680" y="857250"/>
            <a:ext cx="4572001" cy="3429000"/>
          </a:xfrm>
          <a:prstGeom prst="rect">
            <a:avLst/>
          </a:prstGeom>
          <a:solidFill>
            <a:srgbClr val="EAEAEA"/>
          </a:solidFill>
          <a:ln cap="flat" cmpd="sng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4800000" dist="31750">
              <a:srgbClr val="000000">
                <a:alpha val="24705"/>
              </a:srgbClr>
            </a:outerShdw>
          </a:effectLst>
        </p:spPr>
      </p:sp>
      <p:sp>
        <p:nvSpPr>
          <p:cNvPr id="88" name="Google Shape;88;p135"/>
          <p:cNvSpPr txBox="1"/>
          <p:nvPr>
            <p:ph idx="1" type="body"/>
          </p:nvPr>
        </p:nvSpPr>
        <p:spPr>
          <a:xfrm>
            <a:off x="6088443" y="2455769"/>
            <a:ext cx="2590800" cy="1887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0" spcFirstLastPara="1" rIns="4565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Font typeface="Calibri"/>
              <a:buNone/>
              <a:defRPr sz="97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Font typeface="Calibri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825"/>
              <a:buFont typeface="Calibri"/>
              <a:buNone/>
              <a:defRPr sz="8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Font typeface="Calibri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Font typeface="Calibri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9" name="Google Shape;89;p135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5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5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6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36"/>
          <p:cNvSpPr txBox="1"/>
          <p:nvPr>
            <p:ph idx="1" type="body"/>
          </p:nvPr>
        </p:nvSpPr>
        <p:spPr>
          <a:xfrm rot="5400000">
            <a:off x="2950092" y="-805815"/>
            <a:ext cx="3243834" cy="8229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5" name="Google Shape;95;p136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6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6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7"/>
          <p:cNvSpPr txBox="1"/>
          <p:nvPr>
            <p:ph type="title"/>
          </p:nvPr>
        </p:nvSpPr>
        <p:spPr>
          <a:xfrm rot="5400000">
            <a:off x="5676909" y="1962150"/>
            <a:ext cx="4114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7"/>
          <p:cNvSpPr txBox="1"/>
          <p:nvPr>
            <p:ph idx="1" type="body"/>
          </p:nvPr>
        </p:nvSpPr>
        <p:spPr>
          <a:xfrm rot="5400000">
            <a:off x="1524000" y="-209550"/>
            <a:ext cx="41148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1" name="Google Shape;101;p137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7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7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2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32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62"/>
          <p:cNvSpPr txBox="1"/>
          <p:nvPr>
            <p:ph idx="1" type="body"/>
          </p:nvPr>
        </p:nvSpPr>
        <p:spPr>
          <a:xfrm>
            <a:off x="228601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75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75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75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75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75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6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6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6" name="Google Shape;116;p9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7" name="Google Shape;117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9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1" name="Google Shape;121;p9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" name="Google Shape;122;p9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3" name="Google Shape;123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6" name="Google Shape;126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9" name="Google Shape;129;p9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0" name="Google Shape;130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152" name="Google Shape;152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17500" lvl="0" marL="4572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l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53" name="Google Shape;153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5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25"/>
              <a:buFont typeface="Calibri"/>
              <a:buNone/>
              <a:defRPr sz="232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65"/>
          <p:cNvSpPr txBox="1"/>
          <p:nvPr>
            <p:ph idx="1" type="body"/>
          </p:nvPr>
        </p:nvSpPr>
        <p:spPr>
          <a:xfrm>
            <a:off x="228601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7662" lvl="0" marL="457200" algn="l">
              <a:spcBef>
                <a:spcPts val="225"/>
              </a:spcBef>
              <a:spcAft>
                <a:spcPts val="0"/>
              </a:spcAft>
              <a:buSzPts val="1875"/>
              <a:buChar char="•"/>
              <a:defRPr sz="1875"/>
            </a:lvl1pPr>
            <a:lvl2pPr indent="-347662" lvl="1" marL="9144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2pPr>
            <a:lvl3pPr indent="-347662" lvl="2" marL="13716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3pPr>
            <a:lvl4pPr indent="-347662" lvl="3" marL="18288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4pPr>
            <a:lvl5pPr indent="-347662" lvl="4" marL="22860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65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65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65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and Content">
  <p:cSld name="13_Title and Conten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5"/>
          <p:cNvSpPr txBox="1"/>
          <p:nvPr>
            <p:ph idx="1" type="body"/>
          </p:nvPr>
        </p:nvSpPr>
        <p:spPr>
          <a:xfrm>
            <a:off x="628650" y="1547446"/>
            <a:ext cx="7886700" cy="308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2" name="Google Shape;162;p75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75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75"/>
          <p:cNvSpPr txBox="1"/>
          <p:nvPr>
            <p:ph idx="2" type="body"/>
          </p:nvPr>
        </p:nvSpPr>
        <p:spPr>
          <a:xfrm>
            <a:off x="628650" y="1003697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accent5"/>
                </a:solidFill>
              </a:defRPr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5" name="Google Shape;165;p75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and Content">
  <p:cSld name="15_Title and Conten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6"/>
          <p:cNvSpPr txBox="1"/>
          <p:nvPr>
            <p:ph idx="1" type="body"/>
          </p:nvPr>
        </p:nvSpPr>
        <p:spPr>
          <a:xfrm>
            <a:off x="628650" y="1547446"/>
            <a:ext cx="7886700" cy="3085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8" name="Google Shape;168;p76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76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0" name="Google Shape;170;p76"/>
          <p:cNvSpPr txBox="1"/>
          <p:nvPr>
            <p:ph idx="2" type="body"/>
          </p:nvPr>
        </p:nvSpPr>
        <p:spPr>
          <a:xfrm>
            <a:off x="628650" y="1003697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100"/>
              <a:buNone/>
              <a:defRPr>
                <a:solidFill>
                  <a:schemeClr val="accent5"/>
                </a:solidFill>
              </a:defRPr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1" name="Google Shape;171;p76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7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77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77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nbranded Content Slide - Title Box">
  <p:cSld name="Unbranded Content Slide - Title Box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8"/>
          <p:cNvSpPr txBox="1"/>
          <p:nvPr>
            <p:ph idx="1" type="body"/>
          </p:nvPr>
        </p:nvSpPr>
        <p:spPr>
          <a:xfrm>
            <a:off x="457200" y="1128478"/>
            <a:ext cx="82296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algn="l">
              <a:spcBef>
                <a:spcPts val="320"/>
              </a:spcBef>
              <a:spcAft>
                <a:spcPts val="0"/>
              </a:spcAft>
              <a:buClr>
                <a:srgbClr val="1B75BC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algn="l">
              <a:spcBef>
                <a:spcPts val="300"/>
              </a:spcBef>
              <a:spcAft>
                <a:spcPts val="0"/>
              </a:spcAft>
              <a:buClr>
                <a:srgbClr val="1B75BC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algn="l">
              <a:spcBef>
                <a:spcPts val="300"/>
              </a:spcBef>
              <a:spcAft>
                <a:spcPts val="0"/>
              </a:spcAft>
              <a:buClr>
                <a:srgbClr val="1B75BC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88"/>
          <p:cNvSpPr txBox="1"/>
          <p:nvPr>
            <p:ph idx="12" type="sldNum"/>
          </p:nvPr>
        </p:nvSpPr>
        <p:spPr>
          <a:xfrm>
            <a:off x="361950" y="4903685"/>
            <a:ext cx="6858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9" name="Google Shape;179;p88"/>
          <p:cNvSpPr txBox="1"/>
          <p:nvPr>
            <p:ph type="ctrTitle"/>
          </p:nvPr>
        </p:nvSpPr>
        <p:spPr>
          <a:xfrm>
            <a:off x="457205" y="304602"/>
            <a:ext cx="56535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  <a:defRPr b="1" i="0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9"/>
          <p:cNvSpPr/>
          <p:nvPr/>
        </p:nvSpPr>
        <p:spPr>
          <a:xfrm flipH="1" rot="10800000">
            <a:off x="5410218" y="2857529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19"/>
          <p:cNvSpPr/>
          <p:nvPr/>
        </p:nvSpPr>
        <p:spPr>
          <a:xfrm flipH="1" rot="10800000">
            <a:off x="5410260" y="2922758"/>
            <a:ext cx="3733801" cy="14401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19"/>
          <p:cNvSpPr/>
          <p:nvPr/>
        </p:nvSpPr>
        <p:spPr>
          <a:xfrm flipH="1" rot="10800000">
            <a:off x="5410260" y="3086375"/>
            <a:ext cx="3733801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19"/>
          <p:cNvSpPr/>
          <p:nvPr/>
        </p:nvSpPr>
        <p:spPr>
          <a:xfrm flipH="1" rot="10800000">
            <a:off x="5410209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19"/>
          <p:cNvSpPr/>
          <p:nvPr/>
        </p:nvSpPr>
        <p:spPr>
          <a:xfrm flipH="1" rot="10800000">
            <a:off x="5410209" y="3149679"/>
            <a:ext cx="1965960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19"/>
          <p:cNvSpPr/>
          <p:nvPr/>
        </p:nvSpPr>
        <p:spPr>
          <a:xfrm>
            <a:off x="5410200" y="2971800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19"/>
          <p:cNvSpPr/>
          <p:nvPr/>
        </p:nvSpPr>
        <p:spPr>
          <a:xfrm>
            <a:off x="7376507" y="3045737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19"/>
          <p:cNvSpPr/>
          <p:nvPr/>
        </p:nvSpPr>
        <p:spPr>
          <a:xfrm>
            <a:off x="10" y="2737249"/>
            <a:ext cx="9144000" cy="18312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19"/>
          <p:cNvSpPr/>
          <p:nvPr/>
        </p:nvSpPr>
        <p:spPr>
          <a:xfrm>
            <a:off x="18" y="2756650"/>
            <a:ext cx="9144001" cy="1055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19"/>
          <p:cNvSpPr/>
          <p:nvPr/>
        </p:nvSpPr>
        <p:spPr>
          <a:xfrm flipH="1" rot="10800000">
            <a:off x="6414060" y="2732318"/>
            <a:ext cx="2729950" cy="1863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19"/>
          <p:cNvSpPr/>
          <p:nvPr/>
        </p:nvSpPr>
        <p:spPr>
          <a:xfrm>
            <a:off x="9" y="1"/>
            <a:ext cx="9144000" cy="27762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19"/>
          <p:cNvSpPr txBox="1"/>
          <p:nvPr>
            <p:ph type="ctrTitle"/>
          </p:nvPr>
        </p:nvSpPr>
        <p:spPr>
          <a:xfrm>
            <a:off x="457200" y="1801481"/>
            <a:ext cx="84582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119"/>
          <p:cNvSpPr txBox="1"/>
          <p:nvPr>
            <p:ph idx="1" type="subTitle"/>
          </p:nvPr>
        </p:nvSpPr>
        <p:spPr>
          <a:xfrm>
            <a:off x="457200" y="2924953"/>
            <a:ext cx="4953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lvl="0" algn="l">
              <a:spcBef>
                <a:spcPts val="225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4" name="Google Shape;194;p119"/>
          <p:cNvSpPr txBox="1"/>
          <p:nvPr>
            <p:ph idx="10" type="dt"/>
          </p:nvPr>
        </p:nvSpPr>
        <p:spPr>
          <a:xfrm>
            <a:off x="6705600" y="3154680"/>
            <a:ext cx="960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119"/>
          <p:cNvSpPr txBox="1"/>
          <p:nvPr>
            <p:ph idx="11" type="ftr"/>
          </p:nvPr>
        </p:nvSpPr>
        <p:spPr>
          <a:xfrm>
            <a:off x="5410200" y="3153966"/>
            <a:ext cx="1295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119"/>
          <p:cNvSpPr txBox="1"/>
          <p:nvPr>
            <p:ph idx="12" type="sldNum"/>
          </p:nvPr>
        </p:nvSpPr>
        <p:spPr>
          <a:xfrm>
            <a:off x="8320098" y="852"/>
            <a:ext cx="7477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0"/>
          <p:cNvSpPr txBox="1"/>
          <p:nvPr>
            <p:ph type="title"/>
          </p:nvPr>
        </p:nvSpPr>
        <p:spPr>
          <a:xfrm>
            <a:off x="722313" y="1485913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25"/>
              <a:buFont typeface="Calibri"/>
              <a:buNone/>
              <a:defRPr b="1" sz="3225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20"/>
          <p:cNvSpPr txBox="1"/>
          <p:nvPr>
            <p:ph idx="1" type="body"/>
          </p:nvPr>
        </p:nvSpPr>
        <p:spPr>
          <a:xfrm>
            <a:off x="722313" y="2525316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575"/>
              <a:buNone/>
              <a:defRPr b="0" sz="1575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425"/>
              <a:buNone/>
              <a:defRPr sz="1425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0" name="Google Shape;200;p120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20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120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1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121"/>
          <p:cNvSpPr txBox="1"/>
          <p:nvPr>
            <p:ph idx="1" type="body"/>
          </p:nvPr>
        </p:nvSpPr>
        <p:spPr>
          <a:xfrm>
            <a:off x="457200" y="168708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19087" lvl="3" marL="18288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4pPr>
            <a:lvl5pPr indent="-319087" lvl="4" marL="22860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6" name="Google Shape;206;p121"/>
          <p:cNvSpPr txBox="1"/>
          <p:nvPr>
            <p:ph idx="2" type="body"/>
          </p:nvPr>
        </p:nvSpPr>
        <p:spPr>
          <a:xfrm>
            <a:off x="4648200" y="168708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19087" lvl="3" marL="18288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4pPr>
            <a:lvl5pPr indent="-319087" lvl="4" marL="22860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07" name="Google Shape;207;p121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21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121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2"/>
          <p:cNvSpPr txBox="1"/>
          <p:nvPr>
            <p:ph type="title"/>
          </p:nvPr>
        </p:nvSpPr>
        <p:spPr>
          <a:xfrm>
            <a:off x="381001" y="857250"/>
            <a:ext cx="83820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22"/>
          <p:cNvSpPr txBox="1"/>
          <p:nvPr>
            <p:ph idx="1" type="body"/>
          </p:nvPr>
        </p:nvSpPr>
        <p:spPr>
          <a:xfrm>
            <a:off x="381010" y="1683728"/>
            <a:ext cx="4041648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91300" spcFirstLastPara="1" rIns="91300" wrap="square" tIns="4565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3" name="Google Shape;213;p122"/>
          <p:cNvSpPr txBox="1"/>
          <p:nvPr>
            <p:ph idx="2" type="body"/>
          </p:nvPr>
        </p:nvSpPr>
        <p:spPr>
          <a:xfrm>
            <a:off x="4721297" y="1683728"/>
            <a:ext cx="4041775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91300" spcFirstLastPara="1" rIns="91300" wrap="square" tIns="4565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4" name="Google Shape;214;p122"/>
          <p:cNvSpPr txBox="1"/>
          <p:nvPr>
            <p:ph idx="3" type="body"/>
          </p:nvPr>
        </p:nvSpPr>
        <p:spPr>
          <a:xfrm>
            <a:off x="381010" y="2031389"/>
            <a:ext cx="4041648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5" name="Google Shape;215;p122"/>
          <p:cNvSpPr txBox="1"/>
          <p:nvPr>
            <p:ph idx="4" type="body"/>
          </p:nvPr>
        </p:nvSpPr>
        <p:spPr>
          <a:xfrm>
            <a:off x="4718345" y="2031389"/>
            <a:ext cx="4041775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16" name="Google Shape;216;p122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122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8" name="Google Shape;218;p122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3"/>
          <p:cNvSpPr txBox="1"/>
          <p:nvPr>
            <p:ph type="title"/>
          </p:nvPr>
        </p:nvSpPr>
        <p:spPr>
          <a:xfrm>
            <a:off x="457209" y="857250"/>
            <a:ext cx="8229601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123"/>
          <p:cNvSpPr txBox="1"/>
          <p:nvPr>
            <p:ph idx="10" type="dt"/>
          </p:nvPr>
        </p:nvSpPr>
        <p:spPr>
          <a:xfrm>
            <a:off x="6583680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123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123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4"/>
          <p:cNvSpPr txBox="1"/>
          <p:nvPr>
            <p:ph type="title"/>
          </p:nvPr>
        </p:nvSpPr>
        <p:spPr>
          <a:xfrm>
            <a:off x="5353496" y="826477"/>
            <a:ext cx="33832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25"/>
              <a:buFont typeface="Calibri"/>
              <a:buNone/>
              <a:defRPr b="1" sz="142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124"/>
          <p:cNvSpPr txBox="1"/>
          <p:nvPr>
            <p:ph idx="1" type="body"/>
          </p:nvPr>
        </p:nvSpPr>
        <p:spPr>
          <a:xfrm>
            <a:off x="5353496" y="1508045"/>
            <a:ext cx="3383280" cy="3463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825"/>
              <a:buNone/>
              <a:defRPr sz="8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27" name="Google Shape;227;p124"/>
          <p:cNvSpPr txBox="1"/>
          <p:nvPr>
            <p:ph idx="2" type="body"/>
          </p:nvPr>
        </p:nvSpPr>
        <p:spPr>
          <a:xfrm>
            <a:off x="152400" y="582215"/>
            <a:ext cx="5102352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81000" lvl="0" marL="457200" algn="l">
              <a:spcBef>
                <a:spcPts val="225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61950" lvl="1" marL="914400" algn="l">
              <a:spcBef>
                <a:spcPts val="225"/>
              </a:spcBef>
              <a:spcAft>
                <a:spcPts val="0"/>
              </a:spcAft>
              <a:buSzPts val="2100"/>
              <a:buChar char="▫"/>
              <a:defRPr sz="2100"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23850" lvl="3" marL="1828800" algn="l">
              <a:spcBef>
                <a:spcPts val="225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28" name="Google Shape;228;p124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124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124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5"/>
          <p:cNvSpPr txBox="1"/>
          <p:nvPr>
            <p:ph type="title"/>
          </p:nvPr>
        </p:nvSpPr>
        <p:spPr>
          <a:xfrm rot="-5400000">
            <a:off x="3978251" y="2294092"/>
            <a:ext cx="3511228" cy="586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125"/>
          <p:cNvSpPr/>
          <p:nvPr>
            <p:ph idx="2" type="pic"/>
          </p:nvPr>
        </p:nvSpPr>
        <p:spPr>
          <a:xfrm>
            <a:off x="403680" y="857250"/>
            <a:ext cx="4572001" cy="3429000"/>
          </a:xfrm>
          <a:prstGeom prst="rect">
            <a:avLst/>
          </a:prstGeom>
          <a:solidFill>
            <a:srgbClr val="EAEAEA"/>
          </a:solidFill>
          <a:ln cap="flat" cmpd="sng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4800000" dist="31750">
              <a:srgbClr val="000000">
                <a:alpha val="24705"/>
              </a:srgbClr>
            </a:outerShdw>
          </a:effectLst>
        </p:spPr>
      </p:sp>
      <p:sp>
        <p:nvSpPr>
          <p:cNvPr id="234" name="Google Shape;234;p125"/>
          <p:cNvSpPr txBox="1"/>
          <p:nvPr>
            <p:ph idx="1" type="body"/>
          </p:nvPr>
        </p:nvSpPr>
        <p:spPr>
          <a:xfrm>
            <a:off x="6088443" y="2455769"/>
            <a:ext cx="2590800" cy="1887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0" spcFirstLastPara="1" rIns="4565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Font typeface="Calibri"/>
              <a:buNone/>
              <a:defRPr sz="97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Font typeface="Calibri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825"/>
              <a:buFont typeface="Calibri"/>
              <a:buNone/>
              <a:defRPr sz="8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Font typeface="Calibri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Font typeface="Calibri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35" name="Google Shape;235;p125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125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125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26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126"/>
          <p:cNvSpPr txBox="1"/>
          <p:nvPr>
            <p:ph idx="1" type="body"/>
          </p:nvPr>
        </p:nvSpPr>
        <p:spPr>
          <a:xfrm rot="5400000">
            <a:off x="2950092" y="-805815"/>
            <a:ext cx="3243834" cy="8229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41" name="Google Shape;241;p126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126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126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7"/>
          <p:cNvSpPr txBox="1"/>
          <p:nvPr>
            <p:ph type="title"/>
          </p:nvPr>
        </p:nvSpPr>
        <p:spPr>
          <a:xfrm rot="5400000">
            <a:off x="5676909" y="1962150"/>
            <a:ext cx="4114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127"/>
          <p:cNvSpPr txBox="1"/>
          <p:nvPr>
            <p:ph idx="1" type="body"/>
          </p:nvPr>
        </p:nvSpPr>
        <p:spPr>
          <a:xfrm rot="5400000">
            <a:off x="1524000" y="-209550"/>
            <a:ext cx="41148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47" name="Google Shape;247;p127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127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127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7"/>
          <p:cNvSpPr txBox="1"/>
          <p:nvPr>
            <p:ph type="title"/>
          </p:nvPr>
        </p:nvSpPr>
        <p:spPr>
          <a:xfrm>
            <a:off x="152400" y="40005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50"/>
              <a:buFont typeface="Calibri"/>
              <a:buNone/>
              <a:defRPr sz="22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67"/>
          <p:cNvSpPr txBox="1"/>
          <p:nvPr>
            <p:ph idx="1" type="body"/>
          </p:nvPr>
        </p:nvSpPr>
        <p:spPr>
          <a:xfrm>
            <a:off x="228600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7662" lvl="0" marL="457200" algn="l">
              <a:spcBef>
                <a:spcPts val="225"/>
              </a:spcBef>
              <a:spcAft>
                <a:spcPts val="0"/>
              </a:spcAft>
              <a:buSzPts val="1875"/>
              <a:buChar char="•"/>
              <a:defRPr sz="1875"/>
            </a:lvl1pPr>
            <a:lvl2pPr indent="-347662" lvl="1" marL="9144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2pPr>
            <a:lvl3pPr indent="-347662" lvl="2" marL="13716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3pPr>
            <a:lvl4pPr indent="-347662" lvl="3" marL="18288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4pPr>
            <a:lvl5pPr indent="-347662" lvl="4" marL="22860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72" name="Google Shape;272;p67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3" name="Google Shape;273;p67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67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99"/>
          <p:cNvSpPr/>
          <p:nvPr/>
        </p:nvSpPr>
        <p:spPr>
          <a:xfrm flipH="1" rot="10800000">
            <a:off x="5410183" y="2857501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99"/>
          <p:cNvSpPr/>
          <p:nvPr/>
        </p:nvSpPr>
        <p:spPr>
          <a:xfrm flipH="1" rot="10800000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99"/>
          <p:cNvSpPr/>
          <p:nvPr/>
        </p:nvSpPr>
        <p:spPr>
          <a:xfrm flipH="1" rot="10800000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9"/>
          <p:cNvSpPr/>
          <p:nvPr/>
        </p:nvSpPr>
        <p:spPr>
          <a:xfrm flipH="1" rot="10800000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9"/>
          <p:cNvSpPr/>
          <p:nvPr/>
        </p:nvSpPr>
        <p:spPr>
          <a:xfrm flipH="1" rot="10800000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9"/>
          <p:cNvSpPr/>
          <p:nvPr/>
        </p:nvSpPr>
        <p:spPr>
          <a:xfrm>
            <a:off x="5410200" y="2971800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99"/>
          <p:cNvSpPr/>
          <p:nvPr/>
        </p:nvSpPr>
        <p:spPr>
          <a:xfrm>
            <a:off x="7376507" y="3045737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99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9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99"/>
          <p:cNvSpPr/>
          <p:nvPr/>
        </p:nvSpPr>
        <p:spPr>
          <a:xfrm flipH="1" rot="10800000">
            <a:off x="6414051" y="2732318"/>
            <a:ext cx="2729950" cy="1863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99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99"/>
          <p:cNvSpPr txBox="1"/>
          <p:nvPr>
            <p:ph type="ctrTitle"/>
          </p:nvPr>
        </p:nvSpPr>
        <p:spPr>
          <a:xfrm>
            <a:off x="457200" y="1801416"/>
            <a:ext cx="84582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99"/>
          <p:cNvSpPr txBox="1"/>
          <p:nvPr>
            <p:ph idx="1" type="subTitle"/>
          </p:nvPr>
        </p:nvSpPr>
        <p:spPr>
          <a:xfrm>
            <a:off x="457200" y="2924953"/>
            <a:ext cx="4953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225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89" name="Google Shape;289;p99"/>
          <p:cNvSpPr txBox="1"/>
          <p:nvPr>
            <p:ph idx="10" type="dt"/>
          </p:nvPr>
        </p:nvSpPr>
        <p:spPr>
          <a:xfrm>
            <a:off x="6705600" y="3154680"/>
            <a:ext cx="960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99"/>
          <p:cNvSpPr txBox="1"/>
          <p:nvPr>
            <p:ph idx="11" type="ftr"/>
          </p:nvPr>
        </p:nvSpPr>
        <p:spPr>
          <a:xfrm>
            <a:off x="5410200" y="3153966"/>
            <a:ext cx="1295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99"/>
          <p:cNvSpPr txBox="1"/>
          <p:nvPr>
            <p:ph idx="12" type="sldNum"/>
          </p:nvPr>
        </p:nvSpPr>
        <p:spPr>
          <a:xfrm>
            <a:off x="8320089" y="852"/>
            <a:ext cx="7477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00"/>
          <p:cNvSpPr txBox="1"/>
          <p:nvPr>
            <p:ph type="title"/>
          </p:nvPr>
        </p:nvSpPr>
        <p:spPr>
          <a:xfrm>
            <a:off x="722313" y="1485901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25"/>
              <a:buFont typeface="Calibri"/>
              <a:buNone/>
              <a:defRPr b="1" sz="3225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100"/>
          <p:cNvSpPr txBox="1"/>
          <p:nvPr>
            <p:ph idx="1" type="body"/>
          </p:nvPr>
        </p:nvSpPr>
        <p:spPr>
          <a:xfrm>
            <a:off x="722313" y="2525316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575"/>
              <a:buNone/>
              <a:defRPr b="0" sz="1575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050"/>
              <a:buNone/>
              <a:defRPr sz="1050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5" name="Google Shape;295;p100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100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100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 type="twoObj">
  <p:cSld name="TWO_OBJECTS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1"/>
          <p:cNvSpPr txBox="1"/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101"/>
          <p:cNvSpPr txBox="1"/>
          <p:nvPr>
            <p:ph idx="1" type="body"/>
          </p:nvPr>
        </p:nvSpPr>
        <p:spPr>
          <a:xfrm>
            <a:off x="457200" y="1687069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4325" lvl="2" marL="1371600" algn="l">
              <a:spcBef>
                <a:spcPts val="225"/>
              </a:spcBef>
              <a:spcAft>
                <a:spcPts val="0"/>
              </a:spcAft>
              <a:buSzPts val="1350"/>
              <a:buChar char="●"/>
              <a:defRPr sz="1350"/>
            </a:lvl3pPr>
            <a:lvl4pPr indent="-314325" lvl="3" marL="1828800" algn="l">
              <a:spcBef>
                <a:spcPts val="225"/>
              </a:spcBef>
              <a:spcAft>
                <a:spcPts val="0"/>
              </a:spcAft>
              <a:buSzPts val="1350"/>
              <a:buChar char="●"/>
              <a:defRPr sz="1350"/>
            </a:lvl4pPr>
            <a:lvl5pPr indent="-314325" lvl="4" marL="2286000" algn="l">
              <a:spcBef>
                <a:spcPts val="225"/>
              </a:spcBef>
              <a:spcAft>
                <a:spcPts val="0"/>
              </a:spcAft>
              <a:buSzPts val="1350"/>
              <a:buChar char="▫"/>
              <a:defRPr sz="135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1" name="Google Shape;301;p101"/>
          <p:cNvSpPr txBox="1"/>
          <p:nvPr>
            <p:ph idx="2" type="body"/>
          </p:nvPr>
        </p:nvSpPr>
        <p:spPr>
          <a:xfrm>
            <a:off x="4648200" y="1687069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4325" lvl="2" marL="1371600" algn="l">
              <a:spcBef>
                <a:spcPts val="225"/>
              </a:spcBef>
              <a:spcAft>
                <a:spcPts val="0"/>
              </a:spcAft>
              <a:buSzPts val="1350"/>
              <a:buChar char="●"/>
              <a:defRPr sz="1350"/>
            </a:lvl3pPr>
            <a:lvl4pPr indent="-314325" lvl="3" marL="1828800" algn="l">
              <a:spcBef>
                <a:spcPts val="225"/>
              </a:spcBef>
              <a:spcAft>
                <a:spcPts val="0"/>
              </a:spcAft>
              <a:buSzPts val="1350"/>
              <a:buChar char="●"/>
              <a:defRPr sz="1350"/>
            </a:lvl4pPr>
            <a:lvl5pPr indent="-314325" lvl="4" marL="2286000" algn="l">
              <a:spcBef>
                <a:spcPts val="225"/>
              </a:spcBef>
              <a:spcAft>
                <a:spcPts val="0"/>
              </a:spcAft>
              <a:buSzPts val="1350"/>
              <a:buChar char="▫"/>
              <a:defRPr sz="135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2" name="Google Shape;302;p101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101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101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2"/>
          <p:cNvSpPr txBox="1"/>
          <p:nvPr>
            <p:ph type="title"/>
          </p:nvPr>
        </p:nvSpPr>
        <p:spPr>
          <a:xfrm>
            <a:off x="381000" y="857250"/>
            <a:ext cx="83820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102"/>
          <p:cNvSpPr txBox="1"/>
          <p:nvPr>
            <p:ph idx="1" type="body"/>
          </p:nvPr>
        </p:nvSpPr>
        <p:spPr>
          <a:xfrm>
            <a:off x="381000" y="1683728"/>
            <a:ext cx="4041648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8" name="Google Shape;308;p102"/>
          <p:cNvSpPr txBox="1"/>
          <p:nvPr>
            <p:ph idx="2" type="body"/>
          </p:nvPr>
        </p:nvSpPr>
        <p:spPr>
          <a:xfrm>
            <a:off x="4721226" y="1683728"/>
            <a:ext cx="4041775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350"/>
              <a:buNone/>
              <a:defRPr b="1" sz="1350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9" name="Google Shape;309;p102"/>
          <p:cNvSpPr txBox="1"/>
          <p:nvPr>
            <p:ph idx="3" type="body"/>
          </p:nvPr>
        </p:nvSpPr>
        <p:spPr>
          <a:xfrm>
            <a:off x="381000" y="2031389"/>
            <a:ext cx="4041648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4325" lvl="2" marL="1371600" algn="l">
              <a:spcBef>
                <a:spcPts val="225"/>
              </a:spcBef>
              <a:spcAft>
                <a:spcPts val="0"/>
              </a:spcAft>
              <a:buSzPts val="1350"/>
              <a:buChar char="●"/>
              <a:defRPr sz="1350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0" name="Google Shape;310;p102"/>
          <p:cNvSpPr txBox="1"/>
          <p:nvPr>
            <p:ph idx="4" type="body"/>
          </p:nvPr>
        </p:nvSpPr>
        <p:spPr>
          <a:xfrm>
            <a:off x="4718305" y="2031389"/>
            <a:ext cx="4041775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4325" lvl="2" marL="1371600" algn="l">
              <a:spcBef>
                <a:spcPts val="225"/>
              </a:spcBef>
              <a:spcAft>
                <a:spcPts val="0"/>
              </a:spcAft>
              <a:buSzPts val="1350"/>
              <a:buChar char="●"/>
              <a:defRPr sz="1350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1" name="Google Shape;311;p102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102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3" name="Google Shape;313;p102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03"/>
          <p:cNvSpPr txBox="1"/>
          <p:nvPr>
            <p:ph type="title"/>
          </p:nvPr>
        </p:nvSpPr>
        <p:spPr>
          <a:xfrm>
            <a:off x="457200" y="857250"/>
            <a:ext cx="82296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103"/>
          <p:cNvSpPr txBox="1"/>
          <p:nvPr>
            <p:ph idx="10" type="dt"/>
          </p:nvPr>
        </p:nvSpPr>
        <p:spPr>
          <a:xfrm>
            <a:off x="6583680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103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103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4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104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104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05"/>
          <p:cNvSpPr txBox="1"/>
          <p:nvPr>
            <p:ph type="title"/>
          </p:nvPr>
        </p:nvSpPr>
        <p:spPr>
          <a:xfrm>
            <a:off x="5353496" y="826478"/>
            <a:ext cx="33832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Calibri"/>
              <a:buNone/>
              <a:defRPr b="1" sz="13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105"/>
          <p:cNvSpPr txBox="1"/>
          <p:nvPr>
            <p:ph idx="1" type="body"/>
          </p:nvPr>
        </p:nvSpPr>
        <p:spPr>
          <a:xfrm>
            <a:off x="5353496" y="1508045"/>
            <a:ext cx="3383280" cy="3463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050"/>
              <a:buNone/>
              <a:defRPr sz="1050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750"/>
              <a:buNone/>
              <a:defRPr sz="750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6" name="Google Shape;326;p105"/>
          <p:cNvSpPr txBox="1"/>
          <p:nvPr>
            <p:ph idx="2" type="body"/>
          </p:nvPr>
        </p:nvSpPr>
        <p:spPr>
          <a:xfrm>
            <a:off x="152400" y="582215"/>
            <a:ext cx="5102352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225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61950" lvl="1" marL="914400" algn="l">
              <a:spcBef>
                <a:spcPts val="225"/>
              </a:spcBef>
              <a:spcAft>
                <a:spcPts val="0"/>
              </a:spcAft>
              <a:buSzPts val="2100"/>
              <a:buChar char="▫"/>
              <a:defRPr sz="2100"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23850" lvl="3" marL="1828800" algn="l">
              <a:spcBef>
                <a:spcPts val="225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7" name="Google Shape;327;p105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105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p105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06"/>
          <p:cNvSpPr txBox="1"/>
          <p:nvPr>
            <p:ph type="title"/>
          </p:nvPr>
        </p:nvSpPr>
        <p:spPr>
          <a:xfrm rot="-5400000">
            <a:off x="3978223" y="2294084"/>
            <a:ext cx="3511228" cy="586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106"/>
          <p:cNvSpPr/>
          <p:nvPr>
            <p:ph idx="2" type="pic"/>
          </p:nvPr>
        </p:nvSpPr>
        <p:spPr>
          <a:xfrm>
            <a:off x="403671" y="857250"/>
            <a:ext cx="4572000" cy="3429000"/>
          </a:xfrm>
          <a:prstGeom prst="rect">
            <a:avLst/>
          </a:prstGeom>
          <a:solidFill>
            <a:srgbClr val="EAEAEA"/>
          </a:solidFill>
          <a:ln cap="flat" cmpd="sng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4800000" dist="31750">
              <a:srgbClr val="000000">
                <a:alpha val="24705"/>
              </a:srgbClr>
            </a:outerShdw>
          </a:effectLst>
        </p:spPr>
      </p:sp>
      <p:sp>
        <p:nvSpPr>
          <p:cNvPr id="333" name="Google Shape;333;p106"/>
          <p:cNvSpPr txBox="1"/>
          <p:nvPr>
            <p:ph idx="1" type="body"/>
          </p:nvPr>
        </p:nvSpPr>
        <p:spPr>
          <a:xfrm>
            <a:off x="6088443" y="2455732"/>
            <a:ext cx="2590800" cy="1887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4570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Font typeface="Cambria"/>
              <a:buNone/>
              <a:defRPr sz="97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Font typeface="Cambria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750"/>
              <a:buFont typeface="Cambria"/>
              <a:buNone/>
              <a:defRPr sz="750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Font typeface="Cambria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Font typeface="Cambria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4" name="Google Shape;334;p106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106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106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showMasterSp="0" type="vertTx">
  <p:cSld name="VERTICAL_TEXT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07"/>
          <p:cNvSpPr txBox="1"/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107"/>
          <p:cNvSpPr txBox="1"/>
          <p:nvPr>
            <p:ph idx="1" type="body"/>
          </p:nvPr>
        </p:nvSpPr>
        <p:spPr>
          <a:xfrm rot="5400000">
            <a:off x="2950083" y="-805815"/>
            <a:ext cx="3243834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0" name="Google Shape;340;p107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107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107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08"/>
          <p:cNvSpPr txBox="1"/>
          <p:nvPr>
            <p:ph type="title"/>
          </p:nvPr>
        </p:nvSpPr>
        <p:spPr>
          <a:xfrm rot="5400000">
            <a:off x="5676900" y="1962150"/>
            <a:ext cx="4114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p108"/>
          <p:cNvSpPr txBox="1"/>
          <p:nvPr>
            <p:ph idx="1" type="body"/>
          </p:nvPr>
        </p:nvSpPr>
        <p:spPr>
          <a:xfrm rot="5400000">
            <a:off x="1524000" y="-209550"/>
            <a:ext cx="41148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6" name="Google Shape;346;p108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108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8" name="Google Shape;348;p108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9"/>
          <p:cNvSpPr txBox="1"/>
          <p:nvPr>
            <p:ph type="title"/>
          </p:nvPr>
        </p:nvSpPr>
        <p:spPr>
          <a:xfrm>
            <a:off x="152400" y="40005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0925" lIns="121900" spcFirstLastPara="1" rIns="121900" wrap="square" tIns="609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2250"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55" name="Google Shape;355;p69"/>
          <p:cNvSpPr txBox="1"/>
          <p:nvPr>
            <p:ph idx="1" type="body"/>
          </p:nvPr>
        </p:nvSpPr>
        <p:spPr>
          <a:xfrm>
            <a:off x="228600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rmAutofit/>
          </a:bodyPr>
          <a:lstStyle>
            <a:lvl1pPr indent="-387350" lvl="0" marL="457200" algn="l">
              <a:lnSpc>
                <a:spcPct val="115000"/>
              </a:lnSpc>
              <a:spcBef>
                <a:spcPts val="225"/>
              </a:spcBef>
              <a:spcAft>
                <a:spcPts val="0"/>
              </a:spcAft>
              <a:buSzPts val="2500"/>
              <a:buChar char="●"/>
              <a:defRPr sz="1875">
                <a:latin typeface="Aleo"/>
                <a:ea typeface="Aleo"/>
                <a:cs typeface="Aleo"/>
                <a:sym typeface="Aleo"/>
              </a:defRPr>
            </a:lvl1pPr>
            <a:lvl2pPr indent="-387350" lvl="1" marL="914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00"/>
              <a:buChar char="○"/>
              <a:defRPr sz="1875"/>
            </a:lvl2pPr>
            <a:lvl3pPr indent="-387350" lvl="2" marL="1371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00"/>
              <a:buChar char="■"/>
              <a:defRPr sz="1875"/>
            </a:lvl3pPr>
            <a:lvl4pPr indent="-387350" lvl="3" marL="18288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00"/>
              <a:buChar char="●"/>
              <a:defRPr sz="1875"/>
            </a:lvl4pPr>
            <a:lvl5pPr indent="-387350" lvl="4" marL="22860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500"/>
              <a:buChar char="○"/>
              <a:defRPr sz="1875"/>
            </a:lvl5pPr>
            <a:lvl6pPr indent="-381000" lvl="5" marL="27432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56" name="Google Shape;356;p69"/>
          <p:cNvSpPr txBox="1"/>
          <p:nvPr>
            <p:ph idx="10" type="dt"/>
          </p:nvPr>
        </p:nvSpPr>
        <p:spPr>
          <a:xfrm>
            <a:off x="6586536" y="459486"/>
            <a:ext cx="9573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7" name="Google Shape;357;p69"/>
          <p:cNvSpPr txBox="1"/>
          <p:nvPr>
            <p:ph idx="11" type="ftr"/>
          </p:nvPr>
        </p:nvSpPr>
        <p:spPr>
          <a:xfrm>
            <a:off x="5257800" y="459486"/>
            <a:ext cx="132592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0" i="0" sz="14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8" name="Google Shape;358;p69"/>
          <p:cNvSpPr txBox="1"/>
          <p:nvPr>
            <p:ph idx="12" type="sldNum"/>
          </p:nvPr>
        </p:nvSpPr>
        <p:spPr>
          <a:xfrm>
            <a:off x="8174736" y="1704"/>
            <a:ext cx="762075" cy="274275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900" spcFirstLastPara="1" rIns="121900" wrap="square" tIns="609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5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46"/>
          <p:cNvSpPr txBox="1"/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63" name="Google Shape;363;p146"/>
          <p:cNvSpPr txBox="1"/>
          <p:nvPr>
            <p:ph idx="1" type="body"/>
          </p:nvPr>
        </p:nvSpPr>
        <p:spPr>
          <a:xfrm>
            <a:off x="311700" y="1152475"/>
            <a:ext cx="8520525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latin typeface="Aleo"/>
                <a:ea typeface="Aleo"/>
                <a:cs typeface="Aleo"/>
                <a:sym typeface="Aleo"/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64" name="Google Shape;364;p146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47"/>
          <p:cNvSpPr txBox="1"/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67" name="Google Shape;367;p147"/>
          <p:cNvSpPr txBox="1"/>
          <p:nvPr>
            <p:ph idx="1" type="body"/>
          </p:nvPr>
        </p:nvSpPr>
        <p:spPr>
          <a:xfrm>
            <a:off x="311700" y="1152475"/>
            <a:ext cx="3999825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425">
                <a:latin typeface="Aleo"/>
                <a:ea typeface="Aleo"/>
                <a:cs typeface="Aleo"/>
                <a:sym typeface="Aleo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9pPr>
          </a:lstStyle>
          <a:p/>
        </p:txBody>
      </p:sp>
      <p:sp>
        <p:nvSpPr>
          <p:cNvPr id="368" name="Google Shape;368;p147"/>
          <p:cNvSpPr txBox="1"/>
          <p:nvPr>
            <p:ph idx="2" type="body"/>
          </p:nvPr>
        </p:nvSpPr>
        <p:spPr>
          <a:xfrm>
            <a:off x="4832400" y="1152475"/>
            <a:ext cx="3999825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425">
                <a:latin typeface="Aleo"/>
                <a:ea typeface="Aleo"/>
                <a:cs typeface="Aleo"/>
                <a:sym typeface="Aleo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9pPr>
          </a:lstStyle>
          <a:p/>
        </p:txBody>
      </p:sp>
      <p:sp>
        <p:nvSpPr>
          <p:cNvPr id="369" name="Google Shape;369;p147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48"/>
          <p:cNvSpPr txBox="1"/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72" name="Google Shape;372;p148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latin typeface="Aleo"/>
                <a:ea typeface="Aleo"/>
                <a:cs typeface="Aleo"/>
                <a:sym typeface="Aleo"/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latin typeface="Aleo"/>
                <a:ea typeface="Aleo"/>
                <a:cs typeface="Aleo"/>
                <a:sym typeface="Aleo"/>
              </a:defRPr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latin typeface="Aleo"/>
                <a:ea typeface="Aleo"/>
                <a:cs typeface="Aleo"/>
                <a:sym typeface="Aleo"/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latin typeface="Aleo"/>
                <a:ea typeface="Aleo"/>
                <a:cs typeface="Aleo"/>
                <a:sym typeface="Aleo"/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latin typeface="Aleo"/>
                <a:ea typeface="Aleo"/>
                <a:cs typeface="Aleo"/>
                <a:sym typeface="Aleo"/>
              </a:defRPr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73" name="Google Shape;373;p148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latin typeface="Aleo"/>
                <a:ea typeface="Aleo"/>
                <a:cs typeface="Aleo"/>
                <a:sym typeface="Aleo"/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latin typeface="Aleo"/>
                <a:ea typeface="Aleo"/>
                <a:cs typeface="Aleo"/>
                <a:sym typeface="Aleo"/>
              </a:defRPr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>
                <a:latin typeface="Aleo"/>
                <a:ea typeface="Aleo"/>
                <a:cs typeface="Aleo"/>
                <a:sym typeface="Aleo"/>
              </a:defRPr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>
                <a:latin typeface="Aleo"/>
                <a:ea typeface="Aleo"/>
                <a:cs typeface="Aleo"/>
                <a:sym typeface="Aleo"/>
              </a:defRPr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>
                <a:latin typeface="Aleo"/>
                <a:ea typeface="Aleo"/>
                <a:cs typeface="Aleo"/>
                <a:sym typeface="Aleo"/>
              </a:defRPr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74" name="Google Shape;374;p148"/>
          <p:cNvSpPr txBox="1"/>
          <p:nvPr>
            <p:ph idx="10" type="dt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5" name="Google Shape;375;p148"/>
          <p:cNvSpPr txBox="1"/>
          <p:nvPr>
            <p:ph idx="11" type="ftr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leo"/>
                <a:ea typeface="Aleo"/>
                <a:cs typeface="Aleo"/>
                <a:sym typeface="Ale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6" name="Google Shape;376;p148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49"/>
          <p:cNvSpPr txBox="1"/>
          <p:nvPr>
            <p:ph type="title"/>
          </p:nvPr>
        </p:nvSpPr>
        <p:spPr>
          <a:xfrm>
            <a:off x="311700" y="2150850"/>
            <a:ext cx="8520525" cy="841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Aleo"/>
                <a:ea typeface="Aleo"/>
                <a:cs typeface="Aleo"/>
                <a:sym typeface="Ale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/>
        </p:txBody>
      </p:sp>
      <p:sp>
        <p:nvSpPr>
          <p:cNvPr id="379" name="Google Shape;379;p149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50"/>
          <p:cNvSpPr txBox="1"/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82" name="Google Shape;382;p150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51"/>
          <p:cNvSpPr txBox="1"/>
          <p:nvPr>
            <p:ph type="title"/>
          </p:nvPr>
        </p:nvSpPr>
        <p:spPr>
          <a:xfrm>
            <a:off x="311700" y="555600"/>
            <a:ext cx="2808000" cy="755775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2400"/>
            </a:lvl9pPr>
          </a:lstStyle>
          <a:p/>
        </p:txBody>
      </p:sp>
      <p:sp>
        <p:nvSpPr>
          <p:cNvPr id="385" name="Google Shape;385;p151"/>
          <p:cNvSpPr txBox="1"/>
          <p:nvPr>
            <p:ph idx="1" type="body"/>
          </p:nvPr>
        </p:nvSpPr>
        <p:spPr>
          <a:xfrm>
            <a:off x="311700" y="1389600"/>
            <a:ext cx="2808000" cy="317947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>
                <a:latin typeface="Aleo"/>
                <a:ea typeface="Aleo"/>
                <a:cs typeface="Aleo"/>
                <a:sym typeface="Aleo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2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200"/>
            </a:lvl9pPr>
          </a:lstStyle>
          <a:p/>
        </p:txBody>
      </p:sp>
      <p:sp>
        <p:nvSpPr>
          <p:cNvPr id="386" name="Google Shape;386;p151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52"/>
          <p:cNvSpPr txBox="1"/>
          <p:nvPr>
            <p:ph type="title"/>
          </p:nvPr>
        </p:nvSpPr>
        <p:spPr>
          <a:xfrm>
            <a:off x="490250" y="450150"/>
            <a:ext cx="6367725" cy="4090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>
                <a:latin typeface="Aleo"/>
                <a:ea typeface="Aleo"/>
                <a:cs typeface="Aleo"/>
                <a:sym typeface="Ale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4800"/>
            </a:lvl9pPr>
          </a:lstStyle>
          <a:p/>
        </p:txBody>
      </p:sp>
      <p:sp>
        <p:nvSpPr>
          <p:cNvPr id="389" name="Google Shape;389;p152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425" u="none" cap="none" strike="noStrike">
              <a:solidFill>
                <a:srgbClr val="000000"/>
              </a:solidFill>
              <a:latin typeface="Aleo"/>
              <a:ea typeface="Aleo"/>
              <a:cs typeface="Aleo"/>
              <a:sym typeface="Aleo"/>
            </a:endParaRPr>
          </a:p>
        </p:txBody>
      </p:sp>
      <p:sp>
        <p:nvSpPr>
          <p:cNvPr id="392" name="Google Shape;392;p153"/>
          <p:cNvSpPr txBox="1"/>
          <p:nvPr>
            <p:ph type="title"/>
          </p:nvPr>
        </p:nvSpPr>
        <p:spPr>
          <a:xfrm>
            <a:off x="265500" y="1233175"/>
            <a:ext cx="4045275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>
                <a:latin typeface="Aleo"/>
                <a:ea typeface="Aleo"/>
                <a:cs typeface="Aleo"/>
                <a:sym typeface="Ale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4200"/>
            </a:lvl9pPr>
          </a:lstStyle>
          <a:p/>
        </p:txBody>
      </p:sp>
      <p:sp>
        <p:nvSpPr>
          <p:cNvPr id="393" name="Google Shape;393;p153"/>
          <p:cNvSpPr txBox="1"/>
          <p:nvPr>
            <p:ph idx="1" type="subTitle"/>
          </p:nvPr>
        </p:nvSpPr>
        <p:spPr>
          <a:xfrm>
            <a:off x="265500" y="2803075"/>
            <a:ext cx="4045275" cy="12350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>
                <a:latin typeface="Aleo"/>
                <a:ea typeface="Aleo"/>
                <a:cs typeface="Aleo"/>
                <a:sym typeface="Ale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/>
        </p:txBody>
      </p:sp>
      <p:sp>
        <p:nvSpPr>
          <p:cNvPr id="394" name="Google Shape;394;p153"/>
          <p:cNvSpPr txBox="1"/>
          <p:nvPr>
            <p:ph idx="2" type="body"/>
          </p:nvPr>
        </p:nvSpPr>
        <p:spPr>
          <a:xfrm>
            <a:off x="4939500" y="724075"/>
            <a:ext cx="3836925" cy="369517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latin typeface="Aleo"/>
                <a:ea typeface="Aleo"/>
                <a:cs typeface="Aleo"/>
                <a:sym typeface="Aleo"/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95" name="Google Shape;395;p153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54"/>
          <p:cNvSpPr txBox="1"/>
          <p:nvPr>
            <p:ph idx="1" type="body"/>
          </p:nvPr>
        </p:nvSpPr>
        <p:spPr>
          <a:xfrm>
            <a:off x="311700" y="4230575"/>
            <a:ext cx="5998725" cy="605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latin typeface="Aleo"/>
                <a:ea typeface="Aleo"/>
                <a:cs typeface="Aleo"/>
                <a:sym typeface="Aleo"/>
              </a:defRPr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398" name="Google Shape;398;p154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55"/>
          <p:cNvSpPr txBox="1"/>
          <p:nvPr>
            <p:ph type="title"/>
          </p:nvPr>
        </p:nvSpPr>
        <p:spPr>
          <a:xfrm>
            <a:off x="311700" y="1106125"/>
            <a:ext cx="8520525" cy="1963575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>
                <a:latin typeface="Aleo"/>
                <a:ea typeface="Aleo"/>
                <a:cs typeface="Aleo"/>
                <a:sym typeface="Ale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2000"/>
            </a:lvl9pPr>
          </a:lstStyle>
          <a:p/>
        </p:txBody>
      </p:sp>
      <p:sp>
        <p:nvSpPr>
          <p:cNvPr id="401" name="Google Shape;401;p155"/>
          <p:cNvSpPr txBox="1"/>
          <p:nvPr>
            <p:ph idx="1" type="body"/>
          </p:nvPr>
        </p:nvSpPr>
        <p:spPr>
          <a:xfrm>
            <a:off x="311700" y="3152225"/>
            <a:ext cx="8520525" cy="13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latin typeface="Aleo"/>
                <a:ea typeface="Aleo"/>
                <a:cs typeface="Aleo"/>
                <a:sym typeface="Aleo"/>
              </a:defRPr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02" name="Google Shape;402;p155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2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32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1" name="Google Shape;411;p72"/>
          <p:cNvSpPr txBox="1"/>
          <p:nvPr>
            <p:ph idx="1" type="body"/>
          </p:nvPr>
        </p:nvSpPr>
        <p:spPr>
          <a:xfrm>
            <a:off x="228601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75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75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75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75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75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2" name="Google Shape;412;p7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3" name="Google Shape;413;p7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4" name="Google Shape;414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0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17" name="Google Shape;417;p10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8" name="Google Shape;418;p10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21" name="Google Shape;421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4" name="Google Shape;424;p1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5" name="Google Shape;425;p1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8" name="Google Shape;428;p1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9" name="Google Shape;429;p1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0" name="Google Shape;430;p1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3" name="Google Shape;433;p1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6" name="Google Shape;436;p1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7" name="Google Shape;437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40" name="Google Shape;440;p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4" name="Google Shape;444;p1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5" name="Google Shape;445;p1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6" name="Google Shape;446;p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9" name="Google Shape;449;p1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18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52" name="Google Shape;452;p1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3" name="Google Shape;453;p1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4"/>
          <p:cNvSpPr txBox="1"/>
          <p:nvPr>
            <p:ph type="title"/>
          </p:nvPr>
        </p:nvSpPr>
        <p:spPr>
          <a:xfrm>
            <a:off x="152410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25"/>
              <a:buFont typeface="Calibri"/>
              <a:buNone/>
              <a:defRPr sz="232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5" name="Google Shape;475;p74"/>
          <p:cNvSpPr txBox="1"/>
          <p:nvPr>
            <p:ph idx="1" type="body"/>
          </p:nvPr>
        </p:nvSpPr>
        <p:spPr>
          <a:xfrm>
            <a:off x="228601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7662" lvl="0" marL="457200" algn="l">
              <a:spcBef>
                <a:spcPts val="225"/>
              </a:spcBef>
              <a:spcAft>
                <a:spcPts val="0"/>
              </a:spcAft>
              <a:buSzPts val="1875"/>
              <a:buChar char="•"/>
              <a:defRPr sz="1875"/>
            </a:lvl1pPr>
            <a:lvl2pPr indent="-347662" lvl="1" marL="9144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2pPr>
            <a:lvl3pPr indent="-347662" lvl="2" marL="13716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3pPr>
            <a:lvl4pPr indent="-347662" lvl="3" marL="1828800" algn="l">
              <a:spcBef>
                <a:spcPts val="225"/>
              </a:spcBef>
              <a:spcAft>
                <a:spcPts val="0"/>
              </a:spcAft>
              <a:buSzPts val="1875"/>
              <a:buChar char="●"/>
              <a:defRPr sz="1875"/>
            </a:lvl4pPr>
            <a:lvl5pPr indent="-347662" lvl="4" marL="2286000" algn="l">
              <a:spcBef>
                <a:spcPts val="225"/>
              </a:spcBef>
              <a:spcAft>
                <a:spcPts val="0"/>
              </a:spcAft>
              <a:buSzPts val="1875"/>
              <a:buChar char="▫"/>
              <a:defRPr sz="18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6" name="Google Shape;476;p74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74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8" name="Google Shape;478;p74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6"/>
          <p:cNvSpPr/>
          <p:nvPr/>
        </p:nvSpPr>
        <p:spPr>
          <a:xfrm flipH="1" rot="10800000">
            <a:off x="5410219" y="2857530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56"/>
          <p:cNvSpPr/>
          <p:nvPr/>
        </p:nvSpPr>
        <p:spPr>
          <a:xfrm flipH="1" rot="10800000">
            <a:off x="5410261" y="2922758"/>
            <a:ext cx="3733801" cy="14401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56"/>
          <p:cNvSpPr/>
          <p:nvPr/>
        </p:nvSpPr>
        <p:spPr>
          <a:xfrm flipH="1" rot="10800000">
            <a:off x="5410261" y="3086375"/>
            <a:ext cx="3733801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156"/>
          <p:cNvSpPr/>
          <p:nvPr/>
        </p:nvSpPr>
        <p:spPr>
          <a:xfrm flipH="1" rot="10800000">
            <a:off x="5410209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156"/>
          <p:cNvSpPr/>
          <p:nvPr/>
        </p:nvSpPr>
        <p:spPr>
          <a:xfrm flipH="1" rot="10800000">
            <a:off x="5410209" y="3149679"/>
            <a:ext cx="1965960" cy="6858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156"/>
          <p:cNvSpPr/>
          <p:nvPr/>
        </p:nvSpPr>
        <p:spPr>
          <a:xfrm>
            <a:off x="5410200" y="2971800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156"/>
          <p:cNvSpPr/>
          <p:nvPr/>
        </p:nvSpPr>
        <p:spPr>
          <a:xfrm>
            <a:off x="7376507" y="3045737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156"/>
          <p:cNvSpPr/>
          <p:nvPr/>
        </p:nvSpPr>
        <p:spPr>
          <a:xfrm>
            <a:off x="10" y="2737249"/>
            <a:ext cx="9144000" cy="18312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156"/>
          <p:cNvSpPr/>
          <p:nvPr/>
        </p:nvSpPr>
        <p:spPr>
          <a:xfrm>
            <a:off x="19" y="2756650"/>
            <a:ext cx="9144001" cy="1055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156"/>
          <p:cNvSpPr/>
          <p:nvPr/>
        </p:nvSpPr>
        <p:spPr>
          <a:xfrm flipH="1" rot="10800000">
            <a:off x="6414060" y="2732318"/>
            <a:ext cx="2729950" cy="1863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56"/>
          <p:cNvSpPr/>
          <p:nvPr/>
        </p:nvSpPr>
        <p:spPr>
          <a:xfrm>
            <a:off x="9" y="1"/>
            <a:ext cx="9144000" cy="277627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56"/>
          <p:cNvSpPr txBox="1"/>
          <p:nvPr>
            <p:ph type="ctrTitle"/>
          </p:nvPr>
        </p:nvSpPr>
        <p:spPr>
          <a:xfrm>
            <a:off x="457200" y="1801482"/>
            <a:ext cx="84582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Calibri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2" name="Google Shape;492;p156"/>
          <p:cNvSpPr txBox="1"/>
          <p:nvPr>
            <p:ph idx="1" type="subTitle"/>
          </p:nvPr>
        </p:nvSpPr>
        <p:spPr>
          <a:xfrm>
            <a:off x="457200" y="2924953"/>
            <a:ext cx="49530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lvl="0" algn="l">
              <a:spcBef>
                <a:spcPts val="225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225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156"/>
          <p:cNvSpPr txBox="1"/>
          <p:nvPr>
            <p:ph idx="10" type="dt"/>
          </p:nvPr>
        </p:nvSpPr>
        <p:spPr>
          <a:xfrm>
            <a:off x="6705600" y="3154680"/>
            <a:ext cx="960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156"/>
          <p:cNvSpPr txBox="1"/>
          <p:nvPr>
            <p:ph idx="11" type="ftr"/>
          </p:nvPr>
        </p:nvSpPr>
        <p:spPr>
          <a:xfrm>
            <a:off x="5410200" y="3153966"/>
            <a:ext cx="1295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5" name="Google Shape;495;p156"/>
          <p:cNvSpPr txBox="1"/>
          <p:nvPr>
            <p:ph idx="12" type="sldNum"/>
          </p:nvPr>
        </p:nvSpPr>
        <p:spPr>
          <a:xfrm>
            <a:off x="8320098" y="852"/>
            <a:ext cx="747712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57"/>
          <p:cNvSpPr txBox="1"/>
          <p:nvPr>
            <p:ph type="title"/>
          </p:nvPr>
        </p:nvSpPr>
        <p:spPr>
          <a:xfrm>
            <a:off x="722313" y="1485913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25"/>
              <a:buFont typeface="Calibri"/>
              <a:buNone/>
              <a:defRPr b="1" sz="3225" cap="none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157"/>
          <p:cNvSpPr txBox="1"/>
          <p:nvPr>
            <p:ph idx="1" type="body"/>
          </p:nvPr>
        </p:nvSpPr>
        <p:spPr>
          <a:xfrm>
            <a:off x="722313" y="2525316"/>
            <a:ext cx="7772400" cy="1132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575"/>
              <a:buNone/>
              <a:defRPr b="0" sz="1575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425"/>
              <a:buNone/>
              <a:defRPr sz="1425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>
                <a:solidFill>
                  <a:srgbClr val="888888"/>
                </a:solidFill>
              </a:defRPr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9" name="Google Shape;499;p157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0" name="Google Shape;500;p157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1" name="Google Shape;501;p157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58"/>
          <p:cNvSpPr txBox="1"/>
          <p:nvPr>
            <p:ph type="title"/>
          </p:nvPr>
        </p:nvSpPr>
        <p:spPr>
          <a:xfrm>
            <a:off x="457210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4" name="Google Shape;504;p158"/>
          <p:cNvSpPr txBox="1"/>
          <p:nvPr>
            <p:ph idx="1" type="body"/>
          </p:nvPr>
        </p:nvSpPr>
        <p:spPr>
          <a:xfrm>
            <a:off x="457200" y="168708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19087" lvl="3" marL="18288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4pPr>
            <a:lvl5pPr indent="-319087" lvl="4" marL="22860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5" name="Google Shape;505;p158"/>
          <p:cNvSpPr txBox="1"/>
          <p:nvPr>
            <p:ph idx="2" type="body"/>
          </p:nvPr>
        </p:nvSpPr>
        <p:spPr>
          <a:xfrm>
            <a:off x="4648200" y="168708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19087" lvl="1" marL="9144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19087" lvl="3" marL="18288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4pPr>
            <a:lvl5pPr indent="-319087" lvl="4" marL="2286000" algn="l">
              <a:spcBef>
                <a:spcPts val="225"/>
              </a:spcBef>
              <a:spcAft>
                <a:spcPts val="0"/>
              </a:spcAft>
              <a:buSzPts val="1425"/>
              <a:buChar char="▫"/>
              <a:defRPr sz="142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6" name="Google Shape;506;p158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7" name="Google Shape;507;p158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8" name="Google Shape;508;p158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59"/>
          <p:cNvSpPr txBox="1"/>
          <p:nvPr>
            <p:ph type="title"/>
          </p:nvPr>
        </p:nvSpPr>
        <p:spPr>
          <a:xfrm>
            <a:off x="381001" y="857250"/>
            <a:ext cx="8382000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1" name="Google Shape;511;p159"/>
          <p:cNvSpPr txBox="1"/>
          <p:nvPr>
            <p:ph idx="1" type="body"/>
          </p:nvPr>
        </p:nvSpPr>
        <p:spPr>
          <a:xfrm>
            <a:off x="381010" y="1683728"/>
            <a:ext cx="4041648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91300" spcFirstLastPara="1" rIns="91300" wrap="square" tIns="4565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2" name="Google Shape;512;p159"/>
          <p:cNvSpPr txBox="1"/>
          <p:nvPr>
            <p:ph idx="2" type="body"/>
          </p:nvPr>
        </p:nvSpPr>
        <p:spPr>
          <a:xfrm>
            <a:off x="4721298" y="1683728"/>
            <a:ext cx="4041775" cy="342900"/>
          </a:xfrm>
          <a:prstGeom prst="rect">
            <a:avLst/>
          </a:prstGeom>
          <a:solidFill>
            <a:srgbClr val="328D96">
              <a:alpha val="24705"/>
            </a:srgbClr>
          </a:solidFill>
          <a:ln cap="flat" cmpd="sng" w="127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50" lIns="91300" spcFirstLastPara="1" rIns="91300" wrap="square" tIns="45650">
            <a:no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>
                <a:solidFill>
                  <a:srgbClr val="414141"/>
                </a:solidFill>
              </a:defRPr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1425"/>
              <a:buNone/>
              <a:defRPr b="1" sz="14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3" name="Google Shape;513;p159"/>
          <p:cNvSpPr txBox="1"/>
          <p:nvPr>
            <p:ph idx="3" type="body"/>
          </p:nvPr>
        </p:nvSpPr>
        <p:spPr>
          <a:xfrm>
            <a:off x="381010" y="2031389"/>
            <a:ext cx="4041648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4" name="Google Shape;514;p159"/>
          <p:cNvSpPr txBox="1"/>
          <p:nvPr>
            <p:ph idx="4" type="body"/>
          </p:nvPr>
        </p:nvSpPr>
        <p:spPr>
          <a:xfrm>
            <a:off x="4718346" y="2031389"/>
            <a:ext cx="4041775" cy="291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23850" lvl="0" marL="457200" algn="l">
              <a:spcBef>
                <a:spcPts val="225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2pPr>
            <a:lvl3pPr indent="-319087" lvl="2" marL="1371600" algn="l">
              <a:spcBef>
                <a:spcPts val="225"/>
              </a:spcBef>
              <a:spcAft>
                <a:spcPts val="0"/>
              </a:spcAft>
              <a:buSzPts val="1425"/>
              <a:buChar char="●"/>
              <a:defRPr sz="1425"/>
            </a:lvl3pPr>
            <a:lvl4pPr indent="-304800" lvl="3" marL="1828800" algn="l">
              <a:spcBef>
                <a:spcPts val="225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spcBef>
                <a:spcPts val="225"/>
              </a:spcBef>
              <a:spcAft>
                <a:spcPts val="0"/>
              </a:spcAft>
              <a:buSzPts val="1200"/>
              <a:buChar char="▫"/>
              <a:defRPr sz="12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5" name="Google Shape;515;p159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159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7" name="Google Shape;517;p159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60"/>
          <p:cNvSpPr txBox="1"/>
          <p:nvPr>
            <p:ph type="title"/>
          </p:nvPr>
        </p:nvSpPr>
        <p:spPr>
          <a:xfrm>
            <a:off x="457210" y="857250"/>
            <a:ext cx="8229601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0" name="Google Shape;520;p160"/>
          <p:cNvSpPr txBox="1"/>
          <p:nvPr>
            <p:ph idx="10" type="dt"/>
          </p:nvPr>
        </p:nvSpPr>
        <p:spPr>
          <a:xfrm>
            <a:off x="6583680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160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160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61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5" name="Google Shape;525;p161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6" name="Google Shape;526;p161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62"/>
          <p:cNvSpPr txBox="1"/>
          <p:nvPr>
            <p:ph type="title"/>
          </p:nvPr>
        </p:nvSpPr>
        <p:spPr>
          <a:xfrm>
            <a:off x="5353496" y="826477"/>
            <a:ext cx="3383280" cy="658368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25"/>
              <a:buFont typeface="Calibri"/>
              <a:buNone/>
              <a:defRPr b="1" sz="142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9" name="Google Shape;529;p162"/>
          <p:cNvSpPr txBox="1"/>
          <p:nvPr>
            <p:ph idx="1" type="body"/>
          </p:nvPr>
        </p:nvSpPr>
        <p:spPr>
          <a:xfrm>
            <a:off x="5353496" y="1508045"/>
            <a:ext cx="3383280" cy="3463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228600" lvl="0" marL="457200" algn="l">
              <a:spcBef>
                <a:spcPts val="225"/>
              </a:spcBef>
              <a:spcAft>
                <a:spcPts val="0"/>
              </a:spcAft>
              <a:buSzPts val="1125"/>
              <a:buNone/>
              <a:defRPr sz="112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825"/>
              <a:buNone/>
              <a:defRPr sz="8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0" name="Google Shape;530;p162"/>
          <p:cNvSpPr txBox="1"/>
          <p:nvPr>
            <p:ph idx="2" type="body"/>
          </p:nvPr>
        </p:nvSpPr>
        <p:spPr>
          <a:xfrm>
            <a:off x="152400" y="582215"/>
            <a:ext cx="5102352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81000" lvl="0" marL="457200" algn="l">
              <a:spcBef>
                <a:spcPts val="225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61950" lvl="1" marL="914400" algn="l">
              <a:spcBef>
                <a:spcPts val="225"/>
              </a:spcBef>
              <a:spcAft>
                <a:spcPts val="0"/>
              </a:spcAft>
              <a:buSzPts val="2100"/>
              <a:buChar char="▫"/>
              <a:defRPr sz="2100"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23850" lvl="3" marL="1828800" algn="l">
              <a:spcBef>
                <a:spcPts val="225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spcBef>
                <a:spcPts val="225"/>
              </a:spcBef>
              <a:spcAft>
                <a:spcPts val="0"/>
              </a:spcAft>
              <a:buSzPts val="1500"/>
              <a:buChar char="▫"/>
              <a:defRPr sz="1500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1" name="Google Shape;531;p162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2" name="Google Shape;532;p162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3" name="Google Shape;533;p162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63"/>
          <p:cNvSpPr txBox="1"/>
          <p:nvPr>
            <p:ph type="title"/>
          </p:nvPr>
        </p:nvSpPr>
        <p:spPr>
          <a:xfrm rot="-5400000">
            <a:off x="3978251" y="2294092"/>
            <a:ext cx="3511228" cy="58680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45650" spcFirstLastPara="1" rIns="4565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6" name="Google Shape;536;p163"/>
          <p:cNvSpPr/>
          <p:nvPr>
            <p:ph idx="2" type="pic"/>
          </p:nvPr>
        </p:nvSpPr>
        <p:spPr>
          <a:xfrm>
            <a:off x="403681" y="857250"/>
            <a:ext cx="4572001" cy="3429000"/>
          </a:xfrm>
          <a:prstGeom prst="rect">
            <a:avLst/>
          </a:prstGeom>
          <a:solidFill>
            <a:srgbClr val="EAEAEA"/>
          </a:solidFill>
          <a:ln cap="flat" cmpd="sng" w="508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tl" dir="4800000" dist="31750">
              <a:srgbClr val="000000">
                <a:alpha val="24705"/>
              </a:srgbClr>
            </a:outerShdw>
          </a:effectLst>
        </p:spPr>
      </p:sp>
      <p:sp>
        <p:nvSpPr>
          <p:cNvPr id="537" name="Google Shape;537;p163"/>
          <p:cNvSpPr txBox="1"/>
          <p:nvPr>
            <p:ph idx="1" type="body"/>
          </p:nvPr>
        </p:nvSpPr>
        <p:spPr>
          <a:xfrm>
            <a:off x="6088443" y="2455770"/>
            <a:ext cx="2590800" cy="188736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0" spcFirstLastPara="1" rIns="4565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5"/>
              <a:buFont typeface="Calibri"/>
              <a:buNone/>
              <a:defRPr sz="975"/>
            </a:lvl1pPr>
            <a:lvl2pPr indent="-228600" lvl="1" marL="914400" algn="l">
              <a:spcBef>
                <a:spcPts val="225"/>
              </a:spcBef>
              <a:spcAft>
                <a:spcPts val="0"/>
              </a:spcAft>
              <a:buSzPts val="900"/>
              <a:buFont typeface="Calibri"/>
              <a:buNone/>
              <a:defRPr sz="900"/>
            </a:lvl2pPr>
            <a:lvl3pPr indent="-228600" lvl="2" marL="1371600" algn="l">
              <a:spcBef>
                <a:spcPts val="225"/>
              </a:spcBef>
              <a:spcAft>
                <a:spcPts val="0"/>
              </a:spcAft>
              <a:buSzPts val="825"/>
              <a:buFont typeface="Calibri"/>
              <a:buNone/>
              <a:defRPr sz="825"/>
            </a:lvl3pPr>
            <a:lvl4pPr indent="-228600" lvl="3" marL="1828800" algn="l">
              <a:spcBef>
                <a:spcPts val="225"/>
              </a:spcBef>
              <a:spcAft>
                <a:spcPts val="0"/>
              </a:spcAft>
              <a:buSzPts val="675"/>
              <a:buFont typeface="Calibri"/>
              <a:buNone/>
              <a:defRPr sz="675"/>
            </a:lvl4pPr>
            <a:lvl5pPr indent="-228600" lvl="4" marL="2286000" algn="l">
              <a:spcBef>
                <a:spcPts val="225"/>
              </a:spcBef>
              <a:spcAft>
                <a:spcPts val="0"/>
              </a:spcAft>
              <a:buSzPts val="675"/>
              <a:buFont typeface="Calibri"/>
              <a:buNone/>
              <a:defRPr sz="675"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38" name="Google Shape;538;p163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9" name="Google Shape;539;p163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0" name="Google Shape;540;p163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64"/>
          <p:cNvSpPr txBox="1"/>
          <p:nvPr>
            <p:ph type="title"/>
          </p:nvPr>
        </p:nvSpPr>
        <p:spPr>
          <a:xfrm>
            <a:off x="457210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3" name="Google Shape;543;p164"/>
          <p:cNvSpPr txBox="1"/>
          <p:nvPr>
            <p:ph idx="1" type="body"/>
          </p:nvPr>
        </p:nvSpPr>
        <p:spPr>
          <a:xfrm rot="5400000">
            <a:off x="2950094" y="-805815"/>
            <a:ext cx="3243834" cy="8229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44" name="Google Shape;544;p164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5" name="Google Shape;545;p164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6" name="Google Shape;546;p164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65"/>
          <p:cNvSpPr txBox="1"/>
          <p:nvPr>
            <p:ph type="title"/>
          </p:nvPr>
        </p:nvSpPr>
        <p:spPr>
          <a:xfrm rot="5400000">
            <a:off x="5676909" y="1962150"/>
            <a:ext cx="41148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9" name="Google Shape;549;p165"/>
          <p:cNvSpPr txBox="1"/>
          <p:nvPr>
            <p:ph idx="1" type="body"/>
          </p:nvPr>
        </p:nvSpPr>
        <p:spPr>
          <a:xfrm rot="5400000">
            <a:off x="1524000" y="-209550"/>
            <a:ext cx="4114800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42900" lvl="0" marL="457200" algn="l">
              <a:spcBef>
                <a:spcPts val="225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2pPr>
            <a:lvl3pPr indent="-342900" lvl="2" marL="13716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225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5pPr>
            <a:lvl6pPr indent="-342900" lvl="5" marL="27432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6pPr>
            <a:lvl7pPr indent="-342900" lvl="6" marL="3200400" algn="l">
              <a:spcBef>
                <a:spcPts val="225"/>
              </a:spcBef>
              <a:spcAft>
                <a:spcPts val="0"/>
              </a:spcAft>
              <a:buSzPts val="1800"/>
              <a:buChar char="▫"/>
              <a:defRPr/>
            </a:lvl7pPr>
            <a:lvl8pPr indent="-342900" lvl="7" marL="36576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spcBef>
                <a:spcPts val="225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50" name="Google Shape;550;p165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1" name="Google Shape;551;p165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2" name="Google Shape;552;p165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555" name="Google Shape;555;p1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17500" lvl="0" marL="45720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298450" lvl="1" marL="914400" algn="l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6" name="Google Shape;556;p1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nbranded Content Slide - Title Box">
  <p:cSld name="Unbranded Content Slide - Title Box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7"/>
          <p:cNvSpPr txBox="1"/>
          <p:nvPr>
            <p:ph idx="1" type="body"/>
          </p:nvPr>
        </p:nvSpPr>
        <p:spPr>
          <a:xfrm>
            <a:off x="457200" y="1128478"/>
            <a:ext cx="82296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algn="l">
              <a:spcBef>
                <a:spcPts val="320"/>
              </a:spcBef>
              <a:spcAft>
                <a:spcPts val="0"/>
              </a:spcAft>
              <a:buClr>
                <a:srgbClr val="1B75BC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algn="l">
              <a:spcBef>
                <a:spcPts val="300"/>
              </a:spcBef>
              <a:spcAft>
                <a:spcPts val="0"/>
              </a:spcAft>
              <a:buClr>
                <a:srgbClr val="1B75BC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algn="l">
              <a:spcBef>
                <a:spcPts val="300"/>
              </a:spcBef>
              <a:spcAft>
                <a:spcPts val="0"/>
              </a:spcAft>
              <a:buClr>
                <a:srgbClr val="1B75BC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9" name="Google Shape;559;p167"/>
          <p:cNvSpPr txBox="1"/>
          <p:nvPr>
            <p:ph idx="12" type="sldNum"/>
          </p:nvPr>
        </p:nvSpPr>
        <p:spPr>
          <a:xfrm>
            <a:off x="361950" y="4903685"/>
            <a:ext cx="6858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0" name="Google Shape;560;p167"/>
          <p:cNvSpPr txBox="1"/>
          <p:nvPr>
            <p:ph type="ctrTitle"/>
          </p:nvPr>
        </p:nvSpPr>
        <p:spPr>
          <a:xfrm>
            <a:off x="457205" y="304602"/>
            <a:ext cx="56535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  <a:defRPr b="1" i="0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 type="tx">
  <p:cSld name="TITLE_AND_BOD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9"/>
          <p:cNvSpPr txBox="1"/>
          <p:nvPr>
            <p:ph idx="1" type="body"/>
          </p:nvPr>
        </p:nvSpPr>
        <p:spPr>
          <a:xfrm>
            <a:off x="452438" y="889862"/>
            <a:ext cx="3667125" cy="350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63"/>
              <a:buNone/>
              <a:defRPr b="1" sz="2063"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7" name="Google Shape;567;p79"/>
          <p:cNvSpPr txBox="1"/>
          <p:nvPr>
            <p:ph idx="2" type="body"/>
          </p:nvPr>
        </p:nvSpPr>
        <p:spPr>
          <a:xfrm>
            <a:off x="452438" y="1593190"/>
            <a:ext cx="3667125" cy="30962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8" name="Google Shape;568;p79"/>
          <p:cNvSpPr/>
          <p:nvPr>
            <p:ph idx="3" type="pic"/>
          </p:nvPr>
        </p:nvSpPr>
        <p:spPr>
          <a:xfrm>
            <a:off x="4572000" y="-152725"/>
            <a:ext cx="4093828" cy="5458437"/>
          </a:xfrm>
          <a:prstGeom prst="rect">
            <a:avLst/>
          </a:prstGeom>
          <a:noFill/>
          <a:ln>
            <a:noFill/>
          </a:ln>
        </p:spPr>
      </p:sp>
      <p:sp>
        <p:nvSpPr>
          <p:cNvPr id="569" name="Google Shape;569;p79"/>
          <p:cNvSpPr txBox="1"/>
          <p:nvPr>
            <p:ph type="title"/>
          </p:nvPr>
        </p:nvSpPr>
        <p:spPr>
          <a:xfrm>
            <a:off x="452438" y="404813"/>
            <a:ext cx="3667125" cy="538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0" name="Google Shape;570;p79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6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3" name="Google Shape;573;p16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74" name="Google Shape;574;p1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6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6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78" name="Google Shape;578;p16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9" name="Google Shape;579;p16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0" name="Google Shape;580;p1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7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3" name="Google Shape;583;p1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71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586" name="Google Shape;586;p17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7" name="Google Shape;587;p1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73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32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2" name="Google Shape;592;p173"/>
          <p:cNvSpPr txBox="1"/>
          <p:nvPr>
            <p:ph idx="1" type="body"/>
          </p:nvPr>
        </p:nvSpPr>
        <p:spPr>
          <a:xfrm>
            <a:off x="228601" y="1085850"/>
            <a:ext cx="86868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75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75"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75"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75"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75"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3" name="Google Shape;593;p17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4" name="Google Shape;594;p17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5" name="Google Shape;595;p1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7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8" name="Google Shape;598;p17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9" name="Google Shape;599;p17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0" name="Google Shape;600;p17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1" name="Google Shape;601;p1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0" name="Google Shape;610;p81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1" name="Google Shape;611;p8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2" name="Google Shape;612;p81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3" name="Google Shape;613;p81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4" name="Google Shape;614;p81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Font typeface="Proxima Nova"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7" name="Google Shape;617;p8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Proxima Nova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Proxima Nova"/>
              <a:buChar char="–"/>
              <a:defRPr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81000" lvl="2" marL="13716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Proxima Nova"/>
              <a:buChar char="•"/>
              <a:defRPr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55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Proxima Nova"/>
              <a:buChar char="–"/>
              <a:defRPr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55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Proxima Nova"/>
              <a:buChar char="»"/>
              <a:defRPr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55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Proxima Nova"/>
              <a:buChar char="•"/>
              <a:defRPr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55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Proxima Nova"/>
              <a:buChar char="•"/>
              <a:defRPr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55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Proxima Nova"/>
              <a:buChar char="•"/>
              <a:defRPr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55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Proxima Nova"/>
              <a:buChar char="•"/>
              <a:defRPr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85"/>
          <p:cNvSpPr txBox="1"/>
          <p:nvPr>
            <p:ph type="ctrTitle"/>
          </p:nvPr>
        </p:nvSpPr>
        <p:spPr>
          <a:xfrm>
            <a:off x="685809" y="1597864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0" name="Google Shape;620;p85"/>
          <p:cNvSpPr txBox="1"/>
          <p:nvPr>
            <p:ph idx="1" type="subTitle"/>
          </p:nvPr>
        </p:nvSpPr>
        <p:spPr>
          <a:xfrm>
            <a:off x="1371600" y="2914650"/>
            <a:ext cx="6400801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21" name="Google Shape;621;p85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2" name="Google Shape;622;p85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3" name="Google Shape;623;p85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6" name="Google Shape;626;p86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9pPr>
          </a:lstStyle>
          <a:p/>
        </p:txBody>
      </p:sp>
      <p:sp>
        <p:nvSpPr>
          <p:cNvPr id="627" name="Google Shape;627;p86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8" name="Google Shape;628;p86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9" name="Google Shape;629;p86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87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2" name="Google Shape;632;p87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3" name="Google Shape;633;p87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75"/>
          <p:cNvSpPr txBox="1"/>
          <p:nvPr>
            <p:ph type="title"/>
          </p:nvPr>
        </p:nvSpPr>
        <p:spPr>
          <a:xfrm>
            <a:off x="452438" y="404813"/>
            <a:ext cx="8239125" cy="538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6" name="Google Shape;636;p175"/>
          <p:cNvSpPr txBox="1"/>
          <p:nvPr>
            <p:ph idx="1" type="body"/>
          </p:nvPr>
        </p:nvSpPr>
        <p:spPr>
          <a:xfrm>
            <a:off x="452438" y="889862"/>
            <a:ext cx="8239125" cy="350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63"/>
              <a:buNone/>
              <a:defRPr b="1" sz="2063"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7" name="Google Shape;637;p175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176"/>
          <p:cNvSpPr txBox="1"/>
          <p:nvPr>
            <p:ph type="title"/>
          </p:nvPr>
        </p:nvSpPr>
        <p:spPr>
          <a:xfrm>
            <a:off x="623887" y="1282305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0" name="Google Shape;640;p176"/>
          <p:cNvSpPr txBox="1"/>
          <p:nvPr>
            <p:ph idx="1" type="body"/>
          </p:nvPr>
        </p:nvSpPr>
        <p:spPr>
          <a:xfrm>
            <a:off x="623887" y="3442099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41" name="Google Shape;641;p176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2" name="Google Shape;642;p176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3" name="Google Shape;643;p176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7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6" name="Google Shape;646;p177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47" name="Google Shape;647;p177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8" name="Google Shape;648;p177"/>
          <p:cNvSpPr txBox="1"/>
          <p:nvPr>
            <p:ph idx="3" type="body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49" name="Google Shape;649;p177"/>
          <p:cNvSpPr txBox="1"/>
          <p:nvPr>
            <p:ph idx="4" type="body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0" name="Google Shape;650;p177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1" name="Google Shape;651;p177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2" name="Google Shape;652;p177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78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5" name="Google Shape;655;p178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56" name="Google Shape;656;p178"/>
          <p:cNvSpPr txBox="1"/>
          <p:nvPr>
            <p:ph idx="2" type="body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7" name="Google Shape;657;p178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8" name="Google Shape;658;p178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9" name="Google Shape;659;p178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17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2" name="Google Shape;662;p179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63" name="Google Shape;663;p179"/>
          <p:cNvSpPr txBox="1"/>
          <p:nvPr>
            <p:ph idx="1" type="body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64" name="Google Shape;664;p179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5" name="Google Shape;665;p179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79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8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9" name="Google Shape;669;p180"/>
          <p:cNvSpPr txBox="1"/>
          <p:nvPr>
            <p:ph idx="1" type="body"/>
          </p:nvPr>
        </p:nvSpPr>
        <p:spPr>
          <a:xfrm rot="5400000">
            <a:off x="2940249" y="-942380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0" name="Google Shape;670;p180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1" name="Google Shape;671;p180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2" name="Google Shape;672;p180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181"/>
          <p:cNvSpPr txBox="1"/>
          <p:nvPr>
            <p:ph type="title"/>
          </p:nvPr>
        </p:nvSpPr>
        <p:spPr>
          <a:xfrm rot="5400000">
            <a:off x="5350074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5" name="Google Shape;675;p181"/>
          <p:cNvSpPr txBox="1"/>
          <p:nvPr>
            <p:ph idx="1" type="body"/>
          </p:nvPr>
        </p:nvSpPr>
        <p:spPr>
          <a:xfrm rot="5400000">
            <a:off x="1349574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6" name="Google Shape;676;p181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7" name="Google Shape;677;p181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181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8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7" name="Google Shape;687;p84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8" name="Google Shape;688;p84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9" name="Google Shape;689;p84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0" name="Google Shape;690;p84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1" name="Google Shape;691;p84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182"/>
          <p:cNvSpPr txBox="1"/>
          <p:nvPr>
            <p:ph type="title"/>
          </p:nvPr>
        </p:nvSpPr>
        <p:spPr>
          <a:xfrm>
            <a:off x="452438" y="404813"/>
            <a:ext cx="8239125" cy="538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4" name="Google Shape;694;p182"/>
          <p:cNvSpPr txBox="1"/>
          <p:nvPr>
            <p:ph idx="1" type="body"/>
          </p:nvPr>
        </p:nvSpPr>
        <p:spPr>
          <a:xfrm>
            <a:off x="452438" y="889864"/>
            <a:ext cx="8239125" cy="350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63"/>
              <a:buNone/>
              <a:defRPr b="1" sz="2063"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5" name="Google Shape;695;p182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183"/>
          <p:cNvSpPr txBox="1"/>
          <p:nvPr>
            <p:ph type="title"/>
          </p:nvPr>
        </p:nvSpPr>
        <p:spPr>
          <a:xfrm>
            <a:off x="623887" y="1282307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8" name="Google Shape;698;p183"/>
          <p:cNvSpPr txBox="1"/>
          <p:nvPr>
            <p:ph idx="1" type="body"/>
          </p:nvPr>
        </p:nvSpPr>
        <p:spPr>
          <a:xfrm>
            <a:off x="623887" y="3442099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99" name="Google Shape;699;p183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0" name="Google Shape;700;p183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1" name="Google Shape;701;p183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184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4" name="Google Shape;704;p184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705" name="Google Shape;705;p184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6" name="Google Shape;706;p184"/>
          <p:cNvSpPr txBox="1"/>
          <p:nvPr>
            <p:ph idx="3" type="body"/>
          </p:nvPr>
        </p:nvSpPr>
        <p:spPr>
          <a:xfrm>
            <a:off x="4629152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707" name="Google Shape;707;p184"/>
          <p:cNvSpPr txBox="1"/>
          <p:nvPr>
            <p:ph idx="4" type="body"/>
          </p:nvPr>
        </p:nvSpPr>
        <p:spPr>
          <a:xfrm>
            <a:off x="4629152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8" name="Google Shape;708;p184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9" name="Google Shape;709;p184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0" name="Google Shape;710;p184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85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85"/>
          <p:cNvSpPr txBox="1"/>
          <p:nvPr>
            <p:ph idx="1" type="body"/>
          </p:nvPr>
        </p:nvSpPr>
        <p:spPr>
          <a:xfrm>
            <a:off x="3887391" y="740572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714" name="Google Shape;714;p185"/>
          <p:cNvSpPr txBox="1"/>
          <p:nvPr>
            <p:ph idx="2" type="body"/>
          </p:nvPr>
        </p:nvSpPr>
        <p:spPr>
          <a:xfrm>
            <a:off x="629841" y="1543052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715" name="Google Shape;715;p185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85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7" name="Google Shape;717;p185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86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0" name="Google Shape;720;p186"/>
          <p:cNvSpPr/>
          <p:nvPr>
            <p:ph idx="2" type="pic"/>
          </p:nvPr>
        </p:nvSpPr>
        <p:spPr>
          <a:xfrm>
            <a:off x="3887391" y="740572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721" name="Google Shape;721;p186"/>
          <p:cNvSpPr txBox="1"/>
          <p:nvPr>
            <p:ph idx="1" type="body"/>
          </p:nvPr>
        </p:nvSpPr>
        <p:spPr>
          <a:xfrm>
            <a:off x="629841" y="1543052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722" name="Google Shape;722;p186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186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4" name="Google Shape;724;p186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8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7" name="Google Shape;727;p187"/>
          <p:cNvSpPr txBox="1"/>
          <p:nvPr>
            <p:ph idx="1" type="body"/>
          </p:nvPr>
        </p:nvSpPr>
        <p:spPr>
          <a:xfrm rot="5400000">
            <a:off x="2940250" y="-942380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8" name="Google Shape;728;p187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9" name="Google Shape;729;p187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0" name="Google Shape;730;p187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88"/>
          <p:cNvSpPr txBox="1"/>
          <p:nvPr>
            <p:ph type="title"/>
          </p:nvPr>
        </p:nvSpPr>
        <p:spPr>
          <a:xfrm rot="5400000">
            <a:off x="5350076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3" name="Google Shape;733;p188"/>
          <p:cNvSpPr txBox="1"/>
          <p:nvPr>
            <p:ph idx="1" type="body"/>
          </p:nvPr>
        </p:nvSpPr>
        <p:spPr>
          <a:xfrm rot="5400000">
            <a:off x="1349576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4" name="Google Shape;734;p188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88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188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0"/>
          <p:cNvSpPr txBox="1"/>
          <p:nvPr>
            <p:ph type="title"/>
          </p:nvPr>
        </p:nvSpPr>
        <p:spPr>
          <a:xfrm>
            <a:off x="457209" y="857250"/>
            <a:ext cx="8229601" cy="80238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5" name="Google Shape;745;p90"/>
          <p:cNvSpPr txBox="1"/>
          <p:nvPr>
            <p:ph idx="10" type="dt"/>
          </p:nvPr>
        </p:nvSpPr>
        <p:spPr>
          <a:xfrm>
            <a:off x="6583680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6" name="Google Shape;746;p90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7" name="Google Shape;747;p90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nbranded Content Slide - Title Box">
  <p:cSld name="Unbranded Content Slide - Title Box"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91"/>
          <p:cNvSpPr txBox="1"/>
          <p:nvPr>
            <p:ph idx="1" type="body"/>
          </p:nvPr>
        </p:nvSpPr>
        <p:spPr>
          <a:xfrm>
            <a:off x="457200" y="1128478"/>
            <a:ext cx="82296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algn="l">
              <a:lnSpc>
                <a:spcPct val="115000"/>
              </a:lnSpc>
              <a:spcBef>
                <a:spcPts val="320"/>
              </a:spcBef>
              <a:spcAft>
                <a:spcPts val="0"/>
              </a:spcAft>
              <a:buClr>
                <a:srgbClr val="1B75BC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1B75BC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1B75BC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0" name="Google Shape;750;p91"/>
          <p:cNvSpPr txBox="1"/>
          <p:nvPr>
            <p:ph idx="12" type="sldNum"/>
          </p:nvPr>
        </p:nvSpPr>
        <p:spPr>
          <a:xfrm>
            <a:off x="361950" y="4903685"/>
            <a:ext cx="6858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1" name="Google Shape;751;p91"/>
          <p:cNvSpPr txBox="1"/>
          <p:nvPr>
            <p:ph type="ctrTitle"/>
          </p:nvPr>
        </p:nvSpPr>
        <p:spPr>
          <a:xfrm>
            <a:off x="457205" y="304602"/>
            <a:ext cx="5653500" cy="5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  <a:defRPr b="1" i="0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13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54" name="Google Shape;754;p1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7" name="Google Shape;757;p1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8" name="Google Shape;758;p1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4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1" name="Google Shape;761;p14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2" name="Google Shape;762;p1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1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66" name="Google Shape;766;p1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67" name="Google Shape;767;p1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8" name="Google Shape;768;p1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1" name="Google Shape;771;p1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4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774" name="Google Shape;774;p1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5" name="Google Shape;775;p1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44"/>
          <p:cNvSpPr txBox="1"/>
          <p:nvPr>
            <p:ph idx="1" type="body"/>
          </p:nvPr>
        </p:nvSpPr>
        <p:spPr>
          <a:xfrm>
            <a:off x="452438" y="889863"/>
            <a:ext cx="3667125" cy="350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63"/>
              <a:buNone/>
              <a:defRPr b="1" sz="2063"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8" name="Google Shape;778;p144"/>
          <p:cNvSpPr txBox="1"/>
          <p:nvPr>
            <p:ph idx="2" type="body"/>
          </p:nvPr>
        </p:nvSpPr>
        <p:spPr>
          <a:xfrm>
            <a:off x="452438" y="1593190"/>
            <a:ext cx="3667125" cy="30962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9" name="Google Shape;779;p144"/>
          <p:cNvSpPr/>
          <p:nvPr>
            <p:ph idx="3" type="pic"/>
          </p:nvPr>
        </p:nvSpPr>
        <p:spPr>
          <a:xfrm>
            <a:off x="4572000" y="-152725"/>
            <a:ext cx="4093828" cy="5458437"/>
          </a:xfrm>
          <a:prstGeom prst="rect">
            <a:avLst/>
          </a:prstGeom>
          <a:noFill/>
          <a:ln>
            <a:noFill/>
          </a:ln>
        </p:spPr>
      </p:sp>
      <p:sp>
        <p:nvSpPr>
          <p:cNvPr id="780" name="Google Shape;780;p144"/>
          <p:cNvSpPr txBox="1"/>
          <p:nvPr>
            <p:ph type="title"/>
          </p:nvPr>
        </p:nvSpPr>
        <p:spPr>
          <a:xfrm>
            <a:off x="452438" y="404814"/>
            <a:ext cx="3667125" cy="538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1" name="Google Shape;781;p144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93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0" name="Google Shape;790;p93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91" name="Google Shape;791;p9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2" name="Google Shape;792;p9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3" name="Google Shape;793;p9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9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6" name="Google Shape;796;p94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7" name="Google Shape;797;p9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8" name="Google Shape;798;p9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9" name="Google Shape;799;p9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90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2" name="Google Shape;802;p190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03" name="Google Shape;803;p19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4" name="Google Shape;804;p19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5" name="Google Shape;805;p19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9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8" name="Google Shape;808;p191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9" name="Google Shape;809;p19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0" name="Google Shape;810;p19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1" name="Google Shape;811;p19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2" name="Google Shape;812;p19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92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5" name="Google Shape;815;p192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16" name="Google Shape;816;p192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7" name="Google Shape;817;p192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18" name="Google Shape;818;p192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9" name="Google Shape;819;p19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0" name="Google Shape;820;p19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1" name="Google Shape;821;p19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9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4" name="Google Shape;824;p19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5" name="Google Shape;825;p19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6" name="Google Shape;826;p19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9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9" name="Google Shape;829;p19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0" name="Google Shape;830;p19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95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3" name="Google Shape;833;p195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834" name="Google Shape;834;p19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835" name="Google Shape;835;p19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6" name="Google Shape;836;p19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7" name="Google Shape;837;p19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96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0" name="Google Shape;840;p196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841" name="Google Shape;841;p19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842" name="Google Shape;842;p19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3" name="Google Shape;843;p19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4" name="Google Shape;844;p19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97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7" name="Google Shape;847;p197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8" name="Google Shape;848;p19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9" name="Google Shape;849;p19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0" name="Google Shape;850;p19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98"/>
          <p:cNvSpPr txBox="1"/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3" name="Google Shape;853;p198"/>
          <p:cNvSpPr txBox="1"/>
          <p:nvPr>
            <p:ph idx="1" type="body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4" name="Google Shape;854;p19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5" name="Google Shape;855;p19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6" name="Google Shape;856;p19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/>
        </p:txBody>
      </p:sp>
      <p:sp>
        <p:nvSpPr>
          <p:cNvPr id="859" name="Google Shape;859;p19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298450" lvl="1" marL="914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indent="-298450" lvl="2" marL="1371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indent="-298450" lvl="3" marL="18288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indent="-298450" lvl="4" marL="22860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indent="-298450" lvl="5" marL="27432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indent="-298450" lvl="6" marL="32004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indent="-298450" lvl="7" marL="3657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indent="-298450" lvl="8" marL="41148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/>
        </p:txBody>
      </p:sp>
      <p:sp>
        <p:nvSpPr>
          <p:cNvPr id="860" name="Google Shape;860;p1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  <a:defRPr b="0" i="0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theme" Target="../theme/theme1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6" Type="http://schemas.openxmlformats.org/officeDocument/2006/relationships/theme" Target="../theme/theme6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3.xml"/><Relationship Id="rId3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6.xml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4.xml"/><Relationship Id="rId13" Type="http://schemas.openxmlformats.org/officeDocument/2006/relationships/theme" Target="../theme/theme12.xml"/><Relationship Id="rId1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1.xml"/><Relationship Id="rId8" Type="http://schemas.openxmlformats.org/officeDocument/2006/relationships/slideLayout" Target="../slideLayouts/slideLayout62.xml"/></Relationships>
</file>

<file path=ppt/slideMasters/_rels/slideMaster7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13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9" Type="http://schemas.openxmlformats.org/officeDocument/2006/relationships/theme" Target="../theme/theme11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/Relationships>
</file>

<file path=ppt/slideMasters/_rels/slideMaster9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7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9.xml"/><Relationship Id="rId3" Type="http://schemas.openxmlformats.org/officeDocument/2006/relationships/slideLayout" Target="../slideLayouts/slideLayout90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4.xml"/><Relationship Id="rId8" Type="http://schemas.openxmlformats.org/officeDocument/2006/relationships/slideLayout" Target="../slideLayouts/slideLayout95.xml"/></Relationships>
</file>

<file path=ppt/slideMasters/_rels/slideMaster10.xml.rels><?xml version="1.0" encoding="UTF-8" standalone="yes"?><Relationships xmlns="http://schemas.openxmlformats.org/package/2006/relationships"><Relationship Id="rId10" Type="http://schemas.openxmlformats.org/officeDocument/2006/relationships/theme" Target="../theme/theme7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/Relationships>
</file>

<file path=ppt/slideMasters/_rels/slideMaster11.xml.rels><?xml version="1.0" encoding="UTF-8" standalone="yes"?><Relationships xmlns="http://schemas.openxmlformats.org/package/2006/relationships"><Relationship Id="rId10" Type="http://schemas.openxmlformats.org/officeDocument/2006/relationships/theme" Target="../theme/theme3.xml"/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/Relationships>
</file>

<file path=ppt/slideMasters/_rels/slideMaster1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7.xml"/><Relationship Id="rId13" Type="http://schemas.openxmlformats.org/officeDocument/2006/relationships/theme" Target="../theme/theme8.xml"/><Relationship Id="rId1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9"/>
          <p:cNvSpPr/>
          <p:nvPr/>
        </p:nvSpPr>
        <p:spPr>
          <a:xfrm>
            <a:off x="10" y="275188"/>
            <a:ext cx="9144000" cy="6330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59"/>
          <p:cNvSpPr/>
          <p:nvPr/>
        </p:nvSpPr>
        <p:spPr>
          <a:xfrm>
            <a:off x="9" y="12"/>
            <a:ext cx="9144000" cy="2329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59"/>
          <p:cNvSpPr/>
          <p:nvPr/>
        </p:nvSpPr>
        <p:spPr>
          <a:xfrm>
            <a:off x="18" y="231281"/>
            <a:ext cx="9144001" cy="6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59"/>
          <p:cNvSpPr/>
          <p:nvPr/>
        </p:nvSpPr>
        <p:spPr>
          <a:xfrm flipH="1" rot="10800000">
            <a:off x="5410218" y="270250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59"/>
          <p:cNvSpPr/>
          <p:nvPr/>
        </p:nvSpPr>
        <p:spPr>
          <a:xfrm flipH="1" rot="10800000">
            <a:off x="5410260" y="330087"/>
            <a:ext cx="3733801" cy="135026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59"/>
          <p:cNvSpPr/>
          <p:nvPr/>
        </p:nvSpPr>
        <p:spPr>
          <a:xfrm>
            <a:off x="5407339" y="373128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59"/>
          <p:cNvSpPr/>
          <p:nvPr/>
        </p:nvSpPr>
        <p:spPr>
          <a:xfrm>
            <a:off x="7373646" y="441710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59"/>
          <p:cNvSpPr/>
          <p:nvPr/>
        </p:nvSpPr>
        <p:spPr>
          <a:xfrm>
            <a:off x="9084976" y="-1501"/>
            <a:ext cx="57626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59"/>
          <p:cNvSpPr/>
          <p:nvPr/>
        </p:nvSpPr>
        <p:spPr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59"/>
          <p:cNvSpPr/>
          <p:nvPr/>
        </p:nvSpPr>
        <p:spPr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59"/>
          <p:cNvSpPr/>
          <p:nvPr/>
        </p:nvSpPr>
        <p:spPr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59"/>
          <p:cNvSpPr/>
          <p:nvPr/>
        </p:nvSpPr>
        <p:spPr>
          <a:xfrm>
            <a:off x="8915677" y="287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59"/>
          <p:cNvSpPr/>
          <p:nvPr/>
        </p:nvSpPr>
        <p:spPr>
          <a:xfrm>
            <a:off x="8873484" y="287"/>
            <a:ext cx="9144" cy="438912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59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" name="Google Shape;20;p59"/>
          <p:cNvSpPr txBox="1"/>
          <p:nvPr>
            <p:ph idx="1" type="body"/>
          </p:nvPr>
        </p:nvSpPr>
        <p:spPr>
          <a:xfrm>
            <a:off x="457209" y="1687068"/>
            <a:ext cx="8229601" cy="3243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61950" lvl="0" marL="457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7187" lvl="1" marL="914400" marR="0" rtl="0" algn="l">
              <a:spcBef>
                <a:spcPts val="225"/>
              </a:spcBef>
              <a:spcAft>
                <a:spcPts val="0"/>
              </a:spcAft>
              <a:buClr>
                <a:schemeClr val="accent2"/>
              </a:buClr>
              <a:buSzPts val="2025"/>
              <a:buFont typeface="Georgia"/>
              <a:buChar char="▫"/>
              <a:defRPr b="0" i="0" sz="2025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8137" lvl="3" marL="18288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725"/>
              <a:buFont typeface="Noto Sans Symbols"/>
              <a:buChar char="●"/>
              <a:defRPr b="0" i="0" sz="1725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▫"/>
              <a:defRPr b="0" i="0" sz="15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9087" lvl="5" marL="2743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425"/>
              <a:buFont typeface="Georgia"/>
              <a:buChar char="▫"/>
              <a:defRPr b="0" i="0" sz="14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Georgia"/>
              <a:buChar char="▫"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0037" lvl="7" marL="36576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0037" lvl="8" marL="41148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59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9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59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Char char="●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3"/>
          <p:cNvSpPr/>
          <p:nvPr/>
        </p:nvSpPr>
        <p:spPr>
          <a:xfrm>
            <a:off x="10" y="275188"/>
            <a:ext cx="9144000" cy="6330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3"/>
          <p:cNvSpPr/>
          <p:nvPr/>
        </p:nvSpPr>
        <p:spPr>
          <a:xfrm>
            <a:off x="9" y="12"/>
            <a:ext cx="9144000" cy="2329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3"/>
          <p:cNvSpPr/>
          <p:nvPr/>
        </p:nvSpPr>
        <p:spPr>
          <a:xfrm>
            <a:off x="18" y="231281"/>
            <a:ext cx="9144001" cy="6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3"/>
          <p:cNvSpPr/>
          <p:nvPr/>
        </p:nvSpPr>
        <p:spPr>
          <a:xfrm flipH="1" rot="10800000">
            <a:off x="5410218" y="270250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3"/>
          <p:cNvSpPr/>
          <p:nvPr/>
        </p:nvSpPr>
        <p:spPr>
          <a:xfrm flipH="1" rot="10800000">
            <a:off x="5410260" y="330087"/>
            <a:ext cx="3733801" cy="135026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3"/>
          <p:cNvSpPr/>
          <p:nvPr/>
        </p:nvSpPr>
        <p:spPr>
          <a:xfrm>
            <a:off x="5407339" y="373128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3"/>
          <p:cNvSpPr/>
          <p:nvPr/>
        </p:nvSpPr>
        <p:spPr>
          <a:xfrm>
            <a:off x="7373646" y="441710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63"/>
          <p:cNvSpPr/>
          <p:nvPr/>
        </p:nvSpPr>
        <p:spPr>
          <a:xfrm>
            <a:off x="9084976" y="-1501"/>
            <a:ext cx="57626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3"/>
          <p:cNvSpPr/>
          <p:nvPr/>
        </p:nvSpPr>
        <p:spPr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63"/>
          <p:cNvSpPr/>
          <p:nvPr/>
        </p:nvSpPr>
        <p:spPr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63"/>
          <p:cNvSpPr/>
          <p:nvPr/>
        </p:nvSpPr>
        <p:spPr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3"/>
          <p:cNvSpPr/>
          <p:nvPr/>
        </p:nvSpPr>
        <p:spPr>
          <a:xfrm>
            <a:off x="8915677" y="287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63"/>
          <p:cNvSpPr/>
          <p:nvPr/>
        </p:nvSpPr>
        <p:spPr>
          <a:xfrm>
            <a:off x="8873484" y="287"/>
            <a:ext cx="9144" cy="438912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63"/>
          <p:cNvSpPr txBox="1"/>
          <p:nvPr>
            <p:ph type="title"/>
          </p:nvPr>
        </p:nvSpPr>
        <p:spPr>
          <a:xfrm>
            <a:off x="457209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6" name="Google Shape;146;p63"/>
          <p:cNvSpPr txBox="1"/>
          <p:nvPr>
            <p:ph idx="1" type="body"/>
          </p:nvPr>
        </p:nvSpPr>
        <p:spPr>
          <a:xfrm>
            <a:off x="457209" y="1687068"/>
            <a:ext cx="8229601" cy="3243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61950" lvl="0" marL="457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7187" lvl="1" marL="914400" marR="0" rtl="0" algn="l">
              <a:spcBef>
                <a:spcPts val="225"/>
              </a:spcBef>
              <a:spcAft>
                <a:spcPts val="0"/>
              </a:spcAft>
              <a:buClr>
                <a:schemeClr val="accent2"/>
              </a:buClr>
              <a:buSzPts val="2025"/>
              <a:buFont typeface="Georgia"/>
              <a:buChar char="▫"/>
              <a:defRPr b="0" i="0" sz="2025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8137" lvl="3" marL="18288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725"/>
              <a:buFont typeface="Noto Sans Symbols"/>
              <a:buChar char="●"/>
              <a:defRPr b="0" i="0" sz="1725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▫"/>
              <a:defRPr b="0" i="0" sz="15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9087" lvl="5" marL="2743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425"/>
              <a:buFont typeface="Georgia"/>
              <a:buChar char="▫"/>
              <a:defRPr b="0" i="0" sz="14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Georgia"/>
              <a:buChar char="▫"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0037" lvl="7" marL="36576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0037" lvl="8" marL="41148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63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8" name="Google Shape;148;p63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63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6"/>
          <p:cNvSpPr/>
          <p:nvPr/>
        </p:nvSpPr>
        <p:spPr>
          <a:xfrm>
            <a:off x="1" y="275115"/>
            <a:ext cx="9144000" cy="6330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66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66"/>
          <p:cNvSpPr/>
          <p:nvPr/>
        </p:nvSpPr>
        <p:spPr>
          <a:xfrm>
            <a:off x="1" y="231208"/>
            <a:ext cx="9144001" cy="6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66"/>
          <p:cNvSpPr/>
          <p:nvPr/>
        </p:nvSpPr>
        <p:spPr>
          <a:xfrm flipH="1" rot="10800000">
            <a:off x="5410183" y="270186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66"/>
          <p:cNvSpPr/>
          <p:nvPr/>
        </p:nvSpPr>
        <p:spPr>
          <a:xfrm flipH="1" rot="10800000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66"/>
          <p:cNvSpPr/>
          <p:nvPr/>
        </p:nvSpPr>
        <p:spPr>
          <a:xfrm>
            <a:off x="5407339" y="373128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66"/>
          <p:cNvSpPr/>
          <p:nvPr/>
        </p:nvSpPr>
        <p:spPr>
          <a:xfrm>
            <a:off x="7373646" y="441707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66"/>
          <p:cNvSpPr/>
          <p:nvPr/>
        </p:nvSpPr>
        <p:spPr>
          <a:xfrm>
            <a:off x="9084967" y="-1501"/>
            <a:ext cx="57626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66"/>
          <p:cNvSpPr/>
          <p:nvPr/>
        </p:nvSpPr>
        <p:spPr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6"/>
          <p:cNvSpPr/>
          <p:nvPr/>
        </p:nvSpPr>
        <p:spPr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6"/>
          <p:cNvSpPr/>
          <p:nvPr/>
        </p:nvSpPr>
        <p:spPr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66"/>
          <p:cNvSpPr/>
          <p:nvPr/>
        </p:nvSpPr>
        <p:spPr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6"/>
          <p:cNvSpPr/>
          <p:nvPr/>
        </p:nvSpPr>
        <p:spPr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66"/>
          <p:cNvSpPr txBox="1"/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65" name="Google Shape;265;p66"/>
          <p:cNvSpPr txBox="1"/>
          <p:nvPr>
            <p:ph idx="1" type="body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Char char="•"/>
              <a:defRPr b="0" i="0" sz="21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indent="-352425" lvl="1" marL="914400" marR="0" rtl="0" algn="l">
              <a:spcBef>
                <a:spcPts val="225"/>
              </a:spcBef>
              <a:spcAft>
                <a:spcPts val="0"/>
              </a:spcAft>
              <a:buClr>
                <a:schemeClr val="accent2"/>
              </a:buClr>
              <a:buSzPts val="1950"/>
              <a:buFont typeface="Georgia"/>
              <a:buChar char="▫"/>
              <a:defRPr b="0" i="0" sz="1950" u="none" cap="none" strike="noStrik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indent="-342900" lvl="2" marL="13716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indent="-333375" lvl="3" marL="18288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650"/>
              <a:buFont typeface="Noto Sans Symbols"/>
              <a:buChar char="●"/>
              <a:defRPr b="0" i="0" sz="1650" u="none" cap="none" strike="noStrik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indent="-323850" lvl="4" marL="22860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▫"/>
              <a:defRPr b="0" i="0" sz="150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indent="-314325" lvl="5" marL="2743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350"/>
              <a:buFont typeface="Georgia"/>
              <a:buChar char="▫"/>
              <a:defRPr b="0" i="0" sz="135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indent="-304800" lvl="6" marL="32004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Georgia"/>
              <a:buChar char="▫"/>
              <a:defRPr b="0" i="0" sz="120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indent="-300037" lvl="7" marL="36576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indent="-295275" lvl="8" marL="41148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050"/>
              <a:buFont typeface="Georgia"/>
              <a:buChar char="◦"/>
              <a:defRPr b="0" i="0" sz="1050" u="none" cap="none" strike="noStrik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266" name="Google Shape;266;p66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7" name="Google Shape;267;p66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66"/>
          <p:cNvSpPr txBox="1"/>
          <p:nvPr>
            <p:ph idx="12" type="sldNum"/>
          </p:nvPr>
        </p:nvSpPr>
        <p:spPr>
          <a:xfrm>
            <a:off x="8174736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3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8"/>
          <p:cNvSpPr txBox="1"/>
          <p:nvPr>
            <p:ph type="title"/>
          </p:nvPr>
        </p:nvSpPr>
        <p:spPr>
          <a:xfrm>
            <a:off x="311700" y="445025"/>
            <a:ext cx="8520525" cy="57262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1" name="Google Shape;351;p68"/>
          <p:cNvSpPr txBox="1"/>
          <p:nvPr>
            <p:ph idx="1" type="body"/>
          </p:nvPr>
        </p:nvSpPr>
        <p:spPr>
          <a:xfrm>
            <a:off x="311700" y="1152475"/>
            <a:ext cx="8520525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2" name="Google Shape;352;p68"/>
          <p:cNvSpPr txBox="1"/>
          <p:nvPr>
            <p:ph idx="12" type="sldNum"/>
          </p:nvPr>
        </p:nvSpPr>
        <p:spPr>
          <a:xfrm>
            <a:off x="8472458" y="4663217"/>
            <a:ext cx="548775" cy="393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975" u="none" cap="none" strike="noStrike">
                <a:solidFill>
                  <a:schemeClr val="dk2"/>
                </a:solidFill>
                <a:latin typeface="Aleo"/>
                <a:ea typeface="Aleo"/>
                <a:cs typeface="Aleo"/>
                <a:sym typeface="Ale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5" name="Google Shape;405;p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6" name="Google Shape;406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3"/>
          <p:cNvSpPr/>
          <p:nvPr/>
        </p:nvSpPr>
        <p:spPr>
          <a:xfrm>
            <a:off x="10" y="275189"/>
            <a:ext cx="9144000" cy="6330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73"/>
          <p:cNvSpPr/>
          <p:nvPr/>
        </p:nvSpPr>
        <p:spPr>
          <a:xfrm>
            <a:off x="9" y="13"/>
            <a:ext cx="9144000" cy="23299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73"/>
          <p:cNvSpPr/>
          <p:nvPr/>
        </p:nvSpPr>
        <p:spPr>
          <a:xfrm>
            <a:off x="19" y="231282"/>
            <a:ext cx="9144001" cy="6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73"/>
          <p:cNvSpPr/>
          <p:nvPr/>
        </p:nvSpPr>
        <p:spPr>
          <a:xfrm flipH="1" rot="10800000">
            <a:off x="5410219" y="270251"/>
            <a:ext cx="3733819" cy="68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73"/>
          <p:cNvSpPr/>
          <p:nvPr/>
        </p:nvSpPr>
        <p:spPr>
          <a:xfrm flipH="1" rot="10800000">
            <a:off x="5410261" y="330087"/>
            <a:ext cx="3733801" cy="135026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73"/>
          <p:cNvSpPr/>
          <p:nvPr/>
        </p:nvSpPr>
        <p:spPr>
          <a:xfrm>
            <a:off x="5407339" y="373128"/>
            <a:ext cx="3063240" cy="2057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73"/>
          <p:cNvSpPr/>
          <p:nvPr/>
        </p:nvSpPr>
        <p:spPr>
          <a:xfrm>
            <a:off x="7373646" y="441710"/>
            <a:ext cx="1600200" cy="2743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73"/>
          <p:cNvSpPr/>
          <p:nvPr/>
        </p:nvSpPr>
        <p:spPr>
          <a:xfrm>
            <a:off x="9084976" y="-1501"/>
            <a:ext cx="57626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73"/>
          <p:cNvSpPr/>
          <p:nvPr/>
        </p:nvSpPr>
        <p:spPr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4705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73"/>
          <p:cNvSpPr/>
          <p:nvPr/>
        </p:nvSpPr>
        <p:spPr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73"/>
          <p:cNvSpPr/>
          <p:nvPr/>
        </p:nvSpPr>
        <p:spPr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73"/>
          <p:cNvSpPr/>
          <p:nvPr/>
        </p:nvSpPr>
        <p:spPr>
          <a:xfrm>
            <a:off x="8915677" y="287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73"/>
          <p:cNvSpPr/>
          <p:nvPr/>
        </p:nvSpPr>
        <p:spPr>
          <a:xfrm>
            <a:off x="8873484" y="287"/>
            <a:ext cx="9144" cy="438912"/>
          </a:xfrm>
          <a:prstGeom prst="rect">
            <a:avLst/>
          </a:prstGeom>
          <a:solidFill>
            <a:srgbClr val="FFFFFF">
              <a:alpha val="29803"/>
            </a:srgbClr>
          </a:solidFill>
          <a:ln>
            <a:noFill/>
          </a:ln>
        </p:spPr>
        <p:txBody>
          <a:bodyPr anchorCtr="0" anchor="ctr" bIns="34225" lIns="68475" spcFirstLastPara="1" rIns="68475" wrap="square" tIns="34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25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73"/>
          <p:cNvSpPr txBox="1"/>
          <p:nvPr>
            <p:ph type="title"/>
          </p:nvPr>
        </p:nvSpPr>
        <p:spPr>
          <a:xfrm>
            <a:off x="457210" y="857250"/>
            <a:ext cx="8229601" cy="80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Calibri"/>
              <a:buNone/>
              <a:defRPr b="0" i="0" sz="3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9" name="Google Shape;469;p73"/>
          <p:cNvSpPr txBox="1"/>
          <p:nvPr>
            <p:ph idx="1" type="body"/>
          </p:nvPr>
        </p:nvSpPr>
        <p:spPr>
          <a:xfrm>
            <a:off x="457210" y="1687068"/>
            <a:ext cx="8229601" cy="3243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>
            <a:lvl1pPr indent="-361950" lvl="0" marL="457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7187" lvl="1" marL="914400" marR="0" rtl="0" algn="l">
              <a:spcBef>
                <a:spcPts val="225"/>
              </a:spcBef>
              <a:spcAft>
                <a:spcPts val="0"/>
              </a:spcAft>
              <a:buClr>
                <a:schemeClr val="accent2"/>
              </a:buClr>
              <a:buSzPts val="2025"/>
              <a:buFont typeface="Georgia"/>
              <a:buChar char="▫"/>
              <a:defRPr b="0" i="0" sz="2025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8137" lvl="3" marL="1828800" marR="0" rtl="0" algn="l">
              <a:spcBef>
                <a:spcPts val="225"/>
              </a:spcBef>
              <a:spcAft>
                <a:spcPts val="0"/>
              </a:spcAft>
              <a:buClr>
                <a:schemeClr val="accent1"/>
              </a:buClr>
              <a:buSzPts val="1725"/>
              <a:buFont typeface="Noto Sans Symbols"/>
              <a:buChar char="●"/>
              <a:defRPr b="0" i="0" sz="1725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▫"/>
              <a:defRPr b="0" i="0" sz="15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9087" lvl="5" marL="27432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425"/>
              <a:buFont typeface="Georgia"/>
              <a:buChar char="▫"/>
              <a:defRPr b="0" i="0" sz="14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Georgia"/>
              <a:buChar char="▫"/>
              <a:defRPr b="0" i="0" sz="12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0037" lvl="7" marL="36576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0037" lvl="8" marL="4114800" marR="0" rtl="0" algn="l">
              <a:spcBef>
                <a:spcPts val="225"/>
              </a:spcBef>
              <a:spcAft>
                <a:spcPts val="0"/>
              </a:spcAft>
              <a:buClr>
                <a:schemeClr val="accent3"/>
              </a:buClr>
              <a:buSzPts val="1125"/>
              <a:buFont typeface="Georgia"/>
              <a:buChar char="◦"/>
              <a:defRPr b="0" i="0" sz="1125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0" name="Google Shape;470;p73"/>
          <p:cNvSpPr txBox="1"/>
          <p:nvPr>
            <p:ph idx="10" type="dt"/>
          </p:nvPr>
        </p:nvSpPr>
        <p:spPr>
          <a:xfrm>
            <a:off x="6586536" y="459486"/>
            <a:ext cx="95726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1" name="Google Shape;471;p73"/>
          <p:cNvSpPr txBox="1"/>
          <p:nvPr>
            <p:ph idx="11" type="ftr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6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2" name="Google Shape;472;p73"/>
          <p:cNvSpPr txBox="1"/>
          <p:nvPr>
            <p:ph idx="12" type="sldNum"/>
          </p:nvPr>
        </p:nvSpPr>
        <p:spPr>
          <a:xfrm>
            <a:off x="8174745" y="1704"/>
            <a:ext cx="762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00" spcFirstLastPara="1" rIns="91300" wrap="square" tIns="4565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2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3" name="Google Shape;563;p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Char char="●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4" name="Google Shape;564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4" name="Google Shape;604;p80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5" name="Google Shape;605;p80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6" name="Google Shape;606;p80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7" name="Google Shape;607;p80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83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1" name="Google Shape;681;p8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2" name="Google Shape;682;p83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3" name="Google Shape;683;p83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4" name="Google Shape;684;p83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8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1" name="Google Shape;741;p8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Char char="●"/>
              <a:defRPr b="0" i="0" sz="18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 b="0" i="0" sz="14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2" name="Google Shape;742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9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84" name="Google Shape;784;p9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5" name="Google Shape;785;p9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6" name="Google Shape;786;p9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7" name="Google Shape;787;p9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7.png"/><Relationship Id="rId6" Type="http://schemas.openxmlformats.org/officeDocument/2006/relationships/image" Target="../media/image12.jp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8.xml"/><Relationship Id="rId3" Type="http://schemas.openxmlformats.org/officeDocument/2006/relationships/hyperlink" Target="mailto:svcv4user@broadinstitute.org" TargetMode="External"/><Relationship Id="rId4" Type="http://schemas.openxmlformats.org/officeDocument/2006/relationships/hyperlink" Target="mailto:svcv4softwaredev@broadinstitute.or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37.png"/><Relationship Id="rId5" Type="http://schemas.openxmlformats.org/officeDocument/2006/relationships/image" Target="../media/image30.png"/><Relationship Id="rId6" Type="http://schemas.openxmlformats.org/officeDocument/2006/relationships/image" Target="../media/image25.jpg"/><Relationship Id="rId7" Type="http://schemas.openxmlformats.org/officeDocument/2006/relationships/image" Target="../media/image21.png"/><Relationship Id="rId8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2.png"/><Relationship Id="rId4" Type="http://schemas.openxmlformats.org/officeDocument/2006/relationships/image" Target="../media/image18.png"/><Relationship Id="rId5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Relationship Id="rId4" Type="http://schemas.openxmlformats.org/officeDocument/2006/relationships/image" Target="../media/image39.jpg"/><Relationship Id="rId5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Relationship Id="rId4" Type="http://schemas.openxmlformats.org/officeDocument/2006/relationships/image" Target="../media/image55.png"/><Relationship Id="rId5" Type="http://schemas.openxmlformats.org/officeDocument/2006/relationships/hyperlink" Target="https://pubmed.ncbi.nlm.nih.gov/30661751" TargetMode="External"/><Relationship Id="rId6" Type="http://schemas.openxmlformats.org/officeDocument/2006/relationships/hyperlink" Target="https://genomebiology.biomedcentral.com/articles/10.1186/s13059-022-02664-4" TargetMode="External"/><Relationship Id="rId7" Type="http://schemas.openxmlformats.org/officeDocument/2006/relationships/image" Target="../media/image4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Relationship Id="rId4" Type="http://schemas.openxmlformats.org/officeDocument/2006/relationships/image" Target="../media/image35.png"/><Relationship Id="rId5" Type="http://schemas.openxmlformats.org/officeDocument/2006/relationships/image" Target="../media/image54.png"/><Relationship Id="rId6" Type="http://schemas.openxmlformats.org/officeDocument/2006/relationships/image" Target="../media/image38.png"/><Relationship Id="rId7" Type="http://schemas.openxmlformats.org/officeDocument/2006/relationships/image" Target="../media/image4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png"/><Relationship Id="rId4" Type="http://schemas.openxmlformats.org/officeDocument/2006/relationships/image" Target="../media/image4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9.png"/><Relationship Id="rId4" Type="http://schemas.openxmlformats.org/officeDocument/2006/relationships/image" Target="../media/image44.png"/><Relationship Id="rId5" Type="http://schemas.openxmlformats.org/officeDocument/2006/relationships/hyperlink" Target="https://www.gnu.org/licenses/agpl-3.0.en.html" TargetMode="External"/><Relationship Id="rId6" Type="http://schemas.openxmlformats.org/officeDocument/2006/relationships/hyperlink" Target="https://www.mavedb.org/" TargetMode="External"/><Relationship Id="rId7" Type="http://schemas.openxmlformats.org/officeDocument/2006/relationships/image" Target="../media/image41.png"/><Relationship Id="rId8" Type="http://schemas.openxmlformats.org/officeDocument/2006/relationships/image" Target="../media/image47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1.png"/><Relationship Id="rId4" Type="http://schemas.openxmlformats.org/officeDocument/2006/relationships/image" Target="../media/image53.png"/><Relationship Id="rId5" Type="http://schemas.openxmlformats.org/officeDocument/2006/relationships/image" Target="../media/image5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2.png"/><Relationship Id="rId4" Type="http://schemas.openxmlformats.org/officeDocument/2006/relationships/image" Target="../media/image50.png"/><Relationship Id="rId5" Type="http://schemas.openxmlformats.org/officeDocument/2006/relationships/image" Target="../media/image51.jpg"/><Relationship Id="rId6" Type="http://schemas.openxmlformats.org/officeDocument/2006/relationships/image" Target="../media/image45.png"/><Relationship Id="rId7" Type="http://schemas.openxmlformats.org/officeDocument/2006/relationships/image" Target="../media/image5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31.xml"/><Relationship Id="rId3" Type="http://schemas.openxmlformats.org/officeDocument/2006/relationships/chart" Target="../charts/chart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1.png"/><Relationship Id="rId4" Type="http://schemas.openxmlformats.org/officeDocument/2006/relationships/image" Target="../media/image60.png"/><Relationship Id="rId5" Type="http://schemas.openxmlformats.org/officeDocument/2006/relationships/image" Target="../media/image5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8.png"/><Relationship Id="rId4" Type="http://schemas.openxmlformats.org/officeDocument/2006/relationships/image" Target="../media/image73.png"/></Relationships>
</file>

<file path=ppt/slides/_rels/slide34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png"/><Relationship Id="rId10" Type="http://schemas.openxmlformats.org/officeDocument/2006/relationships/image" Target="../media/image71.jpg"/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7.png"/><Relationship Id="rId4" Type="http://schemas.openxmlformats.org/officeDocument/2006/relationships/image" Target="../media/image63.png"/><Relationship Id="rId9" Type="http://schemas.openxmlformats.org/officeDocument/2006/relationships/image" Target="../media/image66.png"/><Relationship Id="rId5" Type="http://schemas.openxmlformats.org/officeDocument/2006/relationships/image" Target="../media/image62.png"/><Relationship Id="rId6" Type="http://schemas.openxmlformats.org/officeDocument/2006/relationships/image" Target="../media/image68.jpg"/><Relationship Id="rId7" Type="http://schemas.openxmlformats.org/officeDocument/2006/relationships/image" Target="../media/image56.png"/><Relationship Id="rId8" Type="http://schemas.openxmlformats.org/officeDocument/2006/relationships/image" Target="../media/image7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7.png"/><Relationship Id="rId4" Type="http://schemas.openxmlformats.org/officeDocument/2006/relationships/image" Target="../media/image7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9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5.png"/><Relationship Id="rId4" Type="http://schemas.openxmlformats.org/officeDocument/2006/relationships/image" Target="../media/image80.png"/><Relationship Id="rId5" Type="http://schemas.openxmlformats.org/officeDocument/2006/relationships/image" Target="../media/image8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4.png"/><Relationship Id="rId4" Type="http://schemas.openxmlformats.org/officeDocument/2006/relationships/image" Target="../media/image84.png"/><Relationship Id="rId5" Type="http://schemas.openxmlformats.org/officeDocument/2006/relationships/image" Target="../media/image75.png"/><Relationship Id="rId6" Type="http://schemas.openxmlformats.org/officeDocument/2006/relationships/image" Target="../media/image87.png"/><Relationship Id="rId7" Type="http://schemas.openxmlformats.org/officeDocument/2006/relationships/image" Target="../media/image70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4.png"/><Relationship Id="rId4" Type="http://schemas.openxmlformats.org/officeDocument/2006/relationships/image" Target="../media/image84.png"/><Relationship Id="rId5" Type="http://schemas.openxmlformats.org/officeDocument/2006/relationships/image" Target="../media/image8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4.png"/><Relationship Id="rId4" Type="http://schemas.openxmlformats.org/officeDocument/2006/relationships/image" Target="../media/image84.png"/><Relationship Id="rId5" Type="http://schemas.openxmlformats.org/officeDocument/2006/relationships/image" Target="../media/image83.png"/><Relationship Id="rId6" Type="http://schemas.openxmlformats.org/officeDocument/2006/relationships/hyperlink" Target="https://www.clinicalgenome.org/clingen-curation-clinvar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9.png"/><Relationship Id="rId4" Type="http://schemas.openxmlformats.org/officeDocument/2006/relationships/image" Target="../media/image8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88.png"/><Relationship Id="rId4" Type="http://schemas.openxmlformats.org/officeDocument/2006/relationships/image" Target="../media/image91.png"/><Relationship Id="rId5" Type="http://schemas.openxmlformats.org/officeDocument/2006/relationships/image" Target="../media/image3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1.png"/><Relationship Id="rId4" Type="http://schemas.openxmlformats.org/officeDocument/2006/relationships/image" Target="../media/image9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3.png"/><Relationship Id="rId4" Type="http://schemas.openxmlformats.org/officeDocument/2006/relationships/image" Target="../media/image9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05.png"/><Relationship Id="rId4" Type="http://schemas.openxmlformats.org/officeDocument/2006/relationships/image" Target="../media/image9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97.png"/><Relationship Id="rId4" Type="http://schemas.openxmlformats.org/officeDocument/2006/relationships/image" Target="../media/image9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0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07.png"/><Relationship Id="rId4" Type="http://schemas.openxmlformats.org/officeDocument/2006/relationships/image" Target="../media/image106.jpg"/></Relationships>
</file>

<file path=ppt/slides/_rels/slide5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4.png"/><Relationship Id="rId10" Type="http://schemas.openxmlformats.org/officeDocument/2006/relationships/image" Target="../media/image119.jpg"/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://seqr.broadinstitute.org/summary_data/variant_lookup" TargetMode="External"/><Relationship Id="rId4" Type="http://schemas.openxmlformats.org/officeDocument/2006/relationships/hyperlink" Target="https://seqr.broadinstute.org/" TargetMode="External"/><Relationship Id="rId9" Type="http://schemas.openxmlformats.org/officeDocument/2006/relationships/image" Target="../media/image104.jpg"/><Relationship Id="rId5" Type="http://schemas.openxmlformats.org/officeDocument/2006/relationships/image" Target="../media/image124.png"/><Relationship Id="rId6" Type="http://schemas.openxmlformats.org/officeDocument/2006/relationships/image" Target="../media/image98.png"/><Relationship Id="rId7" Type="http://schemas.openxmlformats.org/officeDocument/2006/relationships/image" Target="../media/image103.jpg"/><Relationship Id="rId8" Type="http://schemas.openxmlformats.org/officeDocument/2006/relationships/image" Target="../media/image11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7.png"/><Relationship Id="rId4" Type="http://schemas.openxmlformats.org/officeDocument/2006/relationships/image" Target="../media/image129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11.png"/><Relationship Id="rId4" Type="http://schemas.openxmlformats.org/officeDocument/2006/relationships/image" Target="../media/image60.png"/><Relationship Id="rId5" Type="http://schemas.openxmlformats.org/officeDocument/2006/relationships/image" Target="../media/image121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1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13.png"/><Relationship Id="rId4" Type="http://schemas.openxmlformats.org/officeDocument/2006/relationships/image" Target="../media/image109.png"/><Relationship Id="rId5" Type="http://schemas.openxmlformats.org/officeDocument/2006/relationships/image" Target="../media/image10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18.png"/><Relationship Id="rId4" Type="http://schemas.openxmlformats.org/officeDocument/2006/relationships/image" Target="../media/image115.png"/><Relationship Id="rId5" Type="http://schemas.openxmlformats.org/officeDocument/2006/relationships/image" Target="../media/image112.png"/><Relationship Id="rId6" Type="http://schemas.openxmlformats.org/officeDocument/2006/relationships/image" Target="../media/image116.png"/><Relationship Id="rId7" Type="http://schemas.openxmlformats.org/officeDocument/2006/relationships/image" Target="../media/image11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9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23.jpg"/></Relationships>
</file>

<file path=ppt/slides/_rels/slide5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1.jpg"/><Relationship Id="rId10" Type="http://schemas.openxmlformats.org/officeDocument/2006/relationships/image" Target="../media/image130.png"/><Relationship Id="rId13" Type="http://schemas.openxmlformats.org/officeDocument/2006/relationships/image" Target="../media/image132.jpg"/><Relationship Id="rId12" Type="http://schemas.openxmlformats.org/officeDocument/2006/relationships/image" Target="../media/image134.png"/><Relationship Id="rId1" Type="http://schemas.openxmlformats.org/officeDocument/2006/relationships/slideLayout" Target="../slideLayouts/slideLayout119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39.jpg"/><Relationship Id="rId4" Type="http://schemas.openxmlformats.org/officeDocument/2006/relationships/image" Target="../media/image122.jpg"/><Relationship Id="rId9" Type="http://schemas.openxmlformats.org/officeDocument/2006/relationships/image" Target="../media/image136.png"/><Relationship Id="rId15" Type="http://schemas.openxmlformats.org/officeDocument/2006/relationships/image" Target="../media/image138.png"/><Relationship Id="rId14" Type="http://schemas.openxmlformats.org/officeDocument/2006/relationships/image" Target="../media/image137.png"/><Relationship Id="rId17" Type="http://schemas.openxmlformats.org/officeDocument/2006/relationships/image" Target="../media/image135.png"/><Relationship Id="rId16" Type="http://schemas.openxmlformats.org/officeDocument/2006/relationships/image" Target="../media/image133.png"/><Relationship Id="rId5" Type="http://schemas.openxmlformats.org/officeDocument/2006/relationships/image" Target="../media/image126.png"/><Relationship Id="rId6" Type="http://schemas.openxmlformats.org/officeDocument/2006/relationships/image" Target="../media/image128.png"/><Relationship Id="rId18" Type="http://schemas.openxmlformats.org/officeDocument/2006/relationships/image" Target="../media/image9.png"/><Relationship Id="rId7" Type="http://schemas.openxmlformats.org/officeDocument/2006/relationships/image" Target="../media/image125.png"/><Relationship Id="rId8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"/>
          <p:cNvSpPr/>
          <p:nvPr/>
        </p:nvSpPr>
        <p:spPr>
          <a:xfrm>
            <a:off x="7162800" y="1179045"/>
            <a:ext cx="1422400" cy="14294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1"/>
          <p:cNvSpPr txBox="1"/>
          <p:nvPr>
            <p:ph type="ctrTitle"/>
          </p:nvPr>
        </p:nvSpPr>
        <p:spPr>
          <a:xfrm>
            <a:off x="190237" y="2970119"/>
            <a:ext cx="8869871" cy="20204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45650" lIns="91300" spcFirstLastPara="1" rIns="91300" wrap="square" tIns="4565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Tackling the VUS Problem</a:t>
            </a:r>
            <a:br>
              <a:rPr lang="en-US" sz="135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35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5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5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050">
                <a:latin typeface="Calibri"/>
                <a:ea typeface="Calibri"/>
                <a:cs typeface="Calibri"/>
                <a:sym typeface="Calibri"/>
              </a:rPr>
            </a:br>
            <a:br>
              <a:rPr i="1" lang="en-US" sz="1800">
                <a:latin typeface="Calibri"/>
                <a:ea typeface="Calibri"/>
                <a:cs typeface="Calibri"/>
                <a:sym typeface="Calibri"/>
              </a:rPr>
            </a:br>
            <a:br>
              <a:rPr i="1" lang="en-US" sz="1800"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Heidi L. Rehm, PhD, FACMG</a:t>
            </a: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Center for Genomic Medicine, Massachusetts General Hospital</a:t>
            </a: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Chief Genomics Officer, Massachusetts General Hospital</a:t>
            </a: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Co-Director, Program in Medical and Population Genetics, Broad Institute</a:t>
            </a: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Chief Medical Officer and Clinical Lab Director, Broad Clinical Labs</a:t>
            </a: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Professor of Pathology, Harvard Medical School</a:t>
            </a: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vector-magz.com/wp-content/uploads/2013/07/harvard-medical-school-logo1.png" id="868" name="Google Shape;86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9427" y="3854345"/>
            <a:ext cx="2284729" cy="63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9156" y="3248887"/>
            <a:ext cx="504607" cy="591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1"/>
          <p:cNvPicPr preferRelativeResize="0"/>
          <p:nvPr/>
        </p:nvPicPr>
        <p:blipFill rotWithShape="1">
          <a:blip r:embed="rId5">
            <a:alphaModFix/>
          </a:blip>
          <a:srcRect b="57074" l="9722" r="72970" t="27919"/>
          <a:stretch/>
        </p:blipFill>
        <p:spPr>
          <a:xfrm>
            <a:off x="6869426" y="3156273"/>
            <a:ext cx="1465961" cy="7148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broadinstitute.org/collaboration/gcc/wp-content/uploads/2011/07/broad-logo.jpg" id="871" name="Google Shape;87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26254" y="4507936"/>
            <a:ext cx="1527509" cy="382835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p1"/>
          <p:cNvSpPr txBox="1"/>
          <p:nvPr/>
        </p:nvSpPr>
        <p:spPr>
          <a:xfrm>
            <a:off x="3087696" y="4833281"/>
            <a:ext cx="3193239" cy="3000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@heidirehm.bsky.social</a:t>
            </a:r>
            <a:endParaRPr/>
          </a:p>
        </p:txBody>
      </p:sp>
      <p:sp>
        <p:nvSpPr>
          <p:cNvPr id="873" name="Google Shape;873;p1"/>
          <p:cNvSpPr txBox="1"/>
          <p:nvPr/>
        </p:nvSpPr>
        <p:spPr>
          <a:xfrm>
            <a:off x="374644" y="4837239"/>
            <a:ext cx="2099120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 Website: the-tgg.org</a:t>
            </a:r>
            <a:endParaRPr/>
          </a:p>
        </p:txBody>
      </p:sp>
      <p:pic>
        <p:nvPicPr>
          <p:cNvPr descr="Bluesky - Wikipedia" id="874" name="Google Shape;87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44955" y="4890771"/>
            <a:ext cx="242741" cy="214303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1"/>
          <p:cNvSpPr txBox="1"/>
          <p:nvPr/>
        </p:nvSpPr>
        <p:spPr>
          <a:xfrm>
            <a:off x="6869427" y="626014"/>
            <a:ext cx="228472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Slides can be accessed here: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http://broad.io/RehmCAGI2025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hmCAGI2025" id="876" name="Google Shape;87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13600" y="1229845"/>
            <a:ext cx="13335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" name="Google Shape;881;p2"/>
          <p:cNvPicPr preferRelativeResize="0"/>
          <p:nvPr/>
        </p:nvPicPr>
        <p:blipFill rotWithShape="1">
          <a:blip r:embed="rId3">
            <a:alphaModFix/>
          </a:blip>
          <a:srcRect b="44386" l="47851" r="17637" t="24719"/>
          <a:stretch/>
        </p:blipFill>
        <p:spPr>
          <a:xfrm>
            <a:off x="294056" y="516978"/>
            <a:ext cx="8337325" cy="4285419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2"/>
          <p:cNvSpPr txBox="1"/>
          <p:nvPr>
            <p:ph type="title"/>
          </p:nvPr>
        </p:nvSpPr>
        <p:spPr>
          <a:xfrm>
            <a:off x="159657" y="152778"/>
            <a:ext cx="8759371" cy="504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/>
              <a:t>Rate of inconclusive reports due to VUS:</a:t>
            </a:r>
            <a:br>
              <a:rPr lang="en-US" sz="3200"/>
            </a:br>
            <a:r>
              <a:rPr lang="en-US" sz="2800">
                <a:solidFill>
                  <a:srgbClr val="C00000"/>
                </a:solidFill>
              </a:rPr>
              <a:t>Average = 32.6%</a:t>
            </a:r>
            <a:br>
              <a:rPr lang="en-US" sz="2800">
                <a:solidFill>
                  <a:srgbClr val="C00000"/>
                </a:solidFill>
              </a:rPr>
            </a:br>
            <a:endParaRPr sz="3200">
              <a:solidFill>
                <a:srgbClr val="C00000"/>
              </a:solidFill>
            </a:endParaRPr>
          </a:p>
        </p:txBody>
      </p:sp>
      <p:sp>
        <p:nvSpPr>
          <p:cNvPr id="883" name="Google Shape;883;p2"/>
          <p:cNvSpPr txBox="1"/>
          <p:nvPr/>
        </p:nvSpPr>
        <p:spPr>
          <a:xfrm>
            <a:off x="2312509" y="4881890"/>
            <a:ext cx="445366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Rehm et al. Genet Med.  2023;25(12):100947. PMID: 37534744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2"/>
          <p:cNvSpPr/>
          <p:nvPr/>
        </p:nvSpPr>
        <p:spPr>
          <a:xfrm>
            <a:off x="412750" y="584200"/>
            <a:ext cx="222250" cy="26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2"/>
          <p:cNvSpPr txBox="1"/>
          <p:nvPr/>
        </p:nvSpPr>
        <p:spPr>
          <a:xfrm>
            <a:off x="1864461" y="1621895"/>
            <a:ext cx="262123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 million tests </a:t>
            </a: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 laboratories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(symptomatic germline testing)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77777"/>
              <a:buNone/>
            </a:pPr>
            <a:r>
              <a:rPr lang="en-US"/>
              <a:t>What are the benefits of returning VUS to patients?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891" name="Google Shape;891;p3"/>
          <p:cNvSpPr txBox="1"/>
          <p:nvPr>
            <p:ph idx="1" type="body"/>
          </p:nvPr>
        </p:nvSpPr>
        <p:spPr>
          <a:xfrm>
            <a:off x="613186" y="1366221"/>
            <a:ext cx="8219114" cy="3202654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Opportunity to build evidence immediately</a:t>
            </a:r>
            <a:endParaRPr/>
          </a:p>
          <a:p>
            <a:pPr indent="-342900" lvl="5" marL="800100" rtl="0" algn="l">
              <a:spcBef>
                <a:spcPts val="1200"/>
              </a:spcBef>
              <a:spcAft>
                <a:spcPts val="0"/>
              </a:spcAft>
              <a:buSzPts val="1100"/>
              <a:buFont typeface="Courier New"/>
              <a:buChar char="o"/>
            </a:pPr>
            <a:r>
              <a:rPr lang="en-US" sz="2000">
                <a:solidFill>
                  <a:schemeClr val="accent2"/>
                </a:solidFill>
              </a:rPr>
              <a:t>Parental testing and/or segregation testing in family members</a:t>
            </a:r>
            <a:endParaRPr/>
          </a:p>
          <a:p>
            <a:pPr indent="-342900" lvl="5" marL="800100" rtl="0" algn="l">
              <a:spcBef>
                <a:spcPts val="1200"/>
              </a:spcBef>
              <a:spcAft>
                <a:spcPts val="0"/>
              </a:spcAft>
              <a:buSzPts val="1100"/>
              <a:buFont typeface="Courier New"/>
              <a:buChar char="o"/>
            </a:pPr>
            <a:r>
              <a:rPr lang="en-US" sz="2000">
                <a:solidFill>
                  <a:schemeClr val="accent2"/>
                </a:solidFill>
              </a:rPr>
              <a:t>Deeper phenotyping and clinical follow-up to inform diagnosis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Enable functional studies or research investigation of variants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Track variant over time as new evidence emerges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1200"/>
              </a:spcAft>
              <a:buSzPts val="1400"/>
              <a:buFont typeface="Arial"/>
              <a:buChar char="•"/>
            </a:pPr>
            <a:r>
              <a:rPr lang="en-US" sz="2000"/>
              <a:t>Inform clinical decision-making – clinicians make decisions everyday in the face of uncertainty</a:t>
            </a:r>
            <a:br>
              <a:rPr lang="en-US" sz="2000"/>
            </a:b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77777"/>
              <a:buNone/>
            </a:pPr>
            <a:r>
              <a:rPr lang="en-US"/>
              <a:t>What are the harms of returning VUS to patients?</a:t>
            </a:r>
            <a:br>
              <a:rPr lang="en-US"/>
            </a:br>
            <a:br>
              <a:rPr lang="en-US"/>
            </a:br>
            <a:endParaRPr/>
          </a:p>
        </p:txBody>
      </p:sp>
      <p:sp>
        <p:nvSpPr>
          <p:cNvPr id="897" name="Google Shape;897;p4"/>
          <p:cNvSpPr txBox="1"/>
          <p:nvPr>
            <p:ph idx="1" type="body"/>
          </p:nvPr>
        </p:nvSpPr>
        <p:spPr>
          <a:xfrm>
            <a:off x="614723" y="1290919"/>
            <a:ext cx="8217577" cy="3277956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May create patient anxiety 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Increased health care resources to investigate VUS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Mismanagement of clinical care if diagnosis is falsely assumed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2000"/>
              <a:t>Patient harm if irreversible medical care performed</a:t>
            </a:r>
            <a:endParaRPr/>
          </a:p>
          <a:p>
            <a:pPr indent="-285750" lvl="1" marL="74295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800"/>
              <a:t>Surgical procedures</a:t>
            </a:r>
            <a:endParaRPr/>
          </a:p>
          <a:p>
            <a:pPr indent="-285750" lvl="1" marL="742950" rtl="0" algn="l">
              <a:spcBef>
                <a:spcPts val="120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lang="en-US" sz="1800"/>
              <a:t>Pregnancy termination</a:t>
            </a:r>
            <a:endParaRPr/>
          </a:p>
          <a:p>
            <a:pPr indent="-285750" lvl="0" marL="285750" rtl="0" algn="l">
              <a:spcBef>
                <a:spcPts val="1200"/>
              </a:spcBef>
              <a:spcAft>
                <a:spcPts val="1200"/>
              </a:spcAft>
              <a:buSzPts val="1400"/>
              <a:buFont typeface="Arial"/>
              <a:buChar char="•"/>
            </a:pPr>
            <a:r>
              <a:rPr lang="en-US" sz="2000"/>
              <a:t>Diminish physician use of genetic testing due to negative experiences and uncertainty of how to handle these results</a:t>
            </a:r>
            <a:br>
              <a:rPr lang="en-US" sz="2000"/>
            </a:b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5"/>
          <p:cNvSpPr txBox="1"/>
          <p:nvPr>
            <p:ph type="title"/>
          </p:nvPr>
        </p:nvSpPr>
        <p:spPr>
          <a:xfrm>
            <a:off x="457199" y="708660"/>
            <a:ext cx="8229601" cy="16810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</a:pPr>
            <a:r>
              <a:rPr lang="en-US" sz="4400"/>
              <a:t>What can we do to better understand and resolve VUS? </a:t>
            </a:r>
            <a:endParaRPr/>
          </a:p>
        </p:txBody>
      </p:sp>
      <p:sp>
        <p:nvSpPr>
          <p:cNvPr id="903" name="Google Shape;903;p5"/>
          <p:cNvSpPr txBox="1"/>
          <p:nvPr/>
        </p:nvSpPr>
        <p:spPr>
          <a:xfrm>
            <a:off x="3989208" y="3422124"/>
            <a:ext cx="92204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VUS</a:t>
            </a:r>
            <a:endParaRPr/>
          </a:p>
        </p:txBody>
      </p:sp>
      <p:sp>
        <p:nvSpPr>
          <p:cNvPr id="904" name="Google Shape;904;p5"/>
          <p:cNvSpPr/>
          <p:nvPr/>
        </p:nvSpPr>
        <p:spPr>
          <a:xfrm>
            <a:off x="5111164" y="3496236"/>
            <a:ext cx="559398" cy="31075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2323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5"/>
          <p:cNvSpPr/>
          <p:nvPr/>
        </p:nvSpPr>
        <p:spPr>
          <a:xfrm flipH="1">
            <a:off x="3229901" y="3496236"/>
            <a:ext cx="559398" cy="31075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2323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5"/>
          <p:cNvSpPr txBox="1"/>
          <p:nvPr/>
        </p:nvSpPr>
        <p:spPr>
          <a:xfrm>
            <a:off x="1516829" y="3379395"/>
            <a:ext cx="146065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Benign</a:t>
            </a:r>
            <a:endParaRPr/>
          </a:p>
        </p:txBody>
      </p:sp>
      <p:sp>
        <p:nvSpPr>
          <p:cNvPr id="907" name="Google Shape;907;p5"/>
          <p:cNvSpPr txBox="1"/>
          <p:nvPr/>
        </p:nvSpPr>
        <p:spPr>
          <a:xfrm>
            <a:off x="5922978" y="3369833"/>
            <a:ext cx="223490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Pathogenic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" name="Google Shape;912;p6"/>
          <p:cNvPicPr preferRelativeResize="0"/>
          <p:nvPr/>
        </p:nvPicPr>
        <p:blipFill rotWithShape="1">
          <a:blip r:embed="rId3">
            <a:alphaModFix/>
          </a:blip>
          <a:srcRect b="10144" l="1666" r="13585" t="14686"/>
          <a:stretch/>
        </p:blipFill>
        <p:spPr>
          <a:xfrm>
            <a:off x="1" y="0"/>
            <a:ext cx="7992932" cy="3987928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6"/>
          <p:cNvSpPr txBox="1"/>
          <p:nvPr/>
        </p:nvSpPr>
        <p:spPr>
          <a:xfrm>
            <a:off x="0" y="4628493"/>
            <a:ext cx="345320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https://www.genome.gov/event-calendar/Bold-Predictions-for-Human-Genomics-by-2030</a:t>
            </a:r>
            <a:endParaRPr/>
          </a:p>
        </p:txBody>
      </p:sp>
      <p:pic>
        <p:nvPicPr>
          <p:cNvPr id="914" name="Google Shape;914;p6"/>
          <p:cNvPicPr preferRelativeResize="0"/>
          <p:nvPr/>
        </p:nvPicPr>
        <p:blipFill rotWithShape="1">
          <a:blip r:embed="rId4">
            <a:alphaModFix/>
          </a:blip>
          <a:srcRect b="22676" l="0" r="0" t="0"/>
          <a:stretch/>
        </p:blipFill>
        <p:spPr>
          <a:xfrm>
            <a:off x="4206240" y="3092629"/>
            <a:ext cx="4636240" cy="179059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9" name="Google Shape;9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370" y="502771"/>
            <a:ext cx="1467055" cy="7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7"/>
          <p:cNvSpPr txBox="1"/>
          <p:nvPr/>
        </p:nvSpPr>
        <p:spPr>
          <a:xfrm>
            <a:off x="2036740" y="502771"/>
            <a:ext cx="136768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Volume 111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 1, p.5-10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 2024</a:t>
            </a:r>
            <a:endParaRPr/>
          </a:p>
        </p:txBody>
      </p:sp>
      <p:pic>
        <p:nvPicPr>
          <p:cNvPr id="921" name="Google Shape;921;p7"/>
          <p:cNvPicPr preferRelativeResize="0"/>
          <p:nvPr/>
        </p:nvPicPr>
        <p:blipFill rotWithShape="1">
          <a:blip r:embed="rId4">
            <a:alphaModFix/>
          </a:blip>
          <a:srcRect b="32375" l="25040" r="9633" t="17778"/>
          <a:stretch/>
        </p:blipFill>
        <p:spPr>
          <a:xfrm>
            <a:off x="368773" y="1294653"/>
            <a:ext cx="8406454" cy="3848847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7"/>
          <p:cNvSpPr txBox="1"/>
          <p:nvPr/>
        </p:nvSpPr>
        <p:spPr>
          <a:xfrm>
            <a:off x="4383313" y="105876"/>
            <a:ext cx="4572000" cy="2816156"/>
          </a:xfrm>
          <a:prstGeom prst="rect">
            <a:avLst/>
          </a:prstGeom>
          <a:solidFill>
            <a:srgbClr val="B0DABB"/>
          </a:solidFill>
          <a:ln cap="flat" cmpd="sng" w="38100">
            <a:solidFill>
              <a:srgbClr val="1A38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can we do to resolve VUS?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standards for variant classification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data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Share case observations: submit to ClinVar, publish data, build and share case repositories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predictors of variant impact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Better training datasets; machine learning; gene and mechanism-specific models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Scale the functional assessment of human variation</a:t>
            </a:r>
            <a:endParaRPr/>
          </a:p>
        </p:txBody>
      </p:sp>
      <p:sp>
        <p:nvSpPr>
          <p:cNvPr id="923" name="Google Shape;923;p7"/>
          <p:cNvSpPr/>
          <p:nvPr/>
        </p:nvSpPr>
        <p:spPr>
          <a:xfrm>
            <a:off x="3975947" y="502771"/>
            <a:ext cx="480906" cy="27616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19050">
            <a:solidFill>
              <a:srgbClr val="432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8" name="Google Shape;928;p8"/>
          <p:cNvGrpSpPr/>
          <p:nvPr/>
        </p:nvGrpSpPr>
        <p:grpSpPr>
          <a:xfrm>
            <a:off x="674253" y="945210"/>
            <a:ext cx="5871162" cy="3229229"/>
            <a:chOff x="167033" y="19696"/>
            <a:chExt cx="5871309" cy="3229310"/>
          </a:xfrm>
        </p:grpSpPr>
        <p:sp>
          <p:nvSpPr>
            <p:cNvPr id="929" name="Google Shape;929;p8"/>
            <p:cNvSpPr/>
            <p:nvPr/>
          </p:nvSpPr>
          <p:spPr>
            <a:xfrm rot="5400000">
              <a:off x="340058" y="743938"/>
              <a:ext cx="653400" cy="743700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C1C1CF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8"/>
            <p:cNvSpPr/>
            <p:nvPr/>
          </p:nvSpPr>
          <p:spPr>
            <a:xfrm>
              <a:off x="167033" y="19696"/>
              <a:ext cx="1099800" cy="769800"/>
            </a:xfrm>
            <a:prstGeom prst="roundRect">
              <a:avLst>
                <a:gd fmla="val 16670" name="adj"/>
              </a:avLst>
            </a:prstGeom>
            <a:solidFill>
              <a:srgbClr val="52538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8"/>
            <p:cNvSpPr txBox="1"/>
            <p:nvPr/>
          </p:nvSpPr>
          <p:spPr>
            <a:xfrm>
              <a:off x="204617" y="57280"/>
              <a:ext cx="10245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SVC v1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8"/>
            <p:cNvSpPr/>
            <p:nvPr/>
          </p:nvSpPr>
          <p:spPr>
            <a:xfrm>
              <a:off x="1272703" y="69183"/>
              <a:ext cx="20961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8"/>
            <p:cNvSpPr txBox="1"/>
            <p:nvPr/>
          </p:nvSpPr>
          <p:spPr>
            <a:xfrm>
              <a:off x="1272700" y="69180"/>
              <a:ext cx="24198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775" lIns="83775" spcFirstLastPara="1" rIns="83775" wrap="square" tIns="83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75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Kazazian et al 2002</a:t>
              </a:r>
              <a:endParaRPr b="0" i="0" sz="187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8"/>
            <p:cNvSpPr/>
            <p:nvPr/>
          </p:nvSpPr>
          <p:spPr>
            <a:xfrm rot="5400000">
              <a:off x="1194326" y="1548635"/>
              <a:ext cx="653400" cy="743700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C1C1CF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8"/>
            <p:cNvSpPr/>
            <p:nvPr/>
          </p:nvSpPr>
          <p:spPr>
            <a:xfrm>
              <a:off x="1012727" y="832966"/>
              <a:ext cx="1099800" cy="769800"/>
            </a:xfrm>
            <a:prstGeom prst="roundRect">
              <a:avLst>
                <a:gd fmla="val 16670" name="adj"/>
              </a:avLst>
            </a:prstGeom>
            <a:solidFill>
              <a:srgbClr val="52538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8"/>
            <p:cNvSpPr txBox="1"/>
            <p:nvPr/>
          </p:nvSpPr>
          <p:spPr>
            <a:xfrm>
              <a:off x="1050311" y="870550"/>
              <a:ext cx="10245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SVC v2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8"/>
            <p:cNvSpPr/>
            <p:nvPr/>
          </p:nvSpPr>
          <p:spPr>
            <a:xfrm>
              <a:off x="2084968" y="889834"/>
              <a:ext cx="21630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8"/>
            <p:cNvSpPr txBox="1"/>
            <p:nvPr/>
          </p:nvSpPr>
          <p:spPr>
            <a:xfrm>
              <a:off x="2084976" y="889830"/>
              <a:ext cx="24198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775" lIns="83775" spcFirstLastPara="1" rIns="83775" wrap="square" tIns="83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75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Richards et al. 2008</a:t>
              </a:r>
              <a:endParaRPr b="0" i="0" sz="187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8"/>
            <p:cNvSpPr/>
            <p:nvPr/>
          </p:nvSpPr>
          <p:spPr>
            <a:xfrm rot="5400000">
              <a:off x="2040033" y="2379058"/>
              <a:ext cx="653400" cy="743700"/>
            </a:xfrm>
            <a:prstGeom prst="bentUpArrow">
              <a:avLst>
                <a:gd fmla="val 32840" name="adj1"/>
                <a:gd fmla="val 25000" name="adj2"/>
                <a:gd fmla="val 35780" name="adj3"/>
              </a:avLst>
            </a:prstGeom>
            <a:solidFill>
              <a:srgbClr val="C1C1CF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8"/>
            <p:cNvSpPr/>
            <p:nvPr/>
          </p:nvSpPr>
          <p:spPr>
            <a:xfrm>
              <a:off x="1866998" y="1654804"/>
              <a:ext cx="1099800" cy="769800"/>
            </a:xfrm>
            <a:prstGeom prst="roundRect">
              <a:avLst>
                <a:gd fmla="val 16670" name="adj"/>
              </a:avLst>
            </a:prstGeom>
            <a:solidFill>
              <a:srgbClr val="52538A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8"/>
            <p:cNvSpPr txBox="1"/>
            <p:nvPr/>
          </p:nvSpPr>
          <p:spPr>
            <a:xfrm>
              <a:off x="1904582" y="1692388"/>
              <a:ext cx="10245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SVC v3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8"/>
            <p:cNvSpPr/>
            <p:nvPr/>
          </p:nvSpPr>
          <p:spPr>
            <a:xfrm>
              <a:off x="2938105" y="1712868"/>
              <a:ext cx="28035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8"/>
            <p:cNvSpPr txBox="1"/>
            <p:nvPr/>
          </p:nvSpPr>
          <p:spPr>
            <a:xfrm>
              <a:off x="2938105" y="1712868"/>
              <a:ext cx="28035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3775" lIns="83775" spcFirstLastPara="1" rIns="83775" wrap="square" tIns="83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75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Richards et al. 2015</a:t>
              </a:r>
              <a:endParaRPr b="0" i="0" sz="187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8"/>
            <p:cNvSpPr/>
            <p:nvPr/>
          </p:nvSpPr>
          <p:spPr>
            <a:xfrm>
              <a:off x="2672035" y="2479206"/>
              <a:ext cx="1323900" cy="769800"/>
            </a:xfrm>
            <a:prstGeom prst="roundRect">
              <a:avLst>
                <a:gd fmla="val 16670" name="adj"/>
              </a:avLst>
            </a:prstGeom>
            <a:solidFill>
              <a:schemeClr val="accent5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8"/>
            <p:cNvSpPr txBox="1"/>
            <p:nvPr/>
          </p:nvSpPr>
          <p:spPr>
            <a:xfrm>
              <a:off x="2709519" y="2502090"/>
              <a:ext cx="1248900" cy="694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SVC v4.0</a:t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8"/>
            <p:cNvSpPr/>
            <p:nvPr/>
          </p:nvSpPr>
          <p:spPr>
            <a:xfrm>
              <a:off x="3976142" y="2538229"/>
              <a:ext cx="20622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8"/>
            <p:cNvSpPr txBox="1"/>
            <p:nvPr/>
          </p:nvSpPr>
          <p:spPr>
            <a:xfrm>
              <a:off x="3976142" y="2538229"/>
              <a:ext cx="2062200" cy="62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50" lIns="68550" spcFirstLastPara="1" rIns="68550" wrap="square" tIns="685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75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2026</a:t>
              </a:r>
              <a:endParaRPr b="0" i="0" sz="187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(in pilot phase 2)</a:t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8" name="Google Shape;948;p8"/>
          <p:cNvSpPr txBox="1"/>
          <p:nvPr/>
        </p:nvSpPr>
        <p:spPr>
          <a:xfrm>
            <a:off x="595908" y="3208692"/>
            <a:ext cx="1531575" cy="750153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25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SVC versioning is being applied retrospectively</a:t>
            </a:r>
            <a:endParaRPr b="0" i="1" sz="1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8"/>
          <p:cNvSpPr txBox="1"/>
          <p:nvPr>
            <p:ph type="title"/>
          </p:nvPr>
        </p:nvSpPr>
        <p:spPr>
          <a:xfrm>
            <a:off x="0" y="633"/>
            <a:ext cx="9144000" cy="572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US" sz="2550">
                <a:solidFill>
                  <a:srgbClr val="00609C"/>
                </a:solidFill>
                <a:latin typeface="Calibri"/>
                <a:ea typeface="Calibri"/>
                <a:cs typeface="Calibri"/>
                <a:sym typeface="Calibri"/>
              </a:rPr>
              <a:t>Standards for Sequence Variant Classification</a:t>
            </a:r>
            <a:endParaRPr sz="2550">
              <a:solidFill>
                <a:srgbClr val="00609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8"/>
          <p:cNvSpPr txBox="1"/>
          <p:nvPr/>
        </p:nvSpPr>
        <p:spPr>
          <a:xfrm>
            <a:off x="5534167" y="1124449"/>
            <a:ext cx="3438383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Major overhaul of evidence application, reduce double counting and ambiguity of code application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Points-based system build on Bayesian framework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of VUS subclasses</a:t>
            </a:r>
            <a:endParaRPr/>
          </a:p>
        </p:txBody>
      </p:sp>
      <p:sp>
        <p:nvSpPr>
          <p:cNvPr id="951" name="Google Shape;951;p8"/>
          <p:cNvSpPr txBox="1"/>
          <p:nvPr/>
        </p:nvSpPr>
        <p:spPr>
          <a:xfrm>
            <a:off x="587349" y="4546391"/>
            <a:ext cx="779604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SVCv4 Standards User Network (526 members) </a:t>
            </a:r>
            <a:r>
              <a:rPr b="0" i="0" lang="en-US" sz="1400" u="sng" cap="none" strike="noStrike">
                <a:solidFill>
                  <a:srgbClr val="5F6368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svcv4user@broadinstitute.org</a:t>
            </a:r>
            <a:endParaRPr b="0" i="0" sz="1400" u="none" cap="none" strike="noStrike">
              <a:solidFill>
                <a:srgbClr val="5F63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SVCv4 Software Platform Development Network (173 members) </a:t>
            </a:r>
            <a:r>
              <a:rPr b="0" i="0" lang="en-US" sz="1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svcv4softwaredev@broadinstitute.org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9"/>
          <p:cNvSpPr txBox="1"/>
          <p:nvPr>
            <p:ph type="title"/>
          </p:nvPr>
        </p:nvSpPr>
        <p:spPr>
          <a:xfrm>
            <a:off x="266700" y="531703"/>
            <a:ext cx="87693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-US"/>
              <a:t>Rates and direction of VUS reclassification across 2.2 million variants</a:t>
            </a:r>
            <a:endParaRPr/>
          </a:p>
        </p:txBody>
      </p:sp>
      <p:sp>
        <p:nvSpPr>
          <p:cNvPr id="957" name="Google Shape;957;p9"/>
          <p:cNvSpPr txBox="1"/>
          <p:nvPr/>
        </p:nvSpPr>
        <p:spPr>
          <a:xfrm>
            <a:off x="5158529" y="4561135"/>
            <a:ext cx="41207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Bennett et al. Genet Med (2025) PMID:40035215</a:t>
            </a:r>
            <a:endParaRPr/>
          </a:p>
        </p:txBody>
      </p:sp>
      <p:sp>
        <p:nvSpPr>
          <p:cNvPr id="958" name="Google Shape;958;p9"/>
          <p:cNvSpPr txBox="1"/>
          <p:nvPr/>
        </p:nvSpPr>
        <p:spPr>
          <a:xfrm>
            <a:off x="96517" y="4684245"/>
            <a:ext cx="464185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Kobayashi et al. JAMA Netw Open (2024) PMID:39504018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9"/>
          <p:cNvSpPr txBox="1"/>
          <p:nvPr/>
        </p:nvSpPr>
        <p:spPr>
          <a:xfrm>
            <a:off x="431481" y="1261646"/>
            <a:ext cx="3971922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Invitae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2,051,736 variants observed over 8 years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94,453 (4.6%) variants were reclassified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79% of VUS reclassifications went to B/LB</a:t>
            </a:r>
            <a:endParaRPr/>
          </a:p>
        </p:txBody>
      </p:sp>
      <p:sp>
        <p:nvSpPr>
          <p:cNvPr id="960" name="Google Shape;960;p9"/>
          <p:cNvSpPr txBox="1"/>
          <p:nvPr/>
        </p:nvSpPr>
        <p:spPr>
          <a:xfrm>
            <a:off x="5191125" y="1261646"/>
            <a:ext cx="3536950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Baylor, Labcorp, MGB, Quest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151,368 variants examined over 2-6 years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4,958 (3.3%) variants were reclassified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80% of VUS reclassifications went to B/LB</a:t>
            </a:r>
            <a:endParaRPr/>
          </a:p>
        </p:txBody>
      </p:sp>
      <p:pic>
        <p:nvPicPr>
          <p:cNvPr id="961" name="Google Shape;961;p9"/>
          <p:cNvPicPr preferRelativeResize="0"/>
          <p:nvPr/>
        </p:nvPicPr>
        <p:blipFill rotWithShape="1">
          <a:blip r:embed="rId3">
            <a:alphaModFix/>
          </a:blip>
          <a:srcRect b="39349" l="34791" r="26528" t="34154"/>
          <a:stretch/>
        </p:blipFill>
        <p:spPr>
          <a:xfrm>
            <a:off x="5114925" y="3190451"/>
            <a:ext cx="3536950" cy="130161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962" name="Google Shape;962;p9"/>
          <p:cNvPicPr preferRelativeResize="0"/>
          <p:nvPr/>
        </p:nvPicPr>
        <p:blipFill rotWithShape="1">
          <a:blip r:embed="rId3">
            <a:alphaModFix/>
          </a:blip>
          <a:srcRect b="67224" l="68158" r="20451" t="21447"/>
          <a:stretch/>
        </p:blipFill>
        <p:spPr>
          <a:xfrm>
            <a:off x="7851775" y="3190451"/>
            <a:ext cx="800100" cy="427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9"/>
          <p:cNvPicPr preferRelativeResize="0"/>
          <p:nvPr/>
        </p:nvPicPr>
        <p:blipFill rotWithShape="1">
          <a:blip r:embed="rId4">
            <a:alphaModFix/>
          </a:blip>
          <a:srcRect b="66149" l="39413" r="25439" t="17795"/>
          <a:stretch/>
        </p:blipFill>
        <p:spPr>
          <a:xfrm>
            <a:off x="121916" y="3277642"/>
            <a:ext cx="4591051" cy="112723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cxnSp>
        <p:nvCxnSpPr>
          <p:cNvPr id="964" name="Google Shape;964;p9"/>
          <p:cNvCxnSpPr/>
          <p:nvPr/>
        </p:nvCxnSpPr>
        <p:spPr>
          <a:xfrm>
            <a:off x="4914900" y="1123950"/>
            <a:ext cx="0" cy="401955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0"/>
          <p:cNvSpPr txBox="1"/>
          <p:nvPr>
            <p:ph type="title"/>
          </p:nvPr>
        </p:nvSpPr>
        <p:spPr>
          <a:xfrm>
            <a:off x="101139" y="210781"/>
            <a:ext cx="5686086" cy="6614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-US"/>
              <a:t>VUS tiering correlates with reclassification</a:t>
            </a:r>
            <a:endParaRPr/>
          </a:p>
        </p:txBody>
      </p:sp>
      <p:pic>
        <p:nvPicPr>
          <p:cNvPr id="970" name="Google Shape;97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811" y="915810"/>
            <a:ext cx="6498955" cy="3666077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10"/>
          <p:cNvSpPr txBox="1"/>
          <p:nvPr/>
        </p:nvSpPr>
        <p:spPr>
          <a:xfrm>
            <a:off x="939339" y="4794218"/>
            <a:ext cx="455445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Bennett et al. Genet. Med. 2025;27(6):101400. PMID: 40035215</a:t>
            </a:r>
            <a:endParaRPr/>
          </a:p>
        </p:txBody>
      </p:sp>
      <p:sp>
        <p:nvSpPr>
          <p:cNvPr id="972" name="Google Shape;972;p10"/>
          <p:cNvSpPr txBox="1"/>
          <p:nvPr/>
        </p:nvSpPr>
        <p:spPr>
          <a:xfrm>
            <a:off x="6490439" y="1852347"/>
            <a:ext cx="2559050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8217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Variants classified as VUS-low </a:t>
            </a:r>
            <a:r>
              <a:rPr b="0" i="0" lang="en-US" sz="1600" u="sng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never moved </a:t>
            </a:r>
            <a:r>
              <a:rPr b="0" i="0" lang="en-US" sz="1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to LP/P</a:t>
            </a:r>
            <a:endParaRPr/>
          </a:p>
          <a:p>
            <a:pPr indent="0" lvl="0" marL="8217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8217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VUS-high variants had the highest rate of reclassification (10%)</a:t>
            </a:r>
            <a:endParaRPr/>
          </a:p>
          <a:p>
            <a:pPr indent="0" lvl="0" marL="8217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10"/>
          <p:cNvSpPr txBox="1"/>
          <p:nvPr/>
        </p:nvSpPr>
        <p:spPr>
          <a:xfrm>
            <a:off x="5924550" y="541527"/>
            <a:ext cx="28448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Baylor, Labcorp, MGB, Quest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11"/>
          <p:cNvSpPr txBox="1"/>
          <p:nvPr/>
        </p:nvSpPr>
        <p:spPr>
          <a:xfrm>
            <a:off x="325120" y="558582"/>
            <a:ext cx="83872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the absence of evidence, what is the prior probability of pathogenicity?</a:t>
            </a:r>
            <a:endParaRPr/>
          </a:p>
        </p:txBody>
      </p:sp>
      <p:pic>
        <p:nvPicPr>
          <p:cNvPr id="980" name="Google Shape;98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185" y="1533322"/>
            <a:ext cx="5872231" cy="2562428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11"/>
          <p:cNvSpPr txBox="1"/>
          <p:nvPr/>
        </p:nvSpPr>
        <p:spPr>
          <a:xfrm>
            <a:off x="426720" y="1937373"/>
            <a:ext cx="91563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SVCv3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SVCv4</a:t>
            </a:r>
            <a:endParaRPr/>
          </a:p>
        </p:txBody>
      </p:sp>
      <p:sp>
        <p:nvSpPr>
          <p:cNvPr id="982" name="Google Shape;982;p11"/>
          <p:cNvSpPr/>
          <p:nvPr/>
        </p:nvSpPr>
        <p:spPr>
          <a:xfrm>
            <a:off x="1847185" y="1533322"/>
            <a:ext cx="635665" cy="206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11"/>
          <p:cNvSpPr/>
          <p:nvPr/>
        </p:nvSpPr>
        <p:spPr>
          <a:xfrm>
            <a:off x="1847185" y="2890736"/>
            <a:ext cx="635665" cy="206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" name="Google Shape;9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2295" y="235766"/>
            <a:ext cx="5117296" cy="4671968"/>
          </a:xfrm>
          <a:prstGeom prst="rect">
            <a:avLst/>
          </a:prstGeom>
          <a:noFill/>
          <a:ln>
            <a:noFill/>
          </a:ln>
        </p:spPr>
      </p:pic>
      <p:sp>
        <p:nvSpPr>
          <p:cNvPr id="989" name="Google Shape;989;p12"/>
          <p:cNvSpPr txBox="1"/>
          <p:nvPr/>
        </p:nvSpPr>
        <p:spPr>
          <a:xfrm>
            <a:off x="243771" y="235767"/>
            <a:ext cx="3825911" cy="11310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Courtesy of Hela Azaiez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University of Iowa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ClinGen Hearing Loss VCEP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Applied new draft rules to 179 Missense VUS</a:t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p12"/>
          <p:cNvSpPr txBox="1"/>
          <p:nvPr/>
        </p:nvSpPr>
        <p:spPr>
          <a:xfrm>
            <a:off x="6702293" y="3728241"/>
            <a:ext cx="109582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49% LB/B</a:t>
            </a:r>
            <a:endParaRPr/>
          </a:p>
        </p:txBody>
      </p:sp>
      <p:sp>
        <p:nvSpPr>
          <p:cNvPr id="991" name="Google Shape;991;p12"/>
          <p:cNvSpPr/>
          <p:nvPr/>
        </p:nvSpPr>
        <p:spPr>
          <a:xfrm>
            <a:off x="6262688" y="3347560"/>
            <a:ext cx="439605" cy="1407695"/>
          </a:xfrm>
          <a:prstGeom prst="rightBrace">
            <a:avLst>
              <a:gd fmla="val 8333" name="adj1"/>
              <a:gd fmla="val 50564" name="adj2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12"/>
          <p:cNvSpPr txBox="1"/>
          <p:nvPr/>
        </p:nvSpPr>
        <p:spPr>
          <a:xfrm>
            <a:off x="6262688" y="2320546"/>
            <a:ext cx="121933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31% VUS-Low</a:t>
            </a:r>
            <a:endParaRPr/>
          </a:p>
        </p:txBody>
      </p:sp>
      <p:sp>
        <p:nvSpPr>
          <p:cNvPr id="993" name="Google Shape;993;p12"/>
          <p:cNvSpPr txBox="1"/>
          <p:nvPr/>
        </p:nvSpPr>
        <p:spPr>
          <a:xfrm>
            <a:off x="8027804" y="3353234"/>
            <a:ext cx="6463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/>
          </a:p>
        </p:txBody>
      </p:sp>
      <p:sp>
        <p:nvSpPr>
          <p:cNvPr id="994" name="Google Shape;994;p12"/>
          <p:cNvSpPr/>
          <p:nvPr/>
        </p:nvSpPr>
        <p:spPr>
          <a:xfrm>
            <a:off x="7578312" y="2320546"/>
            <a:ext cx="439605" cy="2434709"/>
          </a:xfrm>
          <a:prstGeom prst="rightBrace">
            <a:avLst>
              <a:gd fmla="val 8333" name="adj1"/>
              <a:gd fmla="val 50564" name="adj2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Google Shape;999;p13"/>
          <p:cNvPicPr preferRelativeResize="0"/>
          <p:nvPr/>
        </p:nvPicPr>
        <p:blipFill rotWithShape="1">
          <a:blip r:embed="rId3">
            <a:alphaModFix/>
          </a:blip>
          <a:srcRect b="44386" l="47851" r="17637" t="24719"/>
          <a:stretch/>
        </p:blipFill>
        <p:spPr>
          <a:xfrm>
            <a:off x="294056" y="516978"/>
            <a:ext cx="8337325" cy="4285419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13"/>
          <p:cNvSpPr txBox="1"/>
          <p:nvPr>
            <p:ph type="title"/>
          </p:nvPr>
        </p:nvSpPr>
        <p:spPr>
          <a:xfrm>
            <a:off x="159657" y="152778"/>
            <a:ext cx="8759371" cy="504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3200"/>
              <a:t>Rate of inconclusive reports due to VUS:</a:t>
            </a:r>
            <a:br>
              <a:rPr lang="en-US" sz="3200"/>
            </a:br>
            <a:r>
              <a:rPr lang="en-US" sz="2800">
                <a:solidFill>
                  <a:srgbClr val="C00000"/>
                </a:solidFill>
              </a:rPr>
              <a:t>Average = 32.6%</a:t>
            </a:r>
            <a:br>
              <a:rPr lang="en-US" sz="2800">
                <a:solidFill>
                  <a:srgbClr val="C00000"/>
                </a:solidFill>
              </a:rPr>
            </a:br>
            <a:endParaRPr sz="3200">
              <a:solidFill>
                <a:srgbClr val="C00000"/>
              </a:solidFill>
            </a:endParaRPr>
          </a:p>
        </p:txBody>
      </p:sp>
      <p:sp>
        <p:nvSpPr>
          <p:cNvPr id="1001" name="Google Shape;1001;p13"/>
          <p:cNvSpPr txBox="1"/>
          <p:nvPr/>
        </p:nvSpPr>
        <p:spPr>
          <a:xfrm>
            <a:off x="2312509" y="4881890"/>
            <a:ext cx="4453666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Rehm et al. Genet Med.  2023;25(12):100947. PMID: 37534744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13"/>
          <p:cNvSpPr/>
          <p:nvPr/>
        </p:nvSpPr>
        <p:spPr>
          <a:xfrm>
            <a:off x="412750" y="584200"/>
            <a:ext cx="222250" cy="26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13"/>
          <p:cNvSpPr txBox="1"/>
          <p:nvPr/>
        </p:nvSpPr>
        <p:spPr>
          <a:xfrm>
            <a:off x="2232347" y="1621895"/>
            <a:ext cx="188545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1.5 million tests </a:t>
            </a:r>
            <a:b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 laboratories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(symptomatic testing)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Google Shape;1008;p14"/>
          <p:cNvPicPr preferRelativeResize="0"/>
          <p:nvPr/>
        </p:nvPicPr>
        <p:blipFill rotWithShape="1">
          <a:blip r:embed="rId3">
            <a:alphaModFix/>
          </a:blip>
          <a:srcRect b="10860" l="30211" r="52904" t="54962"/>
          <a:stretch/>
        </p:blipFill>
        <p:spPr>
          <a:xfrm>
            <a:off x="819205" y="1100531"/>
            <a:ext cx="2801052" cy="3255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9" name="Google Shape;1009;p14"/>
          <p:cNvPicPr preferRelativeResize="0"/>
          <p:nvPr/>
        </p:nvPicPr>
        <p:blipFill rotWithShape="1">
          <a:blip r:embed="rId4">
            <a:alphaModFix/>
          </a:blip>
          <a:srcRect b="27640" l="39735" r="30931" t="38501"/>
          <a:stretch/>
        </p:blipFill>
        <p:spPr>
          <a:xfrm>
            <a:off x="4165357" y="1185230"/>
            <a:ext cx="4424258" cy="2932206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14"/>
          <p:cNvSpPr txBox="1"/>
          <p:nvPr>
            <p:ph type="title"/>
          </p:nvPr>
        </p:nvSpPr>
        <p:spPr>
          <a:xfrm>
            <a:off x="683549" y="148780"/>
            <a:ext cx="8030145" cy="5046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9629"/>
              <a:buNone/>
            </a:pPr>
            <a:r>
              <a:rPr lang="en-US" sz="2400"/>
              <a:t>Rate of inconclusive reports due to VUS higher in MGPs vs ES/GS</a:t>
            </a:r>
            <a:endParaRPr/>
          </a:p>
        </p:txBody>
      </p:sp>
      <p:sp>
        <p:nvSpPr>
          <p:cNvPr id="1011" name="Google Shape;1011;p14"/>
          <p:cNvSpPr txBox="1"/>
          <p:nvPr/>
        </p:nvSpPr>
        <p:spPr>
          <a:xfrm>
            <a:off x="1868886" y="4802868"/>
            <a:ext cx="5938221" cy="3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7"/>
              <a:buFont typeface="Arial"/>
              <a:buNone/>
            </a:pPr>
            <a:r>
              <a:rPr b="0" i="0" lang="en-US" sz="1467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Rehm et al. Genet Med.  2023;25(12):100947. PMID: 37534744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14"/>
          <p:cNvSpPr/>
          <p:nvPr/>
        </p:nvSpPr>
        <p:spPr>
          <a:xfrm>
            <a:off x="1596570" y="4014239"/>
            <a:ext cx="442686" cy="20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14"/>
          <p:cNvSpPr txBox="1"/>
          <p:nvPr/>
        </p:nvSpPr>
        <p:spPr>
          <a:xfrm>
            <a:off x="1421379" y="3920155"/>
            <a:ext cx="890427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Multi-Gene Panels</a:t>
            </a:r>
            <a:endParaRPr/>
          </a:p>
        </p:txBody>
      </p:sp>
      <p:sp>
        <p:nvSpPr>
          <p:cNvPr id="1014" name="Google Shape;1014;p14"/>
          <p:cNvSpPr/>
          <p:nvPr/>
        </p:nvSpPr>
        <p:spPr>
          <a:xfrm>
            <a:off x="2584356" y="4014239"/>
            <a:ext cx="546292" cy="20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14"/>
          <p:cNvSpPr txBox="1"/>
          <p:nvPr/>
        </p:nvSpPr>
        <p:spPr>
          <a:xfrm>
            <a:off x="2264514" y="3927179"/>
            <a:ext cx="1298931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Exome/Genome Sequencing</a:t>
            </a:r>
            <a:endParaRPr/>
          </a:p>
        </p:txBody>
      </p:sp>
      <p:pic>
        <p:nvPicPr>
          <p:cNvPr id="1016" name="Google Shape;1016;p14"/>
          <p:cNvPicPr preferRelativeResize="0"/>
          <p:nvPr/>
        </p:nvPicPr>
        <p:blipFill rotWithShape="1">
          <a:blip r:embed="rId3">
            <a:alphaModFix/>
          </a:blip>
          <a:srcRect b="27673" l="28623" r="70076" t="46217"/>
          <a:stretch/>
        </p:blipFill>
        <p:spPr>
          <a:xfrm>
            <a:off x="611980" y="1185230"/>
            <a:ext cx="215860" cy="2486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15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98924"/>
              <a:buFont typeface="Calibri"/>
              <a:buNone/>
            </a:pPr>
            <a:r>
              <a:rPr lang="en-US"/>
              <a:t>Distribution of VUS subclasses across 4 </a:t>
            </a:r>
            <a:br>
              <a:rPr lang="en-US"/>
            </a:br>
            <a:r>
              <a:rPr lang="en-US"/>
              <a:t>laboratories that have used subclasses for many years</a:t>
            </a:r>
            <a:endParaRPr/>
          </a:p>
        </p:txBody>
      </p:sp>
      <p:sp>
        <p:nvSpPr>
          <p:cNvPr id="1022" name="Google Shape;1022;p15"/>
          <p:cNvSpPr txBox="1"/>
          <p:nvPr>
            <p:ph idx="1" type="body"/>
          </p:nvPr>
        </p:nvSpPr>
        <p:spPr>
          <a:xfrm>
            <a:off x="4797840" y="1604824"/>
            <a:ext cx="3882610" cy="2194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 fontScale="70000" lnSpcReduction="20000"/>
          </a:bodyPr>
          <a:lstStyle/>
          <a:p>
            <a:pPr indent="0" lvl="0" marL="82176" rtl="0" algn="l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800"/>
          </a:p>
          <a:p>
            <a:pPr indent="0" lvl="0" marL="82176" rtl="0" algn="l">
              <a:spcBef>
                <a:spcPts val="225"/>
              </a:spcBef>
              <a:spcAft>
                <a:spcPts val="0"/>
              </a:spcAft>
              <a:buSzPct val="100000"/>
              <a:buNone/>
            </a:pPr>
            <a:r>
              <a:rPr lang="en-US" sz="2800"/>
              <a:t>Out of 151,368 variants</a:t>
            </a:r>
            <a:endParaRPr/>
          </a:p>
          <a:p>
            <a:pPr indent="0" lvl="0" marL="82176" rtl="0" algn="l">
              <a:spcBef>
                <a:spcPts val="225"/>
              </a:spcBef>
              <a:spcAft>
                <a:spcPts val="0"/>
              </a:spcAft>
              <a:buSzPct val="100000"/>
              <a:buNone/>
            </a:pPr>
            <a:r>
              <a:rPr lang="en-US" sz="2800"/>
              <a:t>only 4% of variants were classified as VUS-high</a:t>
            </a:r>
            <a:endParaRPr/>
          </a:p>
          <a:p>
            <a:pPr indent="0" lvl="0" marL="82176" rtl="0" algn="l">
              <a:spcBef>
                <a:spcPts val="225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800"/>
          </a:p>
          <a:p>
            <a:pPr indent="0" lvl="0" marL="82176" rtl="0" algn="l">
              <a:spcBef>
                <a:spcPts val="225"/>
              </a:spcBef>
              <a:spcAft>
                <a:spcPts val="0"/>
              </a:spcAft>
              <a:buSzPct val="100000"/>
              <a:buNone/>
            </a:pPr>
            <a:r>
              <a:rPr lang="en-US" sz="2800"/>
              <a:t>These are the variants that should be the focus of clinicians follow-up resources</a:t>
            </a:r>
            <a:endParaRPr/>
          </a:p>
        </p:txBody>
      </p:sp>
      <p:pic>
        <p:nvPicPr>
          <p:cNvPr id="1023" name="Google Shape;1023;p15"/>
          <p:cNvPicPr preferRelativeResize="0"/>
          <p:nvPr/>
        </p:nvPicPr>
        <p:blipFill rotWithShape="1">
          <a:blip r:embed="rId3">
            <a:alphaModFix/>
          </a:blip>
          <a:srcRect b="17416" l="23925" r="44814" t="29223"/>
          <a:stretch/>
        </p:blipFill>
        <p:spPr>
          <a:xfrm>
            <a:off x="803559" y="1336665"/>
            <a:ext cx="3542601" cy="3248783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15"/>
          <p:cNvSpPr txBox="1"/>
          <p:nvPr/>
        </p:nvSpPr>
        <p:spPr>
          <a:xfrm>
            <a:off x="1657773" y="4743450"/>
            <a:ext cx="608922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Bennett et al. Genet. Med. 2025;27(6):101400. PMID:40035215</a:t>
            </a:r>
            <a:endParaRPr/>
          </a:p>
        </p:txBody>
      </p:sp>
      <p:sp>
        <p:nvSpPr>
          <p:cNvPr id="1025" name="Google Shape;1025;p15"/>
          <p:cNvSpPr txBox="1"/>
          <p:nvPr/>
        </p:nvSpPr>
        <p:spPr>
          <a:xfrm>
            <a:off x="1706456" y="2371570"/>
            <a:ext cx="4443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4%</a:t>
            </a:r>
            <a:endParaRPr/>
          </a:p>
        </p:txBody>
      </p:sp>
      <p:sp>
        <p:nvSpPr>
          <p:cNvPr id="1026" name="Google Shape;1026;p15"/>
          <p:cNvSpPr txBox="1"/>
          <p:nvPr/>
        </p:nvSpPr>
        <p:spPr>
          <a:xfrm>
            <a:off x="6739145" y="513267"/>
            <a:ext cx="241750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Labs: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Baylor, Labcorp, Mass General Brigham,</a:t>
            </a:r>
            <a:r>
              <a:rPr b="0" i="1" lang="en-US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Quest </a:t>
            </a:r>
            <a:endParaRPr b="0" i="1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16"/>
          <p:cNvSpPr txBox="1"/>
          <p:nvPr/>
        </p:nvSpPr>
        <p:spPr>
          <a:xfrm>
            <a:off x="434608" y="1196177"/>
            <a:ext cx="8441925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Points to Consider for the Reporting of Variants of Uncertain Significance in Germline Genetic and Genomic Testing: A Standard of the American College of Medical Genetics and Genomics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b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Chloe Mighton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1,2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Aya Abu-El-Haija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3,4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Vimla Aggarwal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Yassmine MN Akkari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Caroline Astbury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  D. Hunter Best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8,9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Laura K. Conlin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Steven M. Harrison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Nan Jiang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Paul Kruszka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Dianalee McKnight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Tiffany T. Nguyen Dolphyn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Farid Barquet Ramos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Christie P. Thomas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Lora J. H. Bean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Heidi L. Rehm</a:t>
            </a:r>
            <a:r>
              <a:rPr b="0" baseline="3000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1,2,3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b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16"/>
          <p:cNvSpPr txBox="1"/>
          <p:nvPr/>
        </p:nvSpPr>
        <p:spPr>
          <a:xfrm>
            <a:off x="162653" y="381478"/>
            <a:ext cx="50360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Draft ACMG guidance posted for member comment</a:t>
            </a:r>
            <a:endParaRPr/>
          </a:p>
        </p:txBody>
      </p:sp>
      <p:sp>
        <p:nvSpPr>
          <p:cNvPr id="1033" name="Google Shape;1033;p16"/>
          <p:cNvSpPr txBox="1"/>
          <p:nvPr/>
        </p:nvSpPr>
        <p:spPr>
          <a:xfrm>
            <a:off x="741454" y="3284694"/>
            <a:ext cx="7661093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Labs should use subclasses of VUS and display subclasses on genetic test reports allowing clinicians and patients to focus on the most important VUS</a:t>
            </a:r>
            <a:endParaRPr/>
          </a:p>
          <a:p>
            <a:pPr indent="-1000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Explore ways to deemphasize or not report VUS-low (e.g. move to a separate section or supplement)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Google Shape;103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370" y="502771"/>
            <a:ext cx="1467055" cy="7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17"/>
          <p:cNvSpPr txBox="1"/>
          <p:nvPr/>
        </p:nvSpPr>
        <p:spPr>
          <a:xfrm>
            <a:off x="2036740" y="502771"/>
            <a:ext cx="136768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Volume 111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 1, p.5-10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 2024</a:t>
            </a:r>
            <a:endParaRPr/>
          </a:p>
        </p:txBody>
      </p:sp>
      <p:pic>
        <p:nvPicPr>
          <p:cNvPr id="1040" name="Google Shape;1040;p17"/>
          <p:cNvPicPr preferRelativeResize="0"/>
          <p:nvPr/>
        </p:nvPicPr>
        <p:blipFill rotWithShape="1">
          <a:blip r:embed="rId4">
            <a:alphaModFix/>
          </a:blip>
          <a:srcRect b="32375" l="25040" r="9633" t="17778"/>
          <a:stretch/>
        </p:blipFill>
        <p:spPr>
          <a:xfrm>
            <a:off x="368773" y="1294653"/>
            <a:ext cx="8406454" cy="3848847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17"/>
          <p:cNvSpPr txBox="1"/>
          <p:nvPr/>
        </p:nvSpPr>
        <p:spPr>
          <a:xfrm>
            <a:off x="4383313" y="105876"/>
            <a:ext cx="4572000" cy="2816156"/>
          </a:xfrm>
          <a:prstGeom prst="rect">
            <a:avLst/>
          </a:prstGeom>
          <a:solidFill>
            <a:srgbClr val="B0DABB"/>
          </a:solidFill>
          <a:ln cap="flat" cmpd="sng" w="38100">
            <a:solidFill>
              <a:srgbClr val="1A38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can we do to resolve VUS?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standards for variant classification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data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Share case observations: submit to ClinVar, publish data, build and share case repositories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predictors of variant impact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Better training datasets; machine learning; gene and mechanism-specific models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Scale the functional assessment of human variation</a:t>
            </a:r>
            <a:endParaRPr/>
          </a:p>
        </p:txBody>
      </p:sp>
      <p:sp>
        <p:nvSpPr>
          <p:cNvPr id="1042" name="Google Shape;1042;p17"/>
          <p:cNvSpPr/>
          <p:nvPr/>
        </p:nvSpPr>
        <p:spPr>
          <a:xfrm>
            <a:off x="3955627" y="1566184"/>
            <a:ext cx="480906" cy="27616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19050">
            <a:solidFill>
              <a:srgbClr val="432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18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-US"/>
              <a:t>Advances in Computational Predictors</a:t>
            </a:r>
            <a:endParaRPr/>
          </a:p>
        </p:txBody>
      </p:sp>
      <p:sp>
        <p:nvSpPr>
          <p:cNvPr id="1048" name="Google Shape;1048;p18"/>
          <p:cNvSpPr txBox="1"/>
          <p:nvPr>
            <p:ph idx="1" type="body"/>
          </p:nvPr>
        </p:nvSpPr>
        <p:spPr>
          <a:xfrm>
            <a:off x="837636" y="1063727"/>
            <a:ext cx="6741159" cy="3589389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00" spcFirstLastPara="1" rIns="91300" wrap="square" tIns="45650">
            <a:normAutofit/>
          </a:bodyPr>
          <a:lstStyle/>
          <a:p>
            <a:pPr indent="-191741" lvl="0" marL="273917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Missense – lots of predictors!</a:t>
            </a:r>
            <a:endParaRPr/>
          </a:p>
          <a:p>
            <a:pPr indent="-72678" lvl="0" marL="273917" rtl="0" algn="l">
              <a:spcBef>
                <a:spcPts val="225"/>
              </a:spcBef>
              <a:spcAft>
                <a:spcPts val="0"/>
              </a:spcAft>
              <a:buSzPts val="1875"/>
              <a:buNone/>
            </a:pPr>
            <a:r>
              <a:t/>
            </a:r>
            <a:endParaRPr/>
          </a:p>
          <a:p>
            <a:pPr indent="-191741" lvl="0" marL="273917" rtl="0" algn="l">
              <a:spcBef>
                <a:spcPts val="225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Splice – SpliceAI and Pangolin</a:t>
            </a:r>
            <a:endParaRPr/>
          </a:p>
          <a:p>
            <a:pPr indent="-72678" lvl="0" marL="273917" rtl="0" algn="l">
              <a:spcBef>
                <a:spcPts val="225"/>
              </a:spcBef>
              <a:spcAft>
                <a:spcPts val="0"/>
              </a:spcAft>
              <a:buSzPts val="1875"/>
              <a:buNone/>
            </a:pPr>
            <a:r>
              <a:t/>
            </a:r>
            <a:endParaRPr/>
          </a:p>
          <a:p>
            <a:pPr indent="-191741" lvl="0" marL="273917" rtl="0" algn="l">
              <a:spcBef>
                <a:spcPts val="225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Indel – guidance underway by the ClinGen Computational WG</a:t>
            </a:r>
            <a:endParaRPr/>
          </a:p>
          <a:p>
            <a:pPr indent="-72678" lvl="0" marL="273917" rtl="0" algn="l">
              <a:spcBef>
                <a:spcPts val="225"/>
              </a:spcBef>
              <a:spcAft>
                <a:spcPts val="0"/>
              </a:spcAft>
              <a:buSzPts val="1875"/>
              <a:buNone/>
            </a:pPr>
            <a:r>
              <a:t/>
            </a:r>
            <a:endParaRPr/>
          </a:p>
          <a:p>
            <a:pPr indent="-191741" lvl="0" marL="273917" rtl="0" algn="l">
              <a:spcBef>
                <a:spcPts val="225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Regulatory – emerging area</a:t>
            </a:r>
            <a:endParaRPr/>
          </a:p>
          <a:p>
            <a:pPr indent="-184891" lvl="1" marL="493047" rtl="0" algn="l">
              <a:spcBef>
                <a:spcPts val="225"/>
              </a:spcBef>
              <a:spcAft>
                <a:spcPts val="0"/>
              </a:spcAft>
              <a:buSzPts val="1800"/>
              <a:buChar char="▫"/>
            </a:pPr>
            <a:r>
              <a:rPr lang="en-US"/>
              <a:t>Whiffin Lab</a:t>
            </a:r>
            <a:endParaRPr/>
          </a:p>
          <a:p>
            <a:pPr indent="-184891" lvl="1" marL="493047" rtl="0" algn="l">
              <a:spcBef>
                <a:spcPts val="225"/>
              </a:spcBef>
              <a:spcAft>
                <a:spcPts val="0"/>
              </a:spcAft>
              <a:buSzPts val="1800"/>
              <a:buChar char="▫"/>
            </a:pPr>
            <a:r>
              <a:rPr lang="en-US"/>
              <a:t>PromoterAI</a:t>
            </a:r>
            <a:endParaRPr/>
          </a:p>
          <a:p>
            <a:pPr indent="-184891" lvl="1" marL="493047" rtl="0" algn="l">
              <a:spcBef>
                <a:spcPts val="225"/>
              </a:spcBef>
              <a:spcAft>
                <a:spcPts val="0"/>
              </a:spcAft>
              <a:buSzPts val="1800"/>
              <a:buChar char="▫"/>
            </a:pPr>
            <a:r>
              <a:rPr lang="en-US"/>
              <a:t>AlphaGenome</a:t>
            </a:r>
            <a:endParaRPr/>
          </a:p>
          <a:p>
            <a:pPr indent="-184891" lvl="1" marL="493047" rtl="0" algn="l">
              <a:spcBef>
                <a:spcPts val="225"/>
              </a:spcBef>
              <a:spcAft>
                <a:spcPts val="0"/>
              </a:spcAft>
              <a:buSzPts val="1800"/>
              <a:buChar char="▫"/>
            </a:pPr>
            <a:r>
              <a:rPr lang="en-US"/>
              <a:t>Others</a:t>
            </a:r>
            <a:endParaRPr/>
          </a:p>
        </p:txBody>
      </p:sp>
      <p:sp>
        <p:nvSpPr>
          <p:cNvPr id="1049" name="Google Shape;1049;p18"/>
          <p:cNvSpPr txBox="1"/>
          <p:nvPr/>
        </p:nvSpPr>
        <p:spPr>
          <a:xfrm>
            <a:off x="7565147" y="882512"/>
            <a:ext cx="123794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Anne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O’Donnell-Luria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0" name="Google Shape;1050;p18"/>
          <p:cNvPicPr preferRelativeResize="0"/>
          <p:nvPr/>
        </p:nvPicPr>
        <p:blipFill rotWithShape="1">
          <a:blip r:embed="rId3">
            <a:alphaModFix/>
          </a:blip>
          <a:srcRect b="8337" l="14812" r="11259" t="5126"/>
          <a:stretch/>
        </p:blipFill>
        <p:spPr>
          <a:xfrm>
            <a:off x="6738449" y="143280"/>
            <a:ext cx="602151" cy="763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60477" y="143280"/>
            <a:ext cx="602151" cy="763588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18"/>
          <p:cNvSpPr txBox="1"/>
          <p:nvPr/>
        </p:nvSpPr>
        <p:spPr>
          <a:xfrm>
            <a:off x="6573154" y="882511"/>
            <a:ext cx="99199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Pedja 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Radivojac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3" name="Google Shape;1053;p18"/>
          <p:cNvSpPr txBox="1"/>
          <p:nvPr/>
        </p:nvSpPr>
        <p:spPr>
          <a:xfrm>
            <a:off x="6488443" y="1344176"/>
            <a:ext cx="239520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Co-Chairs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ClinGen Computational WG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9"/>
          <p:cNvSpPr txBox="1"/>
          <p:nvPr/>
        </p:nvSpPr>
        <p:spPr>
          <a:xfrm>
            <a:off x="5464277" y="421027"/>
            <a:ext cx="2750573" cy="46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10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19"/>
          <p:cNvSpPr txBox="1"/>
          <p:nvPr/>
        </p:nvSpPr>
        <p:spPr>
          <a:xfrm>
            <a:off x="272572" y="340591"/>
            <a:ext cx="511965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Calibration of Missense Predictors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ClinGen Computational WG</a:t>
            </a:r>
            <a:endParaRPr/>
          </a:p>
        </p:txBody>
      </p:sp>
      <p:sp>
        <p:nvSpPr>
          <p:cNvPr id="1060" name="Google Shape;1060;p19"/>
          <p:cNvSpPr txBox="1"/>
          <p:nvPr/>
        </p:nvSpPr>
        <p:spPr>
          <a:xfrm>
            <a:off x="5284381" y="453816"/>
            <a:ext cx="385961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Pejaver et al. Am J Hum Genet (2022)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Bergquist et al. Genet Med (2025)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Stenton et al. Genet Med (2024)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1" name="Google Shape;1061;p19"/>
          <p:cNvPicPr preferRelativeResize="0"/>
          <p:nvPr/>
        </p:nvPicPr>
        <p:blipFill rotWithShape="1">
          <a:blip r:embed="rId3">
            <a:alphaModFix/>
          </a:blip>
          <a:srcRect b="54161" l="51365" r="23726" t="2302"/>
          <a:stretch/>
        </p:blipFill>
        <p:spPr>
          <a:xfrm>
            <a:off x="5734207" y="1363686"/>
            <a:ext cx="2547138" cy="3729014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19"/>
          <p:cNvSpPr txBox="1"/>
          <p:nvPr/>
        </p:nvSpPr>
        <p:spPr>
          <a:xfrm>
            <a:off x="7645446" y="841128"/>
            <a:ext cx="7493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Vikas Pejaver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3" name="Google Shape;1063;p19"/>
          <p:cNvPicPr preferRelativeResize="0"/>
          <p:nvPr/>
        </p:nvPicPr>
        <p:blipFill rotWithShape="1">
          <a:blip r:embed="rId4">
            <a:alphaModFix/>
          </a:blip>
          <a:srcRect b="10483" l="19303" r="15271" t="11426"/>
          <a:stretch/>
        </p:blipFill>
        <p:spPr>
          <a:xfrm>
            <a:off x="7746553" y="97328"/>
            <a:ext cx="621084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19"/>
          <p:cNvPicPr preferRelativeResize="0"/>
          <p:nvPr/>
        </p:nvPicPr>
        <p:blipFill rotWithShape="1">
          <a:blip r:embed="rId5">
            <a:alphaModFix/>
          </a:blip>
          <a:srcRect b="24487" l="22372" r="26523" t="6899"/>
          <a:stretch/>
        </p:blipFill>
        <p:spPr>
          <a:xfrm>
            <a:off x="8439689" y="42413"/>
            <a:ext cx="632259" cy="816915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19"/>
          <p:cNvSpPr txBox="1"/>
          <p:nvPr/>
        </p:nvSpPr>
        <p:spPr>
          <a:xfrm>
            <a:off x="8438263" y="847504"/>
            <a:ext cx="63511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Timothy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Bergquist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miling at camera&#10;&#10;Description automatically generated" id="1066" name="Google Shape;1066;p19"/>
          <p:cNvPicPr preferRelativeResize="0"/>
          <p:nvPr/>
        </p:nvPicPr>
        <p:blipFill rotWithShape="1">
          <a:blip r:embed="rId6">
            <a:alphaModFix/>
          </a:blip>
          <a:srcRect b="0" l="11877" r="3814" t="0"/>
          <a:stretch/>
        </p:blipFill>
        <p:spPr>
          <a:xfrm>
            <a:off x="8446436" y="1330102"/>
            <a:ext cx="618763" cy="733918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19"/>
          <p:cNvSpPr txBox="1"/>
          <p:nvPr/>
        </p:nvSpPr>
        <p:spPr>
          <a:xfrm>
            <a:off x="8428762" y="2064020"/>
            <a:ext cx="6187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Sarah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Stenton</a:t>
            </a:r>
            <a:endParaRPr/>
          </a:p>
        </p:txBody>
      </p:sp>
      <p:sp>
        <p:nvSpPr>
          <p:cNvPr id="1068" name="Google Shape;1068;p19"/>
          <p:cNvSpPr txBox="1"/>
          <p:nvPr/>
        </p:nvSpPr>
        <p:spPr>
          <a:xfrm>
            <a:off x="8214849" y="3000761"/>
            <a:ext cx="884701" cy="1223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 of 76 rare missense in disease-associated genes per proband</a:t>
            </a:r>
            <a:endParaRPr/>
          </a:p>
        </p:txBody>
      </p:sp>
      <p:pic>
        <p:nvPicPr>
          <p:cNvPr id="1069" name="Google Shape;1069;p19"/>
          <p:cNvPicPr preferRelativeResize="0"/>
          <p:nvPr/>
        </p:nvPicPr>
        <p:blipFill rotWithShape="1">
          <a:blip r:embed="rId7">
            <a:alphaModFix/>
          </a:blip>
          <a:srcRect b="36636" l="37290" r="36000" t="22233"/>
          <a:stretch/>
        </p:blipFill>
        <p:spPr>
          <a:xfrm>
            <a:off x="151919" y="1210460"/>
            <a:ext cx="2626557" cy="2172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19"/>
          <p:cNvPicPr preferRelativeResize="0"/>
          <p:nvPr/>
        </p:nvPicPr>
        <p:blipFill rotWithShape="1">
          <a:blip r:embed="rId8">
            <a:alphaModFix/>
          </a:blip>
          <a:srcRect b="44062" l="50968" r="21948" t="13278"/>
          <a:stretch/>
        </p:blipFill>
        <p:spPr>
          <a:xfrm>
            <a:off x="2640519" y="2571750"/>
            <a:ext cx="2946271" cy="2494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Google Shape;1075;p20"/>
          <p:cNvPicPr preferRelativeResize="0"/>
          <p:nvPr/>
        </p:nvPicPr>
        <p:blipFill rotWithShape="1">
          <a:blip r:embed="rId3">
            <a:alphaModFix/>
          </a:blip>
          <a:srcRect b="37452" l="37130" r="48609" t="48311"/>
          <a:stretch/>
        </p:blipFill>
        <p:spPr>
          <a:xfrm>
            <a:off x="7350494" y="74091"/>
            <a:ext cx="1641097" cy="880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20"/>
          <p:cNvPicPr preferRelativeResize="0"/>
          <p:nvPr/>
        </p:nvPicPr>
        <p:blipFill rotWithShape="1">
          <a:blip r:embed="rId4">
            <a:alphaModFix/>
          </a:blip>
          <a:srcRect b="5813" l="25304" r="14868" t="32438"/>
          <a:stretch/>
        </p:blipFill>
        <p:spPr>
          <a:xfrm>
            <a:off x="949393" y="2027431"/>
            <a:ext cx="5470497" cy="3034866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077" name="Google Shape;1077;p20"/>
          <p:cNvPicPr preferRelativeResize="0"/>
          <p:nvPr/>
        </p:nvPicPr>
        <p:blipFill rotWithShape="1">
          <a:blip r:embed="rId5">
            <a:alphaModFix/>
          </a:blip>
          <a:srcRect b="7844" l="26174" r="16181" t="33757"/>
          <a:stretch/>
        </p:blipFill>
        <p:spPr>
          <a:xfrm>
            <a:off x="285286" y="1056032"/>
            <a:ext cx="5271108" cy="287021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078" name="Google Shape;1078;p20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-US"/>
              <a:t>InDel Predictor Calibration by ClinGen Computational WG </a:t>
            </a:r>
            <a:endParaRPr/>
          </a:p>
        </p:txBody>
      </p:sp>
      <p:sp>
        <p:nvSpPr>
          <p:cNvPr id="1079" name="Google Shape;1079;p20"/>
          <p:cNvSpPr txBox="1"/>
          <p:nvPr/>
        </p:nvSpPr>
        <p:spPr>
          <a:xfrm>
            <a:off x="0" y="1028730"/>
            <a:ext cx="10495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Deletions</a:t>
            </a:r>
            <a:endParaRPr/>
          </a:p>
        </p:txBody>
      </p:sp>
      <p:sp>
        <p:nvSpPr>
          <p:cNvPr id="1080" name="Google Shape;1080;p20"/>
          <p:cNvSpPr txBox="1"/>
          <p:nvPr/>
        </p:nvSpPr>
        <p:spPr>
          <a:xfrm>
            <a:off x="0" y="4132361"/>
            <a:ext cx="10495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Insertions</a:t>
            </a:r>
            <a:endParaRPr/>
          </a:p>
        </p:txBody>
      </p:sp>
      <p:sp>
        <p:nvSpPr>
          <p:cNvPr id="1081" name="Google Shape;1081;p20"/>
          <p:cNvSpPr txBox="1"/>
          <p:nvPr/>
        </p:nvSpPr>
        <p:spPr>
          <a:xfrm>
            <a:off x="6784269" y="2094718"/>
            <a:ext cx="2074445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Predictions for majority of the indel tools reach moderate strength</a:t>
            </a:r>
            <a:endParaRPr b="0" i="0" sz="2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br>
              <a:rPr b="0" i="0" lang="en-US" sz="2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2" name="Google Shape;1082;p20"/>
          <p:cNvPicPr preferRelativeResize="0"/>
          <p:nvPr/>
        </p:nvPicPr>
        <p:blipFill rotWithShape="1">
          <a:blip r:embed="rId3">
            <a:alphaModFix/>
          </a:blip>
          <a:srcRect b="37452" l="58677" r="25707" t="48311"/>
          <a:stretch/>
        </p:blipFill>
        <p:spPr>
          <a:xfrm>
            <a:off x="7283387" y="979230"/>
            <a:ext cx="1796995" cy="880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7" name="Google Shape;108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601" y="1324754"/>
            <a:ext cx="8026439" cy="3119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mber - ClinGen | Clinical Genome Resource" id="1088" name="Google Shape;1088;p21"/>
          <p:cNvPicPr preferRelativeResize="0"/>
          <p:nvPr/>
        </p:nvPicPr>
        <p:blipFill rotWithShape="1">
          <a:blip r:embed="rId4">
            <a:alphaModFix/>
          </a:blip>
          <a:srcRect b="24410" l="12980" r="14766" t="5495"/>
          <a:stretch/>
        </p:blipFill>
        <p:spPr>
          <a:xfrm>
            <a:off x="8367913" y="4282448"/>
            <a:ext cx="591998" cy="574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21"/>
          <p:cNvSpPr txBox="1"/>
          <p:nvPr/>
        </p:nvSpPr>
        <p:spPr>
          <a:xfrm>
            <a:off x="8102009" y="4893351"/>
            <a:ext cx="1136616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Steven Harrison</a:t>
            </a:r>
            <a:endParaRPr/>
          </a:p>
        </p:txBody>
      </p:sp>
      <p:sp>
        <p:nvSpPr>
          <p:cNvPr id="1090" name="Google Shape;1090;p21"/>
          <p:cNvSpPr txBox="1"/>
          <p:nvPr/>
        </p:nvSpPr>
        <p:spPr>
          <a:xfrm>
            <a:off x="7373082" y="4893350"/>
            <a:ext cx="994831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Emily Groopman</a:t>
            </a:r>
            <a:endParaRPr b="0" i="0" sz="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erson smiling for the camera&#10;&#10;Description automatically generated with low confidence" id="1091" name="Google Shape;109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91286" y="4282447"/>
            <a:ext cx="558421" cy="57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21"/>
          <p:cNvSpPr txBox="1"/>
          <p:nvPr/>
        </p:nvSpPr>
        <p:spPr>
          <a:xfrm>
            <a:off x="24495" y="557679"/>
            <a:ext cx="89306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19% of ClinGen VCEP VUS would move to LP (1% to LB) with new evidence strength</a:t>
            </a:r>
            <a:endParaRPr/>
          </a:p>
        </p:txBody>
      </p:sp>
      <p:sp>
        <p:nvSpPr>
          <p:cNvPr id="1093" name="Google Shape;1093;p21"/>
          <p:cNvSpPr txBox="1"/>
          <p:nvPr/>
        </p:nvSpPr>
        <p:spPr>
          <a:xfrm>
            <a:off x="805099" y="4569597"/>
            <a:ext cx="66921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PP3/BP4 code overlap: PM1(hot spot/fx domain), PP1 (low rate benign missense), PS1 (dif nt, same aa), PM5 (dif aa, same site), PM4 (protein length changing)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22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-US"/>
              <a:t>Splice prediction using machine learning developed tools</a:t>
            </a:r>
            <a:endParaRPr/>
          </a:p>
        </p:txBody>
      </p:sp>
      <p:pic>
        <p:nvPicPr>
          <p:cNvPr id="1099" name="Google Shape;1099;p22"/>
          <p:cNvPicPr preferRelativeResize="0"/>
          <p:nvPr/>
        </p:nvPicPr>
        <p:blipFill rotWithShape="1">
          <a:blip r:embed="rId3">
            <a:alphaModFix/>
          </a:blip>
          <a:srcRect b="53101" l="39932" r="24998" t="24406"/>
          <a:stretch/>
        </p:blipFill>
        <p:spPr>
          <a:xfrm>
            <a:off x="4716401" y="1066799"/>
            <a:ext cx="4176378" cy="143899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100" name="Google Shape;1100;p22"/>
          <p:cNvPicPr preferRelativeResize="0"/>
          <p:nvPr/>
        </p:nvPicPr>
        <p:blipFill rotWithShape="1">
          <a:blip r:embed="rId4">
            <a:alphaModFix/>
          </a:blip>
          <a:srcRect b="17684" l="55556" r="19930" t="57570"/>
          <a:stretch/>
        </p:blipFill>
        <p:spPr>
          <a:xfrm>
            <a:off x="5297200" y="2662225"/>
            <a:ext cx="3302010" cy="17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22"/>
          <p:cNvSpPr/>
          <p:nvPr/>
        </p:nvSpPr>
        <p:spPr>
          <a:xfrm>
            <a:off x="152409" y="3264238"/>
            <a:ext cx="5006221" cy="1879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SpliceAI is free for academic labs and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also for commercial labs on ClinGen’s LabList: https://clinicalgenome.org/tools/clinical-lab-data-sharing-list/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Pangolin is freely available under a GPL-3.0 License on GitHub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Free lookup tool for </a:t>
            </a:r>
            <a:r>
              <a:rPr b="0" i="0" lang="en-US" sz="1400" u="sng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SpliceAI</a:t>
            </a:r>
            <a:r>
              <a:rPr b="0" i="0" lang="en-US" sz="1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, </a:t>
            </a:r>
            <a:r>
              <a:rPr b="0" i="0" lang="en-US" sz="1400" u="sng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Pangolin</a:t>
            </a:r>
            <a:r>
              <a:rPr b="0" i="0" lang="en-US" sz="1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, and other tools https://spliceailookup.broadinstitute.org/  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2" name="Google Shape;1102;p22"/>
          <p:cNvPicPr preferRelativeResize="0"/>
          <p:nvPr/>
        </p:nvPicPr>
        <p:blipFill rotWithShape="1">
          <a:blip r:embed="rId7">
            <a:alphaModFix/>
          </a:blip>
          <a:srcRect b="16726" l="24174" r="6348" t="25364"/>
          <a:stretch/>
        </p:blipFill>
        <p:spPr>
          <a:xfrm>
            <a:off x="152410" y="1066799"/>
            <a:ext cx="4196954" cy="1879262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103" name="Google Shape;1103;p22"/>
          <p:cNvSpPr txBox="1"/>
          <p:nvPr/>
        </p:nvSpPr>
        <p:spPr>
          <a:xfrm>
            <a:off x="1829136" y="1143742"/>
            <a:ext cx="84350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SpliceAI</a:t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22"/>
          <p:cNvSpPr txBox="1"/>
          <p:nvPr/>
        </p:nvSpPr>
        <p:spPr>
          <a:xfrm>
            <a:off x="6382839" y="1167023"/>
            <a:ext cx="8819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Pangolin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9" name="Google Shape;1109;p23"/>
          <p:cNvPicPr preferRelativeResize="0"/>
          <p:nvPr/>
        </p:nvPicPr>
        <p:blipFill rotWithShape="1">
          <a:blip r:embed="rId3">
            <a:alphaModFix/>
          </a:blip>
          <a:srcRect b="4005" l="13541" r="45555" t="57493"/>
          <a:stretch/>
        </p:blipFill>
        <p:spPr>
          <a:xfrm>
            <a:off x="5286217" y="1699368"/>
            <a:ext cx="3740150" cy="189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23"/>
          <p:cNvPicPr preferRelativeResize="0"/>
          <p:nvPr/>
        </p:nvPicPr>
        <p:blipFill rotWithShape="1">
          <a:blip r:embed="rId4">
            <a:alphaModFix/>
          </a:blip>
          <a:srcRect b="22506" l="28305" r="37741" t="42235"/>
          <a:stretch/>
        </p:blipFill>
        <p:spPr>
          <a:xfrm>
            <a:off x="295433" y="2236449"/>
            <a:ext cx="4441667" cy="2479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23"/>
          <p:cNvPicPr preferRelativeResize="0"/>
          <p:nvPr/>
        </p:nvPicPr>
        <p:blipFill rotWithShape="1">
          <a:blip r:embed="rId5">
            <a:alphaModFix/>
          </a:blip>
          <a:srcRect b="54912" l="26855" r="12178" t="25132"/>
          <a:stretch/>
        </p:blipFill>
        <p:spPr>
          <a:xfrm>
            <a:off x="133206" y="1078495"/>
            <a:ext cx="5574891" cy="980769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23"/>
          <p:cNvSpPr/>
          <p:nvPr/>
        </p:nvSpPr>
        <p:spPr>
          <a:xfrm>
            <a:off x="204715" y="1002911"/>
            <a:ext cx="4616246" cy="298655"/>
          </a:xfrm>
          <a:prstGeom prst="rect">
            <a:avLst/>
          </a:prstGeom>
          <a:solidFill>
            <a:srgbClr val="6B83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A38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3" name="Google Shape;111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8642" y="1054393"/>
            <a:ext cx="653996" cy="228899"/>
          </a:xfrm>
          <a:prstGeom prst="rect">
            <a:avLst/>
          </a:prstGeom>
          <a:solidFill>
            <a:srgbClr val="6B8372"/>
          </a:solidFill>
          <a:ln>
            <a:noFill/>
          </a:ln>
        </p:spPr>
      </p:pic>
      <p:sp>
        <p:nvSpPr>
          <p:cNvPr id="1114" name="Google Shape;1114;p23"/>
          <p:cNvSpPr txBox="1"/>
          <p:nvPr/>
        </p:nvSpPr>
        <p:spPr>
          <a:xfrm>
            <a:off x="133206" y="539341"/>
            <a:ext cx="900118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ClinGen Splicing WG released calibration guidance for SpliceAI and experimental splicing assays</a:t>
            </a:r>
            <a:endParaRPr/>
          </a:p>
        </p:txBody>
      </p:sp>
      <p:pic>
        <p:nvPicPr>
          <p:cNvPr id="1115" name="Google Shape;1115;p23"/>
          <p:cNvPicPr preferRelativeResize="0"/>
          <p:nvPr/>
        </p:nvPicPr>
        <p:blipFill rotWithShape="1">
          <a:blip r:embed="rId7">
            <a:alphaModFix/>
          </a:blip>
          <a:srcRect b="9690" l="36250" r="21111" t="25112"/>
          <a:stretch/>
        </p:blipFill>
        <p:spPr>
          <a:xfrm>
            <a:off x="6750050" y="3191003"/>
            <a:ext cx="2228850" cy="1831848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23"/>
          <p:cNvSpPr txBox="1"/>
          <p:nvPr/>
        </p:nvSpPr>
        <p:spPr>
          <a:xfrm>
            <a:off x="439659" y="4835723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Walker et al. Am J Hum Genet. 2023 PMID: 37352859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1" name="Google Shape;11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370" y="502771"/>
            <a:ext cx="1467055" cy="7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24"/>
          <p:cNvSpPr txBox="1"/>
          <p:nvPr/>
        </p:nvSpPr>
        <p:spPr>
          <a:xfrm>
            <a:off x="2036740" y="502771"/>
            <a:ext cx="136768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Volume 111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 1, p.5-10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 2024</a:t>
            </a:r>
            <a:endParaRPr/>
          </a:p>
        </p:txBody>
      </p:sp>
      <p:pic>
        <p:nvPicPr>
          <p:cNvPr id="1123" name="Google Shape;1123;p24"/>
          <p:cNvPicPr preferRelativeResize="0"/>
          <p:nvPr/>
        </p:nvPicPr>
        <p:blipFill rotWithShape="1">
          <a:blip r:embed="rId4">
            <a:alphaModFix/>
          </a:blip>
          <a:srcRect b="32375" l="25040" r="9633" t="17778"/>
          <a:stretch/>
        </p:blipFill>
        <p:spPr>
          <a:xfrm>
            <a:off x="368773" y="1294653"/>
            <a:ext cx="8406454" cy="38488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24"/>
          <p:cNvSpPr txBox="1"/>
          <p:nvPr/>
        </p:nvSpPr>
        <p:spPr>
          <a:xfrm>
            <a:off x="4383313" y="105876"/>
            <a:ext cx="4572000" cy="2816156"/>
          </a:xfrm>
          <a:prstGeom prst="rect">
            <a:avLst/>
          </a:prstGeom>
          <a:solidFill>
            <a:srgbClr val="B0DABB"/>
          </a:solidFill>
          <a:ln cap="flat" cmpd="sng" w="38100">
            <a:solidFill>
              <a:srgbClr val="1A38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can we do to resolve VUS?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standards for variant classification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data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Share case observations: submit to ClinVar, publish data, build and share case repositories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predictors of variant impact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Better training datasets; machine learning; gene and mechanism-specific models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Scale the functional assessment of human variation</a:t>
            </a:r>
            <a:endParaRPr/>
          </a:p>
        </p:txBody>
      </p:sp>
      <p:sp>
        <p:nvSpPr>
          <p:cNvPr id="1125" name="Google Shape;1125;p24"/>
          <p:cNvSpPr/>
          <p:nvPr/>
        </p:nvSpPr>
        <p:spPr>
          <a:xfrm>
            <a:off x="3955627" y="2345118"/>
            <a:ext cx="480906" cy="27616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19050">
            <a:solidFill>
              <a:srgbClr val="432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" name="Google Shape;1130;p25"/>
          <p:cNvPicPr preferRelativeResize="0"/>
          <p:nvPr/>
        </p:nvPicPr>
        <p:blipFill rotWithShape="1">
          <a:blip r:embed="rId3">
            <a:alphaModFix/>
          </a:blip>
          <a:srcRect b="1162" l="8333" r="9482" t="14074"/>
          <a:stretch/>
        </p:blipFill>
        <p:spPr>
          <a:xfrm>
            <a:off x="829733" y="994378"/>
            <a:ext cx="7484533" cy="4149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 to the Atlas of Variant Effects Alliance home page" id="1131" name="Google Shape;113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159" y="387879"/>
            <a:ext cx="1727200" cy="530454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25"/>
          <p:cNvSpPr/>
          <p:nvPr/>
        </p:nvSpPr>
        <p:spPr>
          <a:xfrm>
            <a:off x="4500438" y="2250219"/>
            <a:ext cx="1844703" cy="2782957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26"/>
          <p:cNvSpPr/>
          <p:nvPr/>
        </p:nvSpPr>
        <p:spPr>
          <a:xfrm>
            <a:off x="0" y="0"/>
            <a:ext cx="1768355" cy="4092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8" name="Google Shape;113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879" y="425921"/>
            <a:ext cx="1412988" cy="943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26"/>
          <p:cNvPicPr preferRelativeResize="0"/>
          <p:nvPr/>
        </p:nvPicPr>
        <p:blipFill rotWithShape="1">
          <a:blip r:embed="rId4">
            <a:alphaModFix/>
          </a:blip>
          <a:srcRect b="15366" l="14741" r="16444" t="32265"/>
          <a:stretch/>
        </p:blipFill>
        <p:spPr>
          <a:xfrm>
            <a:off x="640337" y="1632373"/>
            <a:ext cx="7583234" cy="3101861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26"/>
          <p:cNvSpPr txBox="1"/>
          <p:nvPr/>
        </p:nvSpPr>
        <p:spPr>
          <a:xfrm>
            <a:off x="1670141" y="483230"/>
            <a:ext cx="67834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</a:rPr>
              <a:t>MaveDB is a public repository for datasets from Multiplexed Assays of Variant Effect (MAVEs)</a:t>
            </a:r>
            <a:endParaRPr/>
          </a:p>
        </p:txBody>
      </p:sp>
      <p:sp>
        <p:nvSpPr>
          <p:cNvPr id="1141" name="Google Shape;1141;p26"/>
          <p:cNvSpPr txBox="1"/>
          <p:nvPr/>
        </p:nvSpPr>
        <p:spPr>
          <a:xfrm>
            <a:off x="392853" y="4866501"/>
            <a:ext cx="914399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</a:rPr>
              <a:t>MaveDB is open-source, released under the </a:t>
            </a:r>
            <a:r>
              <a:rPr b="0" i="0" lang="en-US" sz="1200" u="sng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AGPLv3</a:t>
            </a:r>
            <a:r>
              <a:rPr b="0" i="0" lang="en-US" sz="1200" u="none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</a:rPr>
              <a:t> license and available at </a:t>
            </a:r>
            <a:r>
              <a:rPr b="0" i="0" lang="en-US" sz="1200" u="sng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https://www.mavedb.org</a:t>
            </a:r>
            <a:r>
              <a:rPr b="0" i="0" lang="en-US" sz="1200" u="none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</p:txBody>
      </p:sp>
      <p:sp>
        <p:nvSpPr>
          <p:cNvPr id="1142" name="Google Shape;1142;p26"/>
          <p:cNvSpPr txBox="1"/>
          <p:nvPr/>
        </p:nvSpPr>
        <p:spPr>
          <a:xfrm>
            <a:off x="1647457" y="1273245"/>
            <a:ext cx="668528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3F51B5"/>
                </a:solidFill>
                <a:latin typeface="Raleway"/>
                <a:ea typeface="Raleway"/>
                <a:cs typeface="Raleway"/>
                <a:sym typeface="Raleway"/>
              </a:rPr>
              <a:t>9,330,570 variant effect measurements as of November 11</a:t>
            </a:r>
            <a:r>
              <a:rPr b="1" baseline="30000" i="0" lang="en-US" sz="1400" u="none" cap="none" strike="noStrike">
                <a:solidFill>
                  <a:srgbClr val="3F51B5"/>
                </a:solidFill>
                <a:latin typeface="Raleway"/>
                <a:ea typeface="Raleway"/>
                <a:cs typeface="Raleway"/>
                <a:sym typeface="Raleway"/>
              </a:rPr>
              <a:t>th</a:t>
            </a:r>
            <a:r>
              <a:rPr b="1" i="0" lang="en-US" sz="1400" u="none" cap="none" strike="noStrike">
                <a:solidFill>
                  <a:srgbClr val="3F51B5"/>
                </a:solidFill>
                <a:latin typeface="Raleway"/>
                <a:ea typeface="Raleway"/>
                <a:cs typeface="Raleway"/>
                <a:sym typeface="Raleway"/>
              </a:rPr>
              <a:t>, 2025</a:t>
            </a:r>
            <a:endParaRPr/>
          </a:p>
        </p:txBody>
      </p:sp>
      <p:pic>
        <p:nvPicPr>
          <p:cNvPr descr="Go to the Atlas of Variant Effects Alliance home page" id="1143" name="Google Shape;114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8705" y="23844"/>
            <a:ext cx="1185337" cy="36403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144" name="Google Shape;1144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422328" y="127206"/>
            <a:ext cx="655893" cy="950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26"/>
          <p:cNvSpPr txBox="1"/>
          <p:nvPr/>
        </p:nvSpPr>
        <p:spPr>
          <a:xfrm>
            <a:off x="8422328" y="1026860"/>
            <a:ext cx="7216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Doug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Fowler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7"/>
          <p:cNvSpPr/>
          <p:nvPr/>
        </p:nvSpPr>
        <p:spPr>
          <a:xfrm>
            <a:off x="0" y="0"/>
            <a:ext cx="1768355" cy="4092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27"/>
          <p:cNvSpPr txBox="1"/>
          <p:nvPr/>
        </p:nvSpPr>
        <p:spPr>
          <a:xfrm>
            <a:off x="139139" y="1551595"/>
            <a:ext cx="266130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</a:rPr>
              <a:t>MaveMD integrates with ClinVar and the ClinGen Allele Registry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5182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51826"/>
                </a:solidFill>
                <a:latin typeface="Poppins"/>
                <a:ea typeface="Poppins"/>
                <a:cs typeface="Poppins"/>
                <a:sym typeface="Poppins"/>
              </a:rPr>
              <a:t>Displays and exports clinical evidence calibrations compatible with ACMG/AMP variant classification guidelines. </a:t>
            </a:r>
            <a:endParaRPr/>
          </a:p>
        </p:txBody>
      </p:sp>
      <p:sp>
        <p:nvSpPr>
          <p:cNvPr id="1152" name="Google Shape;1152;p27"/>
          <p:cNvSpPr txBox="1"/>
          <p:nvPr/>
        </p:nvSpPr>
        <p:spPr>
          <a:xfrm>
            <a:off x="118139" y="4753368"/>
            <a:ext cx="312620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sng" cap="none" strike="noStrike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</a:rPr>
              <a:t>https://www.mavedb.org/mavemd</a:t>
            </a:r>
            <a:endParaRPr b="0" i="0" sz="1200" u="none" cap="none" strike="noStrike">
              <a:solidFill>
                <a:srgbClr val="0000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3" name="Google Shape;1153;p27"/>
          <p:cNvSpPr txBox="1"/>
          <p:nvPr/>
        </p:nvSpPr>
        <p:spPr>
          <a:xfrm>
            <a:off x="2766673" y="4383042"/>
            <a:ext cx="668528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3F51B5"/>
                </a:solidFill>
                <a:latin typeface="Raleway"/>
                <a:ea typeface="Raleway"/>
                <a:cs typeface="Raleway"/>
                <a:sym typeface="Raleway"/>
              </a:rPr>
              <a:t>9,330,570 variant effect measurements as of November 11</a:t>
            </a:r>
            <a:r>
              <a:rPr b="1" baseline="30000" i="0" lang="en-US" sz="1400" u="none" cap="none" strike="noStrike">
                <a:solidFill>
                  <a:srgbClr val="3F51B5"/>
                </a:solidFill>
                <a:latin typeface="Raleway"/>
                <a:ea typeface="Raleway"/>
                <a:cs typeface="Raleway"/>
                <a:sym typeface="Raleway"/>
              </a:rPr>
              <a:t>th</a:t>
            </a:r>
            <a:r>
              <a:rPr b="1" i="0" lang="en-US" sz="1400" u="none" cap="none" strike="noStrike">
                <a:solidFill>
                  <a:srgbClr val="3F51B5"/>
                </a:solidFill>
                <a:latin typeface="Raleway"/>
                <a:ea typeface="Raleway"/>
                <a:cs typeface="Raleway"/>
                <a:sym typeface="Raleway"/>
              </a:rPr>
              <a:t>, 2025</a:t>
            </a:r>
            <a:endParaRPr/>
          </a:p>
        </p:txBody>
      </p:sp>
      <p:pic>
        <p:nvPicPr>
          <p:cNvPr descr="Go to the Atlas of Variant Effects Alliance home page" id="1154" name="Google Shape;1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407" y="11922"/>
            <a:ext cx="1185337" cy="36403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descr="MaveMD" id="1155" name="Google Shape;115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715" y="501226"/>
            <a:ext cx="1488719" cy="937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p27"/>
          <p:cNvPicPr preferRelativeResize="0"/>
          <p:nvPr/>
        </p:nvPicPr>
        <p:blipFill rotWithShape="1">
          <a:blip r:embed="rId5">
            <a:alphaModFix/>
          </a:blip>
          <a:srcRect b="7269" l="26063" r="25602" t="29279"/>
          <a:stretch/>
        </p:blipFill>
        <p:spPr>
          <a:xfrm>
            <a:off x="3244341" y="590550"/>
            <a:ext cx="5899659" cy="4162818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27"/>
          <p:cNvSpPr txBox="1"/>
          <p:nvPr/>
        </p:nvSpPr>
        <p:spPr>
          <a:xfrm>
            <a:off x="148715" y="3758602"/>
            <a:ext cx="476942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438,318 variant effect measurements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74 MAVE datasets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32 disease-associated genes</a:t>
            </a:r>
            <a:endParaRPr b="1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27"/>
          <p:cNvSpPr txBox="1"/>
          <p:nvPr/>
        </p:nvSpPr>
        <p:spPr>
          <a:xfrm>
            <a:off x="4146144" y="2394960"/>
            <a:ext cx="106471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BRCA1 SGE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3" name="Google Shape;116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370" y="502771"/>
            <a:ext cx="1467055" cy="7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28"/>
          <p:cNvSpPr txBox="1"/>
          <p:nvPr/>
        </p:nvSpPr>
        <p:spPr>
          <a:xfrm>
            <a:off x="2036740" y="502771"/>
            <a:ext cx="136768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Volume 111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 1, p.5-10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Jan 2024</a:t>
            </a:r>
            <a:endParaRPr/>
          </a:p>
        </p:txBody>
      </p:sp>
      <p:pic>
        <p:nvPicPr>
          <p:cNvPr id="1165" name="Google Shape;1165;p28"/>
          <p:cNvPicPr preferRelativeResize="0"/>
          <p:nvPr/>
        </p:nvPicPr>
        <p:blipFill rotWithShape="1">
          <a:blip r:embed="rId4">
            <a:alphaModFix/>
          </a:blip>
          <a:srcRect b="32375" l="25040" r="9633" t="17778"/>
          <a:stretch/>
        </p:blipFill>
        <p:spPr>
          <a:xfrm>
            <a:off x="368773" y="1294653"/>
            <a:ext cx="8406454" cy="3848847"/>
          </a:xfrm>
          <a:prstGeom prst="rect">
            <a:avLst/>
          </a:prstGeom>
          <a:noFill/>
          <a:ln>
            <a:noFill/>
          </a:ln>
        </p:spPr>
      </p:pic>
      <p:sp>
        <p:nvSpPr>
          <p:cNvPr id="1166" name="Google Shape;1166;p28"/>
          <p:cNvSpPr txBox="1"/>
          <p:nvPr/>
        </p:nvSpPr>
        <p:spPr>
          <a:xfrm>
            <a:off x="4383313" y="105876"/>
            <a:ext cx="4572000" cy="2816156"/>
          </a:xfrm>
          <a:prstGeom prst="rect">
            <a:avLst/>
          </a:prstGeom>
          <a:solidFill>
            <a:srgbClr val="B0DABB"/>
          </a:solidFill>
          <a:ln cap="flat" cmpd="sng" w="38100">
            <a:solidFill>
              <a:srgbClr val="1A38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What can we do to resolve VUS?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standards for variant classification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Share data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Share case observations: submit to ClinVar, publish data, build and share case repositories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 predictors of variant impact </a:t>
            </a:r>
            <a:r>
              <a:rPr b="0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Better training datasets; machine learning; gene and mechanism-specific models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Calibri"/>
              <a:buAutoNum type="arabicPeriod"/>
            </a:pPr>
            <a:r>
              <a:rPr b="1" i="0" lang="en-US" sz="1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Scale the functional assessment of human variation</a:t>
            </a:r>
            <a:endParaRPr/>
          </a:p>
        </p:txBody>
      </p:sp>
      <p:sp>
        <p:nvSpPr>
          <p:cNvPr id="1167" name="Google Shape;1167;p28"/>
          <p:cNvSpPr/>
          <p:nvPr/>
        </p:nvSpPr>
        <p:spPr>
          <a:xfrm>
            <a:off x="3969173" y="787251"/>
            <a:ext cx="480906" cy="276162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19050">
            <a:solidFill>
              <a:srgbClr val="4320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29"/>
          <p:cNvSpPr/>
          <p:nvPr/>
        </p:nvSpPr>
        <p:spPr>
          <a:xfrm>
            <a:off x="428637" y="1414689"/>
            <a:ext cx="2605927" cy="3648615"/>
          </a:xfrm>
          <a:prstGeom prst="flowChartMerge">
            <a:avLst/>
          </a:prstGeom>
          <a:gradFill>
            <a:gsLst>
              <a:gs pos="0">
                <a:srgbClr val="FEFEFE"/>
              </a:gs>
              <a:gs pos="55000">
                <a:srgbClr val="EEF6F6"/>
              </a:gs>
              <a:gs pos="100000">
                <a:srgbClr val="BCD7DC"/>
              </a:gs>
            </a:gsLst>
            <a:path path="circle">
              <a:fillToRect b="100%" l="0%" r="100%" t="0%"/>
            </a:path>
            <a:tileRect b="0%" l="-100%" r="0%" t="-100%"/>
          </a:gra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  <a:effectLst>
            <a:outerShdw blurRad="51500" rotWithShape="0" dir="5400000" dist="254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3" name="Google Shape;1173;p29"/>
          <p:cNvSpPr/>
          <p:nvPr/>
        </p:nvSpPr>
        <p:spPr>
          <a:xfrm>
            <a:off x="511534" y="1230586"/>
            <a:ext cx="2431543" cy="4111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~3-5,000,000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10,000s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1000s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100s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29"/>
          <p:cNvSpPr txBox="1"/>
          <p:nvPr/>
        </p:nvSpPr>
        <p:spPr>
          <a:xfrm>
            <a:off x="3228328" y="1837356"/>
            <a:ext cx="2466639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2 - Look at variants that are suspicious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novo (new, not passed from parents)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Variants already reported as pathogenic</a:t>
            </a:r>
            <a:endParaRPr/>
          </a:p>
        </p:txBody>
      </p:sp>
      <p:sp>
        <p:nvSpPr>
          <p:cNvPr id="1175" name="Google Shape;1175;p29"/>
          <p:cNvSpPr txBox="1"/>
          <p:nvPr/>
        </p:nvSpPr>
        <p:spPr>
          <a:xfrm>
            <a:off x="388825" y="1172179"/>
            <a:ext cx="267696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Number of Variants</a:t>
            </a:r>
            <a:endParaRPr/>
          </a:p>
        </p:txBody>
      </p:sp>
      <p:cxnSp>
        <p:nvCxnSpPr>
          <p:cNvPr id="1176" name="Google Shape;1176;p29"/>
          <p:cNvCxnSpPr/>
          <p:nvPr/>
        </p:nvCxnSpPr>
        <p:spPr>
          <a:xfrm>
            <a:off x="5694967" y="3185092"/>
            <a:ext cx="9803" cy="1605497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  <p:cxnSp>
        <p:nvCxnSpPr>
          <p:cNvPr id="1177" name="Google Shape;1177;p29"/>
          <p:cNvCxnSpPr/>
          <p:nvPr/>
        </p:nvCxnSpPr>
        <p:spPr>
          <a:xfrm>
            <a:off x="5694966" y="1990948"/>
            <a:ext cx="1" cy="1013702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med" w="med" type="stealth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  <p:sp>
        <p:nvSpPr>
          <p:cNvPr id="1178" name="Google Shape;1178;p29"/>
          <p:cNvSpPr txBox="1"/>
          <p:nvPr/>
        </p:nvSpPr>
        <p:spPr>
          <a:xfrm>
            <a:off x="3956116" y="1317091"/>
            <a:ext cx="2678554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1 - Get rid of common variants</a:t>
            </a:r>
            <a:endParaRPr/>
          </a:p>
        </p:txBody>
      </p:sp>
      <p:sp>
        <p:nvSpPr>
          <p:cNvPr id="1179" name="Google Shape;1179;p29"/>
          <p:cNvSpPr txBox="1"/>
          <p:nvPr/>
        </p:nvSpPr>
        <p:spPr>
          <a:xfrm>
            <a:off x="6079142" y="2026168"/>
            <a:ext cx="246663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Step 3 - Look at variants in genes linked to the person symptoms</a:t>
            </a:r>
            <a:endParaRPr/>
          </a:p>
        </p:txBody>
      </p:sp>
      <p:pic>
        <p:nvPicPr>
          <p:cNvPr descr="100+ Free Gene &amp; Dna Images" id="1180" name="Google Shape;118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5973" y="2285082"/>
            <a:ext cx="2681198" cy="1340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29"/>
          <p:cNvSpPr/>
          <p:nvPr/>
        </p:nvSpPr>
        <p:spPr>
          <a:xfrm>
            <a:off x="3771911" y="2608815"/>
            <a:ext cx="304081" cy="284672"/>
          </a:xfrm>
          <a:prstGeom prst="lightningBolt">
            <a:avLst/>
          </a:prstGeom>
          <a:solidFill>
            <a:schemeClr val="accent1"/>
          </a:solidFill>
          <a:ln cap="flat" cmpd="sng" w="190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linvar logo" id="1182" name="Google Shape;1182;p29"/>
          <p:cNvPicPr preferRelativeResize="0"/>
          <p:nvPr/>
        </p:nvPicPr>
        <p:blipFill rotWithShape="1">
          <a:blip r:embed="rId4">
            <a:alphaModFix/>
          </a:blip>
          <a:srcRect b="20340" l="7701" r="39731" t="19198"/>
          <a:stretch/>
        </p:blipFill>
        <p:spPr>
          <a:xfrm>
            <a:off x="3589256" y="3601646"/>
            <a:ext cx="1719383" cy="58137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descr="Does a Pediatrician Do Surgery? - Children's Medical" id="1183" name="Google Shape;118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07871" y="2459133"/>
            <a:ext cx="1403015" cy="935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4" name="Google Shape;1184;p29"/>
          <p:cNvPicPr preferRelativeResize="0"/>
          <p:nvPr/>
        </p:nvPicPr>
        <p:blipFill rotWithShape="1">
          <a:blip r:embed="rId6">
            <a:alphaModFix/>
          </a:blip>
          <a:srcRect b="33480" l="15636" r="22170" t="10443"/>
          <a:stretch/>
        </p:blipFill>
        <p:spPr>
          <a:xfrm>
            <a:off x="5976538" y="3335629"/>
            <a:ext cx="2671847" cy="129488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185" name="Google Shape;1185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14039" y="1194779"/>
            <a:ext cx="1196848" cy="589010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29"/>
          <p:cNvSpPr txBox="1"/>
          <p:nvPr/>
        </p:nvSpPr>
        <p:spPr>
          <a:xfrm>
            <a:off x="1889777" y="450489"/>
            <a:ext cx="5319601" cy="438483"/>
          </a:xfrm>
          <a:prstGeom prst="rect">
            <a:avLst/>
          </a:prstGeom>
          <a:noFill/>
          <a:ln>
            <a:noFill/>
          </a:ln>
        </p:spPr>
        <p:txBody>
          <a:bodyPr anchorCtr="0" anchor="t" bIns="34225" lIns="68475" spcFirstLastPara="1" rIns="68475" wrap="square" tIns="342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456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424456"/>
                </a:solidFill>
                <a:latin typeface="Calibri"/>
                <a:ea typeface="Calibri"/>
                <a:cs typeface="Calibri"/>
                <a:sym typeface="Calibri"/>
              </a:rPr>
              <a:t>Genome analysis starts with filtration</a:t>
            </a:r>
            <a:endParaRPr/>
          </a:p>
        </p:txBody>
      </p:sp>
      <p:sp>
        <p:nvSpPr>
          <p:cNvPr id="1187" name="Google Shape;1187;p29"/>
          <p:cNvSpPr txBox="1"/>
          <p:nvPr/>
        </p:nvSpPr>
        <p:spPr>
          <a:xfrm>
            <a:off x="3668711" y="4818115"/>
            <a:ext cx="413837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0-few candidate causal variants in known or novel genes</a:t>
            </a:r>
            <a:endParaRPr/>
          </a:p>
        </p:txBody>
      </p:sp>
      <p:sp>
        <p:nvSpPr>
          <p:cNvPr id="1188" name="Google Shape;1188;p29"/>
          <p:cNvSpPr/>
          <p:nvPr/>
        </p:nvSpPr>
        <p:spPr>
          <a:xfrm>
            <a:off x="3567858" y="1069530"/>
            <a:ext cx="5319601" cy="807814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30"/>
          <p:cNvSpPr txBox="1"/>
          <p:nvPr>
            <p:ph type="title"/>
          </p:nvPr>
        </p:nvSpPr>
        <p:spPr>
          <a:xfrm>
            <a:off x="0" y="523999"/>
            <a:ext cx="9144000" cy="3231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3E3E67"/>
                </a:solidFill>
                <a:latin typeface="Arial"/>
                <a:ea typeface="Arial"/>
                <a:cs typeface="Arial"/>
                <a:sym typeface="Arial"/>
              </a:rPr>
              <a:t>Frequency of </a:t>
            </a:r>
            <a:r>
              <a:rPr i="1" lang="en-US" sz="2400">
                <a:solidFill>
                  <a:srgbClr val="3E3E67"/>
                </a:solidFill>
                <a:latin typeface="Arial"/>
                <a:ea typeface="Arial"/>
                <a:cs typeface="Arial"/>
                <a:sym typeface="Arial"/>
              </a:rPr>
              <a:t>TNNT2 </a:t>
            </a:r>
            <a:r>
              <a:rPr lang="en-US" sz="2400">
                <a:solidFill>
                  <a:srgbClr val="3E3E67"/>
                </a:solidFill>
                <a:latin typeface="Arial"/>
                <a:ea typeface="Arial"/>
                <a:cs typeface="Arial"/>
                <a:sym typeface="Arial"/>
              </a:rPr>
              <a:t>K247R Variant in Global Populations </a:t>
            </a:r>
            <a:endParaRPr/>
          </a:p>
        </p:txBody>
      </p:sp>
      <p:sp>
        <p:nvSpPr>
          <p:cNvPr id="1195" name="Google Shape;1195;p30"/>
          <p:cNvSpPr txBox="1"/>
          <p:nvPr/>
        </p:nvSpPr>
        <p:spPr>
          <a:xfrm>
            <a:off x="238124" y="4780320"/>
            <a:ext cx="5124344" cy="3462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E3E67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Manrai AK </a:t>
            </a:r>
            <a:r>
              <a:rPr b="0" i="1" lang="en-US" sz="165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et al., N Engl J Med </a:t>
            </a:r>
            <a:r>
              <a:rPr b="0" i="0" lang="en-US" sz="1650" u="none" cap="none" strike="noStrike">
                <a:solidFill>
                  <a:srgbClr val="3E3E67"/>
                </a:solidFill>
                <a:latin typeface="Calibri"/>
                <a:ea typeface="Calibri"/>
                <a:cs typeface="Calibri"/>
                <a:sym typeface="Calibri"/>
              </a:rPr>
              <a:t>2016; 375:655-65.</a:t>
            </a:r>
            <a:endParaRPr/>
          </a:p>
        </p:txBody>
      </p:sp>
      <p:pic>
        <p:nvPicPr>
          <p:cNvPr id="1196" name="Google Shape;119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5596" y="933391"/>
            <a:ext cx="6069446" cy="3827334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30"/>
          <p:cNvSpPr txBox="1"/>
          <p:nvPr/>
        </p:nvSpPr>
        <p:spPr>
          <a:xfrm>
            <a:off x="7255042" y="2571750"/>
            <a:ext cx="16832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Absent/rare</a:t>
            </a:r>
            <a:endParaRPr/>
          </a:p>
        </p:txBody>
      </p:sp>
      <p:sp>
        <p:nvSpPr>
          <p:cNvPr id="1198" name="Google Shape;1198;p30"/>
          <p:cNvSpPr txBox="1"/>
          <p:nvPr/>
        </p:nvSpPr>
        <p:spPr>
          <a:xfrm>
            <a:off x="850879" y="3651213"/>
            <a:ext cx="132440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Common</a:t>
            </a:r>
            <a:endParaRPr/>
          </a:p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31"/>
          <p:cNvSpPr txBox="1"/>
          <p:nvPr/>
        </p:nvSpPr>
        <p:spPr>
          <a:xfrm>
            <a:off x="245410" y="-92591"/>
            <a:ext cx="9035673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Common variant discovery to rule out causality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04" name="Google Shape;1204;p31"/>
          <p:cNvGraphicFramePr/>
          <p:nvPr/>
        </p:nvGraphicFramePr>
        <p:xfrm>
          <a:off x="435769" y="2093119"/>
          <a:ext cx="8458200" cy="3050381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205" name="Google Shape;1205;p31"/>
          <p:cNvSpPr txBox="1"/>
          <p:nvPr/>
        </p:nvSpPr>
        <p:spPr>
          <a:xfrm>
            <a:off x="321056" y="901581"/>
            <a:ext cx="8687626" cy="129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8585" lvl="0" marL="12858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Despite massive European sample growth in gnomAD v4, very few new common alleles were discovered.</a:t>
            </a:r>
            <a:endParaRPr/>
          </a:p>
          <a:p>
            <a:pPr indent="-128585" lvl="0" marL="12858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contrast, despite very modest sample growth in non-European, more common variants are identified</a:t>
            </a:r>
            <a:endParaRPr/>
          </a:p>
          <a:p>
            <a:pPr indent="-57141" lvl="0" marL="17144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06" name="Google Shape;1206;p31"/>
          <p:cNvCxnSpPr/>
          <p:nvPr/>
        </p:nvCxnSpPr>
        <p:spPr>
          <a:xfrm>
            <a:off x="4907756" y="4100512"/>
            <a:ext cx="0" cy="728663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4039" y="1743382"/>
            <a:ext cx="4815265" cy="2643161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32"/>
          <p:cNvSpPr txBox="1"/>
          <p:nvPr>
            <p:ph idx="1" type="body"/>
          </p:nvPr>
        </p:nvSpPr>
        <p:spPr>
          <a:xfrm>
            <a:off x="258520" y="1123696"/>
            <a:ext cx="5047406" cy="383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892" lvl="0" marL="457189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gnomAD v5: </a:t>
            </a:r>
            <a:endParaRPr/>
          </a:p>
          <a:p>
            <a:pPr indent="-342892" lvl="1" marL="91437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Add &gt;415,000 All of Us WGS</a:t>
            </a:r>
            <a:endParaRPr/>
          </a:p>
          <a:p>
            <a:pPr indent="0" lvl="0" marL="114297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342892" lvl="0" marL="457189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gnomAD v6: </a:t>
            </a:r>
            <a:endParaRPr/>
          </a:p>
          <a:p>
            <a:pPr indent="-342892" lvl="1" marL="914378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</a:pPr>
            <a:r>
              <a:rPr b="1" lang="en-US" sz="2400">
                <a:solidFill>
                  <a:srgbClr val="1472BC"/>
                </a:solidFill>
                <a:latin typeface="Calibri"/>
                <a:ea typeface="Calibri"/>
                <a:cs typeface="Calibri"/>
                <a:sym typeface="Calibri"/>
              </a:rPr>
              <a:t>Federated gnomAD</a:t>
            </a:r>
            <a:endParaRPr/>
          </a:p>
          <a:p>
            <a:pPr indent="0" lvl="1" marL="571486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rgbClr val="1472B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571486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</a:pPr>
            <a:r>
              <a:rPr lang="en-US" sz="2400">
                <a:solidFill>
                  <a:srgbClr val="1472BC"/>
                </a:solidFill>
                <a:latin typeface="Calibri"/>
                <a:ea typeface="Calibri"/>
                <a:cs typeface="Calibri"/>
                <a:sym typeface="Calibri"/>
              </a:rPr>
              <a:t>Each site will process their data according to gnomAD best practices and then share aggregate AFs for representation in gnomAD</a:t>
            </a:r>
            <a:endParaRPr/>
          </a:p>
        </p:txBody>
      </p:sp>
      <p:sp>
        <p:nvSpPr>
          <p:cNvPr id="1214" name="Google Shape;1214;p32"/>
          <p:cNvSpPr txBox="1"/>
          <p:nvPr>
            <p:ph type="title"/>
          </p:nvPr>
        </p:nvSpPr>
        <p:spPr>
          <a:xfrm>
            <a:off x="333605" y="6118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US"/>
              <a:t>The Future of gnomAD</a:t>
            </a:r>
            <a:endParaRPr/>
          </a:p>
        </p:txBody>
      </p:sp>
      <p:pic>
        <p:nvPicPr>
          <p:cNvPr id="1215" name="Google Shape;1215;p32"/>
          <p:cNvPicPr preferRelativeResize="0"/>
          <p:nvPr/>
        </p:nvPicPr>
        <p:blipFill rotWithShape="1">
          <a:blip r:embed="rId4">
            <a:alphaModFix/>
          </a:blip>
          <a:srcRect b="74445" l="11626" r="58501" t="12666"/>
          <a:stretch/>
        </p:blipFill>
        <p:spPr>
          <a:xfrm>
            <a:off x="6273041" y="4295634"/>
            <a:ext cx="2081752" cy="504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32"/>
          <p:cNvPicPr preferRelativeResize="0"/>
          <p:nvPr/>
        </p:nvPicPr>
        <p:blipFill rotWithShape="1">
          <a:blip r:embed="rId5">
            <a:alphaModFix/>
          </a:blip>
          <a:srcRect b="14926" l="10884" r="14560" t="11064"/>
          <a:stretch/>
        </p:blipFill>
        <p:spPr>
          <a:xfrm>
            <a:off x="6325496" y="595547"/>
            <a:ext cx="1976843" cy="919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1" name="Google Shape;1221;p33"/>
          <p:cNvPicPr preferRelativeResize="0"/>
          <p:nvPr/>
        </p:nvPicPr>
        <p:blipFill rotWithShape="1">
          <a:blip r:embed="rId3">
            <a:alphaModFix/>
          </a:blip>
          <a:srcRect b="3445" l="4406" r="3713" t="19860"/>
          <a:stretch/>
        </p:blipFill>
        <p:spPr>
          <a:xfrm>
            <a:off x="5257800" y="0"/>
            <a:ext cx="3886201" cy="2198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148852"/>
            <a:ext cx="9144000" cy="3482578"/>
          </a:xfrm>
          <a:prstGeom prst="rect">
            <a:avLst/>
          </a:prstGeom>
          <a:noFill/>
          <a:ln>
            <a:noFill/>
          </a:ln>
        </p:spPr>
      </p:pic>
      <p:sp>
        <p:nvSpPr>
          <p:cNvPr id="1223" name="Google Shape;1223;p33"/>
          <p:cNvSpPr txBox="1"/>
          <p:nvPr/>
        </p:nvSpPr>
        <p:spPr>
          <a:xfrm>
            <a:off x="94593" y="27071"/>
            <a:ext cx="5273565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A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rgbClr val="1B75BA"/>
                </a:solidFill>
                <a:latin typeface="Calibri"/>
                <a:ea typeface="Calibri"/>
                <a:cs typeface="Calibri"/>
                <a:sym typeface="Calibri"/>
              </a:rPr>
              <a:t>GA4GH: the global standards organization for genomics</a:t>
            </a:r>
            <a:endParaRPr b="0" i="0" sz="3300" u="none" cap="none" strike="noStrike">
              <a:solidFill>
                <a:srgbClr val="1B75B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33"/>
          <p:cNvSpPr txBox="1"/>
          <p:nvPr/>
        </p:nvSpPr>
        <p:spPr>
          <a:xfrm>
            <a:off x="94594" y="1298008"/>
            <a:ext cx="611702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8334" lvl="0" marL="3929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A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1B75BA"/>
                </a:solidFill>
                <a:latin typeface="Calibri"/>
                <a:ea typeface="Calibri"/>
                <a:cs typeface="Calibri"/>
                <a:sym typeface="Calibri"/>
              </a:rPr>
              <a:t>GA4GH develops standards and policies for responsible genomic and health-related data sharing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2100"/>
              <a:buFont typeface="Arial"/>
              <a:buNone/>
            </a:pPr>
            <a:br>
              <a:rPr b="0" i="0" lang="en-US" sz="2100" u="none" cap="none" strike="noStrike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100" u="none" cap="none" strike="noStrike">
              <a:solidFill>
                <a:srgbClr val="4472C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33"/>
          <p:cNvSpPr txBox="1"/>
          <p:nvPr/>
        </p:nvSpPr>
        <p:spPr>
          <a:xfrm>
            <a:off x="94592" y="2335686"/>
            <a:ext cx="3570890" cy="530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95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Convene</a:t>
            </a:r>
            <a:r>
              <a:rPr b="0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stakeholders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6" name="Google Shape;1226;p33"/>
          <p:cNvSpPr txBox="1"/>
          <p:nvPr/>
        </p:nvSpPr>
        <p:spPr>
          <a:xfrm>
            <a:off x="5872656" y="2309965"/>
            <a:ext cx="3224048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952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Catalyze</a:t>
            </a:r>
            <a:r>
              <a:rPr b="0" i="0" lang="en-US" sz="2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data sharing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1" name="Google Shape;1231;p34"/>
          <p:cNvGraphicFramePr/>
          <p:nvPr/>
        </p:nvGraphicFramePr>
        <p:xfrm>
          <a:off x="199866" y="53369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{BD2313C2-3D6F-4457-A566-EB8E2F0E771F}</a:tableStyleId>
              </a:tblPr>
              <a:tblGrid>
                <a:gridCol w="1377925"/>
                <a:gridCol w="903575"/>
                <a:gridCol w="3231675"/>
                <a:gridCol w="2337975"/>
              </a:tblGrid>
              <a:tr h="32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Country/Region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Samples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Source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Lead</a:t>
                      </a:r>
                      <a:endParaRPr/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Africa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TBD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African Genome Variation Database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Nicky Mulder</a:t>
                      </a:r>
                      <a:endParaRPr/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Australia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Our DNA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Daniel MacArthur</a:t>
                      </a:r>
                      <a:endParaRPr/>
                    </a:p>
                  </a:txBody>
                  <a:tcPr marT="34300" marB="34300" marR="68575" marL="68575"/>
                </a:tc>
              </a:tr>
              <a:tr h="354325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Austria</a:t>
                      </a:r>
                      <a:endParaRPr/>
                    </a:p>
                  </a:txBody>
                  <a:tcPr marT="11425" marB="11425" marR="17150" marL="17150" anchor="ctr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TBD</a:t>
                      </a:r>
                      <a:endParaRPr/>
                    </a:p>
                  </a:txBody>
                  <a:tcPr marT="11425" marB="11425" marR="17150" marL="17150" anchor="ctr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Austrian Human Genome Project</a:t>
                      </a:r>
                      <a:endParaRPr/>
                    </a:p>
                  </a:txBody>
                  <a:tcPr marT="11425" marB="11425" marR="17150" marL="17150" anchor="ctr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Johannes Zschocke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425" marB="11425" marR="17150" marL="17150" anchor="ctr"/>
                </a:tc>
              </a:tr>
              <a:tr h="354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Brazil</a:t>
                      </a:r>
                      <a:endParaRPr/>
                    </a:p>
                  </a:txBody>
                  <a:tcPr marT="68575" marB="68575" marR="85725" marL="8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21,000</a:t>
                      </a:r>
                      <a:endParaRPr/>
                    </a:p>
                  </a:txBody>
                  <a:tcPr marT="68575" marB="68575" marR="85725" marL="8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Genomas SUS</a:t>
                      </a:r>
                      <a:endParaRPr/>
                    </a:p>
                  </a:txBody>
                  <a:tcPr marT="68575" marB="68575" marR="85725" marL="8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Leandro Colli</a:t>
                      </a:r>
                      <a:endParaRPr/>
                    </a:p>
                  </a:txBody>
                  <a:tcPr marT="68575" marB="68575" marR="85725" marL="85725" anchor="ctr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Canada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Canadian Genomic Data Commons 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Jordan Lerner-Ellis</a:t>
                      </a:r>
                      <a:endParaRPr/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China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Adv. Inst. for Information Technology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Xiao Li</a:t>
                      </a:r>
                      <a:endParaRPr/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Europe/UK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&gt;100,000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EGA, ERNRND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Abeer Fadda, Holm Graessner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Germany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Clinical sequencing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Peter Krawitz</a:t>
                      </a:r>
                      <a:endParaRPr/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Indonesia</a:t>
                      </a:r>
                      <a:endParaRPr/>
                    </a:p>
                  </a:txBody>
                  <a:tcPr marT="11425" marB="11425" marR="17150" marL="1715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TBD</a:t>
                      </a:r>
                      <a:endParaRPr/>
                    </a:p>
                  </a:txBody>
                  <a:tcPr marT="11425" marB="11425" marR="17150" marL="1715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Indonesian Biobank</a:t>
                      </a:r>
                      <a:endParaRPr/>
                    </a:p>
                  </a:txBody>
                  <a:tcPr marT="11425" marB="11425" marR="17150" marL="1715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Meutia Kumaheri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1425" marB="11425" marR="17150" marL="17150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Japan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100,000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Tomoku Medical Megabank Organization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Soichi Ogishima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Qatar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Qatar Biobank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Chadi Saad</a:t>
                      </a:r>
                      <a:endParaRPr b="0"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Singapore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10,000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SG10K_Health data 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Maxime Hebrard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</a:tr>
              <a:tr h="28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Taiwan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1500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Taiwan Biobank</a:t>
                      </a:r>
                      <a:endParaRPr/>
                    </a:p>
                  </a:txBody>
                  <a:tcPr marT="34300" marB="3430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Jacob Shujui Hsu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575" marL="68575"/>
                </a:tc>
              </a:tr>
            </a:tbl>
          </a:graphicData>
        </a:graphic>
      </p:graphicFrame>
      <p:pic>
        <p:nvPicPr>
          <p:cNvPr id="1232" name="Google Shape;1232;p34"/>
          <p:cNvPicPr preferRelativeResize="0"/>
          <p:nvPr/>
        </p:nvPicPr>
        <p:blipFill rotWithShape="1">
          <a:blip r:embed="rId3">
            <a:alphaModFix/>
          </a:blip>
          <a:srcRect b="28683" l="59422" r="0" t="51558"/>
          <a:stretch/>
        </p:blipFill>
        <p:spPr>
          <a:xfrm>
            <a:off x="8055518" y="3799736"/>
            <a:ext cx="997337" cy="36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849" y="1188213"/>
            <a:ext cx="762825" cy="32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34"/>
          <p:cNvPicPr preferRelativeResize="0"/>
          <p:nvPr/>
        </p:nvPicPr>
        <p:blipFill rotWithShape="1">
          <a:blip r:embed="rId5">
            <a:alphaModFix/>
          </a:blip>
          <a:srcRect b="0" l="0" r="0" t="14443"/>
          <a:stretch/>
        </p:blipFill>
        <p:spPr>
          <a:xfrm>
            <a:off x="8060866" y="2121388"/>
            <a:ext cx="980819" cy="369317"/>
          </a:xfrm>
          <a:prstGeom prst="rect">
            <a:avLst/>
          </a:prstGeom>
          <a:noFill/>
          <a:ln>
            <a:noFill/>
          </a:ln>
        </p:spPr>
      </p:pic>
      <p:sp>
        <p:nvSpPr>
          <p:cNvPr id="1235" name="Google Shape;1235;p34"/>
          <p:cNvSpPr txBox="1"/>
          <p:nvPr/>
        </p:nvSpPr>
        <p:spPr>
          <a:xfrm>
            <a:off x="1249998" y="69504"/>
            <a:ext cx="63145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Collaborating Groups for Federated gnomAD</a:t>
            </a:r>
            <a:endParaRPr/>
          </a:p>
        </p:txBody>
      </p:sp>
      <p:pic>
        <p:nvPicPr>
          <p:cNvPr descr="Image" id="1236" name="Google Shape;1236;p34"/>
          <p:cNvPicPr preferRelativeResize="0"/>
          <p:nvPr/>
        </p:nvPicPr>
        <p:blipFill rotWithShape="1">
          <a:blip r:embed="rId6">
            <a:alphaModFix/>
          </a:blip>
          <a:srcRect b="17637" l="11200" r="5399" t="18800"/>
          <a:stretch/>
        </p:blipFill>
        <p:spPr>
          <a:xfrm>
            <a:off x="8276996" y="3395132"/>
            <a:ext cx="586136" cy="446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4"/>
          <p:cNvPicPr preferRelativeResize="0"/>
          <p:nvPr/>
        </p:nvPicPr>
        <p:blipFill rotWithShape="1">
          <a:blip r:embed="rId7">
            <a:alphaModFix/>
          </a:blip>
          <a:srcRect b="8385" l="37981" r="25312" t="71890"/>
          <a:stretch/>
        </p:blipFill>
        <p:spPr>
          <a:xfrm>
            <a:off x="7870819" y="4220536"/>
            <a:ext cx="1170866" cy="33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69716" y="2657821"/>
            <a:ext cx="1017172" cy="324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00093" y="2991885"/>
            <a:ext cx="1505506" cy="3015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jeto Genomas SUS - IPEC" id="1240" name="Google Shape;1240;p34"/>
          <p:cNvPicPr preferRelativeResize="0"/>
          <p:nvPr/>
        </p:nvPicPr>
        <p:blipFill rotWithShape="1">
          <a:blip r:embed="rId10">
            <a:alphaModFix/>
          </a:blip>
          <a:srcRect b="25840" l="16494" r="21001" t="13656"/>
          <a:stretch/>
        </p:blipFill>
        <p:spPr>
          <a:xfrm>
            <a:off x="8141314" y="1712379"/>
            <a:ext cx="629876" cy="341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3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995635" y="780637"/>
            <a:ext cx="1091253" cy="379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35"/>
          <p:cNvPicPr preferRelativeResize="0"/>
          <p:nvPr/>
        </p:nvPicPr>
        <p:blipFill rotWithShape="1">
          <a:blip r:embed="rId3">
            <a:alphaModFix/>
          </a:blip>
          <a:srcRect b="11320" l="0" r="0" t="11030"/>
          <a:stretch/>
        </p:blipFill>
        <p:spPr>
          <a:xfrm>
            <a:off x="469551" y="1771650"/>
            <a:ext cx="3836585" cy="2373630"/>
          </a:xfrm>
          <a:prstGeom prst="rect">
            <a:avLst/>
          </a:prstGeom>
          <a:noFill/>
          <a:ln>
            <a:noFill/>
          </a:ln>
        </p:spPr>
      </p:pic>
      <p:sp>
        <p:nvSpPr>
          <p:cNvPr id="1247" name="Google Shape;1247;p35"/>
          <p:cNvSpPr txBox="1"/>
          <p:nvPr>
            <p:ph type="title"/>
          </p:nvPr>
        </p:nvSpPr>
        <p:spPr>
          <a:xfrm>
            <a:off x="355001" y="324945"/>
            <a:ext cx="3593254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475" spcFirstLastPara="1" rIns="68475" wrap="square" tIns="3425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Calibri"/>
              <a:buNone/>
            </a:pPr>
            <a:r>
              <a:rPr lang="en-US"/>
              <a:t>Variants in ClinVar</a:t>
            </a:r>
            <a:endParaRPr/>
          </a:p>
        </p:txBody>
      </p:sp>
      <p:sp>
        <p:nvSpPr>
          <p:cNvPr id="1248" name="Google Shape;1248;p35"/>
          <p:cNvSpPr txBox="1"/>
          <p:nvPr/>
        </p:nvSpPr>
        <p:spPr>
          <a:xfrm>
            <a:off x="36057" y="4828059"/>
            <a:ext cx="4231143" cy="28466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from ClinVar Miner on November 10</a:t>
            </a:r>
            <a:r>
              <a:rPr b="0" baseline="30000" i="1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b="0" i="1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2025</a:t>
            </a:r>
            <a:endParaRPr b="0" i="1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9" name="Google Shape;1249;p35"/>
          <p:cNvPicPr preferRelativeResize="0"/>
          <p:nvPr/>
        </p:nvPicPr>
        <p:blipFill rotWithShape="1">
          <a:blip r:embed="rId4">
            <a:alphaModFix/>
          </a:blip>
          <a:srcRect b="9803" l="7240" r="4397" t="10118"/>
          <a:stretch/>
        </p:blipFill>
        <p:spPr>
          <a:xfrm>
            <a:off x="5242446" y="1865970"/>
            <a:ext cx="3644718" cy="2105270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35"/>
          <p:cNvSpPr txBox="1"/>
          <p:nvPr/>
        </p:nvSpPr>
        <p:spPr>
          <a:xfrm>
            <a:off x="1022773" y="4137555"/>
            <a:ext cx="146867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concordance</a:t>
            </a:r>
            <a:endParaRPr/>
          </a:p>
        </p:txBody>
      </p:sp>
      <p:sp>
        <p:nvSpPr>
          <p:cNvPr id="1251" name="Google Shape;1251;p35"/>
          <p:cNvSpPr txBox="1"/>
          <p:nvPr/>
        </p:nvSpPr>
        <p:spPr>
          <a:xfrm>
            <a:off x="5754070" y="4066435"/>
            <a:ext cx="11304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category</a:t>
            </a:r>
            <a:endParaRPr/>
          </a:p>
        </p:txBody>
      </p:sp>
      <p:sp>
        <p:nvSpPr>
          <p:cNvPr id="1252" name="Google Shape;1252;p35"/>
          <p:cNvSpPr txBox="1"/>
          <p:nvPr/>
        </p:nvSpPr>
        <p:spPr>
          <a:xfrm>
            <a:off x="1118707" y="799844"/>
            <a:ext cx="589616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78% of unique variants in ClinVar have only been submitted by one lab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52% of variants are VUS or conflicting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rPr>
              <a:t>~33,000 (1%) variants have a medically significant conflict (P/LP vs VUS/LB/B)</a:t>
            </a:r>
            <a:endParaRPr b="0" i="0" sz="105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p36"/>
          <p:cNvSpPr/>
          <p:nvPr/>
        </p:nvSpPr>
        <p:spPr>
          <a:xfrm>
            <a:off x="6704200" y="-104400"/>
            <a:ext cx="2463000" cy="93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8" name="Google Shape;1258;p36"/>
          <p:cNvPicPr preferRelativeResize="0"/>
          <p:nvPr/>
        </p:nvPicPr>
        <p:blipFill rotWithShape="1">
          <a:blip r:embed="rId3">
            <a:alphaModFix/>
          </a:blip>
          <a:srcRect b="0" l="16603" r="17324" t="13926"/>
          <a:stretch/>
        </p:blipFill>
        <p:spPr>
          <a:xfrm>
            <a:off x="0" y="0"/>
            <a:ext cx="6744926" cy="472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36"/>
          <p:cNvPicPr preferRelativeResize="0"/>
          <p:nvPr/>
        </p:nvPicPr>
        <p:blipFill rotWithShape="1">
          <a:blip r:embed="rId4">
            <a:alphaModFix/>
          </a:blip>
          <a:srcRect b="32479" l="16763" r="17185" t="13015"/>
          <a:stretch/>
        </p:blipFill>
        <p:spPr>
          <a:xfrm>
            <a:off x="39325" y="2169250"/>
            <a:ext cx="6705600" cy="297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36"/>
          <p:cNvPicPr preferRelativeResize="0"/>
          <p:nvPr/>
        </p:nvPicPr>
        <p:blipFill rotWithShape="1">
          <a:blip r:embed="rId3">
            <a:alphaModFix/>
          </a:blip>
          <a:srcRect b="37967" l="16603" r="17324" t="51569"/>
          <a:stretch/>
        </p:blipFill>
        <p:spPr>
          <a:xfrm>
            <a:off x="0" y="1651600"/>
            <a:ext cx="6744926" cy="574099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36"/>
          <p:cNvSpPr txBox="1"/>
          <p:nvPr/>
        </p:nvSpPr>
        <p:spPr>
          <a:xfrm>
            <a:off x="6938650" y="3468802"/>
            <a:ext cx="2353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Individual 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submissions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2" name="Google Shape;1262;p36"/>
          <p:cNvSpPr/>
          <p:nvPr/>
        </p:nvSpPr>
        <p:spPr>
          <a:xfrm>
            <a:off x="6745075" y="2532825"/>
            <a:ext cx="251700" cy="26106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36"/>
          <p:cNvSpPr txBox="1"/>
          <p:nvPr/>
        </p:nvSpPr>
        <p:spPr>
          <a:xfrm>
            <a:off x="4282075" y="1651600"/>
            <a:ext cx="24630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Aggregate Classification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1" lang="en-US" sz="13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(impacted by submitter status)</a:t>
            </a:r>
            <a:r>
              <a:rPr b="0" i="0" lang="en-US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64" name="Google Shape;1264;p36"/>
          <p:cNvCxnSpPr>
            <a:endCxn id="1263" idx="1"/>
          </p:cNvCxnSpPr>
          <p:nvPr/>
        </p:nvCxnSpPr>
        <p:spPr>
          <a:xfrm>
            <a:off x="3719875" y="1840450"/>
            <a:ext cx="562200" cy="180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triangle"/>
            <a:tailEnd len="sm" w="sm" type="none"/>
          </a:ln>
        </p:spPr>
      </p:cxnSp>
      <p:pic>
        <p:nvPicPr>
          <p:cNvPr id="1265" name="Google Shape;1265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64375" y="1452625"/>
            <a:ext cx="2277675" cy="108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0" name="Google Shape;1270;p37"/>
          <p:cNvPicPr preferRelativeResize="0"/>
          <p:nvPr/>
        </p:nvPicPr>
        <p:blipFill rotWithShape="1">
          <a:blip r:embed="rId3">
            <a:alphaModFix/>
          </a:blip>
          <a:srcRect b="57500" l="18828" r="20310" t="26890"/>
          <a:stretch/>
        </p:blipFill>
        <p:spPr>
          <a:xfrm>
            <a:off x="-1" y="2"/>
            <a:ext cx="9171506" cy="1264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37"/>
          <p:cNvPicPr preferRelativeResize="0"/>
          <p:nvPr/>
        </p:nvPicPr>
        <p:blipFill rotWithShape="1">
          <a:blip r:embed="rId4">
            <a:alphaModFix/>
          </a:blip>
          <a:srcRect b="51931" l="64078" r="15803" t="26123"/>
          <a:stretch/>
        </p:blipFill>
        <p:spPr>
          <a:xfrm>
            <a:off x="6987282" y="-1"/>
            <a:ext cx="2156720" cy="1264443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37"/>
          <p:cNvSpPr txBox="1"/>
          <p:nvPr/>
        </p:nvSpPr>
        <p:spPr>
          <a:xfrm>
            <a:off x="451200" y="1493864"/>
            <a:ext cx="8373500" cy="140291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ClinGen curators review old or outlier submissions for ClinVar variants with conflicts or variants nominated by community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194" lvl="0" marL="215894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curators focus on obvious issues, not requiring formal variant classification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3194" lvl="0" marL="215894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typically include at least 2 qualities (old, outlier, lack of supporting evidence)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SCVs are flagged leading to exclusion from ClinVar’s calculated overall clinical significance classification 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3" name="Google Shape;1273;p37"/>
          <p:cNvPicPr preferRelativeResize="0"/>
          <p:nvPr/>
        </p:nvPicPr>
        <p:blipFill rotWithShape="1">
          <a:blip r:embed="rId5">
            <a:alphaModFix/>
          </a:blip>
          <a:srcRect b="5378" l="16642" r="32775" t="72239"/>
          <a:stretch/>
        </p:blipFill>
        <p:spPr>
          <a:xfrm>
            <a:off x="575500" y="3211061"/>
            <a:ext cx="4502136" cy="1070878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sp>
        <p:nvSpPr>
          <p:cNvPr id="1274" name="Google Shape;1274;p37"/>
          <p:cNvSpPr txBox="1"/>
          <p:nvPr/>
        </p:nvSpPr>
        <p:spPr>
          <a:xfrm>
            <a:off x="4637950" y="36434"/>
            <a:ext cx="2425856" cy="40777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https://clinicalgenome.org/curation-activities/clingen-curation-of-clinvar/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5" name="Google Shape;1275;p37"/>
          <p:cNvPicPr preferRelativeResize="0"/>
          <p:nvPr/>
        </p:nvPicPr>
        <p:blipFill rotWithShape="1">
          <a:blip r:embed="rId6">
            <a:alphaModFix/>
          </a:blip>
          <a:srcRect b="47960" l="17122" r="55991" t="41108"/>
          <a:stretch/>
        </p:blipFill>
        <p:spPr>
          <a:xfrm>
            <a:off x="1615562" y="4378164"/>
            <a:ext cx="2527835" cy="55245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sp>
        <p:nvSpPr>
          <p:cNvPr id="1276" name="Google Shape;1276;p37"/>
          <p:cNvSpPr/>
          <p:nvPr/>
        </p:nvSpPr>
        <p:spPr>
          <a:xfrm rot="5400000">
            <a:off x="1035475" y="4378165"/>
            <a:ext cx="350196" cy="415873"/>
          </a:xfrm>
          <a:prstGeom prst="bentUpArrow">
            <a:avLst>
              <a:gd fmla="val 25000" name="adj1"/>
              <a:gd fmla="val 25000" name="adj2"/>
              <a:gd fmla="val 25000" name="adj3"/>
            </a:avLst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37"/>
          <p:cNvSpPr/>
          <p:nvPr/>
        </p:nvSpPr>
        <p:spPr>
          <a:xfrm>
            <a:off x="4078544" y="3279367"/>
            <a:ext cx="952500" cy="336550"/>
          </a:xfrm>
          <a:prstGeom prst="rect">
            <a:avLst/>
          </a:prstGeom>
          <a:blipFill rotWithShape="1">
            <a:blip r:embed="rId7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37"/>
          <p:cNvSpPr txBox="1"/>
          <p:nvPr/>
        </p:nvSpPr>
        <p:spPr>
          <a:xfrm>
            <a:off x="5721863" y="3330180"/>
            <a:ext cx="3422137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Submitters are notified of flagged records and have 60 days to intervene before a flag is live.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Submitters can update a record at anytime, in which case the flag is removed, even after its live.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3" name="Google Shape;1283;p38"/>
          <p:cNvPicPr preferRelativeResize="0"/>
          <p:nvPr/>
        </p:nvPicPr>
        <p:blipFill rotWithShape="1">
          <a:blip r:embed="rId3">
            <a:alphaModFix/>
          </a:blip>
          <a:srcRect b="57500" l="18828" r="20310" t="26890"/>
          <a:stretch/>
        </p:blipFill>
        <p:spPr>
          <a:xfrm>
            <a:off x="-1" y="2"/>
            <a:ext cx="9171506" cy="1264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38"/>
          <p:cNvPicPr preferRelativeResize="0"/>
          <p:nvPr/>
        </p:nvPicPr>
        <p:blipFill rotWithShape="1">
          <a:blip r:embed="rId4">
            <a:alphaModFix/>
          </a:blip>
          <a:srcRect b="51931" l="64078" r="15803" t="26123"/>
          <a:stretch/>
        </p:blipFill>
        <p:spPr>
          <a:xfrm>
            <a:off x="6987282" y="-1"/>
            <a:ext cx="2156720" cy="1264443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38"/>
          <p:cNvSpPr txBox="1"/>
          <p:nvPr/>
        </p:nvSpPr>
        <p:spPr>
          <a:xfrm>
            <a:off x="4637950" y="36434"/>
            <a:ext cx="2425856" cy="40777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https://clinicalgenome.org/curation-activities/clingen-curation-of-clinvar/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6" name="Google Shape;1286;p38"/>
          <p:cNvGrpSpPr/>
          <p:nvPr/>
        </p:nvGrpSpPr>
        <p:grpSpPr>
          <a:xfrm>
            <a:off x="510386" y="1575312"/>
            <a:ext cx="8551503" cy="3568186"/>
            <a:chOff x="5479237" y="1784862"/>
            <a:chExt cx="8551503" cy="3568186"/>
          </a:xfrm>
        </p:grpSpPr>
        <p:sp>
          <p:nvSpPr>
            <p:cNvPr id="1287" name="Google Shape;1287;p38"/>
            <p:cNvSpPr txBox="1"/>
            <p:nvPr/>
          </p:nvSpPr>
          <p:spPr>
            <a:xfrm>
              <a:off x="5479237" y="1784862"/>
              <a:ext cx="3615600" cy="19004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24,284 Records (SCVs) Reviewed 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5569 Records Flagged in ClinVar 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(4508 unique variants)</a:t>
              </a:r>
              <a:endParaRPr b="0" i="0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38"/>
            <p:cNvSpPr/>
            <p:nvPr/>
          </p:nvSpPr>
          <p:spPr>
            <a:xfrm>
              <a:off x="7121292" y="2216292"/>
              <a:ext cx="252600" cy="507858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38"/>
            <p:cNvSpPr txBox="1"/>
            <p:nvPr/>
          </p:nvSpPr>
          <p:spPr>
            <a:xfrm>
              <a:off x="11956133" y="5099132"/>
              <a:ext cx="2074607" cy="253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Data from November 10</a:t>
              </a:r>
              <a:r>
                <a:rPr b="0" baseline="30000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</a:t>
              </a:r>
              <a:r>
                <a:rPr b="0" i="0" lang="en-US" sz="105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/>
            </a:p>
          </p:txBody>
        </p:sp>
        <p:sp>
          <p:nvSpPr>
            <p:cNvPr id="1290" name="Google Shape;1290;p38"/>
            <p:cNvSpPr/>
            <p:nvPr/>
          </p:nvSpPr>
          <p:spPr>
            <a:xfrm>
              <a:off x="7139681" y="3458018"/>
              <a:ext cx="252600" cy="2931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 cap="flat" cmpd="sng" w="19050">
              <a:solidFill>
                <a:srgbClr val="082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38"/>
            <p:cNvSpPr txBox="1"/>
            <p:nvPr/>
          </p:nvSpPr>
          <p:spPr>
            <a:xfrm>
              <a:off x="5893052" y="3816883"/>
              <a:ext cx="27090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3082 conflicts resolved</a:t>
              </a:r>
              <a:endParaRPr b="0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92" name="Google Shape;1292;p38"/>
          <p:cNvPicPr preferRelativeResize="0"/>
          <p:nvPr/>
        </p:nvPicPr>
        <p:blipFill rotWithShape="1">
          <a:blip r:embed="rId5">
            <a:alphaModFix/>
          </a:blip>
          <a:srcRect b="4290" l="4417" r="1121" t="13458"/>
          <a:stretch/>
        </p:blipFill>
        <p:spPr>
          <a:xfrm>
            <a:off x="5379030" y="2039510"/>
            <a:ext cx="2898154" cy="1516792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38"/>
          <p:cNvSpPr txBox="1"/>
          <p:nvPr/>
        </p:nvSpPr>
        <p:spPr>
          <a:xfrm>
            <a:off x="5824101" y="2958366"/>
            <a:ext cx="54373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78%</a:t>
            </a:r>
            <a:endParaRPr/>
          </a:p>
        </p:txBody>
      </p:sp>
      <p:sp>
        <p:nvSpPr>
          <p:cNvPr id="1294" name="Google Shape;1294;p38"/>
          <p:cNvSpPr txBox="1"/>
          <p:nvPr/>
        </p:nvSpPr>
        <p:spPr>
          <a:xfrm>
            <a:off x="6131629" y="2245283"/>
            <a:ext cx="54373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17%</a:t>
            </a:r>
            <a:endParaRPr/>
          </a:p>
        </p:txBody>
      </p:sp>
      <p:sp>
        <p:nvSpPr>
          <p:cNvPr id="1295" name="Google Shape;1295;p38"/>
          <p:cNvSpPr txBox="1"/>
          <p:nvPr/>
        </p:nvSpPr>
        <p:spPr>
          <a:xfrm>
            <a:off x="7857118" y="2553060"/>
            <a:ext cx="38824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2%</a:t>
            </a:r>
            <a:endParaRPr/>
          </a:p>
        </p:txBody>
      </p:sp>
      <p:sp>
        <p:nvSpPr>
          <p:cNvPr id="1296" name="Google Shape;1296;p38"/>
          <p:cNvSpPr txBox="1"/>
          <p:nvPr/>
        </p:nvSpPr>
        <p:spPr>
          <a:xfrm>
            <a:off x="8245366" y="2827561"/>
            <a:ext cx="38824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2%</a:t>
            </a:r>
            <a:endParaRPr/>
          </a:p>
        </p:txBody>
      </p:sp>
      <p:sp>
        <p:nvSpPr>
          <p:cNvPr id="1297" name="Google Shape;1297;p38"/>
          <p:cNvSpPr txBox="1"/>
          <p:nvPr/>
        </p:nvSpPr>
        <p:spPr>
          <a:xfrm>
            <a:off x="262394" y="4331374"/>
            <a:ext cx="44686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 SCVs (~0.5%) were challenged by 21 labs (we retracted 7 of these)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further challenges in 10 months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2" name="Google Shape;1302;p39"/>
          <p:cNvPicPr preferRelativeResize="0"/>
          <p:nvPr/>
        </p:nvPicPr>
        <p:blipFill rotWithShape="1">
          <a:blip r:embed="rId3">
            <a:alphaModFix/>
          </a:blip>
          <a:srcRect b="7340" l="18830" r="20309" t="26887"/>
          <a:stretch/>
        </p:blipFill>
        <p:spPr>
          <a:xfrm>
            <a:off x="0" y="1420025"/>
            <a:ext cx="6409723" cy="372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39"/>
          <p:cNvPicPr preferRelativeResize="0"/>
          <p:nvPr/>
        </p:nvPicPr>
        <p:blipFill rotWithShape="1">
          <a:blip r:embed="rId4">
            <a:alphaModFix/>
          </a:blip>
          <a:srcRect b="51931" l="64078" r="15803" t="26123"/>
          <a:stretch/>
        </p:blipFill>
        <p:spPr>
          <a:xfrm>
            <a:off x="4861100" y="1420025"/>
            <a:ext cx="1548624" cy="90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39"/>
          <p:cNvPicPr preferRelativeResize="0"/>
          <p:nvPr/>
        </p:nvPicPr>
        <p:blipFill rotWithShape="1">
          <a:blip r:embed="rId5">
            <a:alphaModFix/>
          </a:blip>
          <a:srcRect b="28346" l="19235" r="52099" t="54278"/>
          <a:stretch/>
        </p:blipFill>
        <p:spPr>
          <a:xfrm>
            <a:off x="4770275" y="3374525"/>
            <a:ext cx="3904277" cy="1272051"/>
          </a:xfrm>
          <a:prstGeom prst="rect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292100" rotWithShape="0" algn="tl" dir="2700000" dist="139700">
              <a:srgbClr val="333333">
                <a:alpha val="64313"/>
              </a:srgbClr>
            </a:outerShdw>
          </a:effectLst>
        </p:spPr>
      </p:pic>
      <p:sp>
        <p:nvSpPr>
          <p:cNvPr id="1305" name="Google Shape;1305;p39"/>
          <p:cNvSpPr txBox="1"/>
          <p:nvPr/>
        </p:nvSpPr>
        <p:spPr>
          <a:xfrm>
            <a:off x="6535550" y="1807150"/>
            <a:ext cx="21390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www.clinicalgenome.org/clingen-curation-clinvar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39"/>
          <p:cNvSpPr txBox="1"/>
          <p:nvPr>
            <p:ph idx="4294967295" type="body"/>
          </p:nvPr>
        </p:nvSpPr>
        <p:spPr>
          <a:xfrm>
            <a:off x="1000460" y="496923"/>
            <a:ext cx="7784239" cy="87930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82550" rtl="0" algn="l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</a:pPr>
            <a:r>
              <a:rPr lang="en-US" sz="2300">
                <a:solidFill>
                  <a:schemeClr val="dk2"/>
                </a:solidFill>
              </a:rPr>
              <a:t>If you find errors in ClinVar, send us the variant.</a:t>
            </a:r>
            <a:endParaRPr sz="2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40"/>
          <p:cNvSpPr txBox="1"/>
          <p:nvPr/>
        </p:nvSpPr>
        <p:spPr>
          <a:xfrm>
            <a:off x="403702" y="1679457"/>
            <a:ext cx="2932952" cy="28505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Arial"/>
              <a:buNone/>
            </a:pPr>
            <a:r>
              <a:rPr b="1" i="0" lang="en-US" sz="1050" u="sng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15 Clinical Doman Working Groups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Cardiovascular CDWG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Hearing Loss CDWG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Hemostasis/Thrombosis CDWG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Hereditary Cancer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Immunology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Inborn Errors of Metabolism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Kidney Disease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Neurodevelopmental Disorders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Neurological CDWG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Ocular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Pulmonary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Rheumatologic Autoimmune Disease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Skeletal Disorders CDWG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Somatic Cancer CDWG</a:t>
            </a:r>
            <a:endParaRPr/>
          </a:p>
          <a:p>
            <a:pPr indent="-257175" lvl="0" marL="257175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Noto Sans Symbols"/>
              <a:buChar char="∙"/>
            </a:pPr>
            <a:r>
              <a:rPr b="1" i="0" lang="en-US" sz="105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Syndromic CDWG</a:t>
            </a:r>
            <a:endParaRPr b="1" i="0" sz="1050" u="none" cap="none" strike="noStrike">
              <a:solidFill>
                <a:srgbClr val="337AB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2" name="Google Shape;1312;p40"/>
          <p:cNvPicPr preferRelativeResize="0"/>
          <p:nvPr/>
        </p:nvPicPr>
        <p:blipFill rotWithShape="1">
          <a:blip r:embed="rId3">
            <a:alphaModFix/>
          </a:blip>
          <a:srcRect b="60155" l="18749" r="20291" t="22014"/>
          <a:stretch/>
        </p:blipFill>
        <p:spPr>
          <a:xfrm>
            <a:off x="0" y="0"/>
            <a:ext cx="9144000" cy="1504379"/>
          </a:xfrm>
          <a:prstGeom prst="rect">
            <a:avLst/>
          </a:prstGeom>
          <a:noFill/>
          <a:ln>
            <a:noFill/>
          </a:ln>
        </p:spPr>
      </p:pic>
      <p:sp>
        <p:nvSpPr>
          <p:cNvPr id="1313" name="Google Shape;1313;p40"/>
          <p:cNvSpPr txBox="1"/>
          <p:nvPr/>
        </p:nvSpPr>
        <p:spPr>
          <a:xfrm>
            <a:off x="102502" y="4705059"/>
            <a:ext cx="3535353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~2800 volunteers across 66 countries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40"/>
          <p:cNvSpPr txBox="1"/>
          <p:nvPr/>
        </p:nvSpPr>
        <p:spPr>
          <a:xfrm>
            <a:off x="3901440" y="1746699"/>
            <a:ext cx="4632960" cy="736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Arial"/>
              <a:buNone/>
            </a:pPr>
            <a:r>
              <a:rPr b="1" i="0" lang="en-US" sz="2000" u="sng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&gt;76 Variant Curation Expert Panels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337AB7"/>
              </a:buClr>
              <a:buSzPts val="1000"/>
              <a:buFont typeface="Arial"/>
              <a:buNone/>
            </a:pPr>
            <a:r>
              <a:rPr b="1" i="0" lang="en-US" sz="200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2000" u="none" cap="none" strike="noStrike">
                <a:solidFill>
                  <a:srgbClr val="337AB7"/>
                </a:solidFill>
                <a:latin typeface="Calibri"/>
                <a:ea typeface="Calibri"/>
                <a:cs typeface="Calibri"/>
                <a:sym typeface="Calibri"/>
              </a:rPr>
              <a:t>(37 VCEPs with final approval)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40"/>
          <p:cNvSpPr txBox="1"/>
          <p:nvPr/>
        </p:nvSpPr>
        <p:spPr>
          <a:xfrm>
            <a:off x="3931920" y="2839145"/>
            <a:ext cx="457200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Create gene-specific variant classification criteria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Collect and contribute evidence for variants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Prioritize conflicting variants and variants with multiple VUS submissions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" name="Google Shape;1320;p41"/>
          <p:cNvPicPr preferRelativeResize="0"/>
          <p:nvPr/>
        </p:nvPicPr>
        <p:blipFill rotWithShape="1">
          <a:blip r:embed="rId3">
            <a:alphaModFix/>
          </a:blip>
          <a:srcRect b="3418" l="32785" r="32042" t="8030"/>
          <a:stretch/>
        </p:blipFill>
        <p:spPr>
          <a:xfrm>
            <a:off x="210300" y="73964"/>
            <a:ext cx="3691450" cy="49955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803"/>
              </a:srgbClr>
            </a:outerShdw>
          </a:effectLst>
        </p:spPr>
      </p:pic>
      <p:pic>
        <p:nvPicPr>
          <p:cNvPr id="1321" name="Google Shape;1321;p41"/>
          <p:cNvPicPr preferRelativeResize="0"/>
          <p:nvPr/>
        </p:nvPicPr>
        <p:blipFill rotWithShape="1">
          <a:blip r:embed="rId4">
            <a:alphaModFix/>
          </a:blip>
          <a:srcRect b="5907" l="25526" r="25924" t="31910"/>
          <a:stretch/>
        </p:blipFill>
        <p:spPr>
          <a:xfrm>
            <a:off x="4082851" y="1245351"/>
            <a:ext cx="5018923" cy="345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41"/>
          <p:cNvSpPr txBox="1"/>
          <p:nvPr/>
        </p:nvSpPr>
        <p:spPr>
          <a:xfrm>
            <a:off x="4274600" y="472351"/>
            <a:ext cx="45648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Figure 3. Growth of ClinGen’s expert panels and curation results across funding phases.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41"/>
          <p:cNvSpPr txBox="1"/>
          <p:nvPr/>
        </p:nvSpPr>
        <p:spPr>
          <a:xfrm>
            <a:off x="2851675" y="4746425"/>
            <a:ext cx="1077600" cy="3231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PMID: 39404758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8" name="Google Shape;1328;p42"/>
          <p:cNvPicPr preferRelativeResize="0"/>
          <p:nvPr/>
        </p:nvPicPr>
        <p:blipFill rotWithShape="1">
          <a:blip r:embed="rId3">
            <a:alphaModFix/>
          </a:blip>
          <a:srcRect b="53680" l="24371" r="9777" t="23707"/>
          <a:stretch/>
        </p:blipFill>
        <p:spPr>
          <a:xfrm>
            <a:off x="229290" y="173401"/>
            <a:ext cx="6021494" cy="111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42"/>
          <p:cNvPicPr preferRelativeResize="0"/>
          <p:nvPr/>
        </p:nvPicPr>
        <p:blipFill rotWithShape="1">
          <a:blip r:embed="rId4">
            <a:alphaModFix/>
          </a:blip>
          <a:srcRect b="13866" l="37407" r="24075" t="34729"/>
          <a:stretch/>
        </p:blipFill>
        <p:spPr>
          <a:xfrm>
            <a:off x="303723" y="1425643"/>
            <a:ext cx="4908232" cy="3520712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42"/>
          <p:cNvSpPr txBox="1"/>
          <p:nvPr/>
        </p:nvSpPr>
        <p:spPr>
          <a:xfrm>
            <a:off x="6250784" y="56306"/>
            <a:ext cx="320271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Yin et al. Am J Hum Genet. 2024; 111(11):2427-2443. PMID: 39357517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42"/>
          <p:cNvSpPr txBox="1"/>
          <p:nvPr/>
        </p:nvSpPr>
        <p:spPr>
          <a:xfrm>
            <a:off x="5757334" y="1930400"/>
            <a:ext cx="2926080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&gt;10,000 variants for </a:t>
            </a:r>
            <a:r>
              <a:rPr b="0" i="1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APC</a:t>
            </a: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classified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37% reduction in VUS</a:t>
            </a:r>
            <a:endParaRPr/>
          </a:p>
        </p:txBody>
      </p:sp>
      <p:sp>
        <p:nvSpPr>
          <p:cNvPr id="1332" name="Google Shape;1332;p42"/>
          <p:cNvSpPr/>
          <p:nvPr/>
        </p:nvSpPr>
        <p:spPr>
          <a:xfrm>
            <a:off x="361335" y="121920"/>
            <a:ext cx="4797257" cy="331495"/>
          </a:xfrm>
          <a:prstGeom prst="rect">
            <a:avLst/>
          </a:prstGeom>
          <a:solidFill>
            <a:srgbClr val="6B837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1A38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3" name="Google Shape;1333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5262" y="173401"/>
            <a:ext cx="774276" cy="270997"/>
          </a:xfrm>
          <a:prstGeom prst="rect">
            <a:avLst/>
          </a:prstGeom>
          <a:solidFill>
            <a:srgbClr val="6B8372"/>
          </a:solidFill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43"/>
          <p:cNvSpPr/>
          <p:nvPr/>
        </p:nvSpPr>
        <p:spPr>
          <a:xfrm>
            <a:off x="5987381" y="1611580"/>
            <a:ext cx="2637583" cy="2557942"/>
          </a:xfrm>
          <a:prstGeom prst="rect">
            <a:avLst/>
          </a:prstGeom>
          <a:solidFill>
            <a:srgbClr val="D5E8EA"/>
          </a:solidFill>
          <a:ln cap="flat" cmpd="sng" w="19050">
            <a:solidFill>
              <a:srgbClr val="3C3D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48% of variants were reclassified through evidence contributed by expert panel members</a:t>
            </a:r>
            <a:endParaRPr/>
          </a:p>
        </p:txBody>
      </p:sp>
      <p:pic>
        <p:nvPicPr>
          <p:cNvPr id="1340" name="Google Shape;1340;p43"/>
          <p:cNvPicPr preferRelativeResize="0"/>
          <p:nvPr/>
        </p:nvPicPr>
        <p:blipFill rotWithShape="1">
          <a:blip r:embed="rId3">
            <a:alphaModFix/>
          </a:blip>
          <a:srcRect b="11370" l="38444" r="23556" t="40534"/>
          <a:stretch/>
        </p:blipFill>
        <p:spPr>
          <a:xfrm>
            <a:off x="519036" y="1842163"/>
            <a:ext cx="4469764" cy="3040834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43"/>
          <p:cNvSpPr txBox="1"/>
          <p:nvPr/>
        </p:nvSpPr>
        <p:spPr>
          <a:xfrm>
            <a:off x="774248" y="1254678"/>
            <a:ext cx="446976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Kelly et al. Genet Med. 2018; 20(3):351-359. PMID: 29300372</a:t>
            </a:r>
            <a:endParaRPr/>
          </a:p>
        </p:txBody>
      </p:sp>
      <p:pic>
        <p:nvPicPr>
          <p:cNvPr id="1342" name="Google Shape;1342;p43"/>
          <p:cNvPicPr preferRelativeResize="0"/>
          <p:nvPr/>
        </p:nvPicPr>
        <p:blipFill rotWithShape="1">
          <a:blip r:embed="rId4">
            <a:alphaModFix/>
          </a:blip>
          <a:srcRect b="44996" l="30074" r="13704" t="38129"/>
          <a:stretch/>
        </p:blipFill>
        <p:spPr>
          <a:xfrm>
            <a:off x="438650" y="403626"/>
            <a:ext cx="5140961" cy="829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44"/>
          <p:cNvSpPr txBox="1"/>
          <p:nvPr>
            <p:ph type="title"/>
          </p:nvPr>
        </p:nvSpPr>
        <p:spPr>
          <a:xfrm>
            <a:off x="364020" y="393750"/>
            <a:ext cx="7972381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</a:pPr>
            <a:r>
              <a:rPr lang="en-US"/>
              <a:t>Challenges </a:t>
            </a:r>
            <a:endParaRPr/>
          </a:p>
        </p:txBody>
      </p:sp>
      <p:sp>
        <p:nvSpPr>
          <p:cNvPr id="1348" name="Google Shape;1348;p44"/>
          <p:cNvSpPr txBox="1"/>
          <p:nvPr>
            <p:ph idx="1" type="body"/>
          </p:nvPr>
        </p:nvSpPr>
        <p:spPr>
          <a:xfrm>
            <a:off x="364020" y="1402079"/>
            <a:ext cx="8361884" cy="2968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400"/>
              <a:t>Most case-level data evidence is not accessible in ClinVar</a:t>
            </a:r>
            <a:endParaRPr/>
          </a:p>
          <a:p>
            <a:pPr indent="-254000" lvl="0" marL="342900" rtl="0" algn="l"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1200"/>
              </a:spcBef>
              <a:spcAft>
                <a:spcPts val="1200"/>
              </a:spcAft>
              <a:buSzPts val="1400"/>
              <a:buChar char="●"/>
            </a:pPr>
            <a:r>
              <a:rPr lang="en-US" sz="2400"/>
              <a:t>ClinGen Expert panel members contribute evidence manually from internal lab data or through requests to ClinVar submitters – this approach is not scalable</a:t>
            </a:r>
            <a:endParaRPr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4" name="Google Shape;1354;p45"/>
          <p:cNvPicPr preferRelativeResize="0"/>
          <p:nvPr/>
        </p:nvPicPr>
        <p:blipFill rotWithShape="1">
          <a:blip r:embed="rId3">
            <a:alphaModFix/>
          </a:blip>
          <a:srcRect b="11592" l="33702" r="35696" t="18397"/>
          <a:stretch/>
        </p:blipFill>
        <p:spPr>
          <a:xfrm>
            <a:off x="415687" y="63796"/>
            <a:ext cx="3855686" cy="496192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355" name="Google Shape;1355;p45"/>
          <p:cNvPicPr preferRelativeResize="0"/>
          <p:nvPr/>
        </p:nvPicPr>
        <p:blipFill rotWithShape="1">
          <a:blip r:embed="rId4">
            <a:alphaModFix/>
          </a:blip>
          <a:srcRect b="16793" l="34747" r="36582" t="19240"/>
          <a:stretch/>
        </p:blipFill>
        <p:spPr>
          <a:xfrm>
            <a:off x="4689520" y="63796"/>
            <a:ext cx="3996845" cy="501590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0" name="Google Shape;1360;p46"/>
          <p:cNvPicPr preferRelativeResize="0"/>
          <p:nvPr/>
        </p:nvPicPr>
        <p:blipFill rotWithShape="1">
          <a:blip r:embed="rId3">
            <a:alphaModFix/>
          </a:blip>
          <a:srcRect b="32839" l="0" r="23535" t="50000"/>
          <a:stretch/>
        </p:blipFill>
        <p:spPr>
          <a:xfrm>
            <a:off x="-8871" y="1019677"/>
            <a:ext cx="8906827" cy="1290386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46"/>
          <p:cNvSpPr txBox="1"/>
          <p:nvPr/>
        </p:nvSpPr>
        <p:spPr>
          <a:xfrm>
            <a:off x="378995" y="367249"/>
            <a:ext cx="552587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Submission of 3’UTR variant to ClinVar</a:t>
            </a:r>
            <a:endParaRPr/>
          </a:p>
        </p:txBody>
      </p:sp>
      <p:pic>
        <p:nvPicPr>
          <p:cNvPr id="1362" name="Google Shape;1362;p46"/>
          <p:cNvPicPr preferRelativeResize="0"/>
          <p:nvPr/>
        </p:nvPicPr>
        <p:blipFill rotWithShape="1">
          <a:blip r:embed="rId3">
            <a:alphaModFix/>
          </a:blip>
          <a:srcRect b="13859" l="20737" r="1160" t="67496"/>
          <a:stretch/>
        </p:blipFill>
        <p:spPr>
          <a:xfrm>
            <a:off x="121681" y="2145446"/>
            <a:ext cx="8929511" cy="1375983"/>
          </a:xfrm>
          <a:prstGeom prst="rect">
            <a:avLst/>
          </a:prstGeom>
          <a:noFill/>
          <a:ln>
            <a:noFill/>
          </a:ln>
        </p:spPr>
      </p:pic>
      <p:sp>
        <p:nvSpPr>
          <p:cNvPr id="1363" name="Google Shape;1363;p46"/>
          <p:cNvSpPr/>
          <p:nvPr/>
        </p:nvSpPr>
        <p:spPr>
          <a:xfrm>
            <a:off x="44352" y="2316365"/>
            <a:ext cx="9051191" cy="324853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46"/>
          <p:cNvSpPr txBox="1"/>
          <p:nvPr/>
        </p:nvSpPr>
        <p:spPr>
          <a:xfrm>
            <a:off x="401030" y="3867483"/>
            <a:ext cx="4043512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heterozygous c.*534T&gt;C variant in CAPN3 was identified, in the compound heterozygous state with a likely pathogenic variant, in three siblings with limb-girdle muscular dystrophy (Broad Institute Rare Genomes Project). Trio genome analysis revealed that this variant was in trans with the likely pathogenic variant. </a:t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5" name="Google Shape;1365;p46"/>
          <p:cNvCxnSpPr/>
          <p:nvPr/>
        </p:nvCxnSpPr>
        <p:spPr>
          <a:xfrm flipH="1">
            <a:off x="3916279" y="2626953"/>
            <a:ext cx="342900" cy="1231004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366" name="Google Shape;1366;p46"/>
          <p:cNvPicPr preferRelativeResize="0"/>
          <p:nvPr/>
        </p:nvPicPr>
        <p:blipFill rotWithShape="1">
          <a:blip r:embed="rId4">
            <a:alphaModFix/>
          </a:blip>
          <a:srcRect b="13993" l="41304" r="23478" t="41327"/>
          <a:stretch/>
        </p:blipFill>
        <p:spPr>
          <a:xfrm>
            <a:off x="5699536" y="3521429"/>
            <a:ext cx="2282024" cy="1556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47"/>
          <p:cNvSpPr txBox="1"/>
          <p:nvPr>
            <p:ph type="title"/>
          </p:nvPr>
        </p:nvSpPr>
        <p:spPr>
          <a:xfrm>
            <a:off x="152409" y="400050"/>
            <a:ext cx="8229601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b="1" lang="en-US" sz="2400"/>
              <a:t>We received inquiries about this VUS through ClinVar</a:t>
            </a:r>
            <a:endParaRPr i="1" sz="2400"/>
          </a:p>
        </p:txBody>
      </p:sp>
      <p:pic>
        <p:nvPicPr>
          <p:cNvPr id="1372" name="Google Shape;1372;p47"/>
          <p:cNvPicPr preferRelativeResize="0"/>
          <p:nvPr/>
        </p:nvPicPr>
        <p:blipFill rotWithShape="1">
          <a:blip r:embed="rId3">
            <a:alphaModFix/>
          </a:blip>
          <a:srcRect b="93620" l="0" r="0" t="0"/>
          <a:stretch/>
        </p:blipFill>
        <p:spPr>
          <a:xfrm>
            <a:off x="110819" y="1549217"/>
            <a:ext cx="5312415" cy="14174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373" name="Google Shape;1373;p47"/>
          <p:cNvPicPr preferRelativeResize="0"/>
          <p:nvPr/>
        </p:nvPicPr>
        <p:blipFill rotWithShape="1">
          <a:blip r:embed="rId3">
            <a:alphaModFix/>
          </a:blip>
          <a:srcRect b="38792" l="0" r="0" t="13418"/>
          <a:stretch/>
        </p:blipFill>
        <p:spPr>
          <a:xfrm>
            <a:off x="110819" y="1690964"/>
            <a:ext cx="5312415" cy="1061829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374" name="Google Shape;1374;p47"/>
          <p:cNvSpPr/>
          <p:nvPr/>
        </p:nvSpPr>
        <p:spPr>
          <a:xfrm>
            <a:off x="110816" y="1721131"/>
            <a:ext cx="5170871" cy="139775"/>
          </a:xfrm>
          <a:prstGeom prst="rect">
            <a:avLst/>
          </a:prstGeom>
          <a:solidFill>
            <a:srgbClr val="FFFF00">
              <a:alpha val="2862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47"/>
          <p:cNvSpPr/>
          <p:nvPr/>
        </p:nvSpPr>
        <p:spPr>
          <a:xfrm>
            <a:off x="110816" y="1831415"/>
            <a:ext cx="3230786" cy="139775"/>
          </a:xfrm>
          <a:prstGeom prst="rect">
            <a:avLst/>
          </a:prstGeom>
          <a:solidFill>
            <a:srgbClr val="FFFF00">
              <a:alpha val="2862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6" name="Google Shape;1376;p47"/>
          <p:cNvPicPr preferRelativeResize="0"/>
          <p:nvPr/>
        </p:nvPicPr>
        <p:blipFill rotWithShape="1">
          <a:blip r:embed="rId4">
            <a:alphaModFix/>
          </a:blip>
          <a:srcRect b="38662" l="0" r="0" t="3946"/>
          <a:stretch/>
        </p:blipFill>
        <p:spPr>
          <a:xfrm>
            <a:off x="1570584" y="2460115"/>
            <a:ext cx="3777702" cy="153950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377" name="Google Shape;1377;p47"/>
          <p:cNvSpPr/>
          <p:nvPr/>
        </p:nvSpPr>
        <p:spPr>
          <a:xfrm>
            <a:off x="2922477" y="2889573"/>
            <a:ext cx="1988740" cy="164653"/>
          </a:xfrm>
          <a:prstGeom prst="rect">
            <a:avLst/>
          </a:prstGeom>
          <a:solidFill>
            <a:srgbClr val="FFFF00">
              <a:alpha val="2862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47"/>
          <p:cNvSpPr/>
          <p:nvPr/>
        </p:nvSpPr>
        <p:spPr>
          <a:xfrm>
            <a:off x="1654655" y="3005197"/>
            <a:ext cx="3693654" cy="164653"/>
          </a:xfrm>
          <a:prstGeom prst="rect">
            <a:avLst/>
          </a:prstGeom>
          <a:solidFill>
            <a:srgbClr val="FFFF00">
              <a:alpha val="2862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47"/>
          <p:cNvSpPr/>
          <p:nvPr/>
        </p:nvSpPr>
        <p:spPr>
          <a:xfrm>
            <a:off x="1654655" y="3104911"/>
            <a:ext cx="2478095" cy="164653"/>
          </a:xfrm>
          <a:prstGeom prst="rect">
            <a:avLst/>
          </a:prstGeom>
          <a:solidFill>
            <a:srgbClr val="FFFF00">
              <a:alpha val="28627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47"/>
          <p:cNvSpPr/>
          <p:nvPr/>
        </p:nvSpPr>
        <p:spPr>
          <a:xfrm>
            <a:off x="5513089" y="2587143"/>
            <a:ext cx="361298" cy="80125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9050">
            <a:solidFill>
              <a:srgbClr val="2323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47"/>
          <p:cNvSpPr txBox="1"/>
          <p:nvPr/>
        </p:nvSpPr>
        <p:spPr>
          <a:xfrm>
            <a:off x="5598073" y="1099300"/>
            <a:ext cx="3375374" cy="4016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8442" lvl="0" marL="45718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5 unrelated patients with c.*534T&gt;C variant and another LP variant in </a:t>
            </a:r>
            <a:r>
              <a:rPr b="0" i="1" lang="en-US" sz="15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CAPN3</a:t>
            </a:r>
            <a:endParaRPr b="0" i="0" sz="1500" u="none" cap="none" strike="noStrik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-298442" lvl="0" marL="45718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All have hyperCKemia and muscle weakness, with onset after adolescence. </a:t>
            </a:r>
            <a:endParaRPr/>
          </a:p>
          <a:p>
            <a:pPr indent="-298442" lvl="0" marL="45718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At least 2 patients had Western blot in muscle, showing reduced calpain.</a:t>
            </a:r>
            <a:endParaRPr/>
          </a:p>
          <a:p>
            <a:pPr indent="-298442" lvl="0" marL="45718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RNAseq on two patients showed reduced CAPN3 expression and allelic imbalance</a:t>
            </a:r>
            <a:endParaRPr/>
          </a:p>
          <a:p>
            <a:pPr indent="-298442" lvl="0" marL="45718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b="0" i="0" lang="en-US" sz="15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Hypothesis is that the 3’UTR variant creates a new miRNA binding site, leading to the silencing of that allele, and functional assay is underway</a:t>
            </a:r>
            <a:endParaRPr/>
          </a:p>
        </p:txBody>
      </p:sp>
      <p:sp>
        <p:nvSpPr>
          <p:cNvPr id="1382" name="Google Shape;1382;p47"/>
          <p:cNvSpPr txBox="1"/>
          <p:nvPr/>
        </p:nvSpPr>
        <p:spPr>
          <a:xfrm>
            <a:off x="181925" y="3420078"/>
            <a:ext cx="1544284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Note: These two groups never connected to each other because they had not shared their data publicly</a:t>
            </a:r>
            <a:endParaRPr/>
          </a:p>
        </p:txBody>
      </p:sp>
      <p:sp>
        <p:nvSpPr>
          <p:cNvPr id="1383" name="Google Shape;1383;p47"/>
          <p:cNvSpPr/>
          <p:nvPr/>
        </p:nvSpPr>
        <p:spPr>
          <a:xfrm rot="2460000">
            <a:off x="852919" y="3187237"/>
            <a:ext cx="614074" cy="164654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48"/>
          <p:cNvSpPr txBox="1"/>
          <p:nvPr>
            <p:ph type="title"/>
          </p:nvPr>
        </p:nvSpPr>
        <p:spPr>
          <a:xfrm>
            <a:off x="364020" y="393750"/>
            <a:ext cx="7972381" cy="9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libri"/>
              <a:buNone/>
            </a:pPr>
            <a:r>
              <a:rPr lang="en-US"/>
              <a:t>Challenges </a:t>
            </a:r>
            <a:endParaRPr/>
          </a:p>
        </p:txBody>
      </p:sp>
      <p:sp>
        <p:nvSpPr>
          <p:cNvPr id="1389" name="Google Shape;1389;p48"/>
          <p:cNvSpPr txBox="1"/>
          <p:nvPr>
            <p:ph idx="1" type="body"/>
          </p:nvPr>
        </p:nvSpPr>
        <p:spPr>
          <a:xfrm>
            <a:off x="1123950" y="1576854"/>
            <a:ext cx="7532104" cy="247179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sz="2400"/>
              <a:t>Only interpreted variants are in ClinVar</a:t>
            </a:r>
            <a:endParaRPr/>
          </a:p>
          <a:p>
            <a:pPr indent="-342900" lvl="0" marL="342900" rtl="0" algn="l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-US" sz="2400"/>
              <a:t>Evidence is often not formatted for scalable analyses</a:t>
            </a:r>
            <a:endParaRPr/>
          </a:p>
          <a:p>
            <a:pPr indent="-254000" lvl="0" marL="342900" rtl="0" algn="l"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1200"/>
              </a:spcBef>
              <a:spcAft>
                <a:spcPts val="1200"/>
              </a:spcAft>
              <a:buSzPts val="1400"/>
              <a:buChar char="●"/>
            </a:pPr>
            <a:r>
              <a:rPr lang="en-US" sz="2400"/>
              <a:t>How can we broadly access evidence directly from genomic data?</a:t>
            </a:r>
            <a:endParaRPr sz="24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4" name="Google Shape;1394;p4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5070" l="2556" r="36976" t="4242"/>
          <a:stretch/>
        </p:blipFill>
        <p:spPr>
          <a:xfrm>
            <a:off x="741623" y="1173585"/>
            <a:ext cx="4953201" cy="2796330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49"/>
          <p:cNvSpPr txBox="1"/>
          <p:nvPr/>
        </p:nvSpPr>
        <p:spPr>
          <a:xfrm>
            <a:off x="6135168" y="1764622"/>
            <a:ext cx="1619354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Candidate gene matching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Matchmaker Exchange</a:t>
            </a:r>
            <a:endParaRPr/>
          </a:p>
        </p:txBody>
      </p:sp>
      <p:sp>
        <p:nvSpPr>
          <p:cNvPr id="1396" name="Google Shape;1396;p49"/>
          <p:cNvSpPr txBox="1"/>
          <p:nvPr/>
        </p:nvSpPr>
        <p:spPr>
          <a:xfrm>
            <a:off x="6135168" y="3172511"/>
            <a:ext cx="1786066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Variant to genome matching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5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Variant Level Matching</a:t>
            </a:r>
            <a:endParaRPr/>
          </a:p>
        </p:txBody>
      </p:sp>
      <p:sp>
        <p:nvSpPr>
          <p:cNvPr id="1397" name="Google Shape;1397;p49"/>
          <p:cNvSpPr/>
          <p:nvPr/>
        </p:nvSpPr>
        <p:spPr>
          <a:xfrm>
            <a:off x="319055" y="4714277"/>
            <a:ext cx="8824945" cy="23083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Boycott KM, Azzariti D, Hamosh A, Rehm HL. </a:t>
            </a:r>
            <a:r>
              <a:rPr b="1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Seven years since the launch of the Matchmaker Exchange. </a:t>
            </a: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Hum Mutat.</a:t>
            </a:r>
            <a:r>
              <a:rPr b="0" i="0" lang="en-US" sz="1050" u="none" cap="none" strike="noStrike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 2022 43(6):659-667. PMID: 35537081</a:t>
            </a: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49"/>
          <p:cNvSpPr txBox="1"/>
          <p:nvPr/>
        </p:nvSpPr>
        <p:spPr>
          <a:xfrm>
            <a:off x="142240" y="313808"/>
            <a:ext cx="52629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Federated Approaches for Genomic Data Sharing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50"/>
          <p:cNvSpPr txBox="1"/>
          <p:nvPr>
            <p:ph idx="12" type="sldNum"/>
          </p:nvPr>
        </p:nvSpPr>
        <p:spPr>
          <a:xfrm>
            <a:off x="361950" y="4903685"/>
            <a:ext cx="6858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404" name="Google Shape;140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270" y="544614"/>
            <a:ext cx="8376780" cy="4598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ara Lygia de Macena Sobreira" id="1405" name="Google Shape;1405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3264" y="3467100"/>
            <a:ext cx="741341" cy="926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51"/>
          <p:cNvSpPr txBox="1"/>
          <p:nvPr>
            <p:ph type="title"/>
          </p:nvPr>
        </p:nvSpPr>
        <p:spPr>
          <a:xfrm>
            <a:off x="228344" y="-148707"/>
            <a:ext cx="4603431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50" spcFirstLastPara="1" rIns="68550" wrap="square" tIns="3427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62962"/>
              <a:buNone/>
            </a:pPr>
            <a:r>
              <a:rPr b="1" i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seqr </a:t>
            </a:r>
            <a:r>
              <a:rPr b="1" lang="en-US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genomic analysis platform</a:t>
            </a:r>
            <a:endParaRPr b="1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51"/>
          <p:cNvSpPr txBox="1"/>
          <p:nvPr/>
        </p:nvSpPr>
        <p:spPr>
          <a:xfrm>
            <a:off x="227863" y="750361"/>
            <a:ext cx="4383533" cy="434731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spAutoFit/>
          </a:bodyPr>
          <a:lstStyle/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Open source, freely available software for exome and genome analysis on NHGRI’s AnVIL platform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D1C1D"/>
                </a:solidFill>
                <a:latin typeface="Arial"/>
                <a:ea typeface="Arial"/>
                <a:cs typeface="Arial"/>
                <a:sym typeface="Arial"/>
              </a:rPr>
              <a:t>&gt;2,000 people from &gt;100 countries have performed family-based analysis in </a:t>
            </a:r>
            <a:r>
              <a:rPr b="0" i="1" lang="en-US" sz="1600" u="none" cap="none" strike="noStrike">
                <a:solidFill>
                  <a:srgbClr val="1D1C1D"/>
                </a:solidFill>
                <a:latin typeface="Arial"/>
                <a:ea typeface="Arial"/>
                <a:cs typeface="Arial"/>
                <a:sym typeface="Arial"/>
              </a:rPr>
              <a:t>seqr</a:t>
            </a:r>
            <a:endParaRPr/>
          </a:p>
          <a:p>
            <a:pPr indent="-214313" lvl="0" marL="214313" marR="0" rtl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&gt;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70,000 rare disease genomes/exomes</a:t>
            </a:r>
            <a:endParaRPr/>
          </a:p>
          <a:p>
            <a:pPr indent="-214313" lvl="0" marL="214313" marR="0" rtl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Any AnVIL-registered user can look up a variant in </a:t>
            </a:r>
            <a:r>
              <a:rPr b="0" i="1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seqr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by going to </a:t>
            </a:r>
            <a:r>
              <a:rPr b="0" i="0" lang="en-US" sz="1600" u="sng" cap="none" strike="noStrike">
                <a:solidFill>
                  <a:srgbClr val="0097A7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seqr.broadinstitute.org/summary_data/variant_lookup</a:t>
            </a:r>
            <a:endParaRPr b="0" i="0" sz="1600" u="sng" cap="none" strike="noStrike">
              <a:solidFill>
                <a:srgbClr val="0097A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4313" lvl="0" marL="214313" marR="0" rtl="0" algn="l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Projects can be opted out from variant-level contact – none have opted out to date</a:t>
            </a:r>
            <a:endParaRPr/>
          </a:p>
          <a:p>
            <a:pPr indent="-61913" lvl="0" marL="214313" marR="0" rtl="0" algn="l">
              <a:lnSpc>
                <a:spcPct val="100000"/>
              </a:lnSpc>
              <a:spcBef>
                <a:spcPts val="1350"/>
              </a:spcBef>
              <a:spcAft>
                <a:spcPts val="135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600" u="sng" cap="none" strike="noStrike">
              <a:solidFill>
                <a:srgbClr val="0097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51"/>
          <p:cNvSpPr txBox="1"/>
          <p:nvPr/>
        </p:nvSpPr>
        <p:spPr>
          <a:xfrm>
            <a:off x="5983440" y="-10639"/>
            <a:ext cx="2234010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https://seqr.broadinstute.org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13" name="Google Shape;1413;p51"/>
          <p:cNvGrpSpPr/>
          <p:nvPr/>
        </p:nvGrpSpPr>
        <p:grpSpPr>
          <a:xfrm>
            <a:off x="5003289" y="266360"/>
            <a:ext cx="4032825" cy="3903836"/>
            <a:chOff x="228571" y="1283554"/>
            <a:chExt cx="5377100" cy="5205114"/>
          </a:xfrm>
        </p:grpSpPr>
        <p:pic>
          <p:nvPicPr>
            <p:cNvPr id="1414" name="Google Shape;1414;p51"/>
            <p:cNvPicPr preferRelativeResize="0"/>
            <p:nvPr/>
          </p:nvPicPr>
          <p:blipFill rotWithShape="1">
            <a:blip r:embed="rId5">
              <a:alphaModFix/>
            </a:blip>
            <a:srcRect b="0" l="0" r="31951" t="0"/>
            <a:stretch/>
          </p:blipFill>
          <p:spPr>
            <a:xfrm>
              <a:off x="228571" y="1283554"/>
              <a:ext cx="5377100" cy="5205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5" name="Google Shape;1415;p5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580640" y="3283228"/>
              <a:ext cx="2926080" cy="12826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6" name="Google Shape;1416;p51"/>
            <p:cNvSpPr/>
            <p:nvPr/>
          </p:nvSpPr>
          <p:spPr>
            <a:xfrm>
              <a:off x="2733040" y="3420388"/>
              <a:ext cx="518160" cy="1422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3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17" name="Google Shape;1417;p51"/>
          <p:cNvSpPr txBox="1"/>
          <p:nvPr/>
        </p:nvSpPr>
        <p:spPr>
          <a:xfrm>
            <a:off x="228344" y="4607798"/>
            <a:ext cx="4594384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Pais et al. </a:t>
            </a:r>
            <a:r>
              <a:rPr b="1" i="0" lang="en-US" sz="135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seqr: A web-based analysis and collaboration tool for rare disease genomics</a:t>
            </a:r>
            <a:r>
              <a:rPr b="0" i="0" lang="en-US" sz="1350" u="none" cap="none" strike="noStrike">
                <a:solidFill>
                  <a:srgbClr val="21212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Hum Mutat. 2022. PMID: 35266241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51"/>
          <p:cNvSpPr txBox="1"/>
          <p:nvPr/>
        </p:nvSpPr>
        <p:spPr>
          <a:xfrm>
            <a:off x="5944198" y="4866249"/>
            <a:ext cx="316103" cy="276944"/>
          </a:xfrm>
          <a:prstGeom prst="rect">
            <a:avLst/>
          </a:prstGeom>
          <a:noFill/>
          <a:ln>
            <a:noFill/>
          </a:ln>
        </p:spPr>
        <p:txBody>
          <a:bodyPr anchorCtr="0" anchor="t" bIns="27400" lIns="54800" spcFirstLastPara="1" rIns="54800" wrap="square" tIns="27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Hana</a:t>
            </a:r>
            <a:endParaRPr b="0" i="0" sz="8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Snow</a:t>
            </a:r>
            <a:endParaRPr b="0" i="0" sz="8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51"/>
          <p:cNvSpPr txBox="1"/>
          <p:nvPr/>
        </p:nvSpPr>
        <p:spPr>
          <a:xfrm>
            <a:off x="6305868" y="4866249"/>
            <a:ext cx="690740" cy="276944"/>
          </a:xfrm>
          <a:prstGeom prst="rect">
            <a:avLst/>
          </a:prstGeom>
          <a:noFill/>
          <a:ln>
            <a:noFill/>
          </a:ln>
        </p:spPr>
        <p:txBody>
          <a:bodyPr anchorCtr="0" anchor="t" bIns="27400" lIns="54800" spcFirstLastPara="1" rIns="54800" wrap="square" tIns="27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Ben</a:t>
            </a:r>
            <a:endParaRPr b="0" i="0" sz="7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Blankenmeister</a:t>
            </a:r>
            <a:endParaRPr b="0" i="0" sz="8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0" name="Google Shape;1420;p51"/>
          <p:cNvPicPr preferRelativeResize="0"/>
          <p:nvPr/>
        </p:nvPicPr>
        <p:blipFill rotWithShape="1">
          <a:blip r:embed="rId7">
            <a:alphaModFix/>
          </a:blip>
          <a:srcRect b="14216" l="26150" r="15542" t="6662"/>
          <a:stretch/>
        </p:blipFill>
        <p:spPr>
          <a:xfrm>
            <a:off x="5854340" y="4191721"/>
            <a:ext cx="505116" cy="685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5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05108" y="4191721"/>
            <a:ext cx="486513" cy="6854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2" name="Google Shape;1422;p51"/>
          <p:cNvSpPr txBox="1"/>
          <p:nvPr/>
        </p:nvSpPr>
        <p:spPr>
          <a:xfrm>
            <a:off x="7578218" y="4866249"/>
            <a:ext cx="413884" cy="276944"/>
          </a:xfrm>
          <a:prstGeom prst="rect">
            <a:avLst/>
          </a:prstGeom>
          <a:noFill/>
          <a:ln>
            <a:noFill/>
          </a:ln>
        </p:spPr>
        <p:txBody>
          <a:bodyPr anchorCtr="0" anchor="t" bIns="27400" lIns="54800" spcFirstLastPara="1" rIns="54800" wrap="square" tIns="27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Larry</a:t>
            </a:r>
            <a:endParaRPr b="0" i="0" sz="8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Babb</a:t>
            </a:r>
            <a:endParaRPr b="0" i="0" sz="8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en blankenmeister" id="1423" name="Google Shape;1423;p51"/>
          <p:cNvPicPr preferRelativeResize="0"/>
          <p:nvPr/>
        </p:nvPicPr>
        <p:blipFill rotWithShape="1">
          <a:blip r:embed="rId9">
            <a:alphaModFix/>
          </a:blip>
          <a:srcRect b="25251" l="20023" r="22630" t="0"/>
          <a:stretch/>
        </p:blipFill>
        <p:spPr>
          <a:xfrm>
            <a:off x="6410859" y="4191340"/>
            <a:ext cx="454766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51"/>
          <p:cNvSpPr txBox="1"/>
          <p:nvPr/>
        </p:nvSpPr>
        <p:spPr>
          <a:xfrm>
            <a:off x="7043412" y="4882715"/>
            <a:ext cx="301727" cy="276944"/>
          </a:xfrm>
          <a:prstGeom prst="rect">
            <a:avLst/>
          </a:prstGeom>
          <a:noFill/>
          <a:ln>
            <a:noFill/>
          </a:ln>
        </p:spPr>
        <p:txBody>
          <a:bodyPr anchorCtr="0" anchor="t" bIns="27400" lIns="54800" spcFirstLastPara="1" rIns="54800" wrap="square" tIns="27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Lynn</a:t>
            </a:r>
            <a:endParaRPr b="0" i="0" sz="86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Pais</a:t>
            </a:r>
            <a:endParaRPr b="0" i="0" sz="7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5" name="Google Shape;1425;p51"/>
          <p:cNvPicPr preferRelativeResize="0"/>
          <p:nvPr/>
        </p:nvPicPr>
        <p:blipFill rotWithShape="1">
          <a:blip r:embed="rId10">
            <a:alphaModFix/>
          </a:blip>
          <a:srcRect b="19049" l="24995" r="21639" t="2754"/>
          <a:stretch/>
        </p:blipFill>
        <p:spPr>
          <a:xfrm>
            <a:off x="6962724" y="4195267"/>
            <a:ext cx="467768" cy="685419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51"/>
          <p:cNvSpPr txBox="1"/>
          <p:nvPr/>
        </p:nvSpPr>
        <p:spPr>
          <a:xfrm>
            <a:off x="7870491" y="4854226"/>
            <a:ext cx="924035" cy="3139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Anne</a:t>
            </a:r>
            <a:endParaRPr b="0" i="0" sz="7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"/>
              <a:buFont typeface="Arial"/>
              <a:buNone/>
            </a:pPr>
            <a:r>
              <a:rPr b="0" i="0" lang="en-US" sz="72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O’Donnell-Luria</a:t>
            </a:r>
            <a:endParaRPr b="0" i="0" sz="7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7" name="Google Shape;1427;p5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064731" y="4198000"/>
            <a:ext cx="535557" cy="679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p52"/>
          <p:cNvSpPr txBox="1"/>
          <p:nvPr>
            <p:ph type="ctrTitle"/>
          </p:nvPr>
        </p:nvSpPr>
        <p:spPr>
          <a:xfrm>
            <a:off x="6194928" y="111897"/>
            <a:ext cx="2949073" cy="1121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-US" sz="21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Variant matching in seqr on AnVIL</a:t>
            </a:r>
            <a:endParaRPr sz="3000"/>
          </a:p>
        </p:txBody>
      </p:sp>
      <p:pic>
        <p:nvPicPr>
          <p:cNvPr id="1433" name="Google Shape;1433;p52"/>
          <p:cNvPicPr preferRelativeResize="0"/>
          <p:nvPr/>
        </p:nvPicPr>
        <p:blipFill rotWithShape="1">
          <a:blip r:embed="rId3">
            <a:alphaModFix/>
          </a:blip>
          <a:srcRect b="0" l="0" r="15012" t="0"/>
          <a:stretch/>
        </p:blipFill>
        <p:spPr>
          <a:xfrm>
            <a:off x="1" y="0"/>
            <a:ext cx="61107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4" name="Google Shape;1434;p52"/>
          <p:cNvSpPr txBox="1"/>
          <p:nvPr/>
        </p:nvSpPr>
        <p:spPr>
          <a:xfrm>
            <a:off x="4840038" y="2496517"/>
            <a:ext cx="1270668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Variant in </a:t>
            </a:r>
            <a:endParaRPr b="0" i="0" sz="135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your project</a:t>
            </a:r>
            <a:endParaRPr b="0" i="0" sz="135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52"/>
          <p:cNvSpPr txBox="1"/>
          <p:nvPr/>
        </p:nvSpPr>
        <p:spPr>
          <a:xfrm>
            <a:off x="4736098" y="4362101"/>
            <a:ext cx="1374608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Variant in </a:t>
            </a:r>
            <a:endParaRPr b="0" i="0" sz="135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another project</a:t>
            </a:r>
            <a:endParaRPr b="0" i="0" sz="135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6" name="Google Shape;1436;p52"/>
          <p:cNvPicPr preferRelativeResize="0"/>
          <p:nvPr/>
        </p:nvPicPr>
        <p:blipFill rotWithShape="1">
          <a:blip r:embed="rId4">
            <a:alphaModFix/>
          </a:blip>
          <a:srcRect b="6800" l="23528" r="15139" t="70314"/>
          <a:stretch/>
        </p:blipFill>
        <p:spPr>
          <a:xfrm>
            <a:off x="6110706" y="4172164"/>
            <a:ext cx="2898122" cy="675888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52"/>
          <p:cNvSpPr txBox="1"/>
          <p:nvPr/>
        </p:nvSpPr>
        <p:spPr>
          <a:xfrm>
            <a:off x="6277683" y="2909774"/>
            <a:ext cx="2564167" cy="1162855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First gene discovery by Variant-Level Matching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Five unrelated families with non-syndromic retinal dystrophy</a:t>
            </a:r>
            <a:endParaRPr b="0" i="0" sz="9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53"/>
          <p:cNvSpPr txBox="1"/>
          <p:nvPr>
            <p:ph type="title"/>
          </p:nvPr>
        </p:nvSpPr>
        <p:spPr>
          <a:xfrm>
            <a:off x="373711" y="510041"/>
            <a:ext cx="91439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Building a federated variant-level matching (VLM) platform</a:t>
            </a:r>
            <a:endParaRPr/>
          </a:p>
        </p:txBody>
      </p:sp>
      <p:pic>
        <p:nvPicPr>
          <p:cNvPr id="1444" name="Google Shape;144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3169" y="2590504"/>
            <a:ext cx="2256283" cy="2042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5" name="Google Shape;1445;p53"/>
          <p:cNvPicPr preferRelativeResize="0"/>
          <p:nvPr/>
        </p:nvPicPr>
        <p:blipFill rotWithShape="1">
          <a:blip r:embed="rId4">
            <a:alphaModFix/>
          </a:blip>
          <a:srcRect b="74445" l="11626" r="58501" t="12666"/>
          <a:stretch/>
        </p:blipFill>
        <p:spPr>
          <a:xfrm>
            <a:off x="3627459" y="3629025"/>
            <a:ext cx="2548174" cy="617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6" name="Google Shape;1446;p53"/>
          <p:cNvPicPr preferRelativeResize="0"/>
          <p:nvPr/>
        </p:nvPicPr>
        <p:blipFill rotWithShape="1">
          <a:blip r:embed="rId5">
            <a:alphaModFix/>
          </a:blip>
          <a:srcRect b="15262" l="49999" r="24453" t="71993"/>
          <a:stretch/>
        </p:blipFill>
        <p:spPr>
          <a:xfrm>
            <a:off x="6175633" y="3629025"/>
            <a:ext cx="2548175" cy="68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7" name="Google Shape;1447;p53"/>
          <p:cNvSpPr txBox="1"/>
          <p:nvPr/>
        </p:nvSpPr>
        <p:spPr>
          <a:xfrm>
            <a:off x="639604" y="1374295"/>
            <a:ext cx="753492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Goal: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Connect rare disease databases through a federated network to allow identification of cases with specified variants/variant types and return phenotype</a:t>
            </a:r>
            <a:endParaRPr/>
          </a:p>
        </p:txBody>
      </p:sp>
      <p:sp>
        <p:nvSpPr>
          <p:cNvPr id="1448" name="Google Shape;1448;p53"/>
          <p:cNvSpPr txBox="1"/>
          <p:nvPr/>
        </p:nvSpPr>
        <p:spPr>
          <a:xfrm>
            <a:off x="3627459" y="2439310"/>
            <a:ext cx="510858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Databases connect using the GA4GH Beacon v2 API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 data centralization occurs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54"/>
          <p:cNvSpPr txBox="1"/>
          <p:nvPr/>
        </p:nvSpPr>
        <p:spPr>
          <a:xfrm>
            <a:off x="400865" y="2347182"/>
            <a:ext cx="3760966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F1F1F"/>
                </a:solidFill>
                <a:latin typeface="Open Sans"/>
                <a:ea typeface="Open Sans"/>
                <a:cs typeface="Open Sans"/>
                <a:sym typeface="Open Sans"/>
              </a:rPr>
              <a:t>Collaborating Databases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VariantMatcher – Johns Hopkins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Franklin by Genoox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Geno2MP and MyGene2 – U. Wash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seqr</a:t>
            </a:r>
            <a:r>
              <a:rPr b="0" i="0" lang="en-US" sz="1350" u="none" cap="none" strike="noStrike">
                <a:solidFill>
                  <a:srgbClr val="00B050"/>
                </a:solidFill>
                <a:latin typeface="Open Sans"/>
                <a:ea typeface="Open Sans"/>
                <a:cs typeface="Open Sans"/>
                <a:sym typeface="Open Sans"/>
              </a:rPr>
              <a:t> and AnVIL – Broad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DNAStack</a:t>
            </a:r>
            <a:endParaRPr b="0" i="0" sz="1350" u="none" cap="none" strike="noStrike">
              <a:solidFill>
                <a:srgbClr val="0070C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350"/>
              <a:buFont typeface="Arial"/>
              <a:buNone/>
            </a:pPr>
            <a:r>
              <a:rPr b="0" i="1" lang="en-US" sz="1350" u="none" cap="none" strike="noStrike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seqr</a:t>
            </a:r>
            <a:r>
              <a:rPr b="0" i="0" lang="en-US" sz="1350" u="none" cap="none" strike="noStrike">
                <a:solidFill>
                  <a:srgbClr val="0070C0"/>
                </a:solidFill>
                <a:latin typeface="Open Sans"/>
                <a:ea typeface="Open Sans"/>
                <a:cs typeface="Open Sans"/>
                <a:sym typeface="Open Sans"/>
              </a:rPr>
              <a:t> in Genomics4RD – Canada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1F1F1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F1F1F"/>
                </a:solidFill>
                <a:latin typeface="Open Sans"/>
                <a:ea typeface="Open Sans"/>
                <a:cs typeface="Open Sans"/>
                <a:sym typeface="Open Sans"/>
              </a:rPr>
              <a:t>RD-Connect, Genomics England, Cavatica/CHOP, Elixer, Epic, BTG,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F1F1F"/>
                </a:solidFill>
                <a:latin typeface="Open Sans"/>
                <a:ea typeface="Open Sans"/>
                <a:cs typeface="Open Sans"/>
                <a:sym typeface="Open Sans"/>
              </a:rPr>
              <a:t>many more to come…</a:t>
            </a:r>
            <a:endParaRPr/>
          </a:p>
        </p:txBody>
      </p:sp>
      <p:sp>
        <p:nvSpPr>
          <p:cNvPr id="1455" name="Google Shape;1455;p54"/>
          <p:cNvSpPr txBox="1"/>
          <p:nvPr>
            <p:ph type="title"/>
          </p:nvPr>
        </p:nvSpPr>
        <p:spPr>
          <a:xfrm>
            <a:off x="270344" y="397893"/>
            <a:ext cx="899159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50" lIns="91300" spcFirstLastPara="1" rIns="91300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alibri"/>
              <a:buNone/>
            </a:pPr>
            <a:r>
              <a:rPr lang="en-US" sz="2700">
                <a:latin typeface="Calibri"/>
                <a:ea typeface="Calibri"/>
                <a:cs typeface="Calibri"/>
                <a:sym typeface="Calibri"/>
              </a:rPr>
              <a:t>Building a federated variant-level matching (VLM) platform</a:t>
            </a:r>
            <a:endParaRPr/>
          </a:p>
        </p:txBody>
      </p:sp>
      <p:pic>
        <p:nvPicPr>
          <p:cNvPr id="1456" name="Google Shape;145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1927" y="2410616"/>
            <a:ext cx="2256283" cy="2042955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54"/>
          <p:cNvSpPr txBox="1"/>
          <p:nvPr/>
        </p:nvSpPr>
        <p:spPr>
          <a:xfrm>
            <a:off x="6117658" y="2206228"/>
            <a:ext cx="1323889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Variant Matcher</a:t>
            </a:r>
            <a:endParaRPr/>
          </a:p>
        </p:txBody>
      </p:sp>
      <p:sp>
        <p:nvSpPr>
          <p:cNvPr id="1458" name="Google Shape;1458;p54"/>
          <p:cNvSpPr txBox="1"/>
          <p:nvPr/>
        </p:nvSpPr>
        <p:spPr>
          <a:xfrm>
            <a:off x="6424117" y="4326730"/>
            <a:ext cx="746999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Franklin</a:t>
            </a:r>
            <a:endParaRPr/>
          </a:p>
        </p:txBody>
      </p:sp>
      <p:sp>
        <p:nvSpPr>
          <p:cNvPr id="1459" name="Google Shape;1459;p54"/>
          <p:cNvSpPr txBox="1"/>
          <p:nvPr/>
        </p:nvSpPr>
        <p:spPr>
          <a:xfrm>
            <a:off x="4572000" y="3189719"/>
            <a:ext cx="1134547" cy="715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Geno2MP and MyGene2</a:t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0" name="Google Shape;1460;p54"/>
          <p:cNvSpPr txBox="1"/>
          <p:nvPr/>
        </p:nvSpPr>
        <p:spPr>
          <a:xfrm>
            <a:off x="7837815" y="3189719"/>
            <a:ext cx="637244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Broad </a:t>
            </a:r>
            <a:r>
              <a:rPr b="0" i="1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seqr</a:t>
            </a:r>
            <a:endParaRPr/>
          </a:p>
        </p:txBody>
      </p:sp>
      <p:cxnSp>
        <p:nvCxnSpPr>
          <p:cNvPr id="1461" name="Google Shape;1461;p54"/>
          <p:cNvCxnSpPr/>
          <p:nvPr/>
        </p:nvCxnSpPr>
        <p:spPr>
          <a:xfrm rot="10800000">
            <a:off x="5875062" y="3481993"/>
            <a:ext cx="1714500" cy="0"/>
          </a:xfrm>
          <a:prstGeom prst="straightConnector1">
            <a:avLst/>
          </a:prstGeom>
          <a:noFill/>
          <a:ln cap="flat" cmpd="sng" w="317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  <p:cxnSp>
        <p:nvCxnSpPr>
          <p:cNvPr id="1462" name="Google Shape;1462;p54"/>
          <p:cNvCxnSpPr/>
          <p:nvPr/>
        </p:nvCxnSpPr>
        <p:spPr>
          <a:xfrm rot="10800000">
            <a:off x="6706777" y="2706212"/>
            <a:ext cx="882785" cy="749030"/>
          </a:xfrm>
          <a:prstGeom prst="straightConnector1">
            <a:avLst/>
          </a:prstGeom>
          <a:noFill/>
          <a:ln cap="flat" cmpd="sng" w="317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  <p:cxnSp>
        <p:nvCxnSpPr>
          <p:cNvPr id="1463" name="Google Shape;1463;p54"/>
          <p:cNvCxnSpPr/>
          <p:nvPr/>
        </p:nvCxnSpPr>
        <p:spPr>
          <a:xfrm flipH="1">
            <a:off x="5875062" y="2706212"/>
            <a:ext cx="831715" cy="749030"/>
          </a:xfrm>
          <a:prstGeom prst="straightConnector1">
            <a:avLst/>
          </a:prstGeom>
          <a:noFill/>
          <a:ln cap="flat" cmpd="sng" w="317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  <p:cxnSp>
        <p:nvCxnSpPr>
          <p:cNvPr id="1464" name="Google Shape;1464;p54"/>
          <p:cNvCxnSpPr/>
          <p:nvPr/>
        </p:nvCxnSpPr>
        <p:spPr>
          <a:xfrm>
            <a:off x="6706776" y="2764578"/>
            <a:ext cx="0" cy="1444558"/>
          </a:xfrm>
          <a:prstGeom prst="straightConnector1">
            <a:avLst/>
          </a:prstGeom>
          <a:noFill/>
          <a:ln cap="flat" cmpd="sng" w="31750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50800" rotWithShape="0" dir="5400000" dist="25400">
              <a:srgbClr val="000000">
                <a:alpha val="44705"/>
              </a:srgbClr>
            </a:outerShdw>
          </a:effectLst>
        </p:spPr>
      </p:cxnSp>
      <p:sp>
        <p:nvSpPr>
          <p:cNvPr id="1465" name="Google Shape;1465;p54"/>
          <p:cNvSpPr txBox="1"/>
          <p:nvPr/>
        </p:nvSpPr>
        <p:spPr>
          <a:xfrm>
            <a:off x="424508" y="744087"/>
            <a:ext cx="8449148" cy="16312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8275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Moved to automated authentication through OAuth authorization protocol by Auth0 (awaiting Franklin)</a:t>
            </a:r>
            <a:endParaRPr/>
          </a:p>
          <a:p>
            <a:pPr indent="-257175" lvl="0" marL="2571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VLM Steering Committee approves a database to connect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7175" lvl="0" marL="25717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Current implementations display aggregate allele counts and provide a link to access phenotype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54"/>
          <p:cNvSpPr/>
          <p:nvPr/>
        </p:nvSpPr>
        <p:spPr>
          <a:xfrm>
            <a:off x="3291840" y="2571750"/>
            <a:ext cx="149122" cy="883492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7" name="Google Shape;1467;p54"/>
          <p:cNvSpPr txBox="1"/>
          <p:nvPr/>
        </p:nvSpPr>
        <p:spPr>
          <a:xfrm>
            <a:off x="3428384" y="2859607"/>
            <a:ext cx="45397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live</a:t>
            </a:r>
            <a:endParaRPr/>
          </a:p>
        </p:txBody>
      </p:sp>
      <p:sp>
        <p:nvSpPr>
          <p:cNvPr id="1468" name="Google Shape;1468;p54"/>
          <p:cNvSpPr/>
          <p:nvPr/>
        </p:nvSpPr>
        <p:spPr>
          <a:xfrm>
            <a:off x="2949286" y="3633119"/>
            <a:ext cx="236477" cy="37174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9" name="Google Shape;1469;p54"/>
          <p:cNvSpPr txBox="1"/>
          <p:nvPr/>
        </p:nvSpPr>
        <p:spPr>
          <a:xfrm>
            <a:off x="3162124" y="3659890"/>
            <a:ext cx="93006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approved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" name="Google Shape;1474;p55"/>
          <p:cNvPicPr preferRelativeResize="0"/>
          <p:nvPr/>
        </p:nvPicPr>
        <p:blipFill rotWithShape="1">
          <a:blip r:embed="rId3">
            <a:alphaModFix/>
          </a:blip>
          <a:srcRect b="25396" l="1308" r="37819" t="17762"/>
          <a:stretch/>
        </p:blipFill>
        <p:spPr>
          <a:xfrm>
            <a:off x="161952" y="198538"/>
            <a:ext cx="4641829" cy="232756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pic>
        <p:nvPicPr>
          <p:cNvPr id="1475" name="Google Shape;1475;p55"/>
          <p:cNvPicPr preferRelativeResize="0"/>
          <p:nvPr/>
        </p:nvPicPr>
        <p:blipFill rotWithShape="1">
          <a:blip r:embed="rId4">
            <a:alphaModFix/>
          </a:blip>
          <a:srcRect b="20699" l="2278" r="49164" t="39070"/>
          <a:stretch/>
        </p:blipFill>
        <p:spPr>
          <a:xfrm>
            <a:off x="161951" y="2617399"/>
            <a:ext cx="5231556" cy="232756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sp>
        <p:nvSpPr>
          <p:cNvPr id="1476" name="Google Shape;1476;p55"/>
          <p:cNvSpPr/>
          <p:nvPr/>
        </p:nvSpPr>
        <p:spPr>
          <a:xfrm>
            <a:off x="1109614" y="2109627"/>
            <a:ext cx="2126020" cy="40506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55"/>
          <p:cNvSpPr/>
          <p:nvPr/>
        </p:nvSpPr>
        <p:spPr>
          <a:xfrm>
            <a:off x="1353011" y="4278207"/>
            <a:ext cx="3942656" cy="521425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55"/>
          <p:cNvSpPr txBox="1"/>
          <p:nvPr/>
        </p:nvSpPr>
        <p:spPr>
          <a:xfrm>
            <a:off x="3545877" y="3521197"/>
            <a:ext cx="1411664" cy="404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13" u="none" cap="none" strike="noStrike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NBPF10  c.4847A&gt;C</a:t>
            </a:r>
            <a:endParaRPr b="0" i="0" sz="101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9" name="Google Shape;1479;p55"/>
          <p:cNvPicPr preferRelativeResize="0"/>
          <p:nvPr/>
        </p:nvPicPr>
        <p:blipFill rotWithShape="1">
          <a:blip r:embed="rId5">
            <a:alphaModFix/>
          </a:blip>
          <a:srcRect b="41008" l="0" r="53376" t="0"/>
          <a:stretch/>
        </p:blipFill>
        <p:spPr>
          <a:xfrm>
            <a:off x="5076576" y="734867"/>
            <a:ext cx="3905473" cy="2712936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55"/>
          <p:cNvSpPr txBox="1"/>
          <p:nvPr/>
        </p:nvSpPr>
        <p:spPr>
          <a:xfrm>
            <a:off x="6123287" y="3592751"/>
            <a:ext cx="2420875" cy="11310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VariantMatcher &lt;&gt; Franklin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First federated connection using GA4GH Beacon v2 API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(used token exchange)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5" name="Google Shape;1485;p56"/>
          <p:cNvPicPr preferRelativeResize="0"/>
          <p:nvPr/>
        </p:nvPicPr>
        <p:blipFill rotWithShape="1">
          <a:blip r:embed="rId3">
            <a:alphaModFix/>
          </a:blip>
          <a:srcRect b="17364" l="7487" r="8750" t="15334"/>
          <a:stretch/>
        </p:blipFill>
        <p:spPr>
          <a:xfrm>
            <a:off x="0" y="1"/>
            <a:ext cx="6580910" cy="330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56"/>
          <p:cNvPicPr preferRelativeResize="0"/>
          <p:nvPr/>
        </p:nvPicPr>
        <p:blipFill rotWithShape="1">
          <a:blip r:embed="rId4">
            <a:alphaModFix/>
          </a:blip>
          <a:srcRect b="24949" l="5639" r="7743" t="42895"/>
          <a:stretch/>
        </p:blipFill>
        <p:spPr>
          <a:xfrm>
            <a:off x="0" y="2673551"/>
            <a:ext cx="6883319" cy="1597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56"/>
          <p:cNvPicPr preferRelativeResize="0"/>
          <p:nvPr/>
        </p:nvPicPr>
        <p:blipFill rotWithShape="1">
          <a:blip r:embed="rId5">
            <a:alphaModFix/>
          </a:blip>
          <a:srcRect b="30101" l="17929" r="37289" t="32054"/>
          <a:stretch/>
        </p:blipFill>
        <p:spPr>
          <a:xfrm>
            <a:off x="6156395" y="653685"/>
            <a:ext cx="2821351" cy="149022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  <p:grpSp>
        <p:nvGrpSpPr>
          <p:cNvPr id="1488" name="Google Shape;1488;p56"/>
          <p:cNvGrpSpPr/>
          <p:nvPr/>
        </p:nvGrpSpPr>
        <p:grpSpPr>
          <a:xfrm>
            <a:off x="6156395" y="1770390"/>
            <a:ext cx="2821351" cy="801360"/>
            <a:chOff x="7813963" y="2351668"/>
            <a:chExt cx="3676073" cy="996047"/>
          </a:xfrm>
        </p:grpSpPr>
        <p:pic>
          <p:nvPicPr>
            <p:cNvPr id="1489" name="Google Shape;1489;p56"/>
            <p:cNvPicPr preferRelativeResize="0"/>
            <p:nvPr/>
          </p:nvPicPr>
          <p:blipFill rotWithShape="1">
            <a:blip r:embed="rId6">
              <a:alphaModFix/>
            </a:blip>
            <a:srcRect b="9091" l="1431" r="51659" t="70572"/>
            <a:stretch/>
          </p:blipFill>
          <p:spPr>
            <a:xfrm>
              <a:off x="7813963" y="2351668"/>
              <a:ext cx="3676073" cy="996047"/>
            </a:xfrm>
            <a:prstGeom prst="rect">
              <a:avLst/>
            </a:prstGeom>
            <a:noFill/>
            <a:ln>
              <a:noFill/>
            </a:ln>
            <a:effectLst>
              <a:outerShdw blurRad="292100" rotWithShape="0" algn="tl" dir="2700000" dist="139700">
                <a:srgbClr val="333333">
                  <a:alpha val="64705"/>
                </a:srgbClr>
              </a:outerShdw>
            </a:effectLst>
          </p:spPr>
        </p:pic>
        <p:pic>
          <p:nvPicPr>
            <p:cNvPr id="1490" name="Google Shape;1490;p56"/>
            <p:cNvPicPr preferRelativeResize="0"/>
            <p:nvPr/>
          </p:nvPicPr>
          <p:blipFill rotWithShape="1">
            <a:blip r:embed="rId6">
              <a:alphaModFix/>
            </a:blip>
            <a:srcRect b="10694" l="75670" r="3703" t="70572"/>
            <a:stretch/>
          </p:blipFill>
          <p:spPr>
            <a:xfrm>
              <a:off x="9845964" y="2357489"/>
              <a:ext cx="1616363" cy="91753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91" name="Google Shape;1491;p56"/>
          <p:cNvPicPr preferRelativeResize="0"/>
          <p:nvPr/>
        </p:nvPicPr>
        <p:blipFill rotWithShape="1">
          <a:blip r:embed="rId7">
            <a:alphaModFix/>
          </a:blip>
          <a:srcRect b="13752" l="3620" r="57323" t="42895"/>
          <a:stretch/>
        </p:blipFill>
        <p:spPr>
          <a:xfrm>
            <a:off x="498765" y="3432687"/>
            <a:ext cx="2466109" cy="171081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2" name="Google Shape;1492;p56"/>
          <p:cNvCxnSpPr/>
          <p:nvPr/>
        </p:nvCxnSpPr>
        <p:spPr>
          <a:xfrm>
            <a:off x="4447309" y="2334491"/>
            <a:ext cx="1620983" cy="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57"/>
          <p:cNvSpPr txBox="1"/>
          <p:nvPr/>
        </p:nvSpPr>
        <p:spPr>
          <a:xfrm>
            <a:off x="5414630" y="1325255"/>
            <a:ext cx="3544962" cy="2516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Queried 51 variants (26 VUS, 25 LP) from ClinGen VCEPs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 (50%) had VLM hits </a:t>
            </a:r>
            <a:endParaRPr/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 Franklin (1-18 hets)</a:t>
            </a:r>
            <a:endParaRPr/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seqr</a:t>
            </a: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(1-6 hets)</a:t>
            </a:r>
            <a:endParaRPr/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 Geno2MP/MyGene2 (1-5 hets)</a:t>
            </a:r>
            <a:endParaRPr/>
          </a:p>
          <a:p>
            <a:pPr indent="-214313" lvl="0" marL="2143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VariantMatcher (1 het)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57"/>
          <p:cNvSpPr txBox="1"/>
          <p:nvPr/>
        </p:nvSpPr>
        <p:spPr>
          <a:xfrm>
            <a:off x="5614831" y="71625"/>
            <a:ext cx="269016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ClinGen Pilot of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VLM Network</a:t>
            </a:r>
            <a:endParaRPr/>
          </a:p>
        </p:txBody>
      </p:sp>
      <p:graphicFrame>
        <p:nvGraphicFramePr>
          <p:cNvPr id="1499" name="Google Shape;1499;p57"/>
          <p:cNvGraphicFramePr/>
          <p:nvPr/>
        </p:nvGraphicFramePr>
        <p:xfrm>
          <a:off x="112639" y="2791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{BD2313C2-3D6F-4457-A566-EB8E2F0E771F}</a:tableStyleId>
              </a:tblPr>
              <a:tblGrid>
                <a:gridCol w="2064375"/>
                <a:gridCol w="558200"/>
                <a:gridCol w="2352450"/>
              </a:tblGrid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US" sz="800" u="none" cap="none" strike="noStrike"/>
                        <a:t>Variant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US" sz="800" u="none" cap="none" strike="noStrike"/>
                        <a:t>Classification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b="1" lang="en-US" sz="800" u="none" cap="none" strike="noStrike"/>
                        <a:t>Matches</a:t>
                      </a:r>
                      <a:endParaRPr b="1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b"/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NM_001100.4(ACTA1):c.617-5C&gt;A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NM_001100.4(ACTA1):c.175G&gt;A (p.Glu59Lys)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NM_000252.3(MTM1):c.1353G&gt;A (p.Gln451=)</a:t>
                      </a:r>
                      <a:endParaRPr b="0" i="0" sz="800" u="none" cap="none" strike="noStrike">
                        <a:solidFill>
                          <a:srgbClr val="21252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NM_001005361.3(DNM2):c.1567A&gt;G (p.Arg523Gly)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NM_000540.3(RYR1):c.14815G&gt;A (p.Asp4939Asn)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NM_000540.3(RYR1):c.13949T&gt;C (p.Leu4650Pro)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NM_005343.4(HRAS):c.175G&gt;A (p.Ala59Thr)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14x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NM_006767.4(LZTR1):c.1687G&gt;C (p.Glu563Gln)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NM_006767.4(LZTR1):c.263+1G&gt;A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NM_001100.4(ACTA1):c.1001C&gt;T (p.Pro334Leu)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2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NM_006767.4(LZTR1):c.1234C&gt;T (p.Arg412Cys)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5x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NM_006767.4(LZTR1):c.850C&gt;T (p.Arg284Cys)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5x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F2CC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NM_000540.3(RYR1):c.577T&gt;A (p.Ser193Thr)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seqr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NM_033360.4(KRAS):c.194G&gt;T (p.Ser65Ile)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seqr 1x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NM_030662.3(MAP2K2):c.806C&gt;G (p.Pro269Arg)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seqr 2x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DDEAF6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NM_006767.4(LZTR1):c.848G&gt;A (p.Arg283Gln)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1x het; seqr 1x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NM_030662.3(MAP2K2):c.692G&gt;T (p.Arg231Leu)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1x het; seqr 4x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NM_000540.3(RYR1):c.14173G&gt;C (p.Val4725Leu)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5 het; seqr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NM_000540.3(RYR1):c.9874C&gt;T (p.Pro3292Ser)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6 htz; seqr 6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BE4D4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NM_000252.3(MTM1):c.688T&gt;C (p.Trp230Arg)</a:t>
                      </a:r>
                      <a:endParaRPr b="0" i="0" sz="800" u="none" cap="none" strike="noStrike">
                        <a:solidFill>
                          <a:srgbClr val="21252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0D1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0D1E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seqr 1 het; Geno2MP 1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0D1EB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NM_006767.4(LZTR1):c.742G&gt;A (p.Gly248Arg)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11x het; seqr 1x het; Geno2MP 1x het; 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NM_002834.4(PTPN11):c.244A&gt;G (p.Met82Val)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2x het; seqr 4x het; Geno2MP 1x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NM_000540.3(RYR1):c.619C&gt;T (p.Arg207Cys)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6 het; seqr 2 het; Geno2MP 4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NM_000540.3(RYR1):c.4729G&gt;A (p.Ala1577Thr)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VUS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9 het; seqr 4 het; Geno2MP 5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E1EFD8"/>
                    </a:solidFill>
                  </a:tcPr>
                </a:tc>
              </a:tr>
              <a:tr h="1788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NM_006767.4(LZTR1):c.1084C&gt;T (p.Arg362Ter)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LP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800" u="none" cap="none" strike="noStrike"/>
                        <a:t>Franklin 18x het; seqr 5x het; Geno2MP 4x het; VM 1x het</a:t>
                      </a:r>
                      <a:endParaRPr b="0" i="0" sz="8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solidFill>
                      <a:srgbClr val="FFCCFF"/>
                    </a:solidFill>
                  </a:tcPr>
                </a:tc>
              </a:tr>
            </a:tbl>
          </a:graphicData>
        </a:graphic>
      </p:graphicFrame>
      <p:pic>
        <p:nvPicPr>
          <p:cNvPr descr="Pamela Ajuyah Robertson, PhD" id="1500" name="Google Shape;1500;p57"/>
          <p:cNvPicPr preferRelativeResize="0"/>
          <p:nvPr/>
        </p:nvPicPr>
        <p:blipFill rotWithShape="1">
          <a:blip r:embed="rId3">
            <a:alphaModFix/>
          </a:blip>
          <a:srcRect b="20155" l="8906" r="13368" t="11317"/>
          <a:stretch/>
        </p:blipFill>
        <p:spPr>
          <a:xfrm>
            <a:off x="7902649" y="3717999"/>
            <a:ext cx="1056943" cy="12424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1" name="Google Shape;1501;p57"/>
          <p:cNvSpPr txBox="1"/>
          <p:nvPr/>
        </p:nvSpPr>
        <p:spPr>
          <a:xfrm>
            <a:off x="6690587" y="4683469"/>
            <a:ext cx="1259447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Pam Robertson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6" name="Google Shape;1506;p58"/>
          <p:cNvPicPr preferRelativeResize="0"/>
          <p:nvPr/>
        </p:nvPicPr>
        <p:blipFill rotWithShape="1">
          <a:blip r:embed="rId3">
            <a:alphaModFix/>
          </a:blip>
          <a:srcRect b="9475" l="0" r="0" t="12562"/>
          <a:stretch/>
        </p:blipFill>
        <p:spPr>
          <a:xfrm>
            <a:off x="-2659" y="1"/>
            <a:ext cx="9146659" cy="24883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58"/>
          <p:cNvPicPr preferRelativeResize="0"/>
          <p:nvPr/>
        </p:nvPicPr>
        <p:blipFill rotWithShape="1">
          <a:blip r:embed="rId4">
            <a:alphaModFix/>
          </a:blip>
          <a:srcRect b="2" l="66508" r="0" t="-3116"/>
          <a:stretch/>
        </p:blipFill>
        <p:spPr>
          <a:xfrm>
            <a:off x="291396" y="3592224"/>
            <a:ext cx="1155450" cy="71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58"/>
          <p:cNvPicPr preferRelativeResize="0"/>
          <p:nvPr/>
        </p:nvPicPr>
        <p:blipFill rotWithShape="1">
          <a:blip r:embed="rId5">
            <a:alphaModFix/>
          </a:blip>
          <a:srcRect b="0" l="5681" r="0" t="10738"/>
          <a:stretch/>
        </p:blipFill>
        <p:spPr>
          <a:xfrm>
            <a:off x="2819091" y="3409985"/>
            <a:ext cx="1129368" cy="899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96371" y="4095312"/>
            <a:ext cx="858440" cy="85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58"/>
          <p:cNvPicPr preferRelativeResize="0"/>
          <p:nvPr/>
        </p:nvPicPr>
        <p:blipFill rotWithShape="1">
          <a:blip r:embed="rId7">
            <a:alphaModFix/>
          </a:blip>
          <a:srcRect b="73888" l="7603" r="81667" t="16481"/>
          <a:stretch/>
        </p:blipFill>
        <p:spPr>
          <a:xfrm>
            <a:off x="251927" y="4380179"/>
            <a:ext cx="1295616" cy="65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58"/>
          <p:cNvPicPr preferRelativeResize="0"/>
          <p:nvPr/>
        </p:nvPicPr>
        <p:blipFill rotWithShape="1">
          <a:blip r:embed="rId4">
            <a:alphaModFix/>
          </a:blip>
          <a:srcRect b="-17519" l="0" r="40373" t="0"/>
          <a:stretch/>
        </p:blipFill>
        <p:spPr>
          <a:xfrm>
            <a:off x="277681" y="3397643"/>
            <a:ext cx="1031823" cy="409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58"/>
          <p:cNvPicPr preferRelativeResize="0"/>
          <p:nvPr/>
        </p:nvPicPr>
        <p:blipFill rotWithShape="1">
          <a:blip r:embed="rId8">
            <a:alphaModFix/>
          </a:blip>
          <a:srcRect b="74445" l="11626" r="58501" t="12666"/>
          <a:stretch/>
        </p:blipFill>
        <p:spPr>
          <a:xfrm>
            <a:off x="4066589" y="4634218"/>
            <a:ext cx="1794619" cy="435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58"/>
          <p:cNvPicPr preferRelativeResize="0"/>
          <p:nvPr/>
        </p:nvPicPr>
        <p:blipFill rotWithShape="1">
          <a:blip r:embed="rId9">
            <a:alphaModFix/>
          </a:blip>
          <a:srcRect b="41227" l="32178" r="32993" t="33472"/>
          <a:stretch/>
        </p:blipFill>
        <p:spPr>
          <a:xfrm>
            <a:off x="4097212" y="3346877"/>
            <a:ext cx="1595717" cy="652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p58"/>
          <p:cNvPicPr preferRelativeResize="0"/>
          <p:nvPr/>
        </p:nvPicPr>
        <p:blipFill rotWithShape="1">
          <a:blip r:embed="rId10">
            <a:alphaModFix/>
          </a:blip>
          <a:srcRect b="69244" l="46094" r="47265" t="23952"/>
          <a:stretch/>
        </p:blipFill>
        <p:spPr>
          <a:xfrm>
            <a:off x="1532291" y="3497226"/>
            <a:ext cx="754446" cy="415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5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212739" y="4077337"/>
            <a:ext cx="1312887" cy="4641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d Spring Harbor Laboratory to boost sharing of global scientific  research in collaboration with the Chan Zuckerberg Initiative - Cold Spring  Harbor Laboratory" id="1516" name="Google Shape;1516;p58"/>
          <p:cNvPicPr preferRelativeResize="0"/>
          <p:nvPr/>
        </p:nvPicPr>
        <p:blipFill rotWithShape="1">
          <a:blip r:embed="rId12">
            <a:alphaModFix/>
          </a:blip>
          <a:srcRect b="20579" l="6855" r="8655" t="22149"/>
          <a:stretch/>
        </p:blipFill>
        <p:spPr>
          <a:xfrm>
            <a:off x="7207436" y="4356203"/>
            <a:ext cx="893135" cy="37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517" name="Google Shape;1517;p58"/>
          <p:cNvSpPr txBox="1"/>
          <p:nvPr/>
        </p:nvSpPr>
        <p:spPr>
          <a:xfrm>
            <a:off x="6457003" y="4038263"/>
            <a:ext cx="1125629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Funding Support:</a:t>
            </a:r>
            <a:endParaRPr/>
          </a:p>
        </p:txBody>
      </p:sp>
      <p:pic>
        <p:nvPicPr>
          <p:cNvPr descr="National Human Genome Research Institute - Wikipedia" id="1518" name="Google Shape;1518;p5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531178" y="4339435"/>
            <a:ext cx="619507" cy="589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5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436731" y="4795362"/>
            <a:ext cx="1448546" cy="201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0" name="Google Shape;1520;p5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199690" y="4444045"/>
            <a:ext cx="854442" cy="181964"/>
          </a:xfrm>
          <a:prstGeom prst="rect">
            <a:avLst/>
          </a:prstGeom>
          <a:noFill/>
          <a:ln>
            <a:noFill/>
          </a:ln>
        </p:spPr>
      </p:pic>
      <p:sp>
        <p:nvSpPr>
          <p:cNvPr id="1521" name="Google Shape;1521;p58"/>
          <p:cNvSpPr/>
          <p:nvPr/>
        </p:nvSpPr>
        <p:spPr>
          <a:xfrm>
            <a:off x="84441" y="59635"/>
            <a:ext cx="1863587" cy="49229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25F9C"/>
                </a:solidFill>
                <a:latin typeface="Calibri"/>
                <a:ea typeface="Calibri"/>
                <a:cs typeface="Calibri"/>
                <a:sym typeface="Calibri"/>
              </a:rPr>
              <a:t>Translational Genomics Group </a:t>
            </a:r>
            <a:endParaRPr/>
          </a:p>
        </p:txBody>
      </p:sp>
      <p:pic>
        <p:nvPicPr>
          <p:cNvPr descr="seqr: Dashboard" id="1522" name="Google Shape;1522;p58"/>
          <p:cNvPicPr preferRelativeResize="0"/>
          <p:nvPr/>
        </p:nvPicPr>
        <p:blipFill rotWithShape="1">
          <a:blip r:embed="rId16">
            <a:alphaModFix/>
          </a:blip>
          <a:srcRect b="32677" l="15010" r="18749" t="3004"/>
          <a:stretch/>
        </p:blipFill>
        <p:spPr>
          <a:xfrm>
            <a:off x="2216916" y="3593742"/>
            <a:ext cx="240427" cy="241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3" name="Google Shape;1523;p5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875718" y="4413771"/>
            <a:ext cx="981396" cy="515543"/>
          </a:xfrm>
          <a:prstGeom prst="rect">
            <a:avLst/>
          </a:prstGeom>
          <a:noFill/>
          <a:ln>
            <a:noFill/>
          </a:ln>
        </p:spPr>
      </p:pic>
      <p:sp>
        <p:nvSpPr>
          <p:cNvPr id="1524" name="Google Shape;1524;p58"/>
          <p:cNvSpPr txBox="1"/>
          <p:nvPr/>
        </p:nvSpPr>
        <p:spPr>
          <a:xfrm>
            <a:off x="6861977" y="2717575"/>
            <a:ext cx="234565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sng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http://broad.io/RehmCAGI2025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58"/>
          <p:cNvSpPr txBox="1"/>
          <p:nvPr/>
        </p:nvSpPr>
        <p:spPr>
          <a:xfrm>
            <a:off x="7126462" y="2529464"/>
            <a:ext cx="175881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Slides can be found here:</a:t>
            </a:r>
            <a:endParaRPr/>
          </a:p>
        </p:txBody>
      </p:sp>
      <p:sp>
        <p:nvSpPr>
          <p:cNvPr id="1526" name="Google Shape;1526;p58"/>
          <p:cNvSpPr txBox="1"/>
          <p:nvPr/>
        </p:nvSpPr>
        <p:spPr>
          <a:xfrm>
            <a:off x="452894" y="2656020"/>
            <a:ext cx="51757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 to the thousands of people who collaborate, curate, and share data across many resources and programs.</a:t>
            </a:r>
            <a:endParaRPr/>
          </a:p>
        </p:txBody>
      </p:sp>
      <p:pic>
        <p:nvPicPr>
          <p:cNvPr descr="RehmCAGI2025" id="1527" name="Google Shape;1527;p5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7434702" y="2978952"/>
            <a:ext cx="1097042" cy="1097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3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9_Urban">
  <a:themeElements>
    <a:clrScheme name="Urban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2_Urban">
  <a:themeElements>
    <a:clrScheme name="Urban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8_Urban">
  <a:themeElements>
    <a:clrScheme name="Urban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4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4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20_Urban">
  <a:themeElements>
    <a:clrScheme name="Urban">
      <a:dk1>
        <a:srgbClr val="000000"/>
      </a:dk1>
      <a:lt1>
        <a:srgbClr val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Heidi Rehm</dc:creator>
</cp:coreProperties>
</file>