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7" roundtripDataSignature="AMtx7mi4d82rplompqoJoatvb843NNTc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customschemas.google.com/relationships/presentationmetadata" Target="meta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3128790" y="363557"/>
            <a:ext cx="37867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Metachromatic Leukodystrophy (MLD)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498294" y="1663547"/>
            <a:ext cx="943360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Deficiency of arylsulfatase A (ARSA), a lysosomal hydrolase that degrades sulfatide in white matter: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8790" y="2253104"/>
            <a:ext cx="5097236" cy="126443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861698" y="953114"/>
            <a:ext cx="43209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Autosomal recessive disease, about 1 in 40K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280160" y="4271124"/>
            <a:ext cx="963930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Late Infantile (&lt; 2.5 yrs of life)  about 70% of the cases, lose all motor skills and die in a few yrs of life.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Juvenile (2.6-6 yrs)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Late Juvenile (7-17 yrs)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Adult (&gt; 16 yrs)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Kehrer et al. (2021) Neurology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897" y="269827"/>
            <a:ext cx="5172560" cy="497859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6411191" y="592282"/>
            <a:ext cx="4788234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treatment for MLD was approved by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FDA and EMA last yr.  It is arguably one of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most amazing medical breakthroughs I have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seen in my life.    BUT!!!! it has to be carried out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onset of symptoms otherwise too late.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is mom Amy testifying last year to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ACHDNC.  NBS for MLD works perfectly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(no false positives or negatives).  The treatment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ready to be implemented.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MLD was about to be added to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federal Recommended Screening Panel (RUSPi)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May, 2025, but RFKJr dissolved the committee.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now try to get NBS added state by state.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 is live, IL, MN,  and PA will go live soon,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Norway, Sweden, parts of Germany and Italy 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1187801" y="244802"/>
            <a:ext cx="10807574" cy="8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NBS of MLD is done by measuring elevated sulfatides in DBS by LC-MS/MS followed 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second-tier measure or ARSA enzymatic activity in DBS followed by third-tier genotyping of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false positives after ~350,000 screened (USA, UK, Germany, Austria, Italy, Norward),  yes none,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 newborns tested positive for MLD, and all 10 have GENOTYPES (two variants in trans) that have been seen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in clinical case reports.  Genotypes were clear for early onset in 7 of 9 and these patients thus qualified for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 therapy/HSCT and were thus treated without any neurological signs (nerve conduction, MRI, auditory, gall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bladder), 2 of 7 have genotypes clear for late-onset and do not qualify for gene therapy/HSCT.  They would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qualify for HSCT if they develop early signs of disease later in life (presumably a disappointing and high-anxiety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situation for families).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False negatives: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 1, run a prospective pilot study for several years (disease is only 1 in 40K, so you have to screen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~100-200K and “see” if you missed anyone, but they won’t get sick for at least 1-2 yrs and who’s to say they will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 be identified).  this is a CRAZY way to evaluate false negatives.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Option 2 is what we did.  Went to disease foundations in USA,UK, and Norway and contacted MLD families,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got NEWBORN! DBS from NBS labs that store them since birth.  See if they test positive: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from USA, 23 from UK, 10 from Norway, 50 out of 50 test positive.  Thus, the False negative rate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essentially zero.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SOMETIMES RETROSPECTIVE IS BETTER THAN PROSPECTIVE !!!           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Hong et al. (2021) Genet. Med.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						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Bekri et al (2024) Mole. Genet. Metab.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Laugwitz et al (2024) NEJM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1516566" y="1137424"/>
            <a:ext cx="977928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and many other stories like this make it clear why retention of leftover NEWBORN DBS in NBS labs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CRITICAL to development of new NBS tests!  Get rid of all these DBS and it is game over for NBS.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Without these stored DBS: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Test developers like my lab cannot proceed to develop new tests.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The false negative rates cannot be reliably determined in a reasonable time frame.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NBS labs cannot establish their screen cutoffs and satisfy the regulatory requirements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 agencies that can shut them down without assay validation.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very serious issue when NBS labs are forced to destroy leftover DBS because of some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one-off court order result from some one-off incidence.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/>
          <p:nvPr/>
        </p:nvSpPr>
        <p:spPr>
          <a:xfrm>
            <a:off x="1250066" y="752354"/>
            <a:ext cx="9767674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a perfect biochemical NBS for MLD, but the challenge is to predict the age of onset of MLD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first few weeks of life and when no detectable clinical symptoms are observed.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the gene therapy (which is near curative) is only approved for the early onset forms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(LI and EJ) but not the late onset forms (LJ and A).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Residual ARSA enzymatic activity in leukocytes can help with disease onset prognosis, but the most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powerful tool we have seems to be the ARSA genotype.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think about 80% of the NBS positive newborns will have genotypes that are well prognostic for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 of onset.  But for about 20% we expect to see VUS or even ACMG P or LP variants that are poorly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defined by patient case reports.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this is the reason we started an ARSA  MAVE project in the Gelb lab.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the rest of the talk I am going to tell you about the MAVE data and how well it works as a tool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unpack genotypes of otherwise uncertain disease prognosis.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3420932" y="548640"/>
            <a:ext cx="315695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genotype &gt; phenotype</a:t>
            </a:r>
            <a:endParaRPr/>
          </a:p>
        </p:txBody>
      </p:sp>
      <p:sp>
        <p:nvSpPr>
          <p:cNvPr id="119" name="Google Shape;119;p6"/>
          <p:cNvSpPr txBox="1"/>
          <p:nvPr/>
        </p:nvSpPr>
        <p:spPr>
          <a:xfrm>
            <a:off x="1181932" y="1231047"/>
            <a:ext cx="9916304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c.465+1G&gt;A /c.465+1G&gt;A  is always late-infantile (the most severe form of ~MLD)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homozyogous for a cononical splice site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c.465+1G&gt;A/p.Pro428Leu is early-juvenile and p.Pro428/p.Pro428Leu is adult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c.465+1G&gt;A/p.Ile181Ser is late-juvenile or adult , p.Ile181Leu/p.Ile181Leu is not MLD as far as we know.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all 3 variants are ACMG Pathogenic but we expect the residual biochemical function to be: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p.Ile181Ser &gt; p.Pro428Leu &gt; c.465+1G&gt;A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Pathogenic means the variant has been seen in a person with a disease and shown to be a driver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that disease.  But note that all 3 variants above are Pathogenic yet they do not have the same effect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degree of function of the protein!!!!!!!!!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1424828" y="741356"/>
            <a:ext cx="10128927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MAVE analysis of every possible ARSA missense variants (20 x ~500 = ~10,000)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used the ingenious VAMP-Seq method from D. Fowler’s lab (Nat. Genet., 2018)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put all the variants into HEk293 cells and we know they were all there because we used millions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PacBio long sequence reads to see them all along with the linked DNA barcode that identifies them.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key is that any given cell expresses only a SINGLE variant.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Expressed as the fusion protein  ARSA-eGFP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interogate the amount of ARSA-eGFP degradation due to protein miss-folding by measuring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green fluorescence cell by cell using a cell sorter.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use NGS to get all the barcode read frequencies in cells that have a low amount of green fluorescence,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i.e. low abundance due to missfolding/degradation.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4267" y="1517342"/>
            <a:ext cx="4184031" cy="3968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3702" y="1517342"/>
            <a:ext cx="3909791" cy="393875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8"/>
          <p:cNvSpPr txBox="1"/>
          <p:nvPr/>
        </p:nvSpPr>
        <p:spPr>
          <a:xfrm>
            <a:off x="1833370" y="5456094"/>
            <a:ext cx="32904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ARSA-eGFP in Lysosomes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7467656" y="5456093"/>
            <a:ext cx="25538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mCherry in Cytosol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1348546" y="317013"/>
            <a:ext cx="94949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Express ARSAvariant-eGFP fusion protein in HEK293 cells, one variant per cell, also express mCherry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293916" y="6318808"/>
            <a:ext cx="106389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eGFP losses some but not all of its fluorescence in the acidic environment of the lysosome but we can still see it.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 graph of a number of objects&#10;&#10;Description automatically generated with medium confidence" id="140" name="Google Shape;140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0815" y="772898"/>
            <a:ext cx="8326902" cy="5811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/>
        </p:nvSpPr>
        <p:spPr>
          <a:xfrm>
            <a:off x="1194099" y="580913"/>
            <a:ext cx="10317376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turn off ARSA-eGFP transcription at time 0 by removing the doxycyclin-inducer of the tet-on promoter,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we harvest cells at different time points.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noticed that at 24 hrs essentially all variants were present at ~equal amounts but at 48 hrs they start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sort out with some dropping in abundance.  Different missfolding variants are degraded at different rates.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IT TAKES A FEW DAYS FOR MISS-FOLDED PROTEINS TO BECOME DEGRADED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also seen in the Western blot analysis.</a:t>
            </a:r>
            <a:endParaRPr/>
          </a:p>
        </p:txBody>
      </p:sp>
      <p:pic>
        <p:nvPicPr>
          <p:cNvPr id="146" name="Google Shape;14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4099" y="3120245"/>
            <a:ext cx="2768600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0"/>
          <p:cNvSpPr txBox="1"/>
          <p:nvPr/>
        </p:nvSpPr>
        <p:spPr>
          <a:xfrm>
            <a:off x="4552757" y="5279337"/>
            <a:ext cx="30864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Marcao et al. (2003) Am. J. Med. Genet.</a:t>
            </a:r>
            <a:endParaRPr/>
          </a:p>
        </p:txBody>
      </p:sp>
      <p:pic>
        <p:nvPicPr>
          <p:cNvPr descr="A close-up of a test results&#10;&#10;AI-generated content may be incorrect." id="148" name="Google Shape;14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5027" y="3429000"/>
            <a:ext cx="3201753" cy="158757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0"/>
          <p:cNvSpPr txBox="1"/>
          <p:nvPr/>
        </p:nvSpPr>
        <p:spPr>
          <a:xfrm>
            <a:off x="1168473" y="5382402"/>
            <a:ext cx="27204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HEK293 system used in our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VAMP-Seq analysis</a:t>
            </a:r>
            <a:endParaRPr/>
          </a:p>
        </p:txBody>
      </p:sp>
      <p:sp>
        <p:nvSpPr>
          <p:cNvPr id="150" name="Google Shape;150;p10"/>
          <p:cNvSpPr txBox="1"/>
          <p:nvPr/>
        </p:nvSpPr>
        <p:spPr>
          <a:xfrm>
            <a:off x="8461093" y="3248012"/>
            <a:ext cx="2646237" cy="203132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use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abundance of ARSA 48 hrs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we stopped ARSA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transcription.  This is our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vitro parameter that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now need to callibrate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MLD clinical data.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"/>
          <p:cNvSpPr txBox="1"/>
          <p:nvPr/>
        </p:nvSpPr>
        <p:spPr>
          <a:xfrm>
            <a:off x="1502229" y="696686"/>
            <a:ext cx="18473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1"/>
          <p:cNvSpPr/>
          <p:nvPr/>
        </p:nvSpPr>
        <p:spPr>
          <a:xfrm rot="5400000">
            <a:off x="4862701" y="889890"/>
            <a:ext cx="52993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7" name="Google Shape;157;p11"/>
          <p:cNvSpPr txBox="1"/>
          <p:nvPr/>
        </p:nvSpPr>
        <p:spPr>
          <a:xfrm>
            <a:off x="370875" y="142688"/>
            <a:ext cx="1151642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measure ARSA abundance at 48 hrs, not ARSA enzymatic activity for every possible missense variant.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prior to this MAVE study, we put all ARSA missense variants found in gnomD v2 (~250K alleles) 1-by-1 into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HEK293 cells that lacked chromosomal ARSA (CRISPR/Cas9 deletion) and measured ARSA enzymatic activity accurately 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mass spectrometry.</a:t>
            </a:r>
            <a:endParaRPr/>
          </a:p>
        </p:txBody>
      </p:sp>
      <p:sp>
        <p:nvSpPr>
          <p:cNvPr id="158" name="Google Shape;158;p11"/>
          <p:cNvSpPr txBox="1"/>
          <p:nvPr/>
        </p:nvSpPr>
        <p:spPr>
          <a:xfrm>
            <a:off x="1226916" y="2951544"/>
            <a:ext cx="2966966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G6PDH activity measured for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possible missense variants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yeast growth and stability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human cells by VAMP-Seq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Fowler lab. published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"/>
          <p:cNvSpPr/>
          <p:nvPr/>
        </p:nvSpPr>
        <p:spPr>
          <a:xfrm>
            <a:off x="806823" y="-204352"/>
            <a:ext cx="984885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Recommendations for application of the functional evidence PS3/BS3 criterion using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ACMG/AMP sequence variant interpretation framework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Brnich et al. Genome Biol.  2019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2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2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B1B1B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804" y="1741583"/>
            <a:ext cx="6197600" cy="444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2"/>
          <p:cNvSpPr txBox="1"/>
          <p:nvPr/>
        </p:nvSpPr>
        <p:spPr>
          <a:xfrm>
            <a:off x="7450129" y="903643"/>
            <a:ext cx="4698850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that P/LP variants have a SPAN of in vitro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values.  This is the expected results.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you will see in our study of ARSA variants, we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want to go to higher resolution than P, LP, LB, B.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want to determine the true strength of each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variant on the protein function and to use this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to predict the SEVERITY of MLD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(age of onset) because the gene therapy is only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for early disease, not for late onset.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we want to do this for the first affected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sib, i.e. not just when the first sib dies.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remember our biochemical screen never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lies about getting MLD, it is  a question of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when.  Without this prognosis, this miraculous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 therapy is useless unless we use the first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sib to prognose the second.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perfect NBS, perfect treatment, still useless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without good prognosis!!!!  YIKES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/>
          <p:nvPr>
            <p:ph type="title"/>
          </p:nvPr>
        </p:nvSpPr>
        <p:spPr>
          <a:xfrm>
            <a:off x="4079112" y="-17888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Homozygous missense</a:t>
            </a:r>
            <a:endParaRPr/>
          </a:p>
        </p:txBody>
      </p:sp>
      <p:pic>
        <p:nvPicPr>
          <p:cNvPr descr="A graph of the number of patients with disabilities&#10;&#10;AI-generated content may be incorrect." id="174" name="Google Shape;1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1716" y="1506022"/>
            <a:ext cx="4251158" cy="501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3"/>
          <p:cNvSpPr txBox="1"/>
          <p:nvPr/>
        </p:nvSpPr>
        <p:spPr>
          <a:xfrm>
            <a:off x="4595750" y="772352"/>
            <a:ext cx="33815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 case reports</a:t>
            </a:r>
            <a:endParaRPr/>
          </a:p>
        </p:txBody>
      </p:sp>
      <p:sp>
        <p:nvSpPr>
          <p:cNvPr id="176" name="Google Shape;176;p13"/>
          <p:cNvSpPr txBox="1"/>
          <p:nvPr/>
        </p:nvSpPr>
        <p:spPr>
          <a:xfrm>
            <a:off x="358815" y="1632030"/>
            <a:ext cx="5150705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MLD is a recessive disease, and The only way we can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tell the real effect of the missense variant on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stability or enzymatic activity of the variant in terms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how it relates to MLD disease in humans is: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What is the severity of MLD (age of onset)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the variant is present in the homozygous state?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What is the severity of MLD (age of onset) when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variant is paired with a pLOF variant?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cannot use compound heterozygotes unless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variant is pLOF.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/>
          <p:nvPr>
            <p:ph type="title"/>
          </p:nvPr>
        </p:nvSpPr>
        <p:spPr>
          <a:xfrm>
            <a:off x="2870553" y="664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Homozygous missense</a:t>
            </a:r>
            <a:endParaRPr/>
          </a:p>
        </p:txBody>
      </p:sp>
      <p:pic>
        <p:nvPicPr>
          <p:cNvPr descr="A graph of the number of patients with disabilities&#10;&#10;AI-generated content may be incorrect." id="182" name="Google Shape;1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281" y="1690688"/>
            <a:ext cx="4251158" cy="501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4"/>
          <p:cNvSpPr txBox="1"/>
          <p:nvPr/>
        </p:nvSpPr>
        <p:spPr>
          <a:xfrm>
            <a:off x="1521360" y="1321356"/>
            <a:ext cx="33815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 case reports</a:t>
            </a:r>
            <a:endParaRPr/>
          </a:p>
        </p:txBody>
      </p:sp>
      <p:sp>
        <p:nvSpPr>
          <p:cNvPr id="184" name="Google Shape;184;p14"/>
          <p:cNvSpPr/>
          <p:nvPr/>
        </p:nvSpPr>
        <p:spPr>
          <a:xfrm>
            <a:off x="357809" y="1321356"/>
            <a:ext cx="10995991" cy="5381081"/>
          </a:xfrm>
          <a:prstGeom prst="rect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graph of the number of patients with disabilities&#10;&#10;AI-generated content may be incorrect." id="185" name="Google Shape;185;p14"/>
          <p:cNvPicPr preferRelativeResize="0"/>
          <p:nvPr/>
        </p:nvPicPr>
        <p:blipFill rotWithShape="1">
          <a:blip r:embed="rId3">
            <a:alphaModFix/>
          </a:blip>
          <a:srcRect b="67667" l="17162" r="71714" t="18790"/>
          <a:stretch/>
        </p:blipFill>
        <p:spPr>
          <a:xfrm>
            <a:off x="1475060" y="2626646"/>
            <a:ext cx="472883" cy="678729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6" name="Google Shape;186;p14"/>
          <p:cNvSpPr txBox="1"/>
          <p:nvPr/>
        </p:nvSpPr>
        <p:spPr>
          <a:xfrm>
            <a:off x="2005344" y="2505670"/>
            <a:ext cx="579512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A214V (activity 0.45%)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N284S (Mg</a:t>
            </a:r>
            <a:r>
              <a:rPr baseline="30000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2+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coordination, activity 0.01%)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R246H (monomer-monomer interface, activity 0.13%)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"/>
          <p:cNvSpPr txBox="1"/>
          <p:nvPr>
            <p:ph type="title"/>
          </p:nvPr>
        </p:nvSpPr>
        <p:spPr>
          <a:xfrm>
            <a:off x="2723147" y="-8009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pLoF/missense variants</a:t>
            </a:r>
            <a:endParaRPr/>
          </a:p>
        </p:txBody>
      </p:sp>
      <p:sp>
        <p:nvSpPr>
          <p:cNvPr id="193" name="Google Shape;193;p15"/>
          <p:cNvSpPr txBox="1"/>
          <p:nvPr/>
        </p:nvSpPr>
        <p:spPr>
          <a:xfrm>
            <a:off x="4238455" y="783582"/>
            <a:ext cx="33815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 case reports</a:t>
            </a:r>
            <a:endParaRPr/>
          </a:p>
        </p:txBody>
      </p:sp>
      <p:pic>
        <p:nvPicPr>
          <p:cNvPr descr="A graph of a number of patients with disabilities&#10;&#10;AI-generated content may be incorrect." id="194" name="Google Shape;1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4500" y="1690688"/>
            <a:ext cx="3949700" cy="488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"/>
          <p:cNvSpPr txBox="1"/>
          <p:nvPr>
            <p:ph type="title"/>
          </p:nvPr>
        </p:nvSpPr>
        <p:spPr>
          <a:xfrm>
            <a:off x="2955758" y="1285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pLoF/missense</a:t>
            </a:r>
            <a:endParaRPr/>
          </a:p>
        </p:txBody>
      </p:sp>
      <p:sp>
        <p:nvSpPr>
          <p:cNvPr id="201" name="Google Shape;201;p16"/>
          <p:cNvSpPr txBox="1"/>
          <p:nvPr/>
        </p:nvSpPr>
        <p:spPr>
          <a:xfrm>
            <a:off x="1521360" y="1321356"/>
            <a:ext cx="33815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 case reports</a:t>
            </a:r>
            <a:endParaRPr/>
          </a:p>
        </p:txBody>
      </p:sp>
      <p:pic>
        <p:nvPicPr>
          <p:cNvPr descr="A graph of a number of patients with disabilities&#10;&#10;AI-generated content may be incorrect." id="202" name="Google Shape;2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90688"/>
            <a:ext cx="3949700" cy="488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6"/>
          <p:cNvSpPr/>
          <p:nvPr/>
        </p:nvSpPr>
        <p:spPr>
          <a:xfrm>
            <a:off x="357809" y="1321356"/>
            <a:ext cx="10995991" cy="5381081"/>
          </a:xfrm>
          <a:prstGeom prst="rect">
            <a:avLst/>
          </a:prstGeom>
          <a:solidFill>
            <a:schemeClr val="lt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6"/>
          <p:cNvSpPr txBox="1"/>
          <p:nvPr/>
        </p:nvSpPr>
        <p:spPr>
          <a:xfrm>
            <a:off x="2147070" y="2073012"/>
            <a:ext cx="1019733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A214V (activity 0.45%)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L70P (affect the formylglycine formation at the active site catalytic residue C71; PMID 9760228)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E255K (involved in the active site hydrogen bonding network, activity 0.13%)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D257H (activity 0.01%)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F249S (monomer-monomer interface, activity 0.10%)</a:t>
            </a:r>
            <a:endParaRPr/>
          </a:p>
        </p:txBody>
      </p:sp>
      <p:pic>
        <p:nvPicPr>
          <p:cNvPr descr="A graph of a number of individuals&#10;&#10;AI-generated content may be incorrect." id="205" name="Google Shape;205;p16"/>
          <p:cNvPicPr preferRelativeResize="0"/>
          <p:nvPr/>
        </p:nvPicPr>
        <p:blipFill rotWithShape="1">
          <a:blip r:embed="rId4">
            <a:alphaModFix/>
          </a:blip>
          <a:srcRect b="66785" l="22643" r="65630" t="17434"/>
          <a:stretch/>
        </p:blipFill>
        <p:spPr>
          <a:xfrm>
            <a:off x="1671638" y="2543176"/>
            <a:ext cx="433388" cy="771524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 txBox="1"/>
          <p:nvPr>
            <p:ph type="title"/>
          </p:nvPr>
        </p:nvSpPr>
        <p:spPr>
          <a:xfrm>
            <a:off x="2137610" y="-188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Homozygous missense</a:t>
            </a:r>
            <a:endParaRPr/>
          </a:p>
        </p:txBody>
      </p:sp>
      <p:pic>
        <p:nvPicPr>
          <p:cNvPr descr="A graph of a number of individuals&#10;&#10;AI-generated content may be incorrect." id="211" name="Google Shape;21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4337" y="1429314"/>
            <a:ext cx="5588000" cy="52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pLoF plot</a:t>
            </a:r>
            <a:endParaRPr/>
          </a:p>
        </p:txBody>
      </p:sp>
      <p:pic>
        <p:nvPicPr>
          <p:cNvPr descr="A graph of a number of numbers&#10;&#10;AI-generated content may be incorrect." id="217" name="Google Shape;2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620" y="1601777"/>
            <a:ext cx="3873500" cy="523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 txBox="1"/>
          <p:nvPr/>
        </p:nvSpPr>
        <p:spPr>
          <a:xfrm>
            <a:off x="1226372" y="484094"/>
            <a:ext cx="9322873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the 205 MLD patients, we first applied the European Consensus Guidelines for MLD Genotype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Phenotype  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Cytotherapy (2024)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 “easy-peasy”  genotype analysis where we are highly confident.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 of onset of affected-sib transfers to the next affected sib  (i.e. cheating)  but remember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want to treat the first kid in the family.</a:t>
            </a:r>
            <a:endParaRPr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pLOF/pLOF = late-infantile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pLOF/variant = age of onset same as the case-report for the same variant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pLOF/p.Pro428Leu = early-juvenile    this is the most common late-onset Pathogenic variant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pLOF/pIle181Ser = adult    this is the second most common late-onset Pathogenic variant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"/>
          <p:cNvSpPr txBox="1"/>
          <p:nvPr/>
        </p:nvSpPr>
        <p:spPr>
          <a:xfrm>
            <a:off x="554775" y="499024"/>
            <a:ext cx="11693714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these 205 MLD patients, the European Consensus. Guidelines can be used on 176 and it predicts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(LI + EJ) vs Late (LJ + A) correctly in 92% of these 176,   Early qualify for gene therapy, late do not.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of the incorrect predictions involve: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p.Pro428Leu where prediction is EJ and patient is LJ or vice versa.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Among the 176 where the European Consensus Guidelines apply, we can apply the ARSA stability/activity data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those involving at least 1 missense variant, 135 of 176 and we get Early vs Late correct 90% of the time.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Among the 28 patients where we cannot apply the European Consensus Guidelines, we can apply the ARSA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stability/activity  data on 25, and we get it correct 92% of the time.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this VAMP-Seq, ARSA stability and enz activity  data is very useful, and maybe the clinicians will like it.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clinicians are nervous about using in vitro data to pull the trigger on a hematopoietic stem cell transplant/gene therapy.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not Robert Green’s biotin pill treatment.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 txBox="1"/>
          <p:nvPr/>
        </p:nvSpPr>
        <p:spPr>
          <a:xfrm>
            <a:off x="700933" y="125156"/>
            <a:ext cx="10790133" cy="7294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clinicians willing to use in vitro data (i.e. MAVES,etc)?  Mostly they seem to be reluctant.  Let’s see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Lea and Doug have to say.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is what I know for the MLD community.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 we are screening by biochemical first (sulfatides and ARSA activity) and genotype last.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no false positives and no false negatives, so if you are screen positive you’re gonna get MLD.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question is when and whether your gonna get HSCT/gene therapy before you have symptoms.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clinical followup, WBC ARSA activity and urinary sulfatides will be measured to confirm the DBS NBS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results.  If genotype gives Early with European Consensus (easy-peasy),  HSCT/gene therapy will be offered to the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family otherwise baby will be followed as late-onset cases can benefit from HSCT without gene therapy (but not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nearly as efficacious as with gene therapy).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Suppose genotype is well-understond variant/VUS where VUS is in the stability/enzyme activity range seen for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early-onset MLD?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 of ~30 expert MLD clinicians surveyed by Gelb would offer gene therapy to the family.  20% said 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VUS/VUS and prognosis (timing of MLD onset) comes down to ARSA stability for both variants, I think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majority of clinicians will wait and see before offering gene therapy, I’m not sure yet.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you see, clinicians are pretty reluctant to pull the trigger on this kind of intense therapy (expensive 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mortality), but there is some hope for MAVE.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 txBox="1"/>
          <p:nvPr/>
        </p:nvSpPr>
        <p:spPr>
          <a:xfrm>
            <a:off x="3188369" y="469232"/>
            <a:ext cx="40227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 we start with WGS first-tier NBS.</a:t>
            </a:r>
            <a:endParaRPr/>
          </a:p>
        </p:txBody>
      </p:sp>
      <p:sp>
        <p:nvSpPr>
          <p:cNvPr id="238" name="Google Shape;238;p22"/>
          <p:cNvSpPr txBox="1"/>
          <p:nvPr/>
        </p:nvSpPr>
        <p:spPr>
          <a:xfrm>
            <a:off x="1359568" y="1395663"/>
            <a:ext cx="10399963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All current WGS pilot programs state they will not call out VUS.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am working with the BeginNBS WGS pilot program led by Stephen Kingsmore (Rady’s Children).  We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call out VUS that have low ARSA stability/enzymatic activity scores as we run the pilot for Sidra Medicine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Qatar.  Some people call these “Hot VUS”.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Programs that ignore all VUS for ARSA are expected to have a false negative rate of 20-30%.  For example,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 10 newborns detected by biochemical NBS in Germany/Austria/Norway, 2 would have been missed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of VUS.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The first-tier false positive rate for WGS first-tier NBS will be massive.  There are gonna be many cases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of (LP or P )/ (LP or P) that have poor penentrance and may never present with MLD.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Second-tier biochemical tests (high sulfatides, low ARSA) will be critical for NBS of MLD by first-tier WGS.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would say that such orthoganol tests are gonna be critical for any disease analyzed by first-tier WGS !!!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/>
        </p:nvSpPr>
        <p:spPr>
          <a:xfrm>
            <a:off x="1876926" y="685800"/>
            <a:ext cx="8998233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we wait for WGS-NBS say 5-10 years to screen for MLD?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NO!!!!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can add an essentially perfect biochemical MLD NBS now to ongoing NBS panels.  The test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is readily multiplexed with current NBS assays (the power of mass spectrometry)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we wait 5-10 yrs, 100s of kids are going to die in the USA when they could have been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resurrected by gene therapy.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cost to add biochemical MLD NBS is about 10% of the cost of the treatment.  So why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would a country agree to pay for the treament but not the NBS especially when the treatment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will fail without NBS ????!!!!?????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while I support the evaluation of first-tier WGS to greatly expand NBS panels, I think it 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insane to delay biochemical NBS for MLD now.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9" name="Google Shape;249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A large ship in the water&#10;&#10;AI-generated content may be incorrect." id="250" name="Google Shape;2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0443" y="0"/>
            <a:ext cx="9791114" cy="689325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4"/>
          <p:cNvSpPr txBox="1"/>
          <p:nvPr/>
        </p:nvSpPr>
        <p:spPr>
          <a:xfrm>
            <a:off x="1375116" y="425901"/>
            <a:ext cx="929288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cap="small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Yuexuan Lin, Jessica Simon, Dustin Maly, Doug Fowler (UW)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 cap="small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small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Laura adang (CHOP),  Lucia Laugwitz (U. Tuebingen)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 cap="small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cap="small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MLD alliance (~80 scientists worldwide)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extra slides follow</a:t>
            </a:r>
            <a:endParaRPr/>
          </a:p>
        </p:txBody>
      </p:sp>
      <p:sp>
        <p:nvSpPr>
          <p:cNvPr id="257" name="Google Shape;257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We studies a cohort of 205 MLD patients from CHOP/ U. Tuebingen where we have the age of onset and the genotype. age of onset</a:t>
            </a:r>
            <a:endParaRPr/>
          </a:p>
        </p:txBody>
      </p:sp>
      <p:sp>
        <p:nvSpPr>
          <p:cNvPr id="263" name="Google Shape;263;p26"/>
          <p:cNvSpPr txBox="1"/>
          <p:nvPr>
            <p:ph idx="1" type="body"/>
          </p:nvPr>
        </p:nvSpPr>
        <p:spPr>
          <a:xfrm>
            <a:off x="838200" y="21415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Prediction rules for stability data: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1) Not applicable: pLOF/pLOF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2) pLOF/missense: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Stability score of the missense variant &lt; 0.73; predict LI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Stability score of the missense variant &lt; 0.81; predict EJ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Else predict late-onset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3) missense/missense: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Stability score of both missense variants &lt; 0.73; predict LI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Stability score of both missense variants &lt; 0.81, predict EJ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Else predict late-onset</a:t>
            </a:r>
            <a:endParaRPr/>
          </a:p>
          <a:p>
            <a:pPr indent="-101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 txBox="1"/>
          <p:nvPr>
            <p:ph idx="1" type="body"/>
          </p:nvPr>
        </p:nvSpPr>
        <p:spPr>
          <a:xfrm>
            <a:off x="155691" y="450226"/>
            <a:ext cx="11880618" cy="6196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 evaluated the in vitro prediction of age of onset on all patients that had at least 1 missense variant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“Correct prediction” means either: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Prediction = early onset (LI/EJ); Real onset = early onset (LI/EJ)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Prediction = late onset (LJ/A); Real onset = late onset (LJ/A)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With stability data only, 97 correct predictions can be made from 122 patients </a:t>
            </a:r>
            <a:r>
              <a:rPr b="1" lang="en-US">
                <a:solidFill>
                  <a:srgbClr val="FF0000"/>
                </a:solidFill>
              </a:rPr>
              <a:t>(80%)</a:t>
            </a:r>
            <a:r>
              <a:rPr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With enzyme activity data, 104 correct predictions can be made from 122 patients </a:t>
            </a:r>
            <a:r>
              <a:rPr b="1" lang="en-US">
                <a:solidFill>
                  <a:srgbClr val="FF0000"/>
                </a:solidFill>
              </a:rPr>
              <a:t>(85%)</a:t>
            </a:r>
            <a:r>
              <a:rPr lang="en-US"/>
              <a:t>.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 txBox="1"/>
          <p:nvPr/>
        </p:nvSpPr>
        <p:spPr>
          <a:xfrm>
            <a:off x="705293" y="653143"/>
            <a:ext cx="10986854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if we start NBS for MLD using first-tier WGS instead of biochemical?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False negative rate if program flat out ignores VUS will be about 30%.  So far among ~330K screened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Germany/Austria, 9 cases of MLD have been confirmed, 7 treated with gene therapy (2 did not qualify because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prognosis is late onset) and 2 of the 7 would have been a false negative because they had VUS.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What about the huge number of false positives from first-tier WGS NBS because we often don’t know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penetrance of P or LP / P or LP.  We hopefully all agree that everyone who tests positive will go on 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biochemical testing (sulfatides and WBC ARSA) and then we have the same info as if we did with first-tier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biochemical NBS, but of course we have the false negative issue.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Gelb putting on his advocacy hat now.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 we wait 5-10 yrs or more for first-tier WGS NBS to start in some countries, in the USA,~ 100 kids per year are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gonna be  diagnosed with MLD and die without the chance to get gene therapy.  The cost to add biochemical NBS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~10% the cost of the treatment, so why the hell would the country agree to pay for the treatment but not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NBS?????!!!!???    Shame on the UK NSC for denying to add MLD NBS to their panel.  Maybe they are waiting for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WGS, shame on them.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/>
        </p:nvSpPr>
        <p:spPr>
          <a:xfrm>
            <a:off x="3780264" y="568712"/>
            <a:ext cx="44647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ARSA enzymatic activity of missense variants</a:t>
            </a:r>
            <a:endParaRPr/>
          </a:p>
        </p:txBody>
      </p:sp>
      <p:sp>
        <p:nvSpPr>
          <p:cNvPr id="279" name="Google Shape;279;p29"/>
          <p:cNvSpPr txBox="1"/>
          <p:nvPr/>
        </p:nvSpPr>
        <p:spPr>
          <a:xfrm>
            <a:off x="995212" y="1271888"/>
            <a:ext cx="1020157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~300 missense variants (mostly from gnomAD version with ~250K alleles)  expressed 1-by-1 in HEK293 cells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were devoid of chromosomal ARSA (CRISPR/Cas9 knockout), and measured ARSA enzymatic activity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cell lysates using the natural sulfatide substrate and mass spec.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with MLD have close to zero ARSA enzymatic activity in DBS on newborn screening cards 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mixed leukocyte lysates: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8245012" y="6289288"/>
            <a:ext cx="38262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Molec. Genet. Metab. (2022) 137, 273.</a:t>
            </a:r>
            <a:endParaRPr/>
          </a:p>
        </p:txBody>
      </p:sp>
      <p:pic>
        <p:nvPicPr>
          <p:cNvPr descr="A graph of different colored dots&#10;&#10;AI-generated content may be incorrect." id="281" name="Google Shape;2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0624" y="2738503"/>
            <a:ext cx="4072325" cy="3846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7" name="Google Shape;287;p30"/>
          <p:cNvSpPr txBox="1"/>
          <p:nvPr>
            <p:ph idx="1" type="body"/>
          </p:nvPr>
        </p:nvSpPr>
        <p:spPr>
          <a:xfrm>
            <a:off x="1148575" y="-275875"/>
            <a:ext cx="11309084" cy="873883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3" name="Google Shape;293;p31"/>
          <p:cNvSpPr txBox="1"/>
          <p:nvPr>
            <p:ph idx="1" type="body"/>
          </p:nvPr>
        </p:nvSpPr>
        <p:spPr>
          <a:xfrm rot="5400000">
            <a:off x="128458" y="196921"/>
            <a:ext cx="5650694" cy="7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94" name="Google Shape;294;p31"/>
          <p:cNvSpPr/>
          <p:nvPr/>
        </p:nvSpPr>
        <p:spPr>
          <a:xfrm>
            <a:off x="4448811" y="524108"/>
            <a:ext cx="8623367" cy="666351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credit slide with maly folwer yuexuan,</a:t>
            </a:r>
            <a:br>
              <a:rPr lang="en-US"/>
            </a:br>
            <a:r>
              <a:rPr lang="en-US"/>
              <a:t>jessica, adang, laugwitz, hong</a:t>
            </a:r>
            <a:endParaRPr/>
          </a:p>
        </p:txBody>
      </p:sp>
      <p:sp>
        <p:nvSpPr>
          <p:cNvPr id="300" name="Google Shape;300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2025-11-23T01:40:40Z</dcterms:created>
  <dc:creator>Michael H Gelb</dc:creator>
</cp:coreProperties>
</file>