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56" r:id="rId2"/>
    <p:sldId id="257" r:id="rId3"/>
    <p:sldId id="259" r:id="rId4"/>
    <p:sldId id="260" r:id="rId5"/>
    <p:sldId id="258" r:id="rId6"/>
    <p:sldId id="261" r:id="rId7"/>
    <p:sldId id="262" r:id="rId8"/>
    <p:sldId id="263" r:id="rId9"/>
    <p:sldId id="264" r:id="rId10"/>
    <p:sldId id="265" r:id="rId11"/>
    <p:sldId id="266" r:id="rId12"/>
    <p:sldId id="267" r:id="rId13"/>
    <p:sldId id="268" r:id="rId14"/>
    <p:sldId id="269" r:id="rId1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1pPr>
    <a:lvl2pPr marL="0" marR="0" indent="4572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2pPr>
    <a:lvl3pPr marL="0" marR="0" indent="9144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3pPr>
    <a:lvl4pPr marL="0" marR="0" indent="13716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4pPr>
    <a:lvl5pPr marL="0" marR="0" indent="18288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5pPr>
    <a:lvl6pPr marL="0" marR="0" indent="22860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6pPr>
    <a:lvl7pPr marL="0" marR="0" indent="27432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7pPr>
    <a:lvl8pPr marL="0" marR="0" indent="32004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8pPr>
    <a:lvl9pPr marL="0" marR="0" indent="365760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wholeTbl>
    <a:band2H>
      <a:tcTxStyle/>
      <a:tcStyle>
        <a:tcBdr/>
        <a:fill>
          <a:solidFill>
            <a:srgbClr val="929292"/>
          </a:solidFill>
        </a:fill>
      </a:tcStyle>
    </a:band2H>
    <a:firstCol>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381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firstCol>
    <a:la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381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lastRow>
    <a:fir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381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wholeTbl>
    <a:band2H>
      <a:tcTxStyle/>
      <a:tcStyle>
        <a:tcBdr/>
        <a:fill>
          <a:solidFill>
            <a:srgbClr val="929292"/>
          </a:solidFill>
        </a:fill>
      </a:tcStyle>
    </a:band2H>
    <a:firstCol>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381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firstCol>
    <a:lastRow>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381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lastRow>
    <a:fir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solidFill>
            <a:srgbClr val="0C7681"/>
          </a:solidFill>
        </a:fill>
      </a:tcStyle>
    </a:firstRow>
  </a:tblStyle>
  <a:tblStyle styleId="{EEE7283C-3CF3-47DC-8721-378D4A62B228}" styleName="">
    <a:tblBg/>
    <a:wholeTbl>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wholeTbl>
    <a:band2H>
      <a:tcTxStyle/>
      <a:tcStyle>
        <a:tcBdr/>
        <a:fill>
          <a:solidFill>
            <a:srgbClr val="929292"/>
          </a:solidFill>
        </a:fill>
      </a:tcStyle>
    </a:band2H>
    <a:firstCol>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solidFill>
            <a:srgbClr val="537F67"/>
          </a:solidFill>
        </a:fill>
      </a:tcStyle>
    </a:firstCol>
    <a:lastRow>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38100" cap="flat">
              <a:solidFill>
                <a:srgbClr val="537F67"/>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lastRow>
    <a:fir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solidFill>
            <a:srgbClr val="008728"/>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4">
              <a:hueOff val="97492"/>
              <a:satOff val="-3125"/>
              <a:lumOff val="27021"/>
            </a:schemeClr>
          </a:solidFill>
        </a:fill>
      </a:tcStyle>
    </a:wholeTbl>
    <a:band2H>
      <a:tcTxStyle/>
      <a:tcStyle>
        <a:tcBdr/>
        <a:fill>
          <a:solidFill>
            <a:srgbClr val="FFFB00"/>
          </a:solidFill>
        </a:fill>
      </a:tcStyle>
    </a:band2H>
    <a:firstCol>
      <a:tcTxStyle b="on" i="off">
        <a:font>
          <a:latin typeface="Graphik Semibold"/>
          <a:ea typeface="Graphik Semibold"/>
          <a:cs typeface="Graphik Semibold"/>
        </a:font>
        <a:srgbClr val="000000"/>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4">
              <a:hueOff val="-410732"/>
            </a:schemeClr>
          </a:solidFill>
        </a:fill>
      </a:tcStyle>
    </a:firstCol>
    <a:lastRow>
      <a:tcTxStyle b="on" i="off">
        <a:font>
          <a:latin typeface="Graphik Semibold"/>
          <a:ea typeface="Graphik Semibold"/>
          <a:cs typeface="Graphik Semibold"/>
        </a:font>
        <a:srgbClr val="000000"/>
      </a:tcTxStyle>
      <a:tcStyle>
        <a:tcBdr>
          <a:left>
            <a:ln w="12700" cap="flat">
              <a:solidFill>
                <a:srgbClr val="929292"/>
              </a:solidFill>
              <a:prstDash val="solid"/>
              <a:miter lim="400000"/>
            </a:ln>
          </a:left>
          <a:right>
            <a:ln w="12700" cap="flat">
              <a:solidFill>
                <a:srgbClr val="929292"/>
              </a:solidFill>
              <a:prstDash val="solid"/>
              <a:miter lim="400000"/>
            </a:ln>
          </a:right>
          <a:top>
            <a:ln w="38100" cap="flat">
              <a:solidFill>
                <a:schemeClr val="accent4">
                  <a:hueOff val="-410732"/>
                </a:schemeClr>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4">
              <a:hueOff val="97492"/>
              <a:satOff val="-3125"/>
              <a:lumOff val="27021"/>
            </a:schemeClr>
          </a:solidFill>
        </a:fill>
      </a:tcStyle>
    </a:lastRow>
    <a:firstRow>
      <a:tcTxStyle b="on" i="off">
        <a:font>
          <a:latin typeface="Graphik Semibold"/>
          <a:ea typeface="Graphik Semibold"/>
          <a:cs typeface="Graphik Semibold"/>
        </a:font>
        <a:srgbClr val="000000"/>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chemeClr val="accent4">
              <a:hueOff val="-737021"/>
            </a:schemeClr>
          </a:solidFill>
        </a:fill>
      </a:tcStyle>
    </a:firstRow>
  </a:tblStyle>
  <a:tblStyle styleId="{33BA23B1-9221-436E-865A-0063620EA4FD}" styleName="">
    <a:tblBg/>
    <a:wholeTbl>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wholeTbl>
    <a:band2H>
      <a:tcTxStyle/>
      <a:tcStyle>
        <a:tcBdr/>
        <a:fill>
          <a:solidFill>
            <a:srgbClr val="DF9DFE"/>
          </a:solidFill>
        </a:fill>
      </a:tcStyle>
    </a:band2H>
    <a:firstCol>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solidFill>
            <a:schemeClr val="accent6">
              <a:hueOff val="114748"/>
              <a:satOff val="1446"/>
              <a:lumOff val="-8963"/>
            </a:schemeClr>
          </a:solidFill>
        </a:fill>
      </a:tcStyle>
    </a:firstCol>
    <a:la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38100" cap="flat">
              <a:solidFill>
                <a:schemeClr val="accent6">
                  <a:hueOff val="114748"/>
                  <a:satOff val="1446"/>
                  <a:lumOff val="-8963"/>
                </a:schemeClr>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lastRow>
    <a:fir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solidFill>
            <a:schemeClr val="accent6">
              <a:satOff val="-21357"/>
              <a:lumOff val="-20662"/>
            </a:schemeClr>
          </a:solidFill>
        </a:fill>
      </a:tcStyle>
    </a:firstRow>
  </a:tblStyle>
  <a:tblStyle styleId="{2708684C-4D16-4618-839F-0558EEFCDFE6}" styleName="">
    <a:tblBg/>
    <a:wholeTbl>
      <a:tcTxStyle b="off" i="off">
        <a:font>
          <a:latin typeface="Graphik"/>
          <a:ea typeface="Graphik"/>
          <a:cs typeface="Graphik"/>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wholeTbl>
    <a:band2H>
      <a:tcTxStyle/>
      <a:tcStyle>
        <a:tcBdr/>
        <a:fill>
          <a:solidFill>
            <a:srgbClr val="929292"/>
          </a:solidFill>
        </a:fill>
      </a:tcStyle>
    </a:band2H>
    <a:firstCol>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381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firstCol>
    <a:la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381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noFill/>
        </a:fill>
      </a:tcStyle>
    </a:lastRow>
    <a:firstRow>
      <a:tcTxStyle b="on" i="off">
        <a:font>
          <a:latin typeface="Graphik Semibold"/>
          <a:ea typeface="Graphik Semibold"/>
          <a:cs typeface="Graphik Semibold"/>
        </a:font>
        <a:srgbClr val="FFFFFF"/>
      </a:tcTxStyle>
      <a:tcStyle>
        <a:tcBdr>
          <a:left>
            <a:ln w="12700" cap="flat">
              <a:solidFill>
                <a:srgbClr val="D5D5D5"/>
              </a:solidFill>
              <a:prstDash val="solid"/>
              <a:miter lim="400000"/>
            </a:ln>
          </a:left>
          <a:right>
            <a:ln w="12700" cap="flat">
              <a:solidFill>
                <a:srgbClr val="D5D5D5"/>
              </a:solidFill>
              <a:prstDash val="solid"/>
              <a:miter lim="400000"/>
            </a:ln>
          </a:right>
          <a:top>
            <a:ln w="12700" cap="flat">
              <a:solidFill>
                <a:srgbClr val="D5D5D5"/>
              </a:solidFill>
              <a:prstDash val="solid"/>
              <a:miter lim="400000"/>
            </a:ln>
          </a:top>
          <a:bottom>
            <a:ln w="12700" cap="flat">
              <a:solidFill>
                <a:srgbClr val="D5D5D5"/>
              </a:solidFill>
              <a:prstDash val="solid"/>
              <a:miter lim="400000"/>
            </a:ln>
          </a:bottom>
          <a:insideH>
            <a:ln w="12700" cap="flat">
              <a:solidFill>
                <a:srgbClr val="D5D5D5"/>
              </a:solidFill>
              <a:prstDash val="solid"/>
              <a:miter lim="400000"/>
            </a:ln>
          </a:insideH>
          <a:insideV>
            <a:ln w="12700" cap="flat">
              <a:solidFill>
                <a:srgbClr val="D5D5D5"/>
              </a:solidFill>
              <a:prstDash val="solid"/>
              <a:miter lim="400000"/>
            </a:ln>
          </a:insideV>
        </a:tcBdr>
        <a:fill>
          <a:solidFill>
            <a:srgbClr val="5E5E5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868"/>
    <p:restoredTop sz="86438"/>
  </p:normalViewPr>
  <p:slideViewPr>
    <p:cSldViewPr snapToGrid="0">
      <p:cViewPr varScale="1">
        <p:scale>
          <a:sx n="52" d="100"/>
          <a:sy n="52" d="100"/>
        </p:scale>
        <p:origin x="240" y="304"/>
      </p:cViewPr>
      <p:guideLst/>
    </p:cSldViewPr>
  </p:slideViewPr>
  <p:outlineViewPr>
    <p:cViewPr>
      <p:scale>
        <a:sx n="35" d="100"/>
        <a:sy n="35"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xfrm>
            <a:off x="1143000" y="685800"/>
            <a:ext cx="4572000" cy="3429000"/>
          </a:xfrm>
          <a:prstGeom prst="rect">
            <a:avLst/>
          </a:prstGeom>
        </p:spPr>
        <p:txBody>
          <a:bodyPr/>
          <a:lstStyle/>
          <a:p>
            <a:endParaRPr/>
          </a:p>
        </p:txBody>
      </p:sp>
      <p:sp>
        <p:nvSpPr>
          <p:cNvPr id="181" name="Shape 18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17327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87542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30884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85685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92113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96404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49782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37087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4016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99898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9263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57999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36824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31338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genomeinterpretation.org"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13" name="Body Level One…"/>
          <p:cNvSpPr txBox="1">
            <a:spLocks noGrp="1"/>
          </p:cNvSpPr>
          <p:nvPr>
            <p:ph type="body" sz="quarter" idx="1" hasCustomPrompt="1"/>
          </p:nvPr>
        </p:nvSpPr>
        <p:spPr>
          <a:xfrm>
            <a:off x="1206500" y="7357839"/>
            <a:ext cx="21971000" cy="2006601"/>
          </a:xfrm>
          <a:prstGeom prst="rect">
            <a:avLst/>
          </a:prstGeom>
        </p:spPr>
        <p:txBody>
          <a:bodyPr/>
          <a:lstStyle>
            <a:lvl1pPr marL="0" indent="0" algn="just" defTabSz="825500">
              <a:spcBef>
                <a:spcPts val="0"/>
              </a:spcBef>
              <a:buSzTx/>
              <a:buNone/>
              <a:defRPr sz="5500" b="1">
                <a:latin typeface="+mn-lt"/>
                <a:ea typeface="+mn-ea"/>
                <a:cs typeface="+mn-cs"/>
                <a:sym typeface="Produkt Extralight"/>
              </a:defRPr>
            </a:lvl1pPr>
            <a:lvl2pPr marL="0" indent="457200" algn="just" defTabSz="825500">
              <a:spcBef>
                <a:spcPts val="0"/>
              </a:spcBef>
              <a:buSzTx/>
              <a:buNone/>
              <a:defRPr sz="5500">
                <a:latin typeface="+mn-lt"/>
                <a:ea typeface="+mn-ea"/>
                <a:cs typeface="+mn-cs"/>
                <a:sym typeface="Produkt Extralight"/>
              </a:defRPr>
            </a:lvl2pPr>
            <a:lvl3pPr marL="0" indent="914400" algn="just" defTabSz="825500">
              <a:spcBef>
                <a:spcPts val="0"/>
              </a:spcBef>
              <a:buSzTx/>
              <a:buNone/>
              <a:defRPr sz="5500">
                <a:latin typeface="+mn-lt"/>
                <a:ea typeface="+mn-ea"/>
                <a:cs typeface="+mn-cs"/>
                <a:sym typeface="Produkt Extralight"/>
              </a:defRPr>
            </a:lvl3pPr>
            <a:lvl4pPr marL="0" indent="1371600" algn="just" defTabSz="825500">
              <a:spcBef>
                <a:spcPts val="0"/>
              </a:spcBef>
              <a:buSzTx/>
              <a:buNone/>
              <a:defRPr sz="5500">
                <a:latin typeface="+mn-lt"/>
                <a:ea typeface="+mn-ea"/>
                <a:cs typeface="+mn-cs"/>
                <a:sym typeface="Produkt Extralight"/>
              </a:defRPr>
            </a:lvl4pPr>
            <a:lvl5pPr marL="0" indent="1828800" algn="just" defTabSz="825500">
              <a:spcBef>
                <a:spcPts val="0"/>
              </a:spcBef>
              <a:buSzTx/>
              <a:buNone/>
              <a:defRPr sz="5500">
                <a:latin typeface="+mn-lt"/>
                <a:ea typeface="+mn-ea"/>
                <a:cs typeface="+mn-cs"/>
                <a:sym typeface="Produkt Extralight"/>
              </a:defRPr>
            </a:lvl5pPr>
          </a:lstStyle>
          <a:p>
            <a:r>
              <a:rPr dirty="0"/>
              <a:t>Presentation Subtitle</a:t>
            </a:r>
          </a:p>
          <a:p>
            <a:pPr lvl="1"/>
            <a:endParaRPr dirty="0"/>
          </a:p>
          <a:p>
            <a:pPr lvl="2"/>
            <a:endParaRPr dirty="0"/>
          </a:p>
          <a:p>
            <a:pPr lvl="3"/>
            <a:endParaRPr dirty="0"/>
          </a:p>
          <a:p>
            <a:pPr lvl="4"/>
            <a:endParaRPr dirty="0"/>
          </a:p>
        </p:txBody>
      </p:sp>
      <p:sp>
        <p:nvSpPr>
          <p:cNvPr id="14" name="Presentation Title"/>
          <p:cNvSpPr txBox="1">
            <a:spLocks noGrp="1"/>
          </p:cNvSpPr>
          <p:nvPr>
            <p:ph type="title" hasCustomPrompt="1"/>
          </p:nvPr>
        </p:nvSpPr>
        <p:spPr>
          <a:xfrm>
            <a:off x="1206500" y="2621719"/>
            <a:ext cx="21971000" cy="4648201"/>
          </a:xfrm>
          <a:prstGeom prst="rect">
            <a:avLst/>
          </a:prstGeom>
        </p:spPr>
        <p:txBody>
          <a:bodyPr anchor="b"/>
          <a:lstStyle>
            <a:lvl1pPr defTabSz="355600">
              <a:defRPr sz="12000" b="1" spc="-119"/>
            </a:lvl1pPr>
          </a:lstStyle>
          <a:p>
            <a:r>
              <a:rPr dirty="0"/>
              <a:t>Presentation Title</a:t>
            </a:r>
          </a:p>
        </p:txBody>
      </p:sp>
      <p:pic>
        <p:nvPicPr>
          <p:cNvPr id="15" name="pasted-movie.png" descr="pasted-movie.png"/>
          <p:cNvPicPr>
            <a:picLocks noChangeAspect="1"/>
          </p:cNvPicPr>
          <p:nvPr/>
        </p:nvPicPr>
        <p:blipFill>
          <a:blip r:embed="rId2"/>
          <a:srcRect l="938" t="316" b="19"/>
          <a:stretch>
            <a:fillRect/>
          </a:stretch>
        </p:blipFill>
        <p:spPr>
          <a:xfrm>
            <a:off x="297873" y="238178"/>
            <a:ext cx="3145203" cy="2354279"/>
          </a:xfrm>
          <a:custGeom>
            <a:avLst/>
            <a:gdLst/>
            <a:ahLst/>
            <a:cxnLst>
              <a:cxn ang="0">
                <a:pos x="wd2" y="hd2"/>
              </a:cxn>
              <a:cxn ang="5400000">
                <a:pos x="wd2" y="hd2"/>
              </a:cxn>
              <a:cxn ang="10800000">
                <a:pos x="wd2" y="hd2"/>
              </a:cxn>
              <a:cxn ang="16200000">
                <a:pos x="wd2" y="hd2"/>
              </a:cxn>
            </a:cxnLst>
            <a:rect l="0" t="0" r="r" b="b"/>
            <a:pathLst>
              <a:path w="21537" h="21543" extrusionOk="0">
                <a:moveTo>
                  <a:pt x="14335" y="0"/>
                </a:moveTo>
                <a:cubicBezTo>
                  <a:pt x="14129" y="26"/>
                  <a:pt x="13999" y="56"/>
                  <a:pt x="13968" y="106"/>
                </a:cubicBezTo>
                <a:cubicBezTo>
                  <a:pt x="13909" y="201"/>
                  <a:pt x="13752" y="280"/>
                  <a:pt x="13621" y="280"/>
                </a:cubicBezTo>
                <a:cubicBezTo>
                  <a:pt x="13218" y="280"/>
                  <a:pt x="12782" y="597"/>
                  <a:pt x="12468" y="1119"/>
                </a:cubicBezTo>
                <a:cubicBezTo>
                  <a:pt x="12169" y="1618"/>
                  <a:pt x="11795" y="2559"/>
                  <a:pt x="11795" y="2815"/>
                </a:cubicBezTo>
                <a:cubicBezTo>
                  <a:pt x="11795" y="2891"/>
                  <a:pt x="11717" y="3057"/>
                  <a:pt x="11621" y="3185"/>
                </a:cubicBezTo>
                <a:cubicBezTo>
                  <a:pt x="11457" y="3404"/>
                  <a:pt x="11426" y="3408"/>
                  <a:pt x="11132" y="3243"/>
                </a:cubicBezTo>
                <a:cubicBezTo>
                  <a:pt x="10774" y="3044"/>
                  <a:pt x="10070" y="3018"/>
                  <a:pt x="9621" y="3185"/>
                </a:cubicBezTo>
                <a:cubicBezTo>
                  <a:pt x="9453" y="3248"/>
                  <a:pt x="9125" y="3510"/>
                  <a:pt x="8890" y="3770"/>
                </a:cubicBezTo>
                <a:cubicBezTo>
                  <a:pt x="8655" y="4030"/>
                  <a:pt x="8411" y="4216"/>
                  <a:pt x="8349" y="4184"/>
                </a:cubicBezTo>
                <a:cubicBezTo>
                  <a:pt x="8287" y="4152"/>
                  <a:pt x="8211" y="4174"/>
                  <a:pt x="8183" y="4235"/>
                </a:cubicBezTo>
                <a:cubicBezTo>
                  <a:pt x="8118" y="4375"/>
                  <a:pt x="7473" y="4384"/>
                  <a:pt x="7409" y="4246"/>
                </a:cubicBezTo>
                <a:cubicBezTo>
                  <a:pt x="7343" y="4103"/>
                  <a:pt x="6779" y="3970"/>
                  <a:pt x="6583" y="4053"/>
                </a:cubicBezTo>
                <a:cubicBezTo>
                  <a:pt x="6494" y="4091"/>
                  <a:pt x="6400" y="4238"/>
                  <a:pt x="6373" y="4380"/>
                </a:cubicBezTo>
                <a:cubicBezTo>
                  <a:pt x="6347" y="4522"/>
                  <a:pt x="6169" y="4841"/>
                  <a:pt x="5979" y="5088"/>
                </a:cubicBezTo>
                <a:cubicBezTo>
                  <a:pt x="5696" y="5458"/>
                  <a:pt x="5593" y="5525"/>
                  <a:pt x="5406" y="5462"/>
                </a:cubicBezTo>
                <a:cubicBezTo>
                  <a:pt x="5132" y="5370"/>
                  <a:pt x="5035" y="5092"/>
                  <a:pt x="5172" y="4798"/>
                </a:cubicBezTo>
                <a:cubicBezTo>
                  <a:pt x="5341" y="4437"/>
                  <a:pt x="5293" y="4118"/>
                  <a:pt x="5050" y="3995"/>
                </a:cubicBezTo>
                <a:cubicBezTo>
                  <a:pt x="4720" y="3827"/>
                  <a:pt x="4428" y="3860"/>
                  <a:pt x="4368" y="4068"/>
                </a:cubicBezTo>
                <a:cubicBezTo>
                  <a:pt x="4267" y="4421"/>
                  <a:pt x="4317" y="5626"/>
                  <a:pt x="4452" y="6076"/>
                </a:cubicBezTo>
                <a:cubicBezTo>
                  <a:pt x="4563" y="6447"/>
                  <a:pt x="4663" y="6568"/>
                  <a:pt x="4996" y="6741"/>
                </a:cubicBezTo>
                <a:cubicBezTo>
                  <a:pt x="5501" y="7003"/>
                  <a:pt x="6124" y="7035"/>
                  <a:pt x="6382" y="6813"/>
                </a:cubicBezTo>
                <a:cubicBezTo>
                  <a:pt x="6561" y="6659"/>
                  <a:pt x="6600" y="6675"/>
                  <a:pt x="6879" y="7002"/>
                </a:cubicBezTo>
                <a:cubicBezTo>
                  <a:pt x="7158" y="7330"/>
                  <a:pt x="7650" y="7600"/>
                  <a:pt x="7971" y="7601"/>
                </a:cubicBezTo>
                <a:cubicBezTo>
                  <a:pt x="8045" y="7602"/>
                  <a:pt x="8253" y="7499"/>
                  <a:pt x="8433" y="7376"/>
                </a:cubicBezTo>
                <a:lnTo>
                  <a:pt x="8762" y="7155"/>
                </a:lnTo>
                <a:lnTo>
                  <a:pt x="9075" y="7434"/>
                </a:lnTo>
                <a:cubicBezTo>
                  <a:pt x="9245" y="7589"/>
                  <a:pt x="9429" y="7718"/>
                  <a:pt x="9485" y="7718"/>
                </a:cubicBezTo>
                <a:cubicBezTo>
                  <a:pt x="9710" y="7718"/>
                  <a:pt x="9789" y="7974"/>
                  <a:pt x="9664" y="8295"/>
                </a:cubicBezTo>
                <a:cubicBezTo>
                  <a:pt x="9460" y="8823"/>
                  <a:pt x="9335" y="8902"/>
                  <a:pt x="9001" y="8716"/>
                </a:cubicBezTo>
                <a:cubicBezTo>
                  <a:pt x="8740" y="8571"/>
                  <a:pt x="8673" y="8576"/>
                  <a:pt x="8403" y="8753"/>
                </a:cubicBezTo>
                <a:cubicBezTo>
                  <a:pt x="8236" y="8862"/>
                  <a:pt x="8108" y="9010"/>
                  <a:pt x="8118" y="9079"/>
                </a:cubicBezTo>
                <a:cubicBezTo>
                  <a:pt x="8128" y="9149"/>
                  <a:pt x="8081" y="9267"/>
                  <a:pt x="8015" y="9341"/>
                </a:cubicBezTo>
                <a:cubicBezTo>
                  <a:pt x="7917" y="9449"/>
                  <a:pt x="7867" y="9394"/>
                  <a:pt x="7748" y="9061"/>
                </a:cubicBezTo>
                <a:cubicBezTo>
                  <a:pt x="7645" y="8770"/>
                  <a:pt x="7519" y="8618"/>
                  <a:pt x="7327" y="8549"/>
                </a:cubicBezTo>
                <a:cubicBezTo>
                  <a:pt x="6687" y="8321"/>
                  <a:pt x="6436" y="8906"/>
                  <a:pt x="6357" y="10797"/>
                </a:cubicBezTo>
                <a:cubicBezTo>
                  <a:pt x="6310" y="11939"/>
                  <a:pt x="6282" y="12103"/>
                  <a:pt x="6102" y="12323"/>
                </a:cubicBezTo>
                <a:cubicBezTo>
                  <a:pt x="5735" y="12769"/>
                  <a:pt x="4838" y="12475"/>
                  <a:pt x="4838" y="11909"/>
                </a:cubicBezTo>
                <a:cubicBezTo>
                  <a:pt x="4838" y="11804"/>
                  <a:pt x="4916" y="11422"/>
                  <a:pt x="5012" y="11059"/>
                </a:cubicBezTo>
                <a:cubicBezTo>
                  <a:pt x="5228" y="10236"/>
                  <a:pt x="5230" y="9965"/>
                  <a:pt x="5023" y="9817"/>
                </a:cubicBezTo>
                <a:cubicBezTo>
                  <a:pt x="4866" y="9705"/>
                  <a:pt x="4342" y="9529"/>
                  <a:pt x="4221" y="9533"/>
                </a:cubicBezTo>
                <a:cubicBezTo>
                  <a:pt x="4205" y="9544"/>
                  <a:pt x="4190" y="9560"/>
                  <a:pt x="4175" y="9573"/>
                </a:cubicBezTo>
                <a:cubicBezTo>
                  <a:pt x="4187" y="9629"/>
                  <a:pt x="4159" y="9771"/>
                  <a:pt x="4096" y="9933"/>
                </a:cubicBezTo>
                <a:cubicBezTo>
                  <a:pt x="4027" y="10113"/>
                  <a:pt x="3969" y="10386"/>
                  <a:pt x="3969" y="10539"/>
                </a:cubicBezTo>
                <a:cubicBezTo>
                  <a:pt x="3969" y="10692"/>
                  <a:pt x="3886" y="10919"/>
                  <a:pt x="3784" y="11041"/>
                </a:cubicBezTo>
                <a:cubicBezTo>
                  <a:pt x="3682" y="11162"/>
                  <a:pt x="3504" y="11463"/>
                  <a:pt x="3387" y="11709"/>
                </a:cubicBezTo>
                <a:cubicBezTo>
                  <a:pt x="3187" y="12130"/>
                  <a:pt x="3165" y="12145"/>
                  <a:pt x="3015" y="11963"/>
                </a:cubicBezTo>
                <a:cubicBezTo>
                  <a:pt x="2772" y="11670"/>
                  <a:pt x="2741" y="11333"/>
                  <a:pt x="2933" y="11077"/>
                </a:cubicBezTo>
                <a:cubicBezTo>
                  <a:pt x="3044" y="10929"/>
                  <a:pt x="3121" y="10617"/>
                  <a:pt x="3156" y="10169"/>
                </a:cubicBezTo>
                <a:cubicBezTo>
                  <a:pt x="3206" y="9536"/>
                  <a:pt x="3195" y="9473"/>
                  <a:pt x="2999" y="9301"/>
                </a:cubicBezTo>
                <a:cubicBezTo>
                  <a:pt x="2670" y="9013"/>
                  <a:pt x="2283" y="8944"/>
                  <a:pt x="2153" y="9152"/>
                </a:cubicBezTo>
                <a:cubicBezTo>
                  <a:pt x="2093" y="9250"/>
                  <a:pt x="1985" y="9791"/>
                  <a:pt x="1914" y="10354"/>
                </a:cubicBezTo>
                <a:cubicBezTo>
                  <a:pt x="1820" y="11104"/>
                  <a:pt x="1737" y="11431"/>
                  <a:pt x="1605" y="11582"/>
                </a:cubicBezTo>
                <a:cubicBezTo>
                  <a:pt x="1365" y="11854"/>
                  <a:pt x="1242" y="11712"/>
                  <a:pt x="1009" y="10881"/>
                </a:cubicBezTo>
                <a:cubicBezTo>
                  <a:pt x="909" y="10522"/>
                  <a:pt x="752" y="10158"/>
                  <a:pt x="659" y="10071"/>
                </a:cubicBezTo>
                <a:cubicBezTo>
                  <a:pt x="480" y="9903"/>
                  <a:pt x="425" y="9296"/>
                  <a:pt x="577" y="9170"/>
                </a:cubicBezTo>
                <a:cubicBezTo>
                  <a:pt x="625" y="9131"/>
                  <a:pt x="664" y="8860"/>
                  <a:pt x="664" y="8567"/>
                </a:cubicBezTo>
                <a:lnTo>
                  <a:pt x="664" y="8284"/>
                </a:lnTo>
                <a:cubicBezTo>
                  <a:pt x="631" y="8249"/>
                  <a:pt x="591" y="8240"/>
                  <a:pt x="550" y="8230"/>
                </a:cubicBezTo>
                <a:lnTo>
                  <a:pt x="485" y="8342"/>
                </a:lnTo>
                <a:cubicBezTo>
                  <a:pt x="371" y="8536"/>
                  <a:pt x="287" y="8892"/>
                  <a:pt x="257" y="9316"/>
                </a:cubicBezTo>
                <a:cubicBezTo>
                  <a:pt x="228" y="9716"/>
                  <a:pt x="155" y="10040"/>
                  <a:pt x="75" y="10125"/>
                </a:cubicBezTo>
                <a:cubicBezTo>
                  <a:pt x="-45" y="10253"/>
                  <a:pt x="-31" y="10344"/>
                  <a:pt x="194" y="10939"/>
                </a:cubicBezTo>
                <a:cubicBezTo>
                  <a:pt x="397" y="11473"/>
                  <a:pt x="527" y="11664"/>
                  <a:pt x="836" y="11872"/>
                </a:cubicBezTo>
                <a:cubicBezTo>
                  <a:pt x="1049" y="12016"/>
                  <a:pt x="1348" y="12134"/>
                  <a:pt x="1501" y="12134"/>
                </a:cubicBezTo>
                <a:cubicBezTo>
                  <a:pt x="1724" y="12134"/>
                  <a:pt x="1817" y="12214"/>
                  <a:pt x="1963" y="12530"/>
                </a:cubicBezTo>
                <a:cubicBezTo>
                  <a:pt x="2096" y="12817"/>
                  <a:pt x="2298" y="13009"/>
                  <a:pt x="2708" y="13241"/>
                </a:cubicBezTo>
                <a:cubicBezTo>
                  <a:pt x="3168" y="13503"/>
                  <a:pt x="3311" y="13652"/>
                  <a:pt x="3488" y="14055"/>
                </a:cubicBezTo>
                <a:cubicBezTo>
                  <a:pt x="3606" y="14326"/>
                  <a:pt x="3760" y="14578"/>
                  <a:pt x="3830" y="14614"/>
                </a:cubicBezTo>
                <a:cubicBezTo>
                  <a:pt x="3921" y="14661"/>
                  <a:pt x="3945" y="14787"/>
                  <a:pt x="3912" y="15061"/>
                </a:cubicBezTo>
                <a:cubicBezTo>
                  <a:pt x="3875" y="15364"/>
                  <a:pt x="3909" y="15499"/>
                  <a:pt x="4069" y="15693"/>
                </a:cubicBezTo>
                <a:cubicBezTo>
                  <a:pt x="4367" y="16052"/>
                  <a:pt x="4627" y="16098"/>
                  <a:pt x="4873" y="15838"/>
                </a:cubicBezTo>
                <a:cubicBezTo>
                  <a:pt x="5084" y="15616"/>
                  <a:pt x="5089" y="15619"/>
                  <a:pt x="5224" y="15878"/>
                </a:cubicBezTo>
                <a:cubicBezTo>
                  <a:pt x="5299" y="16021"/>
                  <a:pt x="5360" y="16090"/>
                  <a:pt x="5360" y="16034"/>
                </a:cubicBezTo>
                <a:cubicBezTo>
                  <a:pt x="5360" y="15978"/>
                  <a:pt x="5428" y="16013"/>
                  <a:pt x="5512" y="16110"/>
                </a:cubicBezTo>
                <a:cubicBezTo>
                  <a:pt x="5596" y="16208"/>
                  <a:pt x="5812" y="16350"/>
                  <a:pt x="5990" y="16426"/>
                </a:cubicBezTo>
                <a:cubicBezTo>
                  <a:pt x="6225" y="16527"/>
                  <a:pt x="6355" y="16678"/>
                  <a:pt x="6458" y="16967"/>
                </a:cubicBezTo>
                <a:cubicBezTo>
                  <a:pt x="6677" y="17585"/>
                  <a:pt x="7064" y="17895"/>
                  <a:pt x="7746" y="17992"/>
                </a:cubicBezTo>
                <a:cubicBezTo>
                  <a:pt x="8060" y="18036"/>
                  <a:pt x="8129" y="18233"/>
                  <a:pt x="7887" y="18406"/>
                </a:cubicBezTo>
                <a:cubicBezTo>
                  <a:pt x="7753" y="18501"/>
                  <a:pt x="7479" y="18490"/>
                  <a:pt x="6816" y="18366"/>
                </a:cubicBezTo>
                <a:cubicBezTo>
                  <a:pt x="6326" y="18274"/>
                  <a:pt x="5886" y="18184"/>
                  <a:pt x="5838" y="18166"/>
                </a:cubicBezTo>
                <a:cubicBezTo>
                  <a:pt x="5790" y="18148"/>
                  <a:pt x="5458" y="18204"/>
                  <a:pt x="5102" y="18293"/>
                </a:cubicBezTo>
                <a:cubicBezTo>
                  <a:pt x="4387" y="18471"/>
                  <a:pt x="3970" y="18845"/>
                  <a:pt x="3920" y="19346"/>
                </a:cubicBezTo>
                <a:cubicBezTo>
                  <a:pt x="3904" y="19503"/>
                  <a:pt x="3843" y="19926"/>
                  <a:pt x="3784" y="20287"/>
                </a:cubicBezTo>
                <a:cubicBezTo>
                  <a:pt x="3689" y="20865"/>
                  <a:pt x="3694" y="20978"/>
                  <a:pt x="3825" y="21246"/>
                </a:cubicBezTo>
                <a:lnTo>
                  <a:pt x="3960" y="21525"/>
                </a:lnTo>
                <a:cubicBezTo>
                  <a:pt x="4335" y="21596"/>
                  <a:pt x="5026" y="21453"/>
                  <a:pt x="5425" y="21177"/>
                </a:cubicBezTo>
                <a:cubicBezTo>
                  <a:pt x="5849" y="20883"/>
                  <a:pt x="6758" y="20130"/>
                  <a:pt x="7496" y="19462"/>
                </a:cubicBezTo>
                <a:lnTo>
                  <a:pt x="7846" y="19143"/>
                </a:lnTo>
                <a:lnTo>
                  <a:pt x="8145" y="19357"/>
                </a:lnTo>
                <a:cubicBezTo>
                  <a:pt x="8365" y="19515"/>
                  <a:pt x="8631" y="19571"/>
                  <a:pt x="9153" y="19571"/>
                </a:cubicBezTo>
                <a:cubicBezTo>
                  <a:pt x="9701" y="19571"/>
                  <a:pt x="9995" y="19640"/>
                  <a:pt x="10449" y="19869"/>
                </a:cubicBezTo>
                <a:cubicBezTo>
                  <a:pt x="11177" y="20235"/>
                  <a:pt x="12578" y="20557"/>
                  <a:pt x="13447" y="20559"/>
                </a:cubicBezTo>
                <a:cubicBezTo>
                  <a:pt x="14031" y="20560"/>
                  <a:pt x="14136" y="20525"/>
                  <a:pt x="14455" y="20218"/>
                </a:cubicBezTo>
                <a:cubicBezTo>
                  <a:pt x="14651" y="20029"/>
                  <a:pt x="14895" y="19702"/>
                  <a:pt x="14998" y="19491"/>
                </a:cubicBezTo>
                <a:cubicBezTo>
                  <a:pt x="15112" y="19260"/>
                  <a:pt x="15258" y="19107"/>
                  <a:pt x="15368" y="19107"/>
                </a:cubicBezTo>
                <a:cubicBezTo>
                  <a:pt x="15860" y="19107"/>
                  <a:pt x="16403" y="18448"/>
                  <a:pt x="16403" y="17850"/>
                </a:cubicBezTo>
                <a:cubicBezTo>
                  <a:pt x="16403" y="17728"/>
                  <a:pt x="16227" y="17274"/>
                  <a:pt x="16012" y="16837"/>
                </a:cubicBezTo>
                <a:cubicBezTo>
                  <a:pt x="15529" y="15854"/>
                  <a:pt x="15501" y="15741"/>
                  <a:pt x="15615" y="15192"/>
                </a:cubicBezTo>
                <a:cubicBezTo>
                  <a:pt x="15777" y="14409"/>
                  <a:pt x="15832" y="14372"/>
                  <a:pt x="16156" y="14828"/>
                </a:cubicBezTo>
                <a:cubicBezTo>
                  <a:pt x="16316" y="15053"/>
                  <a:pt x="16495" y="15257"/>
                  <a:pt x="16555" y="15282"/>
                </a:cubicBezTo>
                <a:cubicBezTo>
                  <a:pt x="16642" y="15319"/>
                  <a:pt x="16642" y="15408"/>
                  <a:pt x="16561" y="15696"/>
                </a:cubicBezTo>
                <a:cubicBezTo>
                  <a:pt x="16467" y="16027"/>
                  <a:pt x="16480" y="16095"/>
                  <a:pt x="16691" y="16430"/>
                </a:cubicBezTo>
                <a:cubicBezTo>
                  <a:pt x="16819" y="16633"/>
                  <a:pt x="16925" y="16871"/>
                  <a:pt x="16925" y="16960"/>
                </a:cubicBezTo>
                <a:cubicBezTo>
                  <a:pt x="16925" y="17251"/>
                  <a:pt x="17460" y="17957"/>
                  <a:pt x="17656" y="17926"/>
                </a:cubicBezTo>
                <a:cubicBezTo>
                  <a:pt x="17756" y="17910"/>
                  <a:pt x="17923" y="17969"/>
                  <a:pt x="18025" y="18057"/>
                </a:cubicBezTo>
                <a:lnTo>
                  <a:pt x="18213" y="18217"/>
                </a:lnTo>
                <a:lnTo>
                  <a:pt x="18034" y="18536"/>
                </a:lnTo>
                <a:cubicBezTo>
                  <a:pt x="17680" y="19176"/>
                  <a:pt x="18076" y="19480"/>
                  <a:pt x="18474" y="18874"/>
                </a:cubicBezTo>
                <a:cubicBezTo>
                  <a:pt x="18600" y="18682"/>
                  <a:pt x="18770" y="18525"/>
                  <a:pt x="18852" y="18525"/>
                </a:cubicBezTo>
                <a:cubicBezTo>
                  <a:pt x="19259" y="18525"/>
                  <a:pt x="19452" y="18038"/>
                  <a:pt x="19104" y="17890"/>
                </a:cubicBezTo>
                <a:cubicBezTo>
                  <a:pt x="19012" y="17851"/>
                  <a:pt x="18924" y="17700"/>
                  <a:pt x="18909" y="17559"/>
                </a:cubicBezTo>
                <a:cubicBezTo>
                  <a:pt x="18875" y="17244"/>
                  <a:pt x="18516" y="17137"/>
                  <a:pt x="18436" y="17418"/>
                </a:cubicBezTo>
                <a:cubicBezTo>
                  <a:pt x="18389" y="17582"/>
                  <a:pt x="18354" y="17575"/>
                  <a:pt x="18167" y="17342"/>
                </a:cubicBezTo>
                <a:cubicBezTo>
                  <a:pt x="18048" y="17194"/>
                  <a:pt x="17872" y="16851"/>
                  <a:pt x="17775" y="16579"/>
                </a:cubicBezTo>
                <a:cubicBezTo>
                  <a:pt x="17679" y="16306"/>
                  <a:pt x="17489" y="15995"/>
                  <a:pt x="17354" y="15889"/>
                </a:cubicBezTo>
                <a:cubicBezTo>
                  <a:pt x="17162" y="15737"/>
                  <a:pt x="17128" y="15651"/>
                  <a:pt x="17191" y="15493"/>
                </a:cubicBezTo>
                <a:cubicBezTo>
                  <a:pt x="17314" y="15187"/>
                  <a:pt x="17866" y="15114"/>
                  <a:pt x="18468" y="15322"/>
                </a:cubicBezTo>
                <a:cubicBezTo>
                  <a:pt x="19223" y="15584"/>
                  <a:pt x="19529" y="15552"/>
                  <a:pt x="19977" y="15173"/>
                </a:cubicBezTo>
                <a:cubicBezTo>
                  <a:pt x="20190" y="14992"/>
                  <a:pt x="20473" y="14807"/>
                  <a:pt x="20604" y="14763"/>
                </a:cubicBezTo>
                <a:cubicBezTo>
                  <a:pt x="20736" y="14719"/>
                  <a:pt x="20998" y="14495"/>
                  <a:pt x="21188" y="14265"/>
                </a:cubicBezTo>
                <a:cubicBezTo>
                  <a:pt x="21396" y="14015"/>
                  <a:pt x="21512" y="13784"/>
                  <a:pt x="21534" y="13601"/>
                </a:cubicBezTo>
                <a:cubicBezTo>
                  <a:pt x="21555" y="13417"/>
                  <a:pt x="21482" y="13284"/>
                  <a:pt x="21311" y="13227"/>
                </a:cubicBezTo>
                <a:cubicBezTo>
                  <a:pt x="21038" y="13135"/>
                  <a:pt x="20783" y="13276"/>
                  <a:pt x="20373" y="13757"/>
                </a:cubicBezTo>
                <a:lnTo>
                  <a:pt x="20063" y="14124"/>
                </a:lnTo>
                <a:lnTo>
                  <a:pt x="19474" y="13648"/>
                </a:lnTo>
                <a:cubicBezTo>
                  <a:pt x="18925" y="13206"/>
                  <a:pt x="17959" y="12715"/>
                  <a:pt x="17637" y="12715"/>
                </a:cubicBezTo>
                <a:cubicBezTo>
                  <a:pt x="17561" y="12715"/>
                  <a:pt x="17662" y="12572"/>
                  <a:pt x="17862" y="12399"/>
                </a:cubicBezTo>
                <a:cubicBezTo>
                  <a:pt x="18244" y="12068"/>
                  <a:pt x="18490" y="11544"/>
                  <a:pt x="18490" y="11055"/>
                </a:cubicBezTo>
                <a:cubicBezTo>
                  <a:pt x="18490" y="10896"/>
                  <a:pt x="18543" y="10736"/>
                  <a:pt x="18607" y="10703"/>
                </a:cubicBezTo>
                <a:cubicBezTo>
                  <a:pt x="18753" y="10628"/>
                  <a:pt x="18925" y="9519"/>
                  <a:pt x="18925" y="8647"/>
                </a:cubicBezTo>
                <a:cubicBezTo>
                  <a:pt x="18925" y="7812"/>
                  <a:pt x="18762" y="7583"/>
                  <a:pt x="18112" y="7511"/>
                </a:cubicBezTo>
                <a:cubicBezTo>
                  <a:pt x="17584" y="7452"/>
                  <a:pt x="17187" y="7666"/>
                  <a:pt x="16960" y="8128"/>
                </a:cubicBezTo>
                <a:cubicBezTo>
                  <a:pt x="16787" y="8481"/>
                  <a:pt x="16731" y="8488"/>
                  <a:pt x="16621" y="8164"/>
                </a:cubicBezTo>
                <a:cubicBezTo>
                  <a:pt x="16573" y="8025"/>
                  <a:pt x="16424" y="7803"/>
                  <a:pt x="16289" y="7670"/>
                </a:cubicBezTo>
                <a:cubicBezTo>
                  <a:pt x="15770" y="7160"/>
                  <a:pt x="14597" y="7464"/>
                  <a:pt x="14504" y="8135"/>
                </a:cubicBezTo>
                <a:cubicBezTo>
                  <a:pt x="14461" y="8442"/>
                  <a:pt x="14174" y="8831"/>
                  <a:pt x="13740" y="9170"/>
                </a:cubicBezTo>
                <a:cubicBezTo>
                  <a:pt x="13295" y="9519"/>
                  <a:pt x="13012" y="9977"/>
                  <a:pt x="13012" y="10343"/>
                </a:cubicBezTo>
                <a:cubicBezTo>
                  <a:pt x="13012" y="10492"/>
                  <a:pt x="12936" y="10669"/>
                  <a:pt x="12843" y="10735"/>
                </a:cubicBezTo>
                <a:cubicBezTo>
                  <a:pt x="12608" y="10904"/>
                  <a:pt x="12602" y="10897"/>
                  <a:pt x="12645" y="10507"/>
                </a:cubicBezTo>
                <a:cubicBezTo>
                  <a:pt x="12726" y="9766"/>
                  <a:pt x="12138" y="9149"/>
                  <a:pt x="11466" y="9272"/>
                </a:cubicBezTo>
                <a:lnTo>
                  <a:pt x="11077" y="9345"/>
                </a:lnTo>
                <a:lnTo>
                  <a:pt x="11132" y="8909"/>
                </a:lnTo>
                <a:cubicBezTo>
                  <a:pt x="11218" y="8206"/>
                  <a:pt x="11346" y="7685"/>
                  <a:pt x="11536" y="7271"/>
                </a:cubicBezTo>
                <a:lnTo>
                  <a:pt x="11713" y="6882"/>
                </a:lnTo>
                <a:lnTo>
                  <a:pt x="11971" y="7318"/>
                </a:lnTo>
                <a:cubicBezTo>
                  <a:pt x="12113" y="7556"/>
                  <a:pt x="12229" y="7783"/>
                  <a:pt x="12229" y="7823"/>
                </a:cubicBezTo>
                <a:cubicBezTo>
                  <a:pt x="12229" y="7863"/>
                  <a:pt x="12328" y="8036"/>
                  <a:pt x="12449" y="8211"/>
                </a:cubicBezTo>
                <a:cubicBezTo>
                  <a:pt x="12905" y="8868"/>
                  <a:pt x="13800" y="8475"/>
                  <a:pt x="14053" y="7507"/>
                </a:cubicBezTo>
                <a:cubicBezTo>
                  <a:pt x="14156" y="7109"/>
                  <a:pt x="14162" y="6971"/>
                  <a:pt x="14074" y="6784"/>
                </a:cubicBezTo>
                <a:cubicBezTo>
                  <a:pt x="13980" y="6582"/>
                  <a:pt x="14000" y="6108"/>
                  <a:pt x="14115" y="5833"/>
                </a:cubicBezTo>
                <a:cubicBezTo>
                  <a:pt x="14135" y="5786"/>
                  <a:pt x="14461" y="6035"/>
                  <a:pt x="14841" y="6385"/>
                </a:cubicBezTo>
                <a:cubicBezTo>
                  <a:pt x="15433" y="6930"/>
                  <a:pt x="15590" y="7020"/>
                  <a:pt x="15933" y="7020"/>
                </a:cubicBezTo>
                <a:cubicBezTo>
                  <a:pt x="16397" y="7020"/>
                  <a:pt x="16756" y="6776"/>
                  <a:pt x="16958" y="6319"/>
                </a:cubicBezTo>
                <a:cubicBezTo>
                  <a:pt x="17138" y="5911"/>
                  <a:pt x="17143" y="4830"/>
                  <a:pt x="16968" y="4271"/>
                </a:cubicBezTo>
                <a:cubicBezTo>
                  <a:pt x="16897" y="4042"/>
                  <a:pt x="16838" y="3660"/>
                  <a:pt x="16838" y="3425"/>
                </a:cubicBezTo>
                <a:cubicBezTo>
                  <a:pt x="16838" y="3135"/>
                  <a:pt x="16747" y="2815"/>
                  <a:pt x="16555" y="2433"/>
                </a:cubicBezTo>
                <a:cubicBezTo>
                  <a:pt x="16186" y="1697"/>
                  <a:pt x="16089" y="1463"/>
                  <a:pt x="15963" y="1003"/>
                </a:cubicBezTo>
                <a:cubicBezTo>
                  <a:pt x="15893" y="746"/>
                  <a:pt x="15727" y="517"/>
                  <a:pt x="15458" y="305"/>
                </a:cubicBezTo>
                <a:cubicBezTo>
                  <a:pt x="15110" y="32"/>
                  <a:pt x="14964" y="-4"/>
                  <a:pt x="14335" y="0"/>
                </a:cubicBezTo>
                <a:close/>
                <a:moveTo>
                  <a:pt x="13501" y="676"/>
                </a:moveTo>
                <a:cubicBezTo>
                  <a:pt x="13753" y="699"/>
                  <a:pt x="14012" y="831"/>
                  <a:pt x="13990" y="963"/>
                </a:cubicBezTo>
                <a:cubicBezTo>
                  <a:pt x="13978" y="1035"/>
                  <a:pt x="14057" y="1097"/>
                  <a:pt x="14164" y="1101"/>
                </a:cubicBezTo>
                <a:cubicBezTo>
                  <a:pt x="14505" y="1112"/>
                  <a:pt x="15138" y="1209"/>
                  <a:pt x="15256" y="1268"/>
                </a:cubicBezTo>
                <a:cubicBezTo>
                  <a:pt x="15434" y="1356"/>
                  <a:pt x="15288" y="1558"/>
                  <a:pt x="15047" y="1558"/>
                </a:cubicBezTo>
                <a:cubicBezTo>
                  <a:pt x="14748" y="1558"/>
                  <a:pt x="14172" y="1972"/>
                  <a:pt x="14009" y="2303"/>
                </a:cubicBezTo>
                <a:cubicBezTo>
                  <a:pt x="13823" y="2682"/>
                  <a:pt x="13907" y="3147"/>
                  <a:pt x="14243" y="3610"/>
                </a:cubicBezTo>
                <a:cubicBezTo>
                  <a:pt x="14481" y="3938"/>
                  <a:pt x="14523" y="4082"/>
                  <a:pt x="14528" y="4587"/>
                </a:cubicBezTo>
                <a:cubicBezTo>
                  <a:pt x="14532" y="4914"/>
                  <a:pt x="14510" y="5201"/>
                  <a:pt x="14479" y="5226"/>
                </a:cubicBezTo>
                <a:cubicBezTo>
                  <a:pt x="14449" y="5251"/>
                  <a:pt x="14293" y="5144"/>
                  <a:pt x="14131" y="4987"/>
                </a:cubicBezTo>
                <a:cubicBezTo>
                  <a:pt x="13614" y="4483"/>
                  <a:pt x="13451" y="4429"/>
                  <a:pt x="12890" y="4565"/>
                </a:cubicBezTo>
                <a:cubicBezTo>
                  <a:pt x="12608" y="4634"/>
                  <a:pt x="12353" y="4670"/>
                  <a:pt x="12324" y="4649"/>
                </a:cubicBezTo>
                <a:cubicBezTo>
                  <a:pt x="12296" y="4628"/>
                  <a:pt x="12038" y="4773"/>
                  <a:pt x="11751" y="4972"/>
                </a:cubicBezTo>
                <a:cubicBezTo>
                  <a:pt x="11299" y="5285"/>
                  <a:pt x="11181" y="5444"/>
                  <a:pt x="10865" y="6149"/>
                </a:cubicBezTo>
                <a:cubicBezTo>
                  <a:pt x="10619" y="6697"/>
                  <a:pt x="10446" y="6962"/>
                  <a:pt x="10335" y="6962"/>
                </a:cubicBezTo>
                <a:cubicBezTo>
                  <a:pt x="10245" y="6962"/>
                  <a:pt x="10115" y="7019"/>
                  <a:pt x="10047" y="7089"/>
                </a:cubicBezTo>
                <a:cubicBezTo>
                  <a:pt x="9699" y="7450"/>
                  <a:pt x="9598" y="7344"/>
                  <a:pt x="9501" y="6530"/>
                </a:cubicBezTo>
                <a:cubicBezTo>
                  <a:pt x="9459" y="6171"/>
                  <a:pt x="9479" y="6074"/>
                  <a:pt x="9629" y="5967"/>
                </a:cubicBezTo>
                <a:cubicBezTo>
                  <a:pt x="9794" y="5849"/>
                  <a:pt x="9799" y="5823"/>
                  <a:pt x="9672" y="5637"/>
                </a:cubicBezTo>
                <a:cubicBezTo>
                  <a:pt x="9597" y="5525"/>
                  <a:pt x="9534" y="5299"/>
                  <a:pt x="9534" y="5135"/>
                </a:cubicBezTo>
                <a:cubicBezTo>
                  <a:pt x="9534" y="4813"/>
                  <a:pt x="9395" y="4696"/>
                  <a:pt x="9015" y="4696"/>
                </a:cubicBezTo>
                <a:cubicBezTo>
                  <a:pt x="8704" y="4696"/>
                  <a:pt x="8606" y="4866"/>
                  <a:pt x="8553" y="5495"/>
                </a:cubicBezTo>
                <a:cubicBezTo>
                  <a:pt x="8520" y="5888"/>
                  <a:pt x="8435" y="6103"/>
                  <a:pt x="8175" y="6450"/>
                </a:cubicBezTo>
                <a:cubicBezTo>
                  <a:pt x="7715" y="7063"/>
                  <a:pt x="7460" y="7085"/>
                  <a:pt x="7235" y="6534"/>
                </a:cubicBezTo>
                <a:lnTo>
                  <a:pt x="7061" y="6109"/>
                </a:lnTo>
                <a:lnTo>
                  <a:pt x="7240" y="5430"/>
                </a:lnTo>
                <a:lnTo>
                  <a:pt x="7422" y="4754"/>
                </a:lnTo>
                <a:lnTo>
                  <a:pt x="7993" y="4631"/>
                </a:lnTo>
                <a:cubicBezTo>
                  <a:pt x="8307" y="4562"/>
                  <a:pt x="8653" y="4416"/>
                  <a:pt x="8765" y="4307"/>
                </a:cubicBezTo>
                <a:cubicBezTo>
                  <a:pt x="9501" y="3595"/>
                  <a:pt x="9625" y="3515"/>
                  <a:pt x="10094" y="3450"/>
                </a:cubicBezTo>
                <a:cubicBezTo>
                  <a:pt x="10568" y="3385"/>
                  <a:pt x="11381" y="3557"/>
                  <a:pt x="11743" y="3799"/>
                </a:cubicBezTo>
                <a:cubicBezTo>
                  <a:pt x="11750" y="3804"/>
                  <a:pt x="11750" y="3799"/>
                  <a:pt x="11757" y="3803"/>
                </a:cubicBezTo>
                <a:cubicBezTo>
                  <a:pt x="11796" y="3780"/>
                  <a:pt x="11828" y="3750"/>
                  <a:pt x="11857" y="3715"/>
                </a:cubicBezTo>
                <a:cubicBezTo>
                  <a:pt x="11836" y="3617"/>
                  <a:pt x="11861" y="3458"/>
                  <a:pt x="11920" y="3345"/>
                </a:cubicBezTo>
                <a:cubicBezTo>
                  <a:pt x="11982" y="3226"/>
                  <a:pt x="12060" y="2961"/>
                  <a:pt x="12093" y="2757"/>
                </a:cubicBezTo>
                <a:cubicBezTo>
                  <a:pt x="12186" y="2189"/>
                  <a:pt x="12989" y="771"/>
                  <a:pt x="13262" y="694"/>
                </a:cubicBezTo>
                <a:cubicBezTo>
                  <a:pt x="13333" y="674"/>
                  <a:pt x="13417" y="668"/>
                  <a:pt x="13501" y="676"/>
                </a:cubicBezTo>
                <a:close/>
                <a:moveTo>
                  <a:pt x="15333" y="2263"/>
                </a:moveTo>
                <a:cubicBezTo>
                  <a:pt x="15481" y="2288"/>
                  <a:pt x="15497" y="2472"/>
                  <a:pt x="15265" y="2793"/>
                </a:cubicBezTo>
                <a:cubicBezTo>
                  <a:pt x="15056" y="3081"/>
                  <a:pt x="14903" y="3185"/>
                  <a:pt x="14697" y="3185"/>
                </a:cubicBezTo>
                <a:cubicBezTo>
                  <a:pt x="14300" y="3185"/>
                  <a:pt x="14265" y="3017"/>
                  <a:pt x="14596" y="2680"/>
                </a:cubicBezTo>
                <a:cubicBezTo>
                  <a:pt x="14900" y="2372"/>
                  <a:pt x="15184" y="2238"/>
                  <a:pt x="15333" y="2263"/>
                </a:cubicBezTo>
                <a:close/>
                <a:moveTo>
                  <a:pt x="15968" y="2604"/>
                </a:moveTo>
                <a:cubicBezTo>
                  <a:pt x="16090" y="2604"/>
                  <a:pt x="16414" y="3218"/>
                  <a:pt x="16341" y="3309"/>
                </a:cubicBezTo>
                <a:cubicBezTo>
                  <a:pt x="16209" y="3471"/>
                  <a:pt x="15924" y="3525"/>
                  <a:pt x="15781" y="3414"/>
                </a:cubicBezTo>
                <a:cubicBezTo>
                  <a:pt x="15649" y="3312"/>
                  <a:pt x="15647" y="3268"/>
                  <a:pt x="15765" y="2953"/>
                </a:cubicBezTo>
                <a:cubicBezTo>
                  <a:pt x="15836" y="2761"/>
                  <a:pt x="15928" y="2604"/>
                  <a:pt x="15968" y="2604"/>
                </a:cubicBezTo>
                <a:close/>
                <a:moveTo>
                  <a:pt x="15765" y="4253"/>
                </a:moveTo>
                <a:cubicBezTo>
                  <a:pt x="16110" y="4307"/>
                  <a:pt x="16104" y="4519"/>
                  <a:pt x="15751" y="4798"/>
                </a:cubicBezTo>
                <a:cubicBezTo>
                  <a:pt x="15219" y="5217"/>
                  <a:pt x="14925" y="5238"/>
                  <a:pt x="14925" y="4859"/>
                </a:cubicBezTo>
                <a:cubicBezTo>
                  <a:pt x="14925" y="4630"/>
                  <a:pt x="15505" y="4212"/>
                  <a:pt x="15765" y="4253"/>
                </a:cubicBezTo>
                <a:close/>
                <a:moveTo>
                  <a:pt x="16520" y="4892"/>
                </a:moveTo>
                <a:cubicBezTo>
                  <a:pt x="16574" y="4869"/>
                  <a:pt x="16611" y="4900"/>
                  <a:pt x="16656" y="4972"/>
                </a:cubicBezTo>
                <a:cubicBezTo>
                  <a:pt x="16792" y="5192"/>
                  <a:pt x="16584" y="5898"/>
                  <a:pt x="16330" y="6080"/>
                </a:cubicBezTo>
                <a:cubicBezTo>
                  <a:pt x="16084" y="6256"/>
                  <a:pt x="15749" y="6237"/>
                  <a:pt x="15626" y="6040"/>
                </a:cubicBezTo>
                <a:cubicBezTo>
                  <a:pt x="15542" y="5905"/>
                  <a:pt x="15569" y="5834"/>
                  <a:pt x="15767" y="5669"/>
                </a:cubicBezTo>
                <a:cubicBezTo>
                  <a:pt x="15902" y="5558"/>
                  <a:pt x="16133" y="5318"/>
                  <a:pt x="16281" y="5135"/>
                </a:cubicBezTo>
                <a:cubicBezTo>
                  <a:pt x="16396" y="4993"/>
                  <a:pt x="16467" y="4916"/>
                  <a:pt x="16520" y="4892"/>
                </a:cubicBezTo>
                <a:close/>
                <a:moveTo>
                  <a:pt x="13009" y="4954"/>
                </a:moveTo>
                <a:cubicBezTo>
                  <a:pt x="13062" y="4948"/>
                  <a:pt x="13123" y="4954"/>
                  <a:pt x="13205" y="4965"/>
                </a:cubicBezTo>
                <a:cubicBezTo>
                  <a:pt x="13701" y="5031"/>
                  <a:pt x="13755" y="5155"/>
                  <a:pt x="13629" y="5909"/>
                </a:cubicBezTo>
                <a:cubicBezTo>
                  <a:pt x="13542" y="6429"/>
                  <a:pt x="13475" y="6577"/>
                  <a:pt x="13267" y="6715"/>
                </a:cubicBezTo>
                <a:cubicBezTo>
                  <a:pt x="13119" y="6814"/>
                  <a:pt x="12992" y="6840"/>
                  <a:pt x="12963" y="6777"/>
                </a:cubicBezTo>
                <a:cubicBezTo>
                  <a:pt x="12935" y="6717"/>
                  <a:pt x="12762" y="6565"/>
                  <a:pt x="12577" y="6439"/>
                </a:cubicBezTo>
                <a:lnTo>
                  <a:pt x="12240" y="6210"/>
                </a:lnTo>
                <a:lnTo>
                  <a:pt x="12553" y="5564"/>
                </a:lnTo>
                <a:cubicBezTo>
                  <a:pt x="12780" y="5097"/>
                  <a:pt x="12851" y="4970"/>
                  <a:pt x="13009" y="4954"/>
                </a:cubicBezTo>
                <a:close/>
                <a:moveTo>
                  <a:pt x="12045" y="5244"/>
                </a:moveTo>
                <a:cubicBezTo>
                  <a:pt x="12093" y="5251"/>
                  <a:pt x="12139" y="5273"/>
                  <a:pt x="12180" y="5313"/>
                </a:cubicBezTo>
                <a:cubicBezTo>
                  <a:pt x="12318" y="5448"/>
                  <a:pt x="12315" y="5480"/>
                  <a:pt x="12140" y="5778"/>
                </a:cubicBezTo>
                <a:cubicBezTo>
                  <a:pt x="11987" y="6038"/>
                  <a:pt x="11927" y="6074"/>
                  <a:pt x="11824" y="5960"/>
                </a:cubicBezTo>
                <a:cubicBezTo>
                  <a:pt x="11724" y="5848"/>
                  <a:pt x="11703" y="5853"/>
                  <a:pt x="11724" y="5978"/>
                </a:cubicBezTo>
                <a:cubicBezTo>
                  <a:pt x="11761" y="6195"/>
                  <a:pt x="11496" y="6255"/>
                  <a:pt x="11373" y="6058"/>
                </a:cubicBezTo>
                <a:cubicBezTo>
                  <a:pt x="11296" y="5933"/>
                  <a:pt x="11317" y="5843"/>
                  <a:pt x="11468" y="5658"/>
                </a:cubicBezTo>
                <a:cubicBezTo>
                  <a:pt x="11718" y="5355"/>
                  <a:pt x="11900" y="5224"/>
                  <a:pt x="12045" y="5244"/>
                </a:cubicBezTo>
                <a:close/>
                <a:moveTo>
                  <a:pt x="11009" y="6988"/>
                </a:moveTo>
                <a:cubicBezTo>
                  <a:pt x="11070" y="7025"/>
                  <a:pt x="11082" y="7180"/>
                  <a:pt x="11017" y="7409"/>
                </a:cubicBezTo>
                <a:cubicBezTo>
                  <a:pt x="10915" y="7769"/>
                  <a:pt x="10898" y="7776"/>
                  <a:pt x="10751" y="7540"/>
                </a:cubicBezTo>
                <a:cubicBezTo>
                  <a:pt x="10661" y="7395"/>
                  <a:pt x="10668" y="7324"/>
                  <a:pt x="10797" y="7133"/>
                </a:cubicBezTo>
                <a:cubicBezTo>
                  <a:pt x="10848" y="7058"/>
                  <a:pt x="10894" y="7011"/>
                  <a:pt x="10933" y="6991"/>
                </a:cubicBezTo>
                <a:cubicBezTo>
                  <a:pt x="10962" y="6976"/>
                  <a:pt x="10989" y="6975"/>
                  <a:pt x="11009" y="6988"/>
                </a:cubicBezTo>
                <a:close/>
                <a:moveTo>
                  <a:pt x="10360" y="7928"/>
                </a:moveTo>
                <a:cubicBezTo>
                  <a:pt x="10754" y="7867"/>
                  <a:pt x="10904" y="8069"/>
                  <a:pt x="10765" y="8477"/>
                </a:cubicBezTo>
                <a:cubicBezTo>
                  <a:pt x="10711" y="8634"/>
                  <a:pt x="10639" y="8755"/>
                  <a:pt x="10602" y="8745"/>
                </a:cubicBezTo>
                <a:cubicBezTo>
                  <a:pt x="10565" y="8736"/>
                  <a:pt x="10416" y="8707"/>
                  <a:pt x="10273" y="8680"/>
                </a:cubicBezTo>
                <a:cubicBezTo>
                  <a:pt x="9928" y="8614"/>
                  <a:pt x="9845" y="8489"/>
                  <a:pt x="9958" y="8208"/>
                </a:cubicBezTo>
                <a:cubicBezTo>
                  <a:pt x="10016" y="8062"/>
                  <a:pt x="10165" y="7959"/>
                  <a:pt x="10360" y="7928"/>
                </a:cubicBezTo>
                <a:close/>
                <a:moveTo>
                  <a:pt x="15460" y="8673"/>
                </a:moveTo>
                <a:cubicBezTo>
                  <a:pt x="15575" y="8686"/>
                  <a:pt x="15675" y="8932"/>
                  <a:pt x="15694" y="9301"/>
                </a:cubicBezTo>
                <a:cubicBezTo>
                  <a:pt x="15706" y="9538"/>
                  <a:pt x="15732" y="9770"/>
                  <a:pt x="15754" y="9817"/>
                </a:cubicBezTo>
                <a:cubicBezTo>
                  <a:pt x="15775" y="9863"/>
                  <a:pt x="15745" y="9946"/>
                  <a:pt x="15686" y="10006"/>
                </a:cubicBezTo>
                <a:cubicBezTo>
                  <a:pt x="15611" y="10081"/>
                  <a:pt x="15450" y="9942"/>
                  <a:pt x="15159" y="9544"/>
                </a:cubicBezTo>
                <a:cubicBezTo>
                  <a:pt x="14827" y="9091"/>
                  <a:pt x="14764" y="8943"/>
                  <a:pt x="14843" y="8814"/>
                </a:cubicBezTo>
                <a:cubicBezTo>
                  <a:pt x="14913" y="8702"/>
                  <a:pt x="14988" y="8685"/>
                  <a:pt x="15093" y="8760"/>
                </a:cubicBezTo>
                <a:cubicBezTo>
                  <a:pt x="15192" y="8831"/>
                  <a:pt x="15280" y="8822"/>
                  <a:pt x="15343" y="8738"/>
                </a:cubicBezTo>
                <a:cubicBezTo>
                  <a:pt x="15382" y="8687"/>
                  <a:pt x="15422" y="8668"/>
                  <a:pt x="15460" y="8673"/>
                </a:cubicBezTo>
                <a:close/>
                <a:moveTo>
                  <a:pt x="17892" y="8731"/>
                </a:moveTo>
                <a:cubicBezTo>
                  <a:pt x="17933" y="8785"/>
                  <a:pt x="17933" y="9179"/>
                  <a:pt x="17895" y="9606"/>
                </a:cubicBezTo>
                <a:cubicBezTo>
                  <a:pt x="17845" y="10160"/>
                  <a:pt x="17856" y="10397"/>
                  <a:pt x="17928" y="10434"/>
                </a:cubicBezTo>
                <a:cubicBezTo>
                  <a:pt x="17983" y="10462"/>
                  <a:pt x="18034" y="10722"/>
                  <a:pt x="18042" y="11012"/>
                </a:cubicBezTo>
                <a:cubicBezTo>
                  <a:pt x="18055" y="11477"/>
                  <a:pt x="18026" y="11567"/>
                  <a:pt x="17789" y="11792"/>
                </a:cubicBezTo>
                <a:cubicBezTo>
                  <a:pt x="17642" y="11932"/>
                  <a:pt x="17343" y="12118"/>
                  <a:pt x="17123" y="12206"/>
                </a:cubicBezTo>
                <a:cubicBezTo>
                  <a:pt x="16904" y="12295"/>
                  <a:pt x="16678" y="12366"/>
                  <a:pt x="16623" y="12366"/>
                </a:cubicBezTo>
                <a:cubicBezTo>
                  <a:pt x="16468" y="12366"/>
                  <a:pt x="15967" y="11622"/>
                  <a:pt x="15925" y="11327"/>
                </a:cubicBezTo>
                <a:cubicBezTo>
                  <a:pt x="15904" y="11182"/>
                  <a:pt x="15843" y="10993"/>
                  <a:pt x="15789" y="10906"/>
                </a:cubicBezTo>
                <a:cubicBezTo>
                  <a:pt x="15638" y="10663"/>
                  <a:pt x="15781" y="10454"/>
                  <a:pt x="15955" y="10663"/>
                </a:cubicBezTo>
                <a:cubicBezTo>
                  <a:pt x="16034" y="10757"/>
                  <a:pt x="16236" y="10870"/>
                  <a:pt x="16403" y="10910"/>
                </a:cubicBezTo>
                <a:cubicBezTo>
                  <a:pt x="16741" y="10991"/>
                  <a:pt x="16679" y="11078"/>
                  <a:pt x="17449" y="9424"/>
                </a:cubicBezTo>
                <a:cubicBezTo>
                  <a:pt x="17653" y="8986"/>
                  <a:pt x="17851" y="8676"/>
                  <a:pt x="17892" y="8731"/>
                </a:cubicBezTo>
                <a:close/>
                <a:moveTo>
                  <a:pt x="7384" y="9021"/>
                </a:moveTo>
                <a:cubicBezTo>
                  <a:pt x="7443" y="9045"/>
                  <a:pt x="7595" y="9345"/>
                  <a:pt x="7721" y="9690"/>
                </a:cubicBezTo>
                <a:cubicBezTo>
                  <a:pt x="7848" y="10034"/>
                  <a:pt x="8073" y="10499"/>
                  <a:pt x="8221" y="10721"/>
                </a:cubicBezTo>
                <a:cubicBezTo>
                  <a:pt x="8421" y="11020"/>
                  <a:pt x="8466" y="11163"/>
                  <a:pt x="8398" y="11273"/>
                </a:cubicBezTo>
                <a:cubicBezTo>
                  <a:pt x="8186" y="11615"/>
                  <a:pt x="7360" y="11277"/>
                  <a:pt x="7360" y="10848"/>
                </a:cubicBezTo>
                <a:cubicBezTo>
                  <a:pt x="7360" y="10708"/>
                  <a:pt x="7274" y="10574"/>
                  <a:pt x="7142" y="10507"/>
                </a:cubicBezTo>
                <a:cubicBezTo>
                  <a:pt x="6983" y="10425"/>
                  <a:pt x="6925" y="10312"/>
                  <a:pt x="6925" y="10075"/>
                </a:cubicBezTo>
                <a:cubicBezTo>
                  <a:pt x="6925" y="9681"/>
                  <a:pt x="7238" y="8963"/>
                  <a:pt x="7384" y="9021"/>
                </a:cubicBezTo>
                <a:close/>
                <a:moveTo>
                  <a:pt x="14504" y="9461"/>
                </a:moveTo>
                <a:cubicBezTo>
                  <a:pt x="14660" y="9461"/>
                  <a:pt x="14829" y="9554"/>
                  <a:pt x="14966" y="9737"/>
                </a:cubicBezTo>
                <a:cubicBezTo>
                  <a:pt x="15079" y="9888"/>
                  <a:pt x="15367" y="10541"/>
                  <a:pt x="15607" y="11189"/>
                </a:cubicBezTo>
                <a:cubicBezTo>
                  <a:pt x="16094" y="12503"/>
                  <a:pt x="16093" y="12494"/>
                  <a:pt x="15400" y="12660"/>
                </a:cubicBezTo>
                <a:cubicBezTo>
                  <a:pt x="15210" y="12706"/>
                  <a:pt x="14997" y="12806"/>
                  <a:pt x="14925" y="12882"/>
                </a:cubicBezTo>
                <a:cubicBezTo>
                  <a:pt x="14853" y="12958"/>
                  <a:pt x="14638" y="13105"/>
                  <a:pt x="14447" y="13209"/>
                </a:cubicBezTo>
                <a:cubicBezTo>
                  <a:pt x="13928" y="13491"/>
                  <a:pt x="13764" y="13533"/>
                  <a:pt x="13629" y="13419"/>
                </a:cubicBezTo>
                <a:cubicBezTo>
                  <a:pt x="13561" y="13363"/>
                  <a:pt x="13460" y="13340"/>
                  <a:pt x="13403" y="13368"/>
                </a:cubicBezTo>
                <a:cubicBezTo>
                  <a:pt x="13347" y="13397"/>
                  <a:pt x="13252" y="13343"/>
                  <a:pt x="13191" y="13245"/>
                </a:cubicBezTo>
                <a:cubicBezTo>
                  <a:pt x="13099" y="13096"/>
                  <a:pt x="13114" y="13051"/>
                  <a:pt x="13289" y="12962"/>
                </a:cubicBezTo>
                <a:cubicBezTo>
                  <a:pt x="13617" y="12795"/>
                  <a:pt x="13744" y="12501"/>
                  <a:pt x="13770" y="11858"/>
                </a:cubicBezTo>
                <a:cubicBezTo>
                  <a:pt x="13805" y="11000"/>
                  <a:pt x="13960" y="10050"/>
                  <a:pt x="14115" y="9733"/>
                </a:cubicBezTo>
                <a:cubicBezTo>
                  <a:pt x="14205" y="9551"/>
                  <a:pt x="14348" y="9461"/>
                  <a:pt x="14504" y="9461"/>
                </a:cubicBezTo>
                <a:close/>
                <a:moveTo>
                  <a:pt x="11708" y="10340"/>
                </a:moveTo>
                <a:cubicBezTo>
                  <a:pt x="11740" y="10316"/>
                  <a:pt x="11775" y="10314"/>
                  <a:pt x="11805" y="10340"/>
                </a:cubicBezTo>
                <a:cubicBezTo>
                  <a:pt x="11848" y="10375"/>
                  <a:pt x="11882" y="10444"/>
                  <a:pt x="11882" y="10492"/>
                </a:cubicBezTo>
                <a:cubicBezTo>
                  <a:pt x="11882" y="10540"/>
                  <a:pt x="11825" y="10680"/>
                  <a:pt x="11757" y="10805"/>
                </a:cubicBezTo>
                <a:cubicBezTo>
                  <a:pt x="11640" y="11016"/>
                  <a:pt x="11630" y="11018"/>
                  <a:pt x="11574" y="10826"/>
                </a:cubicBezTo>
                <a:cubicBezTo>
                  <a:pt x="11526" y="10658"/>
                  <a:pt x="11610" y="10410"/>
                  <a:pt x="11708" y="10340"/>
                </a:cubicBezTo>
                <a:close/>
                <a:moveTo>
                  <a:pt x="10729" y="11001"/>
                </a:moveTo>
                <a:cubicBezTo>
                  <a:pt x="10760" y="10999"/>
                  <a:pt x="10779" y="11045"/>
                  <a:pt x="10805" y="11139"/>
                </a:cubicBezTo>
                <a:cubicBezTo>
                  <a:pt x="10838" y="11252"/>
                  <a:pt x="10808" y="11412"/>
                  <a:pt x="10735" y="11509"/>
                </a:cubicBezTo>
                <a:cubicBezTo>
                  <a:pt x="10625" y="11655"/>
                  <a:pt x="10590" y="11655"/>
                  <a:pt x="10504" y="11516"/>
                </a:cubicBezTo>
                <a:cubicBezTo>
                  <a:pt x="10425" y="11389"/>
                  <a:pt x="10440" y="11312"/>
                  <a:pt x="10574" y="11150"/>
                </a:cubicBezTo>
                <a:cubicBezTo>
                  <a:pt x="10655" y="11052"/>
                  <a:pt x="10699" y="11002"/>
                  <a:pt x="10729" y="11001"/>
                </a:cubicBezTo>
                <a:close/>
                <a:moveTo>
                  <a:pt x="12327" y="11440"/>
                </a:moveTo>
                <a:cubicBezTo>
                  <a:pt x="12394" y="11465"/>
                  <a:pt x="12396" y="11601"/>
                  <a:pt x="12349" y="11854"/>
                </a:cubicBezTo>
                <a:cubicBezTo>
                  <a:pt x="12317" y="12026"/>
                  <a:pt x="12286" y="12275"/>
                  <a:pt x="12281" y="12410"/>
                </a:cubicBezTo>
                <a:cubicBezTo>
                  <a:pt x="12269" y="12721"/>
                  <a:pt x="11993" y="12785"/>
                  <a:pt x="11729" y="12537"/>
                </a:cubicBezTo>
                <a:cubicBezTo>
                  <a:pt x="11447" y="12271"/>
                  <a:pt x="11485" y="12110"/>
                  <a:pt x="11922" y="11698"/>
                </a:cubicBezTo>
                <a:cubicBezTo>
                  <a:pt x="12129" y="11504"/>
                  <a:pt x="12260" y="11415"/>
                  <a:pt x="12327" y="11440"/>
                </a:cubicBezTo>
                <a:close/>
                <a:moveTo>
                  <a:pt x="9585" y="11574"/>
                </a:moveTo>
                <a:cubicBezTo>
                  <a:pt x="9771" y="11565"/>
                  <a:pt x="10026" y="11651"/>
                  <a:pt x="10178" y="11774"/>
                </a:cubicBezTo>
                <a:cubicBezTo>
                  <a:pt x="10325" y="11894"/>
                  <a:pt x="10574" y="12028"/>
                  <a:pt x="10729" y="12072"/>
                </a:cubicBezTo>
                <a:cubicBezTo>
                  <a:pt x="10885" y="12116"/>
                  <a:pt x="11050" y="12247"/>
                  <a:pt x="11096" y="12362"/>
                </a:cubicBezTo>
                <a:cubicBezTo>
                  <a:pt x="11217" y="12663"/>
                  <a:pt x="11713" y="13023"/>
                  <a:pt x="12134" y="13118"/>
                </a:cubicBezTo>
                <a:cubicBezTo>
                  <a:pt x="12333" y="13163"/>
                  <a:pt x="12715" y="13356"/>
                  <a:pt x="12982" y="13546"/>
                </a:cubicBezTo>
                <a:cubicBezTo>
                  <a:pt x="13249" y="13737"/>
                  <a:pt x="13571" y="13896"/>
                  <a:pt x="13697" y="13899"/>
                </a:cubicBezTo>
                <a:cubicBezTo>
                  <a:pt x="13823" y="13901"/>
                  <a:pt x="14258" y="13709"/>
                  <a:pt x="14664" y="13474"/>
                </a:cubicBezTo>
                <a:cubicBezTo>
                  <a:pt x="15356" y="13073"/>
                  <a:pt x="16459" y="12676"/>
                  <a:pt x="16585" y="12780"/>
                </a:cubicBezTo>
                <a:cubicBezTo>
                  <a:pt x="16614" y="12804"/>
                  <a:pt x="16620" y="12932"/>
                  <a:pt x="16604" y="13071"/>
                </a:cubicBezTo>
                <a:cubicBezTo>
                  <a:pt x="16773" y="13109"/>
                  <a:pt x="16955" y="13169"/>
                  <a:pt x="17273" y="13296"/>
                </a:cubicBezTo>
                <a:cubicBezTo>
                  <a:pt x="18473" y="13776"/>
                  <a:pt x="18841" y="13965"/>
                  <a:pt x="19227" y="14305"/>
                </a:cubicBezTo>
                <a:cubicBezTo>
                  <a:pt x="19569" y="14608"/>
                  <a:pt x="19568" y="14612"/>
                  <a:pt x="19357" y="14716"/>
                </a:cubicBezTo>
                <a:cubicBezTo>
                  <a:pt x="19213" y="14787"/>
                  <a:pt x="18954" y="14756"/>
                  <a:pt x="18544" y="14621"/>
                </a:cubicBezTo>
                <a:cubicBezTo>
                  <a:pt x="18030" y="14453"/>
                  <a:pt x="17860" y="14444"/>
                  <a:pt x="17376" y="14563"/>
                </a:cubicBezTo>
                <a:lnTo>
                  <a:pt x="16808" y="14705"/>
                </a:lnTo>
                <a:lnTo>
                  <a:pt x="16536" y="14324"/>
                </a:lnTo>
                <a:cubicBezTo>
                  <a:pt x="16487" y="14406"/>
                  <a:pt x="16388" y="14337"/>
                  <a:pt x="16216" y="14091"/>
                </a:cubicBezTo>
                <a:cubicBezTo>
                  <a:pt x="15984" y="13759"/>
                  <a:pt x="15954" y="13744"/>
                  <a:pt x="15775" y="13902"/>
                </a:cubicBezTo>
                <a:cubicBezTo>
                  <a:pt x="15400" y="14236"/>
                  <a:pt x="15240" y="14661"/>
                  <a:pt x="15205" y="15417"/>
                </a:cubicBezTo>
                <a:cubicBezTo>
                  <a:pt x="15170" y="16178"/>
                  <a:pt x="15186" y="16241"/>
                  <a:pt x="15805" y="17360"/>
                </a:cubicBezTo>
                <a:cubicBezTo>
                  <a:pt x="15968" y="17654"/>
                  <a:pt x="15983" y="17751"/>
                  <a:pt x="15898" y="18002"/>
                </a:cubicBezTo>
                <a:cubicBezTo>
                  <a:pt x="15740" y="18464"/>
                  <a:pt x="15102" y="18756"/>
                  <a:pt x="14914" y="18453"/>
                </a:cubicBezTo>
                <a:cubicBezTo>
                  <a:pt x="14860" y="18366"/>
                  <a:pt x="14846" y="18293"/>
                  <a:pt x="14881" y="18293"/>
                </a:cubicBezTo>
                <a:cubicBezTo>
                  <a:pt x="14917" y="18293"/>
                  <a:pt x="14907" y="18228"/>
                  <a:pt x="14857" y="18148"/>
                </a:cubicBezTo>
                <a:cubicBezTo>
                  <a:pt x="14807" y="18068"/>
                  <a:pt x="14763" y="17963"/>
                  <a:pt x="14759" y="17915"/>
                </a:cubicBezTo>
                <a:cubicBezTo>
                  <a:pt x="14752" y="17826"/>
                  <a:pt x="14732" y="17827"/>
                  <a:pt x="14468" y="17919"/>
                </a:cubicBezTo>
                <a:cubicBezTo>
                  <a:pt x="14283" y="17984"/>
                  <a:pt x="14280" y="18047"/>
                  <a:pt x="14447" y="18293"/>
                </a:cubicBezTo>
                <a:cubicBezTo>
                  <a:pt x="14702" y="18670"/>
                  <a:pt x="14701" y="19148"/>
                  <a:pt x="14444" y="19557"/>
                </a:cubicBezTo>
                <a:cubicBezTo>
                  <a:pt x="14314" y="19764"/>
                  <a:pt x="14155" y="19908"/>
                  <a:pt x="14093" y="19876"/>
                </a:cubicBezTo>
                <a:cubicBezTo>
                  <a:pt x="14032" y="19845"/>
                  <a:pt x="13962" y="19893"/>
                  <a:pt x="13936" y="19985"/>
                </a:cubicBezTo>
                <a:cubicBezTo>
                  <a:pt x="13882" y="20174"/>
                  <a:pt x="13386" y="20198"/>
                  <a:pt x="12968" y="20029"/>
                </a:cubicBezTo>
                <a:cubicBezTo>
                  <a:pt x="12825" y="19971"/>
                  <a:pt x="12375" y="19865"/>
                  <a:pt x="11968" y="19797"/>
                </a:cubicBezTo>
                <a:cubicBezTo>
                  <a:pt x="11562" y="19729"/>
                  <a:pt x="11197" y="19629"/>
                  <a:pt x="11156" y="19575"/>
                </a:cubicBezTo>
                <a:cubicBezTo>
                  <a:pt x="11036" y="19416"/>
                  <a:pt x="11397" y="19227"/>
                  <a:pt x="11974" y="19146"/>
                </a:cubicBezTo>
                <a:cubicBezTo>
                  <a:pt x="12588" y="19061"/>
                  <a:pt x="12917" y="18762"/>
                  <a:pt x="13189" y="18050"/>
                </a:cubicBezTo>
                <a:cubicBezTo>
                  <a:pt x="13396" y="17507"/>
                  <a:pt x="13404" y="17270"/>
                  <a:pt x="13218" y="16997"/>
                </a:cubicBezTo>
                <a:cubicBezTo>
                  <a:pt x="13087" y="16803"/>
                  <a:pt x="13088" y="16767"/>
                  <a:pt x="13221" y="16495"/>
                </a:cubicBezTo>
                <a:cubicBezTo>
                  <a:pt x="13300" y="16334"/>
                  <a:pt x="13423" y="16201"/>
                  <a:pt x="13496" y="16201"/>
                </a:cubicBezTo>
                <a:cubicBezTo>
                  <a:pt x="13568" y="16201"/>
                  <a:pt x="13660" y="16083"/>
                  <a:pt x="13699" y="15940"/>
                </a:cubicBezTo>
                <a:cubicBezTo>
                  <a:pt x="13767" y="15698"/>
                  <a:pt x="13738" y="15668"/>
                  <a:pt x="13308" y="15537"/>
                </a:cubicBezTo>
                <a:cubicBezTo>
                  <a:pt x="13053" y="15459"/>
                  <a:pt x="12678" y="15249"/>
                  <a:pt x="12479" y="15072"/>
                </a:cubicBezTo>
                <a:cubicBezTo>
                  <a:pt x="11547" y="14240"/>
                  <a:pt x="11361" y="14107"/>
                  <a:pt x="10933" y="13960"/>
                </a:cubicBezTo>
                <a:cubicBezTo>
                  <a:pt x="10682" y="13874"/>
                  <a:pt x="10445" y="13733"/>
                  <a:pt x="10406" y="13648"/>
                </a:cubicBezTo>
                <a:cubicBezTo>
                  <a:pt x="10278" y="13372"/>
                  <a:pt x="10083" y="13611"/>
                  <a:pt x="9977" y="14175"/>
                </a:cubicBezTo>
                <a:lnTo>
                  <a:pt x="9871" y="14727"/>
                </a:lnTo>
                <a:lnTo>
                  <a:pt x="10319" y="15333"/>
                </a:lnTo>
                <a:cubicBezTo>
                  <a:pt x="10543" y="15636"/>
                  <a:pt x="10646" y="15816"/>
                  <a:pt x="10653" y="15936"/>
                </a:cubicBezTo>
                <a:cubicBezTo>
                  <a:pt x="10685" y="15974"/>
                  <a:pt x="10690" y="16003"/>
                  <a:pt x="10651" y="16012"/>
                </a:cubicBezTo>
                <a:cubicBezTo>
                  <a:pt x="10609" y="16102"/>
                  <a:pt x="10464" y="16138"/>
                  <a:pt x="10194" y="16147"/>
                </a:cubicBezTo>
                <a:cubicBezTo>
                  <a:pt x="9923" y="16156"/>
                  <a:pt x="9805" y="16232"/>
                  <a:pt x="9621" y="16528"/>
                </a:cubicBezTo>
                <a:cubicBezTo>
                  <a:pt x="9493" y="16732"/>
                  <a:pt x="9365" y="16865"/>
                  <a:pt x="9333" y="16822"/>
                </a:cubicBezTo>
                <a:cubicBezTo>
                  <a:pt x="9216" y="16666"/>
                  <a:pt x="9278" y="16184"/>
                  <a:pt x="9458" y="15860"/>
                </a:cubicBezTo>
                <a:cubicBezTo>
                  <a:pt x="9621" y="15564"/>
                  <a:pt x="9627" y="15480"/>
                  <a:pt x="9534" y="15101"/>
                </a:cubicBezTo>
                <a:cubicBezTo>
                  <a:pt x="9404" y="14577"/>
                  <a:pt x="9114" y="14396"/>
                  <a:pt x="8702" y="14578"/>
                </a:cubicBezTo>
                <a:cubicBezTo>
                  <a:pt x="8482" y="14675"/>
                  <a:pt x="8364" y="14849"/>
                  <a:pt x="8172" y="15355"/>
                </a:cubicBezTo>
                <a:cubicBezTo>
                  <a:pt x="7894" y="16092"/>
                  <a:pt x="7685" y="16335"/>
                  <a:pt x="7520" y="16114"/>
                </a:cubicBezTo>
                <a:cubicBezTo>
                  <a:pt x="7437" y="16003"/>
                  <a:pt x="7453" y="15914"/>
                  <a:pt x="7594" y="15707"/>
                </a:cubicBezTo>
                <a:cubicBezTo>
                  <a:pt x="7940" y="15198"/>
                  <a:pt x="7988" y="14957"/>
                  <a:pt x="7833" y="14520"/>
                </a:cubicBezTo>
                <a:cubicBezTo>
                  <a:pt x="7665" y="14047"/>
                  <a:pt x="7721" y="13877"/>
                  <a:pt x="8039" y="13877"/>
                </a:cubicBezTo>
                <a:cubicBezTo>
                  <a:pt x="8356" y="13876"/>
                  <a:pt x="8751" y="13535"/>
                  <a:pt x="9080" y="12980"/>
                </a:cubicBezTo>
                <a:cubicBezTo>
                  <a:pt x="9322" y="12572"/>
                  <a:pt x="9336" y="12502"/>
                  <a:pt x="9221" y="12348"/>
                </a:cubicBezTo>
                <a:cubicBezTo>
                  <a:pt x="9124" y="12218"/>
                  <a:pt x="9113" y="12101"/>
                  <a:pt x="9175" y="11883"/>
                </a:cubicBezTo>
                <a:cubicBezTo>
                  <a:pt x="9242" y="11648"/>
                  <a:pt x="9322" y="11588"/>
                  <a:pt x="9585" y="11574"/>
                </a:cubicBezTo>
                <a:close/>
                <a:moveTo>
                  <a:pt x="7341" y="11927"/>
                </a:moveTo>
                <a:lnTo>
                  <a:pt x="7762" y="11988"/>
                </a:lnTo>
                <a:cubicBezTo>
                  <a:pt x="7995" y="12022"/>
                  <a:pt x="8202" y="12068"/>
                  <a:pt x="8221" y="12090"/>
                </a:cubicBezTo>
                <a:cubicBezTo>
                  <a:pt x="8240" y="12112"/>
                  <a:pt x="8150" y="12338"/>
                  <a:pt x="8023" y="12595"/>
                </a:cubicBezTo>
                <a:cubicBezTo>
                  <a:pt x="7896" y="12852"/>
                  <a:pt x="7757" y="13063"/>
                  <a:pt x="7716" y="13063"/>
                </a:cubicBezTo>
                <a:cubicBezTo>
                  <a:pt x="7581" y="13063"/>
                  <a:pt x="7440" y="12743"/>
                  <a:pt x="7390" y="12330"/>
                </a:cubicBezTo>
                <a:lnTo>
                  <a:pt x="7341" y="11927"/>
                </a:lnTo>
                <a:close/>
                <a:moveTo>
                  <a:pt x="3841" y="12105"/>
                </a:moveTo>
                <a:cubicBezTo>
                  <a:pt x="3888" y="12109"/>
                  <a:pt x="3930" y="12133"/>
                  <a:pt x="3958" y="12177"/>
                </a:cubicBezTo>
                <a:cubicBezTo>
                  <a:pt x="4010" y="12262"/>
                  <a:pt x="4027" y="12364"/>
                  <a:pt x="3996" y="12406"/>
                </a:cubicBezTo>
                <a:cubicBezTo>
                  <a:pt x="3910" y="12520"/>
                  <a:pt x="3638" y="12499"/>
                  <a:pt x="3580" y="12373"/>
                </a:cubicBezTo>
                <a:cubicBezTo>
                  <a:pt x="3560" y="12330"/>
                  <a:pt x="3567" y="12289"/>
                  <a:pt x="3585" y="12250"/>
                </a:cubicBezTo>
                <a:cubicBezTo>
                  <a:pt x="3592" y="12236"/>
                  <a:pt x="3600" y="12226"/>
                  <a:pt x="3610" y="12214"/>
                </a:cubicBezTo>
                <a:cubicBezTo>
                  <a:pt x="3623" y="12196"/>
                  <a:pt x="3638" y="12188"/>
                  <a:pt x="3656" y="12174"/>
                </a:cubicBezTo>
                <a:cubicBezTo>
                  <a:pt x="3711" y="12131"/>
                  <a:pt x="3776" y="12098"/>
                  <a:pt x="3841" y="12105"/>
                </a:cubicBezTo>
                <a:close/>
                <a:moveTo>
                  <a:pt x="4322" y="13002"/>
                </a:moveTo>
                <a:cubicBezTo>
                  <a:pt x="4390" y="13010"/>
                  <a:pt x="4456" y="13065"/>
                  <a:pt x="4572" y="13176"/>
                </a:cubicBezTo>
                <a:cubicBezTo>
                  <a:pt x="4782" y="13376"/>
                  <a:pt x="4817" y="13473"/>
                  <a:pt x="4781" y="13790"/>
                </a:cubicBezTo>
                <a:cubicBezTo>
                  <a:pt x="4757" y="13997"/>
                  <a:pt x="4710" y="14204"/>
                  <a:pt x="4678" y="14247"/>
                </a:cubicBezTo>
                <a:cubicBezTo>
                  <a:pt x="4550" y="14421"/>
                  <a:pt x="4178" y="14460"/>
                  <a:pt x="4037" y="14316"/>
                </a:cubicBezTo>
                <a:cubicBezTo>
                  <a:pt x="3863" y="14140"/>
                  <a:pt x="3685" y="13556"/>
                  <a:pt x="3757" y="13401"/>
                </a:cubicBezTo>
                <a:cubicBezTo>
                  <a:pt x="3784" y="13342"/>
                  <a:pt x="3922" y="13212"/>
                  <a:pt x="4064" y="13114"/>
                </a:cubicBezTo>
                <a:cubicBezTo>
                  <a:pt x="4184" y="13031"/>
                  <a:pt x="4254" y="12994"/>
                  <a:pt x="4322" y="13002"/>
                </a:cubicBezTo>
                <a:close/>
                <a:moveTo>
                  <a:pt x="6575" y="13260"/>
                </a:moveTo>
                <a:cubicBezTo>
                  <a:pt x="6834" y="13350"/>
                  <a:pt x="6852" y="13454"/>
                  <a:pt x="6705" y="13924"/>
                </a:cubicBezTo>
                <a:cubicBezTo>
                  <a:pt x="6656" y="14079"/>
                  <a:pt x="6611" y="14181"/>
                  <a:pt x="6558" y="14247"/>
                </a:cubicBezTo>
                <a:cubicBezTo>
                  <a:pt x="6506" y="14314"/>
                  <a:pt x="6449" y="14342"/>
                  <a:pt x="6373" y="14342"/>
                </a:cubicBezTo>
                <a:cubicBezTo>
                  <a:pt x="6177" y="14342"/>
                  <a:pt x="6092" y="14290"/>
                  <a:pt x="6104" y="14164"/>
                </a:cubicBezTo>
                <a:cubicBezTo>
                  <a:pt x="6108" y="14121"/>
                  <a:pt x="6122" y="14072"/>
                  <a:pt x="6148" y="14011"/>
                </a:cubicBezTo>
                <a:cubicBezTo>
                  <a:pt x="6193" y="13906"/>
                  <a:pt x="6266" y="13681"/>
                  <a:pt x="6311" y="13510"/>
                </a:cubicBezTo>
                <a:cubicBezTo>
                  <a:pt x="6374" y="13272"/>
                  <a:pt x="6437" y="13211"/>
                  <a:pt x="6575" y="13260"/>
                </a:cubicBezTo>
                <a:close/>
                <a:moveTo>
                  <a:pt x="11281" y="14563"/>
                </a:moveTo>
                <a:cubicBezTo>
                  <a:pt x="11381" y="14540"/>
                  <a:pt x="11539" y="14665"/>
                  <a:pt x="11955" y="15043"/>
                </a:cubicBezTo>
                <a:cubicBezTo>
                  <a:pt x="12305" y="15361"/>
                  <a:pt x="12642" y="15620"/>
                  <a:pt x="12702" y="15620"/>
                </a:cubicBezTo>
                <a:cubicBezTo>
                  <a:pt x="12763" y="15620"/>
                  <a:pt x="12874" y="15712"/>
                  <a:pt x="12949" y="15823"/>
                </a:cubicBezTo>
                <a:cubicBezTo>
                  <a:pt x="13069" y="16001"/>
                  <a:pt x="13071" y="16055"/>
                  <a:pt x="12963" y="16252"/>
                </a:cubicBezTo>
                <a:cubicBezTo>
                  <a:pt x="12806" y="16538"/>
                  <a:pt x="12808" y="17008"/>
                  <a:pt x="12968" y="17291"/>
                </a:cubicBezTo>
                <a:cubicBezTo>
                  <a:pt x="13074" y="17477"/>
                  <a:pt x="13072" y="17555"/>
                  <a:pt x="12971" y="17814"/>
                </a:cubicBezTo>
                <a:cubicBezTo>
                  <a:pt x="12724" y="18446"/>
                  <a:pt x="12371" y="18764"/>
                  <a:pt x="11784" y="18881"/>
                </a:cubicBezTo>
                <a:cubicBezTo>
                  <a:pt x="10862" y="19066"/>
                  <a:pt x="10355" y="19118"/>
                  <a:pt x="10292" y="19034"/>
                </a:cubicBezTo>
                <a:cubicBezTo>
                  <a:pt x="10259" y="18990"/>
                  <a:pt x="10373" y="18750"/>
                  <a:pt x="10545" y="18496"/>
                </a:cubicBezTo>
                <a:cubicBezTo>
                  <a:pt x="10842" y="18057"/>
                  <a:pt x="11107" y="17387"/>
                  <a:pt x="11134" y="17015"/>
                </a:cubicBezTo>
                <a:cubicBezTo>
                  <a:pt x="11141" y="16919"/>
                  <a:pt x="11230" y="16667"/>
                  <a:pt x="11330" y="16455"/>
                </a:cubicBezTo>
                <a:cubicBezTo>
                  <a:pt x="11538" y="16017"/>
                  <a:pt x="11493" y="15430"/>
                  <a:pt x="11221" y="15028"/>
                </a:cubicBezTo>
                <a:cubicBezTo>
                  <a:pt x="11087" y="14830"/>
                  <a:pt x="11082" y="14779"/>
                  <a:pt x="11191" y="14632"/>
                </a:cubicBezTo>
                <a:cubicBezTo>
                  <a:pt x="11219" y="14596"/>
                  <a:pt x="11248" y="14571"/>
                  <a:pt x="11281" y="14563"/>
                </a:cubicBezTo>
                <a:close/>
                <a:moveTo>
                  <a:pt x="6145" y="14574"/>
                </a:moveTo>
                <a:cubicBezTo>
                  <a:pt x="6371" y="14574"/>
                  <a:pt x="6390" y="14670"/>
                  <a:pt x="6276" y="15192"/>
                </a:cubicBezTo>
                <a:cubicBezTo>
                  <a:pt x="6179" y="15631"/>
                  <a:pt x="6138" y="15683"/>
                  <a:pt x="5868" y="15715"/>
                </a:cubicBezTo>
                <a:cubicBezTo>
                  <a:pt x="5568" y="15749"/>
                  <a:pt x="5273" y="15481"/>
                  <a:pt x="5273" y="15177"/>
                </a:cubicBezTo>
                <a:cubicBezTo>
                  <a:pt x="5273" y="15026"/>
                  <a:pt x="5927" y="14574"/>
                  <a:pt x="6145" y="14574"/>
                </a:cubicBezTo>
                <a:close/>
                <a:moveTo>
                  <a:pt x="7132" y="16299"/>
                </a:moveTo>
                <a:cubicBezTo>
                  <a:pt x="7205" y="16308"/>
                  <a:pt x="7297" y="16362"/>
                  <a:pt x="7450" y="16463"/>
                </a:cubicBezTo>
                <a:cubicBezTo>
                  <a:pt x="7742" y="16656"/>
                  <a:pt x="7793" y="16742"/>
                  <a:pt x="7767" y="17000"/>
                </a:cubicBezTo>
                <a:cubicBezTo>
                  <a:pt x="7742" y="17259"/>
                  <a:pt x="7688" y="17311"/>
                  <a:pt x="7422" y="17342"/>
                </a:cubicBezTo>
                <a:cubicBezTo>
                  <a:pt x="6892" y="17402"/>
                  <a:pt x="6551" y="16750"/>
                  <a:pt x="6928" y="16397"/>
                </a:cubicBezTo>
                <a:cubicBezTo>
                  <a:pt x="7005" y="16325"/>
                  <a:pt x="7058" y="16290"/>
                  <a:pt x="7132" y="16299"/>
                </a:cubicBezTo>
                <a:close/>
                <a:moveTo>
                  <a:pt x="9450" y="18671"/>
                </a:moveTo>
                <a:cubicBezTo>
                  <a:pt x="9535" y="18675"/>
                  <a:pt x="9602" y="18766"/>
                  <a:pt x="9572" y="18863"/>
                </a:cubicBezTo>
                <a:cubicBezTo>
                  <a:pt x="9570" y="18870"/>
                  <a:pt x="9578" y="18875"/>
                  <a:pt x="9575" y="18881"/>
                </a:cubicBezTo>
                <a:cubicBezTo>
                  <a:pt x="9593" y="18939"/>
                  <a:pt x="9583" y="19007"/>
                  <a:pt x="9542" y="19041"/>
                </a:cubicBezTo>
                <a:cubicBezTo>
                  <a:pt x="9497" y="19079"/>
                  <a:pt x="9437" y="19062"/>
                  <a:pt x="9409" y="19001"/>
                </a:cubicBezTo>
                <a:cubicBezTo>
                  <a:pt x="9405" y="18992"/>
                  <a:pt x="9408" y="18982"/>
                  <a:pt x="9406" y="18972"/>
                </a:cubicBezTo>
                <a:cubicBezTo>
                  <a:pt x="9314" y="18930"/>
                  <a:pt x="9273" y="18770"/>
                  <a:pt x="9357" y="18700"/>
                </a:cubicBezTo>
                <a:cubicBezTo>
                  <a:pt x="9386" y="18676"/>
                  <a:pt x="9419" y="18669"/>
                  <a:pt x="9450" y="18671"/>
                </a:cubicBezTo>
                <a:close/>
                <a:moveTo>
                  <a:pt x="6795" y="18878"/>
                </a:moveTo>
                <a:lnTo>
                  <a:pt x="6316" y="19477"/>
                </a:lnTo>
                <a:cubicBezTo>
                  <a:pt x="6053" y="19807"/>
                  <a:pt x="5597" y="20226"/>
                  <a:pt x="5303" y="20410"/>
                </a:cubicBezTo>
                <a:cubicBezTo>
                  <a:pt x="5009" y="20594"/>
                  <a:pt x="4627" y="20776"/>
                  <a:pt x="4455" y="20813"/>
                </a:cubicBezTo>
                <a:cubicBezTo>
                  <a:pt x="4167" y="20876"/>
                  <a:pt x="4143" y="20857"/>
                  <a:pt x="4151" y="20603"/>
                </a:cubicBezTo>
                <a:cubicBezTo>
                  <a:pt x="4155" y="20451"/>
                  <a:pt x="4204" y="20068"/>
                  <a:pt x="4259" y="19753"/>
                </a:cubicBezTo>
                <a:cubicBezTo>
                  <a:pt x="4382" y="19051"/>
                  <a:pt x="4479" y="19002"/>
                  <a:pt x="5838" y="18929"/>
                </a:cubicBezTo>
                <a:lnTo>
                  <a:pt x="6795" y="18878"/>
                </a:lnTo>
                <a:close/>
              </a:path>
            </a:pathLst>
          </a:custGeom>
          <a:ln w="12700">
            <a:miter lim="400000"/>
          </a:ln>
        </p:spPr>
      </p:pic>
      <p:pic>
        <p:nvPicPr>
          <p:cNvPr id="16" name="MLD-logo-We-Care-transparent-2012.png" descr="MLD-logo-We-Care-transparent-2012.png"/>
          <p:cNvPicPr>
            <a:picLocks noChangeAspect="1"/>
          </p:cNvPicPr>
          <p:nvPr userDrawn="1"/>
        </p:nvPicPr>
        <p:blipFill>
          <a:blip r:embed="rId3"/>
          <a:stretch>
            <a:fillRect/>
          </a:stretch>
        </p:blipFill>
        <p:spPr>
          <a:xfrm>
            <a:off x="18642757" y="-687804"/>
            <a:ext cx="5443370" cy="4206241"/>
          </a:xfrm>
          <a:prstGeom prst="rect">
            <a:avLst/>
          </a:prstGeom>
          <a:ln w="12700">
            <a:miter lim="400000"/>
          </a:ln>
        </p:spPr>
      </p:pic>
      <p:sp>
        <p:nvSpPr>
          <p:cNvPr id="17"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
        <p:nvSpPr>
          <p:cNvPr id="3" name="TextBox 2">
            <a:extLst>
              <a:ext uri="{FF2B5EF4-FFF2-40B4-BE49-F238E27FC236}">
                <a16:creationId xmlns:a16="http://schemas.microsoft.com/office/drawing/2014/main" id="{9FCE2973-FBD1-651E-F155-ABEF679F3F5C}"/>
              </a:ext>
            </a:extLst>
          </p:cNvPr>
          <p:cNvSpPr txBox="1"/>
          <p:nvPr userDrawn="1"/>
        </p:nvSpPr>
        <p:spPr>
          <a:xfrm>
            <a:off x="1206501" y="12482720"/>
            <a:ext cx="22351999" cy="4308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defTabSz="619125">
              <a:spcBef>
                <a:spcPts val="0"/>
              </a:spcBef>
              <a:defRPr sz="2475">
                <a:latin typeface="Poppins Regular"/>
                <a:ea typeface="Poppins Regular"/>
                <a:cs typeface="Poppins Regular"/>
                <a:sym typeface="Poppins Regular"/>
              </a:defRPr>
            </a:pPr>
            <a:r>
              <a:rPr lang="en-US" sz="2200" b="0" i="0" dirty="0">
                <a:latin typeface="Verdana" panose="020B0604030504040204" pitchFamily="34" charset="0"/>
                <a:ea typeface="Verdana" panose="020B0604030504040204" pitchFamily="34" charset="0"/>
                <a:cs typeface="Verdana" panose="020B0604030504040204" pitchFamily="34" charset="0"/>
              </a:rPr>
              <a:t>Presented at CAGI </a:t>
            </a:r>
            <a:r>
              <a:rPr lang="en-US" sz="2200" b="0" i="0" dirty="0">
                <a:solidFill>
                  <a:schemeClr val="tx1"/>
                </a:solidFill>
                <a:latin typeface="Verdana" panose="020B0604030504040204" pitchFamily="34" charset="0"/>
                <a:ea typeface="Verdana" panose="020B0604030504040204" pitchFamily="34" charset="0"/>
                <a:cs typeface="Verdana" panose="020B0604030504040204" pitchFamily="34" charset="0"/>
              </a:rPr>
              <a:t>7   </a:t>
            </a:r>
            <a:r>
              <a:rPr lang="en-US" sz="2200" b="1" i="0" u="sng" dirty="0">
                <a:solidFill>
                  <a:schemeClr val="tx1"/>
                </a:solidFill>
                <a:latin typeface="Verdana" panose="020B0604030504040204" pitchFamily="34" charset="0"/>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genomeinterpretation.org</a:t>
            </a:r>
            <a:r>
              <a:rPr lang="en-US" sz="2200" b="0" i="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2200" b="0" i="0" dirty="0">
                <a:latin typeface="Verdana" panose="020B0604030504040204" pitchFamily="34" charset="0"/>
                <a:ea typeface="Verdana" panose="020B0604030504040204" pitchFamily="34" charset="0"/>
                <a:cs typeface="Verdana" panose="020B0604030504040204" pitchFamily="34" charset="0"/>
              </a:rPr>
              <a:t>Boston, MA  6-Dec-2025  ••  </a:t>
            </a:r>
            <a:r>
              <a:rPr lang="en-US" sz="2200" b="1" i="0" dirty="0">
                <a:latin typeface="Verdana" panose="020B0604030504040204" pitchFamily="34" charset="0"/>
                <a:ea typeface="Verdana" panose="020B0604030504040204" pitchFamily="34" charset="0"/>
                <a:cs typeface="Verdana" panose="020B0604030504040204" pitchFamily="34" charset="0"/>
                <a:sym typeface="Poppins Bold"/>
              </a:rPr>
              <a:t>Dean Suhr</a:t>
            </a:r>
            <a:r>
              <a:rPr lang="en-US" sz="2200" b="1" i="0" dirty="0">
                <a:latin typeface="Verdana" panose="020B0604030504040204" pitchFamily="34" charset="0"/>
                <a:ea typeface="Verdana" panose="020B0604030504040204" pitchFamily="34" charset="0"/>
                <a:cs typeface="Verdana" panose="020B0604030504040204" pitchFamily="34" charset="0"/>
              </a:rPr>
              <a:t> </a:t>
            </a:r>
            <a:r>
              <a:rPr lang="en-US" sz="2200" b="0" i="0" dirty="0">
                <a:latin typeface="Verdana" panose="020B0604030504040204" pitchFamily="34" charset="0"/>
                <a:ea typeface="Verdana" panose="020B0604030504040204" pitchFamily="34" charset="0"/>
                <a:cs typeface="Verdana" panose="020B0604030504040204" pitchFamily="34" charset="0"/>
              </a:rPr>
              <a:t>BSEE, President  MLD Foundation  </a:t>
            </a:r>
            <a:r>
              <a:rPr lang="en-US" sz="2200" b="1" i="0" dirty="0">
                <a:latin typeface="Verdana" panose="020B0604030504040204" pitchFamily="34" charset="0"/>
                <a:ea typeface="Verdana" panose="020B0604030504040204" pitchFamily="34" charset="0"/>
                <a:cs typeface="Verdana" panose="020B0604030504040204" pitchFamily="34" charset="0"/>
              </a:rPr>
              <a:t>https://</a:t>
            </a:r>
            <a:r>
              <a:rPr lang="en-US" sz="2200" b="1" i="0" dirty="0" err="1">
                <a:latin typeface="Verdana" panose="020B0604030504040204" pitchFamily="34" charset="0"/>
                <a:ea typeface="Verdana" panose="020B0604030504040204" pitchFamily="34" charset="0"/>
                <a:cs typeface="Verdana" panose="020B0604030504040204" pitchFamily="34" charset="0"/>
                <a:sym typeface="Poppins Bold"/>
              </a:rPr>
              <a:t>MLD.foundation</a:t>
            </a:r>
            <a:endParaRPr lang="en-US" sz="2200" b="1" i="0" dirty="0">
              <a:latin typeface="Verdana" panose="020B0604030504040204" pitchFamily="34" charset="0"/>
              <a:ea typeface="Verdana" panose="020B0604030504040204" pitchFamily="34" charset="0"/>
              <a:cs typeface="Verdana" panose="020B0604030504040204" pitchFamily="34" charset="0"/>
              <a:sym typeface="Poppins Bo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Photo">
    <p:spTree>
      <p:nvGrpSpPr>
        <p:cNvPr id="1" name=""/>
        <p:cNvGrpSpPr/>
        <p:nvPr/>
      </p:nvGrpSpPr>
      <p:grpSpPr>
        <a:xfrm>
          <a:off x="0" y="0"/>
          <a:ext cx="0" cy="0"/>
          <a:chOff x="0" y="0"/>
          <a:chExt cx="0" cy="0"/>
        </a:xfrm>
      </p:grpSpPr>
      <p:sp>
        <p:nvSpPr>
          <p:cNvPr id="24" name="Geometric gray stone architecture"/>
          <p:cNvSpPr>
            <a:spLocks noGrp="1"/>
          </p:cNvSpPr>
          <p:nvPr>
            <p:ph type="pic" idx="21"/>
          </p:nvPr>
        </p:nvSpPr>
        <p:spPr>
          <a:xfrm>
            <a:off x="0" y="-4381500"/>
            <a:ext cx="24384001" cy="18288000"/>
          </a:xfrm>
          <a:prstGeom prst="rect">
            <a:avLst/>
          </a:prstGeom>
        </p:spPr>
        <p:txBody>
          <a:bodyPr lIns="91439" tIns="45719" rIns="91439" bIns="45719">
            <a:noAutofit/>
          </a:bodyPr>
          <a:lstStyle/>
          <a:p>
            <a:endParaRPr/>
          </a:p>
        </p:txBody>
      </p:sp>
      <p:sp>
        <p:nvSpPr>
          <p:cNvPr id="25" name="Author and Date"/>
          <p:cNvSpPr txBox="1">
            <a:spLocks noGrp="1"/>
          </p:cNvSpPr>
          <p:nvPr>
            <p:ph type="body" sz="quarter" idx="22" hasCustomPrompt="1"/>
          </p:nvPr>
        </p:nvSpPr>
        <p:spPr>
          <a:xfrm>
            <a:off x="1206500" y="12268200"/>
            <a:ext cx="21971000" cy="660400"/>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26"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27" name="Presentation Title"/>
          <p:cNvSpPr txBox="1">
            <a:spLocks noGrp="1"/>
          </p:cNvSpPr>
          <p:nvPr>
            <p:ph type="title" hasCustomPrompt="1"/>
          </p:nvPr>
        </p:nvSpPr>
        <p:spPr>
          <a:xfrm>
            <a:off x="1206500" y="2611945"/>
            <a:ext cx="21971000" cy="4648201"/>
          </a:xfrm>
          <a:prstGeom prst="rect">
            <a:avLst/>
          </a:prstGeom>
        </p:spPr>
        <p:txBody>
          <a:bodyPr anchor="b"/>
          <a:lstStyle>
            <a:lvl1pPr defTabSz="355600">
              <a:defRPr sz="12000" spc="-119"/>
            </a:lvl1pPr>
          </a:lstStyle>
          <a:p>
            <a:r>
              <a:t>Presentation Title</a:t>
            </a:r>
          </a:p>
        </p:txBody>
      </p:sp>
      <p:sp>
        <p:nvSpPr>
          <p:cNvPr id="28"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Photo Alt">
    <p:spTree>
      <p:nvGrpSpPr>
        <p:cNvPr id="1" name=""/>
        <p:cNvGrpSpPr/>
        <p:nvPr/>
      </p:nvGrpSpPr>
      <p:grpSpPr>
        <a:xfrm>
          <a:off x="0" y="0"/>
          <a:ext cx="0" cy="0"/>
          <a:chOff x="0" y="0"/>
          <a:chExt cx="0" cy="0"/>
        </a:xfrm>
      </p:grpSpPr>
      <p:sp>
        <p:nvSpPr>
          <p:cNvPr id="35" name="Geometric gray stone architecture"/>
          <p:cNvSpPr>
            <a:spLocks noGrp="1"/>
          </p:cNvSpPr>
          <p:nvPr>
            <p:ph type="pic" idx="21"/>
          </p:nvPr>
        </p:nvSpPr>
        <p:spPr>
          <a:xfrm>
            <a:off x="5707496" y="-660400"/>
            <a:ext cx="20053301" cy="15042092"/>
          </a:xfrm>
          <a:prstGeom prst="rect">
            <a:avLst/>
          </a:prstGeom>
        </p:spPr>
        <p:txBody>
          <a:bodyPr lIns="91439" tIns="45719" rIns="91439" bIns="45719">
            <a:noAutofit/>
          </a:bodyPr>
          <a:lstStyle/>
          <a:p>
            <a:endParaRPr/>
          </a:p>
        </p:txBody>
      </p:sp>
      <p:sp>
        <p:nvSpPr>
          <p:cNvPr id="36" name="Slide Title"/>
          <p:cNvSpPr txBox="1">
            <a:spLocks noGrp="1"/>
          </p:cNvSpPr>
          <p:nvPr>
            <p:ph type="title" hasCustomPrompt="1"/>
          </p:nvPr>
        </p:nvSpPr>
        <p:spPr>
          <a:xfrm>
            <a:off x="1206500" y="1333500"/>
            <a:ext cx="9779000" cy="5882273"/>
          </a:xfrm>
          <a:prstGeom prst="rect">
            <a:avLst/>
          </a:prstGeom>
        </p:spPr>
        <p:txBody>
          <a:bodyPr anchor="b"/>
          <a:lstStyle/>
          <a:p>
            <a:r>
              <a:t>Slide Title</a:t>
            </a:r>
          </a:p>
        </p:txBody>
      </p:sp>
      <p:sp>
        <p:nvSpPr>
          <p:cNvPr id="37" name="Body Level One…"/>
          <p:cNvSpPr txBox="1">
            <a:spLocks noGrp="1"/>
          </p:cNvSpPr>
          <p:nvPr>
            <p:ph type="body" sz="quarter" idx="1" hasCustomPrompt="1"/>
          </p:nvPr>
        </p:nvSpPr>
        <p:spPr>
          <a:xfrm>
            <a:off x="1206500" y="7149476"/>
            <a:ext cx="9779000" cy="5385424"/>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Slide Subtitle</a:t>
            </a:r>
          </a:p>
          <a:p>
            <a:pPr lvl="1"/>
            <a:endParaRPr/>
          </a:p>
          <a:p>
            <a:pPr lvl="2"/>
            <a:endParaRPr/>
          </a:p>
          <a:p>
            <a:pPr lvl="3"/>
            <a:endParaRPr/>
          </a:p>
          <a:p>
            <a:pPr lvl="4"/>
            <a:endParaRPr/>
          </a:p>
        </p:txBody>
      </p:sp>
      <p:sp>
        <p:nvSpPr>
          <p:cNvPr id="38"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5" name="Slide Title"/>
          <p:cNvSpPr txBox="1">
            <a:spLocks noGrp="1"/>
          </p:cNvSpPr>
          <p:nvPr>
            <p:ph type="title" hasCustomPrompt="1"/>
          </p:nvPr>
        </p:nvSpPr>
        <p:spPr>
          <a:xfrm>
            <a:off x="1206500" y="635000"/>
            <a:ext cx="19888495" cy="1689100"/>
          </a:xfrm>
          <a:prstGeom prst="rect">
            <a:avLst/>
          </a:prstGeom>
        </p:spPr>
        <p:txBody>
          <a:bodyPr/>
          <a:lstStyle/>
          <a:p>
            <a:r>
              <a:rPr dirty="0"/>
              <a:t>Slide Title</a:t>
            </a:r>
          </a:p>
        </p:txBody>
      </p:sp>
      <p:sp>
        <p:nvSpPr>
          <p:cNvPr id="46" name="Slide Subtitle"/>
          <p:cNvSpPr txBox="1">
            <a:spLocks noGrp="1"/>
          </p:cNvSpPr>
          <p:nvPr>
            <p:ph type="body" sz="quarter" idx="21" hasCustomPrompt="1"/>
          </p:nvPr>
        </p:nvSpPr>
        <p:spPr>
          <a:xfrm>
            <a:off x="1206500" y="2324100"/>
            <a:ext cx="19888495"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rPr dirty="0"/>
              <a:t>Slide Subtitle</a:t>
            </a:r>
          </a:p>
        </p:txBody>
      </p:sp>
      <p:sp>
        <p:nvSpPr>
          <p:cNvPr id="47"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pasted-movie.png" descr="pasted-movie.png">
            <a:extLst>
              <a:ext uri="{FF2B5EF4-FFF2-40B4-BE49-F238E27FC236}">
                <a16:creationId xmlns:a16="http://schemas.microsoft.com/office/drawing/2014/main" id="{E36FE3B0-BE21-48FA-A817-A75B65F74B54}"/>
              </a:ext>
            </a:extLst>
          </p:cNvPr>
          <p:cNvPicPr>
            <a:picLocks noChangeAspect="1"/>
          </p:cNvPicPr>
          <p:nvPr userDrawn="1"/>
        </p:nvPicPr>
        <p:blipFill>
          <a:blip r:embed="rId2"/>
          <a:srcRect l="938" t="316" b="19"/>
          <a:stretch>
            <a:fillRect/>
          </a:stretch>
        </p:blipFill>
        <p:spPr>
          <a:xfrm>
            <a:off x="21688128" y="373956"/>
            <a:ext cx="2256556" cy="1689100"/>
          </a:xfrm>
          <a:custGeom>
            <a:avLst/>
            <a:gdLst/>
            <a:ahLst/>
            <a:cxnLst>
              <a:cxn ang="0">
                <a:pos x="wd2" y="hd2"/>
              </a:cxn>
              <a:cxn ang="5400000">
                <a:pos x="wd2" y="hd2"/>
              </a:cxn>
              <a:cxn ang="10800000">
                <a:pos x="wd2" y="hd2"/>
              </a:cxn>
              <a:cxn ang="16200000">
                <a:pos x="wd2" y="hd2"/>
              </a:cxn>
            </a:cxnLst>
            <a:rect l="0" t="0" r="r" b="b"/>
            <a:pathLst>
              <a:path w="21537" h="21543" extrusionOk="0">
                <a:moveTo>
                  <a:pt x="14335" y="0"/>
                </a:moveTo>
                <a:cubicBezTo>
                  <a:pt x="14129" y="26"/>
                  <a:pt x="13999" y="56"/>
                  <a:pt x="13968" y="106"/>
                </a:cubicBezTo>
                <a:cubicBezTo>
                  <a:pt x="13909" y="201"/>
                  <a:pt x="13752" y="280"/>
                  <a:pt x="13621" y="280"/>
                </a:cubicBezTo>
                <a:cubicBezTo>
                  <a:pt x="13218" y="280"/>
                  <a:pt x="12782" y="597"/>
                  <a:pt x="12468" y="1119"/>
                </a:cubicBezTo>
                <a:cubicBezTo>
                  <a:pt x="12169" y="1618"/>
                  <a:pt x="11795" y="2559"/>
                  <a:pt x="11795" y="2815"/>
                </a:cubicBezTo>
                <a:cubicBezTo>
                  <a:pt x="11795" y="2891"/>
                  <a:pt x="11717" y="3057"/>
                  <a:pt x="11621" y="3185"/>
                </a:cubicBezTo>
                <a:cubicBezTo>
                  <a:pt x="11457" y="3404"/>
                  <a:pt x="11426" y="3408"/>
                  <a:pt x="11132" y="3243"/>
                </a:cubicBezTo>
                <a:cubicBezTo>
                  <a:pt x="10774" y="3044"/>
                  <a:pt x="10070" y="3018"/>
                  <a:pt x="9621" y="3185"/>
                </a:cubicBezTo>
                <a:cubicBezTo>
                  <a:pt x="9453" y="3248"/>
                  <a:pt x="9125" y="3510"/>
                  <a:pt x="8890" y="3770"/>
                </a:cubicBezTo>
                <a:cubicBezTo>
                  <a:pt x="8655" y="4030"/>
                  <a:pt x="8411" y="4216"/>
                  <a:pt x="8349" y="4184"/>
                </a:cubicBezTo>
                <a:cubicBezTo>
                  <a:pt x="8287" y="4152"/>
                  <a:pt x="8211" y="4174"/>
                  <a:pt x="8183" y="4235"/>
                </a:cubicBezTo>
                <a:cubicBezTo>
                  <a:pt x="8118" y="4375"/>
                  <a:pt x="7473" y="4384"/>
                  <a:pt x="7409" y="4246"/>
                </a:cubicBezTo>
                <a:cubicBezTo>
                  <a:pt x="7343" y="4103"/>
                  <a:pt x="6779" y="3970"/>
                  <a:pt x="6583" y="4053"/>
                </a:cubicBezTo>
                <a:cubicBezTo>
                  <a:pt x="6494" y="4091"/>
                  <a:pt x="6400" y="4238"/>
                  <a:pt x="6373" y="4380"/>
                </a:cubicBezTo>
                <a:cubicBezTo>
                  <a:pt x="6347" y="4522"/>
                  <a:pt x="6169" y="4841"/>
                  <a:pt x="5979" y="5088"/>
                </a:cubicBezTo>
                <a:cubicBezTo>
                  <a:pt x="5696" y="5458"/>
                  <a:pt x="5593" y="5525"/>
                  <a:pt x="5406" y="5462"/>
                </a:cubicBezTo>
                <a:cubicBezTo>
                  <a:pt x="5132" y="5370"/>
                  <a:pt x="5035" y="5092"/>
                  <a:pt x="5172" y="4798"/>
                </a:cubicBezTo>
                <a:cubicBezTo>
                  <a:pt x="5341" y="4437"/>
                  <a:pt x="5293" y="4118"/>
                  <a:pt x="5050" y="3995"/>
                </a:cubicBezTo>
                <a:cubicBezTo>
                  <a:pt x="4720" y="3827"/>
                  <a:pt x="4428" y="3860"/>
                  <a:pt x="4368" y="4068"/>
                </a:cubicBezTo>
                <a:cubicBezTo>
                  <a:pt x="4267" y="4421"/>
                  <a:pt x="4317" y="5626"/>
                  <a:pt x="4452" y="6076"/>
                </a:cubicBezTo>
                <a:cubicBezTo>
                  <a:pt x="4563" y="6447"/>
                  <a:pt x="4663" y="6568"/>
                  <a:pt x="4996" y="6741"/>
                </a:cubicBezTo>
                <a:cubicBezTo>
                  <a:pt x="5501" y="7003"/>
                  <a:pt x="6124" y="7035"/>
                  <a:pt x="6382" y="6813"/>
                </a:cubicBezTo>
                <a:cubicBezTo>
                  <a:pt x="6561" y="6659"/>
                  <a:pt x="6600" y="6675"/>
                  <a:pt x="6879" y="7002"/>
                </a:cubicBezTo>
                <a:cubicBezTo>
                  <a:pt x="7158" y="7330"/>
                  <a:pt x="7650" y="7600"/>
                  <a:pt x="7971" y="7601"/>
                </a:cubicBezTo>
                <a:cubicBezTo>
                  <a:pt x="8045" y="7602"/>
                  <a:pt x="8253" y="7499"/>
                  <a:pt x="8433" y="7376"/>
                </a:cubicBezTo>
                <a:lnTo>
                  <a:pt x="8762" y="7155"/>
                </a:lnTo>
                <a:lnTo>
                  <a:pt x="9075" y="7434"/>
                </a:lnTo>
                <a:cubicBezTo>
                  <a:pt x="9245" y="7589"/>
                  <a:pt x="9429" y="7718"/>
                  <a:pt x="9485" y="7718"/>
                </a:cubicBezTo>
                <a:cubicBezTo>
                  <a:pt x="9710" y="7718"/>
                  <a:pt x="9789" y="7974"/>
                  <a:pt x="9664" y="8295"/>
                </a:cubicBezTo>
                <a:cubicBezTo>
                  <a:pt x="9460" y="8823"/>
                  <a:pt x="9335" y="8902"/>
                  <a:pt x="9001" y="8716"/>
                </a:cubicBezTo>
                <a:cubicBezTo>
                  <a:pt x="8740" y="8571"/>
                  <a:pt x="8673" y="8576"/>
                  <a:pt x="8403" y="8753"/>
                </a:cubicBezTo>
                <a:cubicBezTo>
                  <a:pt x="8236" y="8862"/>
                  <a:pt x="8108" y="9010"/>
                  <a:pt x="8118" y="9079"/>
                </a:cubicBezTo>
                <a:cubicBezTo>
                  <a:pt x="8128" y="9149"/>
                  <a:pt x="8081" y="9267"/>
                  <a:pt x="8015" y="9341"/>
                </a:cubicBezTo>
                <a:cubicBezTo>
                  <a:pt x="7917" y="9449"/>
                  <a:pt x="7867" y="9394"/>
                  <a:pt x="7748" y="9061"/>
                </a:cubicBezTo>
                <a:cubicBezTo>
                  <a:pt x="7645" y="8770"/>
                  <a:pt x="7519" y="8618"/>
                  <a:pt x="7327" y="8549"/>
                </a:cubicBezTo>
                <a:cubicBezTo>
                  <a:pt x="6687" y="8321"/>
                  <a:pt x="6436" y="8906"/>
                  <a:pt x="6357" y="10797"/>
                </a:cubicBezTo>
                <a:cubicBezTo>
                  <a:pt x="6310" y="11939"/>
                  <a:pt x="6282" y="12103"/>
                  <a:pt x="6102" y="12323"/>
                </a:cubicBezTo>
                <a:cubicBezTo>
                  <a:pt x="5735" y="12769"/>
                  <a:pt x="4838" y="12475"/>
                  <a:pt x="4838" y="11909"/>
                </a:cubicBezTo>
                <a:cubicBezTo>
                  <a:pt x="4838" y="11804"/>
                  <a:pt x="4916" y="11422"/>
                  <a:pt x="5012" y="11059"/>
                </a:cubicBezTo>
                <a:cubicBezTo>
                  <a:pt x="5228" y="10236"/>
                  <a:pt x="5230" y="9965"/>
                  <a:pt x="5023" y="9817"/>
                </a:cubicBezTo>
                <a:cubicBezTo>
                  <a:pt x="4866" y="9705"/>
                  <a:pt x="4342" y="9529"/>
                  <a:pt x="4221" y="9533"/>
                </a:cubicBezTo>
                <a:cubicBezTo>
                  <a:pt x="4205" y="9544"/>
                  <a:pt x="4190" y="9560"/>
                  <a:pt x="4175" y="9573"/>
                </a:cubicBezTo>
                <a:cubicBezTo>
                  <a:pt x="4187" y="9629"/>
                  <a:pt x="4159" y="9771"/>
                  <a:pt x="4096" y="9933"/>
                </a:cubicBezTo>
                <a:cubicBezTo>
                  <a:pt x="4027" y="10113"/>
                  <a:pt x="3969" y="10386"/>
                  <a:pt x="3969" y="10539"/>
                </a:cubicBezTo>
                <a:cubicBezTo>
                  <a:pt x="3969" y="10692"/>
                  <a:pt x="3886" y="10919"/>
                  <a:pt x="3784" y="11041"/>
                </a:cubicBezTo>
                <a:cubicBezTo>
                  <a:pt x="3682" y="11162"/>
                  <a:pt x="3504" y="11463"/>
                  <a:pt x="3387" y="11709"/>
                </a:cubicBezTo>
                <a:cubicBezTo>
                  <a:pt x="3187" y="12130"/>
                  <a:pt x="3165" y="12145"/>
                  <a:pt x="3015" y="11963"/>
                </a:cubicBezTo>
                <a:cubicBezTo>
                  <a:pt x="2772" y="11670"/>
                  <a:pt x="2741" y="11333"/>
                  <a:pt x="2933" y="11077"/>
                </a:cubicBezTo>
                <a:cubicBezTo>
                  <a:pt x="3044" y="10929"/>
                  <a:pt x="3121" y="10617"/>
                  <a:pt x="3156" y="10169"/>
                </a:cubicBezTo>
                <a:cubicBezTo>
                  <a:pt x="3206" y="9536"/>
                  <a:pt x="3195" y="9473"/>
                  <a:pt x="2999" y="9301"/>
                </a:cubicBezTo>
                <a:cubicBezTo>
                  <a:pt x="2670" y="9013"/>
                  <a:pt x="2283" y="8944"/>
                  <a:pt x="2153" y="9152"/>
                </a:cubicBezTo>
                <a:cubicBezTo>
                  <a:pt x="2093" y="9250"/>
                  <a:pt x="1985" y="9791"/>
                  <a:pt x="1914" y="10354"/>
                </a:cubicBezTo>
                <a:cubicBezTo>
                  <a:pt x="1820" y="11104"/>
                  <a:pt x="1737" y="11431"/>
                  <a:pt x="1605" y="11582"/>
                </a:cubicBezTo>
                <a:cubicBezTo>
                  <a:pt x="1365" y="11854"/>
                  <a:pt x="1242" y="11712"/>
                  <a:pt x="1009" y="10881"/>
                </a:cubicBezTo>
                <a:cubicBezTo>
                  <a:pt x="909" y="10522"/>
                  <a:pt x="752" y="10158"/>
                  <a:pt x="659" y="10071"/>
                </a:cubicBezTo>
                <a:cubicBezTo>
                  <a:pt x="480" y="9903"/>
                  <a:pt x="425" y="9296"/>
                  <a:pt x="577" y="9170"/>
                </a:cubicBezTo>
                <a:cubicBezTo>
                  <a:pt x="625" y="9131"/>
                  <a:pt x="664" y="8860"/>
                  <a:pt x="664" y="8567"/>
                </a:cubicBezTo>
                <a:lnTo>
                  <a:pt x="664" y="8284"/>
                </a:lnTo>
                <a:cubicBezTo>
                  <a:pt x="631" y="8249"/>
                  <a:pt x="591" y="8240"/>
                  <a:pt x="550" y="8230"/>
                </a:cubicBezTo>
                <a:lnTo>
                  <a:pt x="485" y="8342"/>
                </a:lnTo>
                <a:cubicBezTo>
                  <a:pt x="371" y="8536"/>
                  <a:pt x="287" y="8892"/>
                  <a:pt x="257" y="9316"/>
                </a:cubicBezTo>
                <a:cubicBezTo>
                  <a:pt x="228" y="9716"/>
                  <a:pt x="155" y="10040"/>
                  <a:pt x="75" y="10125"/>
                </a:cubicBezTo>
                <a:cubicBezTo>
                  <a:pt x="-45" y="10253"/>
                  <a:pt x="-31" y="10344"/>
                  <a:pt x="194" y="10939"/>
                </a:cubicBezTo>
                <a:cubicBezTo>
                  <a:pt x="397" y="11473"/>
                  <a:pt x="527" y="11664"/>
                  <a:pt x="836" y="11872"/>
                </a:cubicBezTo>
                <a:cubicBezTo>
                  <a:pt x="1049" y="12016"/>
                  <a:pt x="1348" y="12134"/>
                  <a:pt x="1501" y="12134"/>
                </a:cubicBezTo>
                <a:cubicBezTo>
                  <a:pt x="1724" y="12134"/>
                  <a:pt x="1817" y="12214"/>
                  <a:pt x="1963" y="12530"/>
                </a:cubicBezTo>
                <a:cubicBezTo>
                  <a:pt x="2096" y="12817"/>
                  <a:pt x="2298" y="13009"/>
                  <a:pt x="2708" y="13241"/>
                </a:cubicBezTo>
                <a:cubicBezTo>
                  <a:pt x="3168" y="13503"/>
                  <a:pt x="3311" y="13652"/>
                  <a:pt x="3488" y="14055"/>
                </a:cubicBezTo>
                <a:cubicBezTo>
                  <a:pt x="3606" y="14326"/>
                  <a:pt x="3760" y="14578"/>
                  <a:pt x="3830" y="14614"/>
                </a:cubicBezTo>
                <a:cubicBezTo>
                  <a:pt x="3921" y="14661"/>
                  <a:pt x="3945" y="14787"/>
                  <a:pt x="3912" y="15061"/>
                </a:cubicBezTo>
                <a:cubicBezTo>
                  <a:pt x="3875" y="15364"/>
                  <a:pt x="3909" y="15499"/>
                  <a:pt x="4069" y="15693"/>
                </a:cubicBezTo>
                <a:cubicBezTo>
                  <a:pt x="4367" y="16052"/>
                  <a:pt x="4627" y="16098"/>
                  <a:pt x="4873" y="15838"/>
                </a:cubicBezTo>
                <a:cubicBezTo>
                  <a:pt x="5084" y="15616"/>
                  <a:pt x="5089" y="15619"/>
                  <a:pt x="5224" y="15878"/>
                </a:cubicBezTo>
                <a:cubicBezTo>
                  <a:pt x="5299" y="16021"/>
                  <a:pt x="5360" y="16090"/>
                  <a:pt x="5360" y="16034"/>
                </a:cubicBezTo>
                <a:cubicBezTo>
                  <a:pt x="5360" y="15978"/>
                  <a:pt x="5428" y="16013"/>
                  <a:pt x="5512" y="16110"/>
                </a:cubicBezTo>
                <a:cubicBezTo>
                  <a:pt x="5596" y="16208"/>
                  <a:pt x="5812" y="16350"/>
                  <a:pt x="5990" y="16426"/>
                </a:cubicBezTo>
                <a:cubicBezTo>
                  <a:pt x="6225" y="16527"/>
                  <a:pt x="6355" y="16678"/>
                  <a:pt x="6458" y="16967"/>
                </a:cubicBezTo>
                <a:cubicBezTo>
                  <a:pt x="6677" y="17585"/>
                  <a:pt x="7064" y="17895"/>
                  <a:pt x="7746" y="17992"/>
                </a:cubicBezTo>
                <a:cubicBezTo>
                  <a:pt x="8060" y="18036"/>
                  <a:pt x="8129" y="18233"/>
                  <a:pt x="7887" y="18406"/>
                </a:cubicBezTo>
                <a:cubicBezTo>
                  <a:pt x="7753" y="18501"/>
                  <a:pt x="7479" y="18490"/>
                  <a:pt x="6816" y="18366"/>
                </a:cubicBezTo>
                <a:cubicBezTo>
                  <a:pt x="6326" y="18274"/>
                  <a:pt x="5886" y="18184"/>
                  <a:pt x="5838" y="18166"/>
                </a:cubicBezTo>
                <a:cubicBezTo>
                  <a:pt x="5790" y="18148"/>
                  <a:pt x="5458" y="18204"/>
                  <a:pt x="5102" y="18293"/>
                </a:cubicBezTo>
                <a:cubicBezTo>
                  <a:pt x="4387" y="18471"/>
                  <a:pt x="3970" y="18845"/>
                  <a:pt x="3920" y="19346"/>
                </a:cubicBezTo>
                <a:cubicBezTo>
                  <a:pt x="3904" y="19503"/>
                  <a:pt x="3843" y="19926"/>
                  <a:pt x="3784" y="20287"/>
                </a:cubicBezTo>
                <a:cubicBezTo>
                  <a:pt x="3689" y="20865"/>
                  <a:pt x="3694" y="20978"/>
                  <a:pt x="3825" y="21246"/>
                </a:cubicBezTo>
                <a:lnTo>
                  <a:pt x="3960" y="21525"/>
                </a:lnTo>
                <a:cubicBezTo>
                  <a:pt x="4335" y="21596"/>
                  <a:pt x="5026" y="21453"/>
                  <a:pt x="5425" y="21177"/>
                </a:cubicBezTo>
                <a:cubicBezTo>
                  <a:pt x="5849" y="20883"/>
                  <a:pt x="6758" y="20130"/>
                  <a:pt x="7496" y="19462"/>
                </a:cubicBezTo>
                <a:lnTo>
                  <a:pt x="7846" y="19143"/>
                </a:lnTo>
                <a:lnTo>
                  <a:pt x="8145" y="19357"/>
                </a:lnTo>
                <a:cubicBezTo>
                  <a:pt x="8365" y="19515"/>
                  <a:pt x="8631" y="19571"/>
                  <a:pt x="9153" y="19571"/>
                </a:cubicBezTo>
                <a:cubicBezTo>
                  <a:pt x="9701" y="19571"/>
                  <a:pt x="9995" y="19640"/>
                  <a:pt x="10449" y="19869"/>
                </a:cubicBezTo>
                <a:cubicBezTo>
                  <a:pt x="11177" y="20235"/>
                  <a:pt x="12578" y="20557"/>
                  <a:pt x="13447" y="20559"/>
                </a:cubicBezTo>
                <a:cubicBezTo>
                  <a:pt x="14031" y="20560"/>
                  <a:pt x="14136" y="20525"/>
                  <a:pt x="14455" y="20218"/>
                </a:cubicBezTo>
                <a:cubicBezTo>
                  <a:pt x="14651" y="20029"/>
                  <a:pt x="14895" y="19702"/>
                  <a:pt x="14998" y="19491"/>
                </a:cubicBezTo>
                <a:cubicBezTo>
                  <a:pt x="15112" y="19260"/>
                  <a:pt x="15258" y="19107"/>
                  <a:pt x="15368" y="19107"/>
                </a:cubicBezTo>
                <a:cubicBezTo>
                  <a:pt x="15860" y="19107"/>
                  <a:pt x="16403" y="18448"/>
                  <a:pt x="16403" y="17850"/>
                </a:cubicBezTo>
                <a:cubicBezTo>
                  <a:pt x="16403" y="17728"/>
                  <a:pt x="16227" y="17274"/>
                  <a:pt x="16012" y="16837"/>
                </a:cubicBezTo>
                <a:cubicBezTo>
                  <a:pt x="15529" y="15854"/>
                  <a:pt x="15501" y="15741"/>
                  <a:pt x="15615" y="15192"/>
                </a:cubicBezTo>
                <a:cubicBezTo>
                  <a:pt x="15777" y="14409"/>
                  <a:pt x="15832" y="14372"/>
                  <a:pt x="16156" y="14828"/>
                </a:cubicBezTo>
                <a:cubicBezTo>
                  <a:pt x="16316" y="15053"/>
                  <a:pt x="16495" y="15257"/>
                  <a:pt x="16555" y="15282"/>
                </a:cubicBezTo>
                <a:cubicBezTo>
                  <a:pt x="16642" y="15319"/>
                  <a:pt x="16642" y="15408"/>
                  <a:pt x="16561" y="15696"/>
                </a:cubicBezTo>
                <a:cubicBezTo>
                  <a:pt x="16467" y="16027"/>
                  <a:pt x="16480" y="16095"/>
                  <a:pt x="16691" y="16430"/>
                </a:cubicBezTo>
                <a:cubicBezTo>
                  <a:pt x="16819" y="16633"/>
                  <a:pt x="16925" y="16871"/>
                  <a:pt x="16925" y="16960"/>
                </a:cubicBezTo>
                <a:cubicBezTo>
                  <a:pt x="16925" y="17251"/>
                  <a:pt x="17460" y="17957"/>
                  <a:pt x="17656" y="17926"/>
                </a:cubicBezTo>
                <a:cubicBezTo>
                  <a:pt x="17756" y="17910"/>
                  <a:pt x="17923" y="17969"/>
                  <a:pt x="18025" y="18057"/>
                </a:cubicBezTo>
                <a:lnTo>
                  <a:pt x="18213" y="18217"/>
                </a:lnTo>
                <a:lnTo>
                  <a:pt x="18034" y="18536"/>
                </a:lnTo>
                <a:cubicBezTo>
                  <a:pt x="17680" y="19176"/>
                  <a:pt x="18076" y="19480"/>
                  <a:pt x="18474" y="18874"/>
                </a:cubicBezTo>
                <a:cubicBezTo>
                  <a:pt x="18600" y="18682"/>
                  <a:pt x="18770" y="18525"/>
                  <a:pt x="18852" y="18525"/>
                </a:cubicBezTo>
                <a:cubicBezTo>
                  <a:pt x="19259" y="18525"/>
                  <a:pt x="19452" y="18038"/>
                  <a:pt x="19104" y="17890"/>
                </a:cubicBezTo>
                <a:cubicBezTo>
                  <a:pt x="19012" y="17851"/>
                  <a:pt x="18924" y="17700"/>
                  <a:pt x="18909" y="17559"/>
                </a:cubicBezTo>
                <a:cubicBezTo>
                  <a:pt x="18875" y="17244"/>
                  <a:pt x="18516" y="17137"/>
                  <a:pt x="18436" y="17418"/>
                </a:cubicBezTo>
                <a:cubicBezTo>
                  <a:pt x="18389" y="17582"/>
                  <a:pt x="18354" y="17575"/>
                  <a:pt x="18167" y="17342"/>
                </a:cubicBezTo>
                <a:cubicBezTo>
                  <a:pt x="18048" y="17194"/>
                  <a:pt x="17872" y="16851"/>
                  <a:pt x="17775" y="16579"/>
                </a:cubicBezTo>
                <a:cubicBezTo>
                  <a:pt x="17679" y="16306"/>
                  <a:pt x="17489" y="15995"/>
                  <a:pt x="17354" y="15889"/>
                </a:cubicBezTo>
                <a:cubicBezTo>
                  <a:pt x="17162" y="15737"/>
                  <a:pt x="17128" y="15651"/>
                  <a:pt x="17191" y="15493"/>
                </a:cubicBezTo>
                <a:cubicBezTo>
                  <a:pt x="17314" y="15187"/>
                  <a:pt x="17866" y="15114"/>
                  <a:pt x="18468" y="15322"/>
                </a:cubicBezTo>
                <a:cubicBezTo>
                  <a:pt x="19223" y="15584"/>
                  <a:pt x="19529" y="15552"/>
                  <a:pt x="19977" y="15173"/>
                </a:cubicBezTo>
                <a:cubicBezTo>
                  <a:pt x="20190" y="14992"/>
                  <a:pt x="20473" y="14807"/>
                  <a:pt x="20604" y="14763"/>
                </a:cubicBezTo>
                <a:cubicBezTo>
                  <a:pt x="20736" y="14719"/>
                  <a:pt x="20998" y="14495"/>
                  <a:pt x="21188" y="14265"/>
                </a:cubicBezTo>
                <a:cubicBezTo>
                  <a:pt x="21396" y="14015"/>
                  <a:pt x="21512" y="13784"/>
                  <a:pt x="21534" y="13601"/>
                </a:cubicBezTo>
                <a:cubicBezTo>
                  <a:pt x="21555" y="13417"/>
                  <a:pt x="21482" y="13284"/>
                  <a:pt x="21311" y="13227"/>
                </a:cubicBezTo>
                <a:cubicBezTo>
                  <a:pt x="21038" y="13135"/>
                  <a:pt x="20783" y="13276"/>
                  <a:pt x="20373" y="13757"/>
                </a:cubicBezTo>
                <a:lnTo>
                  <a:pt x="20063" y="14124"/>
                </a:lnTo>
                <a:lnTo>
                  <a:pt x="19474" y="13648"/>
                </a:lnTo>
                <a:cubicBezTo>
                  <a:pt x="18925" y="13206"/>
                  <a:pt x="17959" y="12715"/>
                  <a:pt x="17637" y="12715"/>
                </a:cubicBezTo>
                <a:cubicBezTo>
                  <a:pt x="17561" y="12715"/>
                  <a:pt x="17662" y="12572"/>
                  <a:pt x="17862" y="12399"/>
                </a:cubicBezTo>
                <a:cubicBezTo>
                  <a:pt x="18244" y="12068"/>
                  <a:pt x="18490" y="11544"/>
                  <a:pt x="18490" y="11055"/>
                </a:cubicBezTo>
                <a:cubicBezTo>
                  <a:pt x="18490" y="10896"/>
                  <a:pt x="18543" y="10736"/>
                  <a:pt x="18607" y="10703"/>
                </a:cubicBezTo>
                <a:cubicBezTo>
                  <a:pt x="18753" y="10628"/>
                  <a:pt x="18925" y="9519"/>
                  <a:pt x="18925" y="8647"/>
                </a:cubicBezTo>
                <a:cubicBezTo>
                  <a:pt x="18925" y="7812"/>
                  <a:pt x="18762" y="7583"/>
                  <a:pt x="18112" y="7511"/>
                </a:cubicBezTo>
                <a:cubicBezTo>
                  <a:pt x="17584" y="7452"/>
                  <a:pt x="17187" y="7666"/>
                  <a:pt x="16960" y="8128"/>
                </a:cubicBezTo>
                <a:cubicBezTo>
                  <a:pt x="16787" y="8481"/>
                  <a:pt x="16731" y="8488"/>
                  <a:pt x="16621" y="8164"/>
                </a:cubicBezTo>
                <a:cubicBezTo>
                  <a:pt x="16573" y="8025"/>
                  <a:pt x="16424" y="7803"/>
                  <a:pt x="16289" y="7670"/>
                </a:cubicBezTo>
                <a:cubicBezTo>
                  <a:pt x="15770" y="7160"/>
                  <a:pt x="14597" y="7464"/>
                  <a:pt x="14504" y="8135"/>
                </a:cubicBezTo>
                <a:cubicBezTo>
                  <a:pt x="14461" y="8442"/>
                  <a:pt x="14174" y="8831"/>
                  <a:pt x="13740" y="9170"/>
                </a:cubicBezTo>
                <a:cubicBezTo>
                  <a:pt x="13295" y="9519"/>
                  <a:pt x="13012" y="9977"/>
                  <a:pt x="13012" y="10343"/>
                </a:cubicBezTo>
                <a:cubicBezTo>
                  <a:pt x="13012" y="10492"/>
                  <a:pt x="12936" y="10669"/>
                  <a:pt x="12843" y="10735"/>
                </a:cubicBezTo>
                <a:cubicBezTo>
                  <a:pt x="12608" y="10904"/>
                  <a:pt x="12602" y="10897"/>
                  <a:pt x="12645" y="10507"/>
                </a:cubicBezTo>
                <a:cubicBezTo>
                  <a:pt x="12726" y="9766"/>
                  <a:pt x="12138" y="9149"/>
                  <a:pt x="11466" y="9272"/>
                </a:cubicBezTo>
                <a:lnTo>
                  <a:pt x="11077" y="9345"/>
                </a:lnTo>
                <a:lnTo>
                  <a:pt x="11132" y="8909"/>
                </a:lnTo>
                <a:cubicBezTo>
                  <a:pt x="11218" y="8206"/>
                  <a:pt x="11346" y="7685"/>
                  <a:pt x="11536" y="7271"/>
                </a:cubicBezTo>
                <a:lnTo>
                  <a:pt x="11713" y="6882"/>
                </a:lnTo>
                <a:lnTo>
                  <a:pt x="11971" y="7318"/>
                </a:lnTo>
                <a:cubicBezTo>
                  <a:pt x="12113" y="7556"/>
                  <a:pt x="12229" y="7783"/>
                  <a:pt x="12229" y="7823"/>
                </a:cubicBezTo>
                <a:cubicBezTo>
                  <a:pt x="12229" y="7863"/>
                  <a:pt x="12328" y="8036"/>
                  <a:pt x="12449" y="8211"/>
                </a:cubicBezTo>
                <a:cubicBezTo>
                  <a:pt x="12905" y="8868"/>
                  <a:pt x="13800" y="8475"/>
                  <a:pt x="14053" y="7507"/>
                </a:cubicBezTo>
                <a:cubicBezTo>
                  <a:pt x="14156" y="7109"/>
                  <a:pt x="14162" y="6971"/>
                  <a:pt x="14074" y="6784"/>
                </a:cubicBezTo>
                <a:cubicBezTo>
                  <a:pt x="13980" y="6582"/>
                  <a:pt x="14000" y="6108"/>
                  <a:pt x="14115" y="5833"/>
                </a:cubicBezTo>
                <a:cubicBezTo>
                  <a:pt x="14135" y="5786"/>
                  <a:pt x="14461" y="6035"/>
                  <a:pt x="14841" y="6385"/>
                </a:cubicBezTo>
                <a:cubicBezTo>
                  <a:pt x="15433" y="6930"/>
                  <a:pt x="15590" y="7020"/>
                  <a:pt x="15933" y="7020"/>
                </a:cubicBezTo>
                <a:cubicBezTo>
                  <a:pt x="16397" y="7020"/>
                  <a:pt x="16756" y="6776"/>
                  <a:pt x="16958" y="6319"/>
                </a:cubicBezTo>
                <a:cubicBezTo>
                  <a:pt x="17138" y="5911"/>
                  <a:pt x="17143" y="4830"/>
                  <a:pt x="16968" y="4271"/>
                </a:cubicBezTo>
                <a:cubicBezTo>
                  <a:pt x="16897" y="4042"/>
                  <a:pt x="16838" y="3660"/>
                  <a:pt x="16838" y="3425"/>
                </a:cubicBezTo>
                <a:cubicBezTo>
                  <a:pt x="16838" y="3135"/>
                  <a:pt x="16747" y="2815"/>
                  <a:pt x="16555" y="2433"/>
                </a:cubicBezTo>
                <a:cubicBezTo>
                  <a:pt x="16186" y="1697"/>
                  <a:pt x="16089" y="1463"/>
                  <a:pt x="15963" y="1003"/>
                </a:cubicBezTo>
                <a:cubicBezTo>
                  <a:pt x="15893" y="746"/>
                  <a:pt x="15727" y="517"/>
                  <a:pt x="15458" y="305"/>
                </a:cubicBezTo>
                <a:cubicBezTo>
                  <a:pt x="15110" y="32"/>
                  <a:pt x="14964" y="-4"/>
                  <a:pt x="14335" y="0"/>
                </a:cubicBezTo>
                <a:close/>
                <a:moveTo>
                  <a:pt x="13501" y="676"/>
                </a:moveTo>
                <a:cubicBezTo>
                  <a:pt x="13753" y="699"/>
                  <a:pt x="14012" y="831"/>
                  <a:pt x="13990" y="963"/>
                </a:cubicBezTo>
                <a:cubicBezTo>
                  <a:pt x="13978" y="1035"/>
                  <a:pt x="14057" y="1097"/>
                  <a:pt x="14164" y="1101"/>
                </a:cubicBezTo>
                <a:cubicBezTo>
                  <a:pt x="14505" y="1112"/>
                  <a:pt x="15138" y="1209"/>
                  <a:pt x="15256" y="1268"/>
                </a:cubicBezTo>
                <a:cubicBezTo>
                  <a:pt x="15434" y="1356"/>
                  <a:pt x="15288" y="1558"/>
                  <a:pt x="15047" y="1558"/>
                </a:cubicBezTo>
                <a:cubicBezTo>
                  <a:pt x="14748" y="1558"/>
                  <a:pt x="14172" y="1972"/>
                  <a:pt x="14009" y="2303"/>
                </a:cubicBezTo>
                <a:cubicBezTo>
                  <a:pt x="13823" y="2682"/>
                  <a:pt x="13907" y="3147"/>
                  <a:pt x="14243" y="3610"/>
                </a:cubicBezTo>
                <a:cubicBezTo>
                  <a:pt x="14481" y="3938"/>
                  <a:pt x="14523" y="4082"/>
                  <a:pt x="14528" y="4587"/>
                </a:cubicBezTo>
                <a:cubicBezTo>
                  <a:pt x="14532" y="4914"/>
                  <a:pt x="14510" y="5201"/>
                  <a:pt x="14479" y="5226"/>
                </a:cubicBezTo>
                <a:cubicBezTo>
                  <a:pt x="14449" y="5251"/>
                  <a:pt x="14293" y="5144"/>
                  <a:pt x="14131" y="4987"/>
                </a:cubicBezTo>
                <a:cubicBezTo>
                  <a:pt x="13614" y="4483"/>
                  <a:pt x="13451" y="4429"/>
                  <a:pt x="12890" y="4565"/>
                </a:cubicBezTo>
                <a:cubicBezTo>
                  <a:pt x="12608" y="4634"/>
                  <a:pt x="12353" y="4670"/>
                  <a:pt x="12324" y="4649"/>
                </a:cubicBezTo>
                <a:cubicBezTo>
                  <a:pt x="12296" y="4628"/>
                  <a:pt x="12038" y="4773"/>
                  <a:pt x="11751" y="4972"/>
                </a:cubicBezTo>
                <a:cubicBezTo>
                  <a:pt x="11299" y="5285"/>
                  <a:pt x="11181" y="5444"/>
                  <a:pt x="10865" y="6149"/>
                </a:cubicBezTo>
                <a:cubicBezTo>
                  <a:pt x="10619" y="6697"/>
                  <a:pt x="10446" y="6962"/>
                  <a:pt x="10335" y="6962"/>
                </a:cubicBezTo>
                <a:cubicBezTo>
                  <a:pt x="10245" y="6962"/>
                  <a:pt x="10115" y="7019"/>
                  <a:pt x="10047" y="7089"/>
                </a:cubicBezTo>
                <a:cubicBezTo>
                  <a:pt x="9699" y="7450"/>
                  <a:pt x="9598" y="7344"/>
                  <a:pt x="9501" y="6530"/>
                </a:cubicBezTo>
                <a:cubicBezTo>
                  <a:pt x="9459" y="6171"/>
                  <a:pt x="9479" y="6074"/>
                  <a:pt x="9629" y="5967"/>
                </a:cubicBezTo>
                <a:cubicBezTo>
                  <a:pt x="9794" y="5849"/>
                  <a:pt x="9799" y="5823"/>
                  <a:pt x="9672" y="5637"/>
                </a:cubicBezTo>
                <a:cubicBezTo>
                  <a:pt x="9597" y="5525"/>
                  <a:pt x="9534" y="5299"/>
                  <a:pt x="9534" y="5135"/>
                </a:cubicBezTo>
                <a:cubicBezTo>
                  <a:pt x="9534" y="4813"/>
                  <a:pt x="9395" y="4696"/>
                  <a:pt x="9015" y="4696"/>
                </a:cubicBezTo>
                <a:cubicBezTo>
                  <a:pt x="8704" y="4696"/>
                  <a:pt x="8606" y="4866"/>
                  <a:pt x="8553" y="5495"/>
                </a:cubicBezTo>
                <a:cubicBezTo>
                  <a:pt x="8520" y="5888"/>
                  <a:pt x="8435" y="6103"/>
                  <a:pt x="8175" y="6450"/>
                </a:cubicBezTo>
                <a:cubicBezTo>
                  <a:pt x="7715" y="7063"/>
                  <a:pt x="7460" y="7085"/>
                  <a:pt x="7235" y="6534"/>
                </a:cubicBezTo>
                <a:lnTo>
                  <a:pt x="7061" y="6109"/>
                </a:lnTo>
                <a:lnTo>
                  <a:pt x="7240" y="5430"/>
                </a:lnTo>
                <a:lnTo>
                  <a:pt x="7422" y="4754"/>
                </a:lnTo>
                <a:lnTo>
                  <a:pt x="7993" y="4631"/>
                </a:lnTo>
                <a:cubicBezTo>
                  <a:pt x="8307" y="4562"/>
                  <a:pt x="8653" y="4416"/>
                  <a:pt x="8765" y="4307"/>
                </a:cubicBezTo>
                <a:cubicBezTo>
                  <a:pt x="9501" y="3595"/>
                  <a:pt x="9625" y="3515"/>
                  <a:pt x="10094" y="3450"/>
                </a:cubicBezTo>
                <a:cubicBezTo>
                  <a:pt x="10568" y="3385"/>
                  <a:pt x="11381" y="3557"/>
                  <a:pt x="11743" y="3799"/>
                </a:cubicBezTo>
                <a:cubicBezTo>
                  <a:pt x="11750" y="3804"/>
                  <a:pt x="11750" y="3799"/>
                  <a:pt x="11757" y="3803"/>
                </a:cubicBezTo>
                <a:cubicBezTo>
                  <a:pt x="11796" y="3780"/>
                  <a:pt x="11828" y="3750"/>
                  <a:pt x="11857" y="3715"/>
                </a:cubicBezTo>
                <a:cubicBezTo>
                  <a:pt x="11836" y="3617"/>
                  <a:pt x="11861" y="3458"/>
                  <a:pt x="11920" y="3345"/>
                </a:cubicBezTo>
                <a:cubicBezTo>
                  <a:pt x="11982" y="3226"/>
                  <a:pt x="12060" y="2961"/>
                  <a:pt x="12093" y="2757"/>
                </a:cubicBezTo>
                <a:cubicBezTo>
                  <a:pt x="12186" y="2189"/>
                  <a:pt x="12989" y="771"/>
                  <a:pt x="13262" y="694"/>
                </a:cubicBezTo>
                <a:cubicBezTo>
                  <a:pt x="13333" y="674"/>
                  <a:pt x="13417" y="668"/>
                  <a:pt x="13501" y="676"/>
                </a:cubicBezTo>
                <a:close/>
                <a:moveTo>
                  <a:pt x="15333" y="2263"/>
                </a:moveTo>
                <a:cubicBezTo>
                  <a:pt x="15481" y="2288"/>
                  <a:pt x="15497" y="2472"/>
                  <a:pt x="15265" y="2793"/>
                </a:cubicBezTo>
                <a:cubicBezTo>
                  <a:pt x="15056" y="3081"/>
                  <a:pt x="14903" y="3185"/>
                  <a:pt x="14697" y="3185"/>
                </a:cubicBezTo>
                <a:cubicBezTo>
                  <a:pt x="14300" y="3185"/>
                  <a:pt x="14265" y="3017"/>
                  <a:pt x="14596" y="2680"/>
                </a:cubicBezTo>
                <a:cubicBezTo>
                  <a:pt x="14900" y="2372"/>
                  <a:pt x="15184" y="2238"/>
                  <a:pt x="15333" y="2263"/>
                </a:cubicBezTo>
                <a:close/>
                <a:moveTo>
                  <a:pt x="15968" y="2604"/>
                </a:moveTo>
                <a:cubicBezTo>
                  <a:pt x="16090" y="2604"/>
                  <a:pt x="16414" y="3218"/>
                  <a:pt x="16341" y="3309"/>
                </a:cubicBezTo>
                <a:cubicBezTo>
                  <a:pt x="16209" y="3471"/>
                  <a:pt x="15924" y="3525"/>
                  <a:pt x="15781" y="3414"/>
                </a:cubicBezTo>
                <a:cubicBezTo>
                  <a:pt x="15649" y="3312"/>
                  <a:pt x="15647" y="3268"/>
                  <a:pt x="15765" y="2953"/>
                </a:cubicBezTo>
                <a:cubicBezTo>
                  <a:pt x="15836" y="2761"/>
                  <a:pt x="15928" y="2604"/>
                  <a:pt x="15968" y="2604"/>
                </a:cubicBezTo>
                <a:close/>
                <a:moveTo>
                  <a:pt x="15765" y="4253"/>
                </a:moveTo>
                <a:cubicBezTo>
                  <a:pt x="16110" y="4307"/>
                  <a:pt x="16104" y="4519"/>
                  <a:pt x="15751" y="4798"/>
                </a:cubicBezTo>
                <a:cubicBezTo>
                  <a:pt x="15219" y="5217"/>
                  <a:pt x="14925" y="5238"/>
                  <a:pt x="14925" y="4859"/>
                </a:cubicBezTo>
                <a:cubicBezTo>
                  <a:pt x="14925" y="4630"/>
                  <a:pt x="15505" y="4212"/>
                  <a:pt x="15765" y="4253"/>
                </a:cubicBezTo>
                <a:close/>
                <a:moveTo>
                  <a:pt x="16520" y="4892"/>
                </a:moveTo>
                <a:cubicBezTo>
                  <a:pt x="16574" y="4869"/>
                  <a:pt x="16611" y="4900"/>
                  <a:pt x="16656" y="4972"/>
                </a:cubicBezTo>
                <a:cubicBezTo>
                  <a:pt x="16792" y="5192"/>
                  <a:pt x="16584" y="5898"/>
                  <a:pt x="16330" y="6080"/>
                </a:cubicBezTo>
                <a:cubicBezTo>
                  <a:pt x="16084" y="6256"/>
                  <a:pt x="15749" y="6237"/>
                  <a:pt x="15626" y="6040"/>
                </a:cubicBezTo>
                <a:cubicBezTo>
                  <a:pt x="15542" y="5905"/>
                  <a:pt x="15569" y="5834"/>
                  <a:pt x="15767" y="5669"/>
                </a:cubicBezTo>
                <a:cubicBezTo>
                  <a:pt x="15902" y="5558"/>
                  <a:pt x="16133" y="5318"/>
                  <a:pt x="16281" y="5135"/>
                </a:cubicBezTo>
                <a:cubicBezTo>
                  <a:pt x="16396" y="4993"/>
                  <a:pt x="16467" y="4916"/>
                  <a:pt x="16520" y="4892"/>
                </a:cubicBezTo>
                <a:close/>
                <a:moveTo>
                  <a:pt x="13009" y="4954"/>
                </a:moveTo>
                <a:cubicBezTo>
                  <a:pt x="13062" y="4948"/>
                  <a:pt x="13123" y="4954"/>
                  <a:pt x="13205" y="4965"/>
                </a:cubicBezTo>
                <a:cubicBezTo>
                  <a:pt x="13701" y="5031"/>
                  <a:pt x="13755" y="5155"/>
                  <a:pt x="13629" y="5909"/>
                </a:cubicBezTo>
                <a:cubicBezTo>
                  <a:pt x="13542" y="6429"/>
                  <a:pt x="13475" y="6577"/>
                  <a:pt x="13267" y="6715"/>
                </a:cubicBezTo>
                <a:cubicBezTo>
                  <a:pt x="13119" y="6814"/>
                  <a:pt x="12992" y="6840"/>
                  <a:pt x="12963" y="6777"/>
                </a:cubicBezTo>
                <a:cubicBezTo>
                  <a:pt x="12935" y="6717"/>
                  <a:pt x="12762" y="6565"/>
                  <a:pt x="12577" y="6439"/>
                </a:cubicBezTo>
                <a:lnTo>
                  <a:pt x="12240" y="6210"/>
                </a:lnTo>
                <a:lnTo>
                  <a:pt x="12553" y="5564"/>
                </a:lnTo>
                <a:cubicBezTo>
                  <a:pt x="12780" y="5097"/>
                  <a:pt x="12851" y="4970"/>
                  <a:pt x="13009" y="4954"/>
                </a:cubicBezTo>
                <a:close/>
                <a:moveTo>
                  <a:pt x="12045" y="5244"/>
                </a:moveTo>
                <a:cubicBezTo>
                  <a:pt x="12093" y="5251"/>
                  <a:pt x="12139" y="5273"/>
                  <a:pt x="12180" y="5313"/>
                </a:cubicBezTo>
                <a:cubicBezTo>
                  <a:pt x="12318" y="5448"/>
                  <a:pt x="12315" y="5480"/>
                  <a:pt x="12140" y="5778"/>
                </a:cubicBezTo>
                <a:cubicBezTo>
                  <a:pt x="11987" y="6038"/>
                  <a:pt x="11927" y="6074"/>
                  <a:pt x="11824" y="5960"/>
                </a:cubicBezTo>
                <a:cubicBezTo>
                  <a:pt x="11724" y="5848"/>
                  <a:pt x="11703" y="5853"/>
                  <a:pt x="11724" y="5978"/>
                </a:cubicBezTo>
                <a:cubicBezTo>
                  <a:pt x="11761" y="6195"/>
                  <a:pt x="11496" y="6255"/>
                  <a:pt x="11373" y="6058"/>
                </a:cubicBezTo>
                <a:cubicBezTo>
                  <a:pt x="11296" y="5933"/>
                  <a:pt x="11317" y="5843"/>
                  <a:pt x="11468" y="5658"/>
                </a:cubicBezTo>
                <a:cubicBezTo>
                  <a:pt x="11718" y="5355"/>
                  <a:pt x="11900" y="5224"/>
                  <a:pt x="12045" y="5244"/>
                </a:cubicBezTo>
                <a:close/>
                <a:moveTo>
                  <a:pt x="11009" y="6988"/>
                </a:moveTo>
                <a:cubicBezTo>
                  <a:pt x="11070" y="7025"/>
                  <a:pt x="11082" y="7180"/>
                  <a:pt x="11017" y="7409"/>
                </a:cubicBezTo>
                <a:cubicBezTo>
                  <a:pt x="10915" y="7769"/>
                  <a:pt x="10898" y="7776"/>
                  <a:pt x="10751" y="7540"/>
                </a:cubicBezTo>
                <a:cubicBezTo>
                  <a:pt x="10661" y="7395"/>
                  <a:pt x="10668" y="7324"/>
                  <a:pt x="10797" y="7133"/>
                </a:cubicBezTo>
                <a:cubicBezTo>
                  <a:pt x="10848" y="7058"/>
                  <a:pt x="10894" y="7011"/>
                  <a:pt x="10933" y="6991"/>
                </a:cubicBezTo>
                <a:cubicBezTo>
                  <a:pt x="10962" y="6976"/>
                  <a:pt x="10989" y="6975"/>
                  <a:pt x="11009" y="6988"/>
                </a:cubicBezTo>
                <a:close/>
                <a:moveTo>
                  <a:pt x="10360" y="7928"/>
                </a:moveTo>
                <a:cubicBezTo>
                  <a:pt x="10754" y="7867"/>
                  <a:pt x="10904" y="8069"/>
                  <a:pt x="10765" y="8477"/>
                </a:cubicBezTo>
                <a:cubicBezTo>
                  <a:pt x="10711" y="8634"/>
                  <a:pt x="10639" y="8755"/>
                  <a:pt x="10602" y="8745"/>
                </a:cubicBezTo>
                <a:cubicBezTo>
                  <a:pt x="10565" y="8736"/>
                  <a:pt x="10416" y="8707"/>
                  <a:pt x="10273" y="8680"/>
                </a:cubicBezTo>
                <a:cubicBezTo>
                  <a:pt x="9928" y="8614"/>
                  <a:pt x="9845" y="8489"/>
                  <a:pt x="9958" y="8208"/>
                </a:cubicBezTo>
                <a:cubicBezTo>
                  <a:pt x="10016" y="8062"/>
                  <a:pt x="10165" y="7959"/>
                  <a:pt x="10360" y="7928"/>
                </a:cubicBezTo>
                <a:close/>
                <a:moveTo>
                  <a:pt x="15460" y="8673"/>
                </a:moveTo>
                <a:cubicBezTo>
                  <a:pt x="15575" y="8686"/>
                  <a:pt x="15675" y="8932"/>
                  <a:pt x="15694" y="9301"/>
                </a:cubicBezTo>
                <a:cubicBezTo>
                  <a:pt x="15706" y="9538"/>
                  <a:pt x="15732" y="9770"/>
                  <a:pt x="15754" y="9817"/>
                </a:cubicBezTo>
                <a:cubicBezTo>
                  <a:pt x="15775" y="9863"/>
                  <a:pt x="15745" y="9946"/>
                  <a:pt x="15686" y="10006"/>
                </a:cubicBezTo>
                <a:cubicBezTo>
                  <a:pt x="15611" y="10081"/>
                  <a:pt x="15450" y="9942"/>
                  <a:pt x="15159" y="9544"/>
                </a:cubicBezTo>
                <a:cubicBezTo>
                  <a:pt x="14827" y="9091"/>
                  <a:pt x="14764" y="8943"/>
                  <a:pt x="14843" y="8814"/>
                </a:cubicBezTo>
                <a:cubicBezTo>
                  <a:pt x="14913" y="8702"/>
                  <a:pt x="14988" y="8685"/>
                  <a:pt x="15093" y="8760"/>
                </a:cubicBezTo>
                <a:cubicBezTo>
                  <a:pt x="15192" y="8831"/>
                  <a:pt x="15280" y="8822"/>
                  <a:pt x="15343" y="8738"/>
                </a:cubicBezTo>
                <a:cubicBezTo>
                  <a:pt x="15382" y="8687"/>
                  <a:pt x="15422" y="8668"/>
                  <a:pt x="15460" y="8673"/>
                </a:cubicBezTo>
                <a:close/>
                <a:moveTo>
                  <a:pt x="17892" y="8731"/>
                </a:moveTo>
                <a:cubicBezTo>
                  <a:pt x="17933" y="8785"/>
                  <a:pt x="17933" y="9179"/>
                  <a:pt x="17895" y="9606"/>
                </a:cubicBezTo>
                <a:cubicBezTo>
                  <a:pt x="17845" y="10160"/>
                  <a:pt x="17856" y="10397"/>
                  <a:pt x="17928" y="10434"/>
                </a:cubicBezTo>
                <a:cubicBezTo>
                  <a:pt x="17983" y="10462"/>
                  <a:pt x="18034" y="10722"/>
                  <a:pt x="18042" y="11012"/>
                </a:cubicBezTo>
                <a:cubicBezTo>
                  <a:pt x="18055" y="11477"/>
                  <a:pt x="18026" y="11567"/>
                  <a:pt x="17789" y="11792"/>
                </a:cubicBezTo>
                <a:cubicBezTo>
                  <a:pt x="17642" y="11932"/>
                  <a:pt x="17343" y="12118"/>
                  <a:pt x="17123" y="12206"/>
                </a:cubicBezTo>
                <a:cubicBezTo>
                  <a:pt x="16904" y="12295"/>
                  <a:pt x="16678" y="12366"/>
                  <a:pt x="16623" y="12366"/>
                </a:cubicBezTo>
                <a:cubicBezTo>
                  <a:pt x="16468" y="12366"/>
                  <a:pt x="15967" y="11622"/>
                  <a:pt x="15925" y="11327"/>
                </a:cubicBezTo>
                <a:cubicBezTo>
                  <a:pt x="15904" y="11182"/>
                  <a:pt x="15843" y="10993"/>
                  <a:pt x="15789" y="10906"/>
                </a:cubicBezTo>
                <a:cubicBezTo>
                  <a:pt x="15638" y="10663"/>
                  <a:pt x="15781" y="10454"/>
                  <a:pt x="15955" y="10663"/>
                </a:cubicBezTo>
                <a:cubicBezTo>
                  <a:pt x="16034" y="10757"/>
                  <a:pt x="16236" y="10870"/>
                  <a:pt x="16403" y="10910"/>
                </a:cubicBezTo>
                <a:cubicBezTo>
                  <a:pt x="16741" y="10991"/>
                  <a:pt x="16679" y="11078"/>
                  <a:pt x="17449" y="9424"/>
                </a:cubicBezTo>
                <a:cubicBezTo>
                  <a:pt x="17653" y="8986"/>
                  <a:pt x="17851" y="8676"/>
                  <a:pt x="17892" y="8731"/>
                </a:cubicBezTo>
                <a:close/>
                <a:moveTo>
                  <a:pt x="7384" y="9021"/>
                </a:moveTo>
                <a:cubicBezTo>
                  <a:pt x="7443" y="9045"/>
                  <a:pt x="7595" y="9345"/>
                  <a:pt x="7721" y="9690"/>
                </a:cubicBezTo>
                <a:cubicBezTo>
                  <a:pt x="7848" y="10034"/>
                  <a:pt x="8073" y="10499"/>
                  <a:pt x="8221" y="10721"/>
                </a:cubicBezTo>
                <a:cubicBezTo>
                  <a:pt x="8421" y="11020"/>
                  <a:pt x="8466" y="11163"/>
                  <a:pt x="8398" y="11273"/>
                </a:cubicBezTo>
                <a:cubicBezTo>
                  <a:pt x="8186" y="11615"/>
                  <a:pt x="7360" y="11277"/>
                  <a:pt x="7360" y="10848"/>
                </a:cubicBezTo>
                <a:cubicBezTo>
                  <a:pt x="7360" y="10708"/>
                  <a:pt x="7274" y="10574"/>
                  <a:pt x="7142" y="10507"/>
                </a:cubicBezTo>
                <a:cubicBezTo>
                  <a:pt x="6983" y="10425"/>
                  <a:pt x="6925" y="10312"/>
                  <a:pt x="6925" y="10075"/>
                </a:cubicBezTo>
                <a:cubicBezTo>
                  <a:pt x="6925" y="9681"/>
                  <a:pt x="7238" y="8963"/>
                  <a:pt x="7384" y="9021"/>
                </a:cubicBezTo>
                <a:close/>
                <a:moveTo>
                  <a:pt x="14504" y="9461"/>
                </a:moveTo>
                <a:cubicBezTo>
                  <a:pt x="14660" y="9461"/>
                  <a:pt x="14829" y="9554"/>
                  <a:pt x="14966" y="9737"/>
                </a:cubicBezTo>
                <a:cubicBezTo>
                  <a:pt x="15079" y="9888"/>
                  <a:pt x="15367" y="10541"/>
                  <a:pt x="15607" y="11189"/>
                </a:cubicBezTo>
                <a:cubicBezTo>
                  <a:pt x="16094" y="12503"/>
                  <a:pt x="16093" y="12494"/>
                  <a:pt x="15400" y="12660"/>
                </a:cubicBezTo>
                <a:cubicBezTo>
                  <a:pt x="15210" y="12706"/>
                  <a:pt x="14997" y="12806"/>
                  <a:pt x="14925" y="12882"/>
                </a:cubicBezTo>
                <a:cubicBezTo>
                  <a:pt x="14853" y="12958"/>
                  <a:pt x="14638" y="13105"/>
                  <a:pt x="14447" y="13209"/>
                </a:cubicBezTo>
                <a:cubicBezTo>
                  <a:pt x="13928" y="13491"/>
                  <a:pt x="13764" y="13533"/>
                  <a:pt x="13629" y="13419"/>
                </a:cubicBezTo>
                <a:cubicBezTo>
                  <a:pt x="13561" y="13363"/>
                  <a:pt x="13460" y="13340"/>
                  <a:pt x="13403" y="13368"/>
                </a:cubicBezTo>
                <a:cubicBezTo>
                  <a:pt x="13347" y="13397"/>
                  <a:pt x="13252" y="13343"/>
                  <a:pt x="13191" y="13245"/>
                </a:cubicBezTo>
                <a:cubicBezTo>
                  <a:pt x="13099" y="13096"/>
                  <a:pt x="13114" y="13051"/>
                  <a:pt x="13289" y="12962"/>
                </a:cubicBezTo>
                <a:cubicBezTo>
                  <a:pt x="13617" y="12795"/>
                  <a:pt x="13744" y="12501"/>
                  <a:pt x="13770" y="11858"/>
                </a:cubicBezTo>
                <a:cubicBezTo>
                  <a:pt x="13805" y="11000"/>
                  <a:pt x="13960" y="10050"/>
                  <a:pt x="14115" y="9733"/>
                </a:cubicBezTo>
                <a:cubicBezTo>
                  <a:pt x="14205" y="9551"/>
                  <a:pt x="14348" y="9461"/>
                  <a:pt x="14504" y="9461"/>
                </a:cubicBezTo>
                <a:close/>
                <a:moveTo>
                  <a:pt x="11708" y="10340"/>
                </a:moveTo>
                <a:cubicBezTo>
                  <a:pt x="11740" y="10316"/>
                  <a:pt x="11775" y="10314"/>
                  <a:pt x="11805" y="10340"/>
                </a:cubicBezTo>
                <a:cubicBezTo>
                  <a:pt x="11848" y="10375"/>
                  <a:pt x="11882" y="10444"/>
                  <a:pt x="11882" y="10492"/>
                </a:cubicBezTo>
                <a:cubicBezTo>
                  <a:pt x="11882" y="10540"/>
                  <a:pt x="11825" y="10680"/>
                  <a:pt x="11757" y="10805"/>
                </a:cubicBezTo>
                <a:cubicBezTo>
                  <a:pt x="11640" y="11016"/>
                  <a:pt x="11630" y="11018"/>
                  <a:pt x="11574" y="10826"/>
                </a:cubicBezTo>
                <a:cubicBezTo>
                  <a:pt x="11526" y="10658"/>
                  <a:pt x="11610" y="10410"/>
                  <a:pt x="11708" y="10340"/>
                </a:cubicBezTo>
                <a:close/>
                <a:moveTo>
                  <a:pt x="10729" y="11001"/>
                </a:moveTo>
                <a:cubicBezTo>
                  <a:pt x="10760" y="10999"/>
                  <a:pt x="10779" y="11045"/>
                  <a:pt x="10805" y="11139"/>
                </a:cubicBezTo>
                <a:cubicBezTo>
                  <a:pt x="10838" y="11252"/>
                  <a:pt x="10808" y="11412"/>
                  <a:pt x="10735" y="11509"/>
                </a:cubicBezTo>
                <a:cubicBezTo>
                  <a:pt x="10625" y="11655"/>
                  <a:pt x="10590" y="11655"/>
                  <a:pt x="10504" y="11516"/>
                </a:cubicBezTo>
                <a:cubicBezTo>
                  <a:pt x="10425" y="11389"/>
                  <a:pt x="10440" y="11312"/>
                  <a:pt x="10574" y="11150"/>
                </a:cubicBezTo>
                <a:cubicBezTo>
                  <a:pt x="10655" y="11052"/>
                  <a:pt x="10699" y="11002"/>
                  <a:pt x="10729" y="11001"/>
                </a:cubicBezTo>
                <a:close/>
                <a:moveTo>
                  <a:pt x="12327" y="11440"/>
                </a:moveTo>
                <a:cubicBezTo>
                  <a:pt x="12394" y="11465"/>
                  <a:pt x="12396" y="11601"/>
                  <a:pt x="12349" y="11854"/>
                </a:cubicBezTo>
                <a:cubicBezTo>
                  <a:pt x="12317" y="12026"/>
                  <a:pt x="12286" y="12275"/>
                  <a:pt x="12281" y="12410"/>
                </a:cubicBezTo>
                <a:cubicBezTo>
                  <a:pt x="12269" y="12721"/>
                  <a:pt x="11993" y="12785"/>
                  <a:pt x="11729" y="12537"/>
                </a:cubicBezTo>
                <a:cubicBezTo>
                  <a:pt x="11447" y="12271"/>
                  <a:pt x="11485" y="12110"/>
                  <a:pt x="11922" y="11698"/>
                </a:cubicBezTo>
                <a:cubicBezTo>
                  <a:pt x="12129" y="11504"/>
                  <a:pt x="12260" y="11415"/>
                  <a:pt x="12327" y="11440"/>
                </a:cubicBezTo>
                <a:close/>
                <a:moveTo>
                  <a:pt x="9585" y="11574"/>
                </a:moveTo>
                <a:cubicBezTo>
                  <a:pt x="9771" y="11565"/>
                  <a:pt x="10026" y="11651"/>
                  <a:pt x="10178" y="11774"/>
                </a:cubicBezTo>
                <a:cubicBezTo>
                  <a:pt x="10325" y="11894"/>
                  <a:pt x="10574" y="12028"/>
                  <a:pt x="10729" y="12072"/>
                </a:cubicBezTo>
                <a:cubicBezTo>
                  <a:pt x="10885" y="12116"/>
                  <a:pt x="11050" y="12247"/>
                  <a:pt x="11096" y="12362"/>
                </a:cubicBezTo>
                <a:cubicBezTo>
                  <a:pt x="11217" y="12663"/>
                  <a:pt x="11713" y="13023"/>
                  <a:pt x="12134" y="13118"/>
                </a:cubicBezTo>
                <a:cubicBezTo>
                  <a:pt x="12333" y="13163"/>
                  <a:pt x="12715" y="13356"/>
                  <a:pt x="12982" y="13546"/>
                </a:cubicBezTo>
                <a:cubicBezTo>
                  <a:pt x="13249" y="13737"/>
                  <a:pt x="13571" y="13896"/>
                  <a:pt x="13697" y="13899"/>
                </a:cubicBezTo>
                <a:cubicBezTo>
                  <a:pt x="13823" y="13901"/>
                  <a:pt x="14258" y="13709"/>
                  <a:pt x="14664" y="13474"/>
                </a:cubicBezTo>
                <a:cubicBezTo>
                  <a:pt x="15356" y="13073"/>
                  <a:pt x="16459" y="12676"/>
                  <a:pt x="16585" y="12780"/>
                </a:cubicBezTo>
                <a:cubicBezTo>
                  <a:pt x="16614" y="12804"/>
                  <a:pt x="16620" y="12932"/>
                  <a:pt x="16604" y="13071"/>
                </a:cubicBezTo>
                <a:cubicBezTo>
                  <a:pt x="16773" y="13109"/>
                  <a:pt x="16955" y="13169"/>
                  <a:pt x="17273" y="13296"/>
                </a:cubicBezTo>
                <a:cubicBezTo>
                  <a:pt x="18473" y="13776"/>
                  <a:pt x="18841" y="13965"/>
                  <a:pt x="19227" y="14305"/>
                </a:cubicBezTo>
                <a:cubicBezTo>
                  <a:pt x="19569" y="14608"/>
                  <a:pt x="19568" y="14612"/>
                  <a:pt x="19357" y="14716"/>
                </a:cubicBezTo>
                <a:cubicBezTo>
                  <a:pt x="19213" y="14787"/>
                  <a:pt x="18954" y="14756"/>
                  <a:pt x="18544" y="14621"/>
                </a:cubicBezTo>
                <a:cubicBezTo>
                  <a:pt x="18030" y="14453"/>
                  <a:pt x="17860" y="14444"/>
                  <a:pt x="17376" y="14563"/>
                </a:cubicBezTo>
                <a:lnTo>
                  <a:pt x="16808" y="14705"/>
                </a:lnTo>
                <a:lnTo>
                  <a:pt x="16536" y="14324"/>
                </a:lnTo>
                <a:cubicBezTo>
                  <a:pt x="16487" y="14406"/>
                  <a:pt x="16388" y="14337"/>
                  <a:pt x="16216" y="14091"/>
                </a:cubicBezTo>
                <a:cubicBezTo>
                  <a:pt x="15984" y="13759"/>
                  <a:pt x="15954" y="13744"/>
                  <a:pt x="15775" y="13902"/>
                </a:cubicBezTo>
                <a:cubicBezTo>
                  <a:pt x="15400" y="14236"/>
                  <a:pt x="15240" y="14661"/>
                  <a:pt x="15205" y="15417"/>
                </a:cubicBezTo>
                <a:cubicBezTo>
                  <a:pt x="15170" y="16178"/>
                  <a:pt x="15186" y="16241"/>
                  <a:pt x="15805" y="17360"/>
                </a:cubicBezTo>
                <a:cubicBezTo>
                  <a:pt x="15968" y="17654"/>
                  <a:pt x="15983" y="17751"/>
                  <a:pt x="15898" y="18002"/>
                </a:cubicBezTo>
                <a:cubicBezTo>
                  <a:pt x="15740" y="18464"/>
                  <a:pt x="15102" y="18756"/>
                  <a:pt x="14914" y="18453"/>
                </a:cubicBezTo>
                <a:cubicBezTo>
                  <a:pt x="14860" y="18366"/>
                  <a:pt x="14846" y="18293"/>
                  <a:pt x="14881" y="18293"/>
                </a:cubicBezTo>
                <a:cubicBezTo>
                  <a:pt x="14917" y="18293"/>
                  <a:pt x="14907" y="18228"/>
                  <a:pt x="14857" y="18148"/>
                </a:cubicBezTo>
                <a:cubicBezTo>
                  <a:pt x="14807" y="18068"/>
                  <a:pt x="14763" y="17963"/>
                  <a:pt x="14759" y="17915"/>
                </a:cubicBezTo>
                <a:cubicBezTo>
                  <a:pt x="14752" y="17826"/>
                  <a:pt x="14732" y="17827"/>
                  <a:pt x="14468" y="17919"/>
                </a:cubicBezTo>
                <a:cubicBezTo>
                  <a:pt x="14283" y="17984"/>
                  <a:pt x="14280" y="18047"/>
                  <a:pt x="14447" y="18293"/>
                </a:cubicBezTo>
                <a:cubicBezTo>
                  <a:pt x="14702" y="18670"/>
                  <a:pt x="14701" y="19148"/>
                  <a:pt x="14444" y="19557"/>
                </a:cubicBezTo>
                <a:cubicBezTo>
                  <a:pt x="14314" y="19764"/>
                  <a:pt x="14155" y="19908"/>
                  <a:pt x="14093" y="19876"/>
                </a:cubicBezTo>
                <a:cubicBezTo>
                  <a:pt x="14032" y="19845"/>
                  <a:pt x="13962" y="19893"/>
                  <a:pt x="13936" y="19985"/>
                </a:cubicBezTo>
                <a:cubicBezTo>
                  <a:pt x="13882" y="20174"/>
                  <a:pt x="13386" y="20198"/>
                  <a:pt x="12968" y="20029"/>
                </a:cubicBezTo>
                <a:cubicBezTo>
                  <a:pt x="12825" y="19971"/>
                  <a:pt x="12375" y="19865"/>
                  <a:pt x="11968" y="19797"/>
                </a:cubicBezTo>
                <a:cubicBezTo>
                  <a:pt x="11562" y="19729"/>
                  <a:pt x="11197" y="19629"/>
                  <a:pt x="11156" y="19575"/>
                </a:cubicBezTo>
                <a:cubicBezTo>
                  <a:pt x="11036" y="19416"/>
                  <a:pt x="11397" y="19227"/>
                  <a:pt x="11974" y="19146"/>
                </a:cubicBezTo>
                <a:cubicBezTo>
                  <a:pt x="12588" y="19061"/>
                  <a:pt x="12917" y="18762"/>
                  <a:pt x="13189" y="18050"/>
                </a:cubicBezTo>
                <a:cubicBezTo>
                  <a:pt x="13396" y="17507"/>
                  <a:pt x="13404" y="17270"/>
                  <a:pt x="13218" y="16997"/>
                </a:cubicBezTo>
                <a:cubicBezTo>
                  <a:pt x="13087" y="16803"/>
                  <a:pt x="13088" y="16767"/>
                  <a:pt x="13221" y="16495"/>
                </a:cubicBezTo>
                <a:cubicBezTo>
                  <a:pt x="13300" y="16334"/>
                  <a:pt x="13423" y="16201"/>
                  <a:pt x="13496" y="16201"/>
                </a:cubicBezTo>
                <a:cubicBezTo>
                  <a:pt x="13568" y="16201"/>
                  <a:pt x="13660" y="16083"/>
                  <a:pt x="13699" y="15940"/>
                </a:cubicBezTo>
                <a:cubicBezTo>
                  <a:pt x="13767" y="15698"/>
                  <a:pt x="13738" y="15668"/>
                  <a:pt x="13308" y="15537"/>
                </a:cubicBezTo>
                <a:cubicBezTo>
                  <a:pt x="13053" y="15459"/>
                  <a:pt x="12678" y="15249"/>
                  <a:pt x="12479" y="15072"/>
                </a:cubicBezTo>
                <a:cubicBezTo>
                  <a:pt x="11547" y="14240"/>
                  <a:pt x="11361" y="14107"/>
                  <a:pt x="10933" y="13960"/>
                </a:cubicBezTo>
                <a:cubicBezTo>
                  <a:pt x="10682" y="13874"/>
                  <a:pt x="10445" y="13733"/>
                  <a:pt x="10406" y="13648"/>
                </a:cubicBezTo>
                <a:cubicBezTo>
                  <a:pt x="10278" y="13372"/>
                  <a:pt x="10083" y="13611"/>
                  <a:pt x="9977" y="14175"/>
                </a:cubicBezTo>
                <a:lnTo>
                  <a:pt x="9871" y="14727"/>
                </a:lnTo>
                <a:lnTo>
                  <a:pt x="10319" y="15333"/>
                </a:lnTo>
                <a:cubicBezTo>
                  <a:pt x="10543" y="15636"/>
                  <a:pt x="10646" y="15816"/>
                  <a:pt x="10653" y="15936"/>
                </a:cubicBezTo>
                <a:cubicBezTo>
                  <a:pt x="10685" y="15974"/>
                  <a:pt x="10690" y="16003"/>
                  <a:pt x="10651" y="16012"/>
                </a:cubicBezTo>
                <a:cubicBezTo>
                  <a:pt x="10609" y="16102"/>
                  <a:pt x="10464" y="16138"/>
                  <a:pt x="10194" y="16147"/>
                </a:cubicBezTo>
                <a:cubicBezTo>
                  <a:pt x="9923" y="16156"/>
                  <a:pt x="9805" y="16232"/>
                  <a:pt x="9621" y="16528"/>
                </a:cubicBezTo>
                <a:cubicBezTo>
                  <a:pt x="9493" y="16732"/>
                  <a:pt x="9365" y="16865"/>
                  <a:pt x="9333" y="16822"/>
                </a:cubicBezTo>
                <a:cubicBezTo>
                  <a:pt x="9216" y="16666"/>
                  <a:pt x="9278" y="16184"/>
                  <a:pt x="9458" y="15860"/>
                </a:cubicBezTo>
                <a:cubicBezTo>
                  <a:pt x="9621" y="15564"/>
                  <a:pt x="9627" y="15480"/>
                  <a:pt x="9534" y="15101"/>
                </a:cubicBezTo>
                <a:cubicBezTo>
                  <a:pt x="9404" y="14577"/>
                  <a:pt x="9114" y="14396"/>
                  <a:pt x="8702" y="14578"/>
                </a:cubicBezTo>
                <a:cubicBezTo>
                  <a:pt x="8482" y="14675"/>
                  <a:pt x="8364" y="14849"/>
                  <a:pt x="8172" y="15355"/>
                </a:cubicBezTo>
                <a:cubicBezTo>
                  <a:pt x="7894" y="16092"/>
                  <a:pt x="7685" y="16335"/>
                  <a:pt x="7520" y="16114"/>
                </a:cubicBezTo>
                <a:cubicBezTo>
                  <a:pt x="7437" y="16003"/>
                  <a:pt x="7453" y="15914"/>
                  <a:pt x="7594" y="15707"/>
                </a:cubicBezTo>
                <a:cubicBezTo>
                  <a:pt x="7940" y="15198"/>
                  <a:pt x="7988" y="14957"/>
                  <a:pt x="7833" y="14520"/>
                </a:cubicBezTo>
                <a:cubicBezTo>
                  <a:pt x="7665" y="14047"/>
                  <a:pt x="7721" y="13877"/>
                  <a:pt x="8039" y="13877"/>
                </a:cubicBezTo>
                <a:cubicBezTo>
                  <a:pt x="8356" y="13876"/>
                  <a:pt x="8751" y="13535"/>
                  <a:pt x="9080" y="12980"/>
                </a:cubicBezTo>
                <a:cubicBezTo>
                  <a:pt x="9322" y="12572"/>
                  <a:pt x="9336" y="12502"/>
                  <a:pt x="9221" y="12348"/>
                </a:cubicBezTo>
                <a:cubicBezTo>
                  <a:pt x="9124" y="12218"/>
                  <a:pt x="9113" y="12101"/>
                  <a:pt x="9175" y="11883"/>
                </a:cubicBezTo>
                <a:cubicBezTo>
                  <a:pt x="9242" y="11648"/>
                  <a:pt x="9322" y="11588"/>
                  <a:pt x="9585" y="11574"/>
                </a:cubicBezTo>
                <a:close/>
                <a:moveTo>
                  <a:pt x="7341" y="11927"/>
                </a:moveTo>
                <a:lnTo>
                  <a:pt x="7762" y="11988"/>
                </a:lnTo>
                <a:cubicBezTo>
                  <a:pt x="7995" y="12022"/>
                  <a:pt x="8202" y="12068"/>
                  <a:pt x="8221" y="12090"/>
                </a:cubicBezTo>
                <a:cubicBezTo>
                  <a:pt x="8240" y="12112"/>
                  <a:pt x="8150" y="12338"/>
                  <a:pt x="8023" y="12595"/>
                </a:cubicBezTo>
                <a:cubicBezTo>
                  <a:pt x="7896" y="12852"/>
                  <a:pt x="7757" y="13063"/>
                  <a:pt x="7716" y="13063"/>
                </a:cubicBezTo>
                <a:cubicBezTo>
                  <a:pt x="7581" y="13063"/>
                  <a:pt x="7440" y="12743"/>
                  <a:pt x="7390" y="12330"/>
                </a:cubicBezTo>
                <a:lnTo>
                  <a:pt x="7341" y="11927"/>
                </a:lnTo>
                <a:close/>
                <a:moveTo>
                  <a:pt x="3841" y="12105"/>
                </a:moveTo>
                <a:cubicBezTo>
                  <a:pt x="3888" y="12109"/>
                  <a:pt x="3930" y="12133"/>
                  <a:pt x="3958" y="12177"/>
                </a:cubicBezTo>
                <a:cubicBezTo>
                  <a:pt x="4010" y="12262"/>
                  <a:pt x="4027" y="12364"/>
                  <a:pt x="3996" y="12406"/>
                </a:cubicBezTo>
                <a:cubicBezTo>
                  <a:pt x="3910" y="12520"/>
                  <a:pt x="3638" y="12499"/>
                  <a:pt x="3580" y="12373"/>
                </a:cubicBezTo>
                <a:cubicBezTo>
                  <a:pt x="3560" y="12330"/>
                  <a:pt x="3567" y="12289"/>
                  <a:pt x="3585" y="12250"/>
                </a:cubicBezTo>
                <a:cubicBezTo>
                  <a:pt x="3592" y="12236"/>
                  <a:pt x="3600" y="12226"/>
                  <a:pt x="3610" y="12214"/>
                </a:cubicBezTo>
                <a:cubicBezTo>
                  <a:pt x="3623" y="12196"/>
                  <a:pt x="3638" y="12188"/>
                  <a:pt x="3656" y="12174"/>
                </a:cubicBezTo>
                <a:cubicBezTo>
                  <a:pt x="3711" y="12131"/>
                  <a:pt x="3776" y="12098"/>
                  <a:pt x="3841" y="12105"/>
                </a:cubicBezTo>
                <a:close/>
                <a:moveTo>
                  <a:pt x="4322" y="13002"/>
                </a:moveTo>
                <a:cubicBezTo>
                  <a:pt x="4390" y="13010"/>
                  <a:pt x="4456" y="13065"/>
                  <a:pt x="4572" y="13176"/>
                </a:cubicBezTo>
                <a:cubicBezTo>
                  <a:pt x="4782" y="13376"/>
                  <a:pt x="4817" y="13473"/>
                  <a:pt x="4781" y="13790"/>
                </a:cubicBezTo>
                <a:cubicBezTo>
                  <a:pt x="4757" y="13997"/>
                  <a:pt x="4710" y="14204"/>
                  <a:pt x="4678" y="14247"/>
                </a:cubicBezTo>
                <a:cubicBezTo>
                  <a:pt x="4550" y="14421"/>
                  <a:pt x="4178" y="14460"/>
                  <a:pt x="4037" y="14316"/>
                </a:cubicBezTo>
                <a:cubicBezTo>
                  <a:pt x="3863" y="14140"/>
                  <a:pt x="3685" y="13556"/>
                  <a:pt x="3757" y="13401"/>
                </a:cubicBezTo>
                <a:cubicBezTo>
                  <a:pt x="3784" y="13342"/>
                  <a:pt x="3922" y="13212"/>
                  <a:pt x="4064" y="13114"/>
                </a:cubicBezTo>
                <a:cubicBezTo>
                  <a:pt x="4184" y="13031"/>
                  <a:pt x="4254" y="12994"/>
                  <a:pt x="4322" y="13002"/>
                </a:cubicBezTo>
                <a:close/>
                <a:moveTo>
                  <a:pt x="6575" y="13260"/>
                </a:moveTo>
                <a:cubicBezTo>
                  <a:pt x="6834" y="13350"/>
                  <a:pt x="6852" y="13454"/>
                  <a:pt x="6705" y="13924"/>
                </a:cubicBezTo>
                <a:cubicBezTo>
                  <a:pt x="6656" y="14079"/>
                  <a:pt x="6611" y="14181"/>
                  <a:pt x="6558" y="14247"/>
                </a:cubicBezTo>
                <a:cubicBezTo>
                  <a:pt x="6506" y="14314"/>
                  <a:pt x="6449" y="14342"/>
                  <a:pt x="6373" y="14342"/>
                </a:cubicBezTo>
                <a:cubicBezTo>
                  <a:pt x="6177" y="14342"/>
                  <a:pt x="6092" y="14290"/>
                  <a:pt x="6104" y="14164"/>
                </a:cubicBezTo>
                <a:cubicBezTo>
                  <a:pt x="6108" y="14121"/>
                  <a:pt x="6122" y="14072"/>
                  <a:pt x="6148" y="14011"/>
                </a:cubicBezTo>
                <a:cubicBezTo>
                  <a:pt x="6193" y="13906"/>
                  <a:pt x="6266" y="13681"/>
                  <a:pt x="6311" y="13510"/>
                </a:cubicBezTo>
                <a:cubicBezTo>
                  <a:pt x="6374" y="13272"/>
                  <a:pt x="6437" y="13211"/>
                  <a:pt x="6575" y="13260"/>
                </a:cubicBezTo>
                <a:close/>
                <a:moveTo>
                  <a:pt x="11281" y="14563"/>
                </a:moveTo>
                <a:cubicBezTo>
                  <a:pt x="11381" y="14540"/>
                  <a:pt x="11539" y="14665"/>
                  <a:pt x="11955" y="15043"/>
                </a:cubicBezTo>
                <a:cubicBezTo>
                  <a:pt x="12305" y="15361"/>
                  <a:pt x="12642" y="15620"/>
                  <a:pt x="12702" y="15620"/>
                </a:cubicBezTo>
                <a:cubicBezTo>
                  <a:pt x="12763" y="15620"/>
                  <a:pt x="12874" y="15712"/>
                  <a:pt x="12949" y="15823"/>
                </a:cubicBezTo>
                <a:cubicBezTo>
                  <a:pt x="13069" y="16001"/>
                  <a:pt x="13071" y="16055"/>
                  <a:pt x="12963" y="16252"/>
                </a:cubicBezTo>
                <a:cubicBezTo>
                  <a:pt x="12806" y="16538"/>
                  <a:pt x="12808" y="17008"/>
                  <a:pt x="12968" y="17291"/>
                </a:cubicBezTo>
                <a:cubicBezTo>
                  <a:pt x="13074" y="17477"/>
                  <a:pt x="13072" y="17555"/>
                  <a:pt x="12971" y="17814"/>
                </a:cubicBezTo>
                <a:cubicBezTo>
                  <a:pt x="12724" y="18446"/>
                  <a:pt x="12371" y="18764"/>
                  <a:pt x="11784" y="18881"/>
                </a:cubicBezTo>
                <a:cubicBezTo>
                  <a:pt x="10862" y="19066"/>
                  <a:pt x="10355" y="19118"/>
                  <a:pt x="10292" y="19034"/>
                </a:cubicBezTo>
                <a:cubicBezTo>
                  <a:pt x="10259" y="18990"/>
                  <a:pt x="10373" y="18750"/>
                  <a:pt x="10545" y="18496"/>
                </a:cubicBezTo>
                <a:cubicBezTo>
                  <a:pt x="10842" y="18057"/>
                  <a:pt x="11107" y="17387"/>
                  <a:pt x="11134" y="17015"/>
                </a:cubicBezTo>
                <a:cubicBezTo>
                  <a:pt x="11141" y="16919"/>
                  <a:pt x="11230" y="16667"/>
                  <a:pt x="11330" y="16455"/>
                </a:cubicBezTo>
                <a:cubicBezTo>
                  <a:pt x="11538" y="16017"/>
                  <a:pt x="11493" y="15430"/>
                  <a:pt x="11221" y="15028"/>
                </a:cubicBezTo>
                <a:cubicBezTo>
                  <a:pt x="11087" y="14830"/>
                  <a:pt x="11082" y="14779"/>
                  <a:pt x="11191" y="14632"/>
                </a:cubicBezTo>
                <a:cubicBezTo>
                  <a:pt x="11219" y="14596"/>
                  <a:pt x="11248" y="14571"/>
                  <a:pt x="11281" y="14563"/>
                </a:cubicBezTo>
                <a:close/>
                <a:moveTo>
                  <a:pt x="6145" y="14574"/>
                </a:moveTo>
                <a:cubicBezTo>
                  <a:pt x="6371" y="14574"/>
                  <a:pt x="6390" y="14670"/>
                  <a:pt x="6276" y="15192"/>
                </a:cubicBezTo>
                <a:cubicBezTo>
                  <a:pt x="6179" y="15631"/>
                  <a:pt x="6138" y="15683"/>
                  <a:pt x="5868" y="15715"/>
                </a:cubicBezTo>
                <a:cubicBezTo>
                  <a:pt x="5568" y="15749"/>
                  <a:pt x="5273" y="15481"/>
                  <a:pt x="5273" y="15177"/>
                </a:cubicBezTo>
                <a:cubicBezTo>
                  <a:pt x="5273" y="15026"/>
                  <a:pt x="5927" y="14574"/>
                  <a:pt x="6145" y="14574"/>
                </a:cubicBezTo>
                <a:close/>
                <a:moveTo>
                  <a:pt x="7132" y="16299"/>
                </a:moveTo>
                <a:cubicBezTo>
                  <a:pt x="7205" y="16308"/>
                  <a:pt x="7297" y="16362"/>
                  <a:pt x="7450" y="16463"/>
                </a:cubicBezTo>
                <a:cubicBezTo>
                  <a:pt x="7742" y="16656"/>
                  <a:pt x="7793" y="16742"/>
                  <a:pt x="7767" y="17000"/>
                </a:cubicBezTo>
                <a:cubicBezTo>
                  <a:pt x="7742" y="17259"/>
                  <a:pt x="7688" y="17311"/>
                  <a:pt x="7422" y="17342"/>
                </a:cubicBezTo>
                <a:cubicBezTo>
                  <a:pt x="6892" y="17402"/>
                  <a:pt x="6551" y="16750"/>
                  <a:pt x="6928" y="16397"/>
                </a:cubicBezTo>
                <a:cubicBezTo>
                  <a:pt x="7005" y="16325"/>
                  <a:pt x="7058" y="16290"/>
                  <a:pt x="7132" y="16299"/>
                </a:cubicBezTo>
                <a:close/>
                <a:moveTo>
                  <a:pt x="9450" y="18671"/>
                </a:moveTo>
                <a:cubicBezTo>
                  <a:pt x="9535" y="18675"/>
                  <a:pt x="9602" y="18766"/>
                  <a:pt x="9572" y="18863"/>
                </a:cubicBezTo>
                <a:cubicBezTo>
                  <a:pt x="9570" y="18870"/>
                  <a:pt x="9578" y="18875"/>
                  <a:pt x="9575" y="18881"/>
                </a:cubicBezTo>
                <a:cubicBezTo>
                  <a:pt x="9593" y="18939"/>
                  <a:pt x="9583" y="19007"/>
                  <a:pt x="9542" y="19041"/>
                </a:cubicBezTo>
                <a:cubicBezTo>
                  <a:pt x="9497" y="19079"/>
                  <a:pt x="9437" y="19062"/>
                  <a:pt x="9409" y="19001"/>
                </a:cubicBezTo>
                <a:cubicBezTo>
                  <a:pt x="9405" y="18992"/>
                  <a:pt x="9408" y="18982"/>
                  <a:pt x="9406" y="18972"/>
                </a:cubicBezTo>
                <a:cubicBezTo>
                  <a:pt x="9314" y="18930"/>
                  <a:pt x="9273" y="18770"/>
                  <a:pt x="9357" y="18700"/>
                </a:cubicBezTo>
                <a:cubicBezTo>
                  <a:pt x="9386" y="18676"/>
                  <a:pt x="9419" y="18669"/>
                  <a:pt x="9450" y="18671"/>
                </a:cubicBezTo>
                <a:close/>
                <a:moveTo>
                  <a:pt x="6795" y="18878"/>
                </a:moveTo>
                <a:lnTo>
                  <a:pt x="6316" y="19477"/>
                </a:lnTo>
                <a:cubicBezTo>
                  <a:pt x="6053" y="19807"/>
                  <a:pt x="5597" y="20226"/>
                  <a:pt x="5303" y="20410"/>
                </a:cubicBezTo>
                <a:cubicBezTo>
                  <a:pt x="5009" y="20594"/>
                  <a:pt x="4627" y="20776"/>
                  <a:pt x="4455" y="20813"/>
                </a:cubicBezTo>
                <a:cubicBezTo>
                  <a:pt x="4167" y="20876"/>
                  <a:pt x="4143" y="20857"/>
                  <a:pt x="4151" y="20603"/>
                </a:cubicBezTo>
                <a:cubicBezTo>
                  <a:pt x="4155" y="20451"/>
                  <a:pt x="4204" y="20068"/>
                  <a:pt x="4259" y="19753"/>
                </a:cubicBezTo>
                <a:cubicBezTo>
                  <a:pt x="4382" y="19051"/>
                  <a:pt x="4479" y="19002"/>
                  <a:pt x="5838" y="18929"/>
                </a:cubicBezTo>
                <a:lnTo>
                  <a:pt x="6795" y="18878"/>
                </a:lnTo>
                <a:close/>
              </a:path>
            </a:pathLst>
          </a:custGeom>
          <a:ln w="12700">
            <a:miter lim="400000"/>
          </a:ln>
        </p:spPr>
      </p:pic>
      <p:pic>
        <p:nvPicPr>
          <p:cNvPr id="4" name="MLD-logo-We-Care-transparent-2012.png" descr="MLD-logo-We-Care-transparent-2012.png">
            <a:extLst>
              <a:ext uri="{FF2B5EF4-FFF2-40B4-BE49-F238E27FC236}">
                <a16:creationId xmlns:a16="http://schemas.microsoft.com/office/drawing/2014/main" id="{D80AB40C-282B-58CF-3D6C-E928B24DCA4C}"/>
              </a:ext>
            </a:extLst>
          </p:cNvPr>
          <p:cNvPicPr>
            <a:picLocks noChangeAspect="1"/>
          </p:cNvPicPr>
          <p:nvPr userDrawn="1"/>
        </p:nvPicPr>
        <p:blipFill>
          <a:blip r:embed="rId3"/>
          <a:stretch>
            <a:fillRect/>
          </a:stretch>
        </p:blipFill>
        <p:spPr>
          <a:xfrm>
            <a:off x="21094995" y="1796365"/>
            <a:ext cx="3010644" cy="2326407"/>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 2 columns">
    <p:spTree>
      <p:nvGrpSpPr>
        <p:cNvPr id="1" name=""/>
        <p:cNvGrpSpPr/>
        <p:nvPr/>
      </p:nvGrpSpPr>
      <p:grpSpPr>
        <a:xfrm>
          <a:off x="0" y="0"/>
          <a:ext cx="0" cy="0"/>
          <a:chOff x="0" y="0"/>
          <a:chExt cx="0" cy="0"/>
        </a:xfrm>
      </p:grpSpPr>
      <p:sp>
        <p:nvSpPr>
          <p:cNvPr id="45" name="Slide Title"/>
          <p:cNvSpPr txBox="1">
            <a:spLocks noGrp="1"/>
          </p:cNvSpPr>
          <p:nvPr>
            <p:ph type="title" hasCustomPrompt="1"/>
          </p:nvPr>
        </p:nvSpPr>
        <p:spPr>
          <a:xfrm>
            <a:off x="1206500" y="635000"/>
            <a:ext cx="19888495" cy="1689100"/>
          </a:xfrm>
          <a:prstGeom prst="rect">
            <a:avLst/>
          </a:prstGeom>
        </p:spPr>
        <p:txBody>
          <a:bodyPr/>
          <a:lstStyle/>
          <a:p>
            <a:r>
              <a:rPr dirty="0"/>
              <a:t>Slide Title</a:t>
            </a:r>
          </a:p>
        </p:txBody>
      </p:sp>
      <p:sp>
        <p:nvSpPr>
          <p:cNvPr id="46" name="Slide Subtitle"/>
          <p:cNvSpPr txBox="1">
            <a:spLocks noGrp="1"/>
          </p:cNvSpPr>
          <p:nvPr>
            <p:ph type="body" sz="quarter" idx="21" hasCustomPrompt="1"/>
          </p:nvPr>
        </p:nvSpPr>
        <p:spPr>
          <a:xfrm>
            <a:off x="1206500" y="2324100"/>
            <a:ext cx="19888495"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rPr dirty="0"/>
              <a:t>Slide Subtitle</a:t>
            </a:r>
          </a:p>
        </p:txBody>
      </p:sp>
      <p:sp>
        <p:nvSpPr>
          <p:cNvPr id="47" name="Body Level One…"/>
          <p:cNvSpPr txBox="1">
            <a:spLocks noGrp="1"/>
          </p:cNvSpPr>
          <p:nvPr>
            <p:ph type="body" idx="1" hasCustomPrompt="1"/>
          </p:nvPr>
        </p:nvSpPr>
        <p:spPr>
          <a:xfrm>
            <a:off x="1206500" y="4013200"/>
            <a:ext cx="10560051" cy="8256012"/>
          </a:xfrm>
          <a:prstGeom prst="rect">
            <a:avLst/>
          </a:prstGeom>
        </p:spPr>
        <p:txBody>
          <a:bodyPr/>
          <a:lstStyle/>
          <a:p>
            <a:r>
              <a:t>Slide bullet text</a:t>
            </a:r>
          </a:p>
          <a:p>
            <a:pPr lvl="1"/>
            <a:endParaRPr/>
          </a:p>
          <a:p>
            <a:pPr lvl="2"/>
            <a:endParaRPr/>
          </a:p>
          <a:p>
            <a:pPr lvl="3"/>
            <a:endParaRPr/>
          </a:p>
          <a:p>
            <a:pPr lvl="4"/>
            <a:endParaRP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3" name="pasted-movie.png" descr="pasted-movie.png">
            <a:extLst>
              <a:ext uri="{FF2B5EF4-FFF2-40B4-BE49-F238E27FC236}">
                <a16:creationId xmlns:a16="http://schemas.microsoft.com/office/drawing/2014/main" id="{E36FE3B0-BE21-48FA-A817-A75B65F74B54}"/>
              </a:ext>
            </a:extLst>
          </p:cNvPr>
          <p:cNvPicPr>
            <a:picLocks noChangeAspect="1"/>
          </p:cNvPicPr>
          <p:nvPr userDrawn="1"/>
        </p:nvPicPr>
        <p:blipFill>
          <a:blip r:embed="rId2"/>
          <a:srcRect l="938" t="316" b="19"/>
          <a:stretch>
            <a:fillRect/>
          </a:stretch>
        </p:blipFill>
        <p:spPr>
          <a:xfrm>
            <a:off x="21688128" y="373956"/>
            <a:ext cx="2256556" cy="1689100"/>
          </a:xfrm>
          <a:custGeom>
            <a:avLst/>
            <a:gdLst/>
            <a:ahLst/>
            <a:cxnLst>
              <a:cxn ang="0">
                <a:pos x="wd2" y="hd2"/>
              </a:cxn>
              <a:cxn ang="5400000">
                <a:pos x="wd2" y="hd2"/>
              </a:cxn>
              <a:cxn ang="10800000">
                <a:pos x="wd2" y="hd2"/>
              </a:cxn>
              <a:cxn ang="16200000">
                <a:pos x="wd2" y="hd2"/>
              </a:cxn>
            </a:cxnLst>
            <a:rect l="0" t="0" r="r" b="b"/>
            <a:pathLst>
              <a:path w="21537" h="21543" extrusionOk="0">
                <a:moveTo>
                  <a:pt x="14335" y="0"/>
                </a:moveTo>
                <a:cubicBezTo>
                  <a:pt x="14129" y="26"/>
                  <a:pt x="13999" y="56"/>
                  <a:pt x="13968" y="106"/>
                </a:cubicBezTo>
                <a:cubicBezTo>
                  <a:pt x="13909" y="201"/>
                  <a:pt x="13752" y="280"/>
                  <a:pt x="13621" y="280"/>
                </a:cubicBezTo>
                <a:cubicBezTo>
                  <a:pt x="13218" y="280"/>
                  <a:pt x="12782" y="597"/>
                  <a:pt x="12468" y="1119"/>
                </a:cubicBezTo>
                <a:cubicBezTo>
                  <a:pt x="12169" y="1618"/>
                  <a:pt x="11795" y="2559"/>
                  <a:pt x="11795" y="2815"/>
                </a:cubicBezTo>
                <a:cubicBezTo>
                  <a:pt x="11795" y="2891"/>
                  <a:pt x="11717" y="3057"/>
                  <a:pt x="11621" y="3185"/>
                </a:cubicBezTo>
                <a:cubicBezTo>
                  <a:pt x="11457" y="3404"/>
                  <a:pt x="11426" y="3408"/>
                  <a:pt x="11132" y="3243"/>
                </a:cubicBezTo>
                <a:cubicBezTo>
                  <a:pt x="10774" y="3044"/>
                  <a:pt x="10070" y="3018"/>
                  <a:pt x="9621" y="3185"/>
                </a:cubicBezTo>
                <a:cubicBezTo>
                  <a:pt x="9453" y="3248"/>
                  <a:pt x="9125" y="3510"/>
                  <a:pt x="8890" y="3770"/>
                </a:cubicBezTo>
                <a:cubicBezTo>
                  <a:pt x="8655" y="4030"/>
                  <a:pt x="8411" y="4216"/>
                  <a:pt x="8349" y="4184"/>
                </a:cubicBezTo>
                <a:cubicBezTo>
                  <a:pt x="8287" y="4152"/>
                  <a:pt x="8211" y="4174"/>
                  <a:pt x="8183" y="4235"/>
                </a:cubicBezTo>
                <a:cubicBezTo>
                  <a:pt x="8118" y="4375"/>
                  <a:pt x="7473" y="4384"/>
                  <a:pt x="7409" y="4246"/>
                </a:cubicBezTo>
                <a:cubicBezTo>
                  <a:pt x="7343" y="4103"/>
                  <a:pt x="6779" y="3970"/>
                  <a:pt x="6583" y="4053"/>
                </a:cubicBezTo>
                <a:cubicBezTo>
                  <a:pt x="6494" y="4091"/>
                  <a:pt x="6400" y="4238"/>
                  <a:pt x="6373" y="4380"/>
                </a:cubicBezTo>
                <a:cubicBezTo>
                  <a:pt x="6347" y="4522"/>
                  <a:pt x="6169" y="4841"/>
                  <a:pt x="5979" y="5088"/>
                </a:cubicBezTo>
                <a:cubicBezTo>
                  <a:pt x="5696" y="5458"/>
                  <a:pt x="5593" y="5525"/>
                  <a:pt x="5406" y="5462"/>
                </a:cubicBezTo>
                <a:cubicBezTo>
                  <a:pt x="5132" y="5370"/>
                  <a:pt x="5035" y="5092"/>
                  <a:pt x="5172" y="4798"/>
                </a:cubicBezTo>
                <a:cubicBezTo>
                  <a:pt x="5341" y="4437"/>
                  <a:pt x="5293" y="4118"/>
                  <a:pt x="5050" y="3995"/>
                </a:cubicBezTo>
                <a:cubicBezTo>
                  <a:pt x="4720" y="3827"/>
                  <a:pt x="4428" y="3860"/>
                  <a:pt x="4368" y="4068"/>
                </a:cubicBezTo>
                <a:cubicBezTo>
                  <a:pt x="4267" y="4421"/>
                  <a:pt x="4317" y="5626"/>
                  <a:pt x="4452" y="6076"/>
                </a:cubicBezTo>
                <a:cubicBezTo>
                  <a:pt x="4563" y="6447"/>
                  <a:pt x="4663" y="6568"/>
                  <a:pt x="4996" y="6741"/>
                </a:cubicBezTo>
                <a:cubicBezTo>
                  <a:pt x="5501" y="7003"/>
                  <a:pt x="6124" y="7035"/>
                  <a:pt x="6382" y="6813"/>
                </a:cubicBezTo>
                <a:cubicBezTo>
                  <a:pt x="6561" y="6659"/>
                  <a:pt x="6600" y="6675"/>
                  <a:pt x="6879" y="7002"/>
                </a:cubicBezTo>
                <a:cubicBezTo>
                  <a:pt x="7158" y="7330"/>
                  <a:pt x="7650" y="7600"/>
                  <a:pt x="7971" y="7601"/>
                </a:cubicBezTo>
                <a:cubicBezTo>
                  <a:pt x="8045" y="7602"/>
                  <a:pt x="8253" y="7499"/>
                  <a:pt x="8433" y="7376"/>
                </a:cubicBezTo>
                <a:lnTo>
                  <a:pt x="8762" y="7155"/>
                </a:lnTo>
                <a:lnTo>
                  <a:pt x="9075" y="7434"/>
                </a:lnTo>
                <a:cubicBezTo>
                  <a:pt x="9245" y="7589"/>
                  <a:pt x="9429" y="7718"/>
                  <a:pt x="9485" y="7718"/>
                </a:cubicBezTo>
                <a:cubicBezTo>
                  <a:pt x="9710" y="7718"/>
                  <a:pt x="9789" y="7974"/>
                  <a:pt x="9664" y="8295"/>
                </a:cubicBezTo>
                <a:cubicBezTo>
                  <a:pt x="9460" y="8823"/>
                  <a:pt x="9335" y="8902"/>
                  <a:pt x="9001" y="8716"/>
                </a:cubicBezTo>
                <a:cubicBezTo>
                  <a:pt x="8740" y="8571"/>
                  <a:pt x="8673" y="8576"/>
                  <a:pt x="8403" y="8753"/>
                </a:cubicBezTo>
                <a:cubicBezTo>
                  <a:pt x="8236" y="8862"/>
                  <a:pt x="8108" y="9010"/>
                  <a:pt x="8118" y="9079"/>
                </a:cubicBezTo>
                <a:cubicBezTo>
                  <a:pt x="8128" y="9149"/>
                  <a:pt x="8081" y="9267"/>
                  <a:pt x="8015" y="9341"/>
                </a:cubicBezTo>
                <a:cubicBezTo>
                  <a:pt x="7917" y="9449"/>
                  <a:pt x="7867" y="9394"/>
                  <a:pt x="7748" y="9061"/>
                </a:cubicBezTo>
                <a:cubicBezTo>
                  <a:pt x="7645" y="8770"/>
                  <a:pt x="7519" y="8618"/>
                  <a:pt x="7327" y="8549"/>
                </a:cubicBezTo>
                <a:cubicBezTo>
                  <a:pt x="6687" y="8321"/>
                  <a:pt x="6436" y="8906"/>
                  <a:pt x="6357" y="10797"/>
                </a:cubicBezTo>
                <a:cubicBezTo>
                  <a:pt x="6310" y="11939"/>
                  <a:pt x="6282" y="12103"/>
                  <a:pt x="6102" y="12323"/>
                </a:cubicBezTo>
                <a:cubicBezTo>
                  <a:pt x="5735" y="12769"/>
                  <a:pt x="4838" y="12475"/>
                  <a:pt x="4838" y="11909"/>
                </a:cubicBezTo>
                <a:cubicBezTo>
                  <a:pt x="4838" y="11804"/>
                  <a:pt x="4916" y="11422"/>
                  <a:pt x="5012" y="11059"/>
                </a:cubicBezTo>
                <a:cubicBezTo>
                  <a:pt x="5228" y="10236"/>
                  <a:pt x="5230" y="9965"/>
                  <a:pt x="5023" y="9817"/>
                </a:cubicBezTo>
                <a:cubicBezTo>
                  <a:pt x="4866" y="9705"/>
                  <a:pt x="4342" y="9529"/>
                  <a:pt x="4221" y="9533"/>
                </a:cubicBezTo>
                <a:cubicBezTo>
                  <a:pt x="4205" y="9544"/>
                  <a:pt x="4190" y="9560"/>
                  <a:pt x="4175" y="9573"/>
                </a:cubicBezTo>
                <a:cubicBezTo>
                  <a:pt x="4187" y="9629"/>
                  <a:pt x="4159" y="9771"/>
                  <a:pt x="4096" y="9933"/>
                </a:cubicBezTo>
                <a:cubicBezTo>
                  <a:pt x="4027" y="10113"/>
                  <a:pt x="3969" y="10386"/>
                  <a:pt x="3969" y="10539"/>
                </a:cubicBezTo>
                <a:cubicBezTo>
                  <a:pt x="3969" y="10692"/>
                  <a:pt x="3886" y="10919"/>
                  <a:pt x="3784" y="11041"/>
                </a:cubicBezTo>
                <a:cubicBezTo>
                  <a:pt x="3682" y="11162"/>
                  <a:pt x="3504" y="11463"/>
                  <a:pt x="3387" y="11709"/>
                </a:cubicBezTo>
                <a:cubicBezTo>
                  <a:pt x="3187" y="12130"/>
                  <a:pt x="3165" y="12145"/>
                  <a:pt x="3015" y="11963"/>
                </a:cubicBezTo>
                <a:cubicBezTo>
                  <a:pt x="2772" y="11670"/>
                  <a:pt x="2741" y="11333"/>
                  <a:pt x="2933" y="11077"/>
                </a:cubicBezTo>
                <a:cubicBezTo>
                  <a:pt x="3044" y="10929"/>
                  <a:pt x="3121" y="10617"/>
                  <a:pt x="3156" y="10169"/>
                </a:cubicBezTo>
                <a:cubicBezTo>
                  <a:pt x="3206" y="9536"/>
                  <a:pt x="3195" y="9473"/>
                  <a:pt x="2999" y="9301"/>
                </a:cubicBezTo>
                <a:cubicBezTo>
                  <a:pt x="2670" y="9013"/>
                  <a:pt x="2283" y="8944"/>
                  <a:pt x="2153" y="9152"/>
                </a:cubicBezTo>
                <a:cubicBezTo>
                  <a:pt x="2093" y="9250"/>
                  <a:pt x="1985" y="9791"/>
                  <a:pt x="1914" y="10354"/>
                </a:cubicBezTo>
                <a:cubicBezTo>
                  <a:pt x="1820" y="11104"/>
                  <a:pt x="1737" y="11431"/>
                  <a:pt x="1605" y="11582"/>
                </a:cubicBezTo>
                <a:cubicBezTo>
                  <a:pt x="1365" y="11854"/>
                  <a:pt x="1242" y="11712"/>
                  <a:pt x="1009" y="10881"/>
                </a:cubicBezTo>
                <a:cubicBezTo>
                  <a:pt x="909" y="10522"/>
                  <a:pt x="752" y="10158"/>
                  <a:pt x="659" y="10071"/>
                </a:cubicBezTo>
                <a:cubicBezTo>
                  <a:pt x="480" y="9903"/>
                  <a:pt x="425" y="9296"/>
                  <a:pt x="577" y="9170"/>
                </a:cubicBezTo>
                <a:cubicBezTo>
                  <a:pt x="625" y="9131"/>
                  <a:pt x="664" y="8860"/>
                  <a:pt x="664" y="8567"/>
                </a:cubicBezTo>
                <a:lnTo>
                  <a:pt x="664" y="8284"/>
                </a:lnTo>
                <a:cubicBezTo>
                  <a:pt x="631" y="8249"/>
                  <a:pt x="591" y="8240"/>
                  <a:pt x="550" y="8230"/>
                </a:cubicBezTo>
                <a:lnTo>
                  <a:pt x="485" y="8342"/>
                </a:lnTo>
                <a:cubicBezTo>
                  <a:pt x="371" y="8536"/>
                  <a:pt x="287" y="8892"/>
                  <a:pt x="257" y="9316"/>
                </a:cubicBezTo>
                <a:cubicBezTo>
                  <a:pt x="228" y="9716"/>
                  <a:pt x="155" y="10040"/>
                  <a:pt x="75" y="10125"/>
                </a:cubicBezTo>
                <a:cubicBezTo>
                  <a:pt x="-45" y="10253"/>
                  <a:pt x="-31" y="10344"/>
                  <a:pt x="194" y="10939"/>
                </a:cubicBezTo>
                <a:cubicBezTo>
                  <a:pt x="397" y="11473"/>
                  <a:pt x="527" y="11664"/>
                  <a:pt x="836" y="11872"/>
                </a:cubicBezTo>
                <a:cubicBezTo>
                  <a:pt x="1049" y="12016"/>
                  <a:pt x="1348" y="12134"/>
                  <a:pt x="1501" y="12134"/>
                </a:cubicBezTo>
                <a:cubicBezTo>
                  <a:pt x="1724" y="12134"/>
                  <a:pt x="1817" y="12214"/>
                  <a:pt x="1963" y="12530"/>
                </a:cubicBezTo>
                <a:cubicBezTo>
                  <a:pt x="2096" y="12817"/>
                  <a:pt x="2298" y="13009"/>
                  <a:pt x="2708" y="13241"/>
                </a:cubicBezTo>
                <a:cubicBezTo>
                  <a:pt x="3168" y="13503"/>
                  <a:pt x="3311" y="13652"/>
                  <a:pt x="3488" y="14055"/>
                </a:cubicBezTo>
                <a:cubicBezTo>
                  <a:pt x="3606" y="14326"/>
                  <a:pt x="3760" y="14578"/>
                  <a:pt x="3830" y="14614"/>
                </a:cubicBezTo>
                <a:cubicBezTo>
                  <a:pt x="3921" y="14661"/>
                  <a:pt x="3945" y="14787"/>
                  <a:pt x="3912" y="15061"/>
                </a:cubicBezTo>
                <a:cubicBezTo>
                  <a:pt x="3875" y="15364"/>
                  <a:pt x="3909" y="15499"/>
                  <a:pt x="4069" y="15693"/>
                </a:cubicBezTo>
                <a:cubicBezTo>
                  <a:pt x="4367" y="16052"/>
                  <a:pt x="4627" y="16098"/>
                  <a:pt x="4873" y="15838"/>
                </a:cubicBezTo>
                <a:cubicBezTo>
                  <a:pt x="5084" y="15616"/>
                  <a:pt x="5089" y="15619"/>
                  <a:pt x="5224" y="15878"/>
                </a:cubicBezTo>
                <a:cubicBezTo>
                  <a:pt x="5299" y="16021"/>
                  <a:pt x="5360" y="16090"/>
                  <a:pt x="5360" y="16034"/>
                </a:cubicBezTo>
                <a:cubicBezTo>
                  <a:pt x="5360" y="15978"/>
                  <a:pt x="5428" y="16013"/>
                  <a:pt x="5512" y="16110"/>
                </a:cubicBezTo>
                <a:cubicBezTo>
                  <a:pt x="5596" y="16208"/>
                  <a:pt x="5812" y="16350"/>
                  <a:pt x="5990" y="16426"/>
                </a:cubicBezTo>
                <a:cubicBezTo>
                  <a:pt x="6225" y="16527"/>
                  <a:pt x="6355" y="16678"/>
                  <a:pt x="6458" y="16967"/>
                </a:cubicBezTo>
                <a:cubicBezTo>
                  <a:pt x="6677" y="17585"/>
                  <a:pt x="7064" y="17895"/>
                  <a:pt x="7746" y="17992"/>
                </a:cubicBezTo>
                <a:cubicBezTo>
                  <a:pt x="8060" y="18036"/>
                  <a:pt x="8129" y="18233"/>
                  <a:pt x="7887" y="18406"/>
                </a:cubicBezTo>
                <a:cubicBezTo>
                  <a:pt x="7753" y="18501"/>
                  <a:pt x="7479" y="18490"/>
                  <a:pt x="6816" y="18366"/>
                </a:cubicBezTo>
                <a:cubicBezTo>
                  <a:pt x="6326" y="18274"/>
                  <a:pt x="5886" y="18184"/>
                  <a:pt x="5838" y="18166"/>
                </a:cubicBezTo>
                <a:cubicBezTo>
                  <a:pt x="5790" y="18148"/>
                  <a:pt x="5458" y="18204"/>
                  <a:pt x="5102" y="18293"/>
                </a:cubicBezTo>
                <a:cubicBezTo>
                  <a:pt x="4387" y="18471"/>
                  <a:pt x="3970" y="18845"/>
                  <a:pt x="3920" y="19346"/>
                </a:cubicBezTo>
                <a:cubicBezTo>
                  <a:pt x="3904" y="19503"/>
                  <a:pt x="3843" y="19926"/>
                  <a:pt x="3784" y="20287"/>
                </a:cubicBezTo>
                <a:cubicBezTo>
                  <a:pt x="3689" y="20865"/>
                  <a:pt x="3694" y="20978"/>
                  <a:pt x="3825" y="21246"/>
                </a:cubicBezTo>
                <a:lnTo>
                  <a:pt x="3960" y="21525"/>
                </a:lnTo>
                <a:cubicBezTo>
                  <a:pt x="4335" y="21596"/>
                  <a:pt x="5026" y="21453"/>
                  <a:pt x="5425" y="21177"/>
                </a:cubicBezTo>
                <a:cubicBezTo>
                  <a:pt x="5849" y="20883"/>
                  <a:pt x="6758" y="20130"/>
                  <a:pt x="7496" y="19462"/>
                </a:cubicBezTo>
                <a:lnTo>
                  <a:pt x="7846" y="19143"/>
                </a:lnTo>
                <a:lnTo>
                  <a:pt x="8145" y="19357"/>
                </a:lnTo>
                <a:cubicBezTo>
                  <a:pt x="8365" y="19515"/>
                  <a:pt x="8631" y="19571"/>
                  <a:pt x="9153" y="19571"/>
                </a:cubicBezTo>
                <a:cubicBezTo>
                  <a:pt x="9701" y="19571"/>
                  <a:pt x="9995" y="19640"/>
                  <a:pt x="10449" y="19869"/>
                </a:cubicBezTo>
                <a:cubicBezTo>
                  <a:pt x="11177" y="20235"/>
                  <a:pt x="12578" y="20557"/>
                  <a:pt x="13447" y="20559"/>
                </a:cubicBezTo>
                <a:cubicBezTo>
                  <a:pt x="14031" y="20560"/>
                  <a:pt x="14136" y="20525"/>
                  <a:pt x="14455" y="20218"/>
                </a:cubicBezTo>
                <a:cubicBezTo>
                  <a:pt x="14651" y="20029"/>
                  <a:pt x="14895" y="19702"/>
                  <a:pt x="14998" y="19491"/>
                </a:cubicBezTo>
                <a:cubicBezTo>
                  <a:pt x="15112" y="19260"/>
                  <a:pt x="15258" y="19107"/>
                  <a:pt x="15368" y="19107"/>
                </a:cubicBezTo>
                <a:cubicBezTo>
                  <a:pt x="15860" y="19107"/>
                  <a:pt x="16403" y="18448"/>
                  <a:pt x="16403" y="17850"/>
                </a:cubicBezTo>
                <a:cubicBezTo>
                  <a:pt x="16403" y="17728"/>
                  <a:pt x="16227" y="17274"/>
                  <a:pt x="16012" y="16837"/>
                </a:cubicBezTo>
                <a:cubicBezTo>
                  <a:pt x="15529" y="15854"/>
                  <a:pt x="15501" y="15741"/>
                  <a:pt x="15615" y="15192"/>
                </a:cubicBezTo>
                <a:cubicBezTo>
                  <a:pt x="15777" y="14409"/>
                  <a:pt x="15832" y="14372"/>
                  <a:pt x="16156" y="14828"/>
                </a:cubicBezTo>
                <a:cubicBezTo>
                  <a:pt x="16316" y="15053"/>
                  <a:pt x="16495" y="15257"/>
                  <a:pt x="16555" y="15282"/>
                </a:cubicBezTo>
                <a:cubicBezTo>
                  <a:pt x="16642" y="15319"/>
                  <a:pt x="16642" y="15408"/>
                  <a:pt x="16561" y="15696"/>
                </a:cubicBezTo>
                <a:cubicBezTo>
                  <a:pt x="16467" y="16027"/>
                  <a:pt x="16480" y="16095"/>
                  <a:pt x="16691" y="16430"/>
                </a:cubicBezTo>
                <a:cubicBezTo>
                  <a:pt x="16819" y="16633"/>
                  <a:pt x="16925" y="16871"/>
                  <a:pt x="16925" y="16960"/>
                </a:cubicBezTo>
                <a:cubicBezTo>
                  <a:pt x="16925" y="17251"/>
                  <a:pt x="17460" y="17957"/>
                  <a:pt x="17656" y="17926"/>
                </a:cubicBezTo>
                <a:cubicBezTo>
                  <a:pt x="17756" y="17910"/>
                  <a:pt x="17923" y="17969"/>
                  <a:pt x="18025" y="18057"/>
                </a:cubicBezTo>
                <a:lnTo>
                  <a:pt x="18213" y="18217"/>
                </a:lnTo>
                <a:lnTo>
                  <a:pt x="18034" y="18536"/>
                </a:lnTo>
                <a:cubicBezTo>
                  <a:pt x="17680" y="19176"/>
                  <a:pt x="18076" y="19480"/>
                  <a:pt x="18474" y="18874"/>
                </a:cubicBezTo>
                <a:cubicBezTo>
                  <a:pt x="18600" y="18682"/>
                  <a:pt x="18770" y="18525"/>
                  <a:pt x="18852" y="18525"/>
                </a:cubicBezTo>
                <a:cubicBezTo>
                  <a:pt x="19259" y="18525"/>
                  <a:pt x="19452" y="18038"/>
                  <a:pt x="19104" y="17890"/>
                </a:cubicBezTo>
                <a:cubicBezTo>
                  <a:pt x="19012" y="17851"/>
                  <a:pt x="18924" y="17700"/>
                  <a:pt x="18909" y="17559"/>
                </a:cubicBezTo>
                <a:cubicBezTo>
                  <a:pt x="18875" y="17244"/>
                  <a:pt x="18516" y="17137"/>
                  <a:pt x="18436" y="17418"/>
                </a:cubicBezTo>
                <a:cubicBezTo>
                  <a:pt x="18389" y="17582"/>
                  <a:pt x="18354" y="17575"/>
                  <a:pt x="18167" y="17342"/>
                </a:cubicBezTo>
                <a:cubicBezTo>
                  <a:pt x="18048" y="17194"/>
                  <a:pt x="17872" y="16851"/>
                  <a:pt x="17775" y="16579"/>
                </a:cubicBezTo>
                <a:cubicBezTo>
                  <a:pt x="17679" y="16306"/>
                  <a:pt x="17489" y="15995"/>
                  <a:pt x="17354" y="15889"/>
                </a:cubicBezTo>
                <a:cubicBezTo>
                  <a:pt x="17162" y="15737"/>
                  <a:pt x="17128" y="15651"/>
                  <a:pt x="17191" y="15493"/>
                </a:cubicBezTo>
                <a:cubicBezTo>
                  <a:pt x="17314" y="15187"/>
                  <a:pt x="17866" y="15114"/>
                  <a:pt x="18468" y="15322"/>
                </a:cubicBezTo>
                <a:cubicBezTo>
                  <a:pt x="19223" y="15584"/>
                  <a:pt x="19529" y="15552"/>
                  <a:pt x="19977" y="15173"/>
                </a:cubicBezTo>
                <a:cubicBezTo>
                  <a:pt x="20190" y="14992"/>
                  <a:pt x="20473" y="14807"/>
                  <a:pt x="20604" y="14763"/>
                </a:cubicBezTo>
                <a:cubicBezTo>
                  <a:pt x="20736" y="14719"/>
                  <a:pt x="20998" y="14495"/>
                  <a:pt x="21188" y="14265"/>
                </a:cubicBezTo>
                <a:cubicBezTo>
                  <a:pt x="21396" y="14015"/>
                  <a:pt x="21512" y="13784"/>
                  <a:pt x="21534" y="13601"/>
                </a:cubicBezTo>
                <a:cubicBezTo>
                  <a:pt x="21555" y="13417"/>
                  <a:pt x="21482" y="13284"/>
                  <a:pt x="21311" y="13227"/>
                </a:cubicBezTo>
                <a:cubicBezTo>
                  <a:pt x="21038" y="13135"/>
                  <a:pt x="20783" y="13276"/>
                  <a:pt x="20373" y="13757"/>
                </a:cubicBezTo>
                <a:lnTo>
                  <a:pt x="20063" y="14124"/>
                </a:lnTo>
                <a:lnTo>
                  <a:pt x="19474" y="13648"/>
                </a:lnTo>
                <a:cubicBezTo>
                  <a:pt x="18925" y="13206"/>
                  <a:pt x="17959" y="12715"/>
                  <a:pt x="17637" y="12715"/>
                </a:cubicBezTo>
                <a:cubicBezTo>
                  <a:pt x="17561" y="12715"/>
                  <a:pt x="17662" y="12572"/>
                  <a:pt x="17862" y="12399"/>
                </a:cubicBezTo>
                <a:cubicBezTo>
                  <a:pt x="18244" y="12068"/>
                  <a:pt x="18490" y="11544"/>
                  <a:pt x="18490" y="11055"/>
                </a:cubicBezTo>
                <a:cubicBezTo>
                  <a:pt x="18490" y="10896"/>
                  <a:pt x="18543" y="10736"/>
                  <a:pt x="18607" y="10703"/>
                </a:cubicBezTo>
                <a:cubicBezTo>
                  <a:pt x="18753" y="10628"/>
                  <a:pt x="18925" y="9519"/>
                  <a:pt x="18925" y="8647"/>
                </a:cubicBezTo>
                <a:cubicBezTo>
                  <a:pt x="18925" y="7812"/>
                  <a:pt x="18762" y="7583"/>
                  <a:pt x="18112" y="7511"/>
                </a:cubicBezTo>
                <a:cubicBezTo>
                  <a:pt x="17584" y="7452"/>
                  <a:pt x="17187" y="7666"/>
                  <a:pt x="16960" y="8128"/>
                </a:cubicBezTo>
                <a:cubicBezTo>
                  <a:pt x="16787" y="8481"/>
                  <a:pt x="16731" y="8488"/>
                  <a:pt x="16621" y="8164"/>
                </a:cubicBezTo>
                <a:cubicBezTo>
                  <a:pt x="16573" y="8025"/>
                  <a:pt x="16424" y="7803"/>
                  <a:pt x="16289" y="7670"/>
                </a:cubicBezTo>
                <a:cubicBezTo>
                  <a:pt x="15770" y="7160"/>
                  <a:pt x="14597" y="7464"/>
                  <a:pt x="14504" y="8135"/>
                </a:cubicBezTo>
                <a:cubicBezTo>
                  <a:pt x="14461" y="8442"/>
                  <a:pt x="14174" y="8831"/>
                  <a:pt x="13740" y="9170"/>
                </a:cubicBezTo>
                <a:cubicBezTo>
                  <a:pt x="13295" y="9519"/>
                  <a:pt x="13012" y="9977"/>
                  <a:pt x="13012" y="10343"/>
                </a:cubicBezTo>
                <a:cubicBezTo>
                  <a:pt x="13012" y="10492"/>
                  <a:pt x="12936" y="10669"/>
                  <a:pt x="12843" y="10735"/>
                </a:cubicBezTo>
                <a:cubicBezTo>
                  <a:pt x="12608" y="10904"/>
                  <a:pt x="12602" y="10897"/>
                  <a:pt x="12645" y="10507"/>
                </a:cubicBezTo>
                <a:cubicBezTo>
                  <a:pt x="12726" y="9766"/>
                  <a:pt x="12138" y="9149"/>
                  <a:pt x="11466" y="9272"/>
                </a:cubicBezTo>
                <a:lnTo>
                  <a:pt x="11077" y="9345"/>
                </a:lnTo>
                <a:lnTo>
                  <a:pt x="11132" y="8909"/>
                </a:lnTo>
                <a:cubicBezTo>
                  <a:pt x="11218" y="8206"/>
                  <a:pt x="11346" y="7685"/>
                  <a:pt x="11536" y="7271"/>
                </a:cubicBezTo>
                <a:lnTo>
                  <a:pt x="11713" y="6882"/>
                </a:lnTo>
                <a:lnTo>
                  <a:pt x="11971" y="7318"/>
                </a:lnTo>
                <a:cubicBezTo>
                  <a:pt x="12113" y="7556"/>
                  <a:pt x="12229" y="7783"/>
                  <a:pt x="12229" y="7823"/>
                </a:cubicBezTo>
                <a:cubicBezTo>
                  <a:pt x="12229" y="7863"/>
                  <a:pt x="12328" y="8036"/>
                  <a:pt x="12449" y="8211"/>
                </a:cubicBezTo>
                <a:cubicBezTo>
                  <a:pt x="12905" y="8868"/>
                  <a:pt x="13800" y="8475"/>
                  <a:pt x="14053" y="7507"/>
                </a:cubicBezTo>
                <a:cubicBezTo>
                  <a:pt x="14156" y="7109"/>
                  <a:pt x="14162" y="6971"/>
                  <a:pt x="14074" y="6784"/>
                </a:cubicBezTo>
                <a:cubicBezTo>
                  <a:pt x="13980" y="6582"/>
                  <a:pt x="14000" y="6108"/>
                  <a:pt x="14115" y="5833"/>
                </a:cubicBezTo>
                <a:cubicBezTo>
                  <a:pt x="14135" y="5786"/>
                  <a:pt x="14461" y="6035"/>
                  <a:pt x="14841" y="6385"/>
                </a:cubicBezTo>
                <a:cubicBezTo>
                  <a:pt x="15433" y="6930"/>
                  <a:pt x="15590" y="7020"/>
                  <a:pt x="15933" y="7020"/>
                </a:cubicBezTo>
                <a:cubicBezTo>
                  <a:pt x="16397" y="7020"/>
                  <a:pt x="16756" y="6776"/>
                  <a:pt x="16958" y="6319"/>
                </a:cubicBezTo>
                <a:cubicBezTo>
                  <a:pt x="17138" y="5911"/>
                  <a:pt x="17143" y="4830"/>
                  <a:pt x="16968" y="4271"/>
                </a:cubicBezTo>
                <a:cubicBezTo>
                  <a:pt x="16897" y="4042"/>
                  <a:pt x="16838" y="3660"/>
                  <a:pt x="16838" y="3425"/>
                </a:cubicBezTo>
                <a:cubicBezTo>
                  <a:pt x="16838" y="3135"/>
                  <a:pt x="16747" y="2815"/>
                  <a:pt x="16555" y="2433"/>
                </a:cubicBezTo>
                <a:cubicBezTo>
                  <a:pt x="16186" y="1697"/>
                  <a:pt x="16089" y="1463"/>
                  <a:pt x="15963" y="1003"/>
                </a:cubicBezTo>
                <a:cubicBezTo>
                  <a:pt x="15893" y="746"/>
                  <a:pt x="15727" y="517"/>
                  <a:pt x="15458" y="305"/>
                </a:cubicBezTo>
                <a:cubicBezTo>
                  <a:pt x="15110" y="32"/>
                  <a:pt x="14964" y="-4"/>
                  <a:pt x="14335" y="0"/>
                </a:cubicBezTo>
                <a:close/>
                <a:moveTo>
                  <a:pt x="13501" y="676"/>
                </a:moveTo>
                <a:cubicBezTo>
                  <a:pt x="13753" y="699"/>
                  <a:pt x="14012" y="831"/>
                  <a:pt x="13990" y="963"/>
                </a:cubicBezTo>
                <a:cubicBezTo>
                  <a:pt x="13978" y="1035"/>
                  <a:pt x="14057" y="1097"/>
                  <a:pt x="14164" y="1101"/>
                </a:cubicBezTo>
                <a:cubicBezTo>
                  <a:pt x="14505" y="1112"/>
                  <a:pt x="15138" y="1209"/>
                  <a:pt x="15256" y="1268"/>
                </a:cubicBezTo>
                <a:cubicBezTo>
                  <a:pt x="15434" y="1356"/>
                  <a:pt x="15288" y="1558"/>
                  <a:pt x="15047" y="1558"/>
                </a:cubicBezTo>
                <a:cubicBezTo>
                  <a:pt x="14748" y="1558"/>
                  <a:pt x="14172" y="1972"/>
                  <a:pt x="14009" y="2303"/>
                </a:cubicBezTo>
                <a:cubicBezTo>
                  <a:pt x="13823" y="2682"/>
                  <a:pt x="13907" y="3147"/>
                  <a:pt x="14243" y="3610"/>
                </a:cubicBezTo>
                <a:cubicBezTo>
                  <a:pt x="14481" y="3938"/>
                  <a:pt x="14523" y="4082"/>
                  <a:pt x="14528" y="4587"/>
                </a:cubicBezTo>
                <a:cubicBezTo>
                  <a:pt x="14532" y="4914"/>
                  <a:pt x="14510" y="5201"/>
                  <a:pt x="14479" y="5226"/>
                </a:cubicBezTo>
                <a:cubicBezTo>
                  <a:pt x="14449" y="5251"/>
                  <a:pt x="14293" y="5144"/>
                  <a:pt x="14131" y="4987"/>
                </a:cubicBezTo>
                <a:cubicBezTo>
                  <a:pt x="13614" y="4483"/>
                  <a:pt x="13451" y="4429"/>
                  <a:pt x="12890" y="4565"/>
                </a:cubicBezTo>
                <a:cubicBezTo>
                  <a:pt x="12608" y="4634"/>
                  <a:pt x="12353" y="4670"/>
                  <a:pt x="12324" y="4649"/>
                </a:cubicBezTo>
                <a:cubicBezTo>
                  <a:pt x="12296" y="4628"/>
                  <a:pt x="12038" y="4773"/>
                  <a:pt x="11751" y="4972"/>
                </a:cubicBezTo>
                <a:cubicBezTo>
                  <a:pt x="11299" y="5285"/>
                  <a:pt x="11181" y="5444"/>
                  <a:pt x="10865" y="6149"/>
                </a:cubicBezTo>
                <a:cubicBezTo>
                  <a:pt x="10619" y="6697"/>
                  <a:pt x="10446" y="6962"/>
                  <a:pt x="10335" y="6962"/>
                </a:cubicBezTo>
                <a:cubicBezTo>
                  <a:pt x="10245" y="6962"/>
                  <a:pt x="10115" y="7019"/>
                  <a:pt x="10047" y="7089"/>
                </a:cubicBezTo>
                <a:cubicBezTo>
                  <a:pt x="9699" y="7450"/>
                  <a:pt x="9598" y="7344"/>
                  <a:pt x="9501" y="6530"/>
                </a:cubicBezTo>
                <a:cubicBezTo>
                  <a:pt x="9459" y="6171"/>
                  <a:pt x="9479" y="6074"/>
                  <a:pt x="9629" y="5967"/>
                </a:cubicBezTo>
                <a:cubicBezTo>
                  <a:pt x="9794" y="5849"/>
                  <a:pt x="9799" y="5823"/>
                  <a:pt x="9672" y="5637"/>
                </a:cubicBezTo>
                <a:cubicBezTo>
                  <a:pt x="9597" y="5525"/>
                  <a:pt x="9534" y="5299"/>
                  <a:pt x="9534" y="5135"/>
                </a:cubicBezTo>
                <a:cubicBezTo>
                  <a:pt x="9534" y="4813"/>
                  <a:pt x="9395" y="4696"/>
                  <a:pt x="9015" y="4696"/>
                </a:cubicBezTo>
                <a:cubicBezTo>
                  <a:pt x="8704" y="4696"/>
                  <a:pt x="8606" y="4866"/>
                  <a:pt x="8553" y="5495"/>
                </a:cubicBezTo>
                <a:cubicBezTo>
                  <a:pt x="8520" y="5888"/>
                  <a:pt x="8435" y="6103"/>
                  <a:pt x="8175" y="6450"/>
                </a:cubicBezTo>
                <a:cubicBezTo>
                  <a:pt x="7715" y="7063"/>
                  <a:pt x="7460" y="7085"/>
                  <a:pt x="7235" y="6534"/>
                </a:cubicBezTo>
                <a:lnTo>
                  <a:pt x="7061" y="6109"/>
                </a:lnTo>
                <a:lnTo>
                  <a:pt x="7240" y="5430"/>
                </a:lnTo>
                <a:lnTo>
                  <a:pt x="7422" y="4754"/>
                </a:lnTo>
                <a:lnTo>
                  <a:pt x="7993" y="4631"/>
                </a:lnTo>
                <a:cubicBezTo>
                  <a:pt x="8307" y="4562"/>
                  <a:pt x="8653" y="4416"/>
                  <a:pt x="8765" y="4307"/>
                </a:cubicBezTo>
                <a:cubicBezTo>
                  <a:pt x="9501" y="3595"/>
                  <a:pt x="9625" y="3515"/>
                  <a:pt x="10094" y="3450"/>
                </a:cubicBezTo>
                <a:cubicBezTo>
                  <a:pt x="10568" y="3385"/>
                  <a:pt x="11381" y="3557"/>
                  <a:pt x="11743" y="3799"/>
                </a:cubicBezTo>
                <a:cubicBezTo>
                  <a:pt x="11750" y="3804"/>
                  <a:pt x="11750" y="3799"/>
                  <a:pt x="11757" y="3803"/>
                </a:cubicBezTo>
                <a:cubicBezTo>
                  <a:pt x="11796" y="3780"/>
                  <a:pt x="11828" y="3750"/>
                  <a:pt x="11857" y="3715"/>
                </a:cubicBezTo>
                <a:cubicBezTo>
                  <a:pt x="11836" y="3617"/>
                  <a:pt x="11861" y="3458"/>
                  <a:pt x="11920" y="3345"/>
                </a:cubicBezTo>
                <a:cubicBezTo>
                  <a:pt x="11982" y="3226"/>
                  <a:pt x="12060" y="2961"/>
                  <a:pt x="12093" y="2757"/>
                </a:cubicBezTo>
                <a:cubicBezTo>
                  <a:pt x="12186" y="2189"/>
                  <a:pt x="12989" y="771"/>
                  <a:pt x="13262" y="694"/>
                </a:cubicBezTo>
                <a:cubicBezTo>
                  <a:pt x="13333" y="674"/>
                  <a:pt x="13417" y="668"/>
                  <a:pt x="13501" y="676"/>
                </a:cubicBezTo>
                <a:close/>
                <a:moveTo>
                  <a:pt x="15333" y="2263"/>
                </a:moveTo>
                <a:cubicBezTo>
                  <a:pt x="15481" y="2288"/>
                  <a:pt x="15497" y="2472"/>
                  <a:pt x="15265" y="2793"/>
                </a:cubicBezTo>
                <a:cubicBezTo>
                  <a:pt x="15056" y="3081"/>
                  <a:pt x="14903" y="3185"/>
                  <a:pt x="14697" y="3185"/>
                </a:cubicBezTo>
                <a:cubicBezTo>
                  <a:pt x="14300" y="3185"/>
                  <a:pt x="14265" y="3017"/>
                  <a:pt x="14596" y="2680"/>
                </a:cubicBezTo>
                <a:cubicBezTo>
                  <a:pt x="14900" y="2372"/>
                  <a:pt x="15184" y="2238"/>
                  <a:pt x="15333" y="2263"/>
                </a:cubicBezTo>
                <a:close/>
                <a:moveTo>
                  <a:pt x="15968" y="2604"/>
                </a:moveTo>
                <a:cubicBezTo>
                  <a:pt x="16090" y="2604"/>
                  <a:pt x="16414" y="3218"/>
                  <a:pt x="16341" y="3309"/>
                </a:cubicBezTo>
                <a:cubicBezTo>
                  <a:pt x="16209" y="3471"/>
                  <a:pt x="15924" y="3525"/>
                  <a:pt x="15781" y="3414"/>
                </a:cubicBezTo>
                <a:cubicBezTo>
                  <a:pt x="15649" y="3312"/>
                  <a:pt x="15647" y="3268"/>
                  <a:pt x="15765" y="2953"/>
                </a:cubicBezTo>
                <a:cubicBezTo>
                  <a:pt x="15836" y="2761"/>
                  <a:pt x="15928" y="2604"/>
                  <a:pt x="15968" y="2604"/>
                </a:cubicBezTo>
                <a:close/>
                <a:moveTo>
                  <a:pt x="15765" y="4253"/>
                </a:moveTo>
                <a:cubicBezTo>
                  <a:pt x="16110" y="4307"/>
                  <a:pt x="16104" y="4519"/>
                  <a:pt x="15751" y="4798"/>
                </a:cubicBezTo>
                <a:cubicBezTo>
                  <a:pt x="15219" y="5217"/>
                  <a:pt x="14925" y="5238"/>
                  <a:pt x="14925" y="4859"/>
                </a:cubicBezTo>
                <a:cubicBezTo>
                  <a:pt x="14925" y="4630"/>
                  <a:pt x="15505" y="4212"/>
                  <a:pt x="15765" y="4253"/>
                </a:cubicBezTo>
                <a:close/>
                <a:moveTo>
                  <a:pt x="16520" y="4892"/>
                </a:moveTo>
                <a:cubicBezTo>
                  <a:pt x="16574" y="4869"/>
                  <a:pt x="16611" y="4900"/>
                  <a:pt x="16656" y="4972"/>
                </a:cubicBezTo>
                <a:cubicBezTo>
                  <a:pt x="16792" y="5192"/>
                  <a:pt x="16584" y="5898"/>
                  <a:pt x="16330" y="6080"/>
                </a:cubicBezTo>
                <a:cubicBezTo>
                  <a:pt x="16084" y="6256"/>
                  <a:pt x="15749" y="6237"/>
                  <a:pt x="15626" y="6040"/>
                </a:cubicBezTo>
                <a:cubicBezTo>
                  <a:pt x="15542" y="5905"/>
                  <a:pt x="15569" y="5834"/>
                  <a:pt x="15767" y="5669"/>
                </a:cubicBezTo>
                <a:cubicBezTo>
                  <a:pt x="15902" y="5558"/>
                  <a:pt x="16133" y="5318"/>
                  <a:pt x="16281" y="5135"/>
                </a:cubicBezTo>
                <a:cubicBezTo>
                  <a:pt x="16396" y="4993"/>
                  <a:pt x="16467" y="4916"/>
                  <a:pt x="16520" y="4892"/>
                </a:cubicBezTo>
                <a:close/>
                <a:moveTo>
                  <a:pt x="13009" y="4954"/>
                </a:moveTo>
                <a:cubicBezTo>
                  <a:pt x="13062" y="4948"/>
                  <a:pt x="13123" y="4954"/>
                  <a:pt x="13205" y="4965"/>
                </a:cubicBezTo>
                <a:cubicBezTo>
                  <a:pt x="13701" y="5031"/>
                  <a:pt x="13755" y="5155"/>
                  <a:pt x="13629" y="5909"/>
                </a:cubicBezTo>
                <a:cubicBezTo>
                  <a:pt x="13542" y="6429"/>
                  <a:pt x="13475" y="6577"/>
                  <a:pt x="13267" y="6715"/>
                </a:cubicBezTo>
                <a:cubicBezTo>
                  <a:pt x="13119" y="6814"/>
                  <a:pt x="12992" y="6840"/>
                  <a:pt x="12963" y="6777"/>
                </a:cubicBezTo>
                <a:cubicBezTo>
                  <a:pt x="12935" y="6717"/>
                  <a:pt x="12762" y="6565"/>
                  <a:pt x="12577" y="6439"/>
                </a:cubicBezTo>
                <a:lnTo>
                  <a:pt x="12240" y="6210"/>
                </a:lnTo>
                <a:lnTo>
                  <a:pt x="12553" y="5564"/>
                </a:lnTo>
                <a:cubicBezTo>
                  <a:pt x="12780" y="5097"/>
                  <a:pt x="12851" y="4970"/>
                  <a:pt x="13009" y="4954"/>
                </a:cubicBezTo>
                <a:close/>
                <a:moveTo>
                  <a:pt x="12045" y="5244"/>
                </a:moveTo>
                <a:cubicBezTo>
                  <a:pt x="12093" y="5251"/>
                  <a:pt x="12139" y="5273"/>
                  <a:pt x="12180" y="5313"/>
                </a:cubicBezTo>
                <a:cubicBezTo>
                  <a:pt x="12318" y="5448"/>
                  <a:pt x="12315" y="5480"/>
                  <a:pt x="12140" y="5778"/>
                </a:cubicBezTo>
                <a:cubicBezTo>
                  <a:pt x="11987" y="6038"/>
                  <a:pt x="11927" y="6074"/>
                  <a:pt x="11824" y="5960"/>
                </a:cubicBezTo>
                <a:cubicBezTo>
                  <a:pt x="11724" y="5848"/>
                  <a:pt x="11703" y="5853"/>
                  <a:pt x="11724" y="5978"/>
                </a:cubicBezTo>
                <a:cubicBezTo>
                  <a:pt x="11761" y="6195"/>
                  <a:pt x="11496" y="6255"/>
                  <a:pt x="11373" y="6058"/>
                </a:cubicBezTo>
                <a:cubicBezTo>
                  <a:pt x="11296" y="5933"/>
                  <a:pt x="11317" y="5843"/>
                  <a:pt x="11468" y="5658"/>
                </a:cubicBezTo>
                <a:cubicBezTo>
                  <a:pt x="11718" y="5355"/>
                  <a:pt x="11900" y="5224"/>
                  <a:pt x="12045" y="5244"/>
                </a:cubicBezTo>
                <a:close/>
                <a:moveTo>
                  <a:pt x="11009" y="6988"/>
                </a:moveTo>
                <a:cubicBezTo>
                  <a:pt x="11070" y="7025"/>
                  <a:pt x="11082" y="7180"/>
                  <a:pt x="11017" y="7409"/>
                </a:cubicBezTo>
                <a:cubicBezTo>
                  <a:pt x="10915" y="7769"/>
                  <a:pt x="10898" y="7776"/>
                  <a:pt x="10751" y="7540"/>
                </a:cubicBezTo>
                <a:cubicBezTo>
                  <a:pt x="10661" y="7395"/>
                  <a:pt x="10668" y="7324"/>
                  <a:pt x="10797" y="7133"/>
                </a:cubicBezTo>
                <a:cubicBezTo>
                  <a:pt x="10848" y="7058"/>
                  <a:pt x="10894" y="7011"/>
                  <a:pt x="10933" y="6991"/>
                </a:cubicBezTo>
                <a:cubicBezTo>
                  <a:pt x="10962" y="6976"/>
                  <a:pt x="10989" y="6975"/>
                  <a:pt x="11009" y="6988"/>
                </a:cubicBezTo>
                <a:close/>
                <a:moveTo>
                  <a:pt x="10360" y="7928"/>
                </a:moveTo>
                <a:cubicBezTo>
                  <a:pt x="10754" y="7867"/>
                  <a:pt x="10904" y="8069"/>
                  <a:pt x="10765" y="8477"/>
                </a:cubicBezTo>
                <a:cubicBezTo>
                  <a:pt x="10711" y="8634"/>
                  <a:pt x="10639" y="8755"/>
                  <a:pt x="10602" y="8745"/>
                </a:cubicBezTo>
                <a:cubicBezTo>
                  <a:pt x="10565" y="8736"/>
                  <a:pt x="10416" y="8707"/>
                  <a:pt x="10273" y="8680"/>
                </a:cubicBezTo>
                <a:cubicBezTo>
                  <a:pt x="9928" y="8614"/>
                  <a:pt x="9845" y="8489"/>
                  <a:pt x="9958" y="8208"/>
                </a:cubicBezTo>
                <a:cubicBezTo>
                  <a:pt x="10016" y="8062"/>
                  <a:pt x="10165" y="7959"/>
                  <a:pt x="10360" y="7928"/>
                </a:cubicBezTo>
                <a:close/>
                <a:moveTo>
                  <a:pt x="15460" y="8673"/>
                </a:moveTo>
                <a:cubicBezTo>
                  <a:pt x="15575" y="8686"/>
                  <a:pt x="15675" y="8932"/>
                  <a:pt x="15694" y="9301"/>
                </a:cubicBezTo>
                <a:cubicBezTo>
                  <a:pt x="15706" y="9538"/>
                  <a:pt x="15732" y="9770"/>
                  <a:pt x="15754" y="9817"/>
                </a:cubicBezTo>
                <a:cubicBezTo>
                  <a:pt x="15775" y="9863"/>
                  <a:pt x="15745" y="9946"/>
                  <a:pt x="15686" y="10006"/>
                </a:cubicBezTo>
                <a:cubicBezTo>
                  <a:pt x="15611" y="10081"/>
                  <a:pt x="15450" y="9942"/>
                  <a:pt x="15159" y="9544"/>
                </a:cubicBezTo>
                <a:cubicBezTo>
                  <a:pt x="14827" y="9091"/>
                  <a:pt x="14764" y="8943"/>
                  <a:pt x="14843" y="8814"/>
                </a:cubicBezTo>
                <a:cubicBezTo>
                  <a:pt x="14913" y="8702"/>
                  <a:pt x="14988" y="8685"/>
                  <a:pt x="15093" y="8760"/>
                </a:cubicBezTo>
                <a:cubicBezTo>
                  <a:pt x="15192" y="8831"/>
                  <a:pt x="15280" y="8822"/>
                  <a:pt x="15343" y="8738"/>
                </a:cubicBezTo>
                <a:cubicBezTo>
                  <a:pt x="15382" y="8687"/>
                  <a:pt x="15422" y="8668"/>
                  <a:pt x="15460" y="8673"/>
                </a:cubicBezTo>
                <a:close/>
                <a:moveTo>
                  <a:pt x="17892" y="8731"/>
                </a:moveTo>
                <a:cubicBezTo>
                  <a:pt x="17933" y="8785"/>
                  <a:pt x="17933" y="9179"/>
                  <a:pt x="17895" y="9606"/>
                </a:cubicBezTo>
                <a:cubicBezTo>
                  <a:pt x="17845" y="10160"/>
                  <a:pt x="17856" y="10397"/>
                  <a:pt x="17928" y="10434"/>
                </a:cubicBezTo>
                <a:cubicBezTo>
                  <a:pt x="17983" y="10462"/>
                  <a:pt x="18034" y="10722"/>
                  <a:pt x="18042" y="11012"/>
                </a:cubicBezTo>
                <a:cubicBezTo>
                  <a:pt x="18055" y="11477"/>
                  <a:pt x="18026" y="11567"/>
                  <a:pt x="17789" y="11792"/>
                </a:cubicBezTo>
                <a:cubicBezTo>
                  <a:pt x="17642" y="11932"/>
                  <a:pt x="17343" y="12118"/>
                  <a:pt x="17123" y="12206"/>
                </a:cubicBezTo>
                <a:cubicBezTo>
                  <a:pt x="16904" y="12295"/>
                  <a:pt x="16678" y="12366"/>
                  <a:pt x="16623" y="12366"/>
                </a:cubicBezTo>
                <a:cubicBezTo>
                  <a:pt x="16468" y="12366"/>
                  <a:pt x="15967" y="11622"/>
                  <a:pt x="15925" y="11327"/>
                </a:cubicBezTo>
                <a:cubicBezTo>
                  <a:pt x="15904" y="11182"/>
                  <a:pt x="15843" y="10993"/>
                  <a:pt x="15789" y="10906"/>
                </a:cubicBezTo>
                <a:cubicBezTo>
                  <a:pt x="15638" y="10663"/>
                  <a:pt x="15781" y="10454"/>
                  <a:pt x="15955" y="10663"/>
                </a:cubicBezTo>
                <a:cubicBezTo>
                  <a:pt x="16034" y="10757"/>
                  <a:pt x="16236" y="10870"/>
                  <a:pt x="16403" y="10910"/>
                </a:cubicBezTo>
                <a:cubicBezTo>
                  <a:pt x="16741" y="10991"/>
                  <a:pt x="16679" y="11078"/>
                  <a:pt x="17449" y="9424"/>
                </a:cubicBezTo>
                <a:cubicBezTo>
                  <a:pt x="17653" y="8986"/>
                  <a:pt x="17851" y="8676"/>
                  <a:pt x="17892" y="8731"/>
                </a:cubicBezTo>
                <a:close/>
                <a:moveTo>
                  <a:pt x="7384" y="9021"/>
                </a:moveTo>
                <a:cubicBezTo>
                  <a:pt x="7443" y="9045"/>
                  <a:pt x="7595" y="9345"/>
                  <a:pt x="7721" y="9690"/>
                </a:cubicBezTo>
                <a:cubicBezTo>
                  <a:pt x="7848" y="10034"/>
                  <a:pt x="8073" y="10499"/>
                  <a:pt x="8221" y="10721"/>
                </a:cubicBezTo>
                <a:cubicBezTo>
                  <a:pt x="8421" y="11020"/>
                  <a:pt x="8466" y="11163"/>
                  <a:pt x="8398" y="11273"/>
                </a:cubicBezTo>
                <a:cubicBezTo>
                  <a:pt x="8186" y="11615"/>
                  <a:pt x="7360" y="11277"/>
                  <a:pt x="7360" y="10848"/>
                </a:cubicBezTo>
                <a:cubicBezTo>
                  <a:pt x="7360" y="10708"/>
                  <a:pt x="7274" y="10574"/>
                  <a:pt x="7142" y="10507"/>
                </a:cubicBezTo>
                <a:cubicBezTo>
                  <a:pt x="6983" y="10425"/>
                  <a:pt x="6925" y="10312"/>
                  <a:pt x="6925" y="10075"/>
                </a:cubicBezTo>
                <a:cubicBezTo>
                  <a:pt x="6925" y="9681"/>
                  <a:pt x="7238" y="8963"/>
                  <a:pt x="7384" y="9021"/>
                </a:cubicBezTo>
                <a:close/>
                <a:moveTo>
                  <a:pt x="14504" y="9461"/>
                </a:moveTo>
                <a:cubicBezTo>
                  <a:pt x="14660" y="9461"/>
                  <a:pt x="14829" y="9554"/>
                  <a:pt x="14966" y="9737"/>
                </a:cubicBezTo>
                <a:cubicBezTo>
                  <a:pt x="15079" y="9888"/>
                  <a:pt x="15367" y="10541"/>
                  <a:pt x="15607" y="11189"/>
                </a:cubicBezTo>
                <a:cubicBezTo>
                  <a:pt x="16094" y="12503"/>
                  <a:pt x="16093" y="12494"/>
                  <a:pt x="15400" y="12660"/>
                </a:cubicBezTo>
                <a:cubicBezTo>
                  <a:pt x="15210" y="12706"/>
                  <a:pt x="14997" y="12806"/>
                  <a:pt x="14925" y="12882"/>
                </a:cubicBezTo>
                <a:cubicBezTo>
                  <a:pt x="14853" y="12958"/>
                  <a:pt x="14638" y="13105"/>
                  <a:pt x="14447" y="13209"/>
                </a:cubicBezTo>
                <a:cubicBezTo>
                  <a:pt x="13928" y="13491"/>
                  <a:pt x="13764" y="13533"/>
                  <a:pt x="13629" y="13419"/>
                </a:cubicBezTo>
                <a:cubicBezTo>
                  <a:pt x="13561" y="13363"/>
                  <a:pt x="13460" y="13340"/>
                  <a:pt x="13403" y="13368"/>
                </a:cubicBezTo>
                <a:cubicBezTo>
                  <a:pt x="13347" y="13397"/>
                  <a:pt x="13252" y="13343"/>
                  <a:pt x="13191" y="13245"/>
                </a:cubicBezTo>
                <a:cubicBezTo>
                  <a:pt x="13099" y="13096"/>
                  <a:pt x="13114" y="13051"/>
                  <a:pt x="13289" y="12962"/>
                </a:cubicBezTo>
                <a:cubicBezTo>
                  <a:pt x="13617" y="12795"/>
                  <a:pt x="13744" y="12501"/>
                  <a:pt x="13770" y="11858"/>
                </a:cubicBezTo>
                <a:cubicBezTo>
                  <a:pt x="13805" y="11000"/>
                  <a:pt x="13960" y="10050"/>
                  <a:pt x="14115" y="9733"/>
                </a:cubicBezTo>
                <a:cubicBezTo>
                  <a:pt x="14205" y="9551"/>
                  <a:pt x="14348" y="9461"/>
                  <a:pt x="14504" y="9461"/>
                </a:cubicBezTo>
                <a:close/>
                <a:moveTo>
                  <a:pt x="11708" y="10340"/>
                </a:moveTo>
                <a:cubicBezTo>
                  <a:pt x="11740" y="10316"/>
                  <a:pt x="11775" y="10314"/>
                  <a:pt x="11805" y="10340"/>
                </a:cubicBezTo>
                <a:cubicBezTo>
                  <a:pt x="11848" y="10375"/>
                  <a:pt x="11882" y="10444"/>
                  <a:pt x="11882" y="10492"/>
                </a:cubicBezTo>
                <a:cubicBezTo>
                  <a:pt x="11882" y="10540"/>
                  <a:pt x="11825" y="10680"/>
                  <a:pt x="11757" y="10805"/>
                </a:cubicBezTo>
                <a:cubicBezTo>
                  <a:pt x="11640" y="11016"/>
                  <a:pt x="11630" y="11018"/>
                  <a:pt x="11574" y="10826"/>
                </a:cubicBezTo>
                <a:cubicBezTo>
                  <a:pt x="11526" y="10658"/>
                  <a:pt x="11610" y="10410"/>
                  <a:pt x="11708" y="10340"/>
                </a:cubicBezTo>
                <a:close/>
                <a:moveTo>
                  <a:pt x="10729" y="11001"/>
                </a:moveTo>
                <a:cubicBezTo>
                  <a:pt x="10760" y="10999"/>
                  <a:pt x="10779" y="11045"/>
                  <a:pt x="10805" y="11139"/>
                </a:cubicBezTo>
                <a:cubicBezTo>
                  <a:pt x="10838" y="11252"/>
                  <a:pt x="10808" y="11412"/>
                  <a:pt x="10735" y="11509"/>
                </a:cubicBezTo>
                <a:cubicBezTo>
                  <a:pt x="10625" y="11655"/>
                  <a:pt x="10590" y="11655"/>
                  <a:pt x="10504" y="11516"/>
                </a:cubicBezTo>
                <a:cubicBezTo>
                  <a:pt x="10425" y="11389"/>
                  <a:pt x="10440" y="11312"/>
                  <a:pt x="10574" y="11150"/>
                </a:cubicBezTo>
                <a:cubicBezTo>
                  <a:pt x="10655" y="11052"/>
                  <a:pt x="10699" y="11002"/>
                  <a:pt x="10729" y="11001"/>
                </a:cubicBezTo>
                <a:close/>
                <a:moveTo>
                  <a:pt x="12327" y="11440"/>
                </a:moveTo>
                <a:cubicBezTo>
                  <a:pt x="12394" y="11465"/>
                  <a:pt x="12396" y="11601"/>
                  <a:pt x="12349" y="11854"/>
                </a:cubicBezTo>
                <a:cubicBezTo>
                  <a:pt x="12317" y="12026"/>
                  <a:pt x="12286" y="12275"/>
                  <a:pt x="12281" y="12410"/>
                </a:cubicBezTo>
                <a:cubicBezTo>
                  <a:pt x="12269" y="12721"/>
                  <a:pt x="11993" y="12785"/>
                  <a:pt x="11729" y="12537"/>
                </a:cubicBezTo>
                <a:cubicBezTo>
                  <a:pt x="11447" y="12271"/>
                  <a:pt x="11485" y="12110"/>
                  <a:pt x="11922" y="11698"/>
                </a:cubicBezTo>
                <a:cubicBezTo>
                  <a:pt x="12129" y="11504"/>
                  <a:pt x="12260" y="11415"/>
                  <a:pt x="12327" y="11440"/>
                </a:cubicBezTo>
                <a:close/>
                <a:moveTo>
                  <a:pt x="9585" y="11574"/>
                </a:moveTo>
                <a:cubicBezTo>
                  <a:pt x="9771" y="11565"/>
                  <a:pt x="10026" y="11651"/>
                  <a:pt x="10178" y="11774"/>
                </a:cubicBezTo>
                <a:cubicBezTo>
                  <a:pt x="10325" y="11894"/>
                  <a:pt x="10574" y="12028"/>
                  <a:pt x="10729" y="12072"/>
                </a:cubicBezTo>
                <a:cubicBezTo>
                  <a:pt x="10885" y="12116"/>
                  <a:pt x="11050" y="12247"/>
                  <a:pt x="11096" y="12362"/>
                </a:cubicBezTo>
                <a:cubicBezTo>
                  <a:pt x="11217" y="12663"/>
                  <a:pt x="11713" y="13023"/>
                  <a:pt x="12134" y="13118"/>
                </a:cubicBezTo>
                <a:cubicBezTo>
                  <a:pt x="12333" y="13163"/>
                  <a:pt x="12715" y="13356"/>
                  <a:pt x="12982" y="13546"/>
                </a:cubicBezTo>
                <a:cubicBezTo>
                  <a:pt x="13249" y="13737"/>
                  <a:pt x="13571" y="13896"/>
                  <a:pt x="13697" y="13899"/>
                </a:cubicBezTo>
                <a:cubicBezTo>
                  <a:pt x="13823" y="13901"/>
                  <a:pt x="14258" y="13709"/>
                  <a:pt x="14664" y="13474"/>
                </a:cubicBezTo>
                <a:cubicBezTo>
                  <a:pt x="15356" y="13073"/>
                  <a:pt x="16459" y="12676"/>
                  <a:pt x="16585" y="12780"/>
                </a:cubicBezTo>
                <a:cubicBezTo>
                  <a:pt x="16614" y="12804"/>
                  <a:pt x="16620" y="12932"/>
                  <a:pt x="16604" y="13071"/>
                </a:cubicBezTo>
                <a:cubicBezTo>
                  <a:pt x="16773" y="13109"/>
                  <a:pt x="16955" y="13169"/>
                  <a:pt x="17273" y="13296"/>
                </a:cubicBezTo>
                <a:cubicBezTo>
                  <a:pt x="18473" y="13776"/>
                  <a:pt x="18841" y="13965"/>
                  <a:pt x="19227" y="14305"/>
                </a:cubicBezTo>
                <a:cubicBezTo>
                  <a:pt x="19569" y="14608"/>
                  <a:pt x="19568" y="14612"/>
                  <a:pt x="19357" y="14716"/>
                </a:cubicBezTo>
                <a:cubicBezTo>
                  <a:pt x="19213" y="14787"/>
                  <a:pt x="18954" y="14756"/>
                  <a:pt x="18544" y="14621"/>
                </a:cubicBezTo>
                <a:cubicBezTo>
                  <a:pt x="18030" y="14453"/>
                  <a:pt x="17860" y="14444"/>
                  <a:pt x="17376" y="14563"/>
                </a:cubicBezTo>
                <a:lnTo>
                  <a:pt x="16808" y="14705"/>
                </a:lnTo>
                <a:lnTo>
                  <a:pt x="16536" y="14324"/>
                </a:lnTo>
                <a:cubicBezTo>
                  <a:pt x="16487" y="14406"/>
                  <a:pt x="16388" y="14337"/>
                  <a:pt x="16216" y="14091"/>
                </a:cubicBezTo>
                <a:cubicBezTo>
                  <a:pt x="15984" y="13759"/>
                  <a:pt x="15954" y="13744"/>
                  <a:pt x="15775" y="13902"/>
                </a:cubicBezTo>
                <a:cubicBezTo>
                  <a:pt x="15400" y="14236"/>
                  <a:pt x="15240" y="14661"/>
                  <a:pt x="15205" y="15417"/>
                </a:cubicBezTo>
                <a:cubicBezTo>
                  <a:pt x="15170" y="16178"/>
                  <a:pt x="15186" y="16241"/>
                  <a:pt x="15805" y="17360"/>
                </a:cubicBezTo>
                <a:cubicBezTo>
                  <a:pt x="15968" y="17654"/>
                  <a:pt x="15983" y="17751"/>
                  <a:pt x="15898" y="18002"/>
                </a:cubicBezTo>
                <a:cubicBezTo>
                  <a:pt x="15740" y="18464"/>
                  <a:pt x="15102" y="18756"/>
                  <a:pt x="14914" y="18453"/>
                </a:cubicBezTo>
                <a:cubicBezTo>
                  <a:pt x="14860" y="18366"/>
                  <a:pt x="14846" y="18293"/>
                  <a:pt x="14881" y="18293"/>
                </a:cubicBezTo>
                <a:cubicBezTo>
                  <a:pt x="14917" y="18293"/>
                  <a:pt x="14907" y="18228"/>
                  <a:pt x="14857" y="18148"/>
                </a:cubicBezTo>
                <a:cubicBezTo>
                  <a:pt x="14807" y="18068"/>
                  <a:pt x="14763" y="17963"/>
                  <a:pt x="14759" y="17915"/>
                </a:cubicBezTo>
                <a:cubicBezTo>
                  <a:pt x="14752" y="17826"/>
                  <a:pt x="14732" y="17827"/>
                  <a:pt x="14468" y="17919"/>
                </a:cubicBezTo>
                <a:cubicBezTo>
                  <a:pt x="14283" y="17984"/>
                  <a:pt x="14280" y="18047"/>
                  <a:pt x="14447" y="18293"/>
                </a:cubicBezTo>
                <a:cubicBezTo>
                  <a:pt x="14702" y="18670"/>
                  <a:pt x="14701" y="19148"/>
                  <a:pt x="14444" y="19557"/>
                </a:cubicBezTo>
                <a:cubicBezTo>
                  <a:pt x="14314" y="19764"/>
                  <a:pt x="14155" y="19908"/>
                  <a:pt x="14093" y="19876"/>
                </a:cubicBezTo>
                <a:cubicBezTo>
                  <a:pt x="14032" y="19845"/>
                  <a:pt x="13962" y="19893"/>
                  <a:pt x="13936" y="19985"/>
                </a:cubicBezTo>
                <a:cubicBezTo>
                  <a:pt x="13882" y="20174"/>
                  <a:pt x="13386" y="20198"/>
                  <a:pt x="12968" y="20029"/>
                </a:cubicBezTo>
                <a:cubicBezTo>
                  <a:pt x="12825" y="19971"/>
                  <a:pt x="12375" y="19865"/>
                  <a:pt x="11968" y="19797"/>
                </a:cubicBezTo>
                <a:cubicBezTo>
                  <a:pt x="11562" y="19729"/>
                  <a:pt x="11197" y="19629"/>
                  <a:pt x="11156" y="19575"/>
                </a:cubicBezTo>
                <a:cubicBezTo>
                  <a:pt x="11036" y="19416"/>
                  <a:pt x="11397" y="19227"/>
                  <a:pt x="11974" y="19146"/>
                </a:cubicBezTo>
                <a:cubicBezTo>
                  <a:pt x="12588" y="19061"/>
                  <a:pt x="12917" y="18762"/>
                  <a:pt x="13189" y="18050"/>
                </a:cubicBezTo>
                <a:cubicBezTo>
                  <a:pt x="13396" y="17507"/>
                  <a:pt x="13404" y="17270"/>
                  <a:pt x="13218" y="16997"/>
                </a:cubicBezTo>
                <a:cubicBezTo>
                  <a:pt x="13087" y="16803"/>
                  <a:pt x="13088" y="16767"/>
                  <a:pt x="13221" y="16495"/>
                </a:cubicBezTo>
                <a:cubicBezTo>
                  <a:pt x="13300" y="16334"/>
                  <a:pt x="13423" y="16201"/>
                  <a:pt x="13496" y="16201"/>
                </a:cubicBezTo>
                <a:cubicBezTo>
                  <a:pt x="13568" y="16201"/>
                  <a:pt x="13660" y="16083"/>
                  <a:pt x="13699" y="15940"/>
                </a:cubicBezTo>
                <a:cubicBezTo>
                  <a:pt x="13767" y="15698"/>
                  <a:pt x="13738" y="15668"/>
                  <a:pt x="13308" y="15537"/>
                </a:cubicBezTo>
                <a:cubicBezTo>
                  <a:pt x="13053" y="15459"/>
                  <a:pt x="12678" y="15249"/>
                  <a:pt x="12479" y="15072"/>
                </a:cubicBezTo>
                <a:cubicBezTo>
                  <a:pt x="11547" y="14240"/>
                  <a:pt x="11361" y="14107"/>
                  <a:pt x="10933" y="13960"/>
                </a:cubicBezTo>
                <a:cubicBezTo>
                  <a:pt x="10682" y="13874"/>
                  <a:pt x="10445" y="13733"/>
                  <a:pt x="10406" y="13648"/>
                </a:cubicBezTo>
                <a:cubicBezTo>
                  <a:pt x="10278" y="13372"/>
                  <a:pt x="10083" y="13611"/>
                  <a:pt x="9977" y="14175"/>
                </a:cubicBezTo>
                <a:lnTo>
                  <a:pt x="9871" y="14727"/>
                </a:lnTo>
                <a:lnTo>
                  <a:pt x="10319" y="15333"/>
                </a:lnTo>
                <a:cubicBezTo>
                  <a:pt x="10543" y="15636"/>
                  <a:pt x="10646" y="15816"/>
                  <a:pt x="10653" y="15936"/>
                </a:cubicBezTo>
                <a:cubicBezTo>
                  <a:pt x="10685" y="15974"/>
                  <a:pt x="10690" y="16003"/>
                  <a:pt x="10651" y="16012"/>
                </a:cubicBezTo>
                <a:cubicBezTo>
                  <a:pt x="10609" y="16102"/>
                  <a:pt x="10464" y="16138"/>
                  <a:pt x="10194" y="16147"/>
                </a:cubicBezTo>
                <a:cubicBezTo>
                  <a:pt x="9923" y="16156"/>
                  <a:pt x="9805" y="16232"/>
                  <a:pt x="9621" y="16528"/>
                </a:cubicBezTo>
                <a:cubicBezTo>
                  <a:pt x="9493" y="16732"/>
                  <a:pt x="9365" y="16865"/>
                  <a:pt x="9333" y="16822"/>
                </a:cubicBezTo>
                <a:cubicBezTo>
                  <a:pt x="9216" y="16666"/>
                  <a:pt x="9278" y="16184"/>
                  <a:pt x="9458" y="15860"/>
                </a:cubicBezTo>
                <a:cubicBezTo>
                  <a:pt x="9621" y="15564"/>
                  <a:pt x="9627" y="15480"/>
                  <a:pt x="9534" y="15101"/>
                </a:cubicBezTo>
                <a:cubicBezTo>
                  <a:pt x="9404" y="14577"/>
                  <a:pt x="9114" y="14396"/>
                  <a:pt x="8702" y="14578"/>
                </a:cubicBezTo>
                <a:cubicBezTo>
                  <a:pt x="8482" y="14675"/>
                  <a:pt x="8364" y="14849"/>
                  <a:pt x="8172" y="15355"/>
                </a:cubicBezTo>
                <a:cubicBezTo>
                  <a:pt x="7894" y="16092"/>
                  <a:pt x="7685" y="16335"/>
                  <a:pt x="7520" y="16114"/>
                </a:cubicBezTo>
                <a:cubicBezTo>
                  <a:pt x="7437" y="16003"/>
                  <a:pt x="7453" y="15914"/>
                  <a:pt x="7594" y="15707"/>
                </a:cubicBezTo>
                <a:cubicBezTo>
                  <a:pt x="7940" y="15198"/>
                  <a:pt x="7988" y="14957"/>
                  <a:pt x="7833" y="14520"/>
                </a:cubicBezTo>
                <a:cubicBezTo>
                  <a:pt x="7665" y="14047"/>
                  <a:pt x="7721" y="13877"/>
                  <a:pt x="8039" y="13877"/>
                </a:cubicBezTo>
                <a:cubicBezTo>
                  <a:pt x="8356" y="13876"/>
                  <a:pt x="8751" y="13535"/>
                  <a:pt x="9080" y="12980"/>
                </a:cubicBezTo>
                <a:cubicBezTo>
                  <a:pt x="9322" y="12572"/>
                  <a:pt x="9336" y="12502"/>
                  <a:pt x="9221" y="12348"/>
                </a:cubicBezTo>
                <a:cubicBezTo>
                  <a:pt x="9124" y="12218"/>
                  <a:pt x="9113" y="12101"/>
                  <a:pt x="9175" y="11883"/>
                </a:cubicBezTo>
                <a:cubicBezTo>
                  <a:pt x="9242" y="11648"/>
                  <a:pt x="9322" y="11588"/>
                  <a:pt x="9585" y="11574"/>
                </a:cubicBezTo>
                <a:close/>
                <a:moveTo>
                  <a:pt x="7341" y="11927"/>
                </a:moveTo>
                <a:lnTo>
                  <a:pt x="7762" y="11988"/>
                </a:lnTo>
                <a:cubicBezTo>
                  <a:pt x="7995" y="12022"/>
                  <a:pt x="8202" y="12068"/>
                  <a:pt x="8221" y="12090"/>
                </a:cubicBezTo>
                <a:cubicBezTo>
                  <a:pt x="8240" y="12112"/>
                  <a:pt x="8150" y="12338"/>
                  <a:pt x="8023" y="12595"/>
                </a:cubicBezTo>
                <a:cubicBezTo>
                  <a:pt x="7896" y="12852"/>
                  <a:pt x="7757" y="13063"/>
                  <a:pt x="7716" y="13063"/>
                </a:cubicBezTo>
                <a:cubicBezTo>
                  <a:pt x="7581" y="13063"/>
                  <a:pt x="7440" y="12743"/>
                  <a:pt x="7390" y="12330"/>
                </a:cubicBezTo>
                <a:lnTo>
                  <a:pt x="7341" y="11927"/>
                </a:lnTo>
                <a:close/>
                <a:moveTo>
                  <a:pt x="3841" y="12105"/>
                </a:moveTo>
                <a:cubicBezTo>
                  <a:pt x="3888" y="12109"/>
                  <a:pt x="3930" y="12133"/>
                  <a:pt x="3958" y="12177"/>
                </a:cubicBezTo>
                <a:cubicBezTo>
                  <a:pt x="4010" y="12262"/>
                  <a:pt x="4027" y="12364"/>
                  <a:pt x="3996" y="12406"/>
                </a:cubicBezTo>
                <a:cubicBezTo>
                  <a:pt x="3910" y="12520"/>
                  <a:pt x="3638" y="12499"/>
                  <a:pt x="3580" y="12373"/>
                </a:cubicBezTo>
                <a:cubicBezTo>
                  <a:pt x="3560" y="12330"/>
                  <a:pt x="3567" y="12289"/>
                  <a:pt x="3585" y="12250"/>
                </a:cubicBezTo>
                <a:cubicBezTo>
                  <a:pt x="3592" y="12236"/>
                  <a:pt x="3600" y="12226"/>
                  <a:pt x="3610" y="12214"/>
                </a:cubicBezTo>
                <a:cubicBezTo>
                  <a:pt x="3623" y="12196"/>
                  <a:pt x="3638" y="12188"/>
                  <a:pt x="3656" y="12174"/>
                </a:cubicBezTo>
                <a:cubicBezTo>
                  <a:pt x="3711" y="12131"/>
                  <a:pt x="3776" y="12098"/>
                  <a:pt x="3841" y="12105"/>
                </a:cubicBezTo>
                <a:close/>
                <a:moveTo>
                  <a:pt x="4322" y="13002"/>
                </a:moveTo>
                <a:cubicBezTo>
                  <a:pt x="4390" y="13010"/>
                  <a:pt x="4456" y="13065"/>
                  <a:pt x="4572" y="13176"/>
                </a:cubicBezTo>
                <a:cubicBezTo>
                  <a:pt x="4782" y="13376"/>
                  <a:pt x="4817" y="13473"/>
                  <a:pt x="4781" y="13790"/>
                </a:cubicBezTo>
                <a:cubicBezTo>
                  <a:pt x="4757" y="13997"/>
                  <a:pt x="4710" y="14204"/>
                  <a:pt x="4678" y="14247"/>
                </a:cubicBezTo>
                <a:cubicBezTo>
                  <a:pt x="4550" y="14421"/>
                  <a:pt x="4178" y="14460"/>
                  <a:pt x="4037" y="14316"/>
                </a:cubicBezTo>
                <a:cubicBezTo>
                  <a:pt x="3863" y="14140"/>
                  <a:pt x="3685" y="13556"/>
                  <a:pt x="3757" y="13401"/>
                </a:cubicBezTo>
                <a:cubicBezTo>
                  <a:pt x="3784" y="13342"/>
                  <a:pt x="3922" y="13212"/>
                  <a:pt x="4064" y="13114"/>
                </a:cubicBezTo>
                <a:cubicBezTo>
                  <a:pt x="4184" y="13031"/>
                  <a:pt x="4254" y="12994"/>
                  <a:pt x="4322" y="13002"/>
                </a:cubicBezTo>
                <a:close/>
                <a:moveTo>
                  <a:pt x="6575" y="13260"/>
                </a:moveTo>
                <a:cubicBezTo>
                  <a:pt x="6834" y="13350"/>
                  <a:pt x="6852" y="13454"/>
                  <a:pt x="6705" y="13924"/>
                </a:cubicBezTo>
                <a:cubicBezTo>
                  <a:pt x="6656" y="14079"/>
                  <a:pt x="6611" y="14181"/>
                  <a:pt x="6558" y="14247"/>
                </a:cubicBezTo>
                <a:cubicBezTo>
                  <a:pt x="6506" y="14314"/>
                  <a:pt x="6449" y="14342"/>
                  <a:pt x="6373" y="14342"/>
                </a:cubicBezTo>
                <a:cubicBezTo>
                  <a:pt x="6177" y="14342"/>
                  <a:pt x="6092" y="14290"/>
                  <a:pt x="6104" y="14164"/>
                </a:cubicBezTo>
                <a:cubicBezTo>
                  <a:pt x="6108" y="14121"/>
                  <a:pt x="6122" y="14072"/>
                  <a:pt x="6148" y="14011"/>
                </a:cubicBezTo>
                <a:cubicBezTo>
                  <a:pt x="6193" y="13906"/>
                  <a:pt x="6266" y="13681"/>
                  <a:pt x="6311" y="13510"/>
                </a:cubicBezTo>
                <a:cubicBezTo>
                  <a:pt x="6374" y="13272"/>
                  <a:pt x="6437" y="13211"/>
                  <a:pt x="6575" y="13260"/>
                </a:cubicBezTo>
                <a:close/>
                <a:moveTo>
                  <a:pt x="11281" y="14563"/>
                </a:moveTo>
                <a:cubicBezTo>
                  <a:pt x="11381" y="14540"/>
                  <a:pt x="11539" y="14665"/>
                  <a:pt x="11955" y="15043"/>
                </a:cubicBezTo>
                <a:cubicBezTo>
                  <a:pt x="12305" y="15361"/>
                  <a:pt x="12642" y="15620"/>
                  <a:pt x="12702" y="15620"/>
                </a:cubicBezTo>
                <a:cubicBezTo>
                  <a:pt x="12763" y="15620"/>
                  <a:pt x="12874" y="15712"/>
                  <a:pt x="12949" y="15823"/>
                </a:cubicBezTo>
                <a:cubicBezTo>
                  <a:pt x="13069" y="16001"/>
                  <a:pt x="13071" y="16055"/>
                  <a:pt x="12963" y="16252"/>
                </a:cubicBezTo>
                <a:cubicBezTo>
                  <a:pt x="12806" y="16538"/>
                  <a:pt x="12808" y="17008"/>
                  <a:pt x="12968" y="17291"/>
                </a:cubicBezTo>
                <a:cubicBezTo>
                  <a:pt x="13074" y="17477"/>
                  <a:pt x="13072" y="17555"/>
                  <a:pt x="12971" y="17814"/>
                </a:cubicBezTo>
                <a:cubicBezTo>
                  <a:pt x="12724" y="18446"/>
                  <a:pt x="12371" y="18764"/>
                  <a:pt x="11784" y="18881"/>
                </a:cubicBezTo>
                <a:cubicBezTo>
                  <a:pt x="10862" y="19066"/>
                  <a:pt x="10355" y="19118"/>
                  <a:pt x="10292" y="19034"/>
                </a:cubicBezTo>
                <a:cubicBezTo>
                  <a:pt x="10259" y="18990"/>
                  <a:pt x="10373" y="18750"/>
                  <a:pt x="10545" y="18496"/>
                </a:cubicBezTo>
                <a:cubicBezTo>
                  <a:pt x="10842" y="18057"/>
                  <a:pt x="11107" y="17387"/>
                  <a:pt x="11134" y="17015"/>
                </a:cubicBezTo>
                <a:cubicBezTo>
                  <a:pt x="11141" y="16919"/>
                  <a:pt x="11230" y="16667"/>
                  <a:pt x="11330" y="16455"/>
                </a:cubicBezTo>
                <a:cubicBezTo>
                  <a:pt x="11538" y="16017"/>
                  <a:pt x="11493" y="15430"/>
                  <a:pt x="11221" y="15028"/>
                </a:cubicBezTo>
                <a:cubicBezTo>
                  <a:pt x="11087" y="14830"/>
                  <a:pt x="11082" y="14779"/>
                  <a:pt x="11191" y="14632"/>
                </a:cubicBezTo>
                <a:cubicBezTo>
                  <a:pt x="11219" y="14596"/>
                  <a:pt x="11248" y="14571"/>
                  <a:pt x="11281" y="14563"/>
                </a:cubicBezTo>
                <a:close/>
                <a:moveTo>
                  <a:pt x="6145" y="14574"/>
                </a:moveTo>
                <a:cubicBezTo>
                  <a:pt x="6371" y="14574"/>
                  <a:pt x="6390" y="14670"/>
                  <a:pt x="6276" y="15192"/>
                </a:cubicBezTo>
                <a:cubicBezTo>
                  <a:pt x="6179" y="15631"/>
                  <a:pt x="6138" y="15683"/>
                  <a:pt x="5868" y="15715"/>
                </a:cubicBezTo>
                <a:cubicBezTo>
                  <a:pt x="5568" y="15749"/>
                  <a:pt x="5273" y="15481"/>
                  <a:pt x="5273" y="15177"/>
                </a:cubicBezTo>
                <a:cubicBezTo>
                  <a:pt x="5273" y="15026"/>
                  <a:pt x="5927" y="14574"/>
                  <a:pt x="6145" y="14574"/>
                </a:cubicBezTo>
                <a:close/>
                <a:moveTo>
                  <a:pt x="7132" y="16299"/>
                </a:moveTo>
                <a:cubicBezTo>
                  <a:pt x="7205" y="16308"/>
                  <a:pt x="7297" y="16362"/>
                  <a:pt x="7450" y="16463"/>
                </a:cubicBezTo>
                <a:cubicBezTo>
                  <a:pt x="7742" y="16656"/>
                  <a:pt x="7793" y="16742"/>
                  <a:pt x="7767" y="17000"/>
                </a:cubicBezTo>
                <a:cubicBezTo>
                  <a:pt x="7742" y="17259"/>
                  <a:pt x="7688" y="17311"/>
                  <a:pt x="7422" y="17342"/>
                </a:cubicBezTo>
                <a:cubicBezTo>
                  <a:pt x="6892" y="17402"/>
                  <a:pt x="6551" y="16750"/>
                  <a:pt x="6928" y="16397"/>
                </a:cubicBezTo>
                <a:cubicBezTo>
                  <a:pt x="7005" y="16325"/>
                  <a:pt x="7058" y="16290"/>
                  <a:pt x="7132" y="16299"/>
                </a:cubicBezTo>
                <a:close/>
                <a:moveTo>
                  <a:pt x="9450" y="18671"/>
                </a:moveTo>
                <a:cubicBezTo>
                  <a:pt x="9535" y="18675"/>
                  <a:pt x="9602" y="18766"/>
                  <a:pt x="9572" y="18863"/>
                </a:cubicBezTo>
                <a:cubicBezTo>
                  <a:pt x="9570" y="18870"/>
                  <a:pt x="9578" y="18875"/>
                  <a:pt x="9575" y="18881"/>
                </a:cubicBezTo>
                <a:cubicBezTo>
                  <a:pt x="9593" y="18939"/>
                  <a:pt x="9583" y="19007"/>
                  <a:pt x="9542" y="19041"/>
                </a:cubicBezTo>
                <a:cubicBezTo>
                  <a:pt x="9497" y="19079"/>
                  <a:pt x="9437" y="19062"/>
                  <a:pt x="9409" y="19001"/>
                </a:cubicBezTo>
                <a:cubicBezTo>
                  <a:pt x="9405" y="18992"/>
                  <a:pt x="9408" y="18982"/>
                  <a:pt x="9406" y="18972"/>
                </a:cubicBezTo>
                <a:cubicBezTo>
                  <a:pt x="9314" y="18930"/>
                  <a:pt x="9273" y="18770"/>
                  <a:pt x="9357" y="18700"/>
                </a:cubicBezTo>
                <a:cubicBezTo>
                  <a:pt x="9386" y="18676"/>
                  <a:pt x="9419" y="18669"/>
                  <a:pt x="9450" y="18671"/>
                </a:cubicBezTo>
                <a:close/>
                <a:moveTo>
                  <a:pt x="6795" y="18878"/>
                </a:moveTo>
                <a:lnTo>
                  <a:pt x="6316" y="19477"/>
                </a:lnTo>
                <a:cubicBezTo>
                  <a:pt x="6053" y="19807"/>
                  <a:pt x="5597" y="20226"/>
                  <a:pt x="5303" y="20410"/>
                </a:cubicBezTo>
                <a:cubicBezTo>
                  <a:pt x="5009" y="20594"/>
                  <a:pt x="4627" y="20776"/>
                  <a:pt x="4455" y="20813"/>
                </a:cubicBezTo>
                <a:cubicBezTo>
                  <a:pt x="4167" y="20876"/>
                  <a:pt x="4143" y="20857"/>
                  <a:pt x="4151" y="20603"/>
                </a:cubicBezTo>
                <a:cubicBezTo>
                  <a:pt x="4155" y="20451"/>
                  <a:pt x="4204" y="20068"/>
                  <a:pt x="4259" y="19753"/>
                </a:cubicBezTo>
                <a:cubicBezTo>
                  <a:pt x="4382" y="19051"/>
                  <a:pt x="4479" y="19002"/>
                  <a:pt x="5838" y="18929"/>
                </a:cubicBezTo>
                <a:lnTo>
                  <a:pt x="6795" y="18878"/>
                </a:lnTo>
                <a:close/>
              </a:path>
            </a:pathLst>
          </a:custGeom>
          <a:ln w="12700">
            <a:miter lim="400000"/>
          </a:ln>
        </p:spPr>
      </p:pic>
      <p:pic>
        <p:nvPicPr>
          <p:cNvPr id="4" name="MLD-logo-We-Care-transparent-2012.png" descr="MLD-logo-We-Care-transparent-2012.png">
            <a:extLst>
              <a:ext uri="{FF2B5EF4-FFF2-40B4-BE49-F238E27FC236}">
                <a16:creationId xmlns:a16="http://schemas.microsoft.com/office/drawing/2014/main" id="{D80AB40C-282B-58CF-3D6C-E928B24DCA4C}"/>
              </a:ext>
            </a:extLst>
          </p:cNvPr>
          <p:cNvPicPr>
            <a:picLocks noChangeAspect="1"/>
          </p:cNvPicPr>
          <p:nvPr userDrawn="1"/>
        </p:nvPicPr>
        <p:blipFill>
          <a:blip r:embed="rId3"/>
          <a:stretch>
            <a:fillRect/>
          </a:stretch>
        </p:blipFill>
        <p:spPr>
          <a:xfrm>
            <a:off x="21094995" y="1796365"/>
            <a:ext cx="3010644" cy="2326407"/>
          </a:xfrm>
          <a:prstGeom prst="rect">
            <a:avLst/>
          </a:prstGeom>
          <a:ln w="12700">
            <a:miter lim="400000"/>
          </a:ln>
        </p:spPr>
      </p:pic>
      <p:sp>
        <p:nvSpPr>
          <p:cNvPr id="2" name="Body Level One…">
            <a:extLst>
              <a:ext uri="{FF2B5EF4-FFF2-40B4-BE49-F238E27FC236}">
                <a16:creationId xmlns:a16="http://schemas.microsoft.com/office/drawing/2014/main" id="{2F3E0669-0539-EC6D-6EB6-DA4E1232C214}"/>
              </a:ext>
            </a:extLst>
          </p:cNvPr>
          <p:cNvSpPr txBox="1">
            <a:spLocks noGrp="1"/>
          </p:cNvSpPr>
          <p:nvPr>
            <p:ph type="body" idx="22" hasCustomPrompt="1"/>
          </p:nvPr>
        </p:nvSpPr>
        <p:spPr>
          <a:xfrm>
            <a:off x="12617450" y="4013200"/>
            <a:ext cx="10185400" cy="8256012"/>
          </a:xfrm>
          <a:prstGeom prst="rect">
            <a:avLst/>
          </a:prstGeom>
        </p:spPr>
        <p:txBody>
          <a:bodyPr/>
          <a:lstStyle/>
          <a:p>
            <a:r>
              <a:t>Slide bullet text</a:t>
            </a:r>
          </a:p>
          <a:p>
            <a:pPr lvl="1"/>
            <a:endParaRPr/>
          </a:p>
          <a:p>
            <a:pPr lvl="2"/>
            <a:endParaRPr/>
          </a:p>
          <a:p>
            <a:pPr lvl="3"/>
            <a:endParaRPr/>
          </a:p>
          <a:p>
            <a:pPr lvl="4"/>
            <a:endParaRPr/>
          </a:p>
        </p:txBody>
      </p:sp>
    </p:spTree>
    <p:extLst>
      <p:ext uri="{BB962C8B-B14F-4D97-AF65-F5344CB8AC3E}">
        <p14:creationId xmlns:p14="http://schemas.microsoft.com/office/powerpoint/2010/main" val="77895537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55"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6"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3" name="Slide Subtitle"/>
          <p:cNvSpPr txBox="1">
            <a:spLocks noGrp="1"/>
          </p:cNvSpPr>
          <p:nvPr>
            <p:ph type="body" sz="quarter" idx="21"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64" name="Angular stone architecture in light and shadow"/>
          <p:cNvSpPr>
            <a:spLocks noGrp="1"/>
          </p:cNvSpPr>
          <p:nvPr>
            <p:ph type="pic" idx="22"/>
          </p:nvPr>
        </p:nvSpPr>
        <p:spPr>
          <a:xfrm>
            <a:off x="12382500" y="0"/>
            <a:ext cx="21945600" cy="13716001"/>
          </a:xfrm>
          <a:prstGeom prst="rect">
            <a:avLst/>
          </a:prstGeom>
        </p:spPr>
        <p:txBody>
          <a:bodyPr lIns="91439" tIns="45719" rIns="91439" bIns="45719">
            <a:noAutofit/>
          </a:bodyPr>
          <a:lstStyle/>
          <a:p>
            <a:endParaRPr/>
          </a:p>
        </p:txBody>
      </p:sp>
      <p:sp>
        <p:nvSpPr>
          <p:cNvPr id="65"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66"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67" name="Slide Number"/>
          <p:cNvSpPr txBox="1">
            <a:spLocks noGrp="1"/>
          </p:cNvSpPr>
          <p:nvPr>
            <p:ph type="sldNum" sz="quarter" idx="2"/>
          </p:nvPr>
        </p:nvSpPr>
        <p:spPr>
          <a:xfrm>
            <a:off x="23558500" y="12508369"/>
            <a:ext cx="500137" cy="379591"/>
          </a:xfrm>
          <a:prstGeom prst="rect">
            <a:avLst/>
          </a:prstGeom>
        </p:spPr>
        <p:txBody>
          <a:bodyPr/>
          <a:lstStyle>
            <a:lvl1pPr>
              <a:defRPr sz="1800" b="0" i="0">
                <a:solidFill>
                  <a:schemeClr val="accent1"/>
                </a:solidFill>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Bullets &amp; Live Video Small">
    <p:spTree>
      <p:nvGrpSpPr>
        <p:cNvPr id="1" name=""/>
        <p:cNvGrpSpPr/>
        <p:nvPr/>
      </p:nvGrpSpPr>
      <p:grpSpPr>
        <a:xfrm>
          <a:off x="0" y="0"/>
          <a:ext cx="0" cy="0"/>
          <a:chOff x="0" y="0"/>
          <a:chExt cx="0" cy="0"/>
        </a:xfrm>
      </p:grpSpPr>
      <p:sp>
        <p:nvSpPr>
          <p:cNvPr id="74"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75" name="Slide Title"/>
          <p:cNvSpPr txBox="1">
            <a:spLocks noGrp="1"/>
          </p:cNvSpPr>
          <p:nvPr>
            <p:ph type="title" hasCustomPrompt="1"/>
          </p:nvPr>
        </p:nvSpPr>
        <p:spPr>
          <a:prstGeom prst="rect">
            <a:avLst/>
          </a:prstGeom>
        </p:spPr>
        <p:txBody>
          <a:bodyPr/>
          <a:lstStyle/>
          <a:p>
            <a:r>
              <a:t>Slide Title</a:t>
            </a:r>
          </a:p>
        </p:txBody>
      </p:sp>
      <p:sp>
        <p:nvSpPr>
          <p:cNvPr id="76" name="Body Level One…"/>
          <p:cNvSpPr txBox="1">
            <a:spLocks noGrp="1"/>
          </p:cNvSpPr>
          <p:nvPr>
            <p:ph type="body" sz="half" idx="1" hasCustomPrompt="1"/>
          </p:nvPr>
        </p:nvSpPr>
        <p:spPr>
          <a:xfrm>
            <a:off x="1206500" y="4248504"/>
            <a:ext cx="9779000" cy="8256630"/>
          </a:xfrm>
          <a:prstGeom prst="rect">
            <a:avLst/>
          </a:prstGeom>
        </p:spPr>
        <p:txBody>
          <a:bodyPr/>
          <a:lstStyle/>
          <a:p>
            <a:r>
              <a:rPr dirty="0"/>
              <a:t>Slide bullet text</a:t>
            </a:r>
          </a:p>
          <a:p>
            <a:pPr lvl="1"/>
            <a:endParaRPr dirty="0"/>
          </a:p>
          <a:p>
            <a:pPr lvl="2"/>
            <a:endParaRPr dirty="0"/>
          </a:p>
          <a:p>
            <a:pPr lvl="3"/>
            <a:endParaRPr dirty="0"/>
          </a:p>
          <a:p>
            <a:pPr lvl="4"/>
            <a:endParaRPr dirty="0"/>
          </a:p>
        </p:txBody>
      </p:sp>
      <p:sp>
        <p:nvSpPr>
          <p:cNvPr id="77"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Bullets &amp; Live Video Large">
    <p:spTree>
      <p:nvGrpSpPr>
        <p:cNvPr id="1" name=""/>
        <p:cNvGrpSpPr/>
        <p:nvPr/>
      </p:nvGrpSpPr>
      <p:grpSpPr>
        <a:xfrm>
          <a:off x="0" y="0"/>
          <a:ext cx="0" cy="0"/>
          <a:chOff x="0" y="0"/>
          <a:chExt cx="0" cy="0"/>
        </a:xfrm>
      </p:grpSpPr>
      <p:sp>
        <p:nvSpPr>
          <p:cNvPr id="84" name="Slide Subtitle"/>
          <p:cNvSpPr txBox="1">
            <a:spLocks noGrp="1"/>
          </p:cNvSpPr>
          <p:nvPr>
            <p:ph type="body" sz="quarter" idx="21"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85"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86" name="Body Level One…"/>
          <p:cNvSpPr txBox="1">
            <a:spLocks noGrp="1"/>
          </p:cNvSpPr>
          <p:nvPr>
            <p:ph type="body" sz="half" idx="1" hasCustomPrompt="1"/>
          </p:nvPr>
        </p:nvSpPr>
        <p:spPr>
          <a:xfrm>
            <a:off x="1206500" y="4248504"/>
            <a:ext cx="9779000" cy="8256630"/>
          </a:xfrm>
          <a:prstGeom prst="rect">
            <a:avLst/>
          </a:prstGeom>
        </p:spPr>
        <p:txBody>
          <a:bodyPr/>
          <a:lstStyle/>
          <a:p>
            <a:r>
              <a:t>Slide bullet text</a:t>
            </a:r>
          </a:p>
          <a:p>
            <a:pPr lvl="1"/>
            <a:endParaRPr/>
          </a:p>
          <a:p>
            <a:pPr lvl="2"/>
            <a:endParaRPr/>
          </a:p>
          <a:p>
            <a:pPr lvl="3"/>
            <a:endParaRPr/>
          </a:p>
          <a:p>
            <a:pPr lvl="4"/>
            <a:endParaRPr/>
          </a:p>
        </p:txBody>
      </p:sp>
      <p:sp>
        <p:nvSpPr>
          <p:cNvPr id="87"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Section">
    <p:spTree>
      <p:nvGrpSpPr>
        <p:cNvPr id="1" name=""/>
        <p:cNvGrpSpPr/>
        <p:nvPr/>
      </p:nvGrpSpPr>
      <p:grpSpPr>
        <a:xfrm>
          <a:off x="0" y="0"/>
          <a:ext cx="0" cy="0"/>
          <a:chOff x="0" y="0"/>
          <a:chExt cx="0" cy="0"/>
        </a:xfrm>
      </p:grpSpPr>
      <p:sp>
        <p:nvSpPr>
          <p:cNvPr id="94" name="Section Title"/>
          <p:cNvSpPr txBox="1">
            <a:spLocks noGrp="1"/>
          </p:cNvSpPr>
          <p:nvPr>
            <p:ph type="title" hasCustomPrompt="1"/>
          </p:nvPr>
        </p:nvSpPr>
        <p:spPr>
          <a:xfrm>
            <a:off x="1206500" y="3906899"/>
            <a:ext cx="21971004" cy="4648201"/>
          </a:xfrm>
          <a:prstGeom prst="rect">
            <a:avLst/>
          </a:prstGeom>
        </p:spPr>
        <p:txBody>
          <a:bodyPr anchor="ctr"/>
          <a:lstStyle>
            <a:lvl1pPr>
              <a:defRPr sz="12000" spc="-119"/>
            </a:lvl1pPr>
          </a:lstStyle>
          <a:p>
            <a:r>
              <a:t>Section Title</a:t>
            </a:r>
          </a:p>
        </p:txBody>
      </p:sp>
      <p:sp>
        <p:nvSpPr>
          <p:cNvPr id="95"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02" name="Slide Title"/>
          <p:cNvSpPr txBox="1">
            <a:spLocks noGrp="1"/>
          </p:cNvSpPr>
          <p:nvPr>
            <p:ph type="title" hasCustomPrompt="1"/>
          </p:nvPr>
        </p:nvSpPr>
        <p:spPr>
          <a:prstGeom prst="rect">
            <a:avLst/>
          </a:prstGeom>
        </p:spPr>
        <p:txBody>
          <a:bodyPr/>
          <a:lstStyle/>
          <a:p>
            <a:r>
              <a:t>Slide Title</a:t>
            </a:r>
          </a:p>
        </p:txBody>
      </p:sp>
      <p:sp>
        <p:nvSpPr>
          <p:cNvPr id="103"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104"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111" name="Agenda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Agenda Subtitle</a:t>
            </a:r>
          </a:p>
        </p:txBody>
      </p:sp>
      <p:sp>
        <p:nvSpPr>
          <p:cNvPr id="112" name="Body Level One…"/>
          <p:cNvSpPr txBox="1">
            <a:spLocks noGrp="1"/>
          </p:cNvSpPr>
          <p:nvPr>
            <p:ph type="body" idx="1" hasCustomPrompt="1"/>
          </p:nvPr>
        </p:nvSpPr>
        <p:spPr>
          <a:xfrm>
            <a:off x="1206500" y="4248504"/>
            <a:ext cx="21971000" cy="8256012"/>
          </a:xfrm>
          <a:prstGeom prst="rect">
            <a:avLst/>
          </a:prstGeom>
        </p:spPr>
        <p:txBody>
          <a:bodyPr/>
          <a:lstStyle>
            <a:lvl1pPr marL="0" indent="0" defTabSz="825500">
              <a:spcBef>
                <a:spcPts val="6000"/>
              </a:spcBef>
              <a:buSzTx/>
              <a:buNone/>
              <a:defRPr sz="5000"/>
            </a:lvl1pPr>
            <a:lvl2pPr marL="0" indent="457200" defTabSz="825500">
              <a:spcBef>
                <a:spcPts val="6000"/>
              </a:spcBef>
              <a:buSzTx/>
              <a:buNone/>
              <a:defRPr sz="5000"/>
            </a:lvl2pPr>
            <a:lvl3pPr marL="0" indent="914400" defTabSz="825500">
              <a:spcBef>
                <a:spcPts val="6000"/>
              </a:spcBef>
              <a:buSzTx/>
              <a:buNone/>
              <a:defRPr sz="5000"/>
            </a:lvl3pPr>
            <a:lvl4pPr marL="0" indent="1371600" defTabSz="825500">
              <a:spcBef>
                <a:spcPts val="6000"/>
              </a:spcBef>
              <a:buSzTx/>
              <a:buNone/>
              <a:defRPr sz="5000"/>
            </a:lvl4pPr>
            <a:lvl5pPr marL="0" indent="1828800" defTabSz="825500">
              <a:spcBef>
                <a:spcPts val="6000"/>
              </a:spcBef>
              <a:buSzTx/>
              <a:buNone/>
              <a:defRPr sz="5000"/>
            </a:lvl5pPr>
          </a:lstStyle>
          <a:p>
            <a:r>
              <a:t>Agenda Topics</a:t>
            </a:r>
          </a:p>
          <a:p>
            <a:pPr lvl="1"/>
            <a:endParaRPr/>
          </a:p>
          <a:p>
            <a:pPr lvl="2"/>
            <a:endParaRPr/>
          </a:p>
          <a:p>
            <a:pPr lvl="3"/>
            <a:endParaRPr/>
          </a:p>
          <a:p>
            <a:pPr lvl="4"/>
            <a:endParaRPr/>
          </a:p>
        </p:txBody>
      </p:sp>
      <p:sp>
        <p:nvSpPr>
          <p:cNvPr id="113" name="Agenda Title"/>
          <p:cNvSpPr txBox="1">
            <a:spLocks noGrp="1"/>
          </p:cNvSpPr>
          <p:nvPr>
            <p:ph type="title" hasCustomPrompt="1"/>
          </p:nvPr>
        </p:nvSpPr>
        <p:spPr>
          <a:prstGeom prst="rect">
            <a:avLst/>
          </a:prstGeom>
        </p:spPr>
        <p:txBody>
          <a:bodyPr/>
          <a:lstStyle/>
          <a:p>
            <a:r>
              <a:t>Agenda Title</a:t>
            </a:r>
          </a:p>
        </p:txBody>
      </p:sp>
      <p:sp>
        <p:nvSpPr>
          <p:cNvPr id="114"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Statement">
    <p:spTree>
      <p:nvGrpSpPr>
        <p:cNvPr id="1" name=""/>
        <p:cNvGrpSpPr/>
        <p:nvPr/>
      </p:nvGrpSpPr>
      <p:grpSpPr>
        <a:xfrm>
          <a:off x="0" y="0"/>
          <a:ext cx="0" cy="0"/>
          <a:chOff x="0" y="0"/>
          <a:chExt cx="0" cy="0"/>
        </a:xfrm>
      </p:grpSpPr>
      <p:sp>
        <p:nvSpPr>
          <p:cNvPr id="121" name="Body Level One…"/>
          <p:cNvSpPr txBox="1">
            <a:spLocks noGrp="1"/>
          </p:cNvSpPr>
          <p:nvPr>
            <p:ph type="body" sz="half" idx="1" hasCustomPrompt="1"/>
          </p:nvPr>
        </p:nvSpPr>
        <p:spPr>
          <a:xfrm>
            <a:off x="1206500" y="4191000"/>
            <a:ext cx="21971000" cy="4089400"/>
          </a:xfrm>
          <a:prstGeom prst="rect">
            <a:avLst/>
          </a:prstGeom>
        </p:spPr>
        <p:txBody>
          <a:bodyPr anchor="ctr"/>
          <a:lstStyle>
            <a:lvl1pPr marL="0" indent="0" algn="ctr">
              <a:lnSpc>
                <a:spcPct val="90000"/>
              </a:lnSpc>
              <a:spcBef>
                <a:spcPts val="0"/>
              </a:spcBef>
              <a:buSzTx/>
              <a:buNone/>
              <a:defRPr sz="12000" spc="-119">
                <a:latin typeface="+mn-lt"/>
                <a:ea typeface="+mn-ea"/>
                <a:cs typeface="+mn-cs"/>
                <a:sym typeface="Produkt Extralight"/>
              </a:defRPr>
            </a:lvl1pPr>
            <a:lvl2pPr marL="0" indent="457200" algn="ctr">
              <a:lnSpc>
                <a:spcPct val="90000"/>
              </a:lnSpc>
              <a:spcBef>
                <a:spcPts val="0"/>
              </a:spcBef>
              <a:buSzTx/>
              <a:buNone/>
              <a:defRPr sz="12000" spc="-119">
                <a:latin typeface="+mn-lt"/>
                <a:ea typeface="+mn-ea"/>
                <a:cs typeface="+mn-cs"/>
                <a:sym typeface="Produkt Extralight"/>
              </a:defRPr>
            </a:lvl2pPr>
            <a:lvl3pPr marL="0" indent="914400" algn="ctr">
              <a:lnSpc>
                <a:spcPct val="90000"/>
              </a:lnSpc>
              <a:spcBef>
                <a:spcPts val="0"/>
              </a:spcBef>
              <a:buSzTx/>
              <a:buNone/>
              <a:defRPr sz="12000" spc="-119">
                <a:latin typeface="+mn-lt"/>
                <a:ea typeface="+mn-ea"/>
                <a:cs typeface="+mn-cs"/>
                <a:sym typeface="Produkt Extralight"/>
              </a:defRPr>
            </a:lvl3pPr>
            <a:lvl4pPr marL="0" indent="1371600" algn="ctr">
              <a:lnSpc>
                <a:spcPct val="90000"/>
              </a:lnSpc>
              <a:spcBef>
                <a:spcPts val="0"/>
              </a:spcBef>
              <a:buSzTx/>
              <a:buNone/>
              <a:defRPr sz="12000" spc="-119">
                <a:latin typeface="+mn-lt"/>
                <a:ea typeface="+mn-ea"/>
                <a:cs typeface="+mn-cs"/>
                <a:sym typeface="Produkt Extralight"/>
              </a:defRPr>
            </a:lvl4pPr>
            <a:lvl5pPr marL="0" indent="1828800" algn="ctr">
              <a:lnSpc>
                <a:spcPct val="90000"/>
              </a:lnSpc>
              <a:spcBef>
                <a:spcPts val="0"/>
              </a:spcBef>
              <a:buSzTx/>
              <a:buNone/>
              <a:defRPr sz="12000" spc="-119">
                <a:latin typeface="+mn-lt"/>
                <a:ea typeface="+mn-ea"/>
                <a:cs typeface="+mn-cs"/>
                <a:sym typeface="Produkt Extralight"/>
              </a:defRPr>
            </a:lvl5pPr>
          </a:lstStyle>
          <a:p>
            <a:r>
              <a:t>Statement</a:t>
            </a:r>
          </a:p>
          <a:p>
            <a:pPr lvl="1"/>
            <a:endParaRPr/>
          </a:p>
          <a:p>
            <a:pPr lvl="2"/>
            <a:endParaRPr/>
          </a:p>
          <a:p>
            <a:pPr lvl="3"/>
            <a:endParaRPr/>
          </a:p>
          <a:p>
            <a:pPr lvl="4"/>
            <a:endParaRPr/>
          </a:p>
        </p:txBody>
      </p:sp>
      <p:sp>
        <p:nvSpPr>
          <p:cNvPr id="122"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ig Fact">
    <p:spTree>
      <p:nvGrpSpPr>
        <p:cNvPr id="1" name=""/>
        <p:cNvGrpSpPr/>
        <p:nvPr/>
      </p:nvGrpSpPr>
      <p:grpSpPr>
        <a:xfrm>
          <a:off x="0" y="0"/>
          <a:ext cx="0" cy="0"/>
          <a:chOff x="0" y="0"/>
          <a:chExt cx="0" cy="0"/>
        </a:xfrm>
      </p:grpSpPr>
      <p:sp>
        <p:nvSpPr>
          <p:cNvPr id="129" name="Body Level One…"/>
          <p:cNvSpPr txBox="1">
            <a:spLocks noGrp="1"/>
          </p:cNvSpPr>
          <p:nvPr>
            <p:ph type="body" idx="1" hasCustomPrompt="1"/>
          </p:nvPr>
        </p:nvSpPr>
        <p:spPr>
          <a:xfrm>
            <a:off x="1206500" y="1207360"/>
            <a:ext cx="21971000" cy="7351451"/>
          </a:xfrm>
          <a:prstGeom prst="rect">
            <a:avLst/>
          </a:prstGeom>
        </p:spPr>
        <p:txBody>
          <a:bodyPr anchor="b"/>
          <a:lstStyle>
            <a:lvl1pPr marL="0" indent="0" algn="ctr">
              <a:lnSpc>
                <a:spcPct val="90000"/>
              </a:lnSpc>
              <a:spcBef>
                <a:spcPts val="0"/>
              </a:spcBef>
              <a:buSzTx/>
              <a:buNone/>
              <a:defRPr sz="35000" spc="-1750">
                <a:latin typeface="+mn-lt"/>
                <a:ea typeface="+mn-ea"/>
                <a:cs typeface="+mn-cs"/>
                <a:sym typeface="Produkt Extralight"/>
              </a:defRPr>
            </a:lvl1pPr>
            <a:lvl2pPr marL="0" indent="457200" algn="ctr">
              <a:lnSpc>
                <a:spcPct val="90000"/>
              </a:lnSpc>
              <a:spcBef>
                <a:spcPts val="0"/>
              </a:spcBef>
              <a:buSzTx/>
              <a:buNone/>
              <a:defRPr sz="35000" spc="-1750">
                <a:latin typeface="+mn-lt"/>
                <a:ea typeface="+mn-ea"/>
                <a:cs typeface="+mn-cs"/>
                <a:sym typeface="Produkt Extralight"/>
              </a:defRPr>
            </a:lvl2pPr>
            <a:lvl3pPr marL="0" indent="914400" algn="ctr">
              <a:lnSpc>
                <a:spcPct val="90000"/>
              </a:lnSpc>
              <a:spcBef>
                <a:spcPts val="0"/>
              </a:spcBef>
              <a:buSzTx/>
              <a:buNone/>
              <a:defRPr sz="35000" spc="-1750">
                <a:latin typeface="+mn-lt"/>
                <a:ea typeface="+mn-ea"/>
                <a:cs typeface="+mn-cs"/>
                <a:sym typeface="Produkt Extralight"/>
              </a:defRPr>
            </a:lvl3pPr>
            <a:lvl4pPr marL="0" indent="1371600" algn="ctr">
              <a:lnSpc>
                <a:spcPct val="90000"/>
              </a:lnSpc>
              <a:spcBef>
                <a:spcPts val="0"/>
              </a:spcBef>
              <a:buSzTx/>
              <a:buNone/>
              <a:defRPr sz="35000" spc="-1750">
                <a:latin typeface="+mn-lt"/>
                <a:ea typeface="+mn-ea"/>
                <a:cs typeface="+mn-cs"/>
                <a:sym typeface="Produkt Extralight"/>
              </a:defRPr>
            </a:lvl4pPr>
            <a:lvl5pPr marL="0" indent="1828800" algn="ctr">
              <a:lnSpc>
                <a:spcPct val="90000"/>
              </a:lnSpc>
              <a:spcBef>
                <a:spcPts val="0"/>
              </a:spcBef>
              <a:buSzTx/>
              <a:buNone/>
              <a:defRPr sz="35000" spc="-1750">
                <a:latin typeface="+mn-lt"/>
                <a:ea typeface="+mn-ea"/>
                <a:cs typeface="+mn-cs"/>
                <a:sym typeface="Produkt Extralight"/>
              </a:defRPr>
            </a:lvl5pPr>
          </a:lstStyle>
          <a:p>
            <a:r>
              <a:t>100%</a:t>
            </a:r>
          </a:p>
          <a:p>
            <a:pPr lvl="1"/>
            <a:endParaRPr/>
          </a:p>
          <a:p>
            <a:pPr lvl="2"/>
            <a:endParaRPr/>
          </a:p>
          <a:p>
            <a:pPr lvl="3"/>
            <a:endParaRPr/>
          </a:p>
          <a:p>
            <a:pPr lvl="4"/>
            <a:endParaRPr/>
          </a:p>
        </p:txBody>
      </p:sp>
      <p:sp>
        <p:nvSpPr>
          <p:cNvPr id="130" name="Fact information"/>
          <p:cNvSpPr txBox="1">
            <a:spLocks noGrp="1"/>
          </p:cNvSpPr>
          <p:nvPr>
            <p:ph type="body" sz="quarter" idx="21" hasCustomPrompt="1"/>
          </p:nvPr>
        </p:nvSpPr>
        <p:spPr>
          <a:xfrm>
            <a:off x="1206500" y="8128000"/>
            <a:ext cx="21971000" cy="1079500"/>
          </a:xfrm>
          <a:prstGeom prst="rect">
            <a:avLst/>
          </a:prstGeom>
        </p:spPr>
        <p:txBody>
          <a:bodyPr lIns="45719" tIns="45719" rIns="45719" bIns="45719"/>
          <a:lstStyle>
            <a:lvl1pPr marL="0" indent="0" algn="ctr" defTabSz="825500">
              <a:lnSpc>
                <a:spcPct val="90000"/>
              </a:lnSpc>
              <a:spcBef>
                <a:spcPts val="0"/>
              </a:spcBef>
              <a:buSzTx/>
              <a:buNone/>
              <a:defRPr sz="5500" spc="-55">
                <a:latin typeface="+mn-lt"/>
                <a:ea typeface="+mn-ea"/>
                <a:cs typeface="+mn-cs"/>
                <a:sym typeface="Produkt Extralight"/>
              </a:defRPr>
            </a:lvl1pPr>
          </a:lstStyle>
          <a:p>
            <a:r>
              <a:t>Fact information</a:t>
            </a:r>
          </a:p>
        </p:txBody>
      </p:sp>
      <p:sp>
        <p:nvSpPr>
          <p:cNvPr id="131"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38" name="Body Level One…"/>
          <p:cNvSpPr txBox="1">
            <a:spLocks noGrp="1"/>
          </p:cNvSpPr>
          <p:nvPr>
            <p:ph type="body" sz="quarter" idx="1" hasCustomPrompt="1"/>
          </p:nvPr>
        </p:nvSpPr>
        <p:spPr>
          <a:xfrm>
            <a:off x="5194300" y="4165600"/>
            <a:ext cx="13995400" cy="4428667"/>
          </a:xfrm>
          <a:prstGeom prst="rect">
            <a:avLst/>
          </a:prstGeom>
        </p:spPr>
        <p:txBody>
          <a:bodyPr anchor="b"/>
          <a:lstStyle>
            <a:lvl1pPr marL="254000" indent="-254000">
              <a:lnSpc>
                <a:spcPct val="90000"/>
              </a:lnSpc>
              <a:spcBef>
                <a:spcPts val="0"/>
              </a:spcBef>
              <a:buSzTx/>
              <a:buNone/>
              <a:defRPr sz="9300" spc="-93">
                <a:latin typeface="+mn-lt"/>
                <a:ea typeface="+mn-ea"/>
                <a:cs typeface="+mn-cs"/>
                <a:sym typeface="Produkt Extralight"/>
              </a:defRPr>
            </a:lvl1pPr>
            <a:lvl2pPr marL="254000" indent="203200">
              <a:lnSpc>
                <a:spcPct val="90000"/>
              </a:lnSpc>
              <a:spcBef>
                <a:spcPts val="0"/>
              </a:spcBef>
              <a:buSzTx/>
              <a:buNone/>
              <a:defRPr sz="9300" spc="-93">
                <a:latin typeface="+mn-lt"/>
                <a:ea typeface="+mn-ea"/>
                <a:cs typeface="+mn-cs"/>
                <a:sym typeface="Produkt Extralight"/>
              </a:defRPr>
            </a:lvl2pPr>
            <a:lvl3pPr marL="254000" indent="660400">
              <a:lnSpc>
                <a:spcPct val="90000"/>
              </a:lnSpc>
              <a:spcBef>
                <a:spcPts val="0"/>
              </a:spcBef>
              <a:buSzTx/>
              <a:buNone/>
              <a:defRPr sz="9300" spc="-93">
                <a:latin typeface="+mn-lt"/>
                <a:ea typeface="+mn-ea"/>
                <a:cs typeface="+mn-cs"/>
                <a:sym typeface="Produkt Extralight"/>
              </a:defRPr>
            </a:lvl3pPr>
            <a:lvl4pPr marL="254000" indent="1117600">
              <a:lnSpc>
                <a:spcPct val="90000"/>
              </a:lnSpc>
              <a:spcBef>
                <a:spcPts val="0"/>
              </a:spcBef>
              <a:buSzTx/>
              <a:buNone/>
              <a:defRPr sz="9300" spc="-93">
                <a:latin typeface="+mn-lt"/>
                <a:ea typeface="+mn-ea"/>
                <a:cs typeface="+mn-cs"/>
                <a:sym typeface="Produkt Extralight"/>
              </a:defRPr>
            </a:lvl4pPr>
            <a:lvl5pPr marL="254000" indent="1574800">
              <a:lnSpc>
                <a:spcPct val="90000"/>
              </a:lnSpc>
              <a:spcBef>
                <a:spcPts val="0"/>
              </a:spcBef>
              <a:buSzTx/>
              <a:buNone/>
              <a:defRPr sz="9300" spc="-93">
                <a:latin typeface="+mn-lt"/>
                <a:ea typeface="+mn-ea"/>
                <a:cs typeface="+mn-cs"/>
                <a:sym typeface="Produkt Extralight"/>
              </a:defRPr>
            </a:lvl5pPr>
          </a:lstStyle>
          <a:p>
            <a:r>
              <a:t>“Notable Quote”</a:t>
            </a:r>
          </a:p>
          <a:p>
            <a:pPr lvl="1"/>
            <a:endParaRPr/>
          </a:p>
          <a:p>
            <a:pPr lvl="2"/>
            <a:endParaRPr/>
          </a:p>
          <a:p>
            <a:pPr lvl="3"/>
            <a:endParaRPr/>
          </a:p>
          <a:p>
            <a:pPr lvl="4"/>
            <a:endParaRPr/>
          </a:p>
        </p:txBody>
      </p:sp>
      <p:sp>
        <p:nvSpPr>
          <p:cNvPr id="139" name="Attribution"/>
          <p:cNvSpPr txBox="1">
            <a:spLocks noGrp="1"/>
          </p:cNvSpPr>
          <p:nvPr>
            <p:ph type="body" sz="quarter" idx="21" hasCustomPrompt="1"/>
          </p:nvPr>
        </p:nvSpPr>
        <p:spPr>
          <a:xfrm>
            <a:off x="5456257" y="9559997"/>
            <a:ext cx="13471486" cy="698501"/>
          </a:xfrm>
          <a:prstGeom prst="rect">
            <a:avLst/>
          </a:prstGeom>
        </p:spPr>
        <p:txBody>
          <a:bodyPr lIns="45719" tIns="45719" rIns="45719" bIns="45719"/>
          <a:lstStyle>
            <a:lvl1pPr marL="0" indent="0" defTabSz="825500">
              <a:spcBef>
                <a:spcPts val="0"/>
              </a:spcBef>
              <a:buSzTx/>
              <a:buNone/>
              <a:defRPr sz="3600">
                <a:latin typeface="Produkt Light"/>
                <a:ea typeface="Produkt Light"/>
                <a:cs typeface="Produkt Light"/>
                <a:sym typeface="Produkt Light"/>
              </a:defRPr>
            </a:lvl1pPr>
          </a:lstStyle>
          <a:p>
            <a:r>
              <a:t>Attribution</a:t>
            </a:r>
          </a:p>
        </p:txBody>
      </p:sp>
      <p:sp>
        <p:nvSpPr>
          <p:cNvPr id="140"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147" name="Wavy pink and orange architecture against a blue sky"/>
          <p:cNvSpPr>
            <a:spLocks noGrp="1"/>
          </p:cNvSpPr>
          <p:nvPr>
            <p:ph type="pic" sz="quarter" idx="21"/>
          </p:nvPr>
        </p:nvSpPr>
        <p:spPr>
          <a:xfrm>
            <a:off x="7353300" y="3632200"/>
            <a:ext cx="9677400" cy="6451600"/>
          </a:xfrm>
          <a:prstGeom prst="rect">
            <a:avLst/>
          </a:prstGeom>
        </p:spPr>
        <p:txBody>
          <a:bodyPr lIns="91439" tIns="45719" rIns="91439" bIns="45719">
            <a:noAutofit/>
          </a:bodyPr>
          <a:lstStyle/>
          <a:p>
            <a:endParaRPr/>
          </a:p>
        </p:txBody>
      </p:sp>
      <p:sp>
        <p:nvSpPr>
          <p:cNvPr id="148" name="Low angle view of the corner of a modern building under a clear blue sky"/>
          <p:cNvSpPr>
            <a:spLocks noGrp="1"/>
          </p:cNvSpPr>
          <p:nvPr>
            <p:ph type="pic" sz="quarter" idx="22"/>
          </p:nvPr>
        </p:nvSpPr>
        <p:spPr>
          <a:xfrm>
            <a:off x="14617700" y="3632200"/>
            <a:ext cx="9677400" cy="6451600"/>
          </a:xfrm>
          <a:prstGeom prst="rect">
            <a:avLst/>
          </a:prstGeom>
        </p:spPr>
        <p:txBody>
          <a:bodyPr lIns="91439" tIns="45719" rIns="91439" bIns="45719">
            <a:noAutofit/>
          </a:bodyPr>
          <a:lstStyle/>
          <a:p>
            <a:endParaRPr/>
          </a:p>
        </p:txBody>
      </p:sp>
      <p:sp>
        <p:nvSpPr>
          <p:cNvPr id="149" name="Low angle view of a stone bridge under a partly cloudy sky"/>
          <p:cNvSpPr>
            <a:spLocks noGrp="1"/>
          </p:cNvSpPr>
          <p:nvPr>
            <p:ph type="pic" sz="quarter" idx="23"/>
          </p:nvPr>
        </p:nvSpPr>
        <p:spPr>
          <a:xfrm>
            <a:off x="61386" y="3632200"/>
            <a:ext cx="9690101" cy="6451600"/>
          </a:xfrm>
          <a:prstGeom prst="rect">
            <a:avLst/>
          </a:prstGeom>
        </p:spPr>
        <p:txBody>
          <a:bodyPr lIns="91439" tIns="45719" rIns="91439" bIns="45719">
            <a:noAutofit/>
          </a:bodyPr>
          <a:lstStyle/>
          <a:p>
            <a:endParaRPr/>
          </a:p>
        </p:txBody>
      </p:sp>
      <p:sp>
        <p:nvSpPr>
          <p:cNvPr id="150"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57" name="Low angle view of modern, metal building"/>
          <p:cNvSpPr>
            <a:spLocks noGrp="1"/>
          </p:cNvSpPr>
          <p:nvPr>
            <p:ph type="pic" idx="21"/>
          </p:nvPr>
        </p:nvSpPr>
        <p:spPr>
          <a:xfrm>
            <a:off x="-38100" y="-1295400"/>
            <a:ext cx="24447500" cy="16295511"/>
          </a:xfrm>
          <a:prstGeom prst="rect">
            <a:avLst/>
          </a:prstGeom>
        </p:spPr>
        <p:txBody>
          <a:bodyPr lIns="91439" tIns="45719" rIns="91439" bIns="45719">
            <a:noAutofit/>
          </a:bodyPr>
          <a:lstStyle/>
          <a:p>
            <a:endParaRPr/>
          </a:p>
        </p:txBody>
      </p:sp>
      <p:sp>
        <p:nvSpPr>
          <p:cNvPr id="158" name="Slide Number"/>
          <p:cNvSpPr txBox="1">
            <a:spLocks noGrp="1"/>
          </p:cNvSpPr>
          <p:nvPr>
            <p:ph type="sldNum" sz="quarter" idx="2"/>
          </p:nvPr>
        </p:nvSpPr>
        <p:spPr>
          <a:xfrm>
            <a:off x="23558500" y="12508369"/>
            <a:ext cx="500137" cy="379591"/>
          </a:xfrm>
          <a:prstGeom prst="rect">
            <a:avLst/>
          </a:prstGeom>
        </p:spPr>
        <p:txBody>
          <a:bodyPr/>
          <a:lstStyle>
            <a:lvl1pPr>
              <a:defRPr sz="1800" b="0" i="0">
                <a:solidFill>
                  <a:schemeClr val="accent1"/>
                </a:solidFill>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65" name="Slide Number"/>
          <p:cNvSpPr txBox="1">
            <a:spLocks noGrp="1"/>
          </p:cNvSpPr>
          <p:nvPr>
            <p:ph type="sldNum" sz="quarter" idx="2"/>
          </p:nvPr>
        </p:nvSpPr>
        <p:spPr>
          <a:xfrm>
            <a:off x="23558500" y="12477591"/>
            <a:ext cx="546625" cy="410369"/>
          </a:xfrm>
          <a:prstGeom prst="rect">
            <a:avLst/>
          </a:prstGeom>
        </p:spPr>
        <p:txBody>
          <a:bodyPr/>
          <a:lstStyle>
            <a:lvl1pPr>
              <a:defRPr sz="2000" b="0" i="0">
                <a:latin typeface="Verdana" panose="020B0604030504040204" pitchFamily="34" charset="0"/>
                <a:ea typeface="Verdana" panose="020B0604030504040204" pitchFamily="34" charset="0"/>
                <a:cs typeface="Verdana" panose="020B0604030504040204" pitchFamily="34" charset="0"/>
                <a:sym typeface="Graphik"/>
              </a:defRPr>
            </a:lvl1pPr>
          </a:lstStyle>
          <a:p>
            <a:fld id="{86CB4B4D-7CA3-9044-876B-883B54F8677D}" type="slidenum">
              <a:rPr lang="en-US" smtClean="0"/>
              <a:pPr/>
              <a:t>‹#›</a:t>
            </a:fld>
            <a:endParaRPr lang="en-US" dirty="0"/>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ext &amp; Title, Double line">
    <p:bg>
      <p:bgPr>
        <a:solidFill>
          <a:srgbClr val="FFFFFF"/>
        </a:solidFill>
        <a:effectLst/>
      </p:bgPr>
    </p:bg>
    <p:spTree>
      <p:nvGrpSpPr>
        <p:cNvPr id="1" name=""/>
        <p:cNvGrpSpPr/>
        <p:nvPr/>
      </p:nvGrpSpPr>
      <p:grpSpPr>
        <a:xfrm>
          <a:off x="0" y="0"/>
          <a:ext cx="0" cy="0"/>
          <a:chOff x="0" y="0"/>
          <a:chExt cx="0" cy="0"/>
        </a:xfrm>
      </p:grpSpPr>
      <p:sp>
        <p:nvSpPr>
          <p:cNvPr id="172" name="Title Text"/>
          <p:cNvSpPr txBox="1">
            <a:spLocks noGrp="1"/>
          </p:cNvSpPr>
          <p:nvPr>
            <p:ph type="title"/>
          </p:nvPr>
        </p:nvSpPr>
        <p:spPr>
          <a:xfrm>
            <a:off x="3962400" y="304800"/>
            <a:ext cx="16459200" cy="1524000"/>
          </a:xfrm>
          <a:prstGeom prst="rect">
            <a:avLst/>
          </a:prstGeom>
        </p:spPr>
        <p:txBody>
          <a:bodyPr lIns="91439" tIns="91439" rIns="91439" bIns="91439" anchor="ctr"/>
          <a:lstStyle>
            <a:lvl1pPr algn="ctr" defTabSz="1828800">
              <a:lnSpc>
                <a:spcPct val="100000"/>
              </a:lnSpc>
              <a:defRPr sz="6400" b="1" spc="0">
                <a:solidFill>
                  <a:srgbClr val="000000"/>
                </a:solidFill>
                <a:latin typeface="Arial"/>
                <a:ea typeface="Arial"/>
                <a:cs typeface="Arial"/>
                <a:sym typeface="Arial"/>
              </a:defRPr>
            </a:lvl1pPr>
          </a:lstStyle>
          <a:p>
            <a:r>
              <a:t>Title Text</a:t>
            </a:r>
          </a:p>
        </p:txBody>
      </p:sp>
      <p:sp>
        <p:nvSpPr>
          <p:cNvPr id="173" name="Body Level One…"/>
          <p:cNvSpPr txBox="1">
            <a:spLocks noGrp="1"/>
          </p:cNvSpPr>
          <p:nvPr>
            <p:ph type="body" idx="1"/>
          </p:nvPr>
        </p:nvSpPr>
        <p:spPr>
          <a:xfrm>
            <a:off x="3962400" y="2133600"/>
            <a:ext cx="16459200" cy="11582400"/>
          </a:xfrm>
          <a:prstGeom prst="rect">
            <a:avLst/>
          </a:prstGeom>
        </p:spPr>
        <p:txBody>
          <a:bodyPr lIns="91439" tIns="91439" rIns="91439" bIns="91439"/>
          <a:lstStyle>
            <a:lvl1pPr marL="685800" indent="-685800" defTabSz="1828800">
              <a:spcBef>
                <a:spcPts val="1300"/>
              </a:spcBef>
              <a:buFont typeface="Arial"/>
              <a:defRPr sz="5600">
                <a:solidFill>
                  <a:srgbClr val="000000"/>
                </a:solidFill>
                <a:latin typeface="Arial"/>
                <a:ea typeface="Arial"/>
                <a:cs typeface="Arial"/>
                <a:sym typeface="Arial"/>
              </a:defRPr>
            </a:lvl1pPr>
            <a:lvl2pPr marL="1123950" indent="-666750" defTabSz="1828800">
              <a:spcBef>
                <a:spcPts val="1300"/>
              </a:spcBef>
              <a:buFont typeface="Arial"/>
              <a:buChar char="–"/>
              <a:defRPr sz="5600">
                <a:solidFill>
                  <a:srgbClr val="000000"/>
                </a:solidFill>
                <a:latin typeface="Arial"/>
                <a:ea typeface="Arial"/>
                <a:cs typeface="Arial"/>
                <a:sym typeface="Arial"/>
              </a:defRPr>
            </a:lvl2pPr>
            <a:lvl3pPr marL="1554479" indent="-640079" defTabSz="1828800">
              <a:spcBef>
                <a:spcPts val="1300"/>
              </a:spcBef>
              <a:buFont typeface="Arial"/>
              <a:defRPr sz="5600">
                <a:solidFill>
                  <a:srgbClr val="000000"/>
                </a:solidFill>
                <a:latin typeface="Arial"/>
                <a:ea typeface="Arial"/>
                <a:cs typeface="Arial"/>
                <a:sym typeface="Arial"/>
              </a:defRPr>
            </a:lvl3pPr>
            <a:lvl4pPr marL="2082800" indent="-711200" defTabSz="1828800">
              <a:spcBef>
                <a:spcPts val="1300"/>
              </a:spcBef>
              <a:buFont typeface="Arial"/>
              <a:buChar char="–"/>
              <a:defRPr sz="5600">
                <a:solidFill>
                  <a:srgbClr val="000000"/>
                </a:solidFill>
                <a:latin typeface="Arial"/>
                <a:ea typeface="Arial"/>
                <a:cs typeface="Arial"/>
                <a:sym typeface="Arial"/>
              </a:defRPr>
            </a:lvl4pPr>
            <a:lvl5pPr marL="2540000" indent="-711200" defTabSz="1828800">
              <a:spcBef>
                <a:spcPts val="1300"/>
              </a:spcBef>
              <a:buFont typeface="Arial"/>
              <a:buChar char="»"/>
              <a:defRPr sz="5600">
                <a:solidFill>
                  <a:srgbClr val="000000"/>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74" name="Slide Number"/>
          <p:cNvSpPr txBox="1">
            <a:spLocks noGrp="1"/>
          </p:cNvSpPr>
          <p:nvPr>
            <p:ph type="sldNum" sz="quarter" idx="2"/>
          </p:nvPr>
        </p:nvSpPr>
        <p:spPr>
          <a:xfrm>
            <a:off x="20648989" y="12813570"/>
            <a:ext cx="534611" cy="528510"/>
          </a:xfrm>
          <a:prstGeom prst="rect">
            <a:avLst/>
          </a:prstGeom>
        </p:spPr>
        <p:txBody>
          <a:bodyPr lIns="91439" tIns="91439" rIns="91439" bIns="91439" anchor="ctr"/>
          <a:lstStyle>
            <a:lvl1pPr algn="r" defTabSz="1828800">
              <a:defRPr sz="2400">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genomeinterpretation.org"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4B6079"/>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635000"/>
            <a:ext cx="21971000" cy="1689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Slide Title</a:t>
            </a:r>
          </a:p>
        </p:txBody>
      </p:sp>
      <p:sp>
        <p:nvSpPr>
          <p:cNvPr id="3" name="Body Level One…"/>
          <p:cNvSpPr txBox="1">
            <a:spLocks noGrp="1"/>
          </p:cNvSpPr>
          <p:nvPr>
            <p:ph type="body" idx="1" hasCustomPrompt="1"/>
          </p:nvPr>
        </p:nvSpPr>
        <p:spPr>
          <a:xfrm>
            <a:off x="1206500" y="4260642"/>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rPr dirty="0"/>
              <a:t>Slide bullet text</a:t>
            </a:r>
          </a:p>
          <a:p>
            <a:pPr lvl="1"/>
            <a:endParaRPr dirty="0"/>
          </a:p>
          <a:p>
            <a:pPr lvl="2"/>
            <a:endParaRPr dirty="0"/>
          </a:p>
          <a:p>
            <a:pPr lvl="3"/>
            <a:endParaRPr dirty="0"/>
          </a:p>
          <a:p>
            <a:pPr lvl="4"/>
            <a:endParaRPr dirty="0"/>
          </a:p>
        </p:txBody>
      </p:sp>
      <p:sp>
        <p:nvSpPr>
          <p:cNvPr id="4" name="Presented at CAGI 7   genomeinterpretation.org  Boston, MA  6-Dec-2025                      Dean Suhr, President  MLD Foundation  https://MLD.foundation"/>
          <p:cNvSpPr txBox="1"/>
          <p:nvPr/>
        </p:nvSpPr>
        <p:spPr>
          <a:xfrm>
            <a:off x="523947" y="12680801"/>
            <a:ext cx="23036456"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fontScale="92500"/>
          </a:bodyPr>
          <a:lstStyle/>
          <a:p>
            <a:pPr algn="l" defTabSz="619125">
              <a:spcBef>
                <a:spcPts val="0"/>
              </a:spcBef>
              <a:defRPr sz="2475">
                <a:latin typeface="Poppins Regular"/>
                <a:ea typeface="Poppins Regular"/>
                <a:cs typeface="Poppins Regular"/>
                <a:sym typeface="Poppins Regular"/>
              </a:defRPr>
            </a:pPr>
            <a:r>
              <a:rPr b="0" i="0" dirty="0">
                <a:latin typeface="Verdana" panose="020B0604030504040204" pitchFamily="34" charset="0"/>
                <a:ea typeface="Verdana" panose="020B0604030504040204" pitchFamily="34" charset="0"/>
                <a:cs typeface="Verdana" panose="020B0604030504040204" pitchFamily="34" charset="0"/>
              </a:rPr>
              <a:t>Presented at CAGI </a:t>
            </a:r>
            <a:r>
              <a:rPr b="0" i="0" dirty="0">
                <a:solidFill>
                  <a:schemeClr val="tx1"/>
                </a:solidFill>
                <a:latin typeface="Verdana" panose="020B0604030504040204" pitchFamily="34" charset="0"/>
                <a:ea typeface="Verdana" panose="020B0604030504040204" pitchFamily="34" charset="0"/>
                <a:cs typeface="Verdana" panose="020B0604030504040204" pitchFamily="34" charset="0"/>
              </a:rPr>
              <a:t>7   </a:t>
            </a:r>
            <a:r>
              <a:rPr b="1" i="0" u="sng" dirty="0">
                <a:solidFill>
                  <a:schemeClr val="tx1"/>
                </a:solidFill>
                <a:latin typeface="Verdana" panose="020B0604030504040204" pitchFamily="34" charset="0"/>
                <a:ea typeface="Verdana" panose="020B0604030504040204" pitchFamily="34" charset="0"/>
                <a:cs typeface="Verdana" panose="020B0604030504040204" pitchFamily="34" charset="0"/>
                <a:hlinkClick r:id="rId21">
                  <a:extLst>
                    <a:ext uri="{A12FA001-AC4F-418D-AE19-62706E023703}">
                      <ahyp:hlinkClr xmlns:ahyp="http://schemas.microsoft.com/office/drawing/2018/hyperlinkcolor" val="tx"/>
                    </a:ext>
                  </a:extLst>
                </a:hlinkClick>
              </a:rPr>
              <a:t>genomeinterpretation.org</a:t>
            </a:r>
            <a:r>
              <a:rPr b="0" i="0"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b="0" i="0" dirty="0">
                <a:latin typeface="Verdana" panose="020B0604030504040204" pitchFamily="34" charset="0"/>
                <a:ea typeface="Verdana" panose="020B0604030504040204" pitchFamily="34" charset="0"/>
                <a:cs typeface="Verdana" panose="020B0604030504040204" pitchFamily="34" charset="0"/>
              </a:rPr>
              <a:t>Boston, MA  6-Dec-2025</a:t>
            </a:r>
            <a:r>
              <a:rPr lang="en-US" b="0" i="0" dirty="0">
                <a:latin typeface="Verdana" panose="020B0604030504040204" pitchFamily="34" charset="0"/>
                <a:ea typeface="Verdana" panose="020B0604030504040204" pitchFamily="34" charset="0"/>
                <a:cs typeface="Verdana" panose="020B0604030504040204" pitchFamily="34" charset="0"/>
              </a:rPr>
              <a:t>  ••  </a:t>
            </a:r>
            <a:r>
              <a:rPr lang="en-US" b="1" i="0" dirty="0">
                <a:latin typeface="Verdana" panose="020B0604030504040204" pitchFamily="34" charset="0"/>
                <a:ea typeface="Verdana" panose="020B0604030504040204" pitchFamily="34" charset="0"/>
                <a:cs typeface="Verdana" panose="020B0604030504040204" pitchFamily="34" charset="0"/>
                <a:sym typeface="Poppins Bold"/>
              </a:rPr>
              <a:t>Dean Suhr</a:t>
            </a:r>
            <a:r>
              <a:rPr lang="en-US" b="1" i="0" dirty="0">
                <a:latin typeface="Verdana" panose="020B0604030504040204" pitchFamily="34" charset="0"/>
                <a:ea typeface="Verdana" panose="020B0604030504040204" pitchFamily="34" charset="0"/>
                <a:cs typeface="Verdana" panose="020B0604030504040204" pitchFamily="34" charset="0"/>
              </a:rPr>
              <a:t> </a:t>
            </a:r>
            <a:r>
              <a:rPr lang="en-US" b="0" i="0" dirty="0">
                <a:latin typeface="Verdana" panose="020B0604030504040204" pitchFamily="34" charset="0"/>
                <a:ea typeface="Verdana" panose="020B0604030504040204" pitchFamily="34" charset="0"/>
                <a:cs typeface="Verdana" panose="020B0604030504040204" pitchFamily="34" charset="0"/>
              </a:rPr>
              <a:t>BSEE, President  MLD Foundation  </a:t>
            </a:r>
            <a:r>
              <a:rPr lang="en-US" sz="1500" b="1" i="0" dirty="0">
                <a:latin typeface="Verdana" panose="020B0604030504040204" pitchFamily="34" charset="0"/>
                <a:ea typeface="Verdana" panose="020B0604030504040204" pitchFamily="34" charset="0"/>
                <a:cs typeface="Verdana" panose="020B0604030504040204" pitchFamily="34" charset="0"/>
              </a:rPr>
              <a:t>https://</a:t>
            </a:r>
            <a:r>
              <a:rPr lang="en-US" b="1" i="0" dirty="0" err="1">
                <a:latin typeface="Verdana" panose="020B0604030504040204" pitchFamily="34" charset="0"/>
                <a:ea typeface="Verdana" panose="020B0604030504040204" pitchFamily="34" charset="0"/>
                <a:cs typeface="Verdana" panose="020B0604030504040204" pitchFamily="34" charset="0"/>
                <a:sym typeface="Poppins Bold"/>
              </a:rPr>
              <a:t>MLD.foundation</a:t>
            </a:r>
            <a:endParaRPr b="1" i="0" dirty="0">
              <a:latin typeface="Verdana" panose="020B0604030504040204" pitchFamily="34" charset="0"/>
              <a:ea typeface="Verdana" panose="020B0604030504040204" pitchFamily="34" charset="0"/>
              <a:cs typeface="Verdana" panose="020B0604030504040204" pitchFamily="34" charset="0"/>
              <a:sym typeface="Poppins Bold"/>
            </a:endParaRPr>
          </a:p>
        </p:txBody>
      </p:sp>
      <p:sp>
        <p:nvSpPr>
          <p:cNvPr id="5" name="Slide Number"/>
          <p:cNvSpPr txBox="1">
            <a:spLocks noGrp="1"/>
          </p:cNvSpPr>
          <p:nvPr>
            <p:ph type="sldNum" sz="quarter" idx="2"/>
          </p:nvPr>
        </p:nvSpPr>
        <p:spPr>
          <a:xfrm>
            <a:off x="23177500" y="12680801"/>
            <a:ext cx="928139" cy="610424"/>
          </a:xfrm>
          <a:prstGeom prst="rect">
            <a:avLst/>
          </a:prstGeom>
          <a:ln w="12700">
            <a:miter lim="400000"/>
          </a:ln>
        </p:spPr>
        <p:txBody>
          <a:bodyPr wrap="none" lIns="50800" tIns="50800" rIns="50800" bIns="50800" anchor="b">
            <a:spAutoFit/>
          </a:bodyPr>
          <a:lstStyle>
            <a:lvl1pPr defTabSz="584200">
              <a:spcBef>
                <a:spcPts val="0"/>
              </a:spcBef>
              <a:defRPr sz="3300" b="1" i="0">
                <a:latin typeface="Verdana" panose="020B0604030504040204" pitchFamily="34" charset="0"/>
                <a:ea typeface="Verdana" panose="020B0604030504040204" pitchFamily="34" charset="0"/>
                <a:cs typeface="Verdana" panose="020B0604030504040204" pitchFamily="34" charset="0"/>
                <a:sym typeface="Poppins Regular"/>
              </a:defRPr>
            </a:lvl1pPr>
          </a:lstStyle>
          <a:p>
            <a:fld id="{86CB4B4D-7CA3-9044-876B-883B54F8677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7"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Lst>
  <p:transition spd="med"/>
  <p:txStyles>
    <p:titleStyle>
      <a:lvl1pPr marL="0" marR="0" indent="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1pPr>
      <a:lvl2pPr marL="0" marR="0" indent="4572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2pPr>
      <a:lvl3pPr marL="0" marR="0" indent="9144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3pPr>
      <a:lvl4pPr marL="0" marR="0" indent="13716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4pPr>
      <a:lvl5pPr marL="0" marR="0" indent="18288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5pPr>
      <a:lvl6pPr marL="0" marR="0" indent="22860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6pPr>
      <a:lvl7pPr marL="0" marR="0" indent="27432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7pPr>
      <a:lvl8pPr marL="0" marR="0" indent="32004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8pPr>
      <a:lvl9pPr marL="0" marR="0" indent="3657600" algn="l" defTabSz="2438338" rtl="0" latinLnBrk="0">
        <a:lnSpc>
          <a:spcPct val="90000"/>
        </a:lnSpc>
        <a:spcBef>
          <a:spcPts val="0"/>
        </a:spcBef>
        <a:spcAft>
          <a:spcPts val="0"/>
        </a:spcAft>
        <a:buClrTx/>
        <a:buSzTx/>
        <a:buFontTx/>
        <a:buNone/>
        <a:tabLst/>
        <a:defRPr sz="10000" b="0" i="0" u="none" strike="noStrike" cap="none" spc="-100" baseline="0">
          <a:solidFill>
            <a:srgbClr val="FFFFFF"/>
          </a:solidFill>
          <a:uFillTx/>
          <a:latin typeface="+mn-lt"/>
          <a:ea typeface="+mn-ea"/>
          <a:cs typeface="+mn-cs"/>
          <a:sym typeface="Produkt Extralight"/>
        </a:defRPr>
      </a:lvl9pPr>
    </p:titleStyle>
    <p:bodyStyle>
      <a:lvl1pPr marL="4572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1pPr>
      <a:lvl2pPr marL="9144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2pPr>
      <a:lvl3pPr marL="13716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3pPr>
      <a:lvl4pPr marL="18288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4pPr>
      <a:lvl5pPr marL="22860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5pPr>
      <a:lvl6pPr marL="27432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6pPr>
      <a:lvl7pPr marL="32004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7pPr>
      <a:lvl8pPr marL="36576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8pPr>
      <a:lvl9pPr marL="41148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9pPr>
    </p:bodyStyle>
    <p:otherStyle>
      <a:lvl1pPr marL="0" marR="0" indent="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1pPr>
      <a:lvl2pPr marL="0" marR="0" indent="4572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2pPr>
      <a:lvl3pPr marL="0" marR="0" indent="9144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3pPr>
      <a:lvl4pPr marL="0" marR="0" indent="13716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4pPr>
      <a:lvl5pPr marL="0" marR="0" indent="18288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5pPr>
      <a:lvl6pPr marL="0" marR="0" indent="22860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6pPr>
      <a:lvl7pPr marL="0" marR="0" indent="27432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7pPr>
      <a:lvl8pPr marL="0" marR="0" indent="32004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8pPr>
      <a:lvl9pPr marL="0" marR="0" indent="3657600" algn="l" defTabSz="584200" latinLnBrk="0">
        <a:lnSpc>
          <a:spcPct val="100000"/>
        </a:lnSpc>
        <a:spcBef>
          <a:spcPts val="0"/>
        </a:spcBef>
        <a:spcAft>
          <a:spcPts val="0"/>
        </a:spcAft>
        <a:buClrTx/>
        <a:buSzTx/>
        <a:buFontTx/>
        <a:buNone/>
        <a:tabLst/>
        <a:defRPr sz="3300" b="0" i="0" u="none" strike="noStrike" cap="none" spc="0" baseline="0">
          <a:solidFill>
            <a:schemeClr val="tx1"/>
          </a:solidFill>
          <a:uFillTx/>
          <a:latin typeface="+mn-lt"/>
          <a:ea typeface="+mn-ea"/>
          <a:cs typeface="+mn-cs"/>
          <a:sym typeface="Poppins Regular"/>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Rectangle 4"/>
          <p:cNvSpPr txBox="1">
            <a:spLocks noGrp="1"/>
          </p:cNvSpPr>
          <p:nvPr>
            <p:ph type="title"/>
          </p:nvPr>
        </p:nvSpPr>
        <p:spPr>
          <a:prstGeom prst="rect">
            <a:avLst/>
          </a:prstGeom>
        </p:spPr>
        <p:txBody>
          <a:bodyPr>
            <a:normAutofit fontScale="90000"/>
          </a:bodyPr>
          <a:lstStyle/>
          <a:p>
            <a:pPr defTabSz="1225296">
              <a:defRPr sz="4824"/>
            </a:pPr>
            <a:r>
              <a:rPr dirty="0"/>
              <a:t>CAGI</a:t>
            </a:r>
            <a:r>
              <a:rPr dirty="0">
                <a:solidFill>
                  <a:srgbClr val="7030A0"/>
                </a:solidFill>
              </a:rPr>
              <a:t> </a:t>
            </a:r>
            <a:r>
              <a:rPr dirty="0"/>
              <a:t>7 slide pack guidelines</a:t>
            </a:r>
            <a:br>
              <a:rPr dirty="0"/>
            </a:br>
            <a:r>
              <a:rPr sz="2144" dirty="0"/>
              <a:t>I agree to my slides being used according to the following terms:</a:t>
            </a:r>
            <a:br>
              <a:rPr sz="2144" dirty="0"/>
            </a:br>
            <a:r>
              <a:rPr sz="2144" dirty="0"/>
              <a:t> </a:t>
            </a:r>
            <a:r>
              <a:rPr sz="2144" i="1" dirty="0"/>
              <a:t>_______</a:t>
            </a:r>
            <a:r>
              <a:rPr lang="en-US" sz="2144" i="1" dirty="0">
                <a:solidFill>
                  <a:srgbClr val="FF3300"/>
                </a:solidFill>
              </a:rPr>
              <a:t>Dean Suhr, MLD Foundation  </a:t>
            </a:r>
            <a:r>
              <a:rPr lang="en-US" sz="2144" i="1" dirty="0" err="1">
                <a:solidFill>
                  <a:srgbClr val="FF3300"/>
                </a:solidFill>
              </a:rPr>
              <a:t>deansuhr@MLDfoundation.org</a:t>
            </a:r>
            <a:r>
              <a:rPr sz="2144" i="1" dirty="0"/>
              <a:t>_______</a:t>
            </a:r>
          </a:p>
        </p:txBody>
      </p:sp>
      <p:sp>
        <p:nvSpPr>
          <p:cNvPr id="184" name="Rectangle 5"/>
          <p:cNvSpPr txBox="1">
            <a:spLocks noGrp="1"/>
          </p:cNvSpPr>
          <p:nvPr>
            <p:ph type="body" idx="1"/>
          </p:nvPr>
        </p:nvSpPr>
        <p:spPr>
          <a:prstGeom prst="rect">
            <a:avLst/>
          </a:prstGeom>
        </p:spPr>
        <p:txBody>
          <a:bodyPr/>
          <a:lstStyle/>
          <a:p>
            <a:pPr>
              <a:lnSpc>
                <a:spcPct val="80000"/>
              </a:lnSpc>
              <a:spcBef>
                <a:spcPts val="600"/>
              </a:spcBef>
              <a:defRPr sz="2800"/>
            </a:pPr>
            <a:r>
              <a:rPr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defRPr sz="2800"/>
            </a:pPr>
            <a:endParaRPr dirty="0"/>
          </a:p>
          <a:p>
            <a:pPr>
              <a:lnSpc>
                <a:spcPct val="80000"/>
              </a:lnSpc>
              <a:spcBef>
                <a:spcPts val="600"/>
              </a:spcBef>
              <a:defRPr sz="2800" i="1">
                <a:solidFill>
                  <a:srgbClr val="0070C0"/>
                </a:solidFill>
              </a:defRPr>
            </a:pPr>
            <a:r>
              <a:rPr dirty="0"/>
              <a:t>At CAGI</a:t>
            </a:r>
            <a:r>
              <a:rPr i="0" dirty="0">
                <a:solidFill>
                  <a:srgbClr val="7030A0"/>
                </a:solidFill>
              </a:rPr>
              <a:t> </a:t>
            </a:r>
            <a:r>
              <a:rPr i="0" dirty="0"/>
              <a:t>7,</a:t>
            </a:r>
            <a:r>
              <a:rPr dirty="0"/>
              <a:t> use of this slide pack is only required for CAGI dataset providers, assessors, and predictors, but all are encouraged to use the annotations for materials they do not want shared publicly.</a:t>
            </a:r>
          </a:p>
          <a:p>
            <a:pPr>
              <a:lnSpc>
                <a:spcPct val="80000"/>
              </a:lnSpc>
              <a:defRPr sz="2800" i="1"/>
            </a:pPr>
            <a:endParaRPr dirty="0"/>
          </a:p>
          <a:p>
            <a:pPr>
              <a:lnSpc>
                <a:spcPct val="80000"/>
              </a:lnSpc>
              <a:spcBef>
                <a:spcPts val="600"/>
              </a:spcBef>
              <a:defRPr sz="2800"/>
            </a:pPr>
            <a:r>
              <a:rPr dirty="0"/>
              <a:t>To disseminate the CAGI results, I encourage all CAGI participants to remix these CAGI slides for inclusion in their oral and poster presentations</a:t>
            </a:r>
          </a:p>
          <a:p>
            <a:pPr>
              <a:lnSpc>
                <a:spcPct val="80000"/>
              </a:lnSpc>
              <a:spcBef>
                <a:spcPts val="600"/>
              </a:spcBef>
              <a:defRPr sz="2800"/>
            </a:pPr>
            <a:r>
              <a:rPr dirty="0"/>
              <a:t>CAGI participants may use or publish any content of these slides only in compliance with the CAGI Data Use Agreement</a:t>
            </a:r>
          </a:p>
          <a:p>
            <a:pPr>
              <a:lnSpc>
                <a:spcPct val="80000"/>
              </a:lnSpc>
              <a:spcBef>
                <a:spcPts val="600"/>
              </a:spcBef>
              <a:defRPr sz="2800"/>
            </a:pPr>
            <a:r>
              <a:rPr dirty="0"/>
              <a:t>CAGI participants may not cite or publish any content of these slides except with the written permission of the originating author or in the primary CAGI publications</a:t>
            </a:r>
          </a:p>
          <a:p>
            <a:pPr>
              <a:lnSpc>
                <a:spcPct val="80000"/>
              </a:lnSpc>
              <a:spcBef>
                <a:spcPts val="600"/>
              </a:spcBef>
              <a:defRPr sz="2800"/>
            </a:pPr>
            <a:r>
              <a:rPr dirty="0"/>
              <a:t>CAGI participants must acknowledge the original authors of these slides and CAGI </a:t>
            </a:r>
            <a:r>
              <a:rPr dirty="0">
                <a:solidFill>
                  <a:srgbClr val="7030A0"/>
                </a:solidFill>
              </a:rPr>
              <a:t>7</a:t>
            </a:r>
            <a:r>
              <a:rPr dirty="0"/>
              <a:t>.  Include the acknowledgement banner across the bottom</a:t>
            </a:r>
          </a:p>
          <a:p>
            <a:pPr>
              <a:lnSpc>
                <a:spcPct val="80000"/>
              </a:lnSpc>
              <a:spcBef>
                <a:spcPts val="600"/>
              </a:spcBef>
              <a:defRPr sz="2800"/>
            </a:pPr>
            <a:r>
              <a:rPr dirty="0"/>
              <a:t>CAGI participants must include the CAGI credits slide in their presentations</a:t>
            </a:r>
          </a:p>
          <a:p>
            <a:pPr>
              <a:lnSpc>
                <a:spcPct val="80000"/>
              </a:lnSpc>
              <a:spcBef>
                <a:spcPts val="600"/>
              </a:spcBef>
              <a:defRPr sz="2800"/>
            </a:pPr>
            <a:r>
              <a:rPr dirty="0"/>
              <a:t>Slides with a red slash (no remix) may not be included in a presentation unless all attendees are registered CAGI participants who signed the data use agreement</a:t>
            </a:r>
          </a:p>
          <a:p>
            <a:pPr>
              <a:lnSpc>
                <a:spcPct val="80000"/>
              </a:lnSpc>
              <a:spcBef>
                <a:spcPts val="600"/>
              </a:spcBef>
              <a:defRPr sz="2800"/>
            </a:pPr>
            <a:r>
              <a:rPr dirty="0"/>
              <a:t>Slides with a red X over the entire slide may not be used in any circumstances</a:t>
            </a:r>
          </a:p>
          <a:p>
            <a:pPr>
              <a:lnSpc>
                <a:spcPct val="80000"/>
              </a:lnSpc>
              <a:spcBef>
                <a:spcPts val="600"/>
              </a:spcBef>
              <a:defRPr sz="2800"/>
            </a:pPr>
            <a:r>
              <a:rPr dirty="0"/>
              <a:t>Slides with a blue slash (embargoed) may not be used unless the embargo is explicitly lifted</a:t>
            </a:r>
          </a:p>
          <a:p>
            <a:pPr>
              <a:lnSpc>
                <a:spcPct val="80000"/>
              </a:lnSpc>
              <a:spcBef>
                <a:spcPts val="600"/>
              </a:spcBef>
              <a:defRPr sz="2800"/>
            </a:pPr>
            <a:r>
              <a:rPr dirty="0"/>
              <a:t>Slides without slash or X may be tweeted, tooted, posted, </a:t>
            </a:r>
            <a:r>
              <a:rPr dirty="0" err="1"/>
              <a:t>X’d</a:t>
            </a:r>
            <a:r>
              <a:rPr dirty="0"/>
              <a:t> unless flagged with “No tweet” icon</a:t>
            </a:r>
          </a:p>
          <a:p>
            <a:pPr>
              <a:lnSpc>
                <a:spcPct val="80000"/>
              </a:lnSpc>
              <a:spcBef>
                <a:spcPts val="600"/>
              </a:spcBef>
              <a:defRPr sz="2800"/>
            </a:pPr>
            <a:r>
              <a:rPr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defRPr sz="2800"/>
            </a:pPr>
            <a:endParaRPr dirty="0"/>
          </a:p>
          <a:p>
            <a:pPr>
              <a:lnSpc>
                <a:spcPct val="80000"/>
              </a:lnSpc>
              <a:spcBef>
                <a:spcPts val="600"/>
              </a:spcBef>
              <a:defRPr sz="2800"/>
            </a:pPr>
            <a:r>
              <a:rPr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188" name="Group 5"/>
          <p:cNvGrpSpPr/>
          <p:nvPr/>
        </p:nvGrpSpPr>
        <p:grpSpPr>
          <a:xfrm>
            <a:off x="20269200" y="10058400"/>
            <a:ext cx="879476" cy="879476"/>
            <a:chOff x="0" y="0"/>
            <a:chExt cx="879475" cy="879475"/>
          </a:xfrm>
        </p:grpSpPr>
        <p:sp>
          <p:nvSpPr>
            <p:cNvPr id="185" name="Oval 6"/>
            <p:cNvSpPr/>
            <p:nvPr/>
          </p:nvSpPr>
          <p:spPr>
            <a:xfrm>
              <a:off x="0" y="0"/>
              <a:ext cx="879476" cy="879476"/>
            </a:xfrm>
            <a:prstGeom prst="ellipse">
              <a:avLst/>
            </a:prstGeom>
            <a:solidFill>
              <a:srgbClr val="FFFFFF"/>
            </a:solidFill>
            <a:ln w="50800" cap="flat">
              <a:solidFill>
                <a:srgbClr val="FF0200"/>
              </a:solidFill>
              <a:prstDash val="solid"/>
              <a:round/>
            </a:ln>
            <a:effectLst/>
          </p:spPr>
          <p:txBody>
            <a:bodyPr wrap="square" lIns="91439" tIns="91439" rIns="91439" bIns="91439" numCol="1" anchor="t">
              <a:noAutofit/>
            </a:bodyPr>
            <a:lstStyle/>
            <a:p>
              <a:pPr defTabSz="914400">
                <a:spcBef>
                  <a:spcPts val="0"/>
                </a:spcBef>
                <a:defRPr sz="3600">
                  <a:solidFill>
                    <a:srgbClr val="000000"/>
                  </a:solidFill>
                  <a:latin typeface="Arial"/>
                  <a:ea typeface="Arial"/>
                  <a:cs typeface="Arial"/>
                  <a:sym typeface="Arial"/>
                </a:defRPr>
              </a:pPr>
              <a:endParaRPr/>
            </a:p>
          </p:txBody>
        </p:sp>
        <p:pic>
          <p:nvPicPr>
            <p:cNvPr id="186" name="Picture 7" descr="Picture 7"/>
            <p:cNvPicPr>
              <a:picLocks noChangeAspect="1"/>
            </p:cNvPicPr>
            <p:nvPr/>
          </p:nvPicPr>
          <p:blipFill>
            <a:blip r:embed="rId3"/>
            <a:stretch>
              <a:fillRect/>
            </a:stretch>
          </p:blipFill>
          <p:spPr>
            <a:xfrm>
              <a:off x="86356" y="163623"/>
              <a:ext cx="706764" cy="563593"/>
            </a:xfrm>
            <a:prstGeom prst="rect">
              <a:avLst/>
            </a:prstGeom>
            <a:ln w="12700" cap="flat">
              <a:noFill/>
              <a:miter lim="400000"/>
            </a:ln>
            <a:effectLst/>
          </p:spPr>
        </p:pic>
        <p:sp>
          <p:nvSpPr>
            <p:cNvPr id="187" name="Line 6"/>
            <p:cNvSpPr/>
            <p:nvPr/>
          </p:nvSpPr>
          <p:spPr>
            <a:xfrm flipV="1">
              <a:off x="143170" y="86357"/>
              <a:ext cx="606771" cy="706763"/>
            </a:xfrm>
            <a:prstGeom prst="line">
              <a:avLst/>
            </a:prstGeom>
            <a:noFill/>
            <a:ln w="50800" cap="flat">
              <a:solidFill>
                <a:srgbClr val="FF0200"/>
              </a:solidFill>
              <a:prstDash val="solid"/>
              <a:round/>
            </a:ln>
            <a:effectLst/>
          </p:spPr>
          <p:txBody>
            <a:bodyPr wrap="square" lIns="91439" tIns="91439" rIns="91439" bIns="91439" numCol="1" anchor="t">
              <a:noAutofit/>
            </a:bodyPr>
            <a:lstStyle/>
            <a:p>
              <a:pPr defTabSz="1828800">
                <a:spcBef>
                  <a:spcPts val="0"/>
                </a:spcBef>
                <a:defRPr sz="3600">
                  <a:solidFill>
                    <a:srgbClr val="000000"/>
                  </a:solidFill>
                  <a:latin typeface="Arial"/>
                  <a:ea typeface="Arial"/>
                  <a:cs typeface="Arial"/>
                  <a:sym typeface="Arial"/>
                </a:defRPr>
              </a:pPr>
              <a:endParaRPr/>
            </a:p>
          </p:txBody>
        </p:sp>
      </p:grpSp>
      <p:sp>
        <p:nvSpPr>
          <p:cNvPr id="189" name="Slide Number"/>
          <p:cNvSpPr txBox="1">
            <a:spLocks noGrp="1"/>
          </p:cNvSpPr>
          <p:nvPr>
            <p:ph type="sldNum" sz="quarter" idx="2"/>
          </p:nvPr>
        </p:nvSpPr>
        <p:spPr>
          <a:xfrm>
            <a:off x="20818504" y="12813570"/>
            <a:ext cx="365096" cy="52851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a:t>
            </a:fld>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Presentation Subtitle"/>
          <p:cNvSpPr txBox="1">
            <a:spLocks noGrp="1"/>
          </p:cNvSpPr>
          <p:nvPr>
            <p:ph type="subTitle" sz="quarter" idx="1"/>
          </p:nvPr>
        </p:nvSpPr>
        <p:spPr>
          <a:xfrm>
            <a:off x="1206500" y="7805422"/>
            <a:ext cx="21971000" cy="1579266"/>
          </a:xfrm>
          <a:prstGeom prst="rect">
            <a:avLst/>
          </a:prstGeom>
        </p:spPr>
        <p:txBody>
          <a:bodyPr>
            <a:normAutofit/>
          </a:bodyPr>
          <a:lstStyle/>
          <a:p>
            <a:pPr algn="ctr"/>
            <a:r>
              <a:rPr lang="en-US" sz="7200" i="1" dirty="0">
                <a:latin typeface="Arial" panose="020B0604020202020204" pitchFamily="34" charset="0"/>
              </a:rPr>
              <a:t>It all depends on your perspective!</a:t>
            </a:r>
            <a:endParaRPr sz="7200" i="1" dirty="0">
              <a:latin typeface="Arial" panose="020B0604020202020204" pitchFamily="34" charset="0"/>
            </a:endParaRPr>
          </a:p>
        </p:txBody>
      </p:sp>
      <p:sp>
        <p:nvSpPr>
          <p:cNvPr id="193" name="Presentation Title"/>
          <p:cNvSpPr txBox="1">
            <a:spLocks noGrp="1"/>
          </p:cNvSpPr>
          <p:nvPr>
            <p:ph type="ctrTitle"/>
          </p:nvPr>
        </p:nvSpPr>
        <p:spPr>
          <a:xfrm>
            <a:off x="1206500" y="2621719"/>
            <a:ext cx="21971000" cy="3481369"/>
          </a:xfrm>
          <a:prstGeom prst="rect">
            <a:avLst/>
          </a:prstGeom>
        </p:spPr>
        <p:txBody>
          <a:bodyPr>
            <a:normAutofit fontScale="90000"/>
          </a:bodyPr>
          <a:lstStyle/>
          <a:p>
            <a:br>
              <a:rPr lang="en-US" b="1" dirty="0">
                <a:latin typeface="Arial" panose="020B0604020202020204" pitchFamily="34" charset="0"/>
              </a:rPr>
            </a:br>
            <a:r>
              <a:rPr lang="en-US" b="1" dirty="0">
                <a:latin typeface="Arial" panose="020B0604020202020204" pitchFamily="34" charset="0"/>
              </a:rPr>
              <a:t>Do I Look Good in These Genes?</a:t>
            </a:r>
            <a:endParaRPr b="1" dirty="0">
              <a:latin typeface="Arial" panose="020B0604020202020204" pitchFamily="34" charset="0"/>
            </a:endParaRPr>
          </a:p>
        </p:txBody>
      </p:sp>
      <p:sp>
        <p:nvSpPr>
          <p:cNvPr id="194" name="Slide Number"/>
          <p:cNvSpPr txBox="1">
            <a:spLocks noGrp="1"/>
          </p:cNvSpPr>
          <p:nvPr>
            <p:ph type="sldNum" sz="quarter" idx="2"/>
          </p:nvPr>
        </p:nvSpPr>
        <p:spPr>
          <a:xfrm>
            <a:off x="23558500" y="12416035"/>
            <a:ext cx="322204" cy="5131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sz="2400" b="1"/>
              <a:t>2</a:t>
            </a:fld>
            <a:endParaRPr sz="2400" b="1"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1F575E-6098-5FD0-338D-B88A51174E2D}"/>
              </a:ext>
            </a:extLst>
          </p:cNvPr>
          <p:cNvSpPr>
            <a:spLocks noGrp="1"/>
          </p:cNvSpPr>
          <p:nvPr>
            <p:ph type="title"/>
          </p:nvPr>
        </p:nvSpPr>
        <p:spPr/>
        <p:txBody>
          <a:bodyPr/>
          <a:lstStyle/>
          <a:p>
            <a:r>
              <a:rPr lang="en-US" b="1" dirty="0">
                <a:latin typeface="Arial" panose="020B0604020202020204" pitchFamily="34" charset="0"/>
              </a:rPr>
              <a:t>Do I Look Good in These Genes?</a:t>
            </a:r>
            <a:endParaRPr lang="en-US" dirty="0"/>
          </a:p>
        </p:txBody>
      </p:sp>
      <p:sp>
        <p:nvSpPr>
          <p:cNvPr id="8" name="Text Placeholder 7">
            <a:extLst>
              <a:ext uri="{FF2B5EF4-FFF2-40B4-BE49-F238E27FC236}">
                <a16:creationId xmlns:a16="http://schemas.microsoft.com/office/drawing/2014/main" id="{97BDBF59-FEA3-1000-556C-DDE08756D7B7}"/>
              </a:ext>
            </a:extLst>
          </p:cNvPr>
          <p:cNvSpPr>
            <a:spLocks noGrp="1"/>
          </p:cNvSpPr>
          <p:nvPr>
            <p:ph type="body" sz="quarter" idx="21"/>
          </p:nvPr>
        </p:nvSpPr>
        <p:spPr/>
        <p:txBody>
          <a:bodyPr/>
          <a:lstStyle/>
          <a:p>
            <a:endParaRPr lang="en-US"/>
          </a:p>
        </p:txBody>
      </p:sp>
      <p:sp>
        <p:nvSpPr>
          <p:cNvPr id="7" name="Text Placeholder 6">
            <a:extLst>
              <a:ext uri="{FF2B5EF4-FFF2-40B4-BE49-F238E27FC236}">
                <a16:creationId xmlns:a16="http://schemas.microsoft.com/office/drawing/2014/main" id="{FFCBF397-A7AC-E787-0EAE-681BF6BB73E6}"/>
              </a:ext>
            </a:extLst>
          </p:cNvPr>
          <p:cNvSpPr>
            <a:spLocks noGrp="1"/>
          </p:cNvSpPr>
          <p:nvPr>
            <p:ph type="body" idx="1"/>
          </p:nvPr>
        </p:nvSpPr>
        <p:spPr>
          <a:xfrm>
            <a:off x="8064500" y="6762248"/>
            <a:ext cx="2538666" cy="3399826"/>
          </a:xfrm>
        </p:spPr>
        <p:txBody>
          <a:bodyPr/>
          <a:lstStyle/>
          <a:p>
            <a:endParaRPr lang="en-US" dirty="0"/>
          </a:p>
        </p:txBody>
      </p:sp>
      <p:pic>
        <p:nvPicPr>
          <p:cNvPr id="1032" name="Picture 8" descr="Men's Jeans | Wrangler® Bootcut, Cowboy and More">
            <a:extLst>
              <a:ext uri="{FF2B5EF4-FFF2-40B4-BE49-F238E27FC236}">
                <a16:creationId xmlns:a16="http://schemas.microsoft.com/office/drawing/2014/main" id="{139B8B58-E5F6-F976-AD0F-104B6E4E93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9005" y="2718006"/>
            <a:ext cx="7314161" cy="962891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omen's Jeans | Wrangler®">
            <a:extLst>
              <a:ext uri="{FF2B5EF4-FFF2-40B4-BE49-F238E27FC236}">
                <a16:creationId xmlns:a16="http://schemas.microsoft.com/office/drawing/2014/main" id="{D21AE516-DB65-FE16-1D54-85EEAA5D40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00642" y="2718007"/>
            <a:ext cx="7118793" cy="9496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0724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2C6D0-CACA-BBBF-859D-8063ED7E27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09FE37-F23D-823E-67DC-22622BCB36FC}"/>
              </a:ext>
            </a:extLst>
          </p:cNvPr>
          <p:cNvSpPr>
            <a:spLocks noGrp="1"/>
          </p:cNvSpPr>
          <p:nvPr>
            <p:ph type="title"/>
          </p:nvPr>
        </p:nvSpPr>
        <p:spPr/>
        <p:txBody>
          <a:bodyPr/>
          <a:lstStyle/>
          <a:p>
            <a:r>
              <a:rPr lang="en-US" b="1" dirty="0">
                <a:latin typeface="Arial" panose="020B0604020202020204" pitchFamily="34" charset="0"/>
              </a:rPr>
              <a:t>Do I Look Good in These Genes?</a:t>
            </a:r>
            <a:endParaRPr lang="en-US" dirty="0"/>
          </a:p>
        </p:txBody>
      </p:sp>
      <p:sp>
        <p:nvSpPr>
          <p:cNvPr id="8" name="Text Placeholder 7">
            <a:extLst>
              <a:ext uri="{FF2B5EF4-FFF2-40B4-BE49-F238E27FC236}">
                <a16:creationId xmlns:a16="http://schemas.microsoft.com/office/drawing/2014/main" id="{10DDC045-F950-ECAF-97E3-CBEFA8189220}"/>
              </a:ext>
            </a:extLst>
          </p:cNvPr>
          <p:cNvSpPr>
            <a:spLocks noGrp="1"/>
          </p:cNvSpPr>
          <p:nvPr>
            <p:ph type="body" sz="quarter" idx="21"/>
          </p:nvPr>
        </p:nvSpPr>
        <p:spPr/>
        <p:txBody>
          <a:bodyPr/>
          <a:lstStyle/>
          <a:p>
            <a:endParaRPr lang="en-US"/>
          </a:p>
        </p:txBody>
      </p:sp>
      <p:sp>
        <p:nvSpPr>
          <p:cNvPr id="7" name="Text Placeholder 6">
            <a:extLst>
              <a:ext uri="{FF2B5EF4-FFF2-40B4-BE49-F238E27FC236}">
                <a16:creationId xmlns:a16="http://schemas.microsoft.com/office/drawing/2014/main" id="{27DB3760-6653-E951-DD67-4C093F997C0D}"/>
              </a:ext>
            </a:extLst>
          </p:cNvPr>
          <p:cNvSpPr>
            <a:spLocks noGrp="1"/>
          </p:cNvSpPr>
          <p:nvPr>
            <p:ph type="body" idx="1"/>
          </p:nvPr>
        </p:nvSpPr>
        <p:spPr>
          <a:xfrm>
            <a:off x="8064500" y="6762248"/>
            <a:ext cx="2538666" cy="3399826"/>
          </a:xfrm>
        </p:spPr>
        <p:txBody>
          <a:bodyPr>
            <a:normAutofit/>
          </a:bodyPr>
          <a:lstStyle/>
          <a:p>
            <a:endParaRPr lang="en-US" dirty="0"/>
          </a:p>
        </p:txBody>
      </p:sp>
      <p:pic>
        <p:nvPicPr>
          <p:cNvPr id="1034" name="Picture 10" descr="Photo of a chimpanzee in a jeans on the road | Picinspire.com">
            <a:extLst>
              <a:ext uri="{FF2B5EF4-FFF2-40B4-BE49-F238E27FC236}">
                <a16:creationId xmlns:a16="http://schemas.microsoft.com/office/drawing/2014/main" id="{F96BB0B2-2C6E-45EC-1AE2-BE99E77A4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39064" y="2356189"/>
            <a:ext cx="6775613" cy="677561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mpressive artistic Human Genetics DNA, Genes, and Inheritance premium  56749272 PNG">
            <a:extLst>
              <a:ext uri="{FF2B5EF4-FFF2-40B4-BE49-F238E27FC236}">
                <a16:creationId xmlns:a16="http://schemas.microsoft.com/office/drawing/2014/main" id="{FC6E30F8-4BF8-D25C-F789-401AA367E5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09680" y="3359489"/>
            <a:ext cx="8819175" cy="88191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6" descr="Cdiecer 70S Bell Bottoms - High Rise Flare Jeans for Women, Petite &amp; Plus  Sizes, Gothic Style Bootcut Pants at Amazon Women's Jeans store">
            <a:extLst>
              <a:ext uri="{FF2B5EF4-FFF2-40B4-BE49-F238E27FC236}">
                <a16:creationId xmlns:a16="http://schemas.microsoft.com/office/drawing/2014/main" id="{B73C5499-954B-2B74-74B0-D4E7C461B3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3852" y="3327400"/>
            <a:ext cx="6784261" cy="712632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44+ Thousand Ripped Jeans Royalty-Free Images, Stock Photos &amp; Pictures |  Shutterstock">
            <a:extLst>
              <a:ext uri="{FF2B5EF4-FFF2-40B4-BE49-F238E27FC236}">
                <a16:creationId xmlns:a16="http://schemas.microsoft.com/office/drawing/2014/main" id="{F1691DA6-551E-D0E7-928F-B14C9DBB407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23027" b="10095"/>
          <a:stretch>
            <a:fillRect/>
          </a:stretch>
        </p:blipFill>
        <p:spPr bwMode="auto">
          <a:xfrm>
            <a:off x="6980673" y="8160591"/>
            <a:ext cx="5300152" cy="4456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301614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lide Title"/>
          <p:cNvSpPr txBox="1">
            <a:spLocks noGrp="1"/>
          </p:cNvSpPr>
          <p:nvPr>
            <p:ph type="title"/>
          </p:nvPr>
        </p:nvSpPr>
        <p:spPr>
          <a:xfrm>
            <a:off x="1006474" y="492125"/>
            <a:ext cx="21224875" cy="1279525"/>
          </a:xfrm>
          <a:prstGeom prst="rect">
            <a:avLst/>
          </a:prstGeom>
        </p:spPr>
        <p:txBody>
          <a:bodyPr>
            <a:noAutofit/>
          </a:bodyPr>
          <a:lstStyle/>
          <a:p>
            <a:pPr defTabSz="2316421">
              <a:defRPr sz="9500" spc="-95"/>
            </a:pPr>
            <a:r>
              <a:rPr lang="en-US" sz="8000" i="1" dirty="0"/>
              <a:t>Perspective: </a:t>
            </a:r>
            <a:r>
              <a:rPr lang="en-US" b="1" i="1" dirty="0"/>
              <a:t>Rare Disease Dad (MLD)</a:t>
            </a:r>
            <a:br>
              <a:rPr lang="en-US" b="1" i="1" dirty="0"/>
            </a:br>
            <a:endParaRPr i="1" dirty="0"/>
          </a:p>
        </p:txBody>
      </p:sp>
      <p:sp>
        <p:nvSpPr>
          <p:cNvPr id="199" name="Slide Number"/>
          <p:cNvSpPr txBox="1">
            <a:spLocks noGrp="1"/>
          </p:cNvSpPr>
          <p:nvPr>
            <p:ph type="sldNum" sz="quarter" idx="2"/>
          </p:nvPr>
        </p:nvSpPr>
        <p:spPr>
          <a:xfrm>
            <a:off x="23595956" y="12530941"/>
            <a:ext cx="361151" cy="69469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sp>
        <p:nvSpPr>
          <p:cNvPr id="6" name="Text Placeholder 5">
            <a:extLst>
              <a:ext uri="{FF2B5EF4-FFF2-40B4-BE49-F238E27FC236}">
                <a16:creationId xmlns:a16="http://schemas.microsoft.com/office/drawing/2014/main" id="{59ECB718-35B4-BCA2-4E94-8C4D8CEA4B58}"/>
              </a:ext>
            </a:extLst>
          </p:cNvPr>
          <p:cNvSpPr>
            <a:spLocks noGrp="1"/>
          </p:cNvSpPr>
          <p:nvPr>
            <p:ph type="body" idx="1"/>
          </p:nvPr>
        </p:nvSpPr>
        <p:spPr>
          <a:xfrm>
            <a:off x="11156551" y="2860648"/>
            <a:ext cx="12619980" cy="9372726"/>
          </a:xfrm>
        </p:spPr>
        <p:txBody>
          <a:bodyPr>
            <a:normAutofit fontScale="92500" lnSpcReduction="10000"/>
          </a:bodyPr>
          <a:lstStyle/>
          <a:p>
            <a:r>
              <a:rPr lang="en-US" b="1" dirty="0"/>
              <a:t>1988</a:t>
            </a:r>
            <a:r>
              <a:rPr lang="en-US" dirty="0"/>
              <a:t> – MLD symptoms noticeable</a:t>
            </a:r>
          </a:p>
          <a:p>
            <a:r>
              <a:rPr lang="en-US" b="1" dirty="0"/>
              <a:t>1995</a:t>
            </a:r>
            <a:r>
              <a:rPr lang="en-US" dirty="0"/>
              <a:t> – MLD diagnosis</a:t>
            </a:r>
          </a:p>
          <a:p>
            <a:r>
              <a:rPr lang="en-US" b="1" dirty="0"/>
              <a:t>1999</a:t>
            </a:r>
            <a:r>
              <a:rPr lang="en-US" dirty="0"/>
              <a:t> – World’s first MLD Family Conference</a:t>
            </a:r>
            <a:r>
              <a:rPr lang="en-US" baseline="30000" dirty="0"/>
              <a:t>®</a:t>
            </a:r>
          </a:p>
          <a:p>
            <a:r>
              <a:rPr lang="en-US" b="1" dirty="0"/>
              <a:t>2005</a:t>
            </a:r>
            <a:r>
              <a:rPr lang="en-US" dirty="0"/>
              <a:t> – started gene therapy work</a:t>
            </a:r>
          </a:p>
          <a:p>
            <a:r>
              <a:rPr lang="en-US" b="1" dirty="0"/>
              <a:t>2007</a:t>
            </a:r>
            <a:r>
              <a:rPr lang="en-US" dirty="0"/>
              <a:t> – started policy work</a:t>
            </a:r>
          </a:p>
          <a:p>
            <a:r>
              <a:rPr lang="en-US" b="1" dirty="0"/>
              <a:t>2008</a:t>
            </a:r>
            <a:r>
              <a:rPr lang="en-US" dirty="0"/>
              <a:t> – started NBS engagement</a:t>
            </a:r>
          </a:p>
          <a:p>
            <a:r>
              <a:rPr lang="en-US" b="1" dirty="0"/>
              <a:t>2024</a:t>
            </a:r>
            <a:r>
              <a:rPr lang="en-US" dirty="0"/>
              <a:t> – FDA approves “curative” gene therapy </a:t>
            </a:r>
            <a:br>
              <a:rPr lang="en-US" dirty="0"/>
            </a:br>
            <a:r>
              <a:rPr lang="en-US" dirty="0"/>
              <a:t>in April, RUSP nomination submitted in Aug.</a:t>
            </a:r>
          </a:p>
          <a:p>
            <a:r>
              <a:rPr lang="en-US" dirty="0"/>
              <a:t>Sept. </a:t>
            </a:r>
            <a:r>
              <a:rPr lang="en-US" b="1" dirty="0"/>
              <a:t>2025</a:t>
            </a:r>
            <a:r>
              <a:rPr lang="en-US" dirty="0"/>
              <a:t> – NY starts statewide newborn screening - </a:t>
            </a:r>
            <a:r>
              <a:rPr lang="en-US" i="1" dirty="0"/>
              <a:t>1st baby already identified </a:t>
            </a:r>
          </a:p>
        </p:txBody>
      </p:sp>
      <p:sp>
        <p:nvSpPr>
          <p:cNvPr id="7" name="TextBox 6">
            <a:extLst>
              <a:ext uri="{FF2B5EF4-FFF2-40B4-BE49-F238E27FC236}">
                <a16:creationId xmlns:a16="http://schemas.microsoft.com/office/drawing/2014/main" id="{6582082D-1760-896B-058C-5148741370F8}"/>
              </a:ext>
            </a:extLst>
          </p:cNvPr>
          <p:cNvSpPr txBox="1"/>
          <p:nvPr/>
        </p:nvSpPr>
        <p:spPr>
          <a:xfrm>
            <a:off x="4068136" y="3449737"/>
            <a:ext cx="6733214" cy="89280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spcBef>
                <a:spcPts val="0"/>
              </a:spcBef>
            </a:pPr>
            <a:r>
              <a:rPr lang="en-US" b="1" i="1" dirty="0">
                <a:latin typeface="Verdana" panose="020B0604030504040204" pitchFamily="34" charset="0"/>
                <a:ea typeface="Verdana" panose="020B0604030504040204" pitchFamily="34" charset="0"/>
                <a:cs typeface="Verdana" panose="020B0604030504040204" pitchFamily="34" charset="0"/>
              </a:rPr>
              <a:t>Darcee …</a:t>
            </a:r>
          </a:p>
          <a:p>
            <a:r>
              <a:rPr lang="en-US" sz="3600" dirty="0">
                <a:latin typeface="Verdana" panose="020B0604030504040204" pitchFamily="34" charset="0"/>
                <a:ea typeface="Verdana" panose="020B0604030504040204" pitchFamily="34" charset="0"/>
                <a:cs typeface="Verdana" panose="020B0604030504040204" pitchFamily="34" charset="0"/>
              </a:rPr>
              <a:t>Passed away at age 10 … 30 years ago</a:t>
            </a:r>
          </a:p>
          <a:p>
            <a:br>
              <a:rPr lang="en-US" dirty="0">
                <a:latin typeface="Verdana" panose="020B0604030504040204" pitchFamily="34" charset="0"/>
                <a:ea typeface="Verdana" panose="020B0604030504040204" pitchFamily="34" charset="0"/>
                <a:cs typeface="Verdana" panose="020B0604030504040204" pitchFamily="34" charset="0"/>
              </a:rPr>
            </a:br>
            <a:r>
              <a:rPr lang="en-US" b="1" i="1" dirty="0">
                <a:latin typeface="Verdana" panose="020B0604030504040204" pitchFamily="34" charset="0"/>
                <a:ea typeface="Verdana" panose="020B0604030504040204" pitchFamily="34" charset="0"/>
                <a:cs typeface="Verdana" panose="020B0604030504040204" pitchFamily="34" charset="0"/>
              </a:rPr>
              <a:t>Lindy … </a:t>
            </a:r>
          </a:p>
          <a:p>
            <a:r>
              <a:rPr lang="en-US" sz="3600" dirty="0">
                <a:latin typeface="Verdana" panose="020B0604030504040204" pitchFamily="34" charset="0"/>
                <a:ea typeface="Verdana" panose="020B0604030504040204" pitchFamily="34" charset="0"/>
                <a:cs typeface="Verdana" panose="020B0604030504040204" pitchFamily="34" charset="0"/>
              </a:rPr>
              <a:t>Diagnosed at 14 after 7-year diagnostic odyssey. </a:t>
            </a:r>
            <a:br>
              <a:rPr lang="en-US" sz="3600" dirty="0">
                <a:latin typeface="Verdana" panose="020B0604030504040204" pitchFamily="34" charset="0"/>
                <a:ea typeface="Verdana" panose="020B0604030504040204" pitchFamily="34" charset="0"/>
                <a:cs typeface="Verdana" panose="020B0604030504040204" pitchFamily="34" charset="0"/>
              </a:rPr>
            </a:br>
            <a:r>
              <a:rPr lang="en-US" sz="3600" dirty="0">
                <a:latin typeface="Verdana" panose="020B0604030504040204" pitchFamily="34" charset="0"/>
                <a:ea typeface="Verdana" panose="020B0604030504040204" pitchFamily="34" charset="0"/>
                <a:cs typeface="Verdana" panose="020B0604030504040204" pitchFamily="34" charset="0"/>
              </a:rPr>
              <a:t>Turned 45 in September</a:t>
            </a:r>
          </a:p>
          <a:p>
            <a:pPr>
              <a:spcBef>
                <a:spcPts val="0"/>
              </a:spcBef>
            </a:pPr>
            <a:br>
              <a:rPr lang="en-US" dirty="0">
                <a:latin typeface="Verdana" panose="020B0604030504040204" pitchFamily="34" charset="0"/>
                <a:ea typeface="Verdana" panose="020B0604030504040204" pitchFamily="34" charset="0"/>
                <a:cs typeface="Verdana" panose="020B0604030504040204" pitchFamily="34" charset="0"/>
              </a:rPr>
            </a:br>
            <a:br>
              <a:rPr lang="en-US" dirty="0">
                <a:latin typeface="Verdana" panose="020B0604030504040204" pitchFamily="34" charset="0"/>
                <a:ea typeface="Verdana" panose="020B0604030504040204" pitchFamily="34" charset="0"/>
                <a:cs typeface="Verdana" panose="020B0604030504040204" pitchFamily="34" charset="0"/>
              </a:rPr>
            </a:br>
            <a:r>
              <a:rPr lang="en-US" b="1" i="1" dirty="0">
                <a:latin typeface="Verdana" panose="020B0604030504040204" pitchFamily="34" charset="0"/>
                <a:ea typeface="Verdana" panose="020B0604030504040204" pitchFamily="34" charset="0"/>
                <a:cs typeface="Verdana" panose="020B0604030504040204" pitchFamily="34" charset="0"/>
              </a:rPr>
              <a:t>Teryn</a:t>
            </a:r>
            <a:r>
              <a:rPr lang="en-US" dirty="0">
                <a:latin typeface="Verdana" panose="020B0604030504040204" pitchFamily="34" charset="0"/>
                <a:ea typeface="Verdana" panose="020B0604030504040204" pitchFamily="34" charset="0"/>
                <a:cs typeface="Verdana" panose="020B0604030504040204" pitchFamily="34" charset="0"/>
              </a:rPr>
              <a:t> </a:t>
            </a:r>
            <a:r>
              <a:rPr lang="en-US" sz="2800" dirty="0">
                <a:latin typeface="Verdana" panose="020B0604030504040204" pitchFamily="34" charset="0"/>
                <a:ea typeface="Verdana" panose="020B0604030504040204" pitchFamily="34" charset="0"/>
                <a:cs typeface="Verdana" panose="020B0604030504040204" pitchFamily="34" charset="0"/>
              </a:rPr>
              <a:t>(not pictured), </a:t>
            </a:r>
            <a:r>
              <a:rPr lang="en-US" sz="3600" dirty="0">
                <a:latin typeface="Verdana" panose="020B0604030504040204" pitchFamily="34" charset="0"/>
                <a:ea typeface="Verdana" panose="020B0604030504040204" pitchFamily="34" charset="0"/>
                <a:cs typeface="Verdana" panose="020B0604030504040204" pitchFamily="34" charset="0"/>
              </a:rPr>
              <a:t>retired RN – pediatric intensive care</a:t>
            </a:r>
            <a:endParaRPr lang="en-US" dirty="0">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a:extLst>
              <a:ext uri="{FF2B5EF4-FFF2-40B4-BE49-F238E27FC236}">
                <a16:creationId xmlns:a16="http://schemas.microsoft.com/office/drawing/2014/main" id="{0FA90324-1495-77C7-115A-D8D84F85A11D}"/>
              </a:ext>
            </a:extLst>
          </p:cNvPr>
          <p:cNvPicPr>
            <a:picLocks noChangeAspect="1"/>
          </p:cNvPicPr>
          <p:nvPr/>
        </p:nvPicPr>
        <p:blipFill>
          <a:blip r:embed="rId3"/>
          <a:srcRect t="10660"/>
          <a:stretch>
            <a:fillRect/>
          </a:stretch>
        </p:blipFill>
        <p:spPr>
          <a:xfrm>
            <a:off x="53704" y="1914525"/>
            <a:ext cx="3578201" cy="4343400"/>
          </a:xfrm>
          <a:prstGeom prst="rect">
            <a:avLst/>
          </a:prstGeom>
        </p:spPr>
      </p:pic>
      <p:pic>
        <p:nvPicPr>
          <p:cNvPr id="9" name="Picture 8">
            <a:extLst>
              <a:ext uri="{FF2B5EF4-FFF2-40B4-BE49-F238E27FC236}">
                <a16:creationId xmlns:a16="http://schemas.microsoft.com/office/drawing/2014/main" id="{689863B0-B37D-5B3C-D6CA-134AA3DC9EFD}"/>
              </a:ext>
            </a:extLst>
          </p:cNvPr>
          <p:cNvPicPr>
            <a:picLocks noChangeAspect="1"/>
          </p:cNvPicPr>
          <p:nvPr/>
        </p:nvPicPr>
        <p:blipFill>
          <a:blip r:embed="rId4"/>
          <a:stretch>
            <a:fillRect/>
          </a:stretch>
        </p:blipFill>
        <p:spPr>
          <a:xfrm>
            <a:off x="-417355" y="6543675"/>
            <a:ext cx="4034494" cy="4672427"/>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CFA9E-583A-0727-9368-A2CD5C20A5E2}"/>
              </a:ext>
            </a:extLst>
          </p:cNvPr>
          <p:cNvSpPr>
            <a:spLocks noGrp="1"/>
          </p:cNvSpPr>
          <p:nvPr>
            <p:ph type="title"/>
          </p:nvPr>
        </p:nvSpPr>
        <p:spPr/>
        <p:txBody>
          <a:bodyPr>
            <a:normAutofit fontScale="90000"/>
          </a:bodyPr>
          <a:lstStyle/>
          <a:p>
            <a:r>
              <a:rPr lang="en-US" dirty="0"/>
              <a:t>MLD – metachromatic leukodystrophy</a:t>
            </a:r>
          </a:p>
        </p:txBody>
      </p:sp>
      <p:sp>
        <p:nvSpPr>
          <p:cNvPr id="3" name="Text Placeholder 2">
            <a:extLst>
              <a:ext uri="{FF2B5EF4-FFF2-40B4-BE49-F238E27FC236}">
                <a16:creationId xmlns:a16="http://schemas.microsoft.com/office/drawing/2014/main" id="{4981E1F2-2EF3-1533-6A4C-B75C57187A08}"/>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8CC77DAD-E1F4-8053-3311-26446238B54C}"/>
              </a:ext>
            </a:extLst>
          </p:cNvPr>
          <p:cNvSpPr>
            <a:spLocks noGrp="1"/>
          </p:cNvSpPr>
          <p:nvPr>
            <p:ph type="body" idx="1"/>
          </p:nvPr>
        </p:nvSpPr>
        <p:spPr>
          <a:xfrm>
            <a:off x="1206500" y="3327400"/>
            <a:ext cx="19888495" cy="9189254"/>
          </a:xfrm>
        </p:spPr>
        <p:txBody>
          <a:bodyPr>
            <a:normAutofit/>
          </a:bodyPr>
          <a:lstStyle/>
          <a:p>
            <a:pPr lvl="0"/>
            <a:r>
              <a:rPr lang="en-US" dirty="0"/>
              <a:t>Ultra-rare</a:t>
            </a:r>
            <a:r>
              <a:rPr lang="en-US" baseline="0" dirty="0"/>
              <a:t> inherited neurometabolic terminal condition.  </a:t>
            </a:r>
          </a:p>
          <a:p>
            <a:pPr lvl="0"/>
            <a:r>
              <a:rPr lang="en-US" baseline="0" dirty="0"/>
              <a:t>50-60% of patients are infants who will live 5-7 years</a:t>
            </a:r>
          </a:p>
          <a:p>
            <a:pPr lvl="0"/>
            <a:r>
              <a:rPr lang="en-US" baseline="0" dirty="0"/>
              <a:t>4 forms of MLD </a:t>
            </a:r>
            <a:r>
              <a:rPr lang="en-US" i="1" baseline="0" dirty="0"/>
              <a:t>(gene therapy label)</a:t>
            </a:r>
          </a:p>
          <a:p>
            <a:pPr lvl="3"/>
            <a:r>
              <a:rPr lang="en-US" b="1" dirty="0"/>
              <a:t>Late Infantile – LI  </a:t>
            </a:r>
            <a:r>
              <a:rPr lang="en-US" i="1" dirty="0"/>
              <a:t>(pre-symptomatic)</a:t>
            </a:r>
          </a:p>
          <a:p>
            <a:pPr lvl="3"/>
            <a:r>
              <a:rPr lang="en-US" b="1" dirty="0"/>
              <a:t>Early Juvenile – EJ </a:t>
            </a:r>
            <a:r>
              <a:rPr lang="en-US" dirty="0"/>
              <a:t>(</a:t>
            </a:r>
            <a:r>
              <a:rPr lang="en-US" i="1" dirty="0"/>
              <a:t>pre or early symptomatic)</a:t>
            </a:r>
          </a:p>
          <a:p>
            <a:pPr lvl="3"/>
            <a:r>
              <a:rPr lang="en-US" b="1" dirty="0"/>
              <a:t>Late Juvenile –  LJ </a:t>
            </a:r>
            <a:r>
              <a:rPr lang="en-US" i="1" dirty="0"/>
              <a:t>(not on label)</a:t>
            </a:r>
          </a:p>
          <a:p>
            <a:pPr lvl="3"/>
            <a:r>
              <a:rPr lang="en-US" b="1" dirty="0"/>
              <a:t>Adult – A </a:t>
            </a:r>
            <a:r>
              <a:rPr lang="en-US" i="1" dirty="0"/>
              <a:t>(not on label)</a:t>
            </a:r>
          </a:p>
          <a:p>
            <a:pPr lvl="1"/>
            <a:r>
              <a:rPr lang="en-US" sz="4000" b="0" i="1" spc="0" baseline="0" dirty="0">
                <a:solidFill>
                  <a:srgbClr val="FFFFFF"/>
                </a:solidFill>
                <a:effectLst/>
              </a:rPr>
              <a:t>Note that most patients are identified today because of symptoms</a:t>
            </a:r>
            <a:r>
              <a:rPr lang="en-US" i="1" dirty="0"/>
              <a:t> </a:t>
            </a:r>
          </a:p>
        </p:txBody>
      </p:sp>
    </p:spTree>
    <p:extLst>
      <p:ext uri="{BB962C8B-B14F-4D97-AF65-F5344CB8AC3E}">
        <p14:creationId xmlns:p14="http://schemas.microsoft.com/office/powerpoint/2010/main" val="3562551681"/>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32FDB-3767-6713-76EE-F8EF7366E3AA}"/>
              </a:ext>
            </a:extLst>
          </p:cNvPr>
          <p:cNvSpPr>
            <a:spLocks noGrp="1"/>
          </p:cNvSpPr>
          <p:nvPr>
            <p:ph type="title"/>
          </p:nvPr>
        </p:nvSpPr>
        <p:spPr/>
        <p:txBody>
          <a:bodyPr>
            <a:normAutofit/>
          </a:bodyPr>
          <a:lstStyle/>
          <a:p>
            <a:r>
              <a:rPr lang="en-US" sz="8000" i="1" dirty="0"/>
              <a:t>Perspectives – </a:t>
            </a:r>
            <a:r>
              <a:rPr lang="en-US" b="1" dirty="0"/>
              <a:t>Researchers</a:t>
            </a:r>
          </a:p>
        </p:txBody>
      </p:sp>
      <p:sp>
        <p:nvSpPr>
          <p:cNvPr id="3" name="Text Placeholder 2">
            <a:extLst>
              <a:ext uri="{FF2B5EF4-FFF2-40B4-BE49-F238E27FC236}">
                <a16:creationId xmlns:a16="http://schemas.microsoft.com/office/drawing/2014/main" id="{5ADF651A-6728-D172-C83C-8CB10D02BC7A}"/>
              </a:ext>
            </a:extLst>
          </p:cNvPr>
          <p:cNvSpPr>
            <a:spLocks noGrp="1"/>
          </p:cNvSpPr>
          <p:nvPr>
            <p:ph type="body" sz="quarter" idx="21"/>
          </p:nvPr>
        </p:nvSpPr>
        <p:spPr/>
        <p:txBody>
          <a:bodyPr/>
          <a:lstStyle/>
          <a:p>
            <a:r>
              <a:rPr lang="en-US" dirty="0"/>
              <a:t>What keeps you up at night?</a:t>
            </a:r>
          </a:p>
        </p:txBody>
      </p:sp>
      <p:sp>
        <p:nvSpPr>
          <p:cNvPr id="4" name="Text Placeholder 3">
            <a:extLst>
              <a:ext uri="{FF2B5EF4-FFF2-40B4-BE49-F238E27FC236}">
                <a16:creationId xmlns:a16="http://schemas.microsoft.com/office/drawing/2014/main" id="{09BA7466-FDE9-D870-FC9F-7DCC50649650}"/>
              </a:ext>
            </a:extLst>
          </p:cNvPr>
          <p:cNvSpPr>
            <a:spLocks noGrp="1"/>
          </p:cNvSpPr>
          <p:nvPr>
            <p:ph type="body" idx="1"/>
          </p:nvPr>
        </p:nvSpPr>
        <p:spPr>
          <a:xfrm>
            <a:off x="2149475" y="4013200"/>
            <a:ext cx="11537950" cy="8256012"/>
          </a:xfrm>
        </p:spPr>
        <p:txBody>
          <a:bodyPr>
            <a:normAutofit/>
          </a:bodyPr>
          <a:lstStyle/>
          <a:p>
            <a:pPr marL="0" lvl="0" indent="0">
              <a:lnSpc>
                <a:spcPts val="5600"/>
              </a:lnSpc>
              <a:spcBef>
                <a:spcPts val="0"/>
              </a:spcBef>
              <a:buNone/>
            </a:pPr>
            <a:r>
              <a:rPr lang="en-US" sz="4200" dirty="0"/>
              <a:t>Passion</a:t>
            </a:r>
          </a:p>
          <a:p>
            <a:pPr marL="0" lvl="0" indent="0">
              <a:lnSpc>
                <a:spcPts val="5600"/>
              </a:lnSpc>
              <a:spcBef>
                <a:spcPts val="0"/>
              </a:spcBef>
              <a:buNone/>
            </a:pPr>
            <a:r>
              <a:rPr lang="en-US" sz="4200" dirty="0"/>
              <a:t>    publish</a:t>
            </a:r>
          </a:p>
          <a:p>
            <a:pPr marL="0" lvl="0" indent="0">
              <a:lnSpc>
                <a:spcPts val="5600"/>
              </a:lnSpc>
              <a:spcBef>
                <a:spcPts val="0"/>
              </a:spcBef>
              <a:buNone/>
            </a:pPr>
            <a:r>
              <a:rPr lang="en-US" sz="4200" dirty="0"/>
              <a:t>        promotion</a:t>
            </a:r>
          </a:p>
          <a:p>
            <a:pPr marL="0" lvl="0" indent="0">
              <a:lnSpc>
                <a:spcPts val="5600"/>
              </a:lnSpc>
              <a:spcBef>
                <a:spcPts val="0"/>
              </a:spcBef>
              <a:buNone/>
            </a:pPr>
            <a:r>
              <a:rPr lang="en-US" sz="4200" dirty="0"/>
              <a:t>            provider</a:t>
            </a:r>
          </a:p>
          <a:p>
            <a:pPr marL="0" lvl="0" indent="0">
              <a:lnSpc>
                <a:spcPts val="5600"/>
              </a:lnSpc>
              <a:spcBef>
                <a:spcPts val="0"/>
              </a:spcBef>
              <a:buNone/>
            </a:pPr>
            <a:r>
              <a:rPr lang="en-US" sz="4200" dirty="0"/>
              <a:t>                pension</a:t>
            </a:r>
          </a:p>
          <a:p>
            <a:pPr marL="0" lvl="0" indent="0">
              <a:lnSpc>
                <a:spcPts val="5600"/>
              </a:lnSpc>
              <a:spcBef>
                <a:spcPts val="0"/>
              </a:spcBef>
              <a:buNone/>
            </a:pPr>
            <a:r>
              <a:rPr lang="en-US" sz="4200" dirty="0"/>
              <a:t>                    preach</a:t>
            </a:r>
          </a:p>
          <a:p>
            <a:pPr marL="0" lvl="0" indent="0">
              <a:lnSpc>
                <a:spcPts val="5600"/>
              </a:lnSpc>
              <a:spcBef>
                <a:spcPts val="0"/>
              </a:spcBef>
              <a:buNone/>
            </a:pPr>
            <a:r>
              <a:rPr lang="en-US" sz="4200" dirty="0"/>
              <a:t>                        patent</a:t>
            </a:r>
          </a:p>
          <a:p>
            <a:pPr marL="0" lvl="0" indent="0">
              <a:lnSpc>
                <a:spcPts val="5600"/>
              </a:lnSpc>
              <a:spcBef>
                <a:spcPts val="0"/>
              </a:spcBef>
              <a:buNone/>
            </a:pPr>
            <a:r>
              <a:rPr lang="en-US" sz="4200" dirty="0"/>
              <a:t>                            prize</a:t>
            </a:r>
          </a:p>
          <a:p>
            <a:pPr marL="0" lvl="0" indent="0">
              <a:lnSpc>
                <a:spcPts val="5600"/>
              </a:lnSpc>
              <a:spcBef>
                <a:spcPts val="0"/>
              </a:spcBef>
              <a:buNone/>
            </a:pPr>
            <a:r>
              <a:rPr lang="en-US" sz="4200" dirty="0"/>
              <a:t>                                promote</a:t>
            </a:r>
          </a:p>
          <a:p>
            <a:pPr marL="0" lvl="0" indent="0">
              <a:lnSpc>
                <a:spcPts val="5600"/>
              </a:lnSpc>
              <a:spcBef>
                <a:spcPts val="0"/>
              </a:spcBef>
              <a:buNone/>
            </a:pPr>
            <a:r>
              <a:rPr lang="en-US" sz="4200" dirty="0"/>
              <a:t>                                    predict</a:t>
            </a:r>
          </a:p>
          <a:p>
            <a:pPr marL="0" lvl="0" indent="0">
              <a:lnSpc>
                <a:spcPts val="5600"/>
              </a:lnSpc>
              <a:spcBef>
                <a:spcPts val="0"/>
              </a:spcBef>
              <a:buNone/>
            </a:pPr>
            <a:r>
              <a:rPr lang="en-US" sz="4200" dirty="0"/>
              <a:t>                                         prescribe …</a:t>
            </a:r>
          </a:p>
        </p:txBody>
      </p:sp>
      <p:sp>
        <p:nvSpPr>
          <p:cNvPr id="5" name="Text Placeholder 3">
            <a:extLst>
              <a:ext uri="{FF2B5EF4-FFF2-40B4-BE49-F238E27FC236}">
                <a16:creationId xmlns:a16="http://schemas.microsoft.com/office/drawing/2014/main" id="{4AE81F10-37A6-68EE-B3CA-0A6621CEBC8E}"/>
              </a:ext>
            </a:extLst>
          </p:cNvPr>
          <p:cNvSpPr txBox="1">
            <a:spLocks/>
          </p:cNvSpPr>
          <p:nvPr/>
        </p:nvSpPr>
        <p:spPr>
          <a:xfrm>
            <a:off x="12846050" y="6353383"/>
            <a:ext cx="11537950" cy="4629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4572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1pPr>
            <a:lvl2pPr marL="9144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2pPr>
            <a:lvl3pPr marL="13716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3pPr>
            <a:lvl4pPr marL="18288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4pPr>
            <a:lvl5pPr marL="22860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Verdana" panose="020B0604030504040204" pitchFamily="34" charset="0"/>
                <a:ea typeface="Verdana" panose="020B0604030504040204" pitchFamily="34" charset="0"/>
                <a:cs typeface="Verdana" panose="020B0604030504040204" pitchFamily="34" charset="0"/>
                <a:sym typeface="Graphik Light"/>
              </a:defRPr>
            </a:lvl5pPr>
            <a:lvl6pPr marL="27432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6pPr>
            <a:lvl7pPr marL="32004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7pPr>
            <a:lvl8pPr marL="36576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8pPr>
            <a:lvl9pPr marL="4114800" marR="0" indent="-457200" algn="l" defTabSz="2438338" rtl="0" latinLnBrk="0">
              <a:lnSpc>
                <a:spcPct val="100000"/>
              </a:lnSpc>
              <a:spcBef>
                <a:spcPts val="4700"/>
              </a:spcBef>
              <a:spcAft>
                <a:spcPts val="0"/>
              </a:spcAft>
              <a:buClrTx/>
              <a:buSzPct val="100000"/>
              <a:buFontTx/>
              <a:buChar char="•"/>
              <a:tabLst/>
              <a:defRPr sz="4000" b="0" i="0" u="none" strike="noStrike" cap="none" spc="0" baseline="0">
                <a:solidFill>
                  <a:srgbClr val="FFFFFF"/>
                </a:solidFill>
                <a:uFillTx/>
                <a:latin typeface="Graphik-Light"/>
                <a:ea typeface="Graphik-Light"/>
                <a:cs typeface="Graphik-Light"/>
                <a:sym typeface="Graphik Light"/>
              </a:defRPr>
            </a:lvl9pPr>
          </a:lstStyle>
          <a:p>
            <a:pPr marL="0" indent="0" hangingPunct="1">
              <a:lnSpc>
                <a:spcPts val="5600"/>
              </a:lnSpc>
              <a:spcBef>
                <a:spcPts val="2400"/>
              </a:spcBef>
              <a:buFontTx/>
              <a:buNone/>
            </a:pPr>
            <a:r>
              <a:rPr lang="en-US" sz="6600" dirty="0"/>
              <a:t>or … is it the </a:t>
            </a:r>
            <a:r>
              <a:rPr lang="en-US" sz="6600" b="1" dirty="0"/>
              <a:t>Patient?</a:t>
            </a:r>
          </a:p>
        </p:txBody>
      </p:sp>
    </p:spTree>
    <p:extLst>
      <p:ext uri="{BB962C8B-B14F-4D97-AF65-F5344CB8AC3E}">
        <p14:creationId xmlns:p14="http://schemas.microsoft.com/office/powerpoint/2010/main" val="30313732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1000"/>
                                  </p:stCondLst>
                                  <p:childTnLst>
                                    <p:set>
                                      <p:cBhvr>
                                        <p:cTn id="15" dur="1" fill="hold">
                                          <p:stCondLst>
                                            <p:cond delay="0"/>
                                          </p:stCondLst>
                                        </p:cTn>
                                        <p:tgtEl>
                                          <p:spTgt spid="4">
                                            <p:txEl>
                                              <p:pRg st="1" end="1"/>
                                            </p:txEl>
                                          </p:spTgt>
                                        </p:tgtEl>
                                        <p:attrNameLst>
                                          <p:attrName>style.visibility</p:attrName>
                                        </p:attrNameLst>
                                      </p:cBhvr>
                                      <p:to>
                                        <p:strVal val="visible"/>
                                      </p:to>
                                    </p:set>
                                  </p:childTnLst>
                                </p:cTn>
                              </p:par>
                            </p:childTnLst>
                          </p:cTn>
                        </p:par>
                        <p:par>
                          <p:cTn id="16" fill="hold">
                            <p:stCondLst>
                              <p:cond delay="1000"/>
                            </p:stCondLst>
                            <p:childTnLst>
                              <p:par>
                                <p:cTn id="17" presetID="1" presetClass="entr" presetSubtype="0" fill="hold" grpId="0" nodeType="afterEffect">
                                  <p:stCondLst>
                                    <p:cond delay="100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1000"/>
                                  </p:stCondLst>
                                  <p:childTnLst>
                                    <p:set>
                                      <p:cBhvr>
                                        <p:cTn id="21" dur="1" fill="hold">
                                          <p:stCondLst>
                                            <p:cond delay="0"/>
                                          </p:stCondLst>
                                        </p:cTn>
                                        <p:tgtEl>
                                          <p:spTgt spid="4">
                                            <p:txEl>
                                              <p:pRg st="3" end="3"/>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grpId="0" nodeType="afterEffect">
                                  <p:stCondLst>
                                    <p:cond delay="1000"/>
                                  </p:stCondLst>
                                  <p:childTnLst>
                                    <p:set>
                                      <p:cBhvr>
                                        <p:cTn id="24" dur="1" fill="hold">
                                          <p:stCondLst>
                                            <p:cond delay="0"/>
                                          </p:stCondLst>
                                        </p:cTn>
                                        <p:tgtEl>
                                          <p:spTgt spid="4">
                                            <p:txEl>
                                              <p:pRg st="4" end="4"/>
                                            </p:txEl>
                                          </p:spTgt>
                                        </p:tgtEl>
                                        <p:attrNameLst>
                                          <p:attrName>style.visibility</p:attrName>
                                        </p:attrNameLst>
                                      </p:cBhvr>
                                      <p:to>
                                        <p:strVal val="visible"/>
                                      </p:to>
                                    </p:set>
                                  </p:childTnLst>
                                </p:cTn>
                              </p:par>
                            </p:childTnLst>
                          </p:cTn>
                        </p:par>
                        <p:par>
                          <p:cTn id="25" fill="hold">
                            <p:stCondLst>
                              <p:cond delay="4000"/>
                            </p:stCondLst>
                            <p:childTnLst>
                              <p:par>
                                <p:cTn id="26" presetID="1" presetClass="entr" presetSubtype="0" fill="hold" grpId="0" nodeType="afterEffect">
                                  <p:stCondLst>
                                    <p:cond delay="1000"/>
                                  </p:stCondLst>
                                  <p:childTnLst>
                                    <p:set>
                                      <p:cBhvr>
                                        <p:cTn id="27" dur="1" fill="hold">
                                          <p:stCondLst>
                                            <p:cond delay="0"/>
                                          </p:stCondLst>
                                        </p:cTn>
                                        <p:tgtEl>
                                          <p:spTgt spid="4">
                                            <p:txEl>
                                              <p:pRg st="5" end="5"/>
                                            </p:txEl>
                                          </p:spTgt>
                                        </p:tgtEl>
                                        <p:attrNameLst>
                                          <p:attrName>style.visibility</p:attrName>
                                        </p:attrNameLst>
                                      </p:cBhvr>
                                      <p:to>
                                        <p:strVal val="visible"/>
                                      </p:to>
                                    </p:set>
                                  </p:childTnLst>
                                </p:cTn>
                              </p:par>
                            </p:childTnLst>
                          </p:cTn>
                        </p:par>
                        <p:par>
                          <p:cTn id="28" fill="hold">
                            <p:stCondLst>
                              <p:cond delay="5000"/>
                            </p:stCondLst>
                            <p:childTnLst>
                              <p:par>
                                <p:cTn id="29" presetID="1" presetClass="entr" presetSubtype="0" fill="hold" grpId="0" nodeType="afterEffect">
                                  <p:stCondLst>
                                    <p:cond delay="100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par>
                          <p:cTn id="31" fill="hold">
                            <p:stCondLst>
                              <p:cond delay="6000"/>
                            </p:stCondLst>
                            <p:childTnLst>
                              <p:par>
                                <p:cTn id="32" presetID="1" presetClass="entr" presetSubtype="0" fill="hold" grpId="0" nodeType="afterEffect">
                                  <p:stCondLst>
                                    <p:cond delay="1000"/>
                                  </p:stCondLst>
                                  <p:childTnLst>
                                    <p:set>
                                      <p:cBhvr>
                                        <p:cTn id="33" dur="1" fill="hold">
                                          <p:stCondLst>
                                            <p:cond delay="0"/>
                                          </p:stCondLst>
                                        </p:cTn>
                                        <p:tgtEl>
                                          <p:spTgt spid="4">
                                            <p:txEl>
                                              <p:pRg st="7" end="7"/>
                                            </p:txEl>
                                          </p:spTgt>
                                        </p:tgtEl>
                                        <p:attrNameLst>
                                          <p:attrName>style.visibility</p:attrName>
                                        </p:attrNameLst>
                                      </p:cBhvr>
                                      <p:to>
                                        <p:strVal val="visible"/>
                                      </p:to>
                                    </p:set>
                                  </p:childTnLst>
                                </p:cTn>
                              </p:par>
                            </p:childTnLst>
                          </p:cTn>
                        </p:par>
                        <p:par>
                          <p:cTn id="34" fill="hold">
                            <p:stCondLst>
                              <p:cond delay="7000"/>
                            </p:stCondLst>
                            <p:childTnLst>
                              <p:par>
                                <p:cTn id="35" presetID="1" presetClass="entr" presetSubtype="0" fill="hold" grpId="0" nodeType="afterEffect">
                                  <p:stCondLst>
                                    <p:cond delay="100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childTnLst>
                          </p:cTn>
                        </p:par>
                        <p:par>
                          <p:cTn id="37" fill="hold">
                            <p:stCondLst>
                              <p:cond delay="8000"/>
                            </p:stCondLst>
                            <p:childTnLst>
                              <p:par>
                                <p:cTn id="38" presetID="1" presetClass="entr" presetSubtype="0" fill="hold" grpId="0" nodeType="afterEffect">
                                  <p:stCondLst>
                                    <p:cond delay="1000"/>
                                  </p:stCondLst>
                                  <p:childTnLst>
                                    <p:set>
                                      <p:cBhvr>
                                        <p:cTn id="39" dur="1" fill="hold">
                                          <p:stCondLst>
                                            <p:cond delay="0"/>
                                          </p:stCondLst>
                                        </p:cTn>
                                        <p:tgtEl>
                                          <p:spTgt spid="4">
                                            <p:txEl>
                                              <p:pRg st="9" end="9"/>
                                            </p:txEl>
                                          </p:spTgt>
                                        </p:tgtEl>
                                        <p:attrNameLst>
                                          <p:attrName>style.visibility</p:attrName>
                                        </p:attrNameLst>
                                      </p:cBhvr>
                                      <p:to>
                                        <p:strVal val="visible"/>
                                      </p:to>
                                    </p:set>
                                  </p:childTnLst>
                                </p:cTn>
                              </p:par>
                            </p:childTnLst>
                          </p:cTn>
                        </p:par>
                        <p:par>
                          <p:cTn id="40" fill="hold">
                            <p:stCondLst>
                              <p:cond delay="9000"/>
                            </p:stCondLst>
                            <p:childTnLst>
                              <p:par>
                                <p:cTn id="41" presetID="1" presetClass="entr" presetSubtype="0" fill="hold" grpId="0" nodeType="afterEffect">
                                  <p:stCondLst>
                                    <p:cond delay="100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charRg st="4294967295" end="429496729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uiExpand="1" build="p"/>
      <p:bldP spid="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93B31-F049-57E9-F4C1-BE5DBE8A73F5}"/>
              </a:ext>
            </a:extLst>
          </p:cNvPr>
          <p:cNvSpPr>
            <a:spLocks noGrp="1"/>
          </p:cNvSpPr>
          <p:nvPr>
            <p:ph type="title"/>
          </p:nvPr>
        </p:nvSpPr>
        <p:spPr/>
        <p:txBody>
          <a:bodyPr>
            <a:normAutofit fontScale="90000"/>
          </a:bodyPr>
          <a:lstStyle/>
          <a:p>
            <a:r>
              <a:rPr lang="en-US" sz="8900" i="1" dirty="0"/>
              <a:t>Perspectives – </a:t>
            </a:r>
            <a:r>
              <a:rPr lang="en-US" sz="12000" b="1" dirty="0"/>
              <a:t>The list goes on …</a:t>
            </a:r>
            <a:endParaRPr lang="en-US" dirty="0"/>
          </a:p>
        </p:txBody>
      </p:sp>
      <p:sp>
        <p:nvSpPr>
          <p:cNvPr id="3" name="Text Placeholder 2">
            <a:extLst>
              <a:ext uri="{FF2B5EF4-FFF2-40B4-BE49-F238E27FC236}">
                <a16:creationId xmlns:a16="http://schemas.microsoft.com/office/drawing/2014/main" id="{839CDC7F-BC99-3B07-4765-2A1E3D8E8ECF}"/>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AFF538DB-D6EF-42DF-A504-BE2E4B151C61}"/>
              </a:ext>
            </a:extLst>
          </p:cNvPr>
          <p:cNvSpPr>
            <a:spLocks noGrp="1"/>
          </p:cNvSpPr>
          <p:nvPr>
            <p:ph type="body" idx="1"/>
          </p:nvPr>
        </p:nvSpPr>
        <p:spPr>
          <a:xfrm>
            <a:off x="4371975" y="3327400"/>
            <a:ext cx="16723020" cy="9189254"/>
          </a:xfrm>
        </p:spPr>
        <p:txBody>
          <a:bodyPr>
            <a:normAutofit/>
          </a:bodyPr>
          <a:lstStyle/>
          <a:p>
            <a:pPr lvl="0">
              <a:spcBef>
                <a:spcPts val="3500"/>
              </a:spcBef>
            </a:pPr>
            <a:r>
              <a:rPr lang="en-US" dirty="0"/>
              <a:t>Extended family</a:t>
            </a:r>
          </a:p>
          <a:p>
            <a:pPr lvl="0">
              <a:spcBef>
                <a:spcPts val="3500"/>
              </a:spcBef>
            </a:pPr>
            <a:r>
              <a:rPr lang="en-US" dirty="0"/>
              <a:t>Clinicians</a:t>
            </a:r>
          </a:p>
          <a:p>
            <a:pPr lvl="0">
              <a:spcBef>
                <a:spcPts val="3500"/>
              </a:spcBef>
            </a:pPr>
            <a:r>
              <a:rPr lang="en-US" dirty="0"/>
              <a:t>Regulators</a:t>
            </a:r>
          </a:p>
          <a:p>
            <a:pPr lvl="0">
              <a:spcBef>
                <a:spcPts val="3500"/>
              </a:spcBef>
            </a:pPr>
            <a:r>
              <a:rPr lang="en-US" dirty="0"/>
              <a:t>Pharma</a:t>
            </a:r>
          </a:p>
          <a:p>
            <a:pPr lvl="0">
              <a:spcBef>
                <a:spcPts val="3500"/>
              </a:spcBef>
            </a:pPr>
            <a:r>
              <a:rPr lang="en-US" dirty="0"/>
              <a:t>Legislators</a:t>
            </a:r>
          </a:p>
          <a:p>
            <a:pPr lvl="0">
              <a:spcBef>
                <a:spcPts val="3500"/>
              </a:spcBef>
            </a:pPr>
            <a:r>
              <a:rPr lang="en-US" dirty="0"/>
              <a:t>Public Health</a:t>
            </a:r>
          </a:p>
          <a:p>
            <a:pPr lvl="0">
              <a:spcBef>
                <a:spcPts val="3500"/>
              </a:spcBef>
            </a:pPr>
            <a:r>
              <a:rPr lang="en-US" dirty="0"/>
              <a:t>Payors</a:t>
            </a:r>
          </a:p>
          <a:p>
            <a:pPr lvl="0">
              <a:spcBef>
                <a:spcPts val="3500"/>
              </a:spcBef>
            </a:pPr>
            <a:r>
              <a:rPr lang="en-US" dirty="0"/>
              <a:t>Investors</a:t>
            </a:r>
          </a:p>
        </p:txBody>
      </p:sp>
    </p:spTree>
    <p:extLst>
      <p:ext uri="{BB962C8B-B14F-4D97-AF65-F5344CB8AC3E}">
        <p14:creationId xmlns:p14="http://schemas.microsoft.com/office/powerpoint/2010/main" val="278991086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083B6-A309-6CC7-0360-A3EB87C9A6C4}"/>
              </a:ext>
            </a:extLst>
          </p:cNvPr>
          <p:cNvSpPr>
            <a:spLocks noGrp="1"/>
          </p:cNvSpPr>
          <p:nvPr>
            <p:ph type="title"/>
          </p:nvPr>
        </p:nvSpPr>
        <p:spPr/>
        <p:txBody>
          <a:bodyPr/>
          <a:lstStyle/>
          <a:p>
            <a:pPr lvl="0"/>
            <a:r>
              <a:rPr lang="en-US" sz="8000" i="1" dirty="0"/>
              <a:t>Perspectives – </a:t>
            </a:r>
            <a:r>
              <a:rPr lang="en-US" sz="9600" b="1" dirty="0"/>
              <a:t>MLD (&amp; RD) families</a:t>
            </a:r>
            <a:endParaRPr lang="en-US" dirty="0"/>
          </a:p>
        </p:txBody>
      </p:sp>
      <p:sp>
        <p:nvSpPr>
          <p:cNvPr id="4" name="Text Placeholder 3">
            <a:extLst>
              <a:ext uri="{FF2B5EF4-FFF2-40B4-BE49-F238E27FC236}">
                <a16:creationId xmlns:a16="http://schemas.microsoft.com/office/drawing/2014/main" id="{056BA1F7-7E9C-DCA8-AAE6-5DD7308AEE0A}"/>
              </a:ext>
            </a:extLst>
          </p:cNvPr>
          <p:cNvSpPr>
            <a:spLocks noGrp="1"/>
          </p:cNvSpPr>
          <p:nvPr>
            <p:ph type="body" idx="1"/>
          </p:nvPr>
        </p:nvSpPr>
        <p:spPr>
          <a:xfrm>
            <a:off x="1206500" y="3327400"/>
            <a:ext cx="20281900" cy="9189254"/>
          </a:xfrm>
        </p:spPr>
        <p:txBody>
          <a:bodyPr>
            <a:normAutofit/>
          </a:bodyPr>
          <a:lstStyle/>
          <a:p>
            <a:pPr lvl="0"/>
            <a:r>
              <a:rPr lang="en-US" b="1" dirty="0"/>
              <a:t>Quality of life </a:t>
            </a:r>
            <a:r>
              <a:rPr lang="en-US" dirty="0"/>
              <a:t>... mobility, cognitive, communication, self-care, independence</a:t>
            </a:r>
          </a:p>
          <a:p>
            <a:pPr lvl="0"/>
            <a:r>
              <a:rPr lang="en-US" dirty="0"/>
              <a:t>Generally </a:t>
            </a:r>
            <a:r>
              <a:rPr lang="en-US" b="1" dirty="0"/>
              <a:t>risk tolerant </a:t>
            </a:r>
            <a:r>
              <a:rPr lang="en-US" dirty="0"/>
              <a:t>... but making critical decisions under stress, with time urgency, or when not comprehending, </a:t>
            </a:r>
            <a:r>
              <a:rPr lang="en-US" b="1" i="1" dirty="0"/>
              <a:t>is not ideal  </a:t>
            </a:r>
          </a:p>
          <a:p>
            <a:r>
              <a:rPr lang="en-US" b="1" dirty="0"/>
              <a:t>Changing role </a:t>
            </a:r>
            <a:r>
              <a:rPr lang="en-US" dirty="0"/>
              <a:t>from parent to primary medical care and knowledge</a:t>
            </a:r>
          </a:p>
          <a:p>
            <a:pPr lvl="0"/>
            <a:r>
              <a:rPr lang="en-US" b="1" dirty="0"/>
              <a:t>Caregiver burden</a:t>
            </a:r>
            <a:r>
              <a:rPr lang="en-US" dirty="0"/>
              <a:t>, skills, confidence</a:t>
            </a:r>
          </a:p>
          <a:p>
            <a:pPr lvl="0"/>
            <a:r>
              <a:rPr lang="en-US" b="1" dirty="0"/>
              <a:t>Navigating</a:t>
            </a:r>
            <a:r>
              <a:rPr lang="en-US" dirty="0"/>
              <a:t> the medical and reimbursement system</a:t>
            </a:r>
          </a:p>
          <a:p>
            <a:pPr lvl="0"/>
            <a:r>
              <a:rPr lang="en-US" b="1" dirty="0"/>
              <a:t>Caring</a:t>
            </a:r>
            <a:r>
              <a:rPr lang="en-US" dirty="0"/>
              <a:t> for other children, emotional well-being, spouse, and loss of friends</a:t>
            </a:r>
          </a:p>
        </p:txBody>
      </p:sp>
    </p:spTree>
    <p:extLst>
      <p:ext uri="{BB962C8B-B14F-4D97-AF65-F5344CB8AC3E}">
        <p14:creationId xmlns:p14="http://schemas.microsoft.com/office/powerpoint/2010/main" val="408757456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43783-CE00-A8F8-1B83-AB310D0ECF98}"/>
              </a:ext>
            </a:extLst>
          </p:cNvPr>
          <p:cNvSpPr>
            <a:spLocks noGrp="1"/>
          </p:cNvSpPr>
          <p:nvPr>
            <p:ph type="title"/>
          </p:nvPr>
        </p:nvSpPr>
        <p:spPr/>
        <p:txBody>
          <a:bodyPr/>
          <a:lstStyle/>
          <a:p>
            <a:r>
              <a:rPr lang="en-US" sz="8000" i="1" dirty="0"/>
              <a:t>Perspectives – </a:t>
            </a:r>
            <a:r>
              <a:rPr lang="en-US" dirty="0"/>
              <a:t>Society &amp; Ethics </a:t>
            </a:r>
          </a:p>
        </p:txBody>
      </p:sp>
      <p:sp>
        <p:nvSpPr>
          <p:cNvPr id="4" name="Text Placeholder 3">
            <a:extLst>
              <a:ext uri="{FF2B5EF4-FFF2-40B4-BE49-F238E27FC236}">
                <a16:creationId xmlns:a16="http://schemas.microsoft.com/office/drawing/2014/main" id="{F162E5A8-DC31-F673-7C5F-B6E35525F7DA}"/>
              </a:ext>
            </a:extLst>
          </p:cNvPr>
          <p:cNvSpPr>
            <a:spLocks noGrp="1"/>
          </p:cNvSpPr>
          <p:nvPr>
            <p:ph type="body" idx="1"/>
          </p:nvPr>
        </p:nvSpPr>
        <p:spPr>
          <a:xfrm>
            <a:off x="1206500" y="3327400"/>
            <a:ext cx="20110450" cy="9189254"/>
          </a:xfrm>
        </p:spPr>
        <p:txBody>
          <a:bodyPr>
            <a:normAutofit/>
          </a:bodyPr>
          <a:lstStyle/>
          <a:p>
            <a:r>
              <a:rPr lang="en-US" b="1" dirty="0"/>
              <a:t>Society</a:t>
            </a:r>
          </a:p>
          <a:p>
            <a:pPr lvl="2"/>
            <a:r>
              <a:rPr lang="en-US" dirty="0"/>
              <a:t>Often unaware, underinformed, and/or manipulated</a:t>
            </a:r>
          </a:p>
          <a:p>
            <a:pPr lvl="2"/>
            <a:r>
              <a:rPr lang="en-US" dirty="0"/>
              <a:t>Paying for all medical care</a:t>
            </a:r>
          </a:p>
          <a:p>
            <a:pPr lvl="2"/>
            <a:r>
              <a:rPr lang="en-US" dirty="0"/>
              <a:t>Demanding health efficiencies (time, cost, &amp; diagnostics)</a:t>
            </a:r>
          </a:p>
          <a:p>
            <a:pPr lvl="2"/>
            <a:r>
              <a:rPr lang="en-US" dirty="0"/>
              <a:t>Compassionate</a:t>
            </a:r>
            <a:r>
              <a:rPr lang="en-US" i="1" dirty="0"/>
              <a:t>… especially when it affects their family</a:t>
            </a:r>
          </a:p>
          <a:p>
            <a:pPr lvl="0"/>
            <a:endParaRPr lang="en-US" i="1" dirty="0"/>
          </a:p>
          <a:p>
            <a:r>
              <a:rPr lang="en-US" b="1" dirty="0"/>
              <a:t>Ethics</a:t>
            </a:r>
            <a:r>
              <a:rPr lang="en-US" dirty="0"/>
              <a:t> –when to hold firm, and when to consider change</a:t>
            </a:r>
          </a:p>
        </p:txBody>
      </p:sp>
    </p:spTree>
    <p:extLst>
      <p:ext uri="{BB962C8B-B14F-4D97-AF65-F5344CB8AC3E}">
        <p14:creationId xmlns:p14="http://schemas.microsoft.com/office/powerpoint/2010/main" val="229869103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036CD-EC39-F9A0-2A98-65C69299B64E}"/>
              </a:ext>
            </a:extLst>
          </p:cNvPr>
          <p:cNvSpPr>
            <a:spLocks noGrp="1"/>
          </p:cNvSpPr>
          <p:nvPr>
            <p:ph type="title"/>
          </p:nvPr>
        </p:nvSpPr>
        <p:spPr/>
        <p:txBody>
          <a:bodyPr>
            <a:normAutofit/>
          </a:bodyPr>
          <a:lstStyle/>
          <a:p>
            <a:pPr lvl="0"/>
            <a:r>
              <a:rPr lang="en-US" sz="8000" i="1" dirty="0"/>
              <a:t>Perspectives – </a:t>
            </a:r>
            <a:r>
              <a:rPr lang="en-US" dirty="0"/>
              <a:t>Advocacy</a:t>
            </a:r>
          </a:p>
        </p:txBody>
      </p:sp>
      <p:sp>
        <p:nvSpPr>
          <p:cNvPr id="4" name="Text Placeholder 3">
            <a:extLst>
              <a:ext uri="{FF2B5EF4-FFF2-40B4-BE49-F238E27FC236}">
                <a16:creationId xmlns:a16="http://schemas.microsoft.com/office/drawing/2014/main" id="{D82DBBB0-4678-7000-4AB4-21BDAD57A07D}"/>
              </a:ext>
            </a:extLst>
          </p:cNvPr>
          <p:cNvSpPr>
            <a:spLocks noGrp="1"/>
          </p:cNvSpPr>
          <p:nvPr>
            <p:ph type="body" idx="1"/>
          </p:nvPr>
        </p:nvSpPr>
        <p:spPr>
          <a:xfrm>
            <a:off x="1206500" y="3339306"/>
            <a:ext cx="19888495" cy="9177348"/>
          </a:xfrm>
        </p:spPr>
        <p:txBody>
          <a:bodyPr>
            <a:normAutofit/>
          </a:bodyPr>
          <a:lstStyle/>
          <a:p>
            <a:pPr lvl="0">
              <a:spcBef>
                <a:spcPts val="2400"/>
              </a:spcBef>
            </a:pPr>
            <a:r>
              <a:rPr lang="en-US" dirty="0"/>
              <a:t>Decades of supporting, funding, and gathering patient data for</a:t>
            </a:r>
            <a:br>
              <a:rPr lang="en-US" dirty="0"/>
            </a:br>
            <a:r>
              <a:rPr lang="en-US" dirty="0"/>
              <a:t>approved therapies, diagnostics, access &amp; reimbursement</a:t>
            </a:r>
          </a:p>
          <a:p>
            <a:pPr lvl="0">
              <a:spcBef>
                <a:spcPts val="5400"/>
              </a:spcBef>
            </a:pPr>
            <a:r>
              <a:rPr lang="en-US" dirty="0"/>
              <a:t>Family compassion and support</a:t>
            </a:r>
            <a:br>
              <a:rPr lang="en-US" dirty="0"/>
            </a:br>
            <a:r>
              <a:rPr lang="en-US" sz="3200" dirty="0"/>
              <a:t>on perhaps the worst days of their lives ... grief, panic, </a:t>
            </a:r>
            <a:br>
              <a:rPr lang="en-US" sz="3200" dirty="0"/>
            </a:br>
            <a:r>
              <a:rPr lang="en-US" sz="3200" dirty="0"/>
              <a:t>"educated by Google "</a:t>
            </a:r>
          </a:p>
          <a:p>
            <a:pPr lvl="1">
              <a:spcBef>
                <a:spcPts val="2400"/>
              </a:spcBef>
            </a:pPr>
            <a:r>
              <a:rPr lang="en-US" sz="3200" dirty="0"/>
              <a:t>Honesty &amp; transparency</a:t>
            </a:r>
          </a:p>
          <a:p>
            <a:pPr lvl="1">
              <a:spcBef>
                <a:spcPts val="2400"/>
              </a:spcBef>
            </a:pPr>
            <a:r>
              <a:rPr lang="en-US" sz="3200" dirty="0"/>
              <a:t>Are they hearing, comprehending, able to act, and follow up</a:t>
            </a:r>
          </a:p>
          <a:p>
            <a:pPr lvl="1">
              <a:spcBef>
                <a:spcPts val="2400"/>
              </a:spcBef>
            </a:pPr>
            <a:r>
              <a:rPr lang="en-US" sz="3200" dirty="0"/>
              <a:t>Local support, resources, extended family, medical care team, insurance, etc.</a:t>
            </a:r>
          </a:p>
          <a:p>
            <a:pPr lvl="1">
              <a:spcBef>
                <a:spcPts val="2400"/>
              </a:spcBef>
            </a:pPr>
            <a:r>
              <a:rPr lang="en-US" sz="3200" dirty="0"/>
              <a:t>Life is much more than a sequencing result or phenotype prediction</a:t>
            </a:r>
          </a:p>
          <a:p>
            <a:pPr lvl="1">
              <a:spcBef>
                <a:spcPts val="2400"/>
              </a:spcBef>
            </a:pPr>
            <a:r>
              <a:rPr lang="en-US" sz="3200" dirty="0"/>
              <a:t>Applying our practical experience to their situation</a:t>
            </a:r>
          </a:p>
        </p:txBody>
      </p:sp>
      <p:pic>
        <p:nvPicPr>
          <p:cNvPr id="6" name="Picture 5">
            <a:extLst>
              <a:ext uri="{FF2B5EF4-FFF2-40B4-BE49-F238E27FC236}">
                <a16:creationId xmlns:a16="http://schemas.microsoft.com/office/drawing/2014/main" id="{52FC46D5-0F3E-4FD3-B887-96B9B4B96EA1}"/>
              </a:ext>
            </a:extLst>
          </p:cNvPr>
          <p:cNvPicPr>
            <a:picLocks noChangeAspect="1"/>
          </p:cNvPicPr>
          <p:nvPr/>
        </p:nvPicPr>
        <p:blipFill>
          <a:blip r:embed="rId3"/>
          <a:stretch>
            <a:fillRect/>
          </a:stretch>
        </p:blipFill>
        <p:spPr>
          <a:xfrm>
            <a:off x="17846970" y="5491172"/>
            <a:ext cx="6496050" cy="7037388"/>
          </a:xfrm>
          <a:prstGeom prst="rect">
            <a:avLst/>
          </a:prstGeom>
        </p:spPr>
      </p:pic>
      <p:pic>
        <p:nvPicPr>
          <p:cNvPr id="10" name="Picture 9" descr="A close-up of a gold badge&#10;&#10;AI-generated content may be incorrect.">
            <a:extLst>
              <a:ext uri="{FF2B5EF4-FFF2-40B4-BE49-F238E27FC236}">
                <a16:creationId xmlns:a16="http://schemas.microsoft.com/office/drawing/2014/main" id="{9B25FCAF-C7B9-7BD4-34CE-3C6843073D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15875" y="4273786"/>
            <a:ext cx="7772400" cy="4441371"/>
          </a:xfrm>
          <a:prstGeom prst="rect">
            <a:avLst/>
          </a:prstGeom>
        </p:spPr>
      </p:pic>
      <p:cxnSp>
        <p:nvCxnSpPr>
          <p:cNvPr id="12" name="Straight Connector 11">
            <a:extLst>
              <a:ext uri="{FF2B5EF4-FFF2-40B4-BE49-F238E27FC236}">
                <a16:creationId xmlns:a16="http://schemas.microsoft.com/office/drawing/2014/main" id="{D95BCB09-3282-8768-5626-5CD29B062890}"/>
              </a:ext>
            </a:extLst>
          </p:cNvPr>
          <p:cNvCxnSpPr/>
          <p:nvPr/>
        </p:nvCxnSpPr>
        <p:spPr>
          <a:xfrm>
            <a:off x="15030450" y="6115050"/>
            <a:ext cx="2371725" cy="0"/>
          </a:xfrm>
          <a:prstGeom prst="line">
            <a:avLst/>
          </a:prstGeom>
          <a:noFill/>
          <a:ln w="149225" cap="flat">
            <a:solidFill>
              <a:schemeClr val="accent5">
                <a:lumMod val="75000"/>
              </a:schemeClr>
            </a:solidFill>
            <a:prstDash val="solid"/>
            <a:miter lim="400000"/>
          </a:ln>
          <a:effectLst/>
          <a:sp3d/>
        </p:spPr>
        <p:style>
          <a:lnRef idx="0">
            <a:scrgbClr r="0" g="0" b="0"/>
          </a:lnRef>
          <a:fillRef idx="0">
            <a:scrgbClr r="0" g="0" b="0"/>
          </a:fillRef>
          <a:effectRef idx="0">
            <a:scrgbClr r="0" g="0" b="0"/>
          </a:effectRef>
          <a:fontRef idx="none"/>
        </p:style>
      </p:cxnSp>
      <p:sp>
        <p:nvSpPr>
          <p:cNvPr id="13" name="TextBox 12">
            <a:extLst>
              <a:ext uri="{FF2B5EF4-FFF2-40B4-BE49-F238E27FC236}">
                <a16:creationId xmlns:a16="http://schemas.microsoft.com/office/drawing/2014/main" id="{66A328EE-E8E8-391A-043F-FDD35D53B7FC}"/>
              </a:ext>
            </a:extLst>
          </p:cNvPr>
          <p:cNvSpPr txBox="1"/>
          <p:nvPr/>
        </p:nvSpPr>
        <p:spPr>
          <a:xfrm>
            <a:off x="14887575" y="4709472"/>
            <a:ext cx="2514600" cy="11362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4700"/>
              </a:spcBef>
              <a:spcAft>
                <a:spcPts val="0"/>
              </a:spcAft>
              <a:buClrTx/>
              <a:buSzTx/>
              <a:buFontTx/>
              <a:buNone/>
              <a:tabLst/>
            </a:pPr>
            <a:r>
              <a:rPr kumimoji="0" lang="en-US" sz="2800" b="0" i="0" u="none" strike="noStrike" cap="none" spc="0" normalizeH="0" dirty="0">
                <a:ln>
                  <a:noFill/>
                </a:ln>
                <a:solidFill>
                  <a:schemeClr val="bg1">
                    <a:lumMod val="50000"/>
                  </a:schemeClr>
                </a:solidFill>
                <a:effectLst/>
                <a:uFillTx/>
                <a:latin typeface="Arial Black" panose="020B0604020202020204" pitchFamily="34" charset="0"/>
                <a:ea typeface="Graphik-Light"/>
                <a:cs typeface="Graphik-Light"/>
                <a:sym typeface="Graphik Light"/>
              </a:rPr>
              <a:t>PhD, RD</a:t>
            </a:r>
          </a:p>
        </p:txBody>
      </p:sp>
    </p:spTree>
    <p:extLst>
      <p:ext uri="{BB962C8B-B14F-4D97-AF65-F5344CB8AC3E}">
        <p14:creationId xmlns:p14="http://schemas.microsoft.com/office/powerpoint/2010/main" val="382035699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bg/>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checkerboard(across)">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childTnLst>
                                </p:cTn>
                              </p:par>
                            </p:childTnLst>
                          </p:cTn>
                        </p:par>
                        <p:par>
                          <p:cTn id="42" fill="hold">
                            <p:stCondLst>
                              <p:cond delay="0"/>
                            </p:stCondLst>
                            <p:childTnLst>
                              <p:par>
                                <p:cTn id="43" presetID="1"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07EDC-A6E6-015B-B36B-F2ECC6D92BF8}"/>
              </a:ext>
            </a:extLst>
          </p:cNvPr>
          <p:cNvSpPr>
            <a:spLocks noGrp="1"/>
          </p:cNvSpPr>
          <p:nvPr>
            <p:ph type="title"/>
          </p:nvPr>
        </p:nvSpPr>
        <p:spPr/>
        <p:txBody>
          <a:bodyPr/>
          <a:lstStyle/>
          <a:p>
            <a:pPr lvl="0"/>
            <a:r>
              <a:rPr lang="en-US" dirty="0"/>
              <a:t>MLD NBS – Sequencing</a:t>
            </a:r>
          </a:p>
        </p:txBody>
      </p:sp>
      <p:sp>
        <p:nvSpPr>
          <p:cNvPr id="3" name="Text Placeholder 2">
            <a:extLst>
              <a:ext uri="{FF2B5EF4-FFF2-40B4-BE49-F238E27FC236}">
                <a16:creationId xmlns:a16="http://schemas.microsoft.com/office/drawing/2014/main" id="{F9321A05-93B4-9EAF-17F4-47E27C45E5EE}"/>
              </a:ext>
            </a:extLst>
          </p:cNvPr>
          <p:cNvSpPr>
            <a:spLocks noGrp="1"/>
          </p:cNvSpPr>
          <p:nvPr>
            <p:ph type="body" sz="quarter" idx="21"/>
          </p:nvPr>
        </p:nvSpPr>
        <p:spPr/>
        <p:txBody>
          <a:bodyPr/>
          <a:lstStyle/>
          <a:p>
            <a:endParaRPr lang="en-US"/>
          </a:p>
        </p:txBody>
      </p:sp>
      <p:sp>
        <p:nvSpPr>
          <p:cNvPr id="4" name="Text Placeholder 3">
            <a:extLst>
              <a:ext uri="{FF2B5EF4-FFF2-40B4-BE49-F238E27FC236}">
                <a16:creationId xmlns:a16="http://schemas.microsoft.com/office/drawing/2014/main" id="{1805BBC1-C1F1-3370-8A84-DEFEADF3BA4E}"/>
              </a:ext>
            </a:extLst>
          </p:cNvPr>
          <p:cNvSpPr>
            <a:spLocks noGrp="1"/>
          </p:cNvSpPr>
          <p:nvPr>
            <p:ph type="body" idx="1"/>
          </p:nvPr>
        </p:nvSpPr>
        <p:spPr/>
        <p:txBody>
          <a:bodyPr>
            <a:normAutofit/>
          </a:bodyPr>
          <a:lstStyle/>
          <a:p>
            <a:pPr lvl="0"/>
            <a:r>
              <a:rPr lang="en-US" dirty="0"/>
              <a:t>4 forms of MLD</a:t>
            </a:r>
          </a:p>
          <a:p>
            <a:pPr lvl="2"/>
            <a:r>
              <a:rPr lang="en-US" dirty="0"/>
              <a:t>On label</a:t>
            </a:r>
            <a:br>
              <a:rPr lang="en-US" dirty="0"/>
            </a:br>
            <a:r>
              <a:rPr lang="en-US" dirty="0"/>
              <a:t>   LI – pre-symptomatic </a:t>
            </a:r>
            <a:br>
              <a:rPr lang="en-US" dirty="0"/>
            </a:br>
            <a:r>
              <a:rPr lang="en-US" dirty="0"/>
              <a:t>   EJ - pre or early symptomatic</a:t>
            </a:r>
          </a:p>
          <a:p>
            <a:pPr lvl="2"/>
            <a:r>
              <a:rPr lang="en-US" dirty="0"/>
              <a:t>Not on label (not reimbursed)</a:t>
            </a:r>
            <a:br>
              <a:rPr lang="en-US" dirty="0"/>
            </a:br>
            <a:r>
              <a:rPr lang="en-US" dirty="0"/>
              <a:t>   L J</a:t>
            </a:r>
            <a:br>
              <a:rPr lang="en-US" dirty="0"/>
            </a:br>
            <a:r>
              <a:rPr lang="en-US" dirty="0"/>
              <a:t>   Adult</a:t>
            </a:r>
          </a:p>
          <a:p>
            <a:pPr lvl="0"/>
            <a:r>
              <a:rPr lang="en-US" sz="3600" i="1" dirty="0"/>
              <a:t>Note that most patients are identified today because of symptoms, that will not be the case with NBS</a:t>
            </a:r>
          </a:p>
          <a:p>
            <a:pPr lvl="0"/>
            <a:endParaRPr lang="en-US" dirty="0"/>
          </a:p>
        </p:txBody>
      </p:sp>
    </p:spTree>
    <p:extLst>
      <p:ext uri="{BB962C8B-B14F-4D97-AF65-F5344CB8AC3E}">
        <p14:creationId xmlns:p14="http://schemas.microsoft.com/office/powerpoint/2010/main" val="423395814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BFF5C-6805-806D-2E6E-B0B3CDF98AC9}"/>
              </a:ext>
            </a:extLst>
          </p:cNvPr>
          <p:cNvSpPr>
            <a:spLocks noGrp="1"/>
          </p:cNvSpPr>
          <p:nvPr>
            <p:ph type="title"/>
          </p:nvPr>
        </p:nvSpPr>
        <p:spPr/>
        <p:txBody>
          <a:bodyPr>
            <a:normAutofit/>
          </a:bodyPr>
          <a:lstStyle/>
          <a:p>
            <a:pPr lvl="0"/>
            <a:r>
              <a:rPr lang="en-US" dirty="0"/>
              <a:t>MLD NBS flow</a:t>
            </a:r>
          </a:p>
        </p:txBody>
      </p:sp>
      <p:sp>
        <p:nvSpPr>
          <p:cNvPr id="4" name="Text Placeholder 3">
            <a:extLst>
              <a:ext uri="{FF2B5EF4-FFF2-40B4-BE49-F238E27FC236}">
                <a16:creationId xmlns:a16="http://schemas.microsoft.com/office/drawing/2014/main" id="{B7DE481E-69B3-2377-08DE-34DF9A8E0810}"/>
              </a:ext>
            </a:extLst>
          </p:cNvPr>
          <p:cNvSpPr>
            <a:spLocks noGrp="1"/>
          </p:cNvSpPr>
          <p:nvPr>
            <p:ph type="body" idx="1"/>
          </p:nvPr>
        </p:nvSpPr>
        <p:spPr>
          <a:xfrm>
            <a:off x="1206500" y="3327400"/>
            <a:ext cx="21971000" cy="9189254"/>
          </a:xfrm>
        </p:spPr>
        <p:txBody>
          <a:bodyPr>
            <a:normAutofit/>
          </a:bodyPr>
          <a:lstStyle/>
          <a:p>
            <a:r>
              <a:rPr lang="en-US" dirty="0"/>
              <a:t>MS/MS (biochemical)</a:t>
            </a:r>
          </a:p>
          <a:p>
            <a:pPr lvl="0"/>
            <a:r>
              <a:rPr lang="en-US" dirty="0"/>
              <a:t>Sequencing and predicting phenotype</a:t>
            </a:r>
          </a:p>
          <a:p>
            <a:pPr lvl="0"/>
            <a:endParaRPr lang="en-US" dirty="0"/>
          </a:p>
          <a:p>
            <a:r>
              <a:rPr lang="en-US" dirty="0"/>
              <a:t>Is NBS a screen, diagnostic confirmation, or the family’s new HMO?</a:t>
            </a:r>
          </a:p>
          <a:p>
            <a:r>
              <a:rPr lang="en-US" dirty="0"/>
              <a:t>Test/screen results are another data point for FAMILIES to make their own decisions</a:t>
            </a:r>
          </a:p>
          <a:p>
            <a:r>
              <a:rPr lang="en-US" dirty="0"/>
              <a:t>Who best knows the patient … family … disease … therapy … and how to optimize QoL?</a:t>
            </a:r>
          </a:p>
        </p:txBody>
      </p:sp>
    </p:spTree>
    <p:extLst>
      <p:ext uri="{BB962C8B-B14F-4D97-AF65-F5344CB8AC3E}">
        <p14:creationId xmlns:p14="http://schemas.microsoft.com/office/powerpoint/2010/main" val="15000792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CBFF-5061-C527-191E-2E3DCCFDE732}"/>
              </a:ext>
            </a:extLst>
          </p:cNvPr>
          <p:cNvSpPr>
            <a:spLocks noGrp="1"/>
          </p:cNvSpPr>
          <p:nvPr>
            <p:ph type="title"/>
          </p:nvPr>
        </p:nvSpPr>
        <p:spPr/>
        <p:txBody>
          <a:bodyPr/>
          <a:lstStyle/>
          <a:p>
            <a:pPr lvl="0"/>
            <a:r>
              <a:rPr lang="en-US" dirty="0"/>
              <a:t>Is </a:t>
            </a:r>
            <a:r>
              <a:rPr lang="en-US" baseline="0" dirty="0"/>
              <a:t>your perspective expanded?</a:t>
            </a:r>
            <a:endParaRPr lang="en-US" dirty="0"/>
          </a:p>
        </p:txBody>
      </p:sp>
      <p:sp>
        <p:nvSpPr>
          <p:cNvPr id="4" name="Text Placeholder 3">
            <a:extLst>
              <a:ext uri="{FF2B5EF4-FFF2-40B4-BE49-F238E27FC236}">
                <a16:creationId xmlns:a16="http://schemas.microsoft.com/office/drawing/2014/main" id="{7D308FA7-4606-D2D1-F085-0084F503F8B1}"/>
              </a:ext>
            </a:extLst>
          </p:cNvPr>
          <p:cNvSpPr>
            <a:spLocks noGrp="1"/>
          </p:cNvSpPr>
          <p:nvPr>
            <p:ph type="body" idx="1"/>
          </p:nvPr>
        </p:nvSpPr>
        <p:spPr>
          <a:xfrm>
            <a:off x="1206500" y="2916195"/>
            <a:ext cx="10560051" cy="9571079"/>
          </a:xfrm>
        </p:spPr>
        <p:txBody>
          <a:bodyPr>
            <a:normAutofit/>
          </a:bodyPr>
          <a:lstStyle/>
          <a:p>
            <a:pPr lvl="0">
              <a:lnSpc>
                <a:spcPct val="110000"/>
              </a:lnSpc>
              <a:spcBef>
                <a:spcPts val="1400"/>
              </a:spcBef>
            </a:pPr>
            <a:r>
              <a:rPr lang="en-US" b="1" dirty="0"/>
              <a:t>Genetics</a:t>
            </a:r>
            <a:r>
              <a:rPr lang="en-US" dirty="0"/>
              <a:t> is one of many imperfect</a:t>
            </a:r>
            <a:r>
              <a:rPr lang="en-US" baseline="0" dirty="0"/>
              <a:t> </a:t>
            </a:r>
            <a:r>
              <a:rPr lang="en-US" dirty="0"/>
              <a:t>tools … </a:t>
            </a:r>
            <a:r>
              <a:rPr lang="en-US" dirty="0" err="1"/>
              <a:t>VouS</a:t>
            </a:r>
            <a:r>
              <a:rPr lang="en-US" dirty="0"/>
              <a:t> updates?</a:t>
            </a:r>
          </a:p>
          <a:p>
            <a:pPr lvl="0">
              <a:lnSpc>
                <a:spcPct val="110000"/>
              </a:lnSpc>
              <a:spcBef>
                <a:spcPts val="1400"/>
              </a:spcBef>
            </a:pPr>
            <a:r>
              <a:rPr lang="en-US" dirty="0"/>
              <a:t>What you conclude during your careers </a:t>
            </a:r>
            <a:r>
              <a:rPr lang="en-US" b="1" dirty="0"/>
              <a:t>will change lives</a:t>
            </a:r>
          </a:p>
          <a:p>
            <a:pPr lvl="1">
              <a:lnSpc>
                <a:spcPct val="110000"/>
              </a:lnSpc>
              <a:spcBef>
                <a:spcPts val="1400"/>
              </a:spcBef>
            </a:pPr>
            <a:r>
              <a:rPr lang="en-US" sz="3600" b="1" dirty="0"/>
              <a:t>Most will be improvements </a:t>
            </a:r>
            <a:r>
              <a:rPr lang="en-US" sz="3600" dirty="0"/>
              <a:t>in QoL and longevity</a:t>
            </a:r>
          </a:p>
          <a:p>
            <a:pPr lvl="1">
              <a:lnSpc>
                <a:spcPct val="110000"/>
              </a:lnSpc>
              <a:spcBef>
                <a:spcPts val="1400"/>
              </a:spcBef>
            </a:pPr>
            <a:r>
              <a:rPr lang="en-US" sz="3600" b="1" dirty="0"/>
              <a:t>But your “proven” processes </a:t>
            </a:r>
            <a:r>
              <a:rPr lang="en-US" sz="3600" dirty="0"/>
              <a:t>will create barriers for some and might mean an unnecessary </a:t>
            </a:r>
            <a:r>
              <a:rPr lang="en-US" sz="3500" dirty="0"/>
              <a:t>painful death or poor QoL</a:t>
            </a:r>
          </a:p>
          <a:p>
            <a:pPr lvl="0">
              <a:lnSpc>
                <a:spcPct val="110000"/>
              </a:lnSpc>
              <a:spcBef>
                <a:spcPts val="1400"/>
              </a:spcBef>
            </a:pPr>
            <a:r>
              <a:rPr lang="en-US" b="1" dirty="0"/>
              <a:t>Ethics, publish or perish, processes</a:t>
            </a:r>
          </a:p>
          <a:p>
            <a:pPr lvl="0">
              <a:lnSpc>
                <a:spcPct val="110000"/>
              </a:lnSpc>
              <a:spcBef>
                <a:spcPts val="1400"/>
              </a:spcBef>
            </a:pPr>
            <a:r>
              <a:rPr lang="en-US" b="1" dirty="0"/>
              <a:t>Changing tools, capabilities, understandings</a:t>
            </a:r>
          </a:p>
        </p:txBody>
      </p:sp>
      <p:sp>
        <p:nvSpPr>
          <p:cNvPr id="7" name="Text Placeholder 6">
            <a:extLst>
              <a:ext uri="{FF2B5EF4-FFF2-40B4-BE49-F238E27FC236}">
                <a16:creationId xmlns:a16="http://schemas.microsoft.com/office/drawing/2014/main" id="{8048C7ED-F942-8CFB-7394-C1FE554C91AD}"/>
              </a:ext>
            </a:extLst>
          </p:cNvPr>
          <p:cNvSpPr>
            <a:spLocks noGrp="1"/>
          </p:cNvSpPr>
          <p:nvPr>
            <p:ph type="body" idx="22"/>
          </p:nvPr>
        </p:nvSpPr>
        <p:spPr>
          <a:xfrm>
            <a:off x="12617450" y="2916195"/>
            <a:ext cx="10185400" cy="9353017"/>
          </a:xfrm>
        </p:spPr>
        <p:txBody>
          <a:bodyPr>
            <a:normAutofit/>
          </a:bodyPr>
          <a:lstStyle/>
          <a:p>
            <a:pPr lvl="0">
              <a:lnSpc>
                <a:spcPct val="110000"/>
              </a:lnSpc>
              <a:spcBef>
                <a:spcPts val="1800"/>
              </a:spcBef>
            </a:pPr>
            <a:r>
              <a:rPr lang="en-US" b="1" dirty="0"/>
              <a:t>Patient Advocacy is an informed resource</a:t>
            </a:r>
          </a:p>
          <a:p>
            <a:pPr lvl="1">
              <a:lnSpc>
                <a:spcPct val="110000"/>
              </a:lnSpc>
              <a:spcBef>
                <a:spcPts val="1800"/>
              </a:spcBef>
            </a:pPr>
            <a:r>
              <a:rPr lang="en-US" sz="3600" dirty="0"/>
              <a:t>Patient-informed</a:t>
            </a:r>
          </a:p>
          <a:p>
            <a:pPr lvl="1">
              <a:lnSpc>
                <a:spcPct val="110000"/>
              </a:lnSpc>
              <a:spcBef>
                <a:spcPts val="1800"/>
              </a:spcBef>
            </a:pPr>
            <a:r>
              <a:rPr lang="en-US" sz="3600" dirty="0"/>
              <a:t>Change and influence policy</a:t>
            </a:r>
          </a:p>
          <a:p>
            <a:pPr lvl="1">
              <a:lnSpc>
                <a:spcPct val="110000"/>
              </a:lnSpc>
              <a:spcBef>
                <a:spcPts val="1800"/>
              </a:spcBef>
            </a:pPr>
            <a:r>
              <a:rPr lang="en-US" sz="3600" dirty="0"/>
              <a:t>A source of perspective &amp; patient data  … we know and can engage patients</a:t>
            </a:r>
          </a:p>
          <a:p>
            <a:pPr lvl="1">
              <a:lnSpc>
                <a:spcPct val="110000"/>
              </a:lnSpc>
              <a:spcBef>
                <a:spcPts val="1800"/>
              </a:spcBef>
            </a:pPr>
            <a:r>
              <a:rPr lang="en-US" sz="3600" dirty="0"/>
              <a:t>In for the long haul</a:t>
            </a:r>
          </a:p>
          <a:p>
            <a:pPr lvl="0">
              <a:lnSpc>
                <a:spcPct val="110000"/>
              </a:lnSpc>
              <a:spcBef>
                <a:spcPts val="1800"/>
              </a:spcBef>
            </a:pPr>
            <a:r>
              <a:rPr lang="en-US" b="1" dirty="0"/>
              <a:t>It’s a balancing act </a:t>
            </a:r>
            <a:r>
              <a:rPr lang="en-US" dirty="0"/>
              <a:t>… an informed stake in the ground enables &amp; empowers, we can always improve from there</a:t>
            </a:r>
          </a:p>
          <a:p>
            <a:pPr lvl="0">
              <a:lnSpc>
                <a:spcPct val="110000"/>
              </a:lnSpc>
              <a:spcBef>
                <a:spcPts val="1800"/>
              </a:spcBef>
            </a:pPr>
            <a:r>
              <a:rPr lang="en-US" b="1" dirty="0"/>
              <a:t>THANK </a:t>
            </a:r>
            <a:r>
              <a:rPr lang="en-US" b="1"/>
              <a:t>YOU!</a:t>
            </a:r>
            <a:endParaRPr lang="en-US" b="1" dirty="0"/>
          </a:p>
        </p:txBody>
      </p:sp>
    </p:spTree>
    <p:extLst>
      <p:ext uri="{BB962C8B-B14F-4D97-AF65-F5344CB8AC3E}">
        <p14:creationId xmlns:p14="http://schemas.microsoft.com/office/powerpoint/2010/main" val="329139260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37_MinimalistDark">
  <a:themeElements>
    <a:clrScheme name="37_MinimalistDark">
      <a:dk1>
        <a:srgbClr val="4B6079"/>
      </a:dk1>
      <a:lt1>
        <a:srgbClr val="FFFFFF"/>
      </a:lt1>
      <a:dk2>
        <a:srgbClr val="6F6F6F"/>
      </a:dk2>
      <a:lt2>
        <a:srgbClr val="D5D5D5"/>
      </a:lt2>
      <a:accent1>
        <a:srgbClr val="9BAABB"/>
      </a:accent1>
      <a:accent2>
        <a:srgbClr val="4CECD6"/>
      </a:accent2>
      <a:accent3>
        <a:srgbClr val="31FD29"/>
      </a:accent3>
      <a:accent4>
        <a:srgbClr val="FEFB00"/>
      </a:accent4>
      <a:accent5>
        <a:srgbClr val="F8ADB9"/>
      </a:accent5>
      <a:accent6>
        <a:srgbClr val="DE9DFE"/>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37_Minimalist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1">
                <a:satOff val="5092"/>
                <a:lumOff val="-28652"/>
              </a:schemeClr>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7_MinimalistDark">
  <a:themeElements>
    <a:clrScheme name="37_MinimalistDark">
      <a:dk1>
        <a:srgbClr val="000000"/>
      </a:dk1>
      <a:lt1>
        <a:srgbClr val="FFFFFF"/>
      </a:lt1>
      <a:dk2>
        <a:srgbClr val="6F6F6F"/>
      </a:dk2>
      <a:lt2>
        <a:srgbClr val="D5D5D5"/>
      </a:lt2>
      <a:accent1>
        <a:srgbClr val="9BAABB"/>
      </a:accent1>
      <a:accent2>
        <a:srgbClr val="4CECD6"/>
      </a:accent2>
      <a:accent3>
        <a:srgbClr val="31FD29"/>
      </a:accent3>
      <a:accent4>
        <a:srgbClr val="FEFB00"/>
      </a:accent4>
      <a:accent5>
        <a:srgbClr val="F8ADB9"/>
      </a:accent5>
      <a:accent6>
        <a:srgbClr val="DE9DFE"/>
      </a:accent6>
      <a:hlink>
        <a:srgbClr val="0000FF"/>
      </a:hlink>
      <a:folHlink>
        <a:srgbClr val="FF00FF"/>
      </a:folHlink>
    </a:clrScheme>
    <a:fontScheme name="37_MinimalistDark">
      <a:majorFont>
        <a:latin typeface="Produkt Extralight"/>
        <a:ea typeface="Produkt Extralight"/>
        <a:cs typeface="Produkt Extralight"/>
      </a:majorFont>
      <a:minorFont>
        <a:latin typeface="Produkt Extralight"/>
        <a:ea typeface="Produkt Extralight"/>
        <a:cs typeface="Produkt Extralight"/>
      </a:minorFont>
    </a:fontScheme>
    <a:fmtScheme name="37_Minimalist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chemeClr val="accent1">
                <a:satOff val="5092"/>
                <a:lumOff val="-28652"/>
              </a:schemeClr>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rgbClr val="FFFFFF"/>
            </a:solidFill>
            <a:effectLst/>
            <a:uFillTx/>
            <a:latin typeface="Graphik-Light"/>
            <a:ea typeface="Graphik-Light"/>
            <a:cs typeface="Graphik-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244</TotalTime>
  <Words>1145</Words>
  <Application>Microsoft Macintosh PowerPoint</Application>
  <PresentationFormat>Custom</PresentationFormat>
  <Paragraphs>120</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Black</vt:lpstr>
      <vt:lpstr>Graphik-Light</vt:lpstr>
      <vt:lpstr>Helvetica Neue</vt:lpstr>
      <vt:lpstr>Produkt Light</vt:lpstr>
      <vt:lpstr>Verdana</vt:lpstr>
      <vt:lpstr>37_MinimalistDark</vt:lpstr>
      <vt:lpstr>CAGI 7 slide pack guidelines I agree to my slides being used according to the following terms:  _______Dean Suhr, MLD Foundation  deansuhr@MLDfoundation.org_______</vt:lpstr>
      <vt:lpstr> Do I Look Good in These Genes?</vt:lpstr>
      <vt:lpstr>Do I Look Good in These Genes?</vt:lpstr>
      <vt:lpstr>Do I Look Good in These Genes?</vt:lpstr>
      <vt:lpstr>Perspective: Rare Disease Dad (MLD) </vt:lpstr>
      <vt:lpstr>MLD – metachromatic leukodystrophy</vt:lpstr>
      <vt:lpstr>Perspectives – Researchers</vt:lpstr>
      <vt:lpstr>Perspectives – The list goes on …</vt:lpstr>
      <vt:lpstr>Perspectives – MLD (&amp; RD) families</vt:lpstr>
      <vt:lpstr>Perspectives – Society &amp; Ethics </vt:lpstr>
      <vt:lpstr>Perspectives – Advocacy</vt:lpstr>
      <vt:lpstr>MLD NBS – Sequencing</vt:lpstr>
      <vt:lpstr>MLD NBS flow</vt:lpstr>
      <vt:lpstr>Is your perspective expanded?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Dean Suhr</cp:lastModifiedBy>
  <cp:revision>11</cp:revision>
  <dcterms:modified xsi:type="dcterms:W3CDTF">2025-12-06T13:32:01Z</dcterms:modified>
</cp:coreProperties>
</file>