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63" r:id="rId2"/>
    <p:sldId id="379" r:id="rId3"/>
    <p:sldId id="380" r:id="rId4"/>
    <p:sldId id="383" r:id="rId5"/>
    <p:sldId id="375" r:id="rId6"/>
    <p:sldId id="376" r:id="rId7"/>
    <p:sldId id="378" r:id="rId8"/>
    <p:sldId id="38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192B"/>
    <a:srgbClr val="E11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35" autoAdjust="0"/>
    <p:restoredTop sz="96633"/>
  </p:normalViewPr>
  <p:slideViewPr>
    <p:cSldViewPr snapToGrid="0" snapToObjects="1">
      <p:cViewPr>
        <p:scale>
          <a:sx n="140" d="100"/>
          <a:sy n="140" d="100"/>
        </p:scale>
        <p:origin x="1272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0B893-2D33-C143-95DB-B9BF721B1FC5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03E4E-4774-E944-990E-761C02510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15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31371" y="1122363"/>
            <a:ext cx="6096807" cy="2038526"/>
          </a:xfrm>
        </p:spPr>
        <p:txBody>
          <a:bodyPr anchor="b"/>
          <a:lstStyle>
            <a:lvl1pPr algn="l">
              <a:defRPr sz="6000"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31371" y="3376260"/>
            <a:ext cx="6096807" cy="1655762"/>
          </a:xfrm>
        </p:spPr>
        <p:txBody>
          <a:bodyPr/>
          <a:lstStyle>
            <a:lvl1pPr marL="0" indent="0" algn="l">
              <a:buNone/>
              <a:defRPr sz="2400">
                <a:latin typeface="Real Text Pro" charset="0"/>
                <a:ea typeface="Real Text Pro" charset="0"/>
                <a:cs typeface="Real Text Pro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8178" y="2667000"/>
            <a:ext cx="5460073" cy="4230327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5824589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8245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4100" y="368300"/>
            <a:ext cx="4552950" cy="632505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31371" y="1122363"/>
            <a:ext cx="6096807" cy="2387600"/>
          </a:xfrm>
        </p:spPr>
        <p:txBody>
          <a:bodyPr anchor="b"/>
          <a:lstStyle>
            <a:lvl1pPr algn="l">
              <a:defRPr sz="6000"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31371" y="3602038"/>
            <a:ext cx="6096807" cy="1655762"/>
          </a:xfrm>
        </p:spPr>
        <p:txBody>
          <a:bodyPr/>
          <a:lstStyle>
            <a:lvl1pPr marL="0" indent="0" algn="l">
              <a:buNone/>
              <a:defRPr sz="2400">
                <a:latin typeface="Real Text Pro" charset="0"/>
                <a:ea typeface="Real Text Pro" charset="0"/>
                <a:cs typeface="Real Text Pro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8178" y="2654300"/>
            <a:ext cx="5474515" cy="424151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5824589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8245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4100" y="368300"/>
            <a:ext cx="4552950" cy="632505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2001"/>
            <a:ext cx="10515600" cy="4351338"/>
          </a:xfrm>
        </p:spPr>
        <p:txBody>
          <a:bodyPr/>
          <a:lstStyle>
            <a:lvl1pPr>
              <a:defRPr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332089"/>
            <a:ext cx="9810044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02417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6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692001"/>
            <a:ext cx="10515600" cy="4351338"/>
          </a:xfrm>
        </p:spPr>
        <p:txBody>
          <a:bodyPr/>
          <a:lstStyle>
            <a:lvl1pPr>
              <a:defRPr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332089"/>
            <a:ext cx="9810044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02417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38200" y="4515556"/>
            <a:ext cx="9829800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50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44533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5994" y="1825625"/>
            <a:ext cx="5181600" cy="4351338"/>
          </a:xfrm>
        </p:spPr>
        <p:txBody>
          <a:bodyPr/>
          <a:lstStyle>
            <a:lvl1pPr>
              <a:defRPr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690688"/>
            <a:ext cx="4944533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9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44533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7395"/>
            <a:ext cx="2688771" cy="240173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838200" y="1690688"/>
            <a:ext cx="4944533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44533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690688"/>
            <a:ext cx="4944533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0"/>
          </p:nvPr>
        </p:nvSpPr>
        <p:spPr>
          <a:xfrm>
            <a:off x="6535994" y="1825625"/>
            <a:ext cx="4944533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150761" y="1825625"/>
            <a:ext cx="0" cy="4571772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4453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44533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97395"/>
            <a:ext cx="2688771" cy="240173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838200" y="1690688"/>
            <a:ext cx="4944533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150761" y="1825625"/>
            <a:ext cx="0" cy="4571772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>
            <a:spLocks noGrp="1"/>
          </p:cNvSpPr>
          <p:nvPr>
            <p:ph sz="half" idx="10"/>
          </p:nvPr>
        </p:nvSpPr>
        <p:spPr>
          <a:xfrm>
            <a:off x="6553200" y="1825625"/>
            <a:ext cx="4944533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38200" y="337165"/>
            <a:ext cx="2858729" cy="901861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38200" y="1692001"/>
            <a:ext cx="10515600" cy="4351338"/>
          </a:xfrm>
        </p:spPr>
        <p:txBody>
          <a:bodyPr/>
          <a:lstStyle>
            <a:lvl1pPr>
              <a:defRPr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897380" y="1332089"/>
            <a:ext cx="8750864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 userDrawn="1"/>
        </p:nvSpPr>
        <p:spPr>
          <a:xfrm>
            <a:off x="838200" y="598310"/>
            <a:ext cx="10515600" cy="733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Click to edit Master title style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38200" y="1332089"/>
            <a:ext cx="9766571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838200" y="1692001"/>
            <a:ext cx="10515600" cy="4351338"/>
          </a:xfrm>
        </p:spPr>
        <p:txBody>
          <a:bodyPr/>
          <a:lstStyle>
            <a:lvl1pPr>
              <a:defRPr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861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598310"/>
            <a:ext cx="10515600" cy="73377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Head Pro" charset="0"/>
                <a:ea typeface="Real Head Pro" charset="0"/>
                <a:cs typeface="Real Head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1332089"/>
            <a:ext cx="9810044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838200" y="1692001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4974771" y="0"/>
            <a:ext cx="721722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 sz="28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 sz="24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 sz="20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 sz="20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eal Text Pro" charset="0"/>
                <a:ea typeface="Real Text Pro" charset="0"/>
                <a:cs typeface="Real Text Pro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200" y="1841630"/>
            <a:ext cx="3933825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8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0"/>
            <a:ext cx="4963886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>
              <a:defRPr sz="28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2pPr>
            <a:lvl3pPr>
              <a:defRPr sz="24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3pPr>
            <a:lvl4pPr>
              <a:defRPr sz="20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4pPr>
            <a:lvl5pPr>
              <a:defRPr sz="20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1841630"/>
            <a:ext cx="3933825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4974771" y="0"/>
            <a:ext cx="721722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eal Text Pro" charset="0"/>
                <a:ea typeface="Real Text Pro" charset="0"/>
                <a:cs typeface="Real Text Pro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200" y="1841630"/>
            <a:ext cx="3933825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64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963886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79768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Real Text Pro" charset="0"/>
                <a:ea typeface="Real Text Pro" charset="0"/>
                <a:cs typeface="Real Text Pro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38200" y="1841630"/>
            <a:ext cx="3933825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4771" y="5559425"/>
            <a:ext cx="1079500" cy="830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43089" y="1206500"/>
            <a:ext cx="5839012" cy="1524000"/>
          </a:xfrm>
        </p:spPr>
        <p:txBody>
          <a:bodyPr>
            <a:normAutofit/>
          </a:bodyPr>
          <a:lstStyle>
            <a:lvl1pPr algn="ctr">
              <a:defRPr sz="6000" b="1" i="0">
                <a:latin typeface="Real Text Pro Demibold" charset="0"/>
                <a:ea typeface="Real Text Pro Demibold" charset="0"/>
                <a:cs typeface="Real Text Pro Demibold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343089" y="3747891"/>
            <a:ext cx="5839012" cy="1842071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2514600" y="2997200"/>
            <a:ext cx="7370442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170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343089" y="1206500"/>
            <a:ext cx="5839012" cy="1524000"/>
          </a:xfrm>
        </p:spPr>
        <p:txBody>
          <a:bodyPr>
            <a:normAutofit/>
          </a:bodyPr>
          <a:lstStyle>
            <a:lvl1pPr algn="ctr">
              <a:defRPr sz="6000" b="1" i="0">
                <a:latin typeface="Real Text Pro Demibold" charset="0"/>
                <a:ea typeface="Real Text Pro Demibold" charset="0"/>
                <a:cs typeface="Real Text Pro Demibold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514600" y="2997200"/>
            <a:ext cx="7370442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3343089" y="3747891"/>
            <a:ext cx="5839012" cy="1842071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43089" y="1206500"/>
            <a:ext cx="5839012" cy="1524000"/>
          </a:xfrm>
        </p:spPr>
        <p:txBody>
          <a:bodyPr>
            <a:normAutofit/>
          </a:bodyPr>
          <a:lstStyle>
            <a:lvl1pPr algn="ctr">
              <a:defRPr sz="6000" b="1" i="0">
                <a:latin typeface="Real Text Pro Demibold" charset="0"/>
                <a:ea typeface="Real Text Pro Demibold" charset="0"/>
                <a:cs typeface="Real Text Pro Demibold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514600" y="2997200"/>
            <a:ext cx="7370442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994" y="3528577"/>
            <a:ext cx="3505201" cy="23368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d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343089" y="1206500"/>
            <a:ext cx="5839012" cy="1524000"/>
          </a:xfrm>
        </p:spPr>
        <p:txBody>
          <a:bodyPr>
            <a:normAutofit/>
          </a:bodyPr>
          <a:lstStyle>
            <a:lvl1pPr algn="ctr">
              <a:defRPr sz="6000" b="1" i="0">
                <a:latin typeface="Real Text Pro Demibold" charset="0"/>
                <a:ea typeface="Real Text Pro Demibold" charset="0"/>
                <a:cs typeface="Real Text Pro Demibold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514600" y="2997200"/>
            <a:ext cx="7370442" cy="0"/>
          </a:xfrm>
          <a:prstGeom prst="line">
            <a:avLst/>
          </a:prstGeom>
          <a:ln w="25400">
            <a:solidFill>
              <a:srgbClr val="E119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994" y="3528576"/>
            <a:ext cx="3505202" cy="2336801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97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3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72" r:id="rId4"/>
    <p:sldLayoutId id="2147483650" r:id="rId5"/>
    <p:sldLayoutId id="2147483667" r:id="rId6"/>
    <p:sldLayoutId id="2147483651" r:id="rId7"/>
    <p:sldLayoutId id="2147483652" r:id="rId8"/>
    <p:sldLayoutId id="2147483668" r:id="rId9"/>
    <p:sldLayoutId id="2147483692" r:id="rId10"/>
    <p:sldLayoutId id="2147483691" r:id="rId11"/>
    <p:sldLayoutId id="2147483683" r:id="rId12"/>
    <p:sldLayoutId id="2147483655" r:id="rId13"/>
    <p:sldLayoutId id="2147483680" r:id="rId14"/>
    <p:sldLayoutId id="2147483656" r:id="rId15"/>
    <p:sldLayoutId id="2147483671" r:id="rId16"/>
    <p:sldLayoutId id="2147483657" r:id="rId17"/>
    <p:sldLayoutId id="2147483675" r:id="rId18"/>
    <p:sldLayoutId id="2147483688" r:id="rId19"/>
    <p:sldLayoutId id="2147483689" r:id="rId20"/>
    <p:sldLayoutId id="2147483693" r:id="rId21"/>
    <p:sldLayoutId id="2147483694" r:id="rId22"/>
    <p:sldLayoutId id="2147483690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eal Head Pro" charset="0"/>
          <a:ea typeface="Real Head Pro" charset="0"/>
          <a:cs typeface="Real Head Pro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Real Text Pro" charset="0"/>
          <a:ea typeface="Real Text Pro" charset="0"/>
          <a:cs typeface="Real Text Pro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Real Text Pro" charset="0"/>
          <a:ea typeface="Real Text Pro" charset="0"/>
          <a:cs typeface="Real Text Pro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Real Text Pro" charset="0"/>
          <a:ea typeface="Real Text Pro" charset="0"/>
          <a:cs typeface="Real Text Pro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Real Text Pro" charset="0"/>
          <a:ea typeface="Real Text Pro" charset="0"/>
          <a:cs typeface="Real Text Pro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Real Text Pro" charset="0"/>
          <a:ea typeface="Real Text Pro" charset="0"/>
          <a:cs typeface="Real Text Pro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007" y="2365513"/>
            <a:ext cx="10515600" cy="2046091"/>
          </a:xfrm>
        </p:spPr>
        <p:txBody>
          <a:bodyPr>
            <a:normAutofit/>
          </a:bodyPr>
          <a:lstStyle/>
          <a:p>
            <a:pPr algn="ctr"/>
            <a:r>
              <a:rPr lang="en-US" sz="4400" b="1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br>
              <a:rPr lang="en-US" sz="4400" b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</a:br>
            <a:br>
              <a:rPr lang="en-US" sz="2000" b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</a:br>
            <a:r>
              <a:rPr lang="en-US" sz="2400" b="1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Conference</a:t>
            </a:r>
            <a:endParaRPr lang="en-US" sz="24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602941"/>
            <a:ext cx="12192000" cy="1226565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6-8, 2025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Northeastern University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Boston, MA </a:t>
            </a:r>
          </a:p>
        </p:txBody>
      </p:sp>
      <p:sp>
        <p:nvSpPr>
          <p:cNvPr id="4" name="AutoShape 2" descr="Image result for university of washington logo">
            <a:extLst>
              <a:ext uri="{FF2B5EF4-FFF2-40B4-BE49-F238E27FC236}">
                <a16:creationId xmlns:a16="http://schemas.microsoft.com/office/drawing/2014/main" id="{118427A2-8246-4D7A-8236-E8B0646E0E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148840"/>
            <a:ext cx="1432560" cy="143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city skyline with water and boats&#10;&#10;Description automatically generated">
            <a:extLst>
              <a:ext uri="{FF2B5EF4-FFF2-40B4-BE49-F238E27FC236}">
                <a16:creationId xmlns:a16="http://schemas.microsoft.com/office/drawing/2014/main" id="{EC8805D1-8156-C7E3-842A-147F35DD1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4" b="21340"/>
          <a:stretch/>
        </p:blipFill>
        <p:spPr bwMode="auto">
          <a:xfrm>
            <a:off x="953743" y="0"/>
            <a:ext cx="10208128" cy="24463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blue rectangular sign with white text&#10;&#10;Description automatically generated">
            <a:extLst>
              <a:ext uri="{FF2B5EF4-FFF2-40B4-BE49-F238E27FC236}">
                <a16:creationId xmlns:a16="http://schemas.microsoft.com/office/drawing/2014/main" id="{8C8FF2EB-D0C9-1CC6-0B3B-DC6F08E984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607" y="100293"/>
            <a:ext cx="767322" cy="5385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44A694-54D1-3A8D-38C0-5F09F59F3ACF}"/>
              </a:ext>
            </a:extLst>
          </p:cNvPr>
          <p:cNvSpPr txBox="1"/>
          <p:nvPr/>
        </p:nvSpPr>
        <p:spPr>
          <a:xfrm>
            <a:off x="10323302" y="6407785"/>
            <a:ext cx="1868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@</a:t>
            </a:r>
            <a:r>
              <a:rPr lang="en-US" dirty="0" err="1"/>
              <a:t>CAGInews</a:t>
            </a:r>
            <a:endParaRPr lang="en-US" dirty="0"/>
          </a:p>
        </p:txBody>
      </p:sp>
      <p:pic>
        <p:nvPicPr>
          <p:cNvPr id="8" name="Picture 7" descr="A blue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2148685-B1B0-8104-EB96-A9E7EEE6E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2607" y="5914623"/>
            <a:ext cx="517420" cy="447261"/>
          </a:xfrm>
          <a:prstGeom prst="rect">
            <a:avLst/>
          </a:prstGeom>
        </p:spPr>
      </p:pic>
      <p:pic>
        <p:nvPicPr>
          <p:cNvPr id="10" name="Picture 9" descr="A black and white x&#10;&#10;Description automatically generated">
            <a:extLst>
              <a:ext uri="{FF2B5EF4-FFF2-40B4-BE49-F238E27FC236}">
                <a16:creationId xmlns:a16="http://schemas.microsoft.com/office/drawing/2014/main" id="{24E0FF37-9002-7295-5924-0C2B476AE7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0813" y="6007887"/>
            <a:ext cx="256116" cy="26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68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2589-173D-C14D-A406-09C721298C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0" cap="small" dirty="0">
                <a:latin typeface="Arial" panose="020B0604020202020204" pitchFamily="34" charset="0"/>
                <a:cs typeface="Arial" panose="020B0604020202020204" pitchFamily="34" charset="0"/>
              </a:rPr>
              <a:t>  Critical Assessment of Genome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89D84-EB0E-01C3-FD28-23F0D70F0174}"/>
              </a:ext>
            </a:extLst>
          </p:cNvPr>
          <p:cNvSpPr txBox="1"/>
          <p:nvPr/>
        </p:nvSpPr>
        <p:spPr>
          <a:xfrm>
            <a:off x="372887" y="1639077"/>
            <a:ext cx="6137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CAGI’s mission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 community experiments to assess the state of the art in computational interpretation of genetic variants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EE5AF-F0C1-A697-351D-7A7D7E45855B}"/>
              </a:ext>
            </a:extLst>
          </p:cNvPr>
          <p:cNvSpPr txBox="1"/>
          <p:nvPr/>
        </p:nvSpPr>
        <p:spPr>
          <a:xfrm>
            <a:off x="372887" y="3855666"/>
            <a:ext cx="69931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Evaluate the accuracy of computational methods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Highlight methodological innovation and reveal bottlenecks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Contribute to the development of guidelines for clinical practice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a forum for the dissemination of research results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Promote ethical practices &amp; responsible data governance</a:t>
            </a:r>
          </a:p>
        </p:txBody>
      </p:sp>
      <p:pic>
        <p:nvPicPr>
          <p:cNvPr id="9" name="Picture 8" descr="A group of people standing on stairs&#10;&#10;Description automatically generated">
            <a:extLst>
              <a:ext uri="{FF2B5EF4-FFF2-40B4-BE49-F238E27FC236}">
                <a16:creationId xmlns:a16="http://schemas.microsoft.com/office/drawing/2014/main" id="{75900906-D1DB-A685-09C6-48D2DB79D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549" y="1639077"/>
            <a:ext cx="4067303" cy="43190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B6F526-0D75-7904-B842-FED64E4B1D5C}"/>
              </a:ext>
            </a:extLst>
          </p:cNvPr>
          <p:cNvSpPr txBox="1"/>
          <p:nvPr/>
        </p:nvSpPr>
        <p:spPr>
          <a:xfrm>
            <a:off x="8788400" y="6018825"/>
            <a:ext cx="3176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CAGI3, Berlin, Germany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9F954D-3ABB-0C11-9DCE-F61032FBEB16}"/>
              </a:ext>
            </a:extLst>
          </p:cNvPr>
          <p:cNvSpPr txBox="1"/>
          <p:nvPr/>
        </p:nvSpPr>
        <p:spPr>
          <a:xfrm>
            <a:off x="11201258" y="28137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4ACDA-68F4-003A-7093-6DA8A398C329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Created for CAGI7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E36A3-8739-39CA-8EFD-82790A18C253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Predrag Radivojac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28FB36-3DB8-3BC7-93CB-278D08D97626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genomeinterpretation.org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51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2589-173D-C14D-A406-09C721298C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0" cap="small" dirty="0">
                <a:latin typeface="Arial" panose="020B0604020202020204" pitchFamily="34" charset="0"/>
                <a:cs typeface="Arial" panose="020B0604020202020204" pitchFamily="34" charset="0"/>
              </a:rPr>
              <a:t>  Critical Assessment of Genome Interpretation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689D84-EB0E-01C3-FD28-23F0D70F0174}"/>
              </a:ext>
            </a:extLst>
          </p:cNvPr>
          <p:cNvSpPr txBox="1"/>
          <p:nvPr/>
        </p:nvSpPr>
        <p:spPr>
          <a:xfrm>
            <a:off x="372887" y="1639077"/>
            <a:ext cx="6137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CAGI’s mission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 community experiments to assess the state of the art in computational interpretation of genetic variants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EE5AF-F0C1-A697-351D-7A7D7E45855B}"/>
              </a:ext>
            </a:extLst>
          </p:cNvPr>
          <p:cNvSpPr txBox="1"/>
          <p:nvPr/>
        </p:nvSpPr>
        <p:spPr>
          <a:xfrm>
            <a:off x="372887" y="3855666"/>
            <a:ext cx="69931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Evaluate the accuracy of computational methods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Highlight methodological innovation and reveal bottlenecks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Contribute to the development of guidelines for clinical practice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a forum for the dissemination of research results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Promote ethical practices &amp; responsible data governance</a:t>
            </a:r>
          </a:p>
        </p:txBody>
      </p:sp>
      <p:pic>
        <p:nvPicPr>
          <p:cNvPr id="9" name="Picture 8" descr="A group of people standing on stairs&#10;&#10;Description automatically generated">
            <a:extLst>
              <a:ext uri="{FF2B5EF4-FFF2-40B4-BE49-F238E27FC236}">
                <a16:creationId xmlns:a16="http://schemas.microsoft.com/office/drawing/2014/main" id="{75900906-D1DB-A685-09C6-48D2DB79D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549" y="1639077"/>
            <a:ext cx="4067303" cy="43190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B6F526-0D75-7904-B842-FED64E4B1D5C}"/>
              </a:ext>
            </a:extLst>
          </p:cNvPr>
          <p:cNvSpPr txBox="1"/>
          <p:nvPr/>
        </p:nvSpPr>
        <p:spPr>
          <a:xfrm>
            <a:off x="8788400" y="6018825"/>
            <a:ext cx="3176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CAGI3, Berlin, Germany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9F954D-3ABB-0C11-9DCE-F61032FBEB16}"/>
              </a:ext>
            </a:extLst>
          </p:cNvPr>
          <p:cNvSpPr txBox="1"/>
          <p:nvPr/>
        </p:nvSpPr>
        <p:spPr>
          <a:xfrm>
            <a:off x="10847296" y="3262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9E36A3-8739-39CA-8EFD-82790A18C253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Predrag Radivojac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28FB36-3DB8-3BC7-93CB-278D08D97626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genomeinterpretation.org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6A84BE2-71ED-81C4-F5E8-8BA3104FEF72}"/>
              </a:ext>
            </a:extLst>
          </p:cNvPr>
          <p:cNvGrpSpPr/>
          <p:nvPr/>
        </p:nvGrpSpPr>
        <p:grpSpPr>
          <a:xfrm>
            <a:off x="76246" y="3397432"/>
            <a:ext cx="10872694" cy="3058892"/>
            <a:chOff x="76246" y="3397432"/>
            <a:chExt cx="10872694" cy="3058892"/>
          </a:xfrm>
        </p:grpSpPr>
        <p:pic>
          <p:nvPicPr>
            <p:cNvPr id="10" name="Picture 9" descr="A group of people sitting in a room&#10;&#10;Description automatically generated">
              <a:extLst>
                <a:ext uri="{FF2B5EF4-FFF2-40B4-BE49-F238E27FC236}">
                  <a16:creationId xmlns:a16="http://schemas.microsoft.com/office/drawing/2014/main" id="{6C332FAA-28F5-5AB6-9675-E89B622299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379" r="29319" b="39608"/>
            <a:stretch/>
          </p:blipFill>
          <p:spPr>
            <a:xfrm>
              <a:off x="160036" y="3397432"/>
              <a:ext cx="10788904" cy="268541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531EBA4-71D9-9FAE-87BD-7C870CCB55E3}"/>
                </a:ext>
              </a:extLst>
            </p:cNvPr>
            <p:cNvSpPr txBox="1"/>
            <p:nvPr/>
          </p:nvSpPr>
          <p:spPr>
            <a:xfrm>
              <a:off x="76246" y="6117770"/>
              <a:ext cx="35058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ASHG 2022, Los Angeles, USA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2BD2AFF-9D11-B08B-ABAF-53B156CD93FA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Created for CAGI7</a:t>
            </a:r>
          </a:p>
        </p:txBody>
      </p:sp>
    </p:spTree>
    <p:extLst>
      <p:ext uri="{BB962C8B-B14F-4D97-AF65-F5344CB8AC3E}">
        <p14:creationId xmlns:p14="http://schemas.microsoft.com/office/powerpoint/2010/main" val="2208458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2F8F5-4E81-4823-EF26-58814E42C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2658A-47A8-8FEE-0F1E-EA6C6846ECE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0" cap="small" dirty="0">
                <a:latin typeface="Arial" panose="020B0604020202020204" pitchFamily="34" charset="0"/>
                <a:cs typeface="Arial" panose="020B0604020202020204" pitchFamily="34" charset="0"/>
              </a:rPr>
              <a:t>  Critical Assessment of Genome Interpretation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2DBDD9-AE63-A666-18E8-D5CD40921877}"/>
              </a:ext>
            </a:extLst>
          </p:cNvPr>
          <p:cNvSpPr txBox="1"/>
          <p:nvPr/>
        </p:nvSpPr>
        <p:spPr>
          <a:xfrm>
            <a:off x="8788400" y="5598201"/>
            <a:ext cx="3176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CAGI</a:t>
            </a: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  <a:t>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Boston, USA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06E728-8D18-2A5A-5F98-117C455F540D}"/>
              </a:ext>
            </a:extLst>
          </p:cNvPr>
          <p:cNvSpPr txBox="1"/>
          <p:nvPr/>
        </p:nvSpPr>
        <p:spPr>
          <a:xfrm>
            <a:off x="10847296" y="3262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C93EF8-CEEB-7098-B593-7BF552789A51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Predrag Radivojac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35D91E-F18B-E255-BA52-DBAF906D20AC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genomeinterpretation.org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1A2498-8C73-C810-99FA-A361D60588EC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Created for CAGI7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D058A0-29A3-6650-532E-4F53B2805F45}"/>
              </a:ext>
            </a:extLst>
          </p:cNvPr>
          <p:cNvSpPr txBox="1"/>
          <p:nvPr/>
        </p:nvSpPr>
        <p:spPr>
          <a:xfrm>
            <a:off x="372887" y="1639077"/>
            <a:ext cx="6137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CAGI’s mission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 community experiments to assess the state of the art in computational interpretation of genetic variants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E79B1D-4946-B865-BBCF-8EC3328F6904}"/>
              </a:ext>
            </a:extLst>
          </p:cNvPr>
          <p:cNvSpPr txBox="1"/>
          <p:nvPr/>
        </p:nvSpPr>
        <p:spPr>
          <a:xfrm>
            <a:off x="372887" y="3855666"/>
            <a:ext cx="69931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Evaluate the accuracy of computational methods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Highlight methodological innovation and reveal bottlenecks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Contribute to the development of guidelines for clinical practice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 a forum for the dissemination of research results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Promote ethical practices &amp; responsible data governance</a:t>
            </a:r>
          </a:p>
        </p:txBody>
      </p:sp>
      <p:pic>
        <p:nvPicPr>
          <p:cNvPr id="15" name="Picture 14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0245D973-11BD-7C0B-9B0E-A09DC1D1BB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079" b="27529"/>
          <a:stretch>
            <a:fillRect/>
          </a:stretch>
        </p:blipFill>
        <p:spPr>
          <a:xfrm>
            <a:off x="372887" y="2369043"/>
            <a:ext cx="11555398" cy="315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25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2589-173D-C14D-A406-09C721298C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0" cap="small" dirty="0">
                <a:latin typeface="Arial" panose="020B0604020202020204" pitchFamily="34" charset="0"/>
                <a:cs typeface="Arial" panose="020B0604020202020204" pitchFamily="34" charset="0"/>
              </a:rPr>
              <a:t>  Agenda, Code of Conduct, Accommodations…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12E64-4D84-BCB3-A825-2BE6DA86D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201" y="319568"/>
            <a:ext cx="1887912" cy="14049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9D4950-05E3-ACF4-B7D0-2A36550A3A65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Created for CAGI7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0F76FF-0E54-7F48-8C32-885746ED9B0B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Predrag Radivojac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8B4E14-E646-218B-65E4-103C2A805F23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genomeinterpretation.org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close-up of a document&#10;&#10;AI-generated content may be incorrect.">
            <a:extLst>
              <a:ext uri="{FF2B5EF4-FFF2-40B4-BE49-F238E27FC236}">
                <a16:creationId xmlns:a16="http://schemas.microsoft.com/office/drawing/2014/main" id="{A4B94CAA-160E-7621-E15F-4B75B5479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" y="976327"/>
            <a:ext cx="8568903" cy="54128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92A428-83D5-4C35-DE82-D5EDB53EABF1}"/>
              </a:ext>
            </a:extLst>
          </p:cNvPr>
          <p:cNvSpPr txBox="1"/>
          <p:nvPr/>
        </p:nvSpPr>
        <p:spPr>
          <a:xfrm>
            <a:off x="8262181" y="2228671"/>
            <a:ext cx="3533579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Code of Conduct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Posters</a:t>
            </a:r>
          </a:p>
          <a:p>
            <a:pPr>
              <a:defRPr/>
            </a:pPr>
            <a:endParaRPr lang="en-US" sz="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 block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• Introduction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• Data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provider</a:t>
            </a:r>
          </a:p>
          <a:p>
            <a:pPr lvl="0"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• Assessor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• Predictors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 descr="A blue rectangular sign with white text&#10;&#10;Description automatically generated">
            <a:extLst>
              <a:ext uri="{FF2B5EF4-FFF2-40B4-BE49-F238E27FC236}">
                <a16:creationId xmlns:a16="http://schemas.microsoft.com/office/drawing/2014/main" id="{66629409-3DC6-1998-FD54-E370C2AC3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806" y="2287286"/>
            <a:ext cx="389331" cy="26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4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2589-173D-C14D-A406-09C721298C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0" cap="small" dirty="0">
                <a:latin typeface="Arial" panose="020B0604020202020204" pitchFamily="34" charset="0"/>
                <a:cs typeface="Arial" panose="020B0604020202020204" pitchFamily="34" charset="0"/>
              </a:rPr>
              <a:t>  Thank you: Event Organization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B30C1-5F4B-9B1B-45A9-AE91EB8F8D1E}"/>
              </a:ext>
            </a:extLst>
          </p:cNvPr>
          <p:cNvSpPr txBox="1"/>
          <p:nvPr/>
        </p:nvSpPr>
        <p:spPr>
          <a:xfrm>
            <a:off x="5816600" y="4615096"/>
            <a:ext cx="1922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Nicole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Bekerian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4F7BB468-BB46-C474-7081-FE0A9C3B6F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62" r="7807"/>
          <a:stretch/>
        </p:blipFill>
        <p:spPr>
          <a:xfrm>
            <a:off x="2754512" y="2233634"/>
            <a:ext cx="1922264" cy="2231730"/>
          </a:xfrm>
          <a:prstGeom prst="rect">
            <a:avLst/>
          </a:prstGeom>
        </p:spPr>
      </p:pic>
      <p:pic>
        <p:nvPicPr>
          <p:cNvPr id="8" name="Picture 7" descr="A person with long hair smiling&#10;&#10;Description automatically generated">
            <a:extLst>
              <a:ext uri="{FF2B5EF4-FFF2-40B4-BE49-F238E27FC236}">
                <a16:creationId xmlns:a16="http://schemas.microsoft.com/office/drawing/2014/main" id="{4409C638-52FC-6D3E-F680-C2E29A6E8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0" y="2233634"/>
            <a:ext cx="1922263" cy="2231730"/>
          </a:xfrm>
          <a:prstGeom prst="rect">
            <a:avLst/>
          </a:prstGeom>
        </p:spPr>
      </p:pic>
      <p:pic>
        <p:nvPicPr>
          <p:cNvPr id="12" name="Picture 11" descr="A person in a blue shirt&#10;&#10;Description automatically generated">
            <a:extLst>
              <a:ext uri="{FF2B5EF4-FFF2-40B4-BE49-F238E27FC236}">
                <a16:creationId xmlns:a16="http://schemas.microsoft.com/office/drawing/2014/main" id="{B2014DA0-E5B0-7B73-A337-295E76D7A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4893" y="2233634"/>
            <a:ext cx="2095500" cy="22415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131ADD-7ED8-2D08-F93F-241C256D6AD4}"/>
              </a:ext>
            </a:extLst>
          </p:cNvPr>
          <p:cNvSpPr txBox="1"/>
          <p:nvPr/>
        </p:nvSpPr>
        <p:spPr>
          <a:xfrm>
            <a:off x="2754514" y="4615096"/>
            <a:ext cx="1922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Heather Sciacca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FD32FB-C3C7-207C-5A4F-CCA693346A51}"/>
              </a:ext>
            </a:extLst>
          </p:cNvPr>
          <p:cNvSpPr txBox="1"/>
          <p:nvPr/>
        </p:nvSpPr>
        <p:spPr>
          <a:xfrm>
            <a:off x="7834893" y="4615096"/>
            <a:ext cx="209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Imad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Coulibally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0F5411-A8D8-488A-7C45-5E9D976699E4}"/>
              </a:ext>
            </a:extLst>
          </p:cNvPr>
          <p:cNvSpPr txBox="1"/>
          <p:nvPr/>
        </p:nvSpPr>
        <p:spPr>
          <a:xfrm>
            <a:off x="1659625" y="5754013"/>
            <a:ext cx="8658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Khoury College of Computer Sciences, Northeastern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47EA61-DAA8-769E-7A52-FAA49C84E82E}"/>
              </a:ext>
            </a:extLst>
          </p:cNvPr>
          <p:cNvSpPr txBox="1"/>
          <p:nvPr/>
        </p:nvSpPr>
        <p:spPr>
          <a:xfrm>
            <a:off x="10847296" y="3262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59282E-B84A-8026-2DF3-BB29AC3FFFC0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Created for CAGI7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959C4E-F959-F1CA-5486-00C4FCECD6C4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Predrag Radivojac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7B8A25-9596-F0A5-C553-521516D63B02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genomeinterpretation.org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8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B2589-173D-C14D-A406-09C721298C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32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4000" b="1" i="0" kern="100" cap="none" spc="0">
                <a:solidFill>
                  <a:srgbClr val="40404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b="0" cap="small" dirty="0">
                <a:latin typeface="Arial" panose="020B0604020202020204" pitchFamily="34" charset="0"/>
                <a:cs typeface="Arial" panose="020B0604020202020204" pitchFamily="34" charset="0"/>
              </a:rPr>
              <a:t>  Thank you: Sponsors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47EA61-DAA8-769E-7A52-FAA49C84E82E}"/>
              </a:ext>
            </a:extLst>
          </p:cNvPr>
          <p:cNvSpPr txBox="1"/>
          <p:nvPr/>
        </p:nvSpPr>
        <p:spPr>
          <a:xfrm>
            <a:off x="10847296" y="3262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CF638A-AABD-D4D1-FEFC-B994C4FAA603}"/>
              </a:ext>
            </a:extLst>
          </p:cNvPr>
          <p:cNvSpPr txBox="1"/>
          <p:nvPr/>
        </p:nvSpPr>
        <p:spPr>
          <a:xfrm>
            <a:off x="76198" y="1918447"/>
            <a:ext cx="118618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CAGI7 Conference was generously supported by:</a:t>
            </a:r>
            <a:endParaRPr lang="en-US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kern="1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National Institutes of Health</a:t>
            </a:r>
            <a:endParaRPr lang="en-US" sz="1800" b="1" kern="100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National Human Genome Research Institute</a:t>
            </a:r>
            <a:endParaRPr lang="en-US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National Cancer Institute</a:t>
            </a:r>
            <a:endParaRPr lang="en-US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black triangle with white text&#10;&#10;Description automatically generated">
            <a:extLst>
              <a:ext uri="{FF2B5EF4-FFF2-40B4-BE49-F238E27FC236}">
                <a16:creationId xmlns:a16="http://schemas.microsoft.com/office/drawing/2014/main" id="{C68C64D3-0EAC-E02F-F9F9-77AADD9DC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716" y="2600759"/>
            <a:ext cx="1318685" cy="13186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B8C4D8A-AA45-6140-EAE3-A4CB002BDDEE}"/>
              </a:ext>
            </a:extLst>
          </p:cNvPr>
          <p:cNvSpPr txBox="1"/>
          <p:nvPr/>
        </p:nvSpPr>
        <p:spPr>
          <a:xfrm>
            <a:off x="0" y="6581001"/>
            <a:ext cx="1699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Created for CAGI7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09B773-C0E0-EDC6-9AE7-7BA91A4A04A4}"/>
              </a:ext>
            </a:extLst>
          </p:cNvPr>
          <p:cNvSpPr txBox="1"/>
          <p:nvPr/>
        </p:nvSpPr>
        <p:spPr>
          <a:xfrm>
            <a:off x="9839739" y="6581000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Predrag Radivojac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9D14B7-6793-C0EC-97B9-BA6D9121183F}"/>
              </a:ext>
            </a:extLst>
          </p:cNvPr>
          <p:cNvSpPr txBox="1"/>
          <p:nvPr/>
        </p:nvSpPr>
        <p:spPr>
          <a:xfrm>
            <a:off x="4881981" y="6580999"/>
            <a:ext cx="2372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genomeinterpretation.org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308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64901-DC7A-216F-1C52-EDCEF78C8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24639-6C20-7A5A-C39E-46A3D652B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07" y="2365513"/>
            <a:ext cx="10515600" cy="2046091"/>
          </a:xfrm>
        </p:spPr>
        <p:txBody>
          <a:bodyPr>
            <a:normAutofit/>
          </a:bodyPr>
          <a:lstStyle/>
          <a:p>
            <a:pPr algn="ctr"/>
            <a:r>
              <a:rPr lang="en-US" sz="4400" b="1" cap="sm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CAGI7</a:t>
            </a:r>
            <a:br>
              <a:rPr lang="en-US" sz="4400" b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</a:br>
            <a:br>
              <a:rPr lang="en-US" sz="2000" b="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 2" pitchFamily="2" charset="2"/>
              </a:rPr>
            </a:br>
            <a:r>
              <a:rPr lang="en-US" sz="2400" b="1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Conference</a:t>
            </a:r>
            <a:endParaRPr lang="en-US" sz="2400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E40C4-C974-EF35-8C56-8E49E84E3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5602941"/>
            <a:ext cx="12192000" cy="1226565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December 6-8, 2025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Northeastern University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Boston, MA </a:t>
            </a:r>
          </a:p>
        </p:txBody>
      </p:sp>
      <p:sp>
        <p:nvSpPr>
          <p:cNvPr id="4" name="AutoShape 2" descr="Image result for university of washington logo">
            <a:extLst>
              <a:ext uri="{FF2B5EF4-FFF2-40B4-BE49-F238E27FC236}">
                <a16:creationId xmlns:a16="http://schemas.microsoft.com/office/drawing/2014/main" id="{E6A45B27-861E-80E4-0434-53E035B539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148840"/>
            <a:ext cx="1432560" cy="143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A city skyline with water and boats&#10;&#10;Description automatically generated">
            <a:extLst>
              <a:ext uri="{FF2B5EF4-FFF2-40B4-BE49-F238E27FC236}">
                <a16:creationId xmlns:a16="http://schemas.microsoft.com/office/drawing/2014/main" id="{A6FC565A-488E-51EA-A5BA-74308F2A35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4" b="21340"/>
          <a:stretch/>
        </p:blipFill>
        <p:spPr bwMode="auto">
          <a:xfrm>
            <a:off x="953743" y="0"/>
            <a:ext cx="10208128" cy="24463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A blue rectangular sign with white text&#10;&#10;Description automatically generated">
            <a:extLst>
              <a:ext uri="{FF2B5EF4-FFF2-40B4-BE49-F238E27FC236}">
                <a16:creationId xmlns:a16="http://schemas.microsoft.com/office/drawing/2014/main" id="{5E0858DD-E32D-EEDD-94A9-5A398622B6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607" y="100293"/>
            <a:ext cx="767322" cy="5385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CD9033-48CF-41A7-E459-28F0016D52FD}"/>
              </a:ext>
            </a:extLst>
          </p:cNvPr>
          <p:cNvSpPr txBox="1"/>
          <p:nvPr/>
        </p:nvSpPr>
        <p:spPr>
          <a:xfrm>
            <a:off x="10323302" y="6407785"/>
            <a:ext cx="1868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@</a:t>
            </a:r>
            <a:r>
              <a:rPr lang="en-US" dirty="0" err="1"/>
              <a:t>CAGInews</a:t>
            </a:r>
            <a:endParaRPr lang="en-US" dirty="0"/>
          </a:p>
        </p:txBody>
      </p:sp>
      <p:pic>
        <p:nvPicPr>
          <p:cNvPr id="8" name="Picture 7" descr="A blue bird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0457D582-8CB3-A255-0167-BD5A8F639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2607" y="5914623"/>
            <a:ext cx="517420" cy="447261"/>
          </a:xfrm>
          <a:prstGeom prst="rect">
            <a:avLst/>
          </a:prstGeom>
        </p:spPr>
      </p:pic>
      <p:pic>
        <p:nvPicPr>
          <p:cNvPr id="10" name="Picture 9" descr="A black and white x&#10;&#10;Description automatically generated">
            <a:extLst>
              <a:ext uri="{FF2B5EF4-FFF2-40B4-BE49-F238E27FC236}">
                <a16:creationId xmlns:a16="http://schemas.microsoft.com/office/drawing/2014/main" id="{A21001A9-2003-1580-4F09-94533FFAA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0813" y="6007887"/>
            <a:ext cx="256116" cy="26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28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U_PresentationTemplate" id="{73ED5EEE-6CEA-2746-8B97-CF5E840B5A3C}" vid="{E79D95C0-AAA4-404C-AB95-FA855DF932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3239</TotalTime>
  <Words>375</Words>
  <Application>Microsoft Macintosh PowerPoint</Application>
  <PresentationFormat>Widescreen</PresentationFormat>
  <Paragraphs>100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Real Head Pro</vt:lpstr>
      <vt:lpstr>Real Text Pro</vt:lpstr>
      <vt:lpstr>Real Text Pro Demibold</vt:lpstr>
      <vt:lpstr>Office Theme</vt:lpstr>
      <vt:lpstr>CAGI7  Conference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CAGI7  Conference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Overcoming (many) challenges in evaluating the accuracy of variant interpretation</dc:title>
  <dc:subject/>
  <dc:creator>Microsoft Office User</dc:creator>
  <cp:keywords/>
  <dc:description/>
  <cp:lastModifiedBy>Predrag Radivojac</cp:lastModifiedBy>
  <cp:revision>263</cp:revision>
  <dcterms:created xsi:type="dcterms:W3CDTF">2019-12-03T13:34:22Z</dcterms:created>
  <dcterms:modified xsi:type="dcterms:W3CDTF">2025-12-06T04:29:24Z</dcterms:modified>
  <cp:category/>
</cp:coreProperties>
</file>